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405" r:id="rId2"/>
    <p:sldId id="612" r:id="rId3"/>
    <p:sldId id="609" r:id="rId4"/>
    <p:sldId id="589" r:id="rId5"/>
    <p:sldId id="599" r:id="rId6"/>
    <p:sldId id="596" r:id="rId7"/>
    <p:sldId id="603" r:id="rId8"/>
    <p:sldId id="610" r:id="rId9"/>
    <p:sldId id="606" r:id="rId10"/>
    <p:sldId id="619" r:id="rId11"/>
    <p:sldId id="620" r:id="rId12"/>
    <p:sldId id="616" r:id="rId13"/>
    <p:sldId id="615" r:id="rId14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BDBDBD"/>
    <a:srgbClr val="318CCC"/>
    <a:srgbClr val="6FBF3E"/>
    <a:srgbClr val="9933FF"/>
    <a:srgbClr val="6665FE"/>
    <a:srgbClr val="04CECC"/>
    <a:srgbClr val="00CD34"/>
    <a:srgbClr val="FFFE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67" autoAdjust="0"/>
    <p:restoredTop sz="77954" autoAdjust="0"/>
  </p:normalViewPr>
  <p:slideViewPr>
    <p:cSldViewPr snapToGrid="0">
      <p:cViewPr varScale="1">
        <p:scale>
          <a:sx n="89" d="100"/>
          <a:sy n="89" d="100"/>
        </p:scale>
        <p:origin x="1890" y="78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심아름" userId="c9d0f377-4329-40ef-8687-81dc43528981" providerId="ADAL" clId="{5A2FBEC3-1075-41ED-9484-811582D50562}"/>
    <pc:docChg chg="undo custSel modSld">
      <pc:chgData name="심아름" userId="c9d0f377-4329-40ef-8687-81dc43528981" providerId="ADAL" clId="{5A2FBEC3-1075-41ED-9484-811582D50562}" dt="2021-01-03T10:44:02.113" v="5" actId="20577"/>
      <pc:docMkLst>
        <pc:docMk/>
      </pc:docMkLst>
      <pc:sldChg chg="addSp delSp modSp mod">
        <pc:chgData name="심아름" userId="c9d0f377-4329-40ef-8687-81dc43528981" providerId="ADAL" clId="{5A2FBEC3-1075-41ED-9484-811582D50562}" dt="2021-01-03T10:44:02.113" v="5" actId="20577"/>
        <pc:sldMkLst>
          <pc:docMk/>
          <pc:sldMk cId="3193705669" sldId="555"/>
        </pc:sldMkLst>
        <pc:spChg chg="add del mod">
          <ac:chgData name="심아름" userId="c9d0f377-4329-40ef-8687-81dc43528981" providerId="ADAL" clId="{5A2FBEC3-1075-41ED-9484-811582D50562}" dt="2021-01-03T10:44:02.113" v="5" actId="20577"/>
          <ac:spMkLst>
            <pc:docMk/>
            <pc:sldMk cId="3193705669" sldId="555"/>
            <ac:spMk id="56" creationId="{7D28FA47-5A86-4812-9A21-5247C8B7B644}"/>
          </ac:spMkLst>
        </pc:spChg>
      </pc:sldChg>
    </pc:docChg>
  </pc:docChgLst>
  <pc:docChgLst>
    <pc:chgData name="심아름" userId="c9d0f377-4329-40ef-8687-81dc43528981" providerId="ADAL" clId="{E6E420A9-2760-4D4A-89EB-179599EFB394}"/>
    <pc:docChg chg="undo custSel modSld">
      <pc:chgData name="심아름" userId="c9d0f377-4329-40ef-8687-81dc43528981" providerId="ADAL" clId="{E6E420A9-2760-4D4A-89EB-179599EFB394}" dt="2020-08-26T07:51:20.449" v="19" actId="20577"/>
      <pc:docMkLst>
        <pc:docMk/>
      </pc:docMkLst>
      <pc:sldChg chg="delSp">
        <pc:chgData name="심아름" userId="c9d0f377-4329-40ef-8687-81dc43528981" providerId="ADAL" clId="{E6E420A9-2760-4D4A-89EB-179599EFB394}" dt="2020-08-26T07:48:24.619" v="18" actId="478"/>
        <pc:sldMkLst>
          <pc:docMk/>
          <pc:sldMk cId="3025711712" sldId="360"/>
        </pc:sldMkLst>
        <pc:spChg chg="del">
          <ac:chgData name="심아름" userId="c9d0f377-4329-40ef-8687-81dc43528981" providerId="ADAL" clId="{E6E420A9-2760-4D4A-89EB-179599EFB394}" dt="2020-08-26T07:48:24.619" v="18" actId="478"/>
          <ac:spMkLst>
            <pc:docMk/>
            <pc:sldMk cId="3025711712" sldId="360"/>
            <ac:spMk id="4" creationId="{FD031DE3-81D3-4D2F-BED0-4F116DC72900}"/>
          </ac:spMkLst>
        </pc:spChg>
      </pc:sldChg>
      <pc:sldChg chg="modSp">
        <pc:chgData name="심아름" userId="c9d0f377-4329-40ef-8687-81dc43528981" providerId="ADAL" clId="{E6E420A9-2760-4D4A-89EB-179599EFB394}" dt="2020-08-26T07:46:29.121" v="11" actId="403"/>
        <pc:sldMkLst>
          <pc:docMk/>
          <pc:sldMk cId="3159755910" sldId="506"/>
        </pc:sldMkLst>
        <pc:spChg chg="mod">
          <ac:chgData name="심아름" userId="c9d0f377-4329-40ef-8687-81dc43528981" providerId="ADAL" clId="{E6E420A9-2760-4D4A-89EB-179599EFB394}" dt="2020-08-26T07:46:29.121" v="11" actId="403"/>
          <ac:spMkLst>
            <pc:docMk/>
            <pc:sldMk cId="3159755910" sldId="506"/>
            <ac:spMk id="8" creationId="{344DC77E-D8D9-4243-9CA5-FB6BBC422FD1}"/>
          </ac:spMkLst>
        </pc:spChg>
        <pc:spChg chg="mod">
          <ac:chgData name="심아름" userId="c9d0f377-4329-40ef-8687-81dc43528981" providerId="ADAL" clId="{E6E420A9-2760-4D4A-89EB-179599EFB394}" dt="2020-08-26T07:46:26.702" v="10" actId="403"/>
          <ac:spMkLst>
            <pc:docMk/>
            <pc:sldMk cId="3159755910" sldId="506"/>
            <ac:spMk id="22" creationId="{38FF32E2-38BD-4EE4-B03F-5F222B5BA9E9}"/>
          </ac:spMkLst>
        </pc:spChg>
        <pc:picChg chg="mod">
          <ac:chgData name="심아름" userId="c9d0f377-4329-40ef-8687-81dc43528981" providerId="ADAL" clId="{E6E420A9-2760-4D4A-89EB-179599EFB394}" dt="2020-08-26T07:46:16.270" v="9" actId="1076"/>
          <ac:picMkLst>
            <pc:docMk/>
            <pc:sldMk cId="3159755910" sldId="506"/>
            <ac:picMk id="18434" creationId="{00000000-0000-0000-0000-000000000000}"/>
          </ac:picMkLst>
        </pc:picChg>
      </pc:sldChg>
      <pc:sldChg chg="modSp">
        <pc:chgData name="심아름" userId="c9d0f377-4329-40ef-8687-81dc43528981" providerId="ADAL" clId="{E6E420A9-2760-4D4A-89EB-179599EFB394}" dt="2020-08-26T07:51:20.449" v="19" actId="20577"/>
        <pc:sldMkLst>
          <pc:docMk/>
          <pc:sldMk cId="2556944310" sldId="509"/>
        </pc:sldMkLst>
        <pc:spChg chg="mod">
          <ac:chgData name="심아름" userId="c9d0f377-4329-40ef-8687-81dc43528981" providerId="ADAL" clId="{E6E420A9-2760-4D4A-89EB-179599EFB394}" dt="2020-08-26T07:51:20.449" v="19" actId="20577"/>
          <ac:spMkLst>
            <pc:docMk/>
            <pc:sldMk cId="2556944310" sldId="509"/>
            <ac:spMk id="4" creationId="{50C235DA-0EA2-47D0-B1D8-473803A06DBA}"/>
          </ac:spMkLst>
        </pc:spChg>
      </pc:sldChg>
      <pc:sldChg chg="modSp">
        <pc:chgData name="심아름" userId="c9d0f377-4329-40ef-8687-81dc43528981" providerId="ADAL" clId="{E6E420A9-2760-4D4A-89EB-179599EFB394}" dt="2020-08-26T07:47:40.402" v="17" actId="14100"/>
        <pc:sldMkLst>
          <pc:docMk/>
          <pc:sldMk cId="4209074143" sldId="520"/>
        </pc:sldMkLst>
        <pc:spChg chg="mod">
          <ac:chgData name="심아름" userId="c9d0f377-4329-40ef-8687-81dc43528981" providerId="ADAL" clId="{E6E420A9-2760-4D4A-89EB-179599EFB394}" dt="2020-08-26T07:47:40.402" v="17" actId="14100"/>
          <ac:spMkLst>
            <pc:docMk/>
            <pc:sldMk cId="4209074143" sldId="520"/>
            <ac:spMk id="28" creationId="{F6BF2BC2-0864-4C79-8312-A659B12C7956}"/>
          </ac:spMkLst>
        </pc:spChg>
      </pc:sldChg>
      <pc:sldChg chg="modSp">
        <pc:chgData name="심아름" userId="c9d0f377-4329-40ef-8687-81dc43528981" providerId="ADAL" clId="{E6E420A9-2760-4D4A-89EB-179599EFB394}" dt="2020-08-26T07:47:03.783" v="13" actId="14100"/>
        <pc:sldMkLst>
          <pc:docMk/>
          <pc:sldMk cId="1664562564" sldId="530"/>
        </pc:sldMkLst>
        <pc:spChg chg="mod">
          <ac:chgData name="심아름" userId="c9d0f377-4329-40ef-8687-81dc43528981" providerId="ADAL" clId="{E6E420A9-2760-4D4A-89EB-179599EFB394}" dt="2020-08-26T07:46:54.391" v="12"/>
          <ac:spMkLst>
            <pc:docMk/>
            <pc:sldMk cId="1664562564" sldId="530"/>
            <ac:spMk id="12" creationId="{DBE250A7-FC9D-4AFA-AA41-960FC0E1ED4B}"/>
          </ac:spMkLst>
        </pc:spChg>
        <pc:spChg chg="mod">
          <ac:chgData name="심아름" userId="c9d0f377-4329-40ef-8687-81dc43528981" providerId="ADAL" clId="{E6E420A9-2760-4D4A-89EB-179599EFB394}" dt="2020-08-26T07:46:54.391" v="12"/>
          <ac:spMkLst>
            <pc:docMk/>
            <pc:sldMk cId="1664562564" sldId="530"/>
            <ac:spMk id="13" creationId="{0E9D5146-50A5-458F-9242-A5280074FD95}"/>
          </ac:spMkLst>
        </pc:spChg>
        <pc:spChg chg="mod">
          <ac:chgData name="심아름" userId="c9d0f377-4329-40ef-8687-81dc43528981" providerId="ADAL" clId="{E6E420A9-2760-4D4A-89EB-179599EFB394}" dt="2020-08-26T07:46:54.391" v="12"/>
          <ac:spMkLst>
            <pc:docMk/>
            <pc:sldMk cId="1664562564" sldId="530"/>
            <ac:spMk id="14" creationId="{A2D62BF9-8E05-474D-893E-977A7C319FD5}"/>
          </ac:spMkLst>
        </pc:spChg>
        <pc:spChg chg="mod">
          <ac:chgData name="심아름" userId="c9d0f377-4329-40ef-8687-81dc43528981" providerId="ADAL" clId="{E6E420A9-2760-4D4A-89EB-179599EFB394}" dt="2020-08-26T07:46:54.391" v="12"/>
          <ac:spMkLst>
            <pc:docMk/>
            <pc:sldMk cId="1664562564" sldId="530"/>
            <ac:spMk id="16" creationId="{AB693D45-A764-4A00-8B3C-EC84D2720D65}"/>
          </ac:spMkLst>
        </pc:spChg>
        <pc:spChg chg="mod">
          <ac:chgData name="심아름" userId="c9d0f377-4329-40ef-8687-81dc43528981" providerId="ADAL" clId="{E6E420A9-2760-4D4A-89EB-179599EFB394}" dt="2020-08-26T07:47:03.783" v="13" actId="14100"/>
          <ac:spMkLst>
            <pc:docMk/>
            <pc:sldMk cId="1664562564" sldId="530"/>
            <ac:spMk id="17" creationId="{B34BD6F3-EB83-436B-9B4E-4F3B376FFC01}"/>
          </ac:spMkLst>
        </pc:spChg>
        <pc:spChg chg="mod">
          <ac:chgData name="심아름" userId="c9d0f377-4329-40ef-8687-81dc43528981" providerId="ADAL" clId="{E6E420A9-2760-4D4A-89EB-179599EFB394}" dt="2020-08-26T07:46:54.391" v="12"/>
          <ac:spMkLst>
            <pc:docMk/>
            <pc:sldMk cId="1664562564" sldId="530"/>
            <ac:spMk id="23" creationId="{4181631A-6C31-4C39-8BBC-E8A122E8B089}"/>
          </ac:spMkLst>
        </pc:spChg>
        <pc:spChg chg="mod">
          <ac:chgData name="심아름" userId="c9d0f377-4329-40ef-8687-81dc43528981" providerId="ADAL" clId="{E6E420A9-2760-4D4A-89EB-179599EFB394}" dt="2020-08-26T07:46:54.391" v="12"/>
          <ac:spMkLst>
            <pc:docMk/>
            <pc:sldMk cId="1664562564" sldId="530"/>
            <ac:spMk id="24" creationId="{F8E57490-811B-4FE2-AE33-070D59CDB0EF}"/>
          </ac:spMkLst>
        </pc:spChg>
        <pc:spChg chg="mod">
          <ac:chgData name="심아름" userId="c9d0f377-4329-40ef-8687-81dc43528981" providerId="ADAL" clId="{E6E420A9-2760-4D4A-89EB-179599EFB394}" dt="2020-08-26T07:46:54.391" v="12"/>
          <ac:spMkLst>
            <pc:docMk/>
            <pc:sldMk cId="1664562564" sldId="530"/>
            <ac:spMk id="25" creationId="{0F564D05-5022-4773-A24E-8BADBAD5D32C}"/>
          </ac:spMkLst>
        </pc:spChg>
        <pc:spChg chg="mod">
          <ac:chgData name="심아름" userId="c9d0f377-4329-40ef-8687-81dc43528981" providerId="ADAL" clId="{E6E420A9-2760-4D4A-89EB-179599EFB394}" dt="2020-08-26T07:46:54.391" v="12"/>
          <ac:spMkLst>
            <pc:docMk/>
            <pc:sldMk cId="1664562564" sldId="530"/>
            <ac:spMk id="26" creationId="{8A2482D1-8221-4780-8600-7AB1562A8F1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3508"/>
          </a:xfrm>
          <a:prstGeom prst="rect">
            <a:avLst/>
          </a:prstGeom>
        </p:spPr>
        <p:txBody>
          <a:bodyPr vert="horz" lIns="99065" tIns="49532" rIns="99065" bIns="49532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9065" tIns="49532" rIns="99065" bIns="49532" rtlCol="0"/>
          <a:lstStyle>
            <a:lvl1pPr algn="r">
              <a:defRPr sz="1300"/>
            </a:lvl1pPr>
          </a:lstStyle>
          <a:p>
            <a:fld id="{B13740C3-F3A5-4340-A9AA-BDAB8955F877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5" tIns="49532" rIns="99065" bIns="495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65" tIns="49532" rIns="99065" bIns="49532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108"/>
            <a:ext cx="3078427" cy="513507"/>
          </a:xfrm>
          <a:prstGeom prst="rect">
            <a:avLst/>
          </a:prstGeom>
        </p:spPr>
        <p:txBody>
          <a:bodyPr vert="horz" lIns="99065" tIns="49532" rIns="99065" bIns="49532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8"/>
            <a:ext cx="3078427" cy="513507"/>
          </a:xfrm>
          <a:prstGeom prst="rect">
            <a:avLst/>
          </a:prstGeom>
        </p:spPr>
        <p:txBody>
          <a:bodyPr vert="horz" lIns="99065" tIns="49532" rIns="99065" bIns="49532" rtlCol="0" anchor="b"/>
          <a:lstStyle>
            <a:lvl1pPr algn="r">
              <a:defRPr sz="1300"/>
            </a:lvl1pPr>
          </a:lstStyle>
          <a:p>
            <a:fld id="{14455193-B978-4896-9564-26D5A5EC2E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30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691730-B526-49FC-BEF6-107D929C9BD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13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We have found that using the original training set works well, especially if we add a small term to the objective function that encourages the small model to predict the true targets as well as matching the soft targets provided by the cumbersome model.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55193-B978-4896-9564-26D5A5EC2E0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18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55193-B978-4896-9564-26D5A5EC2E0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044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5193-B978-4896-9564-26D5A5EC2E0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470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55193-B978-4896-9564-26D5A5EC2E0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471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55193-B978-4896-9564-26D5A5EC2E0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899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We have found that using the original training set works well, especially if we add a small term to the objective function that encourages the small model to predict the true targets as well as matching the soft targets provided by the cumbersome model.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55193-B978-4896-9564-26D5A5EC2E0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30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55193-B978-4896-9564-26D5A5EC2E0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923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55193-B978-4896-9564-26D5A5EC2E0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191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55193-B978-4896-9564-26D5A5EC2E0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478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55193-B978-4896-9564-26D5A5EC2E0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29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45CE02-EFBA-446E-B8B0-58C50876C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D97F86-D274-4E24-85A2-8F2A85F46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8B2B5D-6D69-4B06-BC7E-D70BF2C5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2417-C094-4E3C-884F-2D3A676D2F99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E155B0-9AA3-4EEB-9C20-13E72D34C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ECC1C5-4636-406C-BBE6-0219355FE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D188-7A4E-4C8F-803C-9D0E97E29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035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40165-A061-4EC9-A475-EDC9ACAF7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56DFB3-E895-402F-98C3-0DB712263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DCB06E-E12C-456D-8639-F399F45C0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2417-C094-4E3C-884F-2D3A676D2F99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F52325-0A2F-45A9-990F-CACCED6D1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0E5557-BC22-49FD-A522-8C506146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D188-7A4E-4C8F-803C-9D0E97E29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922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8973B2-1857-41C7-BF77-318FCE39B2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F83687-6948-4A7A-A322-8B6736511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E8D425-492C-450C-A908-9F32E4A12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2417-C094-4E3C-884F-2D3A676D2F99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4413B9-D5B0-420A-BD7B-89D3CB822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11EFC3-83CE-48A0-9734-55F8F80EB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D188-7A4E-4C8F-803C-9D0E97E29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039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933B87-79CA-484F-9DB1-12233C752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A921A8-06BA-45A4-827C-3D56FF1CC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3287BA-61E0-491E-9EAB-838E73578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2417-C094-4E3C-884F-2D3A676D2F99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688DC9-C30A-4DA9-8A37-0BE2D6BE9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C2B70D-AF25-4BF0-A49D-3E3D80E2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D188-7A4E-4C8F-803C-9D0E97E29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415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2AAF6A-2621-428F-8DF3-908828A44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8D690A-ADC7-41E2-92A3-4D8CBF1A6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ED6AF9-3820-41F5-B0F5-E86C20710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2417-C094-4E3C-884F-2D3A676D2F99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0E7E98-A94D-458C-871B-0D4C04E45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64B159-2B23-4721-8FF7-7961356DB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D188-7A4E-4C8F-803C-9D0E97E29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089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D048B9-DE75-41AC-9FAB-7B3F0E85A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5643C2-7324-4662-8E36-6368209AFB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120B72-2A9C-4BB4-A64A-4D7758A9B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698BD7-84C1-4EA8-BDC9-B7EFB3CC9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2417-C094-4E3C-884F-2D3A676D2F99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F5FF56-A058-4552-AF11-31C2F0A10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99041A-3869-4E1F-9A73-84E3A1DA9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D188-7A4E-4C8F-803C-9D0E97E29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50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6FFF0-F249-4E87-A5CC-93F6FFE76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D14104-C5FB-4388-94F8-80E4BCFD0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61CFF2-7E05-4863-8721-DE3D50733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3B697DF-47F0-4A33-A990-702455688B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3A3592-CA0B-401E-BA2A-FC9994E169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D522FD-56E5-4AFE-9F07-959682B91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2417-C094-4E3C-884F-2D3A676D2F99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40D358-DF11-4234-B8E3-691856FED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50B31B-08CF-48B0-8268-3B7975728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D188-7A4E-4C8F-803C-9D0E97E29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080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1BE8BB-4C8A-48BB-94D7-FF6E6EA29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7F103B3-F3EF-4B8C-94E9-CECBCF0A4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2417-C094-4E3C-884F-2D3A676D2F99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9DD595-CC24-4687-9982-E16C87DBF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A8BE1A-0758-4AC7-9230-F7772C7C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D188-7A4E-4C8F-803C-9D0E97E29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790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52371D-93F2-4E88-B45F-CB1255FD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2417-C094-4E3C-884F-2D3A676D2F99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E32E97-2EC8-4682-A942-1BFDA2697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0B1CB6-E0DF-4BDD-8C4D-F1619BAEC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D188-7A4E-4C8F-803C-9D0E97E29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61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CBC4C-D8AD-4949-B24E-80F28AF02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C413CB-518C-490F-8481-63197F2C8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B0D6F2-817D-4370-8274-D00988EC4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ADC3BB-CDE6-4DE6-A75C-677372C37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2417-C094-4E3C-884F-2D3A676D2F99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BF3905-DCA7-4BBC-803A-D832D6E79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1DE5DF-3B95-4D2E-A2E0-73DF5C1B8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D188-7A4E-4C8F-803C-9D0E97E29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745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5085B-30FB-4FC8-98ED-60B8BF60E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F617087-6B41-4A0C-B341-689C066F48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0F4FE0-5868-4266-BBD6-8094E9F1A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33D9AB-FB16-4FD1-A75D-885FFE8F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2417-C094-4E3C-884F-2D3A676D2F99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CAED87-45C3-4D95-98B4-EE4F00239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062EC3-CB45-4153-9F94-C81F7BD0C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D188-7A4E-4C8F-803C-9D0E97E29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802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AFA58E-F400-4B62-B0F2-DD402ADC3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507D4E-E289-4D65-864F-98B1E3366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830A4D-7672-486F-8959-BA0C845876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52417-C094-4E3C-884F-2D3A676D2F99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342D19-C905-4949-88DE-3C73B1E3EA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FB40E8-B772-4DBE-9493-87E881A05C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9D188-7A4E-4C8F-803C-9D0E97E29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802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3D0A8B7-BAFB-4A95-AB9B-4C5B34D5BB57}"/>
              </a:ext>
            </a:extLst>
          </p:cNvPr>
          <p:cNvSpPr/>
          <p:nvPr/>
        </p:nvSpPr>
        <p:spPr>
          <a:xfrm>
            <a:off x="5227814" y="4175031"/>
            <a:ext cx="1736373" cy="11721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500" dirty="0">
                <a:latin typeface="+mj-lt"/>
              </a:rPr>
              <a:t>2021.03.25</a:t>
            </a:r>
          </a:p>
          <a:p>
            <a:pPr algn="ctr">
              <a:lnSpc>
                <a:spcPct val="150000"/>
              </a:lnSpc>
            </a:pPr>
            <a:r>
              <a:rPr lang="ko-KR" altLang="en-US" sz="2500" dirty="0">
                <a:solidFill>
                  <a:srgbClr val="333333"/>
                </a:solidFill>
                <a:latin typeface="+mj-lt"/>
              </a:rPr>
              <a:t>심아름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36B4F72-2983-45CA-8F12-A2198774FEE9}"/>
              </a:ext>
            </a:extLst>
          </p:cNvPr>
          <p:cNvCxnSpPr>
            <a:cxnSpLocks/>
          </p:cNvCxnSpPr>
          <p:nvPr/>
        </p:nvCxnSpPr>
        <p:spPr>
          <a:xfrm>
            <a:off x="1722783" y="3711273"/>
            <a:ext cx="8746434" cy="0"/>
          </a:xfrm>
          <a:prstGeom prst="line">
            <a:avLst/>
          </a:prstGeom>
          <a:ln w="57150">
            <a:solidFill>
              <a:srgbClr val="010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A5A8C97-54AA-4ACE-86BD-490E4CC29703}"/>
              </a:ext>
            </a:extLst>
          </p:cNvPr>
          <p:cNvSpPr txBox="1"/>
          <p:nvPr/>
        </p:nvSpPr>
        <p:spPr>
          <a:xfrm>
            <a:off x="2082800" y="2640631"/>
            <a:ext cx="8026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800" b="1" dirty="0"/>
              <a:t>Knowledge Distillation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913151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6FB22368-4557-42B5-A46B-FE362A8EE32B}"/>
              </a:ext>
            </a:extLst>
          </p:cNvPr>
          <p:cNvSpPr txBox="1">
            <a:spLocks/>
          </p:cNvSpPr>
          <p:nvPr/>
        </p:nvSpPr>
        <p:spPr>
          <a:xfrm>
            <a:off x="408375" y="17463"/>
            <a:ext cx="10967650" cy="8794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ea typeface="+mn-ea"/>
                <a:cs typeface="+mn-cs"/>
              </a:rPr>
              <a:t>Knowledge Distillation</a:t>
            </a:r>
            <a:endParaRPr lang="ko-KR" altLang="en-US" sz="3600" b="1" dirty="0">
              <a:ea typeface="+mn-ea"/>
              <a:cs typeface="+mn-cs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EEC91F8-18F5-45AE-BA25-0C10CE0BE1DF}"/>
              </a:ext>
            </a:extLst>
          </p:cNvPr>
          <p:cNvCxnSpPr>
            <a:cxnSpLocks/>
          </p:cNvCxnSpPr>
          <p:nvPr/>
        </p:nvCxnSpPr>
        <p:spPr>
          <a:xfrm flipV="1">
            <a:off x="408375" y="896875"/>
            <a:ext cx="11375249" cy="1"/>
          </a:xfrm>
          <a:prstGeom prst="line">
            <a:avLst/>
          </a:prstGeom>
          <a:ln w="38100">
            <a:solidFill>
              <a:srgbClr val="010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EB1DF86-3CD9-46FA-94ED-0DC9705AA9C8}"/>
              </a:ext>
            </a:extLst>
          </p:cNvPr>
          <p:cNvSpPr txBox="1"/>
          <p:nvPr/>
        </p:nvSpPr>
        <p:spPr>
          <a:xfrm>
            <a:off x="408374" y="1155605"/>
            <a:ext cx="11375249" cy="2947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j-lt"/>
              </a:rPr>
              <a:t>Online </a:t>
            </a:r>
            <a:r>
              <a:rPr lang="en-US" altLang="ko-KR" sz="1800" b="1" dirty="0">
                <a:ea typeface="+mn-ea"/>
                <a:cs typeface="+mn-cs"/>
              </a:rPr>
              <a:t>Distillation</a:t>
            </a:r>
            <a:r>
              <a:rPr lang="en-US" altLang="ko-KR" b="1" dirty="0">
                <a:latin typeface="+mj-lt"/>
              </a:rPr>
              <a:t> :</a:t>
            </a:r>
            <a:r>
              <a:rPr lang="ko-KR" altLang="en-US" dirty="0"/>
              <a:t> </a:t>
            </a:r>
            <a:r>
              <a:rPr lang="ko-KR" altLang="en-US" dirty="0" err="1"/>
              <a:t>pre-train</a:t>
            </a:r>
            <a:r>
              <a:rPr lang="ko-KR" altLang="en-US" dirty="0"/>
              <a:t> 된</a:t>
            </a:r>
            <a:r>
              <a:rPr lang="en-US" altLang="ko-KR" dirty="0"/>
              <a:t> T</a:t>
            </a:r>
            <a:r>
              <a:rPr lang="ko-KR" altLang="en-US" dirty="0" err="1"/>
              <a:t>eacher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endParaRPr lang="en-US" altLang="ko-KR" b="1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+mj-lt"/>
              </a:rPr>
              <a:t>Offline </a:t>
            </a:r>
            <a:r>
              <a:rPr lang="en-US" altLang="ko-KR" sz="1800" b="1" dirty="0">
                <a:ea typeface="+mn-ea"/>
                <a:cs typeface="+mn-cs"/>
              </a:rPr>
              <a:t>Distillation</a:t>
            </a:r>
            <a:r>
              <a:rPr lang="ko-KR" altLang="en-US" b="1" dirty="0">
                <a:latin typeface="+mj-lt"/>
              </a:rPr>
              <a:t> </a:t>
            </a:r>
            <a:r>
              <a:rPr lang="en-US" altLang="ko-KR" b="1" dirty="0">
                <a:latin typeface="+mj-lt"/>
              </a:rPr>
              <a:t>: </a:t>
            </a:r>
            <a:r>
              <a:rPr lang="ko-KR" altLang="en-US" dirty="0">
                <a:latin typeface="+mj-lt"/>
              </a:rPr>
              <a:t>멀티 </a:t>
            </a:r>
            <a:r>
              <a:rPr lang="en-US" altLang="ko-KR" dirty="0">
                <a:latin typeface="+mj-lt"/>
              </a:rPr>
              <a:t>GPU</a:t>
            </a:r>
            <a:r>
              <a:rPr lang="ko-KR" altLang="en-US" dirty="0">
                <a:latin typeface="+mj-lt"/>
              </a:rPr>
              <a:t>를 통하여 </a:t>
            </a:r>
            <a:r>
              <a:rPr lang="en-US" altLang="ko-KR" dirty="0">
                <a:latin typeface="+mj-lt"/>
              </a:rPr>
              <a:t>Teacher Model</a:t>
            </a:r>
            <a:r>
              <a:rPr lang="ko-KR" altLang="en-US" dirty="0">
                <a:latin typeface="+mj-lt"/>
              </a:rPr>
              <a:t>들과 </a:t>
            </a:r>
            <a:r>
              <a:rPr lang="en-US" altLang="ko-KR" dirty="0">
                <a:latin typeface="+mj-lt"/>
              </a:rPr>
              <a:t>Student Model</a:t>
            </a:r>
            <a:r>
              <a:rPr lang="ko-KR" altLang="en-US" dirty="0">
                <a:latin typeface="+mj-lt"/>
              </a:rPr>
              <a:t>을 병렬처리</a:t>
            </a:r>
            <a:r>
              <a:rPr lang="en-US" altLang="ko-KR" dirty="0">
                <a:latin typeface="+mj-lt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lt"/>
              </a:rPr>
              <a:t>		     Teacher Model</a:t>
            </a:r>
            <a:r>
              <a:rPr lang="ko-KR" altLang="en-US" dirty="0">
                <a:latin typeface="+mj-lt"/>
              </a:rPr>
              <a:t>들의 평균을 이용</a:t>
            </a:r>
            <a:r>
              <a:rPr lang="en-US" altLang="ko-KR" b="1" dirty="0">
                <a:latin typeface="+mj-lt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b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+mj-lt"/>
              </a:rPr>
              <a:t>S</a:t>
            </a:r>
            <a:r>
              <a:rPr lang="ko-KR" altLang="en-US" b="1" dirty="0" err="1">
                <a:latin typeface="+mj-lt"/>
              </a:rPr>
              <a:t>elf</a:t>
            </a:r>
            <a:r>
              <a:rPr lang="ko-KR" altLang="en-US" b="1" dirty="0">
                <a:latin typeface="+mj-lt"/>
              </a:rPr>
              <a:t> </a:t>
            </a:r>
            <a:r>
              <a:rPr lang="en-US" altLang="ko-KR" sz="1800" b="1" dirty="0">
                <a:ea typeface="+mn-ea"/>
                <a:cs typeface="+mn-cs"/>
              </a:rPr>
              <a:t>Distillation</a:t>
            </a:r>
            <a:r>
              <a:rPr lang="ko-KR" altLang="en-US" b="1" dirty="0">
                <a:latin typeface="+mj-lt"/>
              </a:rPr>
              <a:t> </a:t>
            </a:r>
            <a:r>
              <a:rPr lang="en-US" altLang="ko-KR" b="1" dirty="0">
                <a:latin typeface="+mj-lt"/>
              </a:rPr>
              <a:t>:</a:t>
            </a:r>
            <a:r>
              <a:rPr lang="en-US" altLang="ko-KR" dirty="0">
                <a:latin typeface="+mj-lt"/>
              </a:rPr>
              <a:t> Teacher </a:t>
            </a:r>
            <a:r>
              <a:rPr lang="ko-KR" altLang="en-US" dirty="0">
                <a:latin typeface="+mj-lt"/>
              </a:rPr>
              <a:t>모델</a:t>
            </a:r>
            <a:r>
              <a:rPr lang="en-US" altLang="ko-KR" dirty="0">
                <a:latin typeface="+mj-lt"/>
              </a:rPr>
              <a:t> </a:t>
            </a:r>
            <a:r>
              <a:rPr lang="ko-KR" altLang="en-US" dirty="0">
                <a:latin typeface="+mj-lt"/>
              </a:rPr>
              <a:t>학습 시 중간에 나오는 </a:t>
            </a:r>
            <a:r>
              <a:rPr lang="en-US" altLang="ko-KR" dirty="0">
                <a:latin typeface="+mj-lt"/>
              </a:rPr>
              <a:t>feature</a:t>
            </a:r>
            <a:r>
              <a:rPr lang="ko-KR" altLang="en-US" dirty="0">
                <a:latin typeface="+mj-lt"/>
              </a:rPr>
              <a:t>들의 앙상블 결과가 최종 예측과 동일하도록</a:t>
            </a:r>
          </a:p>
        </p:txBody>
      </p:sp>
    </p:spTree>
    <p:extLst>
      <p:ext uri="{BB962C8B-B14F-4D97-AF65-F5344CB8AC3E}">
        <p14:creationId xmlns:p14="http://schemas.microsoft.com/office/powerpoint/2010/main" val="2641889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122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4F61FD63-2214-40DC-8786-3E2915A1F15F}"/>
              </a:ext>
            </a:extLst>
          </p:cNvPr>
          <p:cNvGrpSpPr/>
          <p:nvPr/>
        </p:nvGrpSpPr>
        <p:grpSpPr>
          <a:xfrm>
            <a:off x="1361366" y="1003299"/>
            <a:ext cx="9469265" cy="4178301"/>
            <a:chOff x="1361366" y="1003299"/>
            <a:chExt cx="9469265" cy="4178301"/>
          </a:xfrm>
        </p:grpSpPr>
        <p:pic>
          <p:nvPicPr>
            <p:cNvPr id="68" name="Picture 2">
              <a:extLst>
                <a:ext uri="{FF2B5EF4-FFF2-40B4-BE49-F238E27FC236}">
                  <a16:creationId xmlns:a16="http://schemas.microsoft.com/office/drawing/2014/main" id="{FFC2CA6C-C18B-4635-A724-ED2DE28C86B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58" b="4099"/>
            <a:stretch/>
          </p:blipFill>
          <p:spPr bwMode="auto">
            <a:xfrm>
              <a:off x="1361366" y="1003299"/>
              <a:ext cx="9469265" cy="4178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F851BFC-7904-41FD-A89A-567B006AEF97}"/>
                </a:ext>
              </a:extLst>
            </p:cNvPr>
            <p:cNvSpPr/>
            <p:nvPr/>
          </p:nvSpPr>
          <p:spPr>
            <a:xfrm>
              <a:off x="9864725" y="3854450"/>
              <a:ext cx="866775" cy="429708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908307F0-303C-49B0-BA7E-F52752D75C42}"/>
                </a:ext>
              </a:extLst>
            </p:cNvPr>
            <p:cNvSpPr/>
            <p:nvPr/>
          </p:nvSpPr>
          <p:spPr>
            <a:xfrm>
              <a:off x="9864725" y="1965036"/>
              <a:ext cx="866775" cy="429708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제목 1">
            <a:extLst>
              <a:ext uri="{FF2B5EF4-FFF2-40B4-BE49-F238E27FC236}">
                <a16:creationId xmlns:a16="http://schemas.microsoft.com/office/drawing/2014/main" id="{6FB22368-4557-42B5-A46B-FE362A8EE32B}"/>
              </a:ext>
            </a:extLst>
          </p:cNvPr>
          <p:cNvSpPr txBox="1">
            <a:spLocks/>
          </p:cNvSpPr>
          <p:nvPr/>
        </p:nvSpPr>
        <p:spPr>
          <a:xfrm>
            <a:off x="408375" y="17463"/>
            <a:ext cx="10967650" cy="8794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/>
              <a:t>Knowledge Distillation</a:t>
            </a:r>
            <a:endParaRPr lang="ko-KR" altLang="en-US" sz="3200" b="1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EEC91F8-18F5-45AE-BA25-0C10CE0BE1DF}"/>
              </a:ext>
            </a:extLst>
          </p:cNvPr>
          <p:cNvCxnSpPr>
            <a:cxnSpLocks/>
          </p:cNvCxnSpPr>
          <p:nvPr/>
        </p:nvCxnSpPr>
        <p:spPr>
          <a:xfrm flipV="1">
            <a:off x="408375" y="896875"/>
            <a:ext cx="11375249" cy="1"/>
          </a:xfrm>
          <a:prstGeom prst="line">
            <a:avLst/>
          </a:prstGeom>
          <a:ln w="38100">
            <a:solidFill>
              <a:srgbClr val="010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D33B663-F9B0-48D5-A060-433FC5F69794}"/>
                  </a:ext>
                </a:extLst>
              </p:cNvPr>
              <p:cNvSpPr txBox="1"/>
              <p:nvPr/>
            </p:nvSpPr>
            <p:spPr>
              <a:xfrm>
                <a:off x="446474" y="4182558"/>
                <a:ext cx="7478325" cy="25865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n w="0"/>
                          <a:latin typeface="Cambria Math" panose="02040503050406030204" pitchFamily="18" charset="0"/>
                        </a:rPr>
                        <m:t>𝑻𝒐𝒕𝒂𝒍</m:t>
                      </m:r>
                      <m:r>
                        <a:rPr lang="en-US" altLang="ko-KR" b="1" i="1" smtClean="0">
                          <a:ln w="0"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smtClean="0">
                          <a:ln w="0"/>
                          <a:latin typeface="Cambria Math" panose="02040503050406030204" pitchFamily="18" charset="0"/>
                        </a:rPr>
                        <m:t>𝑳𝒐𝒔𝒔</m:t>
                      </m:r>
                      <m:r>
                        <a:rPr lang="en-US" altLang="ko-KR" b="1" i="1" smtClean="0">
                          <a:ln w="0"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1" i="1" smtClean="0">
                              <a:ln w="0"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n w="0"/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b="1" i="1" smtClean="0">
                              <a:ln w="0"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b="1" i="1" smtClean="0">
                              <a:ln w="0"/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  <m:sSub>
                        <m:sSubPr>
                          <m:ctrlPr>
                            <a:rPr lang="en-US" altLang="ko-KR" b="1" i="1">
                              <a:ln w="0"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n w="0"/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ko-KR" b="1" i="1">
                              <a:ln w="0"/>
                              <a:latin typeface="Cambria Math" panose="02040503050406030204" pitchFamily="18" charset="0"/>
                            </a:rPr>
                            <m:t>𝑪𝑬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ln w="0"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n w="0"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b="1" i="1" smtClean="0">
                              <a:ln w="0"/>
                              <a:latin typeface="Cambria Math" panose="02040503050406030204" pitchFamily="18" charset="0"/>
                            </a:rPr>
                            <m:t>𝝈</m:t>
                          </m:r>
                          <m:d>
                            <m:dPr>
                              <m:ctrlPr>
                                <a:rPr lang="en-US" altLang="ko-KR" b="1" i="1" smtClean="0">
                                  <a:ln w="0"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1" i="1">
                                      <a:ln w="0"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ln w="0"/>
                                      <a:latin typeface="Cambria Math" panose="02040503050406030204" pitchFamily="18" charset="0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altLang="ko-KR" b="1" i="1" smtClean="0">
                                      <a:ln w="0"/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1" i="1" smtClean="0">
                              <a:ln w="0"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1" i="1" smtClean="0">
                              <a:ln w="0"/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ko-KR" b="1" i="1" smtClean="0">
                          <a:ln w="0"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1" i="1" smtClean="0">
                          <a:ln w="0"/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ko-KR" altLang="en-US" b="1" i="1">
                          <a:ln w="0"/>
                          <a:latin typeface="Cambria Math" panose="02040503050406030204" pitchFamily="18" charset="0"/>
                        </a:rPr>
                        <m:t>𝜶</m:t>
                      </m:r>
                      <m:sSup>
                        <m:sSupPr>
                          <m:ctrlPr>
                            <a:rPr lang="en-US" altLang="ko-KR" b="1" i="1" smtClean="0">
                              <a:ln w="0"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ln w="0"/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p>
                          <m:r>
                            <a:rPr lang="en-US" altLang="ko-KR" b="1" i="1" smtClean="0">
                              <a:ln w="0"/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b>
                        <m:sSubPr>
                          <m:ctrlPr>
                            <a:rPr lang="en-US" altLang="ko-KR" b="1" i="1">
                              <a:ln w="0"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n w="0"/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ko-KR" b="1" i="1">
                              <a:ln w="0"/>
                              <a:latin typeface="Cambria Math" panose="02040503050406030204" pitchFamily="18" charset="0"/>
                            </a:rPr>
                            <m:t>𝑪𝑬</m:t>
                          </m:r>
                        </m:sub>
                      </m:sSub>
                      <m:d>
                        <m:dPr>
                          <m:ctrlPr>
                            <a:rPr lang="en-US" altLang="ko-KR" b="1" i="1">
                              <a:ln w="0"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>
                              <a:ln w="0"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b="1" i="1">
                              <a:ln w="0"/>
                              <a:latin typeface="Cambria Math" panose="02040503050406030204" pitchFamily="18" charset="0"/>
                            </a:rPr>
                            <m:t>𝝈</m:t>
                          </m:r>
                          <m:d>
                            <m:dPr>
                              <m:ctrlPr>
                                <a:rPr lang="en-US" altLang="ko-KR" b="1" i="1" smtClean="0">
                                  <a:ln w="0"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1" i="1" smtClean="0">
                                      <a:ln w="0"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b="1" i="1">
                                          <a:ln w="0"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ln w="0"/>
                                          <a:latin typeface="Cambria Math" panose="02040503050406030204" pitchFamily="18" charset="0"/>
                                        </a:rPr>
                                        <m:t>𝒁</m:t>
                                      </m:r>
                                    </m:e>
                                    <m:sub>
                                      <m:r>
                                        <a:rPr lang="en-US" altLang="ko-KR" b="1" i="1" smtClean="0">
                                          <a:ln w="0"/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b="1" i="1" smtClean="0">
                                      <a:ln w="0"/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ko-KR" b="1" i="1">
                              <a:ln w="0"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b="1" i="1">
                              <a:ln w="0"/>
                              <a:latin typeface="Cambria Math" panose="02040503050406030204" pitchFamily="18" charset="0"/>
                            </a:rPr>
                            <m:t>𝝈</m:t>
                          </m:r>
                          <m:r>
                            <a:rPr lang="en-US" altLang="ko-KR" b="1" i="1">
                              <a:ln w="0"/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ko-KR" b="1" i="1">
                                  <a:ln w="0"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b="1" i="1">
                                      <a:ln w="0"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ln w="0"/>
                                      <a:latin typeface="Cambria Math" panose="02040503050406030204" pitchFamily="18" charset="0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altLang="ko-KR" b="1" i="1" smtClean="0">
                                      <a:ln w="0"/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b="1" i="1">
                                  <a:ln w="0"/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den>
                          </m:f>
                          <m:r>
                            <a:rPr lang="en-US" altLang="ko-KR" b="1" i="1">
                              <a:ln w="0"/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ko-KR" b="1" i="1" smtClean="0">
                          <a:ln w="0"/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b="1" dirty="0">
                  <a:ln w="0"/>
                  <a:latin typeface="+mj-lt"/>
                </a:endParaRPr>
              </a:p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ko-KR" sz="1600" i="1" dirty="0">
                  <a:ln w="0"/>
                  <a:latin typeface="Cambria Math" panose="02040503050406030204" pitchFamily="18" charset="0"/>
                </a:endParaRPr>
              </a:p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n w="0"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>
                            <a:ln w="0"/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600" b="0" i="1">
                            <a:ln w="0"/>
                            <a:latin typeface="Cambria Math" panose="02040503050406030204" pitchFamily="18" charset="0"/>
                          </a:rPr>
                          <m:t>𝐶𝐸</m:t>
                        </m:r>
                      </m:sub>
                    </m:sSub>
                  </m:oMath>
                </a14:m>
                <a:r>
                  <a:rPr lang="en-US" altLang="ko-KR" sz="1600" dirty="0">
                    <a:ln w="0"/>
                    <a:latin typeface="+mj-lt"/>
                  </a:rPr>
                  <a:t> : Cross entropy loss</a:t>
                </a:r>
              </a:p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lang="ko-KR" altLang="en-US" sz="1600" b="0" i="1" smtClean="0">
                        <a:ln w="0"/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sz="1600" dirty="0">
                    <a:ln w="0"/>
                    <a:latin typeface="+mj-lt"/>
                  </a:rPr>
                  <a:t>  :  </a:t>
                </a:r>
                <a:r>
                  <a:rPr lang="en-US" altLang="ko-KR" sz="1600" dirty="0" err="1">
                    <a:ln w="0"/>
                    <a:latin typeface="+mj-lt"/>
                  </a:rPr>
                  <a:t>Softmax</a:t>
                </a:r>
                <a:endParaRPr lang="en-US" altLang="ko-KR" sz="1600" dirty="0">
                  <a:ln w="0"/>
                  <a:latin typeface="+mj-lt"/>
                </a:endParaRPr>
              </a:p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n w="0"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n w="0"/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1600" b="0" i="1" smtClean="0">
                            <a:ln w="0"/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ko-KR" sz="1600" dirty="0">
                    <a:ln w="0"/>
                    <a:latin typeface="+mj-lt"/>
                  </a:rPr>
                  <a:t> : Output logits of Student network</a:t>
                </a:r>
              </a:p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n w="0"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n w="0"/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1600" b="0" i="1" smtClean="0">
                            <a:ln w="0"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600" dirty="0">
                    <a:ln w="0"/>
                    <a:latin typeface="+mj-lt"/>
                  </a:rPr>
                  <a:t> : Output logits of Teacher network</a:t>
                </a:r>
              </a:p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1600" dirty="0">
                    <a:ln w="0"/>
                    <a:latin typeface="+mj-lt"/>
                  </a:rPr>
                  <a:t>y  : Ground truth (one-hot)</a:t>
                </a:r>
              </a:p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lang="ko-KR" altLang="en-US" sz="1600" b="0" i="1" smtClean="0">
                        <a:ln w="0"/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1600" dirty="0">
                    <a:ln w="0"/>
                    <a:latin typeface="+mj-lt"/>
                  </a:rPr>
                  <a:t>  : Balancing parameter</a:t>
                </a:r>
              </a:p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n w="0"/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ko-KR" sz="1600" dirty="0">
                    <a:ln w="0"/>
                    <a:latin typeface="+mj-lt"/>
                  </a:rPr>
                  <a:t>  : Temperature hyperparameter</a:t>
                </a: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D33B663-F9B0-48D5-A060-433FC5F69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74" y="4182558"/>
                <a:ext cx="7478325" cy="2586542"/>
              </a:xfrm>
              <a:prstGeom prst="rect">
                <a:avLst/>
              </a:prstGeom>
              <a:blipFill>
                <a:blip r:embed="rId4"/>
                <a:stretch>
                  <a:fillRect l="-407" b="-21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ED9E64-CAA9-4305-8E7F-DBF68DBE5D76}"/>
              </a:ext>
            </a:extLst>
          </p:cNvPr>
          <p:cNvSpPr/>
          <p:nvPr/>
        </p:nvSpPr>
        <p:spPr>
          <a:xfrm>
            <a:off x="4927600" y="4195196"/>
            <a:ext cx="2032000" cy="580004"/>
          </a:xfrm>
          <a:prstGeom prst="rect">
            <a:avLst/>
          </a:prstGeom>
          <a:solidFill>
            <a:schemeClr val="accent5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4BBD8F6-97F7-4BE1-84E2-7735B1A5F650}"/>
              </a:ext>
            </a:extLst>
          </p:cNvPr>
          <p:cNvSpPr/>
          <p:nvPr/>
        </p:nvSpPr>
        <p:spPr>
          <a:xfrm>
            <a:off x="2717800" y="4195196"/>
            <a:ext cx="1409700" cy="580004"/>
          </a:xfrm>
          <a:prstGeom prst="rect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616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6FB22368-4557-42B5-A46B-FE362A8EE32B}"/>
              </a:ext>
            </a:extLst>
          </p:cNvPr>
          <p:cNvSpPr txBox="1">
            <a:spLocks/>
          </p:cNvSpPr>
          <p:nvPr/>
        </p:nvSpPr>
        <p:spPr>
          <a:xfrm>
            <a:off x="408375" y="17463"/>
            <a:ext cx="10967650" cy="8794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ea typeface="+mn-ea"/>
                <a:cs typeface="+mn-cs"/>
              </a:rPr>
              <a:t>Cross-entropy Gradient</a:t>
            </a:r>
            <a:endParaRPr lang="ko-KR" altLang="en-US" sz="3600" b="1" dirty="0">
              <a:ea typeface="+mn-ea"/>
              <a:cs typeface="+mn-cs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EEC91F8-18F5-45AE-BA25-0C10CE0BE1DF}"/>
              </a:ext>
            </a:extLst>
          </p:cNvPr>
          <p:cNvCxnSpPr>
            <a:cxnSpLocks/>
          </p:cNvCxnSpPr>
          <p:nvPr/>
        </p:nvCxnSpPr>
        <p:spPr>
          <a:xfrm flipV="1">
            <a:off x="408375" y="896875"/>
            <a:ext cx="11375249" cy="1"/>
          </a:xfrm>
          <a:prstGeom prst="line">
            <a:avLst/>
          </a:prstGeom>
          <a:ln w="38100">
            <a:solidFill>
              <a:srgbClr val="010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EB1DF86-3CD9-46FA-94ED-0DC9705AA9C8}"/>
              </a:ext>
            </a:extLst>
          </p:cNvPr>
          <p:cNvSpPr txBox="1"/>
          <p:nvPr/>
        </p:nvSpPr>
        <p:spPr>
          <a:xfrm>
            <a:off x="6616624" y="1091047"/>
            <a:ext cx="6096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Student’s model</a:t>
            </a:r>
          </a:p>
          <a:p>
            <a:r>
              <a:rPr lang="en-US" altLang="ko-KR" sz="1600" dirty="0"/>
              <a:t>	z  : </a:t>
            </a:r>
            <a:r>
              <a:rPr lang="en-US" altLang="ko-KR" sz="1600" dirty="0">
                <a:ln w="0"/>
                <a:latin typeface="+mj-lt"/>
              </a:rPr>
              <a:t>Output logits of Student network</a:t>
            </a:r>
            <a:endParaRPr lang="en-US" altLang="ko-KR" sz="1600" dirty="0"/>
          </a:p>
          <a:p>
            <a:r>
              <a:rPr lang="en-US" altLang="ko-KR" sz="1600" dirty="0"/>
              <a:t>	q  : Probability </a:t>
            </a:r>
            <a:r>
              <a:rPr lang="en-US" altLang="ko-KR" sz="1600" dirty="0">
                <a:ln w="0"/>
                <a:latin typeface="+mj-lt"/>
              </a:rPr>
              <a:t>of Student network</a:t>
            </a:r>
            <a:endParaRPr lang="en-US" altLang="ko-KR" sz="1600" dirty="0"/>
          </a:p>
          <a:p>
            <a:endParaRPr lang="en-US" altLang="ko-KR" sz="1600" b="1" dirty="0"/>
          </a:p>
          <a:p>
            <a:r>
              <a:rPr lang="en-US" altLang="ko-KR" sz="1600" b="1" dirty="0"/>
              <a:t>Teacher’s model</a:t>
            </a:r>
          </a:p>
          <a:p>
            <a:r>
              <a:rPr lang="en-US" altLang="ko-KR" sz="1600" dirty="0"/>
              <a:t>	v  : </a:t>
            </a:r>
            <a:r>
              <a:rPr lang="en-US" altLang="ko-KR" sz="1600" dirty="0">
                <a:ln w="0"/>
                <a:latin typeface="+mj-lt"/>
              </a:rPr>
              <a:t>Output logits of Teacher network</a:t>
            </a:r>
            <a:endParaRPr lang="en-US" altLang="ko-KR" sz="1600" dirty="0"/>
          </a:p>
          <a:p>
            <a:r>
              <a:rPr lang="en-US" altLang="ko-KR" sz="1600" dirty="0"/>
              <a:t>	p  : Probability </a:t>
            </a:r>
            <a:r>
              <a:rPr lang="en-US" altLang="ko-KR" sz="1600" dirty="0">
                <a:ln w="0"/>
                <a:latin typeface="+mj-lt"/>
              </a:rPr>
              <a:t>of Teacher network</a:t>
            </a:r>
            <a:endParaRPr lang="en-US" altLang="ko-KR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5E20DB-77BC-4EA1-95A0-629B09C3148A}"/>
              </a:ext>
            </a:extLst>
          </p:cNvPr>
          <p:cNvSpPr txBox="1"/>
          <p:nvPr/>
        </p:nvSpPr>
        <p:spPr>
          <a:xfrm>
            <a:off x="520624" y="4337782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If logit have been zero-</a:t>
            </a:r>
            <a:r>
              <a:rPr lang="en-US" altLang="ko-KR" sz="1600" b="1" dirty="0" err="1"/>
              <a:t>meaned</a:t>
            </a:r>
            <a:r>
              <a:rPr lang="en-US" altLang="ko-KR" sz="1600" b="1" dirty="0"/>
              <a:t>,</a:t>
            </a:r>
            <a:endParaRPr lang="ko-KR" altLang="en-US" sz="16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8621FA-AFE7-4460-A88D-6CC59BA38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75" y="1292117"/>
            <a:ext cx="5941098" cy="107518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B5463BA-837D-4D7B-BDBC-C0E221895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425" y="3346690"/>
            <a:ext cx="4520775" cy="90415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E45620A-F418-4987-A795-0EDAA642D51C}"/>
              </a:ext>
            </a:extLst>
          </p:cNvPr>
          <p:cNvSpPr txBox="1"/>
          <p:nvPr/>
        </p:nvSpPr>
        <p:spPr>
          <a:xfrm>
            <a:off x="520624" y="2978451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If T is high,</a:t>
            </a:r>
            <a:endParaRPr lang="ko-KR" altLang="en-US" sz="1600" b="1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206477F-87A0-4667-B7A2-BC56F5C850F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463"/>
          <a:stretch/>
        </p:blipFill>
        <p:spPr>
          <a:xfrm>
            <a:off x="1392162" y="4890398"/>
            <a:ext cx="1986762" cy="42285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9036BAB-4B89-4BFB-B8CC-2145190758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0909" y="5527317"/>
            <a:ext cx="2200903" cy="73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97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6B6E7EA-64D4-4458-8E87-D1F0F879E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55" y="3124200"/>
            <a:ext cx="6678613" cy="14354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9CBE7AC-0D5B-4335-ACA7-D4397D219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86166" y="345432"/>
            <a:ext cx="7148334" cy="229705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4ACAD92-CB7E-475B-8A60-E5968346E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1468" y="2929434"/>
            <a:ext cx="4787482" cy="387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17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B30EFF82-D76B-409D-8A2B-17E0EACCBDF6}"/>
              </a:ext>
            </a:extLst>
          </p:cNvPr>
          <p:cNvSpPr txBox="1">
            <a:spLocks/>
          </p:cNvSpPr>
          <p:nvPr/>
        </p:nvSpPr>
        <p:spPr>
          <a:xfrm>
            <a:off x="408375" y="17463"/>
            <a:ext cx="10967650" cy="8794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/>
              <a:t>Distilling the knowledge in a neural network</a:t>
            </a:r>
            <a:endParaRPr lang="ko-KR" altLang="en-US" sz="3200" b="1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367C5B6-6273-4D93-860A-7A0F091B52E8}"/>
              </a:ext>
            </a:extLst>
          </p:cNvPr>
          <p:cNvCxnSpPr>
            <a:cxnSpLocks/>
          </p:cNvCxnSpPr>
          <p:nvPr/>
        </p:nvCxnSpPr>
        <p:spPr>
          <a:xfrm flipV="1">
            <a:off x="408375" y="896875"/>
            <a:ext cx="11375249" cy="1"/>
          </a:xfrm>
          <a:prstGeom prst="line">
            <a:avLst/>
          </a:prstGeom>
          <a:ln w="38100">
            <a:solidFill>
              <a:srgbClr val="010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2BE0A223-48CC-4F33-8436-878655A1B7C1}"/>
              </a:ext>
            </a:extLst>
          </p:cNvPr>
          <p:cNvGrpSpPr/>
          <p:nvPr/>
        </p:nvGrpSpPr>
        <p:grpSpPr>
          <a:xfrm>
            <a:off x="1106275" y="1207967"/>
            <a:ext cx="7669628" cy="2452062"/>
            <a:chOff x="995401" y="1222688"/>
            <a:chExt cx="7669628" cy="2452062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E8C6B391-0B48-466F-A91D-C902D53E6CE0}"/>
                </a:ext>
              </a:extLst>
            </p:cNvPr>
            <p:cNvSpPr/>
            <p:nvPr/>
          </p:nvSpPr>
          <p:spPr>
            <a:xfrm>
              <a:off x="995401" y="1607668"/>
              <a:ext cx="2278251" cy="1197316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+mj-lt"/>
                </a:rPr>
                <a:t>Domain A</a:t>
              </a:r>
              <a:endParaRPr lang="ko-KR" altLang="en-US" sz="1600" dirty="0">
                <a:latin typeface="+mj-lt"/>
              </a:endParaRP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D8B38521-C5C3-4B26-9F8E-CF2A2974E670}"/>
                </a:ext>
              </a:extLst>
            </p:cNvPr>
            <p:cNvCxnSpPr>
              <a:cxnSpLocks/>
              <a:stCxn id="3" idx="6"/>
              <a:endCxn id="16" idx="1"/>
            </p:cNvCxnSpPr>
            <p:nvPr/>
          </p:nvCxnSpPr>
          <p:spPr>
            <a:xfrm flipV="1">
              <a:off x="3273652" y="2206251"/>
              <a:ext cx="1082396" cy="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2F781B7-6042-4C65-89D7-AD1B2CD750B0}"/>
                </a:ext>
              </a:extLst>
            </p:cNvPr>
            <p:cNvSpPr txBox="1"/>
            <p:nvPr/>
          </p:nvSpPr>
          <p:spPr>
            <a:xfrm>
              <a:off x="3273652" y="1811046"/>
              <a:ext cx="10228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A5A5A5"/>
                  </a:solidFill>
                  <a:latin typeface="+mj-lt"/>
                </a:rPr>
                <a:t>train</a:t>
              </a:r>
              <a:endParaRPr lang="ko-KR" altLang="en-US" sz="1600" b="1" dirty="0">
                <a:solidFill>
                  <a:srgbClr val="A5A5A5"/>
                </a:solidFill>
                <a:latin typeface="+mj-lt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BD512AF-CDC2-449A-B8CE-3BAF424C8A97}"/>
                </a:ext>
              </a:extLst>
            </p:cNvPr>
            <p:cNvSpPr/>
            <p:nvPr/>
          </p:nvSpPr>
          <p:spPr>
            <a:xfrm>
              <a:off x="4469506" y="1355291"/>
              <a:ext cx="1875294" cy="368638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+mj-lt"/>
                </a:rPr>
                <a:t>Model T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452BF05-289D-496C-B771-CED4921BB265}"/>
                </a:ext>
              </a:extLst>
            </p:cNvPr>
            <p:cNvSpPr/>
            <p:nvPr/>
          </p:nvSpPr>
          <p:spPr>
            <a:xfrm>
              <a:off x="4469506" y="1813605"/>
              <a:ext cx="1875294" cy="368638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+mj-lt"/>
                </a:rPr>
                <a:t>Model T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71C3666-BE73-4B85-8A56-94629F889397}"/>
                </a:ext>
              </a:extLst>
            </p:cNvPr>
            <p:cNvSpPr/>
            <p:nvPr/>
          </p:nvSpPr>
          <p:spPr>
            <a:xfrm>
              <a:off x="4469506" y="2267069"/>
              <a:ext cx="1875294" cy="368638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+mj-lt"/>
                </a:rPr>
                <a:t>Model T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EAD231D-C5BE-4BF4-A1CD-9014DAFF9EFB}"/>
                </a:ext>
              </a:extLst>
            </p:cNvPr>
            <p:cNvSpPr/>
            <p:nvPr/>
          </p:nvSpPr>
          <p:spPr>
            <a:xfrm>
              <a:off x="4469506" y="2723678"/>
              <a:ext cx="1875294" cy="368638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+mj-lt"/>
                </a:rPr>
                <a:t>Model T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7002EF8-E2E7-4DE8-B88E-095E366A5610}"/>
                </a:ext>
              </a:extLst>
            </p:cNvPr>
            <p:cNvSpPr/>
            <p:nvPr/>
          </p:nvSpPr>
          <p:spPr>
            <a:xfrm>
              <a:off x="4356048" y="1222688"/>
              <a:ext cx="2102210" cy="1967126"/>
            </a:xfrm>
            <a:prstGeom prst="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25820A2-4AF3-4467-B082-C7CC604C5E3E}"/>
                </a:ext>
              </a:extLst>
            </p:cNvPr>
            <p:cNvSpPr txBox="1"/>
            <p:nvPr/>
          </p:nvSpPr>
          <p:spPr>
            <a:xfrm>
              <a:off x="4562500" y="3274640"/>
              <a:ext cx="16893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i="1" dirty="0"/>
                <a:t>Ensemble</a:t>
              </a:r>
              <a:endParaRPr lang="ko-KR" altLang="en-US" sz="1600" b="1" i="1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746BD31-D3DF-400A-9341-C9D435017479}"/>
                </a:ext>
              </a:extLst>
            </p:cNvPr>
            <p:cNvSpPr/>
            <p:nvPr/>
          </p:nvSpPr>
          <p:spPr>
            <a:xfrm>
              <a:off x="7269861" y="2021932"/>
              <a:ext cx="1395168" cy="368638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latin typeface="+mj-lt"/>
                </a:rPr>
                <a:t>Ouput</a:t>
              </a:r>
              <a:endParaRPr lang="en-US" altLang="ko-KR" sz="1600" dirty="0">
                <a:latin typeface="+mj-lt"/>
              </a:endParaRPr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BBB39847-0B1B-4D50-89F2-D04E02D8E046}"/>
                </a:ext>
              </a:extLst>
            </p:cNvPr>
            <p:cNvCxnSpPr>
              <a:cxnSpLocks/>
              <a:stCxn id="12" idx="3"/>
              <a:endCxn id="22" idx="1"/>
            </p:cNvCxnSpPr>
            <p:nvPr/>
          </p:nvCxnSpPr>
          <p:spPr>
            <a:xfrm>
              <a:off x="6344800" y="1539610"/>
              <a:ext cx="925061" cy="6666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F61452C2-FEE5-4772-8C89-406E1B800020}"/>
                </a:ext>
              </a:extLst>
            </p:cNvPr>
            <p:cNvCxnSpPr>
              <a:cxnSpLocks/>
              <a:stCxn id="13" idx="3"/>
              <a:endCxn id="22" idx="1"/>
            </p:cNvCxnSpPr>
            <p:nvPr/>
          </p:nvCxnSpPr>
          <p:spPr>
            <a:xfrm>
              <a:off x="6344800" y="1997924"/>
              <a:ext cx="925061" cy="20832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CDC4F217-E2EF-4671-8C46-87923A6A8A6A}"/>
                </a:ext>
              </a:extLst>
            </p:cNvPr>
            <p:cNvCxnSpPr>
              <a:cxnSpLocks/>
              <a:stCxn id="14" idx="3"/>
              <a:endCxn id="22" idx="1"/>
            </p:cNvCxnSpPr>
            <p:nvPr/>
          </p:nvCxnSpPr>
          <p:spPr>
            <a:xfrm flipV="1">
              <a:off x="6344800" y="2206251"/>
              <a:ext cx="925061" cy="24513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8BD4FDDE-0A4A-4FEA-BE4A-AC155F9A978A}"/>
                </a:ext>
              </a:extLst>
            </p:cNvPr>
            <p:cNvCxnSpPr>
              <a:cxnSpLocks/>
              <a:stCxn id="15" idx="3"/>
              <a:endCxn id="22" idx="1"/>
            </p:cNvCxnSpPr>
            <p:nvPr/>
          </p:nvCxnSpPr>
          <p:spPr>
            <a:xfrm flipV="1">
              <a:off x="6344800" y="2206251"/>
              <a:ext cx="925061" cy="70174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7918D59-EAC6-4CDE-BB1D-750F822BDB75}"/>
              </a:ext>
            </a:extLst>
          </p:cNvPr>
          <p:cNvSpPr/>
          <p:nvPr/>
        </p:nvSpPr>
        <p:spPr>
          <a:xfrm>
            <a:off x="8928996" y="4006779"/>
            <a:ext cx="1875294" cy="3686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Model S</a:t>
            </a:r>
            <a:endParaRPr lang="ko-KR" altLang="en-US" sz="1600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39C8229-462C-4528-99B0-4E83115FD6D4}"/>
              </a:ext>
            </a:extLst>
          </p:cNvPr>
          <p:cNvCxnSpPr>
            <a:cxnSpLocks/>
            <a:stCxn id="20" idx="2"/>
            <a:endCxn id="47" idx="1"/>
          </p:cNvCxnSpPr>
          <p:nvPr/>
        </p:nvCxnSpPr>
        <p:spPr>
          <a:xfrm>
            <a:off x="5518027" y="3660029"/>
            <a:ext cx="3410969" cy="531069"/>
          </a:xfrm>
          <a:prstGeom prst="straightConnector1">
            <a:avLst/>
          </a:prstGeom>
          <a:ln>
            <a:prstDash val="sysDash"/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4342" name="Picture 6" descr="BERT Distillation with Catalyst. How to distill BERT with Catalyst. | by  Nikita Balagansky | PyTorch | Medium">
            <a:extLst>
              <a:ext uri="{FF2B5EF4-FFF2-40B4-BE49-F238E27FC236}">
                <a16:creationId xmlns:a16="http://schemas.microsoft.com/office/drawing/2014/main" id="{54EA834A-2618-4734-B71D-803201D91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604" y="4177456"/>
            <a:ext cx="2330196" cy="266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D97994FB-B465-41BC-B30C-BE44DCE6A5D3}"/>
              </a:ext>
            </a:extLst>
          </p:cNvPr>
          <p:cNvSpPr txBox="1"/>
          <p:nvPr/>
        </p:nvSpPr>
        <p:spPr>
          <a:xfrm>
            <a:off x="5888604" y="4003512"/>
            <a:ext cx="2330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/>
              <a:t>Distillation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9505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6FB22368-4557-42B5-A46B-FE362A8EE32B}"/>
              </a:ext>
            </a:extLst>
          </p:cNvPr>
          <p:cNvSpPr txBox="1">
            <a:spLocks/>
          </p:cNvSpPr>
          <p:nvPr/>
        </p:nvSpPr>
        <p:spPr>
          <a:xfrm>
            <a:off x="408375" y="17463"/>
            <a:ext cx="10967650" cy="8794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>
                <a:ea typeface="+mn-ea"/>
                <a:cs typeface="+mn-cs"/>
              </a:rPr>
              <a:t>Knowledge Transfer </a:t>
            </a:r>
            <a:endParaRPr lang="ko-KR" altLang="en-US" sz="3200" b="1" dirty="0">
              <a:ea typeface="+mn-ea"/>
              <a:cs typeface="+mn-cs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EEC91F8-18F5-45AE-BA25-0C10CE0BE1DF}"/>
              </a:ext>
            </a:extLst>
          </p:cNvPr>
          <p:cNvCxnSpPr>
            <a:cxnSpLocks/>
          </p:cNvCxnSpPr>
          <p:nvPr/>
        </p:nvCxnSpPr>
        <p:spPr>
          <a:xfrm flipV="1">
            <a:off x="408375" y="896875"/>
            <a:ext cx="11375249" cy="1"/>
          </a:xfrm>
          <a:prstGeom prst="line">
            <a:avLst/>
          </a:prstGeom>
          <a:ln w="38100">
            <a:solidFill>
              <a:srgbClr val="010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044F6DA-2327-4EBA-982B-83EE09DAA625}"/>
              </a:ext>
            </a:extLst>
          </p:cNvPr>
          <p:cNvSpPr txBox="1"/>
          <p:nvPr/>
        </p:nvSpPr>
        <p:spPr>
          <a:xfrm>
            <a:off x="423740" y="4904817"/>
            <a:ext cx="54244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600" dirty="0">
                <a:ln w="0"/>
                <a:latin typeface="+mj-lt"/>
              </a:rPr>
              <a:t>서로 다른 도메인</a:t>
            </a:r>
            <a:endParaRPr lang="en-US" altLang="ko-KR" sz="1600" dirty="0">
              <a:ln w="0"/>
              <a:latin typeface="+mj-lt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600" dirty="0">
              <a:ln w="0"/>
              <a:latin typeface="+mj-lt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600" dirty="0">
                <a:ln w="0"/>
                <a:latin typeface="+mj-lt"/>
              </a:rPr>
              <a:t>타겟 도메인의 데이터가 부족하거나</a:t>
            </a:r>
            <a:r>
              <a:rPr lang="en-US" altLang="ko-KR" sz="1600" dirty="0">
                <a:ln w="0"/>
                <a:latin typeface="+mj-lt"/>
              </a:rPr>
              <a:t>, label</a:t>
            </a:r>
            <a:r>
              <a:rPr lang="ko-KR" altLang="en-US" sz="1600" dirty="0">
                <a:ln w="0"/>
                <a:latin typeface="+mj-lt"/>
              </a:rPr>
              <a:t>이 없을 때 </a:t>
            </a:r>
            <a:endParaRPr lang="en-US" altLang="ko-KR" sz="1600" dirty="0">
              <a:ln w="0"/>
              <a:latin typeface="+mj-lt"/>
            </a:endParaRPr>
          </a:p>
        </p:txBody>
      </p:sp>
      <p:grpSp>
        <p:nvGrpSpPr>
          <p:cNvPr id="3079" name="그룹 3078">
            <a:extLst>
              <a:ext uri="{FF2B5EF4-FFF2-40B4-BE49-F238E27FC236}">
                <a16:creationId xmlns:a16="http://schemas.microsoft.com/office/drawing/2014/main" id="{07B10742-077B-4A29-A5AC-486F3F7B5E79}"/>
              </a:ext>
            </a:extLst>
          </p:cNvPr>
          <p:cNvGrpSpPr/>
          <p:nvPr/>
        </p:nvGrpSpPr>
        <p:grpSpPr>
          <a:xfrm>
            <a:off x="423740" y="2076410"/>
            <a:ext cx="5311516" cy="2329859"/>
            <a:chOff x="386560" y="2057984"/>
            <a:chExt cx="5311516" cy="23298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309FE817-B827-4DBE-B986-7637E0F44202}"/>
                </a:ext>
              </a:extLst>
            </p:cNvPr>
            <p:cNvSpPr/>
            <p:nvPr/>
          </p:nvSpPr>
          <p:spPr>
            <a:xfrm>
              <a:off x="712025" y="3570379"/>
              <a:ext cx="1689316" cy="81746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Domain B</a:t>
              </a:r>
              <a:endParaRPr lang="ko-KR" altLang="en-US" sz="1600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00F954D-6DE6-4807-8B4B-D18E95E93E47}"/>
                </a:ext>
              </a:extLst>
            </p:cNvPr>
            <p:cNvSpPr/>
            <p:nvPr/>
          </p:nvSpPr>
          <p:spPr>
            <a:xfrm>
              <a:off x="386560" y="2057984"/>
              <a:ext cx="2278251" cy="119731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Domain A</a:t>
              </a:r>
              <a:endParaRPr lang="ko-KR" altLang="en-US" sz="1600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EDDDC12-0A5A-4FBB-90A7-B507CE1A7CB2}"/>
                </a:ext>
              </a:extLst>
            </p:cNvPr>
            <p:cNvSpPr/>
            <p:nvPr/>
          </p:nvSpPr>
          <p:spPr>
            <a:xfrm>
              <a:off x="3822782" y="3676375"/>
              <a:ext cx="1875294" cy="60547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Model B</a:t>
              </a:r>
              <a:endParaRPr lang="ko-KR" altLang="en-US" sz="1600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55B2FA4-B00F-4281-B9B7-671DBB53DB18}"/>
                </a:ext>
              </a:extLst>
            </p:cNvPr>
            <p:cNvSpPr/>
            <p:nvPr/>
          </p:nvSpPr>
          <p:spPr>
            <a:xfrm>
              <a:off x="3822782" y="2353906"/>
              <a:ext cx="1875294" cy="60547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Model A</a:t>
              </a:r>
              <a:endParaRPr lang="ko-KR" altLang="en-US" sz="1600" dirty="0"/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9FD4A518-EFDD-4835-BC96-EB92D858CB63}"/>
                </a:ext>
              </a:extLst>
            </p:cNvPr>
            <p:cNvCxnSpPr>
              <a:cxnSpLocks/>
              <a:stCxn id="24" idx="6"/>
              <a:endCxn id="25" idx="1"/>
            </p:cNvCxnSpPr>
            <p:nvPr/>
          </p:nvCxnSpPr>
          <p:spPr>
            <a:xfrm>
              <a:off x="2401341" y="3979111"/>
              <a:ext cx="142144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74B15CC5-B76B-4253-8631-76EE89883ED5}"/>
                </a:ext>
              </a:extLst>
            </p:cNvPr>
            <p:cNvCxnSpPr>
              <a:cxnSpLocks/>
              <a:stCxn id="8" idx="6"/>
              <a:endCxn id="12" idx="1"/>
            </p:cNvCxnSpPr>
            <p:nvPr/>
          </p:nvCxnSpPr>
          <p:spPr>
            <a:xfrm>
              <a:off x="2664811" y="2656642"/>
              <a:ext cx="115797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E9D5BDC0-455E-49CE-A3C4-53EB1526750B}"/>
                </a:ext>
              </a:extLst>
            </p:cNvPr>
            <p:cNvCxnSpPr>
              <a:cxnSpLocks/>
              <a:stCxn id="12" idx="2"/>
              <a:endCxn id="25" idx="0"/>
            </p:cNvCxnSpPr>
            <p:nvPr/>
          </p:nvCxnSpPr>
          <p:spPr>
            <a:xfrm>
              <a:off x="4760429" y="2959379"/>
              <a:ext cx="0" cy="716996"/>
            </a:xfrm>
            <a:prstGeom prst="straightConnector1">
              <a:avLst/>
            </a:prstGeom>
            <a:ln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DD56B7C-4F4B-410E-B523-51F7DD7B93E3}"/>
                </a:ext>
              </a:extLst>
            </p:cNvPr>
            <p:cNvSpPr txBox="1"/>
            <p:nvPr/>
          </p:nvSpPr>
          <p:spPr>
            <a:xfrm>
              <a:off x="2746175" y="2346677"/>
              <a:ext cx="10228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/>
                <a:t>train</a:t>
              </a:r>
              <a:endParaRPr lang="ko-KR" altLang="en-US" sz="1600" b="1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4CAE2C8-8755-42CF-8215-4AEE004E0569}"/>
                </a:ext>
              </a:extLst>
            </p:cNvPr>
            <p:cNvSpPr txBox="1"/>
            <p:nvPr/>
          </p:nvSpPr>
          <p:spPr>
            <a:xfrm>
              <a:off x="2633815" y="3664032"/>
              <a:ext cx="10228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/>
                <a:t>train</a:t>
              </a:r>
              <a:endParaRPr lang="ko-KR" altLang="en-US" sz="1600" b="1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E9EFFB0-0E68-4725-8310-AF925BF375C9}"/>
                </a:ext>
              </a:extLst>
            </p:cNvPr>
            <p:cNvSpPr txBox="1"/>
            <p:nvPr/>
          </p:nvSpPr>
          <p:spPr>
            <a:xfrm>
              <a:off x="3934124" y="3133211"/>
              <a:ext cx="16893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transfer</a:t>
              </a:r>
              <a:endParaRPr lang="ko-KR" altLang="en-US" sz="1600" b="1" dirty="0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0AF4CCA9-92C4-4CD7-9053-9695EA5B8209}"/>
              </a:ext>
            </a:extLst>
          </p:cNvPr>
          <p:cNvSpPr txBox="1"/>
          <p:nvPr/>
        </p:nvSpPr>
        <p:spPr>
          <a:xfrm>
            <a:off x="423740" y="1317100"/>
            <a:ext cx="51909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/>
              <a:t>Transfer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Learning</a:t>
            </a:r>
            <a:r>
              <a:rPr lang="ko-KR" altLang="en-US" sz="2000" b="1" dirty="0"/>
              <a:t> </a:t>
            </a:r>
          </a:p>
        </p:txBody>
      </p:sp>
      <p:grpSp>
        <p:nvGrpSpPr>
          <p:cNvPr id="3080" name="그룹 3079">
            <a:extLst>
              <a:ext uri="{FF2B5EF4-FFF2-40B4-BE49-F238E27FC236}">
                <a16:creationId xmlns:a16="http://schemas.microsoft.com/office/drawing/2014/main" id="{42E3018B-05E5-4BD6-BEE6-6B5C77273A78}"/>
              </a:ext>
            </a:extLst>
          </p:cNvPr>
          <p:cNvGrpSpPr/>
          <p:nvPr/>
        </p:nvGrpSpPr>
        <p:grpSpPr>
          <a:xfrm>
            <a:off x="6444830" y="2076410"/>
            <a:ext cx="5263084" cy="2329383"/>
            <a:chOff x="6407650" y="1834048"/>
            <a:chExt cx="5263084" cy="2329383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1F0C041B-19D2-4179-B277-8D33AB7A6EEB}"/>
                </a:ext>
              </a:extLst>
            </p:cNvPr>
            <p:cNvSpPr/>
            <p:nvPr/>
          </p:nvSpPr>
          <p:spPr>
            <a:xfrm>
              <a:off x="6407650" y="2538225"/>
              <a:ext cx="2278251" cy="119731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Domain A</a:t>
              </a:r>
              <a:endParaRPr lang="ko-KR" altLang="en-US" sz="16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EE519542-5146-4FE1-9EA8-3F98F5E55762}"/>
                </a:ext>
              </a:extLst>
            </p:cNvPr>
            <p:cNvSpPr/>
            <p:nvPr/>
          </p:nvSpPr>
          <p:spPr>
            <a:xfrm>
              <a:off x="9795440" y="3794793"/>
              <a:ext cx="1875294" cy="36863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Model S</a:t>
              </a:r>
              <a:endParaRPr lang="ko-KR" altLang="en-US" sz="1600" dirty="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3C5D5B01-72CB-44E6-AAF4-4AB7D8ED2200}"/>
                </a:ext>
              </a:extLst>
            </p:cNvPr>
            <p:cNvSpPr/>
            <p:nvPr/>
          </p:nvSpPr>
          <p:spPr>
            <a:xfrm>
              <a:off x="9795440" y="1834048"/>
              <a:ext cx="1875294" cy="1125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Model T</a:t>
              </a:r>
            </a:p>
          </p:txBody>
        </p: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F847A95F-9CB6-42EE-A212-E96AFAF82A10}"/>
                </a:ext>
              </a:extLst>
            </p:cNvPr>
            <p:cNvCxnSpPr>
              <a:cxnSpLocks/>
              <a:stCxn id="53" idx="6"/>
              <a:endCxn id="54" idx="1"/>
            </p:cNvCxnSpPr>
            <p:nvPr/>
          </p:nvCxnSpPr>
          <p:spPr>
            <a:xfrm>
              <a:off x="8685901" y="3136883"/>
              <a:ext cx="1109539" cy="84222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AA533C59-D1D9-485B-9D40-FA6CAE792A81}"/>
                </a:ext>
              </a:extLst>
            </p:cNvPr>
            <p:cNvCxnSpPr>
              <a:cxnSpLocks/>
              <a:stCxn id="53" idx="6"/>
              <a:endCxn id="55" idx="1"/>
            </p:cNvCxnSpPr>
            <p:nvPr/>
          </p:nvCxnSpPr>
          <p:spPr>
            <a:xfrm flipV="1">
              <a:off x="8685901" y="2396714"/>
              <a:ext cx="1109539" cy="74016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80A6540A-4BB1-4DFB-A679-1D7A9A91761F}"/>
                </a:ext>
              </a:extLst>
            </p:cNvPr>
            <p:cNvCxnSpPr>
              <a:cxnSpLocks/>
              <a:stCxn id="55" idx="2"/>
              <a:endCxn id="54" idx="0"/>
            </p:cNvCxnSpPr>
            <p:nvPr/>
          </p:nvCxnSpPr>
          <p:spPr>
            <a:xfrm>
              <a:off x="10733087" y="2959380"/>
              <a:ext cx="0" cy="835413"/>
            </a:xfrm>
            <a:prstGeom prst="straightConnector1">
              <a:avLst/>
            </a:prstGeom>
            <a:ln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C2519D1-8B8B-4318-A2CB-D344C2B2FBF3}"/>
                </a:ext>
              </a:extLst>
            </p:cNvPr>
            <p:cNvSpPr txBox="1"/>
            <p:nvPr/>
          </p:nvSpPr>
          <p:spPr>
            <a:xfrm>
              <a:off x="8685901" y="2538700"/>
              <a:ext cx="10228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/>
                <a:t>train</a:t>
              </a:r>
              <a:endParaRPr lang="ko-KR" altLang="en-US" sz="1600" b="1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6FA8C69-8503-488F-8274-FB7A1B2C5FAE}"/>
                </a:ext>
              </a:extLst>
            </p:cNvPr>
            <p:cNvSpPr txBox="1"/>
            <p:nvPr/>
          </p:nvSpPr>
          <p:spPr>
            <a:xfrm>
              <a:off x="8685901" y="3566264"/>
              <a:ext cx="10228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train</a:t>
              </a:r>
              <a:endParaRPr lang="ko-KR" altLang="en-US" sz="1600" b="1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96B7354-9D35-43EF-8257-AA5E6EDABE64}"/>
                </a:ext>
              </a:extLst>
            </p:cNvPr>
            <p:cNvSpPr txBox="1"/>
            <p:nvPr/>
          </p:nvSpPr>
          <p:spPr>
            <a:xfrm>
              <a:off x="9906782" y="3133211"/>
              <a:ext cx="16893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transfer</a:t>
              </a:r>
              <a:endParaRPr lang="ko-KR" altLang="en-US" sz="1600" b="1" dirty="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0633410-CD3C-4592-B239-A602CDF43957}"/>
              </a:ext>
            </a:extLst>
          </p:cNvPr>
          <p:cNvSpPr txBox="1"/>
          <p:nvPr/>
        </p:nvSpPr>
        <p:spPr>
          <a:xfrm>
            <a:off x="6396398" y="1317100"/>
            <a:ext cx="51909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/>
              <a:t>Knowledge Distillation</a:t>
            </a:r>
            <a:endParaRPr lang="ko-KR" altLang="en-US" sz="2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D33B663-F9B0-48D5-A060-433FC5F69794}"/>
              </a:ext>
            </a:extLst>
          </p:cNvPr>
          <p:cNvSpPr txBox="1"/>
          <p:nvPr/>
        </p:nvSpPr>
        <p:spPr>
          <a:xfrm>
            <a:off x="6444830" y="4904817"/>
            <a:ext cx="533879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600" dirty="0">
                <a:ln w="0"/>
                <a:latin typeface="+mj-lt"/>
              </a:rPr>
              <a:t>동일한 도메인</a:t>
            </a:r>
            <a:endParaRPr lang="en-US" altLang="ko-KR" sz="1600" dirty="0">
              <a:ln w="0"/>
              <a:latin typeface="+mj-lt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600" dirty="0">
              <a:ln w="0"/>
              <a:latin typeface="+mj-lt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600" dirty="0">
                <a:ln w="0"/>
                <a:latin typeface="+mj-lt"/>
              </a:rPr>
              <a:t>미리 잘 학습된 큰 모델을 이용하여 실제로 사용하는 작은 모델의 성능을 향상</a:t>
            </a:r>
            <a:r>
              <a:rPr lang="en-US" altLang="ko-KR" sz="1600" dirty="0">
                <a:ln w="0"/>
                <a:latin typeface="+mj-lt"/>
              </a:rPr>
              <a:t> 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ln w="0"/>
                <a:latin typeface="+mj-lt"/>
              </a:rPr>
              <a:t>( model compression )</a:t>
            </a:r>
          </a:p>
        </p:txBody>
      </p:sp>
    </p:spTree>
    <p:extLst>
      <p:ext uri="{BB962C8B-B14F-4D97-AF65-F5344CB8AC3E}">
        <p14:creationId xmlns:p14="http://schemas.microsoft.com/office/powerpoint/2010/main" val="885718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6FB22368-4557-42B5-A46B-FE362A8EE32B}"/>
              </a:ext>
            </a:extLst>
          </p:cNvPr>
          <p:cNvSpPr txBox="1">
            <a:spLocks/>
          </p:cNvSpPr>
          <p:nvPr/>
        </p:nvSpPr>
        <p:spPr>
          <a:xfrm>
            <a:off x="408375" y="17463"/>
            <a:ext cx="10967650" cy="8794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/>
              <a:t>Knowledge Distillation</a:t>
            </a:r>
            <a:endParaRPr lang="ko-KR" altLang="en-US" sz="3200" b="1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EEC91F8-18F5-45AE-BA25-0C10CE0BE1DF}"/>
              </a:ext>
            </a:extLst>
          </p:cNvPr>
          <p:cNvCxnSpPr>
            <a:cxnSpLocks/>
          </p:cNvCxnSpPr>
          <p:nvPr/>
        </p:nvCxnSpPr>
        <p:spPr>
          <a:xfrm flipV="1">
            <a:off x="408375" y="896875"/>
            <a:ext cx="11375249" cy="1"/>
          </a:xfrm>
          <a:prstGeom prst="line">
            <a:avLst/>
          </a:prstGeom>
          <a:ln w="38100">
            <a:solidFill>
              <a:srgbClr val="010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D33B663-F9B0-48D5-A060-433FC5F69794}"/>
              </a:ext>
            </a:extLst>
          </p:cNvPr>
          <p:cNvSpPr txBox="1"/>
          <p:nvPr/>
        </p:nvSpPr>
        <p:spPr>
          <a:xfrm>
            <a:off x="6566666" y="2589633"/>
            <a:ext cx="5338794" cy="15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ln w="0"/>
                <a:latin typeface="+mj-lt"/>
              </a:rPr>
              <a:t>Knowledge</a:t>
            </a:r>
            <a:r>
              <a:rPr lang="en-US" altLang="ko-KR" sz="1600" dirty="0">
                <a:ln w="0"/>
                <a:latin typeface="+mj-lt"/>
              </a:rPr>
              <a:t> from pre-trained Teacher Network Model T</a:t>
            </a:r>
          </a:p>
          <a:p>
            <a:pPr algn="ctr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ln w="0"/>
                <a:latin typeface="+mj-lt"/>
              </a:rPr>
              <a:t>= </a:t>
            </a:r>
            <a:r>
              <a:rPr lang="en-US" altLang="ko-KR" sz="1600" b="1" dirty="0" err="1">
                <a:ln w="0"/>
                <a:latin typeface="+mj-lt"/>
              </a:rPr>
              <a:t>Softmax</a:t>
            </a:r>
            <a:r>
              <a:rPr lang="en-US" altLang="ko-KR" sz="1600" b="1" dirty="0">
                <a:ln w="0"/>
                <a:latin typeface="+mj-lt"/>
              </a:rPr>
              <a:t> Output </a:t>
            </a:r>
            <a:r>
              <a:rPr lang="en-US" altLang="ko-KR" sz="1600" dirty="0">
                <a:ln w="0"/>
                <a:latin typeface="+mj-lt"/>
              </a:rPr>
              <a:t>of T</a:t>
            </a:r>
          </a:p>
          <a:p>
            <a:pPr algn="ctr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ln w="0"/>
                <a:latin typeface="+mj-lt"/>
              </a:rPr>
              <a:t>= </a:t>
            </a:r>
            <a:r>
              <a:rPr lang="en-US" altLang="ko-KR" sz="1600" b="1" dirty="0">
                <a:ln w="0"/>
                <a:latin typeface="+mj-lt"/>
              </a:rPr>
              <a:t>Soft Label</a:t>
            </a:r>
            <a:r>
              <a:rPr lang="en-US" altLang="ko-KR" sz="1600" dirty="0">
                <a:ln w="0"/>
                <a:latin typeface="+mj-lt"/>
              </a:rPr>
              <a:t> of T</a:t>
            </a:r>
          </a:p>
          <a:p>
            <a:pPr algn="ctr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ln w="0"/>
                <a:latin typeface="+mj-lt"/>
              </a:rPr>
              <a:t>= </a:t>
            </a:r>
            <a:r>
              <a:rPr lang="en-US" altLang="ko-KR" sz="1600" b="1" dirty="0">
                <a:ln w="0"/>
                <a:latin typeface="+mj-lt"/>
              </a:rPr>
              <a:t>Dark Knowledge</a:t>
            </a:r>
            <a:r>
              <a:rPr lang="en-US" altLang="ko-KR" sz="1600" dirty="0">
                <a:ln w="0"/>
                <a:latin typeface="+mj-lt"/>
              </a:rPr>
              <a:t> of T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5F137AC-1D10-43B7-A95A-D0F0B15752C1}"/>
              </a:ext>
            </a:extLst>
          </p:cNvPr>
          <p:cNvGrpSpPr/>
          <p:nvPr/>
        </p:nvGrpSpPr>
        <p:grpSpPr>
          <a:xfrm>
            <a:off x="473960" y="1295260"/>
            <a:ext cx="5418240" cy="4637045"/>
            <a:chOff x="408375" y="988417"/>
            <a:chExt cx="5418240" cy="4637045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1F0C041B-19D2-4179-B277-8D33AB7A6EEB}"/>
                </a:ext>
              </a:extLst>
            </p:cNvPr>
            <p:cNvSpPr/>
            <p:nvPr/>
          </p:nvSpPr>
          <p:spPr>
            <a:xfrm>
              <a:off x="408375" y="3002876"/>
              <a:ext cx="2278251" cy="1197316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+mj-lt"/>
                </a:rPr>
                <a:t>Domain A</a:t>
              </a:r>
              <a:endParaRPr lang="ko-KR" altLang="en-US" sz="1600" dirty="0">
                <a:latin typeface="+mj-lt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EE519542-5146-4FE1-9EA8-3F98F5E55762}"/>
                </a:ext>
              </a:extLst>
            </p:cNvPr>
            <p:cNvSpPr/>
            <p:nvPr/>
          </p:nvSpPr>
          <p:spPr>
            <a:xfrm>
              <a:off x="3837863" y="5256824"/>
              <a:ext cx="1875294" cy="368638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+mj-lt"/>
                </a:rPr>
                <a:t>Model S</a:t>
              </a:r>
              <a:endParaRPr lang="ko-KR" altLang="en-US" sz="1600" dirty="0">
                <a:latin typeface="+mj-lt"/>
              </a:endParaRPr>
            </a:p>
          </p:txBody>
        </p: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F847A95F-9CB6-42EE-A212-E96AFAF82A10}"/>
                </a:ext>
              </a:extLst>
            </p:cNvPr>
            <p:cNvCxnSpPr>
              <a:cxnSpLocks/>
              <a:stCxn id="53" idx="6"/>
              <a:endCxn id="54" idx="1"/>
            </p:cNvCxnSpPr>
            <p:nvPr/>
          </p:nvCxnSpPr>
          <p:spPr>
            <a:xfrm>
              <a:off x="2686626" y="3601534"/>
              <a:ext cx="1151237" cy="183960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AA533C59-D1D9-485B-9D40-FA6CAE792A81}"/>
                </a:ext>
              </a:extLst>
            </p:cNvPr>
            <p:cNvCxnSpPr>
              <a:cxnSpLocks/>
              <a:stCxn id="53" idx="6"/>
              <a:endCxn id="19" idx="1"/>
            </p:cNvCxnSpPr>
            <p:nvPr/>
          </p:nvCxnSpPr>
          <p:spPr>
            <a:xfrm flipV="1">
              <a:off x="2686626" y="1971980"/>
              <a:ext cx="1037779" cy="162955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80A6540A-4BB1-4DFB-A679-1D7A9A91761F}"/>
                </a:ext>
              </a:extLst>
            </p:cNvPr>
            <p:cNvCxnSpPr>
              <a:cxnSpLocks/>
              <a:stCxn id="19" idx="2"/>
              <a:endCxn id="54" idx="0"/>
            </p:cNvCxnSpPr>
            <p:nvPr/>
          </p:nvCxnSpPr>
          <p:spPr>
            <a:xfrm>
              <a:off x="4775510" y="2955543"/>
              <a:ext cx="0" cy="2301281"/>
            </a:xfrm>
            <a:prstGeom prst="straightConnector1">
              <a:avLst/>
            </a:prstGeom>
            <a:ln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C2519D1-8B8B-4318-A2CB-D344C2B2FBF3}"/>
                </a:ext>
              </a:extLst>
            </p:cNvPr>
            <p:cNvSpPr txBox="1"/>
            <p:nvPr/>
          </p:nvSpPr>
          <p:spPr>
            <a:xfrm>
              <a:off x="2477317" y="2401436"/>
              <a:ext cx="10228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A5A5A5"/>
                  </a:solidFill>
                  <a:latin typeface="+mj-lt"/>
                </a:rPr>
                <a:t>train</a:t>
              </a:r>
              <a:endParaRPr lang="ko-KR" altLang="en-US" sz="1600" b="1" dirty="0">
                <a:solidFill>
                  <a:srgbClr val="A5A5A5"/>
                </a:solidFill>
                <a:latin typeface="+mj-lt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6FA8C69-8503-488F-8274-FB7A1B2C5FAE}"/>
                </a:ext>
              </a:extLst>
            </p:cNvPr>
            <p:cNvSpPr txBox="1"/>
            <p:nvPr/>
          </p:nvSpPr>
          <p:spPr>
            <a:xfrm>
              <a:off x="2509847" y="4585097"/>
              <a:ext cx="10228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A5A5A5"/>
                  </a:solidFill>
                  <a:latin typeface="+mj-lt"/>
                </a:rPr>
                <a:t>train</a:t>
              </a:r>
              <a:endParaRPr lang="ko-KR" altLang="en-US" sz="1600" b="1" dirty="0">
                <a:solidFill>
                  <a:srgbClr val="A5A5A5"/>
                </a:solidFill>
                <a:latin typeface="+mj-lt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96B7354-9D35-43EF-8257-AA5E6EDABE64}"/>
                </a:ext>
              </a:extLst>
            </p:cNvPr>
            <p:cNvSpPr txBox="1"/>
            <p:nvPr/>
          </p:nvSpPr>
          <p:spPr>
            <a:xfrm>
              <a:off x="3987586" y="3790939"/>
              <a:ext cx="16893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i="1" dirty="0">
                  <a:latin typeface="+mj-lt"/>
                </a:rPr>
                <a:t>Knowledge</a:t>
              </a:r>
              <a:endParaRPr lang="ko-KR" altLang="en-US" sz="1600" b="1" i="1" dirty="0">
                <a:latin typeface="+mj-lt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94536FE6-4C9C-4487-9B59-C3AEF22B405F}"/>
                </a:ext>
              </a:extLst>
            </p:cNvPr>
            <p:cNvGrpSpPr/>
            <p:nvPr/>
          </p:nvGrpSpPr>
          <p:grpSpPr>
            <a:xfrm>
              <a:off x="3724405" y="988417"/>
              <a:ext cx="2102210" cy="1967126"/>
              <a:chOff x="3724405" y="988417"/>
              <a:chExt cx="2102210" cy="1967126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3C5D5B01-72CB-44E6-AAF4-4AB7D8ED2200}"/>
                  </a:ext>
                </a:extLst>
              </p:cNvPr>
              <p:cNvSpPr/>
              <p:nvPr/>
            </p:nvSpPr>
            <p:spPr>
              <a:xfrm>
                <a:off x="3837863" y="1121020"/>
                <a:ext cx="1875294" cy="368638"/>
              </a:xfrm>
              <a:prstGeom prst="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+mj-lt"/>
                  </a:rPr>
                  <a:t>Model T</a:t>
                </a: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8AFEA16D-8CB0-44B8-A922-E96E8F6B1EC9}"/>
                  </a:ext>
                </a:extLst>
              </p:cNvPr>
              <p:cNvSpPr/>
              <p:nvPr/>
            </p:nvSpPr>
            <p:spPr>
              <a:xfrm>
                <a:off x="3837863" y="1579334"/>
                <a:ext cx="1875294" cy="368638"/>
              </a:xfrm>
              <a:prstGeom prst="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+mj-lt"/>
                  </a:rPr>
                  <a:t>Model T</a:t>
                </a: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0B54FF4A-B7CC-469E-A35D-77F726B8CB1D}"/>
                  </a:ext>
                </a:extLst>
              </p:cNvPr>
              <p:cNvSpPr/>
              <p:nvPr/>
            </p:nvSpPr>
            <p:spPr>
              <a:xfrm>
                <a:off x="3837863" y="2032798"/>
                <a:ext cx="1875294" cy="368638"/>
              </a:xfrm>
              <a:prstGeom prst="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+mj-lt"/>
                  </a:rPr>
                  <a:t>Model T</a:t>
                </a: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024A6971-2505-4D46-88E9-2B154A7F902F}"/>
                  </a:ext>
                </a:extLst>
              </p:cNvPr>
              <p:cNvSpPr/>
              <p:nvPr/>
            </p:nvSpPr>
            <p:spPr>
              <a:xfrm>
                <a:off x="3837863" y="2489407"/>
                <a:ext cx="1875294" cy="368638"/>
              </a:xfrm>
              <a:prstGeom prst="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+mj-lt"/>
                  </a:rPr>
                  <a:t>Model T</a:t>
                </a: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9CD3BB3B-BB1F-4C7E-B420-3EEC9E10B07D}"/>
                  </a:ext>
                </a:extLst>
              </p:cNvPr>
              <p:cNvSpPr/>
              <p:nvPr/>
            </p:nvSpPr>
            <p:spPr>
              <a:xfrm>
                <a:off x="3724405" y="988417"/>
                <a:ext cx="2102210" cy="1967126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5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lt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2CCAB36-8E60-453F-919B-B764C0B81E79}"/>
                  </a:ext>
                </a:extLst>
              </p:cNvPr>
              <p:cNvSpPr txBox="1"/>
              <p:nvPr/>
            </p:nvSpPr>
            <p:spPr>
              <a:xfrm>
                <a:off x="6566666" y="4563662"/>
                <a:ext cx="5392441" cy="14256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200000"/>
                  </a:lnSpc>
                </a:pPr>
                <a:r>
                  <a:rPr lang="en-US" altLang="ko-KR" dirty="0">
                    <a:latin typeface="+mj-lt"/>
                  </a:rPr>
                  <a:t>&lt;Hard Label&gt;          &lt;Soft Label&gt;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𝐵𝑒𝑎𝑟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𝐶𝑎𝑡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𝐷𝑜𝑔</m:t>
                              </m:r>
                            </m:e>
                          </m:eqAr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           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𝐵𝑒𝑎𝑟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𝐶𝑎𝑡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𝐷𝑜𝑔</m:t>
                              </m:r>
                            </m:e>
                          </m:eqAr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0.05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0.75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2CCAB36-8E60-453F-919B-B764C0B81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6666" y="4563662"/>
                <a:ext cx="5392441" cy="14256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6759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4F61FD63-2214-40DC-8786-3E2915A1F15F}"/>
              </a:ext>
            </a:extLst>
          </p:cNvPr>
          <p:cNvGrpSpPr/>
          <p:nvPr/>
        </p:nvGrpSpPr>
        <p:grpSpPr>
          <a:xfrm>
            <a:off x="1361366" y="1003299"/>
            <a:ext cx="9469265" cy="4178301"/>
            <a:chOff x="1361366" y="1003299"/>
            <a:chExt cx="9469265" cy="4178301"/>
          </a:xfrm>
        </p:grpSpPr>
        <p:pic>
          <p:nvPicPr>
            <p:cNvPr id="68" name="Picture 2">
              <a:extLst>
                <a:ext uri="{FF2B5EF4-FFF2-40B4-BE49-F238E27FC236}">
                  <a16:creationId xmlns:a16="http://schemas.microsoft.com/office/drawing/2014/main" id="{FFC2CA6C-C18B-4635-A724-ED2DE28C86B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58" b="4099"/>
            <a:stretch/>
          </p:blipFill>
          <p:spPr bwMode="auto">
            <a:xfrm>
              <a:off x="1361366" y="1003299"/>
              <a:ext cx="9469265" cy="4178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F851BFC-7904-41FD-A89A-567B006AEF97}"/>
                </a:ext>
              </a:extLst>
            </p:cNvPr>
            <p:cNvSpPr/>
            <p:nvPr/>
          </p:nvSpPr>
          <p:spPr>
            <a:xfrm>
              <a:off x="9864725" y="3854450"/>
              <a:ext cx="866775" cy="429708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908307F0-303C-49B0-BA7E-F52752D75C42}"/>
                </a:ext>
              </a:extLst>
            </p:cNvPr>
            <p:cNvSpPr/>
            <p:nvPr/>
          </p:nvSpPr>
          <p:spPr>
            <a:xfrm>
              <a:off x="9864725" y="1965036"/>
              <a:ext cx="866775" cy="429708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제목 1">
            <a:extLst>
              <a:ext uri="{FF2B5EF4-FFF2-40B4-BE49-F238E27FC236}">
                <a16:creationId xmlns:a16="http://schemas.microsoft.com/office/drawing/2014/main" id="{6FB22368-4557-42B5-A46B-FE362A8EE32B}"/>
              </a:ext>
            </a:extLst>
          </p:cNvPr>
          <p:cNvSpPr txBox="1">
            <a:spLocks/>
          </p:cNvSpPr>
          <p:nvPr/>
        </p:nvSpPr>
        <p:spPr>
          <a:xfrm>
            <a:off x="408375" y="17463"/>
            <a:ext cx="10967650" cy="8794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/>
              <a:t>Knowledge Distillation</a:t>
            </a:r>
            <a:endParaRPr lang="ko-KR" altLang="en-US" sz="3200" b="1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EEC91F8-18F5-45AE-BA25-0C10CE0BE1DF}"/>
              </a:ext>
            </a:extLst>
          </p:cNvPr>
          <p:cNvCxnSpPr>
            <a:cxnSpLocks/>
          </p:cNvCxnSpPr>
          <p:nvPr/>
        </p:nvCxnSpPr>
        <p:spPr>
          <a:xfrm flipV="1">
            <a:off x="408375" y="896875"/>
            <a:ext cx="11375249" cy="1"/>
          </a:xfrm>
          <a:prstGeom prst="line">
            <a:avLst/>
          </a:prstGeom>
          <a:ln w="38100">
            <a:solidFill>
              <a:srgbClr val="010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D33B663-F9B0-48D5-A060-433FC5F69794}"/>
                  </a:ext>
                </a:extLst>
              </p:cNvPr>
              <p:cNvSpPr txBox="1"/>
              <p:nvPr/>
            </p:nvSpPr>
            <p:spPr>
              <a:xfrm>
                <a:off x="446474" y="4182558"/>
                <a:ext cx="7478325" cy="25865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n w="0"/>
                          <a:latin typeface="Cambria Math" panose="02040503050406030204" pitchFamily="18" charset="0"/>
                        </a:rPr>
                        <m:t>𝑻𝒐𝒕𝒂𝒍</m:t>
                      </m:r>
                      <m:r>
                        <a:rPr lang="en-US" altLang="ko-KR" b="1" i="1" smtClean="0">
                          <a:ln w="0"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smtClean="0">
                          <a:ln w="0"/>
                          <a:latin typeface="Cambria Math" panose="02040503050406030204" pitchFamily="18" charset="0"/>
                        </a:rPr>
                        <m:t>𝑳𝒐𝒔𝒔</m:t>
                      </m:r>
                      <m:r>
                        <a:rPr lang="en-US" altLang="ko-KR" b="1" i="1" smtClean="0">
                          <a:ln w="0"/>
                          <a:latin typeface="Cambria Math" panose="02040503050406030204" pitchFamily="18" charset="0"/>
                        </a:rPr>
                        <m:t>  : </m:t>
                      </m:r>
                      <m:d>
                        <m:dPr>
                          <m:ctrlPr>
                            <a:rPr lang="en-US" altLang="ko-KR" b="1" i="1" smtClean="0">
                              <a:ln w="0"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n w="0"/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b="1" i="1" smtClean="0">
                              <a:ln w="0"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b="1" i="1" smtClean="0">
                              <a:ln w="0"/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  <m:sSub>
                        <m:sSubPr>
                          <m:ctrlPr>
                            <a:rPr lang="en-US" altLang="ko-KR" b="1" i="1">
                              <a:ln w="0"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n w="0"/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ko-KR" b="1" i="1">
                              <a:ln w="0"/>
                              <a:latin typeface="Cambria Math" panose="02040503050406030204" pitchFamily="18" charset="0"/>
                            </a:rPr>
                            <m:t>𝑪𝑬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ln w="0"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n w="0"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b="1" i="1" smtClean="0">
                              <a:ln w="0"/>
                              <a:latin typeface="Cambria Math" panose="02040503050406030204" pitchFamily="18" charset="0"/>
                            </a:rPr>
                            <m:t>𝝈</m:t>
                          </m:r>
                          <m:d>
                            <m:dPr>
                              <m:ctrlPr>
                                <a:rPr lang="en-US" altLang="ko-KR" b="1" i="1" smtClean="0">
                                  <a:ln w="0"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1" i="1">
                                      <a:ln w="0"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ln w="0"/>
                                      <a:latin typeface="Cambria Math" panose="02040503050406030204" pitchFamily="18" charset="0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altLang="ko-KR" b="1" i="1" smtClean="0">
                                      <a:ln w="0"/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1" i="1" smtClean="0">
                              <a:ln w="0"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1" i="1" smtClean="0">
                              <a:ln w="0"/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ko-KR" b="1" i="1" smtClean="0">
                          <a:ln w="0"/>
                          <a:latin typeface="Cambria Math" panose="02040503050406030204" pitchFamily="18" charset="0"/>
                        </a:rPr>
                        <m:t>  + </m:t>
                      </m:r>
                      <m:r>
                        <a:rPr lang="ko-KR" altLang="en-US" b="1" i="1" smtClean="0">
                          <a:ln w="0"/>
                          <a:latin typeface="Cambria Math" panose="02040503050406030204" pitchFamily="18" charset="0"/>
                        </a:rPr>
                        <m:t>𝜶</m:t>
                      </m:r>
                      <m:sSub>
                        <m:sSubPr>
                          <m:ctrlPr>
                            <a:rPr lang="en-US" altLang="ko-KR" b="1" i="1">
                              <a:ln w="0"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n w="0"/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ko-KR" b="1" i="1">
                              <a:ln w="0"/>
                              <a:latin typeface="Cambria Math" panose="02040503050406030204" pitchFamily="18" charset="0"/>
                            </a:rPr>
                            <m:t>𝑪𝑬</m:t>
                          </m:r>
                        </m:sub>
                      </m:sSub>
                      <m:d>
                        <m:dPr>
                          <m:ctrlPr>
                            <a:rPr lang="en-US" altLang="ko-KR" b="1" i="1">
                              <a:ln w="0"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>
                              <a:ln w="0"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b="1" i="1">
                              <a:ln w="0"/>
                              <a:latin typeface="Cambria Math" panose="02040503050406030204" pitchFamily="18" charset="0"/>
                            </a:rPr>
                            <m:t>𝝈</m:t>
                          </m:r>
                          <m:d>
                            <m:dPr>
                              <m:ctrlPr>
                                <a:rPr lang="en-US" altLang="ko-KR" b="1" i="1" smtClean="0">
                                  <a:ln w="0"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1" i="1" smtClean="0">
                                      <a:ln w="0"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b="1" i="1">
                                          <a:ln w="0"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ln w="0"/>
                                          <a:latin typeface="Cambria Math" panose="02040503050406030204" pitchFamily="18" charset="0"/>
                                        </a:rPr>
                                        <m:t>𝒁</m:t>
                                      </m:r>
                                    </m:e>
                                    <m:sub>
                                      <m:r>
                                        <a:rPr lang="en-US" altLang="ko-KR" b="1" i="1" smtClean="0">
                                          <a:ln w="0"/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b="1" i="1" smtClean="0">
                                      <a:ln w="0"/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ko-KR" b="1" i="1">
                              <a:ln w="0"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b="1" i="1">
                              <a:ln w="0"/>
                              <a:latin typeface="Cambria Math" panose="02040503050406030204" pitchFamily="18" charset="0"/>
                            </a:rPr>
                            <m:t>𝝈</m:t>
                          </m:r>
                          <m:r>
                            <a:rPr lang="en-US" altLang="ko-KR" b="1" i="1">
                              <a:ln w="0"/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ko-KR" b="1" i="1">
                                  <a:ln w="0"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b="1" i="1">
                                      <a:ln w="0"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ln w="0"/>
                                      <a:latin typeface="Cambria Math" panose="02040503050406030204" pitchFamily="18" charset="0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altLang="ko-KR" b="1" i="1" smtClean="0">
                                      <a:ln w="0"/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b="1" i="1">
                                  <a:ln w="0"/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den>
                          </m:f>
                          <m:r>
                            <a:rPr lang="en-US" altLang="ko-KR" b="1" i="1">
                              <a:ln w="0"/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ko-KR" b="1" i="1" smtClean="0">
                          <a:ln w="0"/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b="1" dirty="0">
                  <a:ln w="0"/>
                  <a:latin typeface="+mj-lt"/>
                </a:endParaRPr>
              </a:p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ko-KR" sz="1600" i="1" dirty="0">
                  <a:ln w="0"/>
                  <a:latin typeface="Cambria Math" panose="02040503050406030204" pitchFamily="18" charset="0"/>
                </a:endParaRPr>
              </a:p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n w="0"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>
                            <a:ln w="0"/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600" b="0" i="1">
                            <a:ln w="0"/>
                            <a:latin typeface="Cambria Math" panose="02040503050406030204" pitchFamily="18" charset="0"/>
                          </a:rPr>
                          <m:t>𝐶𝐸</m:t>
                        </m:r>
                      </m:sub>
                    </m:sSub>
                  </m:oMath>
                </a14:m>
                <a:r>
                  <a:rPr lang="en-US" altLang="ko-KR" sz="1600" dirty="0">
                    <a:ln w="0"/>
                    <a:latin typeface="+mj-lt"/>
                  </a:rPr>
                  <a:t> : Cross entropy loss</a:t>
                </a:r>
              </a:p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lang="ko-KR" altLang="en-US" sz="1600" b="0" i="1" smtClean="0">
                        <a:ln w="0"/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sz="1600" dirty="0">
                    <a:ln w="0"/>
                    <a:latin typeface="+mj-lt"/>
                  </a:rPr>
                  <a:t>  :  </a:t>
                </a:r>
                <a:r>
                  <a:rPr lang="en-US" altLang="ko-KR" sz="1600" dirty="0" err="1">
                    <a:ln w="0"/>
                    <a:latin typeface="+mj-lt"/>
                  </a:rPr>
                  <a:t>Softmax</a:t>
                </a:r>
                <a:endParaRPr lang="en-US" altLang="ko-KR" sz="1600" dirty="0">
                  <a:ln w="0"/>
                  <a:latin typeface="+mj-lt"/>
                </a:endParaRPr>
              </a:p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n w="0"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n w="0"/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1600" b="0" i="1" smtClean="0">
                            <a:ln w="0"/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ko-KR" sz="1600" dirty="0">
                    <a:ln w="0"/>
                    <a:latin typeface="+mj-lt"/>
                  </a:rPr>
                  <a:t> : Output logits of Student network</a:t>
                </a:r>
              </a:p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n w="0"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n w="0"/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1600" b="0" i="1" smtClean="0">
                            <a:ln w="0"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600" dirty="0">
                    <a:ln w="0"/>
                    <a:latin typeface="+mj-lt"/>
                  </a:rPr>
                  <a:t> : Output logits of Teacher network</a:t>
                </a:r>
              </a:p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1600" dirty="0">
                    <a:ln w="0"/>
                    <a:latin typeface="+mj-lt"/>
                  </a:rPr>
                  <a:t>y  : Ground truth (one-hot)</a:t>
                </a:r>
              </a:p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lang="ko-KR" altLang="en-US" sz="1600" b="0" i="1" smtClean="0">
                        <a:ln w="0"/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1600" dirty="0">
                    <a:ln w="0"/>
                    <a:latin typeface="+mj-lt"/>
                  </a:rPr>
                  <a:t>  : Balancing parameter</a:t>
                </a:r>
              </a:p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n w="0"/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ko-KR" sz="1600" dirty="0">
                    <a:ln w="0"/>
                    <a:latin typeface="+mj-lt"/>
                  </a:rPr>
                  <a:t>  : Temperature hyperparameter</a:t>
                </a: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D33B663-F9B0-48D5-A060-433FC5F69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74" y="4182558"/>
                <a:ext cx="7478325" cy="2586542"/>
              </a:xfrm>
              <a:prstGeom prst="rect">
                <a:avLst/>
              </a:prstGeom>
              <a:blipFill>
                <a:blip r:embed="rId4"/>
                <a:stretch>
                  <a:fillRect l="-407" b="-21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ED9E64-CAA9-4305-8E7F-DBF68DBE5D76}"/>
              </a:ext>
            </a:extLst>
          </p:cNvPr>
          <p:cNvSpPr/>
          <p:nvPr/>
        </p:nvSpPr>
        <p:spPr>
          <a:xfrm>
            <a:off x="4680169" y="4195196"/>
            <a:ext cx="2032000" cy="580004"/>
          </a:xfrm>
          <a:prstGeom prst="rect">
            <a:avLst/>
          </a:prstGeom>
          <a:solidFill>
            <a:schemeClr val="accent5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4BBD8F6-97F7-4BE1-84E2-7735B1A5F650}"/>
              </a:ext>
            </a:extLst>
          </p:cNvPr>
          <p:cNvSpPr/>
          <p:nvPr/>
        </p:nvSpPr>
        <p:spPr>
          <a:xfrm>
            <a:off x="2717800" y="4195196"/>
            <a:ext cx="1409700" cy="580004"/>
          </a:xfrm>
          <a:prstGeom prst="rect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577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6FB22368-4557-42B5-A46B-FE362A8EE32B}"/>
              </a:ext>
            </a:extLst>
          </p:cNvPr>
          <p:cNvSpPr txBox="1">
            <a:spLocks/>
          </p:cNvSpPr>
          <p:nvPr/>
        </p:nvSpPr>
        <p:spPr>
          <a:xfrm>
            <a:off x="408375" y="17463"/>
            <a:ext cx="10967650" cy="8794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3200" b="1" dirty="0">
                <a:ln w="0"/>
                <a:latin typeface="+mj-lt"/>
              </a:rPr>
              <a:t>Temperature Scaling on </a:t>
            </a:r>
            <a:r>
              <a:rPr lang="en-US" altLang="ko-KR" sz="3200" b="1" dirty="0" err="1">
                <a:ln w="0"/>
                <a:latin typeface="+mj-lt"/>
              </a:rPr>
              <a:t>Softmax</a:t>
            </a:r>
            <a:endParaRPr lang="en-US" altLang="ko-KR" sz="3200" b="1" dirty="0">
              <a:ln w="0"/>
              <a:latin typeface="+mj-lt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EEC91F8-18F5-45AE-BA25-0C10CE0BE1DF}"/>
              </a:ext>
            </a:extLst>
          </p:cNvPr>
          <p:cNvCxnSpPr>
            <a:cxnSpLocks/>
          </p:cNvCxnSpPr>
          <p:nvPr/>
        </p:nvCxnSpPr>
        <p:spPr>
          <a:xfrm flipV="1">
            <a:off x="408375" y="896875"/>
            <a:ext cx="11375249" cy="1"/>
          </a:xfrm>
          <a:prstGeom prst="line">
            <a:avLst/>
          </a:prstGeom>
          <a:ln w="38100">
            <a:solidFill>
              <a:srgbClr val="010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D33B663-F9B0-48D5-A060-433FC5F69794}"/>
                  </a:ext>
                </a:extLst>
              </p:cNvPr>
              <p:cNvSpPr txBox="1"/>
              <p:nvPr/>
            </p:nvSpPr>
            <p:spPr>
              <a:xfrm>
                <a:off x="408375" y="1210758"/>
                <a:ext cx="11504225" cy="54295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n w="0"/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altLang="ko-KR" sz="2000" b="0" i="1" smtClean="0">
                          <a:ln w="0"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n w="0"/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altLang="ko-KR" sz="2000" b="0" i="1" smtClean="0">
                          <a:ln w="0"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000" i="1" smtClean="0">
                              <a:ln w="0"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n w="0"/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ko-KR" altLang="en-US" sz="2000" b="0" i="1" smtClean="0">
                              <a:ln w="0"/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altLang="ko-KR" sz="2000" i="1">
                              <a:ln w="0"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n w="0"/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2000" b="0" i="1">
                              <a:ln w="0"/>
                              <a:latin typeface="Cambria Math" panose="02040503050406030204" pitchFamily="18" charset="0"/>
                            </a:rPr>
                            <m:t>𝐶𝐸</m:t>
                          </m:r>
                        </m:sub>
                      </m:sSub>
                      <m:d>
                        <m:dPr>
                          <m:ctrlPr>
                            <a:rPr lang="en-US" altLang="ko-KR" sz="2000" i="1" smtClean="0">
                              <a:ln w="0"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n w="0"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2000" b="1" i="1" smtClean="0">
                              <a:ln w="0"/>
                              <a:latin typeface="Cambria Math" panose="02040503050406030204" pitchFamily="18" charset="0"/>
                            </a:rPr>
                            <m:t>𝝈</m:t>
                          </m:r>
                          <m:d>
                            <m:dPr>
                              <m:ctrlPr>
                                <a:rPr lang="en-US" altLang="ko-KR" sz="2000" b="1" i="1" smtClean="0">
                                  <a:ln w="0"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00" b="1" i="1">
                                      <a:ln w="0"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1" i="1" smtClean="0">
                                      <a:ln w="0"/>
                                      <a:latin typeface="Cambria Math" panose="02040503050406030204" pitchFamily="18" charset="0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altLang="ko-KR" sz="2000" b="1" i="1" smtClean="0">
                                      <a:ln w="0"/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000" b="0" i="1" smtClean="0">
                              <a:ln w="0"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000" b="0" i="1" smtClean="0">
                              <a:ln w="0"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2000" b="0" i="1" smtClean="0">
                          <a:ln w="0"/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ko-KR" altLang="en-US" sz="2000" b="0" i="1">
                          <a:ln w="0"/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altLang="ko-KR" sz="2000" i="1" smtClean="0">
                              <a:ln w="0"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ln w="0"/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ko-KR" sz="2000" b="0" i="1" smtClean="0">
                              <a:ln w="0"/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ko-KR" sz="2000" i="1">
                              <a:ln w="0"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n w="0"/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2000" b="0" i="1">
                              <a:ln w="0"/>
                              <a:latin typeface="Cambria Math" panose="02040503050406030204" pitchFamily="18" charset="0"/>
                            </a:rPr>
                            <m:t>𝐶𝐸</m:t>
                          </m:r>
                        </m:sub>
                      </m:sSub>
                      <m:d>
                        <m:dPr>
                          <m:ctrlPr>
                            <a:rPr lang="en-US" altLang="ko-KR" sz="2000" i="1">
                              <a:ln w="0"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1" i="1">
                              <a:ln w="0"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2000" b="1" i="1">
                              <a:ln w="0"/>
                              <a:latin typeface="Cambria Math" panose="02040503050406030204" pitchFamily="18" charset="0"/>
                            </a:rPr>
                            <m:t>𝝈</m:t>
                          </m:r>
                          <m:d>
                            <m:dPr>
                              <m:ctrlPr>
                                <a:rPr lang="en-US" altLang="ko-KR" sz="2000" b="1" i="1" smtClean="0">
                                  <a:ln w="0"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2000" b="1" i="1" smtClean="0">
                                      <a:ln w="0"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2000" b="1" i="1">
                                          <a:ln w="0"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1" i="1">
                                          <a:ln w="0"/>
                                          <a:latin typeface="Cambria Math" panose="02040503050406030204" pitchFamily="18" charset="0"/>
                                        </a:rPr>
                                        <m:t>𝒁</m:t>
                                      </m:r>
                                    </m:e>
                                    <m:sub>
                                      <m:r>
                                        <a:rPr lang="en-US" altLang="ko-KR" sz="2000" b="1" i="1" smtClean="0">
                                          <a:ln w="0"/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sz="2000" b="1" i="1" smtClean="0">
                                      <a:ln w="0"/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ko-KR" sz="2000" b="1" i="1">
                              <a:ln w="0"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2000" b="1" i="1">
                              <a:ln w="0"/>
                              <a:latin typeface="Cambria Math" panose="02040503050406030204" pitchFamily="18" charset="0"/>
                            </a:rPr>
                            <m:t>𝝈</m:t>
                          </m:r>
                          <m:r>
                            <a:rPr lang="en-US" altLang="ko-KR" sz="2000" b="1" i="1">
                              <a:ln w="0"/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ko-KR" sz="2000" b="1" i="1">
                                  <a:ln w="0"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2000" b="1" i="1">
                                      <a:ln w="0"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1" i="1">
                                      <a:ln w="0"/>
                                      <a:latin typeface="Cambria Math" panose="02040503050406030204" pitchFamily="18" charset="0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altLang="ko-KR" sz="2000" b="1" i="1" smtClean="0">
                                      <a:ln w="0"/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2000" b="1" i="1">
                                  <a:ln w="0"/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den>
                          </m:f>
                          <m:r>
                            <a:rPr lang="en-US" altLang="ko-KR" sz="2000" b="1" i="1">
                              <a:ln w="0"/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ko-KR" sz="2000" b="0" i="1" smtClean="0">
                          <a:ln w="0"/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dirty="0">
                  <a:ln w="0"/>
                  <a:latin typeface="+mj-lt"/>
                </a:endParaRPr>
              </a:p>
              <a:p>
                <a:pPr lvl="1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lang="ko-KR" altLang="en-US" sz="1600" b="0" i="1" smtClean="0">
                        <a:ln w="0"/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sz="1600" dirty="0">
                    <a:ln w="0"/>
                    <a:latin typeface="+mj-lt"/>
                  </a:rPr>
                  <a:t>  :  </a:t>
                </a:r>
                <a:r>
                  <a:rPr lang="en-US" altLang="ko-KR" sz="1600" dirty="0" err="1">
                    <a:ln w="0"/>
                    <a:latin typeface="+mj-lt"/>
                  </a:rPr>
                  <a:t>Softmax</a:t>
                </a:r>
                <a:endParaRPr lang="en-US" altLang="ko-KR" sz="1600" dirty="0">
                  <a:ln w="0"/>
                  <a:latin typeface="+mj-lt"/>
                </a:endParaRPr>
              </a:p>
              <a:p>
                <a:pPr lvl="1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n w="0"/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ko-KR" sz="1600" dirty="0">
                    <a:ln w="0"/>
                    <a:latin typeface="+mj-lt"/>
                  </a:rPr>
                  <a:t>  :  Temperature hyperparameter</a:t>
                </a:r>
              </a:p>
              <a:p>
                <a:pPr lvl="1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ko-KR" sz="1600" b="1" dirty="0">
                  <a:ln w="0"/>
                  <a:latin typeface="+mj-lt"/>
                </a:endParaRPr>
              </a:p>
              <a:p>
                <a:pPr lvl="1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ko-KR" sz="1600" b="1" dirty="0">
                  <a:ln w="0"/>
                  <a:latin typeface="+mj-lt"/>
                </a:endParaRPr>
              </a:p>
              <a:p>
                <a:pPr lvl="1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1600" dirty="0">
                    <a:ln w="0"/>
                    <a:latin typeface="+mj-lt"/>
                  </a:rPr>
                  <a:t>T = 1  </a:t>
                </a:r>
                <a:r>
                  <a:rPr lang="en-US" altLang="ko-KR" sz="1600" dirty="0">
                    <a:ln w="0"/>
                    <a:latin typeface="+mj-lt"/>
                    <a:sym typeface="Wingdings" panose="05000000000000000000" pitchFamily="2" charset="2"/>
                  </a:rPr>
                  <a:t> </a:t>
                </a:r>
                <a:r>
                  <a:rPr lang="ko-KR" altLang="en-US" sz="1600" dirty="0">
                    <a:ln w="0"/>
                    <a:latin typeface="+mj-lt"/>
                    <a:sym typeface="Wingdings" panose="05000000000000000000" pitchFamily="2" charset="2"/>
                  </a:rPr>
                  <a:t>기존의 </a:t>
                </a:r>
                <a:r>
                  <a:rPr lang="en-US" altLang="ko-KR" sz="1600" dirty="0" err="1">
                    <a:ln w="0"/>
                    <a:latin typeface="+mj-lt"/>
                    <a:sym typeface="Wingdings" panose="05000000000000000000" pitchFamily="2" charset="2"/>
                  </a:rPr>
                  <a:t>Softmax</a:t>
                </a:r>
                <a:r>
                  <a:rPr lang="en-US" altLang="ko-KR" sz="1600" dirty="0">
                    <a:ln w="0"/>
                    <a:latin typeface="+mj-lt"/>
                    <a:sym typeface="Wingdings" panose="05000000000000000000" pitchFamily="2" charset="2"/>
                  </a:rPr>
                  <a:t>	</a:t>
                </a:r>
              </a:p>
              <a:p>
                <a:pPr lvl="1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1600" dirty="0">
                    <a:ln w="0"/>
                    <a:latin typeface="+mj-lt"/>
                    <a:sym typeface="Wingdings" panose="05000000000000000000" pitchFamily="2" charset="2"/>
                  </a:rPr>
                  <a:t>T </a:t>
                </a:r>
                <a:r>
                  <a:rPr lang="ko-KR" altLang="en-US" sz="1600" dirty="0">
                    <a:ln w="0"/>
                    <a:latin typeface="+mj-lt"/>
                    <a:sym typeface="Wingdings" panose="05000000000000000000" pitchFamily="2" charset="2"/>
                  </a:rPr>
                  <a:t>가 커지면</a:t>
                </a:r>
                <a:r>
                  <a:rPr lang="en-US" altLang="ko-KR" sz="1600" dirty="0">
                    <a:ln w="0"/>
                    <a:latin typeface="+mj-lt"/>
                    <a:sym typeface="Wingdings" panose="05000000000000000000" pitchFamily="2" charset="2"/>
                  </a:rPr>
                  <a:t>  soft </a:t>
                </a:r>
                <a:r>
                  <a:rPr lang="ko-KR" altLang="en-US" sz="1600" dirty="0">
                    <a:ln w="0"/>
                    <a:latin typeface="+mj-lt"/>
                    <a:sym typeface="Wingdings" panose="05000000000000000000" pitchFamily="2" charset="2"/>
                  </a:rPr>
                  <a:t>한</a:t>
                </a:r>
                <a:r>
                  <a:rPr lang="en-US" altLang="ko-KR" sz="1600" dirty="0">
                    <a:ln w="0"/>
                    <a:latin typeface="+mj-lt"/>
                    <a:sym typeface="Wingdings" panose="05000000000000000000" pitchFamily="2" charset="2"/>
                  </a:rPr>
                  <a:t> probability distribution</a:t>
                </a:r>
              </a:p>
              <a:p>
                <a:pPr lvl="1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ko-KR" sz="1600" dirty="0">
                  <a:ln w="0"/>
                  <a:latin typeface="+mj-lt"/>
                  <a:sym typeface="Wingdings" panose="05000000000000000000" pitchFamily="2" charset="2"/>
                </a:endParaRPr>
              </a:p>
              <a:p>
                <a:pPr lvl="1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1600" dirty="0">
                    <a:ln w="0"/>
                    <a:latin typeface="+mj-lt"/>
                    <a:sym typeface="Wingdings" panose="05000000000000000000" pitchFamily="2" charset="2"/>
                  </a:rPr>
                  <a:t>T</a:t>
                </a:r>
                <a:r>
                  <a:rPr lang="ko-KR" altLang="en-US" sz="1600" dirty="0">
                    <a:ln w="0"/>
                    <a:latin typeface="+mj-lt"/>
                    <a:sym typeface="Wingdings" panose="05000000000000000000" pitchFamily="2" charset="2"/>
                  </a:rPr>
                  <a:t>는 실험을 통해 알아 봐야함 </a:t>
                </a:r>
                <a:r>
                  <a:rPr lang="en-US" altLang="ko-KR" sz="1600" dirty="0">
                    <a:ln w="0"/>
                    <a:latin typeface="+mj-lt"/>
                    <a:sym typeface="Wingdings" panose="05000000000000000000" pitchFamily="2" charset="2"/>
                  </a:rPr>
                  <a:t>(1~10)</a:t>
                </a:r>
                <a:r>
                  <a:rPr lang="ko-KR" altLang="en-US" sz="1600" dirty="0">
                    <a:ln w="0"/>
                    <a:latin typeface="+mj-lt"/>
                    <a:sym typeface="Wingdings" panose="05000000000000000000" pitchFamily="2" charset="2"/>
                  </a:rPr>
                  <a:t>  </a:t>
                </a:r>
                <a:r>
                  <a:rPr lang="en-US" altLang="ko-KR" sz="1600" dirty="0">
                    <a:ln w="0"/>
                    <a:latin typeface="+mj-lt"/>
                    <a:sym typeface="Wingdings" panose="05000000000000000000" pitchFamily="2" charset="2"/>
                  </a:rPr>
                  <a:t> 2~5 </a:t>
                </a:r>
                <a:r>
                  <a:rPr lang="ko-KR" altLang="en-US" sz="1600" dirty="0">
                    <a:ln w="0"/>
                    <a:latin typeface="+mj-lt"/>
                    <a:sym typeface="Wingdings" panose="05000000000000000000" pitchFamily="2" charset="2"/>
                  </a:rPr>
                  <a:t>사이 값 사용</a:t>
                </a:r>
                <a:endParaRPr lang="en-US" altLang="ko-KR" sz="1600" dirty="0">
                  <a:ln w="0"/>
                  <a:latin typeface="+mj-lt"/>
                  <a:sym typeface="Wingdings" panose="05000000000000000000" pitchFamily="2" charset="2"/>
                </a:endParaRPr>
              </a:p>
              <a:p>
                <a:pPr lvl="1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ko-KR" sz="1600" b="1" dirty="0">
                  <a:ln w="0"/>
                  <a:latin typeface="+mj-lt"/>
                </a:endParaRPr>
              </a:p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ko-KR" sz="1600" b="1" dirty="0">
                  <a:ln w="0"/>
                  <a:latin typeface="+mj-lt"/>
                </a:endParaRPr>
              </a:p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ko-KR" sz="1600" b="1" dirty="0">
                  <a:ln w="0"/>
                  <a:latin typeface="+mj-lt"/>
                </a:endParaRPr>
              </a:p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ko-KR" altLang="en-US" sz="2000" b="1" dirty="0">
                    <a:ln w="0"/>
                    <a:latin typeface="+mj-lt"/>
                  </a:rPr>
                  <a:t>    </a:t>
                </a:r>
                <a14:m>
                  <m:oMath xmlns:m="http://schemas.openxmlformats.org/officeDocument/2006/math">
                    <m:r>
                      <a:rPr lang="ko-KR" altLang="en-US" sz="2000" b="1" i="1" smtClean="0">
                        <a:ln w="0"/>
                        <a:latin typeface="Cambria Math" panose="02040503050406030204" pitchFamily="18" charset="0"/>
                      </a:rPr>
                      <m:t>𝝈</m:t>
                    </m:r>
                    <m:d>
                      <m:dPr>
                        <m:ctrlPr>
                          <a:rPr lang="en-US" altLang="ko-KR" sz="2000" b="1" i="1" smtClean="0">
                            <a:ln w="0"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1" i="1">
                                <a:ln w="0"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ln w="0"/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ln w="0"/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n w="0"/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2000" b="0" i="1" smtClean="0">
                            <a:ln w="0"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b="0" i="1" smtClean="0">
                                <a:ln w="0"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n w="0"/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sz="2000" b="1" i="1">
                                    <a:ln w="0"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1" i="1">
                                    <a:ln w="0"/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e>
                              <m:sub>
                                <m:r>
                                  <a:rPr lang="en-US" altLang="ko-KR" sz="2000" b="1" i="1">
                                    <a:ln w="0"/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b="0" i="1" smtClean="0">
                                <a:ln w="0"/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sz="2000" i="1">
                                    <a:ln w="0"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n w="0"/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ko-KR" sz="2000" b="1" i="1">
                                        <a:ln w="0"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1" i="1">
                                        <a:ln w="0"/>
                                        <a:latin typeface="Cambria Math" panose="02040503050406030204" pitchFamily="18" charset="0"/>
                                      </a:rPr>
                                      <m:t>𝒁</m:t>
                                    </m:r>
                                  </m:e>
                                  <m:sub>
                                    <m:r>
                                      <a:rPr lang="en-US" altLang="ko-KR" sz="2000" b="1" i="1" smtClean="0">
                                        <a:ln w="0"/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altLang="ko-KR" sz="2000" dirty="0">
                    <a:ln w="0"/>
                    <a:latin typeface="+mj-lt"/>
                  </a:rPr>
                  <a:t>  </a:t>
                </a:r>
                <a:r>
                  <a:rPr lang="en-US" altLang="ko-KR" sz="1600" dirty="0">
                    <a:ln w="0"/>
                    <a:latin typeface="+mj-lt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n w="0"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n w="0"/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ko-KR" sz="1600" i="1">
                            <a:ln w="0"/>
                            <a:latin typeface="Cambria Math" panose="02040503050406030204" pitchFamily="18" charset="0"/>
                          </a:rPr>
                          <m:t>𝒘𝒊𝒕𝒉</m:t>
                        </m:r>
                        <m:r>
                          <a:rPr lang="en-US" altLang="ko-KR" sz="1600" i="1">
                            <a:ln w="0"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600" i="1">
                            <a:ln w="0"/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altLang="ko-KR" sz="1600" i="1">
                            <a:ln w="0"/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  <m:r>
                      <a:rPr lang="en-US" altLang="ko-KR" sz="1600" b="1" i="1" smtClean="0">
                        <a:ln w="0"/>
                        <a:latin typeface="Cambria Math" panose="02040503050406030204" pitchFamily="18" charset="0"/>
                      </a:rPr>
                      <m:t>= </m:t>
                    </m:r>
                    <m:r>
                      <a:rPr lang="ko-KR" altLang="en-US" sz="1600" b="1" i="1" smtClean="0">
                        <a:ln w="0"/>
                        <a:latin typeface="Cambria Math" panose="02040503050406030204" pitchFamily="18" charset="0"/>
                      </a:rPr>
                      <m:t>𝝈</m:t>
                    </m:r>
                    <m:d>
                      <m:dPr>
                        <m:ctrlPr>
                          <a:rPr lang="en-US" altLang="ko-KR" sz="1600" b="1" i="1">
                            <a:ln w="0"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1600" b="1" i="1">
                                <a:ln w="0"/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1600" b="1" i="1">
                                <a:ln w="0"/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US" altLang="ko-KR" sz="1600" b="1" i="1">
                                <a:ln w="0"/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e>
                            <m:r>
                              <a:rPr lang="en-US" altLang="ko-KR" sz="1600" b="1" i="1">
                                <a:ln w="0"/>
                                <a:latin typeface="Cambria Math" panose="02040503050406030204" pitchFamily="18" charset="0"/>
                              </a:rPr>
                              <m:t>𝟕</m:t>
                            </m:r>
                          </m:e>
                        </m:eqArr>
                      </m:e>
                    </m:d>
                    <m:r>
                      <a:rPr lang="en-US" altLang="ko-KR" sz="1600" b="1" i="1">
                        <a:ln w="0"/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altLang="ko-KR" sz="1600" b="1" i="1">
                            <a:ln w="0"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1600" i="1">
                                <a:ln w="0"/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altLang="ko-KR" sz="1600" i="1">
                                <a:ln w="0"/>
                                <a:latin typeface="Cambria Math" panose="02040503050406030204" pitchFamily="18" charset="0"/>
                              </a:rPr>
                              <m:t>0.00246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ko-KR" sz="1600" i="1">
                                <a:ln w="0"/>
                                <a:latin typeface="Cambria Math" panose="02040503050406030204" pitchFamily="18" charset="0"/>
                              </a:rPr>
                              <m:t>0.00668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ko-KR" sz="1600" i="1">
                                <a:ln w="0"/>
                                <a:latin typeface="Cambria Math" panose="02040503050406030204" pitchFamily="18" charset="0"/>
                              </a:rPr>
                              <m:t>0.99087</m:t>
                            </m:r>
                          </m:e>
                        </m:eqArr>
                      </m:e>
                    </m:d>
                  </m:oMath>
                </a14:m>
                <a:endParaRPr lang="en-US" altLang="ko-KR" sz="1600" b="1" i="1" dirty="0">
                  <a:ln w="0"/>
                  <a:latin typeface="Cambria Math" panose="02040503050406030204" pitchFamily="18" charset="0"/>
                </a:endParaRPr>
              </a:p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ko-KR" sz="1600" b="1" i="1" dirty="0">
                  <a:ln w="0"/>
                  <a:latin typeface="Cambria Math" panose="02040503050406030204" pitchFamily="18" charset="0"/>
                </a:endParaRPr>
              </a:p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ko-KR" sz="1600" dirty="0">
                  <a:ln w="0"/>
                </a:endParaRPr>
              </a:p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n w="0"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b="1" i="1">
                            <a:ln w="0"/>
                            <a:latin typeface="Cambria Math" panose="02040503050406030204" pitchFamily="18" charset="0"/>
                          </a:rPr>
                          <m:t>𝝈</m:t>
                        </m:r>
                        <m:d>
                          <m:dPr>
                            <m:ctrlPr>
                              <a:rPr lang="en-US" altLang="ko-KR" sz="2000" b="1" i="1">
                                <a:ln w="0"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b="1" i="1">
                                    <a:ln w="0"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1" i="1">
                                    <a:ln w="0"/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e>
                              <m:sub>
                                <m:r>
                                  <a:rPr lang="en-US" altLang="ko-KR" sz="2000" b="1" i="1">
                                    <a:ln w="0"/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ko-KR" sz="2000" b="0" i="1" smtClean="0">
                            <a:ln w="0"/>
                            <a:latin typeface="Cambria Math" panose="02040503050406030204" pitchFamily="18" charset="0"/>
                          </a:rPr>
                          <m:t>𝑤𝑖𝑡h</m:t>
                        </m:r>
                        <m:r>
                          <a:rPr lang="en-US" altLang="ko-KR" sz="2000" b="0" i="1" smtClean="0">
                            <a:ln w="0"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0" i="1" smtClean="0">
                            <a:ln w="0"/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sz="2000" i="1">
                        <a:ln w="0"/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2000" i="1">
                            <a:ln w="0"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>
                                <a:ln w="0"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n w="0"/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sz="2000" b="1" i="1">
                                    <a:ln w="0"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1" i="1">
                                    <a:ln w="0"/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e>
                              <m:sub>
                                <m:r>
                                  <a:rPr lang="en-US" altLang="ko-KR" sz="2000" b="1" i="1">
                                    <a:ln w="0"/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sup>
                        </m:sSup>
                        <m:r>
                          <a:rPr lang="en-US" altLang="ko-KR" sz="2000" b="1" i="1" smtClean="0">
                            <a:ln w="0"/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R" sz="2000" b="1" i="1" smtClean="0">
                            <a:ln w="0"/>
                            <a:latin typeface="Cambria Math" panose="02040503050406030204" pitchFamily="18" charset="0"/>
                          </a:rPr>
                          <m:t>𝑻</m:t>
                        </m:r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>
                                <a:ln w="0"/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2000" b="0" i="1" smtClean="0">
                                <a:ln w="0"/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ko-KR" sz="2000" i="1">
                                    <a:ln w="0"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n w="0"/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ko-KR" sz="2000" b="1" i="1">
                                        <a:ln w="0"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1" i="1">
                                        <a:ln w="0"/>
                                        <a:latin typeface="Cambria Math" panose="02040503050406030204" pitchFamily="18" charset="0"/>
                                      </a:rPr>
                                      <m:t>𝒁</m:t>
                                    </m:r>
                                  </m:e>
                                  <m:sub>
                                    <m:r>
                                      <a:rPr lang="en-US" altLang="ko-KR" sz="2000" b="1" i="1">
                                        <a:ln w="0"/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 altLang="ko-KR" sz="2000" b="1" i="1">
                                <a:ln w="0"/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ko-KR" sz="2000" b="1" i="1">
                                <a:ln w="0"/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altLang="ko-KR" sz="2000" b="1" i="1">
                                <a:ln w="0"/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altLang="ko-KR" sz="1600" dirty="0">
                    <a:ln w="0"/>
                  </a:rPr>
                  <a:t>	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n w="0"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n w="0"/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ko-KR" sz="1600" i="1">
                            <a:ln w="0"/>
                            <a:latin typeface="Cambria Math" panose="02040503050406030204" pitchFamily="18" charset="0"/>
                          </a:rPr>
                          <m:t>𝒘𝒊𝒕𝒉</m:t>
                        </m:r>
                        <m:r>
                          <a:rPr lang="en-US" altLang="ko-KR" sz="1600" i="1">
                            <a:ln w="0"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600" i="1">
                            <a:ln w="0"/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altLang="ko-KR" sz="1600" i="1">
                            <a:ln w="0"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600" i="1">
                            <a:ln w="0"/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d>
                      <m:dPr>
                        <m:ctrlPr>
                          <a:rPr lang="en-US" altLang="ko-KR" sz="1600" i="1">
                            <a:ln w="0"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1600" i="1">
                                <a:ln w="0"/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1600" i="1">
                                <a:ln w="0"/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US" altLang="ko-KR" sz="1600" i="1">
                                <a:ln w="0"/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e>
                            <m:r>
                              <a:rPr lang="en-US" altLang="ko-KR" sz="1600" i="1">
                                <a:ln w="0"/>
                                <a:latin typeface="Cambria Math" panose="02040503050406030204" pitchFamily="18" charset="0"/>
                              </a:rPr>
                              <m:t>𝟕</m:t>
                            </m:r>
                          </m:e>
                        </m:eqArr>
                      </m:e>
                    </m:d>
                    <m:r>
                      <a:rPr lang="en-US" altLang="ko-KR" sz="1600" i="1">
                        <a:ln w="0"/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altLang="ko-KR" sz="1600" i="1">
                            <a:ln w="0"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1600" i="1">
                                <a:ln w="0"/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altLang="ko-KR" sz="1600" i="1">
                                <a:ln w="0"/>
                                <a:latin typeface="Cambria Math" panose="02040503050406030204" pitchFamily="18" charset="0"/>
                              </a:rPr>
                              <m:t>0.1022007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ko-KR" sz="1600" i="1">
                                <a:ln w="0"/>
                                <a:latin typeface="Cambria Math" panose="02040503050406030204" pitchFamily="18" charset="0"/>
                              </a:rPr>
                              <m:t>0.14263257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ko-KR" sz="1600" i="1">
                                <a:ln w="0"/>
                                <a:latin typeface="Cambria Math" panose="02040503050406030204" pitchFamily="18" charset="0"/>
                              </a:rPr>
                              <m:t>0.75516673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ko-KR" sz="1600" b="1" i="1" dirty="0">
                    <a:ln w="0"/>
                    <a:latin typeface="Cambria Math" panose="02040503050406030204" pitchFamily="18" charset="0"/>
                  </a:rPr>
                  <a:t>     ,   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n w="0"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n w="0"/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ko-KR" sz="1600" i="1">
                            <a:ln w="0"/>
                            <a:latin typeface="Cambria Math" panose="02040503050406030204" pitchFamily="18" charset="0"/>
                          </a:rPr>
                          <m:t>𝒘𝒊𝒕𝒉</m:t>
                        </m:r>
                        <m:r>
                          <a:rPr lang="en-US" altLang="ko-KR" sz="1600" i="1">
                            <a:ln w="0"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600" i="1">
                            <a:ln w="0"/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altLang="ko-KR" sz="1600" i="1">
                            <a:ln w="0"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600" i="1">
                            <a:ln w="0"/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altLang="ko-KR" sz="1600" i="1">
                            <a:ln w="0"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1600" i="1">
                                <a:ln w="0"/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1600" i="1">
                                <a:ln w="0"/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US" altLang="ko-KR" sz="1600" i="1">
                                <a:ln w="0"/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e>
                            <m:r>
                              <a:rPr lang="en-US" altLang="ko-KR" sz="1600" i="1">
                                <a:ln w="0"/>
                                <a:latin typeface="Cambria Math" panose="02040503050406030204" pitchFamily="18" charset="0"/>
                              </a:rPr>
                              <m:t>𝟕</m:t>
                            </m:r>
                          </m:e>
                        </m:eqArr>
                      </m:e>
                    </m:d>
                    <m:r>
                      <a:rPr lang="en-US" altLang="ko-KR" sz="1600" i="1">
                        <a:ln w="0"/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altLang="ko-KR" sz="1600" i="1">
                            <a:ln w="0"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1600" i="1">
                                <a:ln w="0"/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altLang="ko-KR" sz="1600" i="1">
                                <a:ln w="0"/>
                                <a:latin typeface="Cambria Math" panose="02040503050406030204" pitchFamily="18" charset="0"/>
                              </a:rPr>
                              <m:t>0.25462853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ko-KR" sz="1600" i="1">
                                <a:ln w="0"/>
                                <a:latin typeface="Cambria Math" panose="02040503050406030204" pitchFamily="18" charset="0"/>
                              </a:rPr>
                              <m:t>0.28140804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ko-KR" sz="1600" i="1">
                                <a:ln w="0"/>
                                <a:latin typeface="Cambria Math" panose="02040503050406030204" pitchFamily="18" charset="0"/>
                              </a:rPr>
                              <m:t>0.46396343</m:t>
                            </m:r>
                          </m:e>
                        </m:eqArr>
                      </m:e>
                    </m:d>
                  </m:oMath>
                </a14:m>
                <a:endParaRPr lang="en-US" altLang="ko-KR" sz="1600" i="1" dirty="0">
                  <a:ln w="0"/>
                  <a:latin typeface="Cambria Math" panose="02040503050406030204" pitchFamily="18" charset="0"/>
                </a:endParaRPr>
              </a:p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ko-KR" sz="1600" dirty="0">
                  <a:ln w="0"/>
                  <a:latin typeface="+mj-lt"/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D33B663-F9B0-48D5-A060-433FC5F69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75" y="1210758"/>
                <a:ext cx="11504225" cy="54295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905436A3-7A2E-4349-BC92-37D73722B7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625" t="7963" r="3349" b="47778"/>
          <a:stretch/>
        </p:blipFill>
        <p:spPr>
          <a:xfrm>
            <a:off x="8244276" y="2161480"/>
            <a:ext cx="3668324" cy="253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31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6FB22368-4557-42B5-A46B-FE362A8EE32B}"/>
              </a:ext>
            </a:extLst>
          </p:cNvPr>
          <p:cNvSpPr txBox="1">
            <a:spLocks/>
          </p:cNvSpPr>
          <p:nvPr/>
        </p:nvSpPr>
        <p:spPr>
          <a:xfrm>
            <a:off x="408375" y="17463"/>
            <a:ext cx="10967650" cy="8794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3200" b="1" dirty="0">
                <a:ln w="0"/>
              </a:rPr>
              <a:t>Experiments on MNIST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EEC91F8-18F5-45AE-BA25-0C10CE0BE1DF}"/>
              </a:ext>
            </a:extLst>
          </p:cNvPr>
          <p:cNvCxnSpPr>
            <a:cxnSpLocks/>
          </p:cNvCxnSpPr>
          <p:nvPr/>
        </p:nvCxnSpPr>
        <p:spPr>
          <a:xfrm flipV="1">
            <a:off x="408375" y="896875"/>
            <a:ext cx="11375249" cy="1"/>
          </a:xfrm>
          <a:prstGeom prst="line">
            <a:avLst/>
          </a:prstGeom>
          <a:ln w="38100">
            <a:solidFill>
              <a:srgbClr val="010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4" name="Picture 2">
            <a:extLst>
              <a:ext uri="{FF2B5EF4-FFF2-40B4-BE49-F238E27FC236}">
                <a16:creationId xmlns:a16="http://schemas.microsoft.com/office/drawing/2014/main" id="{F061C8C8-E298-4B42-9F09-4B8A2ECDE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642" y="1950591"/>
            <a:ext cx="8432586" cy="181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AD00021-82A4-4A19-A48D-02CCB229D4B1}"/>
              </a:ext>
            </a:extLst>
          </p:cNvPr>
          <p:cNvSpPr txBox="1"/>
          <p:nvPr/>
        </p:nvSpPr>
        <p:spPr>
          <a:xfrm>
            <a:off x="401118" y="1252409"/>
            <a:ext cx="61105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 err="1"/>
              <a:t>Result</a:t>
            </a:r>
            <a:r>
              <a:rPr lang="ko-KR" altLang="en-US" sz="1600" b="1" dirty="0"/>
              <a:t> 1: MNIST </a:t>
            </a:r>
            <a:r>
              <a:rPr lang="ko-KR" altLang="en-US" sz="1600" b="1" dirty="0" err="1"/>
              <a:t>image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data</a:t>
            </a:r>
            <a:endParaRPr lang="en-US" altLang="ko-KR" sz="1600" b="1" dirty="0"/>
          </a:p>
          <a:p>
            <a:r>
              <a:rPr lang="en-US" altLang="ko-KR" sz="1600" b="1" dirty="0"/>
              <a:t>	</a:t>
            </a:r>
            <a:r>
              <a:rPr lang="ko-KR" altLang="en-US" sz="1600" dirty="0"/>
              <a:t>60,000 </a:t>
            </a:r>
            <a:r>
              <a:rPr lang="ko-KR" altLang="en-US" sz="1600" dirty="0" err="1"/>
              <a:t>training</a:t>
            </a:r>
            <a:r>
              <a:rPr lang="ko-KR" altLang="en-US" sz="1600" dirty="0"/>
              <a:t> </a:t>
            </a:r>
            <a:r>
              <a:rPr lang="ko-KR" altLang="en-US" sz="1600" dirty="0" err="1"/>
              <a:t>cases</a:t>
            </a:r>
            <a:r>
              <a:rPr lang="ko-KR" altLang="en-US" sz="1600" dirty="0"/>
              <a:t>, 10,000 </a:t>
            </a:r>
            <a:r>
              <a:rPr lang="ko-KR" altLang="en-US" sz="1600" dirty="0" err="1"/>
              <a:t>test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casesa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91CDD9-8A1A-438C-BC0D-C75AE9DEF9CC}"/>
              </a:ext>
            </a:extLst>
          </p:cNvPr>
          <p:cNvSpPr txBox="1"/>
          <p:nvPr/>
        </p:nvSpPr>
        <p:spPr>
          <a:xfrm>
            <a:off x="408375" y="4656196"/>
            <a:ext cx="11783625" cy="1898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ln w="0"/>
                <a:latin typeface="+mj-lt"/>
              </a:rPr>
              <a:t>Result</a:t>
            </a:r>
            <a:r>
              <a:rPr lang="ko-KR" altLang="en-US" sz="1600" b="1" dirty="0">
                <a:ln w="0"/>
                <a:latin typeface="+mj-lt"/>
              </a:rPr>
              <a:t> </a:t>
            </a:r>
            <a:r>
              <a:rPr lang="en-US" altLang="ko-KR" sz="1600" b="1" dirty="0">
                <a:ln w="0"/>
                <a:latin typeface="+mj-lt"/>
              </a:rPr>
              <a:t>2 : Student Model</a:t>
            </a:r>
            <a:r>
              <a:rPr lang="ko-KR" altLang="en-US" sz="1600" b="1" dirty="0">
                <a:ln w="0"/>
                <a:latin typeface="+mj-lt"/>
              </a:rPr>
              <a:t>의 </a:t>
            </a:r>
            <a:r>
              <a:rPr lang="en-US" altLang="ko-KR" sz="1600" b="1" dirty="0">
                <a:ln w="0"/>
                <a:latin typeface="+mj-lt"/>
              </a:rPr>
              <a:t>Training</a:t>
            </a:r>
            <a:r>
              <a:rPr lang="ko-KR" altLang="en-US" sz="1600" b="1" dirty="0">
                <a:ln w="0"/>
                <a:latin typeface="+mj-lt"/>
              </a:rPr>
              <a:t> </a:t>
            </a:r>
            <a:r>
              <a:rPr lang="en-US" altLang="ko-KR" sz="1600" b="1" dirty="0">
                <a:ln w="0"/>
                <a:latin typeface="+mj-lt"/>
              </a:rPr>
              <a:t>set</a:t>
            </a:r>
            <a:r>
              <a:rPr lang="ko-KR" altLang="en-US" sz="1600" b="1" dirty="0">
                <a:ln w="0"/>
                <a:latin typeface="+mj-lt"/>
              </a:rPr>
              <a:t>에서 </a:t>
            </a:r>
            <a:r>
              <a:rPr lang="en-US" altLang="ko-KR" sz="1600" b="1" dirty="0">
                <a:ln w="0"/>
                <a:latin typeface="+mj-lt"/>
              </a:rPr>
              <a:t>‘3’ </a:t>
            </a:r>
            <a:r>
              <a:rPr lang="ko-KR" altLang="en-US" sz="1600" b="1" dirty="0">
                <a:ln w="0"/>
                <a:latin typeface="+mj-lt"/>
              </a:rPr>
              <a:t>제거 </a:t>
            </a:r>
            <a:endParaRPr lang="en-US" altLang="ko-KR" sz="1600" b="1" dirty="0">
              <a:ln w="0"/>
              <a:latin typeface="+mj-lt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ln w="0"/>
                <a:latin typeface="+mj-lt"/>
              </a:rPr>
              <a:t>	Teacher</a:t>
            </a:r>
            <a:r>
              <a:rPr lang="ko-KR" altLang="en-US" sz="1600" dirty="0">
                <a:ln w="0"/>
                <a:latin typeface="+mj-lt"/>
              </a:rPr>
              <a:t> </a:t>
            </a:r>
            <a:r>
              <a:rPr lang="en-US" altLang="ko-KR" sz="1600" dirty="0">
                <a:ln w="0"/>
                <a:latin typeface="+mj-lt"/>
              </a:rPr>
              <a:t>Model</a:t>
            </a:r>
            <a:r>
              <a:rPr lang="ko-KR" altLang="en-US" sz="1600" dirty="0">
                <a:ln w="0"/>
                <a:latin typeface="+mj-lt"/>
              </a:rPr>
              <a:t>의 </a:t>
            </a:r>
            <a:r>
              <a:rPr lang="en-US" altLang="ko-KR" sz="1600" dirty="0" err="1">
                <a:ln w="0"/>
                <a:latin typeface="+mj-lt"/>
              </a:rPr>
              <a:t>Softmax</a:t>
            </a:r>
            <a:r>
              <a:rPr lang="en-US" altLang="ko-KR" sz="1600" dirty="0">
                <a:ln w="0"/>
                <a:latin typeface="+mj-lt"/>
              </a:rPr>
              <a:t> </a:t>
            </a:r>
            <a:r>
              <a:rPr lang="en-US" altLang="ko-KR" sz="1600" dirty="0" err="1">
                <a:ln w="0"/>
                <a:latin typeface="+mj-lt"/>
              </a:rPr>
              <a:t>Ouput</a:t>
            </a:r>
            <a:r>
              <a:rPr lang="ko-KR" altLang="en-US" sz="1600" dirty="0">
                <a:ln w="0"/>
                <a:latin typeface="+mj-lt"/>
              </a:rPr>
              <a:t>이 충분한 </a:t>
            </a:r>
            <a:r>
              <a:rPr lang="en-US" altLang="ko-KR" sz="1600" dirty="0">
                <a:ln w="0"/>
                <a:latin typeface="+mj-lt"/>
              </a:rPr>
              <a:t>Knowledge </a:t>
            </a:r>
            <a:r>
              <a:rPr lang="ko-KR" altLang="en-US" sz="1600" dirty="0">
                <a:ln w="0"/>
                <a:latin typeface="+mj-lt"/>
              </a:rPr>
              <a:t>를 가지고 있다면</a:t>
            </a:r>
            <a:r>
              <a:rPr lang="en-US" altLang="ko-KR" sz="1600" dirty="0">
                <a:ln w="0"/>
                <a:latin typeface="+mj-lt"/>
              </a:rPr>
              <a:t>,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ln w="0"/>
                <a:latin typeface="+mj-lt"/>
              </a:rPr>
              <a:t>	</a:t>
            </a:r>
            <a:r>
              <a:rPr lang="ko-KR" altLang="en-US" sz="1600" dirty="0">
                <a:ln w="0"/>
                <a:latin typeface="+mj-lt"/>
              </a:rPr>
              <a:t>학습되지 않은 </a:t>
            </a:r>
            <a:r>
              <a:rPr lang="en-US" altLang="ko-KR" sz="1600" dirty="0">
                <a:ln w="0"/>
                <a:latin typeface="+mj-lt"/>
              </a:rPr>
              <a:t>label</a:t>
            </a:r>
            <a:r>
              <a:rPr lang="ko-KR" altLang="en-US" sz="1600" dirty="0">
                <a:ln w="0"/>
                <a:latin typeface="+mj-lt"/>
              </a:rPr>
              <a:t> 예측이 가능</a:t>
            </a:r>
            <a:endParaRPr lang="en-US" altLang="ko-KR" sz="1600" dirty="0">
              <a:ln w="0"/>
              <a:latin typeface="+mj-lt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600" dirty="0">
              <a:ln w="0"/>
              <a:latin typeface="+mj-lt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ln w="0"/>
                <a:latin typeface="+mj-lt"/>
              </a:rPr>
              <a:t>	&gt;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+mj-lt"/>
              </a:rPr>
              <a:t>test error = 109,   test set</a:t>
            </a:r>
            <a:r>
              <a:rPr lang="ko-KR" altLang="en-US" sz="1600" dirty="0">
                <a:solidFill>
                  <a:srgbClr val="000000"/>
                </a:solidFill>
                <a:latin typeface="+mj-lt"/>
              </a:rPr>
              <a:t>의 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‘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+mj-lt"/>
              </a:rPr>
              <a:t>3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’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+mj-lt"/>
              </a:rPr>
              <a:t>1010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+mj-lt"/>
              </a:rPr>
              <a:t>개  중  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error :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+mj-lt"/>
              </a:rPr>
              <a:t>14 (98.6% accuracy)</a:t>
            </a:r>
            <a:endParaRPr lang="en-US" altLang="ko-KR" sz="1600" dirty="0">
              <a:ln w="0"/>
              <a:latin typeface="+mj-lt"/>
            </a:endParaRPr>
          </a:p>
        </p:txBody>
      </p:sp>
      <p:pic>
        <p:nvPicPr>
          <p:cNvPr id="9" name="Picture 2" descr="[20180322] Research seminar - Google Slides 2018-03-22 18-01-50">
            <a:extLst>
              <a:ext uri="{FF2B5EF4-FFF2-40B4-BE49-F238E27FC236}">
                <a16:creationId xmlns:a16="http://schemas.microsoft.com/office/drawing/2014/main" id="{8EF0EADF-0B2A-4FBC-9B6F-A504796730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26"/>
          <a:stretch/>
        </p:blipFill>
        <p:spPr bwMode="auto">
          <a:xfrm>
            <a:off x="8349168" y="4354924"/>
            <a:ext cx="3703039" cy="220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614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6FB22368-4557-42B5-A46B-FE362A8EE32B}"/>
              </a:ext>
            </a:extLst>
          </p:cNvPr>
          <p:cNvSpPr txBox="1">
            <a:spLocks/>
          </p:cNvSpPr>
          <p:nvPr/>
        </p:nvSpPr>
        <p:spPr>
          <a:xfrm>
            <a:off x="408375" y="17463"/>
            <a:ext cx="10967650" cy="8794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ea typeface="+mn-ea"/>
                <a:cs typeface="+mn-cs"/>
              </a:rPr>
              <a:t>Relational Knowledge Distillation</a:t>
            </a:r>
            <a:endParaRPr lang="ko-KR" altLang="en-US" sz="3600" b="1" dirty="0">
              <a:ea typeface="+mn-ea"/>
              <a:cs typeface="+mn-cs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EEC91F8-18F5-45AE-BA25-0C10CE0BE1DF}"/>
              </a:ext>
            </a:extLst>
          </p:cNvPr>
          <p:cNvCxnSpPr>
            <a:cxnSpLocks/>
          </p:cNvCxnSpPr>
          <p:nvPr/>
        </p:nvCxnSpPr>
        <p:spPr>
          <a:xfrm flipV="1">
            <a:off x="408375" y="896875"/>
            <a:ext cx="11375249" cy="1"/>
          </a:xfrm>
          <a:prstGeom prst="line">
            <a:avLst/>
          </a:prstGeom>
          <a:ln w="38100">
            <a:solidFill>
              <a:srgbClr val="010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8D7D37BD-42A6-4B9E-900E-898FB6FC4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447" y="1435082"/>
            <a:ext cx="5146928" cy="192415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9B5DABE-B184-4181-A395-E1B9F9B0AD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275" y="4318308"/>
            <a:ext cx="6564313" cy="22092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B1DF86-3CD9-46FA-94ED-0DC9705AA9C8}"/>
              </a:ext>
            </a:extLst>
          </p:cNvPr>
          <p:cNvSpPr txBox="1"/>
          <p:nvPr/>
        </p:nvSpPr>
        <p:spPr>
          <a:xfrm>
            <a:off x="408375" y="1054005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 err="1"/>
              <a:t>Individual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Knowledge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Distillation</a:t>
            </a:r>
            <a:endParaRPr lang="ko-KR" altLang="en-US" sz="1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5E20DB-77BC-4EA1-95A0-629B09C3148A}"/>
              </a:ext>
            </a:extLst>
          </p:cNvPr>
          <p:cNvSpPr txBox="1"/>
          <p:nvPr/>
        </p:nvSpPr>
        <p:spPr>
          <a:xfrm>
            <a:off x="408375" y="3897386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 err="1"/>
              <a:t>Relational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Knowledge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Distillation</a:t>
            </a:r>
            <a:endParaRPr lang="ko-KR" altLang="en-US" sz="1600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2891EFB-2CE0-4A5B-84C6-AA7ED80AA1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2080" y="1362095"/>
            <a:ext cx="2565400" cy="240862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B4E2953-89E9-4B4F-BF67-01F843CD34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3536" y="4235940"/>
            <a:ext cx="2802489" cy="240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492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3047</TotalTime>
  <Words>600</Words>
  <Application>Microsoft Office PowerPoint</Application>
  <PresentationFormat>와이드스크린</PresentationFormat>
  <Paragraphs>132</Paragraphs>
  <Slides>13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 아름</dc:creator>
  <cp:lastModifiedBy>aruem</cp:lastModifiedBy>
  <cp:revision>420</cp:revision>
  <cp:lastPrinted>2020-07-17T00:14:11Z</cp:lastPrinted>
  <dcterms:created xsi:type="dcterms:W3CDTF">2020-07-16T06:31:49Z</dcterms:created>
  <dcterms:modified xsi:type="dcterms:W3CDTF">2021-03-24T20:31:45Z</dcterms:modified>
</cp:coreProperties>
</file>