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7"/>
  </p:notesMasterIdLst>
  <p:handoutMasterIdLst>
    <p:handoutMasterId r:id="rId28"/>
  </p:handoutMasterIdLst>
  <p:sldIdLst>
    <p:sldId id="1856" r:id="rId6"/>
    <p:sldId id="1857" r:id="rId7"/>
    <p:sldId id="1858" r:id="rId8"/>
    <p:sldId id="1872" r:id="rId9"/>
    <p:sldId id="1874" r:id="rId10"/>
    <p:sldId id="1859" r:id="rId11"/>
    <p:sldId id="1861" r:id="rId12"/>
    <p:sldId id="1875" r:id="rId13"/>
    <p:sldId id="1860" r:id="rId14"/>
    <p:sldId id="1862" r:id="rId15"/>
    <p:sldId id="1867" r:id="rId16"/>
    <p:sldId id="1871" r:id="rId17"/>
    <p:sldId id="1863" r:id="rId18"/>
    <p:sldId id="1864" r:id="rId19"/>
    <p:sldId id="1866" r:id="rId20"/>
    <p:sldId id="1865" r:id="rId21"/>
    <p:sldId id="1868" r:id="rId22"/>
    <p:sldId id="1869" r:id="rId23"/>
    <p:sldId id="1870" r:id="rId24"/>
    <p:sldId id="1873" r:id="rId25"/>
    <p:sldId id="1532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</p14:sldIdLst>
        </p14:section>
        <p14:section name="Introduction" id="{EA2EF54B-DF19-4F94-B950-1E8B3130CB70}">
          <p14:sldIdLst>
            <p14:sldId id="1857"/>
          </p14:sldIdLst>
        </p14:section>
        <p14:section name="Frameworks" id="{15D88130-B089-4739-A43B-B1CA6BB15284}">
          <p14:sldIdLst>
            <p14:sldId id="1858"/>
            <p14:sldId id="1872"/>
            <p14:sldId id="1874"/>
          </p14:sldIdLst>
        </p14:section>
        <p14:section name="About Testing" id="{34502C33-422C-4664-8BAE-1D932FAC80A2}">
          <p14:sldIdLst>
            <p14:sldId id="1859"/>
            <p14:sldId id="1861"/>
            <p14:sldId id="1875"/>
            <p14:sldId id="1860"/>
          </p14:sldIdLst>
        </p14:section>
        <p14:section name="Example Tests" id="{1AE9E2D3-6A73-44AF-B096-CCE67DBD3EB8}">
          <p14:sldIdLst>
            <p14:sldId id="1862"/>
            <p14:sldId id="1867"/>
            <p14:sldId id="1871"/>
            <p14:sldId id="1863"/>
            <p14:sldId id="1864"/>
            <p14:sldId id="1866"/>
            <p14:sldId id="1865"/>
            <p14:sldId id="1868"/>
            <p14:sldId id="1869"/>
            <p14:sldId id="1870"/>
            <p14:sldId id="1873"/>
          </p14:sldIdLst>
        </p14:section>
        <p14:section name="Close" id="{A177DB9C-2872-44A3-A1CE-4EE857B14ED0}">
          <p14:sldIdLst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138" d="100"/>
          <a:sy n="138" d="100"/>
        </p:scale>
        <p:origin x="68" y="53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2/2/2022 3:21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2/2/2022 3:03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2/2/2022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2/2/2022 3:03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Infrastructure deployment success</a:t>
            </a:r>
          </a:p>
          <a:p>
            <a:r>
              <a:rPr lang="en-GB" dirty="0"/>
              <a:t>Pipeline speed/capacity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83A-959A-44D3-A53F-E45ECE3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Tests - 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F65B-238B-4EEB-9AFB-BD7296238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55947"/>
          </a:xfrm>
        </p:spPr>
        <p:txBody>
          <a:bodyPr/>
          <a:lstStyle/>
          <a:p>
            <a:r>
              <a:rPr lang="en-GB" dirty="0"/>
              <a:t>Test your aggregations</a:t>
            </a:r>
          </a:p>
          <a:p>
            <a:pPr lvl="1"/>
            <a:r>
              <a:rPr lang="en-GB" dirty="0"/>
              <a:t>Known good data</a:t>
            </a:r>
          </a:p>
          <a:p>
            <a:pPr lvl="1"/>
            <a:r>
              <a:rPr lang="en-GB" dirty="0"/>
              <a:t>Known bad data</a:t>
            </a:r>
          </a:p>
          <a:p>
            <a:pPr lvl="1"/>
            <a:r>
              <a:rPr lang="en-GB" dirty="0"/>
              <a:t>Known time ranges</a:t>
            </a:r>
          </a:p>
          <a:p>
            <a:r>
              <a:rPr lang="en-GB" dirty="0"/>
              <a:t>Below, the expected value for total sales is 65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919AD-46AE-4125-9A7E-7A14B356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6613"/>
              </p:ext>
            </p:extLst>
          </p:nvPr>
        </p:nvGraphicFramePr>
        <p:xfrm>
          <a:off x="698500" y="3674533"/>
          <a:ext cx="109042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870008085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156849591"/>
                    </a:ext>
                  </a:extLst>
                </a:gridCol>
                <a:gridCol w="2053166">
                  <a:extLst>
                    <a:ext uri="{9D8B030D-6E8A-4147-A177-3AD203B41FA5}">
                      <a16:colId xmlns:a16="http://schemas.microsoft.com/office/drawing/2014/main" val="3313587052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3408029281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347676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Included in daily Aggregate?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3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No, clock change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88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890-9BC1-4F92-859A-C952A1CB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– Validity and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6755-30F3-40FD-A214-0E990CD66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274EF-F736-4907-806C-BCC59163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9287"/>
              </p:ext>
            </p:extLst>
          </p:nvPr>
        </p:nvGraphicFramePr>
        <p:xfrm>
          <a:off x="584200" y="2355850"/>
          <a:ext cx="11018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650">
                  <a:extLst>
                    <a:ext uri="{9D8B030D-6E8A-4147-A177-3AD203B41FA5}">
                      <a16:colId xmlns:a16="http://schemas.microsoft.com/office/drawing/2014/main" val="1652696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676214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0658325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961586865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98654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Transaction Date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 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Unknown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2022-02-02T10:19:44Z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2022-02-29T10:19:44Z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0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31/13/2021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3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929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68523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681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(EU)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661"/>
              </p:ext>
            </p:extLst>
          </p:nvPr>
        </p:nvGraphicFramePr>
        <p:xfrm>
          <a:off x="584200" y="3670483"/>
          <a:ext cx="11018520" cy="276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21227916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76151635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93718929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21729738"/>
                    </a:ext>
                  </a:extLst>
                </a:gridCol>
              </a:tblGrid>
              <a:tr h="461665"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07818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888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2817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Second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 Standard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Sunday in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453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877C-0A2C-4A44-A9EA-BE6A862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Leap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D8BD-1E9E-44AF-9E06-B95867459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GB" dirty="0"/>
              <a:t>Every 4 years we count an extra day</a:t>
            </a:r>
          </a:p>
          <a:p>
            <a:pPr lvl="1"/>
            <a:r>
              <a:rPr lang="en-GB" dirty="0"/>
              <a:t>What happens if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normal year?</a:t>
            </a:r>
          </a:p>
          <a:p>
            <a:pPr lvl="1"/>
            <a:r>
              <a:rPr lang="en-GB" dirty="0"/>
              <a:t>What happens when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leap year?</a:t>
            </a:r>
          </a:p>
          <a:p>
            <a:pPr lvl="1"/>
            <a:r>
              <a:rPr lang="en-GB" dirty="0"/>
              <a:t>Check every single stage of your data pipeline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83AE2C-E22F-4DCB-B7E4-01160F49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7442"/>
              </p:ext>
            </p:extLst>
          </p:nvPr>
        </p:nvGraphicFramePr>
        <p:xfrm>
          <a:off x="1583267" y="37680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70136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95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4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3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867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D8AE-F657-48B0-A23B-C6648FCC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Tests -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C19F-A867-401C-B799-58C7A4A9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Check every column and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A66A3C-B2C8-4041-BC5B-DAA1DEA8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19828"/>
              </p:ext>
            </p:extLst>
          </p:nvPr>
        </p:nvGraphicFramePr>
        <p:xfrm>
          <a:off x="583746" y="1981140"/>
          <a:ext cx="11018974" cy="452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054">
                  <a:extLst>
                    <a:ext uri="{9D8B030D-6E8A-4147-A177-3AD203B41FA5}">
                      <a16:colId xmlns:a16="http://schemas.microsoft.com/office/drawing/2014/main" val="72141035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94730073"/>
                    </a:ext>
                  </a:extLst>
                </a:gridCol>
                <a:gridCol w="1955901">
                  <a:extLst>
                    <a:ext uri="{9D8B030D-6E8A-4147-A177-3AD203B41FA5}">
                      <a16:colId xmlns:a16="http://schemas.microsoft.com/office/drawing/2014/main" val="1214080318"/>
                    </a:ext>
                  </a:extLst>
                </a:gridCol>
                <a:gridCol w="934619">
                  <a:extLst>
                    <a:ext uri="{9D8B030D-6E8A-4147-A177-3AD203B41FA5}">
                      <a16:colId xmlns:a16="http://schemas.microsoft.com/office/drawing/2014/main" val="2350316569"/>
                    </a:ext>
                  </a:extLst>
                </a:gridCol>
              </a:tblGrid>
              <a:tr h="425510">
                <a:tc>
                  <a:txBody>
                    <a:bodyPr/>
                    <a:lstStyle/>
                    <a:p>
                      <a:r>
                        <a:rPr lang="en-GB" dirty="0"/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19537"/>
                  </a:ext>
                </a:extLst>
              </a:tr>
              <a:tr h="384681">
                <a:tc>
                  <a:txBody>
                    <a:bodyPr/>
                    <a:lstStyle/>
                    <a:p>
                      <a:r>
                        <a:rPr lang="en-GB" dirty="0"/>
                        <a:t>create table customers(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table “customers”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99272"/>
                  </a:ext>
                </a:extLst>
              </a:tr>
              <a:tr h="679145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primary key a GUID?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78656"/>
                  </a:ext>
                </a:extLst>
              </a:tr>
              <a:tr h="534745">
                <a:tc rowSpan="3"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a varchar?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00851"/>
                  </a:ext>
                </a:extLst>
              </a:tr>
              <a:tr h="6257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Can I insert the last name </a:t>
                      </a:r>
                      <a:r>
                        <a:rPr lang="en-GB" dirty="0" err="1"/>
                        <a:t>Wolfeschlegelsteinhausenbergerdorff</a:t>
                      </a:r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46693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Does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77478"/>
                  </a:ext>
                </a:extLst>
              </a:tr>
              <a:tr h="357551">
                <a:tc rowSpan="3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</a:t>
                      </a:r>
                      <a:r>
                        <a:rPr lang="en-GB" dirty="0" err="1"/>
                        <a:t>TinyInt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89114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word “Integer”?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35439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value 28?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82581"/>
                  </a:ext>
                </a:extLst>
              </a:tr>
              <a:tr h="401739">
                <a:tc>
                  <a:txBody>
                    <a:bodyPr/>
                    <a:lstStyle/>
                    <a:p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Did the query 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3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859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A08A-D9C9-40C0-8607-7096557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4F0A-29E9-424F-A369-A971EB7B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en-GB" dirty="0"/>
              <a:t>Check every function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Outputs</a:t>
            </a:r>
          </a:p>
          <a:p>
            <a:pPr lvl="1"/>
            <a:r>
              <a:rPr lang="en-GB" dirty="0"/>
              <a:t>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E9051-C0C3-4EA6-8A3A-DB731B06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10612"/>
              </p:ext>
            </p:extLst>
          </p:nvPr>
        </p:nvGraphicFramePr>
        <p:xfrm>
          <a:off x="584200" y="3398678"/>
          <a:ext cx="11018520" cy="300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15933310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20735537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858859355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337219753"/>
                    </a:ext>
                  </a:extLst>
                </a:gridCol>
              </a:tblGrid>
              <a:tr h="607077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920"/>
                  </a:ext>
                </a:extLst>
              </a:tr>
              <a:tr h="598761">
                <a:tc rowSpan="4">
                  <a:txBody>
                    <a:bodyPr/>
                    <a:lstStyle/>
                    <a:p>
                      <a:r>
                        <a:rPr lang="en-GB" dirty="0"/>
                        <a:t>Int </a:t>
                      </a: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 (int A, int B)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   return (A + B)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37321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72597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74846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763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942-71BF-4A80-931D-5715B3B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Complex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DCA9-A682-489D-BAB4-40C7C3EA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46878"/>
          </a:xfrm>
        </p:spPr>
        <p:txBody>
          <a:bodyPr/>
          <a:lstStyle/>
          <a:p>
            <a:r>
              <a:rPr lang="en-GB" dirty="0"/>
              <a:t>External lookup for customer ID</a:t>
            </a:r>
          </a:p>
          <a:p>
            <a:pPr lvl="1"/>
            <a:r>
              <a:rPr lang="en-GB" dirty="0"/>
              <a:t>Test real customer</a:t>
            </a:r>
          </a:p>
          <a:p>
            <a:pPr lvl="1"/>
            <a:r>
              <a:rPr lang="en-GB" dirty="0"/>
              <a:t>Test fake customer</a:t>
            </a:r>
          </a:p>
          <a:p>
            <a:pPr lvl="1"/>
            <a:r>
              <a:rPr lang="en-GB" dirty="0"/>
              <a:t>Test bad customer ID</a:t>
            </a:r>
          </a:p>
          <a:p>
            <a:pPr lvl="1"/>
            <a:r>
              <a:rPr lang="en-GB" dirty="0"/>
              <a:t>Test good customer ID</a:t>
            </a:r>
          </a:p>
          <a:p>
            <a:pPr lvl="1"/>
            <a:r>
              <a:rPr lang="en-GB" dirty="0"/>
              <a:t>Test string input</a:t>
            </a:r>
          </a:p>
          <a:p>
            <a:pPr lvl="1"/>
            <a:r>
              <a:rPr lang="en-GB" dirty="0"/>
              <a:t>Test integer input</a:t>
            </a:r>
          </a:p>
        </p:txBody>
      </p:sp>
    </p:spTree>
    <p:extLst>
      <p:ext uri="{BB962C8B-B14F-4D97-AF65-F5344CB8AC3E}">
        <p14:creationId xmlns:p14="http://schemas.microsoft.com/office/powerpoint/2010/main" val="39602756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/>
          <a:lstStyle/>
          <a:p>
            <a:r>
              <a:rPr lang="en-GB" dirty="0"/>
              <a:t>Quality</a:t>
            </a:r>
          </a:p>
          <a:p>
            <a:pPr lvl="1"/>
            <a:r>
              <a:rPr lang="en-GB" dirty="0"/>
              <a:t>Prevent degradation</a:t>
            </a:r>
          </a:p>
          <a:p>
            <a:pPr lvl="1"/>
            <a:r>
              <a:rPr lang="en-GB" dirty="0"/>
              <a:t>Set gates on release processes</a:t>
            </a:r>
          </a:p>
          <a:p>
            <a:r>
              <a:rPr lang="en-GB" dirty="0"/>
              <a:t>Confidence</a:t>
            </a:r>
          </a:p>
          <a:p>
            <a:pPr lvl="1"/>
            <a:r>
              <a:rPr lang="en-GB" dirty="0"/>
              <a:t>Repeatability</a:t>
            </a:r>
          </a:p>
          <a:p>
            <a:pPr lvl="1"/>
            <a:r>
              <a:rPr lang="en-GB" dirty="0"/>
              <a:t>Works first time every time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Spot unauthorised changes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36D242-4A3B-4DF9-B5A7-9B98DAF4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71" y="-1159328"/>
            <a:ext cx="12574617" cy="8278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93A2-00F6-4B17-BBC6-BEE3169F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A563-7235-485E-90CF-CBE7E54D0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GB" dirty="0"/>
              <a:t>Does component exist?</a:t>
            </a:r>
          </a:p>
          <a:p>
            <a:r>
              <a:rPr lang="en-GB" dirty="0"/>
              <a:t>Network connectivity?</a:t>
            </a:r>
          </a:p>
          <a:p>
            <a:r>
              <a:rPr lang="en-GB" dirty="0"/>
              <a:t>Firewall rules in place?</a:t>
            </a:r>
          </a:p>
          <a:p>
            <a:r>
              <a:rPr lang="en-GB" dirty="0"/>
              <a:t>Naming correct?</a:t>
            </a:r>
          </a:p>
          <a:p>
            <a:r>
              <a:rPr lang="en-GB" dirty="0"/>
              <a:t>Sized correctly?</a:t>
            </a:r>
          </a:p>
          <a:p>
            <a:r>
              <a:rPr lang="en-GB" dirty="0"/>
              <a:t>Correct Region?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EC970-2851-479B-8964-18EB6A2A18BE}"/>
              </a:ext>
            </a:extLst>
          </p:cNvPr>
          <p:cNvSpPr/>
          <p:nvPr/>
        </p:nvSpPr>
        <p:spPr>
          <a:xfrm>
            <a:off x="4845583" y="603996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Blob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AF7C6-74AA-4CA4-B2AC-BA440162BC20}"/>
              </a:ext>
            </a:extLst>
          </p:cNvPr>
          <p:cNvGrpSpPr/>
          <p:nvPr/>
        </p:nvGrpSpPr>
        <p:grpSpPr>
          <a:xfrm>
            <a:off x="5248296" y="5539912"/>
            <a:ext cx="507755" cy="435880"/>
            <a:chOff x="2488014" y="1320237"/>
            <a:chExt cx="4696411" cy="4187931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F34DE3D-AF86-4CD4-AFC3-789AF618DE4B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Snip Single Corner Rectangle 26">
              <a:extLst>
                <a:ext uri="{FF2B5EF4-FFF2-40B4-BE49-F238E27FC236}">
                  <a16:creationId xmlns:a16="http://schemas.microsoft.com/office/drawing/2014/main" id="{31B55BE4-0890-4F4C-A4BA-29A57723271E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B14FA-46C1-4CEC-A1E4-16AD1D41A944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85712DF-C509-4960-9D5E-4E7405EF6555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E8CE37-301B-4E4A-94D7-0F3BECDC3133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B544F5-2A38-40A0-905F-D32420126613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3572C6-033E-40FB-9D8A-67CB51A3A33B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86DEC18-CE3D-4F65-A1BE-8AB60C8C093E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BCDB54-3FDE-4FF4-986E-6E642A73CBDC}"/>
              </a:ext>
            </a:extLst>
          </p:cNvPr>
          <p:cNvGrpSpPr/>
          <p:nvPr/>
        </p:nvGrpSpPr>
        <p:grpSpPr>
          <a:xfrm>
            <a:off x="2717679" y="5559141"/>
            <a:ext cx="1330814" cy="727049"/>
            <a:chOff x="2520437" y="2198161"/>
            <a:chExt cx="1330814" cy="727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2C4877-4396-4F09-BFE8-AE250E0BBC64}"/>
                </a:ext>
              </a:extLst>
            </p:cNvPr>
            <p:cNvSpPr/>
            <p:nvPr/>
          </p:nvSpPr>
          <p:spPr>
            <a:xfrm>
              <a:off x="2520437" y="2678989"/>
              <a:ext cx="1330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4CECCC-81F9-4E49-AC90-CF20BB912C26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17" name="Freeform: Shape 815">
                <a:extLst>
                  <a:ext uri="{FF2B5EF4-FFF2-40B4-BE49-F238E27FC236}">
                    <a16:creationId xmlns:a16="http://schemas.microsoft.com/office/drawing/2014/main" id="{D7F207F2-585A-4EFB-9C83-DEE729F70AF0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: Shape 816">
                <a:extLst>
                  <a:ext uri="{FF2B5EF4-FFF2-40B4-BE49-F238E27FC236}">
                    <a16:creationId xmlns:a16="http://schemas.microsoft.com/office/drawing/2014/main" id="{98A1675C-E3DA-4E33-BEBC-B4362DD52FBD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Freeform: Shape 817">
                <a:extLst>
                  <a:ext uri="{FF2B5EF4-FFF2-40B4-BE49-F238E27FC236}">
                    <a16:creationId xmlns:a16="http://schemas.microsoft.com/office/drawing/2014/main" id="{29FFD228-623D-47D9-8D1D-BF924F508A61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Freeform: Shape 818">
                <a:extLst>
                  <a:ext uri="{FF2B5EF4-FFF2-40B4-BE49-F238E27FC236}">
                    <a16:creationId xmlns:a16="http://schemas.microsoft.com/office/drawing/2014/main" id="{24BD6C12-3B53-4CB4-B23C-153127B46F73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Freeform: Shape 819">
                <a:extLst>
                  <a:ext uri="{FF2B5EF4-FFF2-40B4-BE49-F238E27FC236}">
                    <a16:creationId xmlns:a16="http://schemas.microsoft.com/office/drawing/2014/main" id="{6A7C1C2A-F028-43B0-9313-F17475FBEB0C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EBFAE-B98E-4033-82A5-E1A8292B9AE1}"/>
              </a:ext>
            </a:extLst>
          </p:cNvPr>
          <p:cNvSpPr/>
          <p:nvPr/>
        </p:nvSpPr>
        <p:spPr>
          <a:xfrm>
            <a:off x="6905441" y="4419525"/>
            <a:ext cx="1428598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0ABCD2-5994-444C-8B49-0583186A66B4}"/>
              </a:ext>
            </a:extLst>
          </p:cNvPr>
          <p:cNvGrpSpPr/>
          <p:nvPr/>
        </p:nvGrpSpPr>
        <p:grpSpPr>
          <a:xfrm>
            <a:off x="7415598" y="4060383"/>
            <a:ext cx="408284" cy="333108"/>
            <a:chOff x="5818113" y="2550840"/>
            <a:chExt cx="529278" cy="431824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9B5818A4-88E6-4C7F-8E17-8533FEBA2EB8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01600E-4404-4885-BCA8-95D9CBBE6D48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972F0-AFC3-4CB1-AF58-E10DAD8988FB}"/>
              </a:ext>
            </a:extLst>
          </p:cNvPr>
          <p:cNvCxnSpPr>
            <a:cxnSpLocks/>
          </p:cNvCxnSpPr>
          <p:nvPr/>
        </p:nvCxnSpPr>
        <p:spPr>
          <a:xfrm>
            <a:off x="9325492" y="4402486"/>
            <a:ext cx="0" cy="100257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98861-B13F-4C03-81D2-564585FDA628}"/>
              </a:ext>
            </a:extLst>
          </p:cNvPr>
          <p:cNvCxnSpPr>
            <a:cxnSpLocks/>
          </p:cNvCxnSpPr>
          <p:nvPr/>
        </p:nvCxnSpPr>
        <p:spPr>
          <a:xfrm>
            <a:off x="3882458" y="5776691"/>
            <a:ext cx="11744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439106-A06D-46AA-B51B-AD0FDA78B4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3368" y="4906879"/>
            <a:ext cx="1364588" cy="358727"/>
          </a:xfrm>
          <a:prstGeom prst="bentConnector3">
            <a:avLst>
              <a:gd name="adj1" fmla="val 99974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BACF0-83A5-4AF6-B21E-38A0230BFD18}"/>
              </a:ext>
            </a:extLst>
          </p:cNvPr>
          <p:cNvCxnSpPr>
            <a:cxnSpLocks/>
          </p:cNvCxnSpPr>
          <p:nvPr/>
        </p:nvCxnSpPr>
        <p:spPr>
          <a:xfrm>
            <a:off x="9740209" y="5776691"/>
            <a:ext cx="40937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5B24EC7-D7F6-4F2F-8597-3A7D343C5A8A}"/>
              </a:ext>
            </a:extLst>
          </p:cNvPr>
          <p:cNvSpPr/>
          <p:nvPr/>
        </p:nvSpPr>
        <p:spPr>
          <a:xfrm>
            <a:off x="8762725" y="6039969"/>
            <a:ext cx="125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 Warehouse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90874E-E0C8-46B7-BD1D-3CE9A3EB810E}"/>
              </a:ext>
            </a:extLst>
          </p:cNvPr>
          <p:cNvSpPr/>
          <p:nvPr/>
        </p:nvSpPr>
        <p:spPr>
          <a:xfrm>
            <a:off x="10017770" y="6039969"/>
            <a:ext cx="1065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Analysis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773D2-896E-4667-AD3B-D7D0EE2DBDD1}"/>
              </a:ext>
            </a:extLst>
          </p:cNvPr>
          <p:cNvSpPr/>
          <p:nvPr/>
        </p:nvSpPr>
        <p:spPr>
          <a:xfrm>
            <a:off x="11090043" y="6039969"/>
            <a:ext cx="101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C3EE6D-E4E8-4B95-96BC-901B22771150}"/>
              </a:ext>
            </a:extLst>
          </p:cNvPr>
          <p:cNvCxnSpPr>
            <a:cxnSpLocks/>
          </p:cNvCxnSpPr>
          <p:nvPr/>
        </p:nvCxnSpPr>
        <p:spPr>
          <a:xfrm>
            <a:off x="10923520" y="5776691"/>
            <a:ext cx="30667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D65354-295E-4031-9B5C-0EC14D2412F3}"/>
              </a:ext>
            </a:extLst>
          </p:cNvPr>
          <p:cNvGrpSpPr/>
          <p:nvPr/>
        </p:nvGrpSpPr>
        <p:grpSpPr>
          <a:xfrm>
            <a:off x="9165841" y="5555068"/>
            <a:ext cx="451354" cy="443246"/>
            <a:chOff x="2549926" y="1227604"/>
            <a:chExt cx="5177116" cy="5084148"/>
          </a:xfrm>
        </p:grpSpPr>
        <p:sp>
          <p:nvSpPr>
            <p:cNvPr id="38" name="Freeform: Shape 821">
              <a:extLst>
                <a:ext uri="{FF2B5EF4-FFF2-40B4-BE49-F238E27FC236}">
                  <a16:creationId xmlns:a16="http://schemas.microsoft.com/office/drawing/2014/main" id="{EDECF419-C770-4064-B21A-7BA7644D249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6" cy="3614060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68677 w 4001268"/>
                <a:gd name="connsiteY5" fmla="*/ 2037434 h 3614059"/>
                <a:gd name="connsiteX6" fmla="*/ 3372234 w 4001268"/>
                <a:gd name="connsiteY6" fmla="*/ 1559139 h 3614059"/>
                <a:gd name="connsiteX7" fmla="*/ 629034 w 4001268"/>
                <a:gd name="connsiteY7" fmla="*/ 1559139 h 3614059"/>
                <a:gd name="connsiteX8" fmla="*/ 629034 w 4001268"/>
                <a:gd name="connsiteY8" fmla="*/ 3614059 h 3614059"/>
                <a:gd name="connsiteX9" fmla="*/ 342168 w 4001268"/>
                <a:gd name="connsiteY9" fmla="*/ 3614059 h 3614059"/>
                <a:gd name="connsiteX10" fmla="*/ 342168 w 4001268"/>
                <a:gd name="connsiteY10" fmla="*/ 1445188 h 3614059"/>
                <a:gd name="connsiteX11" fmla="*/ 0 w 4001268"/>
                <a:gd name="connsiteY11" fmla="*/ 1445188 h 3614059"/>
                <a:gd name="connsiteX12" fmla="*/ 2000634 w 4001268"/>
                <a:gd name="connsiteY12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7271 w 4001268"/>
                <a:gd name="connsiteY3" fmla="*/ 1960474 h 3614059"/>
                <a:gd name="connsiteX4" fmla="*/ 3659101 w 4001268"/>
                <a:gd name="connsiteY4" fmla="*/ 3614059 h 3614059"/>
                <a:gd name="connsiteX5" fmla="*/ 3372234 w 4001268"/>
                <a:gd name="connsiteY5" fmla="*/ 3614059 h 3614059"/>
                <a:gd name="connsiteX6" fmla="*/ 3368677 w 4001268"/>
                <a:gd name="connsiteY6" fmla="*/ 2037434 h 3614059"/>
                <a:gd name="connsiteX7" fmla="*/ 3372234 w 4001268"/>
                <a:gd name="connsiteY7" fmla="*/ 1559139 h 3614059"/>
                <a:gd name="connsiteX8" fmla="*/ 629034 w 4001268"/>
                <a:gd name="connsiteY8" fmla="*/ 1559139 h 3614059"/>
                <a:gd name="connsiteX9" fmla="*/ 629034 w 4001268"/>
                <a:gd name="connsiteY9" fmla="*/ 3614059 h 3614059"/>
                <a:gd name="connsiteX10" fmla="*/ 342168 w 4001268"/>
                <a:gd name="connsiteY10" fmla="*/ 3614059 h 3614059"/>
                <a:gd name="connsiteX11" fmla="*/ 342168 w 4001268"/>
                <a:gd name="connsiteY11" fmla="*/ 1445188 h 3614059"/>
                <a:gd name="connsiteX12" fmla="*/ 0 w 4001268"/>
                <a:gd name="connsiteY12" fmla="*/ 1445188 h 3614059"/>
                <a:gd name="connsiteX13" fmla="*/ 2000634 w 4001268"/>
                <a:gd name="connsiteY13" fmla="*/ 0 h 3614059"/>
                <a:gd name="connsiteX0" fmla="*/ 3659101 w 4305542"/>
                <a:gd name="connsiteY0" fmla="*/ 3614059 h 4260500"/>
                <a:gd name="connsiteX1" fmla="*/ 3372234 w 4305542"/>
                <a:gd name="connsiteY1" fmla="*/ 3614059 h 4260500"/>
                <a:gd name="connsiteX2" fmla="*/ 3368677 w 4305542"/>
                <a:gd name="connsiteY2" fmla="*/ 2037434 h 4260500"/>
                <a:gd name="connsiteX3" fmla="*/ 3372234 w 4305542"/>
                <a:gd name="connsiteY3" fmla="*/ 1559139 h 4260500"/>
                <a:gd name="connsiteX4" fmla="*/ 629034 w 4305542"/>
                <a:gd name="connsiteY4" fmla="*/ 1559139 h 4260500"/>
                <a:gd name="connsiteX5" fmla="*/ 629034 w 4305542"/>
                <a:gd name="connsiteY5" fmla="*/ 3614059 h 4260500"/>
                <a:gd name="connsiteX6" fmla="*/ 342168 w 4305542"/>
                <a:gd name="connsiteY6" fmla="*/ 3614059 h 4260500"/>
                <a:gd name="connsiteX7" fmla="*/ 342168 w 4305542"/>
                <a:gd name="connsiteY7" fmla="*/ 1445188 h 4260500"/>
                <a:gd name="connsiteX8" fmla="*/ 0 w 4305542"/>
                <a:gd name="connsiteY8" fmla="*/ 1445188 h 4260500"/>
                <a:gd name="connsiteX9" fmla="*/ 2000634 w 4305542"/>
                <a:gd name="connsiteY9" fmla="*/ 0 h 4260500"/>
                <a:gd name="connsiteX10" fmla="*/ 4001268 w 4305542"/>
                <a:gd name="connsiteY10" fmla="*/ 1445188 h 4260500"/>
                <a:gd name="connsiteX11" fmla="*/ 3659101 w 4305542"/>
                <a:gd name="connsiteY11" fmla="*/ 1445188 h 4260500"/>
                <a:gd name="connsiteX12" fmla="*/ 3657271 w 4305542"/>
                <a:gd name="connsiteY12" fmla="*/ 1960474 h 4260500"/>
                <a:gd name="connsiteX13" fmla="*/ 4305541 w 4305542"/>
                <a:gd name="connsiteY13" fmla="*/ 4260500 h 4260500"/>
                <a:gd name="connsiteX0" fmla="*/ 3659101 w 4001268"/>
                <a:gd name="connsiteY0" fmla="*/ 3614059 h 3614059"/>
                <a:gd name="connsiteX1" fmla="*/ 3372234 w 4001268"/>
                <a:gd name="connsiteY1" fmla="*/ 3614059 h 3614059"/>
                <a:gd name="connsiteX2" fmla="*/ 3368677 w 4001268"/>
                <a:gd name="connsiteY2" fmla="*/ 2037434 h 3614059"/>
                <a:gd name="connsiteX3" fmla="*/ 3372234 w 4001268"/>
                <a:gd name="connsiteY3" fmla="*/ 1559139 h 3614059"/>
                <a:gd name="connsiteX4" fmla="*/ 629034 w 4001268"/>
                <a:gd name="connsiteY4" fmla="*/ 1559139 h 3614059"/>
                <a:gd name="connsiteX5" fmla="*/ 629034 w 4001268"/>
                <a:gd name="connsiteY5" fmla="*/ 3614059 h 3614059"/>
                <a:gd name="connsiteX6" fmla="*/ 342168 w 4001268"/>
                <a:gd name="connsiteY6" fmla="*/ 3614059 h 3614059"/>
                <a:gd name="connsiteX7" fmla="*/ 342168 w 4001268"/>
                <a:gd name="connsiteY7" fmla="*/ 1445188 h 3614059"/>
                <a:gd name="connsiteX8" fmla="*/ 0 w 4001268"/>
                <a:gd name="connsiteY8" fmla="*/ 1445188 h 3614059"/>
                <a:gd name="connsiteX9" fmla="*/ 2000634 w 4001268"/>
                <a:gd name="connsiteY9" fmla="*/ 0 h 3614059"/>
                <a:gd name="connsiteX10" fmla="*/ 4001268 w 4001268"/>
                <a:gd name="connsiteY10" fmla="*/ 1445188 h 3614059"/>
                <a:gd name="connsiteX11" fmla="*/ 3659101 w 4001268"/>
                <a:gd name="connsiteY11" fmla="*/ 1445188 h 3614059"/>
                <a:gd name="connsiteX12" fmla="*/ 3657271 w 4001268"/>
                <a:gd name="connsiteY12" fmla="*/ 1960474 h 3614059"/>
                <a:gd name="connsiteX0" fmla="*/ 3372234 w 4001268"/>
                <a:gd name="connsiteY0" fmla="*/ 3614059 h 3614059"/>
                <a:gd name="connsiteX1" fmla="*/ 3368677 w 4001268"/>
                <a:gd name="connsiteY1" fmla="*/ 2037434 h 3614059"/>
                <a:gd name="connsiteX2" fmla="*/ 3372234 w 4001268"/>
                <a:gd name="connsiteY2" fmla="*/ 1559139 h 3614059"/>
                <a:gd name="connsiteX3" fmla="*/ 629034 w 4001268"/>
                <a:gd name="connsiteY3" fmla="*/ 1559139 h 3614059"/>
                <a:gd name="connsiteX4" fmla="*/ 629034 w 4001268"/>
                <a:gd name="connsiteY4" fmla="*/ 3614059 h 3614059"/>
                <a:gd name="connsiteX5" fmla="*/ 342168 w 4001268"/>
                <a:gd name="connsiteY5" fmla="*/ 3614059 h 3614059"/>
                <a:gd name="connsiteX6" fmla="*/ 342168 w 4001268"/>
                <a:gd name="connsiteY6" fmla="*/ 1445188 h 3614059"/>
                <a:gd name="connsiteX7" fmla="*/ 0 w 4001268"/>
                <a:gd name="connsiteY7" fmla="*/ 1445188 h 3614059"/>
                <a:gd name="connsiteX8" fmla="*/ 2000634 w 4001268"/>
                <a:gd name="connsiteY8" fmla="*/ 0 h 3614059"/>
                <a:gd name="connsiteX9" fmla="*/ 4001268 w 4001268"/>
                <a:gd name="connsiteY9" fmla="*/ 1445188 h 3614059"/>
                <a:gd name="connsiteX10" fmla="*/ 3659101 w 4001268"/>
                <a:gd name="connsiteY10" fmla="*/ 1445188 h 3614059"/>
                <a:gd name="connsiteX11" fmla="*/ 3657271 w 4001268"/>
                <a:gd name="connsiteY11" fmla="*/ 1960474 h 3614059"/>
                <a:gd name="connsiteX0" fmla="*/ 3368677 w 4001268"/>
                <a:gd name="connsiteY0" fmla="*/ 2037434 h 3614059"/>
                <a:gd name="connsiteX1" fmla="*/ 3372234 w 4001268"/>
                <a:gd name="connsiteY1" fmla="*/ 1559139 h 3614059"/>
                <a:gd name="connsiteX2" fmla="*/ 629034 w 4001268"/>
                <a:gd name="connsiteY2" fmla="*/ 1559139 h 3614059"/>
                <a:gd name="connsiteX3" fmla="*/ 629034 w 4001268"/>
                <a:gd name="connsiteY3" fmla="*/ 3614059 h 3614059"/>
                <a:gd name="connsiteX4" fmla="*/ 342168 w 4001268"/>
                <a:gd name="connsiteY4" fmla="*/ 3614059 h 3614059"/>
                <a:gd name="connsiteX5" fmla="*/ 342168 w 4001268"/>
                <a:gd name="connsiteY5" fmla="*/ 1445188 h 3614059"/>
                <a:gd name="connsiteX6" fmla="*/ 0 w 4001268"/>
                <a:gd name="connsiteY6" fmla="*/ 1445188 h 3614059"/>
                <a:gd name="connsiteX7" fmla="*/ 2000634 w 4001268"/>
                <a:gd name="connsiteY7" fmla="*/ 0 h 3614059"/>
                <a:gd name="connsiteX8" fmla="*/ 4001268 w 4001268"/>
                <a:gd name="connsiteY8" fmla="*/ 1445188 h 3614059"/>
                <a:gd name="connsiteX9" fmla="*/ 3659101 w 4001268"/>
                <a:gd name="connsiteY9" fmla="*/ 1445188 h 3614059"/>
                <a:gd name="connsiteX10" fmla="*/ 3657271 w 4001268"/>
                <a:gd name="connsiteY10" fmla="*/ 1960474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268" h="3614059">
                  <a:moveTo>
                    <a:pt x="3368677" y="2037434"/>
                  </a:moveTo>
                  <a:cubicBezTo>
                    <a:pt x="3369863" y="1878002"/>
                    <a:pt x="3371048" y="1718571"/>
                    <a:pt x="3372234" y="1559139"/>
                  </a:cubicBez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lnTo>
                    <a:pt x="4001268" y="1445188"/>
                  </a:lnTo>
                  <a:lnTo>
                    <a:pt x="3659101" y="1445188"/>
                  </a:lnTo>
                  <a:lnTo>
                    <a:pt x="3657271" y="19604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03E4BD-6AA1-40E1-81B6-F9F6D6D70F8A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1A28AD-8D9C-4D71-A39F-7160955F620A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E2A079-4AE8-4562-BFDC-DFD12183C664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6BAEB4-D877-47C3-91A7-862B4930B42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E4CAF5-5BF1-4CA1-B377-F69DDAC8F2AF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42BC9C-3373-4B25-8859-DDA1E785C96E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ylinder 828">
              <a:extLst>
                <a:ext uri="{FF2B5EF4-FFF2-40B4-BE49-F238E27FC236}">
                  <a16:creationId xmlns:a16="http://schemas.microsoft.com/office/drawing/2014/main" id="{B104A118-C5BB-4066-8012-D6590E5ABF50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AD95C-796F-45DA-B2CD-31A26B4F3C9D}"/>
              </a:ext>
            </a:extLst>
          </p:cNvPr>
          <p:cNvGrpSpPr/>
          <p:nvPr/>
        </p:nvGrpSpPr>
        <p:grpSpPr>
          <a:xfrm>
            <a:off x="10301630" y="5611601"/>
            <a:ext cx="498100" cy="387806"/>
            <a:chOff x="2062250" y="1828801"/>
            <a:chExt cx="438091" cy="3410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3A89CAB-3CCC-4997-B0DF-873294E2A721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920FFE-D202-475C-AE04-372683D7004C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FC8FDA-0FB5-41A2-8F54-08D732B6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5D2C47-92F0-4820-86F8-8A7978A6132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C6485-3080-42F1-BA10-87DFC6E3A477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4390A3-D72E-4C8C-85D4-20EE1BBC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D8A5E2-FF92-48D4-83BC-1FE3CB092B63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01C3AE-E17A-48F1-812B-6D13AAD5EDC9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CCFE39-523B-4739-B7DA-FF83F6F93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69822-F8C7-48C6-8D40-5E0BB553534C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2584B06-3E67-4015-B473-629C466B9308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3C9A77D-9508-4DFA-891E-A6B03862103B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880E6B-BCA8-4DFD-B053-EF094F346403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BCEAAAF-2A3A-4ABA-BA81-FF5285C85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CD6348-C990-446D-9D45-0D2A64094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FDD0936-DCCE-4BCB-8FA4-2E53DE75F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75D0EB-26BA-4461-B372-DB5ABDA6E28C}"/>
              </a:ext>
            </a:extLst>
          </p:cNvPr>
          <p:cNvGrpSpPr/>
          <p:nvPr/>
        </p:nvGrpSpPr>
        <p:grpSpPr>
          <a:xfrm>
            <a:off x="11380328" y="5634847"/>
            <a:ext cx="398140" cy="303090"/>
            <a:chOff x="2502877" y="2643553"/>
            <a:chExt cx="3651737" cy="277994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0772D3-F506-409A-BCA5-9138DB178C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768C0-EC9F-467B-929C-6EF5322E57A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037B37-3AC5-49E9-BD3F-CA7EB378D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77F759-3ED6-4D2B-A5A0-28417328A24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581">
              <a:extLst>
                <a:ext uri="{FF2B5EF4-FFF2-40B4-BE49-F238E27FC236}">
                  <a16:creationId xmlns:a16="http://schemas.microsoft.com/office/drawing/2014/main" id="{0343AF4B-39B4-4484-B0CA-8E32469D8C82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A16F28-2E87-489F-BAB3-EFFC6059AC59}"/>
              </a:ext>
            </a:extLst>
          </p:cNvPr>
          <p:cNvCxnSpPr>
            <a:cxnSpLocks/>
          </p:cNvCxnSpPr>
          <p:nvPr/>
        </p:nvCxnSpPr>
        <p:spPr>
          <a:xfrm>
            <a:off x="5947409" y="5776691"/>
            <a:ext cx="312719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699D2EC-3A89-465D-984F-CAFC66213CBF}"/>
              </a:ext>
            </a:extLst>
          </p:cNvPr>
          <p:cNvCxnSpPr>
            <a:cxnSpLocks/>
          </p:cNvCxnSpPr>
          <p:nvPr/>
        </p:nvCxnSpPr>
        <p:spPr>
          <a:xfrm>
            <a:off x="8121675" y="4402487"/>
            <a:ext cx="3474719" cy="996556"/>
          </a:xfrm>
          <a:prstGeom prst="bentConnector3">
            <a:avLst>
              <a:gd name="adj1" fmla="val 100041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5692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GB" dirty="0"/>
              <a:t>MS Test Framework (</a:t>
            </a:r>
            <a:r>
              <a:rPr lang="en-GB" dirty="0" err="1"/>
              <a:t>CSharp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Complex requirements</a:t>
            </a:r>
          </a:p>
          <a:p>
            <a:pPr lvl="1"/>
            <a:r>
              <a:rPr lang="en-GB" dirty="0"/>
              <a:t>Functions, Web code</a:t>
            </a:r>
          </a:p>
          <a:p>
            <a:r>
              <a:rPr lang="en-GB" dirty="0"/>
              <a:t>Pester (PowerShell)</a:t>
            </a:r>
          </a:p>
          <a:p>
            <a:pPr lvl="1"/>
            <a:r>
              <a:rPr lang="en-GB" dirty="0"/>
              <a:t>Infrastructure, databases</a:t>
            </a:r>
          </a:p>
          <a:p>
            <a:r>
              <a:rPr lang="en-GB" dirty="0" err="1"/>
              <a:t>PyTest</a:t>
            </a:r>
            <a:r>
              <a:rPr lang="en-GB" dirty="0"/>
              <a:t> (Python)</a:t>
            </a:r>
          </a:p>
          <a:p>
            <a:pPr lvl="1"/>
            <a:r>
              <a:rPr lang="en-GB" dirty="0"/>
              <a:t>Databricks</a:t>
            </a:r>
          </a:p>
          <a:p>
            <a:r>
              <a:rPr lang="en-GB" dirty="0"/>
              <a:t>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3D4-E19C-4D22-A94F-3BC2D09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24C6-3C8C-4676-801A-BDC4B8A4B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33713"/>
          </a:xfrm>
        </p:spPr>
        <p:txBody>
          <a:bodyPr/>
          <a:lstStyle/>
          <a:p>
            <a:r>
              <a:rPr lang="en-GB" dirty="0"/>
              <a:t>Assert</a:t>
            </a:r>
          </a:p>
          <a:p>
            <a:pPr lvl="1"/>
            <a:r>
              <a:rPr lang="en-GB" dirty="0"/>
              <a:t>State what you’re expecting</a:t>
            </a:r>
          </a:p>
          <a:p>
            <a:pPr lvl="1"/>
            <a:r>
              <a:rPr lang="en-GB" dirty="0"/>
              <a:t>Even if that’s an error</a:t>
            </a:r>
          </a:p>
          <a:p>
            <a:pPr lvl="1"/>
            <a:r>
              <a:rPr lang="en-GB" dirty="0"/>
              <a:t>If the result matches expectations it’s a pass</a:t>
            </a:r>
          </a:p>
          <a:p>
            <a:pPr lvl="1"/>
            <a:endParaRPr lang="en-GB" dirty="0"/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Assert that inserting a string into an </a:t>
            </a:r>
            <a:br>
              <a:rPr lang="en-GB" dirty="0"/>
            </a:br>
            <a:r>
              <a:rPr lang="en-GB" dirty="0"/>
              <a:t>Int column should return an error</a:t>
            </a:r>
          </a:p>
          <a:p>
            <a:pPr lvl="1"/>
            <a:r>
              <a:rPr lang="en-GB" dirty="0"/>
              <a:t>Assert that an add function will return 3 if </a:t>
            </a:r>
            <a:br>
              <a:rPr lang="en-GB" dirty="0"/>
            </a:br>
            <a:r>
              <a:rPr lang="en-GB" dirty="0"/>
              <a:t>it has 1 and 2 as parameters</a:t>
            </a:r>
          </a:p>
          <a:p>
            <a:pPr lvl="1"/>
            <a:r>
              <a:rPr lang="en-GB" dirty="0"/>
              <a:t>Assert that an add function should return an</a:t>
            </a:r>
            <a:br>
              <a:rPr lang="en-GB" dirty="0"/>
            </a:br>
            <a:r>
              <a:rPr lang="en-GB" dirty="0"/>
              <a:t>error if I ask it to add “cat” and 7</a:t>
            </a:r>
          </a:p>
          <a:p>
            <a:pPr lvl="1"/>
            <a:r>
              <a:rPr lang="en-GB" dirty="0"/>
              <a:t>Assert that a PK column have type GUID, </a:t>
            </a:r>
            <a:br>
              <a:rPr lang="en-GB" dirty="0"/>
            </a:br>
            <a:r>
              <a:rPr lang="en-GB" dirty="0"/>
              <a:t>if the developer changes to Int we get a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9E81-371D-4BA7-818A-504E504C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46" y="440871"/>
            <a:ext cx="5982007" cy="6769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77600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995D-0CF9-47D5-86D6-EE447B5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ABC7-2770-43A7-9D4C-B6A64F9BF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42344"/>
          </a:xfrm>
        </p:spPr>
        <p:txBody>
          <a:bodyPr/>
          <a:lstStyle/>
          <a:p>
            <a:r>
              <a:rPr lang="en-GB" dirty="0"/>
              <a:t>Support for various frameworks</a:t>
            </a:r>
          </a:p>
          <a:p>
            <a:pPr lvl="1"/>
            <a:r>
              <a:rPr lang="en-GB" dirty="0"/>
              <a:t>Generic XML for </a:t>
            </a:r>
            <a:r>
              <a:rPr lang="en-GB" dirty="0" err="1"/>
              <a:t>MSTest</a:t>
            </a:r>
            <a:r>
              <a:rPr lang="en-GB" dirty="0"/>
              <a:t> v2, </a:t>
            </a:r>
            <a:r>
              <a:rPr lang="en-GB" dirty="0" err="1"/>
              <a:t>NUnit</a:t>
            </a:r>
            <a:r>
              <a:rPr lang="en-GB" dirty="0"/>
              <a:t>, and </a:t>
            </a:r>
            <a:r>
              <a:rPr lang="en-GB" dirty="0" err="1"/>
              <a:t>xUnit</a:t>
            </a:r>
            <a:endParaRPr lang="en-GB" dirty="0"/>
          </a:p>
          <a:p>
            <a:pPr lvl="1"/>
            <a:r>
              <a:rPr lang="en-GB" dirty="0"/>
              <a:t>Dedicated tasks for e.g. </a:t>
            </a:r>
            <a:r>
              <a:rPr lang="en-GB" dirty="0" err="1"/>
              <a:t>VSTest</a:t>
            </a:r>
            <a:endParaRPr lang="en-GB" dirty="0"/>
          </a:p>
          <a:p>
            <a:pPr lvl="1"/>
            <a:r>
              <a:rPr lang="en-GB" dirty="0"/>
              <a:t>Generic results import for e.g. </a:t>
            </a:r>
            <a:r>
              <a:rPr lang="en-GB" dirty="0" err="1"/>
              <a:t>PyTest</a:t>
            </a:r>
            <a:r>
              <a:rPr lang="en-GB" dirty="0"/>
              <a:t> XML</a:t>
            </a:r>
          </a:p>
          <a:p>
            <a:r>
              <a:rPr lang="en-GB" dirty="0"/>
              <a:t>Tests run either on agent or remote</a:t>
            </a:r>
          </a:p>
          <a:p>
            <a:pPr lvl="1"/>
            <a:r>
              <a:rPr lang="en-GB" dirty="0"/>
              <a:t>Remote testing can be imported as file</a:t>
            </a:r>
          </a:p>
          <a:p>
            <a:r>
              <a:rPr lang="en-GB" dirty="0"/>
              <a:t>Network access can be a consideration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D88DA4-3ED7-43E2-8786-FBC4BD6B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27" y="2044476"/>
            <a:ext cx="6115364" cy="43563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28379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90077"/>
          </a:xfrm>
        </p:spPr>
        <p:txBody>
          <a:bodyPr/>
          <a:lstStyle/>
          <a:p>
            <a:r>
              <a:rPr lang="en-GB" dirty="0"/>
              <a:t>Unit vs integration</a:t>
            </a:r>
          </a:p>
          <a:p>
            <a:r>
              <a:rPr lang="en-GB" dirty="0"/>
              <a:t>Automatic vs manual</a:t>
            </a:r>
          </a:p>
          <a:p>
            <a:r>
              <a:rPr lang="en-GB" dirty="0"/>
              <a:t>Performance/capacity vs functional</a:t>
            </a:r>
          </a:p>
          <a:p>
            <a:r>
              <a:rPr lang="en-GB" dirty="0"/>
              <a:t>Data testing</a:t>
            </a:r>
          </a:p>
          <a:p>
            <a:pPr lvl="1"/>
            <a:r>
              <a:rPr lang="en-GB" dirty="0"/>
              <a:t>Quality</a:t>
            </a:r>
          </a:p>
          <a:p>
            <a:pPr lvl="1"/>
            <a:r>
              <a:rPr lang="en-GB" dirty="0"/>
              <a:t>Processing success</a:t>
            </a:r>
          </a:p>
          <a:p>
            <a:pPr lvl="1"/>
            <a:r>
              <a:rPr lang="en-GB" dirty="0"/>
              <a:t>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E194E-6284-4EED-9507-B9F669AA0B7A}"/>
              </a:ext>
            </a:extLst>
          </p:cNvPr>
          <p:cNvSpPr/>
          <p:nvPr/>
        </p:nvSpPr>
        <p:spPr bwMode="auto">
          <a:xfrm>
            <a:off x="6776357" y="363472"/>
            <a:ext cx="4478111" cy="311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Engineering Testing </a:t>
            </a:r>
            <a:b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(Pre-deployment)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D5B8-2FEC-4557-8F41-C16ADE4B5F06}"/>
              </a:ext>
            </a:extLst>
          </p:cNvPr>
          <p:cNvSpPr/>
          <p:nvPr/>
        </p:nvSpPr>
        <p:spPr bwMode="auto">
          <a:xfrm>
            <a:off x="6776357" y="3625269"/>
            <a:ext cx="4478111" cy="3068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 Testing (runtime)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7E467-500E-4C62-8B30-C238286AC8DC}"/>
              </a:ext>
            </a:extLst>
          </p:cNvPr>
          <p:cNvSpPr/>
          <p:nvPr/>
        </p:nvSpPr>
        <p:spPr bwMode="auto">
          <a:xfrm>
            <a:off x="6985908" y="1165748"/>
            <a:ext cx="1643739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1BBBF-69A8-4F50-A4A0-24FCA25D0BFA}"/>
              </a:ext>
            </a:extLst>
          </p:cNvPr>
          <p:cNvSpPr/>
          <p:nvPr/>
        </p:nvSpPr>
        <p:spPr bwMode="auto">
          <a:xfrm>
            <a:off x="6985908" y="1918662"/>
            <a:ext cx="2321378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28381-7660-4E48-80BE-5F8B334995B8}"/>
              </a:ext>
            </a:extLst>
          </p:cNvPr>
          <p:cNvSpPr/>
          <p:nvPr/>
        </p:nvSpPr>
        <p:spPr bwMode="auto">
          <a:xfrm>
            <a:off x="6985908" y="5214641"/>
            <a:ext cx="3060246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Quality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B717-95CC-43A6-BBCE-D92ADFD159D1}"/>
              </a:ext>
            </a:extLst>
          </p:cNvPr>
          <p:cNvSpPr/>
          <p:nvPr/>
        </p:nvSpPr>
        <p:spPr bwMode="auto">
          <a:xfrm>
            <a:off x="6985908" y="4512788"/>
            <a:ext cx="2668360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Pipeline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C7CB0-7140-464F-A431-2393AB4A19AB}"/>
              </a:ext>
            </a:extLst>
          </p:cNvPr>
          <p:cNvSpPr/>
          <p:nvPr/>
        </p:nvSpPr>
        <p:spPr bwMode="auto">
          <a:xfrm>
            <a:off x="6985909" y="2688227"/>
            <a:ext cx="4048124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AFDDE-4373-4B62-9CB7-8A5534F87D00}"/>
              </a:ext>
            </a:extLst>
          </p:cNvPr>
          <p:cNvSpPr/>
          <p:nvPr/>
        </p:nvSpPr>
        <p:spPr bwMode="auto">
          <a:xfrm>
            <a:off x="6985908" y="5871081"/>
            <a:ext cx="3603171" cy="623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  <a:p>
            <a:pPr lvl="1"/>
            <a:r>
              <a:rPr lang="en-GB" dirty="0"/>
              <a:t>Start with the test and work backwards to data</a:t>
            </a:r>
          </a:p>
          <a:p>
            <a:pPr lvl="1"/>
            <a:r>
              <a:rPr lang="en-GB" dirty="0"/>
              <a:t>Generate only enough to perform tests</a:t>
            </a:r>
          </a:p>
          <a:p>
            <a:pPr lvl="1"/>
            <a:r>
              <a:rPr lang="en-GB" dirty="0"/>
              <a:t>Test data is static</a:t>
            </a:r>
          </a:p>
          <a:p>
            <a:pPr lvl="1"/>
            <a:r>
              <a:rPr lang="en-GB" dirty="0"/>
              <a:t>Stored in the repo and/or in a dedicated test location</a:t>
            </a:r>
          </a:p>
          <a:p>
            <a:r>
              <a:rPr lang="en-GB" dirty="0"/>
              <a:t>Performance Testing</a:t>
            </a:r>
          </a:p>
          <a:p>
            <a:pPr lvl="1"/>
            <a:r>
              <a:rPr lang="en-GB" dirty="0"/>
              <a:t>Known size representative data sets can be used for performance checking</a:t>
            </a:r>
          </a:p>
          <a:p>
            <a:pPr lvl="1"/>
            <a:r>
              <a:rPr lang="en-GB" dirty="0"/>
              <a:t>Actual live data can be used for performance against current production</a:t>
            </a:r>
          </a:p>
          <a:p>
            <a:pPr lvl="1"/>
            <a:r>
              <a:rPr lang="en-GB" dirty="0"/>
              <a:t>Ephemeral environment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59D-7E8F-4E8F-B639-A9A5BC0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Ephemeral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77D-6825-468B-8634-0D86653BF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15991"/>
          </a:xfrm>
        </p:spPr>
        <p:txBody>
          <a:bodyPr/>
          <a:lstStyle/>
          <a:p>
            <a:r>
              <a:rPr lang="en-GB" dirty="0"/>
              <a:t>Spin up new environment</a:t>
            </a:r>
          </a:p>
          <a:p>
            <a:pPr lvl="1"/>
            <a:r>
              <a:rPr lang="en-GB" dirty="0"/>
              <a:t>UAT testers can point to new endpoint</a:t>
            </a:r>
          </a:p>
          <a:p>
            <a:pPr lvl="1"/>
            <a:r>
              <a:rPr lang="en-GB" dirty="0"/>
              <a:t>Performance benchmarks run with</a:t>
            </a:r>
            <a:br>
              <a:rPr lang="en-GB" dirty="0"/>
            </a:br>
            <a:r>
              <a:rPr lang="en-GB" dirty="0"/>
              <a:t>standard data set</a:t>
            </a:r>
          </a:p>
          <a:p>
            <a:pPr lvl="1"/>
            <a:r>
              <a:rPr lang="en-GB" dirty="0"/>
              <a:t>Multiple SKU sizes can be tried out</a:t>
            </a:r>
          </a:p>
          <a:p>
            <a:pPr lvl="1"/>
            <a:r>
              <a:rPr lang="en-GB" dirty="0"/>
              <a:t>Cluster sizes can be tested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5CF7CC-56DD-4E20-A0BF-C402049E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73" y="1478270"/>
            <a:ext cx="6187453" cy="49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80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113-F7A0-4BD4-8FB3-B09A5E76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EB7E9-6536-4449-B647-68F52868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GB" dirty="0"/>
              <a:t>EVERYTHING</a:t>
            </a:r>
          </a:p>
          <a:p>
            <a:endParaRPr lang="en-GB" dirty="0"/>
          </a:p>
          <a:p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Data quality tests – should the pipeline fail or should bad data be allowed through for data quality checks to catch? Ideally test for things which break deployment</a:t>
            </a:r>
          </a:p>
        </p:txBody>
      </p:sp>
    </p:spTree>
    <p:extLst>
      <p:ext uri="{BB962C8B-B14F-4D97-AF65-F5344CB8AC3E}">
        <p14:creationId xmlns:p14="http://schemas.microsoft.com/office/powerpoint/2010/main" val="8197582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572</TotalTime>
  <Words>1205</Words>
  <Application>Microsoft Office PowerPoint</Application>
  <PresentationFormat>Widescreen</PresentationFormat>
  <Paragraphs>371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Using a Framework</vt:lpstr>
      <vt:lpstr>Integration with Azure DevOps</vt:lpstr>
      <vt:lpstr>Types of test</vt:lpstr>
      <vt:lpstr>Test Data</vt:lpstr>
      <vt:lpstr>Ephemeral environments</vt:lpstr>
      <vt:lpstr>What to test?</vt:lpstr>
      <vt:lpstr>Test Areas</vt:lpstr>
      <vt:lpstr>Data Tests - Aggregations</vt:lpstr>
      <vt:lpstr>Date Tests – Validity and Format</vt:lpstr>
      <vt:lpstr>Date Tests - Daylight Savings (UK)</vt:lpstr>
      <vt:lpstr>Date Tests - Daylight Savings (EU)</vt:lpstr>
      <vt:lpstr>Date Tests - Daylight Savings (US)</vt:lpstr>
      <vt:lpstr>Date Tests - Leap Year</vt:lpstr>
      <vt:lpstr>Database Tests - Schema</vt:lpstr>
      <vt:lpstr>Library Tests - Code</vt:lpstr>
      <vt:lpstr>Library Tests - Complex</vt:lpstr>
      <vt:lpstr>Infrastructure 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14</cp:revision>
  <dcterms:created xsi:type="dcterms:W3CDTF">2021-12-02T09:08:25Z</dcterms:created>
  <dcterms:modified xsi:type="dcterms:W3CDTF">2022-02-02T15:42:47Z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