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29" r:id="rId4"/>
    <p:sldMasterId id="2147484642" r:id="rId5"/>
  </p:sldMasterIdLst>
  <p:notesMasterIdLst>
    <p:notesMasterId r:id="rId25"/>
  </p:notesMasterIdLst>
  <p:handoutMasterIdLst>
    <p:handoutMasterId r:id="rId26"/>
  </p:handoutMasterIdLst>
  <p:sldIdLst>
    <p:sldId id="1856" r:id="rId6"/>
    <p:sldId id="1857" r:id="rId7"/>
    <p:sldId id="1858" r:id="rId8"/>
    <p:sldId id="1872" r:id="rId9"/>
    <p:sldId id="1859" r:id="rId10"/>
    <p:sldId id="1861" r:id="rId11"/>
    <p:sldId id="1860" r:id="rId12"/>
    <p:sldId id="1862" r:id="rId13"/>
    <p:sldId id="1867" r:id="rId14"/>
    <p:sldId id="1871" r:id="rId15"/>
    <p:sldId id="1863" r:id="rId16"/>
    <p:sldId id="1864" r:id="rId17"/>
    <p:sldId id="1866" r:id="rId18"/>
    <p:sldId id="1865" r:id="rId19"/>
    <p:sldId id="1868" r:id="rId20"/>
    <p:sldId id="1869" r:id="rId21"/>
    <p:sldId id="1870" r:id="rId22"/>
    <p:sldId id="1873" r:id="rId23"/>
    <p:sldId id="1532" r:id="rId24"/>
  </p:sldIdLst>
  <p:sldSz cx="12192000" cy="6858000"/>
  <p:notesSz cx="6858000" cy="9144000"/>
  <p:defaultTextStyle>
    <a:defPPr>
      <a:defRPr lang="en-US"/>
    </a:defPPr>
    <a:lvl1pPr marL="0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1pPr>
    <a:lvl2pPr marL="457183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2pPr>
    <a:lvl3pPr marL="914367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3pPr>
    <a:lvl4pPr marL="1371550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4pPr>
    <a:lvl5pPr marL="1828734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5pPr>
    <a:lvl6pPr marL="2285918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6pPr>
    <a:lvl7pPr marL="2743101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7pPr>
    <a:lvl8pPr marL="3200284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8pPr>
    <a:lvl9pPr marL="3657469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hite Template" id="{A073DAE3-B461-442F-A3D3-6642BD875E45}">
          <p14:sldIdLst>
            <p14:sldId id="1856"/>
          </p14:sldIdLst>
        </p14:section>
        <p14:section name="Introduction" id="{EA2EF54B-DF19-4F94-B950-1E8B3130CB70}">
          <p14:sldIdLst>
            <p14:sldId id="1857"/>
          </p14:sldIdLst>
        </p14:section>
        <p14:section name="Frameworks" id="{15D88130-B089-4739-A43B-B1CA6BB15284}">
          <p14:sldIdLst>
            <p14:sldId id="1858"/>
            <p14:sldId id="1872"/>
          </p14:sldIdLst>
        </p14:section>
        <p14:section name="About Testing" id="{34502C33-422C-4664-8BAE-1D932FAC80A2}">
          <p14:sldIdLst>
            <p14:sldId id="1859"/>
            <p14:sldId id="1861"/>
            <p14:sldId id="1860"/>
          </p14:sldIdLst>
        </p14:section>
        <p14:section name="Example Tests" id="{1AE9E2D3-6A73-44AF-B096-CCE67DBD3EB8}">
          <p14:sldIdLst>
            <p14:sldId id="1862"/>
            <p14:sldId id="1867"/>
            <p14:sldId id="1871"/>
            <p14:sldId id="1863"/>
            <p14:sldId id="1864"/>
            <p14:sldId id="1866"/>
            <p14:sldId id="1865"/>
            <p14:sldId id="1868"/>
            <p14:sldId id="1869"/>
            <p14:sldId id="1870"/>
            <p14:sldId id="1873"/>
          </p14:sldIdLst>
        </p14:section>
        <p14:section name="Close" id="{A177DB9C-2872-44A3-A1CE-4EE857B14ED0}">
          <p14:sldIdLst>
            <p14:sldId id="1532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>
      <p:ext uri="{19B8F6BF-5375-455C-9EA6-DF929625EA0E}">
        <p15:presenceInfo xmlns:p15="http://schemas.microsoft.com/office/powerpoint/2012/main" userId="S-1-5-21-2127521184-1604012920-1887927527-2598260" providerId="AD"/>
      </p:ext>
    </p:extLst>
  </p:cmAuthor>
  <p:cmAuthor id="3" name="Mary Feil-Jacobs" initials="MF" lastIdx="28" clrIdx="3">
    <p:extLst>
      <p:ext uri="{19B8F6BF-5375-455C-9EA6-DF929625EA0E}">
        <p15:presenceInfo xmlns:p15="http://schemas.microsoft.com/office/powerpoint/2012/main" userId="S-1-5-21-2127521184-1604012920-1887927527-6500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CF2"/>
    <a:srgbClr val="0078D4"/>
    <a:srgbClr val="107C10"/>
    <a:srgbClr val="D2D2D2"/>
    <a:srgbClr val="004B1C"/>
    <a:srgbClr val="00240D"/>
    <a:srgbClr val="BAD80A"/>
    <a:srgbClr val="666666"/>
    <a:srgbClr val="737373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90" autoAdjust="0"/>
    <p:restoredTop sz="92109" autoAdjust="0"/>
  </p:normalViewPr>
  <p:slideViewPr>
    <p:cSldViewPr snapToGrid="0">
      <p:cViewPr varScale="1">
        <p:scale>
          <a:sx n="156" d="100"/>
          <a:sy n="156" d="100"/>
        </p:scale>
        <p:origin x="76" y="144"/>
      </p:cViewPr>
      <p:guideLst/>
    </p:cSldViewPr>
  </p:slideViewPr>
  <p:outlineViewPr>
    <p:cViewPr>
      <p:scale>
        <a:sx n="33" d="100"/>
        <a:sy n="33" d="100"/>
      </p:scale>
      <p:origin x="0" y="-6516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84" d="100"/>
          <a:sy n="84" d="100"/>
        </p:scale>
        <p:origin x="2934" y="3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0F9EC6-89FF-47E1-8594-1A32E3B45134}" type="datetime8">
              <a:rPr lang="en-US" smtClean="0">
                <a:latin typeface="Segoe UI" pitchFamily="34" charset="0"/>
              </a:rPr>
              <a:t>2/2/2022 11:59 AM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386CE63F-9E7F-4C04-9D0D-FCA25A8E9E86}" type="datetime8">
              <a:rPr lang="en-US" smtClean="0"/>
              <a:t>2/2/2022 11:59 AM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367" rtl="0" eaLnBrk="1" latinLnBrk="0" hangingPunct="1">
      <a:lnSpc>
        <a:spcPct val="90000"/>
      </a:lnSpc>
      <a:spcAft>
        <a:spcPts val="333"/>
      </a:spcAft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2982" indent="-105829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28071" indent="-115090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82848" indent="-146838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15134" indent="-115090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285918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6pPr>
    <a:lvl7pPr marL="2743101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7pPr>
    <a:lvl8pPr marL="3200284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8pPr>
    <a:lvl9pPr marL="3657469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21E5A7B-BB8D-4368-A182-109669521632}" type="datetime8">
              <a:rPr lang="en-US" smtClean="0"/>
              <a:t>2/2/2022 11:59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3976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0ECFDC7D-F4BE-4668-920D-08874925A5D7}" type="datetime8">
              <a:rPr lang="en-US" smtClean="0">
                <a:solidFill>
                  <a:prstClr val="black"/>
                </a:solidFill>
              </a:rPr>
              <a:t>2/2/2022 11:59 AM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C87E0CF-87F6-4B58-B8B8-DCAB2DAAF3CA}" type="slidenum">
              <a:rPr lang="en-US" smtClean="0">
                <a:solidFill>
                  <a:prstClr val="black"/>
                </a:solidFill>
              </a:rPr>
              <a:pPr/>
              <a:t>19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</p:spTree>
    <p:extLst>
      <p:ext uri="{BB962C8B-B14F-4D97-AF65-F5344CB8AC3E}">
        <p14:creationId xmlns:p14="http://schemas.microsoft.com/office/powerpoint/2010/main" val="2185510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D3453B0B-33DE-4ED0-A610-D76D0E610F6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4572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4572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6707A63-D972-4C38-8A18-02F91FDE290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676934" y="999811"/>
            <a:ext cx="4172132" cy="4858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5981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ith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31026A-4A74-439D-A8F5-DB82A03E7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0798454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- hal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4B2500C4-B436-4E3A-8A91-A02448A7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57200"/>
            <a:ext cx="5508419" cy="372410"/>
          </a:xfrm>
        </p:spPr>
        <p:txBody>
          <a:bodyPr tIns="64008"/>
          <a:lstStyle>
            <a:lvl1pPr>
              <a:defRPr sz="2000" spc="0"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85852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 userDrawn="1">
          <p15:clr>
            <a:srgbClr val="5ACBF0"/>
          </p15:clr>
        </p15:guide>
        <p15:guide id="29" orient="horz" pos="1271" userDrawn="1">
          <p15:clr>
            <a:srgbClr val="5ACBF0"/>
          </p15:clr>
        </p15:guide>
        <p15:guide id="30" orient="horz" pos="288" userDrawn="1">
          <p15:clr>
            <a:srgbClr val="5ACBF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025650"/>
            <a:ext cx="4161981" cy="1107996"/>
          </a:xfrm>
        </p:spPr>
        <p:txBody>
          <a:bodyPr wrap="square" rIns="0" anchor="b">
            <a:spAutoFit/>
          </a:bodyPr>
          <a:lstStyle>
            <a:lvl1pPr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Title format square photo layout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80C89-4FC1-4FE7-AFCA-1C41A1B09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3535541"/>
            <a:ext cx="4162425" cy="307777"/>
          </a:xfrm>
        </p:spPr>
        <p:txBody>
          <a:bodyPr/>
          <a:lstStyle>
            <a:lvl1pPr marL="0" indent="0">
              <a:buNone/>
              <a:defRPr sz="2000"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Picture Placeholder">
            <a:extLst>
              <a:ext uri="{FF2B5EF4-FFF2-40B4-BE49-F238E27FC236}">
                <a16:creationId xmlns:a16="http://schemas.microsoft.com/office/drawing/2014/main" id="{6178F5D2-7CA2-4202-8FD2-95D8F7A2E98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72866502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 userDrawn="1">
          <p15:clr>
            <a:srgbClr val="FBAE40"/>
          </p15:clr>
        </p15:guide>
        <p15:guide id="6" orient="horz" pos="904">
          <p15:clr>
            <a:srgbClr val="5ACBF0"/>
          </p15:clr>
        </p15:guide>
        <p15:guide id="7" orient="horz" pos="1276">
          <p15:clr>
            <a:srgbClr val="5ACBF0"/>
          </p15:clr>
        </p15:guide>
        <p15:guide id="8" orient="horz" pos="2226">
          <p15:clr>
            <a:srgbClr val="5ACBF0"/>
          </p15:clr>
        </p15:guide>
        <p15:guide id="10" pos="3729" userDrawn="1">
          <p15:clr>
            <a:srgbClr val="C35EA4"/>
          </p15:clr>
        </p15:guide>
        <p15:guide id="11" pos="2993">
          <p15:clr>
            <a:srgbClr val="5ACBF0"/>
          </p15:clr>
        </p15:guide>
        <p15:guide id="12" pos="3543" userDrawn="1">
          <p15:clr>
            <a:srgbClr val="A4A3A4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025" y="2875002"/>
            <a:ext cx="4161981" cy="1107996"/>
          </a:xfrm>
        </p:spPr>
        <p:txBody>
          <a:bodyPr wrap="square" rIns="0" anchor="ctr" anchorCtr="0">
            <a:spAutoFit/>
          </a:bodyPr>
          <a:lstStyle>
            <a:lvl1pPr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Title  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3956AAB8-C2DF-40F3-A72B-0FA6F47702E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268922939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 userDrawn="1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pos="2991">
          <p15:clr>
            <a:srgbClr val="5ACBF0"/>
          </p15:clr>
        </p15:guide>
        <p15:guide id="7" pos="3728" userDrawn="1">
          <p15:clr>
            <a:srgbClr val="C35EA4"/>
          </p15:clr>
        </p15:guide>
        <p15:guide id="8" pos="3544" userDrawn="1">
          <p15:clr>
            <a:srgbClr val="A4A3A4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81637"/>
            <a:ext cx="4160520" cy="861774"/>
          </a:xfrm>
        </p:spPr>
        <p:txBody>
          <a:bodyPr wrap="square" anchor="t">
            <a:spAutoFit/>
          </a:bodyPr>
          <a:lstStyle>
            <a:lvl1pPr>
              <a:lnSpc>
                <a:spcPct val="100000"/>
              </a:lnSpc>
              <a:defRPr sz="2800" b="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smaller text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18102CFD-D7DD-461F-B675-FAE01404E55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242951245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3" orient="horz" pos="1877">
          <p15:clr>
            <a:srgbClr val="5ACBF0"/>
          </p15:clr>
        </p15:guide>
        <p15:guide id="4" pos="3731" userDrawn="1">
          <p15:clr>
            <a:srgbClr val="C35EA4"/>
          </p15:clr>
        </p15:guide>
        <p15:guide id="5" pos="2993">
          <p15:clr>
            <a:srgbClr val="5ACBF0"/>
          </p15:clr>
        </p15:guide>
        <p15:guide id="6" pos="3547" userDrawn="1">
          <p15:clr>
            <a:srgbClr val="A4A3A4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8976025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6135" userDrawn="1">
          <p15:clr>
            <a:srgbClr val="5ACBF0"/>
          </p15:clr>
        </p15:guide>
        <p15:guide id="3" orient="horz" pos="1910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7744055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74965D-4876-4EC9-99F5-75E9CBE0400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640832" y="3976688"/>
            <a:ext cx="1968555" cy="2292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5108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 userDrawn="1">
          <p15:clr>
            <a:srgbClr val="5ACBF0"/>
          </p15:clr>
        </p15:guide>
        <p15:guide id="3" orient="horz" pos="1914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17211484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F0A9D1B-9229-4FB4-8CD8-7357C6AC563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640832" y="3976688"/>
            <a:ext cx="1968555" cy="2292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3582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6127" userDrawn="1">
          <p15:clr>
            <a:srgbClr val="5ACBF0"/>
          </p15:clr>
        </p15:guide>
        <p15:guide id="3" orient="horz" pos="1911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270E26-89BA-4369-9EF4-1B9EBAA3D00B}"/>
              </a:ext>
            </a:extLst>
          </p:cNvPr>
          <p:cNvSpPr/>
          <p:nvPr userDrawn="1"/>
        </p:nvSpPr>
        <p:spPr bwMode="auto">
          <a:xfrm>
            <a:off x="5334000" y="0"/>
            <a:ext cx="6858000" cy="6858000"/>
          </a:xfrm>
          <a:prstGeom prst="rect">
            <a:avLst/>
          </a:prstGeom>
          <a:solidFill>
            <a:srgbClr val="D2D2D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pic>
        <p:nvPicPr>
          <p:cNvPr id="9" name="MS logo gray - EMF" descr="Microsoft logo, gray text version">
            <a:extLst>
              <a:ext uri="{FF2B5EF4-FFF2-40B4-BE49-F238E27FC236}">
                <a16:creationId xmlns:a16="http://schemas.microsoft.com/office/drawing/2014/main" id="{D03FE64B-525F-4B73-8C45-B4BC3BAD6A2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ED8122C-8D54-4A04-8AE6-3EC586417F4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676934" y="999811"/>
            <a:ext cx="4172132" cy="4858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4309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 userDrawn="1">
          <p15:clr>
            <a:srgbClr val="5ACBF0"/>
          </p15:clr>
        </p15:guide>
        <p15:guide id="3" pos="3355" userDrawn="1">
          <p15:clr>
            <a:srgbClr val="FBAE40"/>
          </p15:clr>
        </p15:guide>
        <p15:guide id="5" orient="horz" pos="2160" userDrawn="1">
          <p15:clr>
            <a:srgbClr val="FBAE40"/>
          </p15:clr>
        </p15:guide>
        <p15:guide id="6" orient="horz" pos="2229" userDrawn="1">
          <p15:clr>
            <a:srgbClr val="5ACBF0"/>
          </p15:clr>
        </p15:guide>
        <p15:guide id="7" pos="2996" userDrawn="1">
          <p15:clr>
            <a:srgbClr val="5ACBF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27829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 userDrawn="1">
          <p15:clr>
            <a:srgbClr val="5ACBF0"/>
          </p15:clr>
        </p15:guide>
        <p15:guide id="3" orient="horz" pos="1910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155672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 userDrawn="1">
          <p15:clr>
            <a:srgbClr val="5ACBF0"/>
          </p15:clr>
        </p15:guide>
        <p15:guide id="2" orient="horz" pos="904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6753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904" userDrawn="1">
          <p15:clr>
            <a:srgbClr val="5ACBF0"/>
          </p15:clr>
        </p15:guide>
        <p15:guide id="2" orient="horz" pos="1272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Software code slide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436688"/>
            <a:ext cx="11018520" cy="1908215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 sz="24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 sz="20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05879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 userDrawn="1">
          <p15:clr>
            <a:srgbClr val="5ACBF0"/>
          </p15:clr>
        </p15:guide>
        <p15:guide id="2" orient="horz" pos="905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584200" y="6161316"/>
            <a:ext cx="4482124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4" name="MS logo gray - EMF" descr="Microsoft logo, gray text version">
            <a:extLst>
              <a:ext uri="{FF2B5EF4-FFF2-40B4-BE49-F238E27FC236}">
                <a16:creationId xmlns:a16="http://schemas.microsoft.com/office/drawing/2014/main" id="{59104CAE-91B8-4A7E-9F8E-214C5F88093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 b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B6606D-2DF9-48CD-BBE9-B751BF55CD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white">
          <a:xfrm>
            <a:off x="584200" y="1436688"/>
            <a:ext cx="11018838" cy="2215991"/>
          </a:xfrm>
        </p:spPr>
        <p:txBody>
          <a:bodyPr>
            <a:spAutoFit/>
          </a:bodyPr>
          <a:lstStyle>
            <a:lvl1pPr>
              <a:defRPr sz="36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18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Next slide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69038"/>
            <a:ext cx="12192001" cy="588963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45720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904" userDrawn="1">
          <p15:clr>
            <a:srgbClr val="5ACBF0"/>
          </p15:clr>
        </p15:guide>
        <p15:guide id="2" orient="horz" pos="288" userDrawn="1">
          <p15:clr>
            <a:srgbClr val="5ACBF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4572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4572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11527229-DBED-4F7D-9D9A-03EC2258F2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CD005A4-4C84-49A7-A843-CC183BC7ACE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676934" y="999811"/>
            <a:ext cx="4172132" cy="4858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737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pic>
        <p:nvPicPr>
          <p:cNvPr id="12" name="MS logo white - EMF" descr="Microsoft logo white text version">
            <a:extLst>
              <a:ext uri="{FF2B5EF4-FFF2-40B4-BE49-F238E27FC236}">
                <a16:creationId xmlns:a16="http://schemas.microsoft.com/office/drawing/2014/main" id="{788172BF-1F8C-429F-A472-2CEAB692920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C397809-3ACE-4D4E-AD46-9C3195293B59}"/>
              </a:ext>
            </a:extLst>
          </p:cNvPr>
          <p:cNvSpPr/>
          <p:nvPr userDrawn="1"/>
        </p:nvSpPr>
        <p:spPr bwMode="auto">
          <a:xfrm>
            <a:off x="5334000" y="0"/>
            <a:ext cx="6858000" cy="6858000"/>
          </a:xfrm>
          <a:prstGeom prst="rect">
            <a:avLst/>
          </a:prstGeom>
          <a:solidFill>
            <a:srgbClr val="D2D2D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solidFill>
                <a:srgbClr val="00240D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C7AB741-E7F9-4C57-97C1-3C127D2D6AF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676934" y="999811"/>
            <a:ext cx="4172132" cy="4858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1489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55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pic>
        <p:nvPicPr>
          <p:cNvPr id="10" name="MS logo white - EMF" descr="Microsoft logo white text version">
            <a:extLst>
              <a:ext uri="{FF2B5EF4-FFF2-40B4-BE49-F238E27FC236}">
                <a16:creationId xmlns:a16="http://schemas.microsoft.com/office/drawing/2014/main" id="{CA27734F-A502-4B5B-8EC7-6E115B31C6C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A0F6800-E84B-4927-B612-925CEBBB186F}"/>
              </a:ext>
            </a:extLst>
          </p:cNvPr>
          <p:cNvSpPr/>
          <p:nvPr userDrawn="1"/>
        </p:nvSpPr>
        <p:spPr bwMode="auto">
          <a:xfrm>
            <a:off x="5334000" y="0"/>
            <a:ext cx="6858000" cy="6858000"/>
          </a:xfrm>
          <a:prstGeom prst="rect">
            <a:avLst/>
          </a:prstGeom>
          <a:solidFill>
            <a:srgbClr val="00BCF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solidFill>
                <a:srgbClr val="00240D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6240CEE-6BB7-4D1D-A0A0-9ACBAA8DF65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676934" y="999811"/>
            <a:ext cx="4172132" cy="4858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613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6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9144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10" name="MS logo white - EMF" descr="Microsoft logo white text version">
            <a:extLst>
              <a:ext uri="{FF2B5EF4-FFF2-40B4-BE49-F238E27FC236}">
                <a16:creationId xmlns:a16="http://schemas.microsoft.com/office/drawing/2014/main" id="{CC434C0E-1C79-42AF-9F32-26BBBFEF902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8369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S logo gray - EMF" descr="Microsoft logo, gray text version">
            <a:extLst>
              <a:ext uri="{FF2B5EF4-FFF2-40B4-BE49-F238E27FC236}">
                <a16:creationId xmlns:a16="http://schemas.microsoft.com/office/drawing/2014/main" id="{DDC08157-A48C-4ACA-A5BB-EE2A866E103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D026004-6E63-4034-A1B0-34BE8CEF3D76}"/>
              </a:ext>
            </a:extLst>
          </p:cNvPr>
          <p:cNvSpPr/>
          <p:nvPr userDrawn="1"/>
        </p:nvSpPr>
        <p:spPr bwMode="auto">
          <a:xfrm>
            <a:off x="5334000" y="0"/>
            <a:ext cx="6858000" cy="6858000"/>
          </a:xfrm>
          <a:prstGeom prst="rect">
            <a:avLst/>
          </a:prstGeom>
          <a:solidFill>
            <a:srgbClr val="00BCF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solidFill>
                <a:srgbClr val="00240D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97EA293-C68D-4ED3-8246-323F887D33E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676934" y="999811"/>
            <a:ext cx="4172131" cy="4858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000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6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308324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52811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905">
          <p15:clr>
            <a:srgbClr val="5ACBF0"/>
          </p15:clr>
        </p15:guide>
        <p15:guide id="4" orient="horz" pos="1272">
          <p15:clr>
            <a:srgbClr val="5ACBF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3083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70607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97171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77340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2550-DA43-453C-A328-33C740E6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5278796-7B84-4D67-88CD-BF78BB06D2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89914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35004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6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4588545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900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ith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31026A-4A74-439D-A8F5-DB82A03E7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4014188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- hal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4B2500C4-B436-4E3A-8A91-A02448A7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57200"/>
            <a:ext cx="5508419" cy="372410"/>
          </a:xfrm>
        </p:spPr>
        <p:txBody>
          <a:bodyPr tIns="64008"/>
          <a:lstStyle>
            <a:lvl1pPr>
              <a:defRPr sz="2000" spc="0"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48141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025650"/>
            <a:ext cx="4161981" cy="1107996"/>
          </a:xfrm>
        </p:spPr>
        <p:txBody>
          <a:bodyPr wrap="square" rIns="0" anchor="b">
            <a:spAutoFit/>
          </a:bodyPr>
          <a:lstStyle>
            <a:lvl1pPr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Title format square photo layout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80C89-4FC1-4FE7-AFCA-1C41A1B09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3535541"/>
            <a:ext cx="4162425" cy="307777"/>
          </a:xfrm>
        </p:spPr>
        <p:txBody>
          <a:bodyPr/>
          <a:lstStyle>
            <a:lvl1pPr marL="0" indent="0">
              <a:buNone/>
              <a:defRPr sz="2000"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icture Placeholder">
            <a:extLst>
              <a:ext uri="{FF2B5EF4-FFF2-40B4-BE49-F238E27FC236}">
                <a16:creationId xmlns:a16="http://schemas.microsoft.com/office/drawing/2014/main" id="{6178F5D2-7CA2-4202-8FD2-95D8F7A2E98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195216336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6" orient="horz" pos="904">
          <p15:clr>
            <a:srgbClr val="5ACBF0"/>
          </p15:clr>
        </p15:guide>
        <p15:guide id="7" orient="horz" pos="1276">
          <p15:clr>
            <a:srgbClr val="5ACBF0"/>
          </p15:clr>
        </p15:guide>
        <p15:guide id="8" orient="horz" pos="2226">
          <p15:clr>
            <a:srgbClr val="5ACBF0"/>
          </p15:clr>
        </p15:guide>
        <p15:guide id="10" pos="3729">
          <p15:clr>
            <a:srgbClr val="C35EA4"/>
          </p15:clr>
        </p15:guide>
        <p15:guide id="11" pos="2993">
          <p15:clr>
            <a:srgbClr val="5ACBF0"/>
          </p15:clr>
        </p15:guide>
        <p15:guide id="12" pos="3543">
          <p15:clr>
            <a:srgbClr val="A4A3A4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025" y="2875002"/>
            <a:ext cx="4161981" cy="1107996"/>
          </a:xfrm>
        </p:spPr>
        <p:txBody>
          <a:bodyPr wrap="square" rIns="0" anchor="ctr" anchorCtr="0">
            <a:spAutoFit/>
          </a:bodyPr>
          <a:lstStyle>
            <a:lvl1pPr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Title  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3956AAB8-C2DF-40F3-A72B-0FA6F47702E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420898150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pos="2991">
          <p15:clr>
            <a:srgbClr val="5ACBF0"/>
          </p15:clr>
        </p15:guide>
        <p15:guide id="7" pos="3728">
          <p15:clr>
            <a:srgbClr val="C35EA4"/>
          </p15:clr>
        </p15:guide>
        <p15:guide id="8" pos="3544">
          <p15:clr>
            <a:srgbClr val="A4A3A4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81637"/>
            <a:ext cx="4160520" cy="861774"/>
          </a:xfrm>
        </p:spPr>
        <p:txBody>
          <a:bodyPr wrap="square" anchor="t">
            <a:spAutoFit/>
          </a:bodyPr>
          <a:lstStyle>
            <a:lvl1pPr>
              <a:lnSpc>
                <a:spcPct val="100000"/>
              </a:lnSpc>
              <a:defRPr sz="2800" b="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smaller text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18102CFD-D7DD-461F-B675-FAE01404E55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337308382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3" orient="horz" pos="1877">
          <p15:clr>
            <a:srgbClr val="5ACBF0"/>
          </p15:clr>
        </p15:guide>
        <p15:guide id="4" pos="3731">
          <p15:clr>
            <a:srgbClr val="C35EA4"/>
          </p15:clr>
        </p15:guide>
        <p15:guide id="5" pos="2993">
          <p15:clr>
            <a:srgbClr val="5ACBF0"/>
          </p15:clr>
        </p15:guide>
        <p15:guide id="6" pos="3547">
          <p15:clr>
            <a:srgbClr val="A4A3A4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D3453B0B-33DE-4ED0-A610-D76D0E610F6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9144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</p:spTree>
    <p:extLst>
      <p:ext uri="{BB962C8B-B14F-4D97-AF65-F5344CB8AC3E}">
        <p14:creationId xmlns:p14="http://schemas.microsoft.com/office/powerpoint/2010/main" val="3300014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064E6A4-5019-4AEB-B234-6EC4B782C9C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640832" y="3976688"/>
            <a:ext cx="1968555" cy="2292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9880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688632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3B24A0-A823-49B0-B424-0BA2C81BE9E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640832" y="3976688"/>
            <a:ext cx="1968555" cy="2292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3808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2417125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62119D-2C83-42F9-9E4A-97BFA2140C6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640832" y="3976688"/>
            <a:ext cx="1968555" cy="2292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2756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1911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716574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209340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4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06801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904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Software code slide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436688"/>
            <a:ext cx="11018520" cy="1908215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 sz="24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 sz="20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256262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5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584200" y="6161316"/>
            <a:ext cx="4482124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6EB48F5B-FA46-418B-8BEE-9F0C23C84A5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927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308324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905" userDrawn="1">
          <p15:clr>
            <a:srgbClr val="5ACBF0"/>
          </p15:clr>
        </p15:guide>
        <p15:guide id="4" orient="horz" pos="1272" userDrawn="1">
          <p15:clr>
            <a:srgbClr val="5ACBF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 b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B6606D-2DF9-48CD-BBE9-B751BF55CD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white">
          <a:xfrm>
            <a:off x="584200" y="1436688"/>
            <a:ext cx="11018838" cy="2215991"/>
          </a:xfrm>
        </p:spPr>
        <p:txBody>
          <a:bodyPr>
            <a:spAutoFit/>
          </a:bodyPr>
          <a:lstStyle>
            <a:lvl1pPr>
              <a:defRPr sz="36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180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Next slide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69038"/>
            <a:ext cx="12192001" cy="588963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45720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383303812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904">
          <p15:clr>
            <a:srgbClr val="5ACBF0"/>
          </p15:clr>
        </p15:guide>
        <p15:guide id="2" orient="horz" pos="288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308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26847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  <p15:guide id="5" orient="horz" pos="904" userDrawn="1">
          <p15:clr>
            <a:srgbClr val="5ACBF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97171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01898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1272" userDrawn="1">
          <p15:clr>
            <a:srgbClr val="5ACBF0"/>
          </p15:clr>
        </p15:guide>
        <p15:guide id="3" orient="horz" pos="904" userDrawn="1">
          <p15:clr>
            <a:srgbClr val="5ACBF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2550-DA43-453C-A328-33C740E6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5278796-7B84-4D67-88CD-BF78BB06D2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89914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94670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1276" userDrawn="1">
          <p15:clr>
            <a:srgbClr val="5ACBF0"/>
          </p15:clr>
        </p15:guide>
        <p15:guide id="3" orient="horz" pos="904" userDrawn="1">
          <p15:clr>
            <a:srgbClr val="5ACBF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8933552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900" userDrawn="1">
          <p15:clr>
            <a:srgbClr val="5ACBF0"/>
          </p15:clr>
        </p15:guide>
        <p15:guide id="4" orient="horz" pos="1276" userDrawn="1">
          <p15:clr>
            <a:srgbClr val="5ACBF0"/>
          </p15:clr>
        </p15:guide>
        <p15:guide id="5" orient="horz" pos="288" userDrawn="1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18" Type="http://schemas.openxmlformats.org/officeDocument/2006/relationships/slideLayout" Target="../slideLayouts/slideLayout43.xml"/><Relationship Id="rId26" Type="http://schemas.openxmlformats.org/officeDocument/2006/relationships/theme" Target="../theme/theme2.xml"/><Relationship Id="rId3" Type="http://schemas.openxmlformats.org/officeDocument/2006/relationships/slideLayout" Target="../slideLayouts/slideLayout28.xml"/><Relationship Id="rId21" Type="http://schemas.openxmlformats.org/officeDocument/2006/relationships/slideLayout" Target="../slideLayouts/slideLayout46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42.xml"/><Relationship Id="rId25" Type="http://schemas.openxmlformats.org/officeDocument/2006/relationships/slideLayout" Target="../slideLayouts/slideLayout50.xml"/><Relationship Id="rId2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41.xml"/><Relationship Id="rId20" Type="http://schemas.openxmlformats.org/officeDocument/2006/relationships/slideLayout" Target="../slideLayouts/slideLayout45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2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40.xml"/><Relationship Id="rId23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35.xml"/><Relationship Id="rId19" Type="http://schemas.openxmlformats.org/officeDocument/2006/relationships/slideLayout" Target="../slideLayouts/slideLayout44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Relationship Id="rId22" Type="http://schemas.openxmlformats.org/officeDocument/2006/relationships/slideLayout" Target="../slideLayouts/slideLayout47.xml"/><Relationship Id="rId27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584200" y="1435503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49" name="NEW Brand Colors 2018">
            <a:extLst>
              <a:ext uri="{FF2B5EF4-FFF2-40B4-BE49-F238E27FC236}">
                <a16:creationId xmlns:a16="http://schemas.microsoft.com/office/drawing/2014/main" id="{9D5783B5-1069-4509-929A-C02C0B0887F7}"/>
              </a:ext>
            </a:extLst>
          </p:cNvPr>
          <p:cNvPicPr>
            <a:picLocks noChangeAspect="1"/>
          </p:cNvPicPr>
          <p:nvPr userDrawn="1"/>
        </p:nvPicPr>
        <p:blipFill>
          <a:blip r:embed="rId27"/>
          <a:stretch>
            <a:fillRect/>
          </a:stretch>
        </p:blipFill>
        <p:spPr>
          <a:xfrm rot="5400000">
            <a:off x="9288988" y="2942644"/>
            <a:ext cx="6858000" cy="972712"/>
          </a:xfrm>
          <a:prstGeom prst="rect">
            <a:avLst/>
          </a:prstGeom>
        </p:spPr>
      </p:pic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10" r:id="rId1"/>
    <p:sldLayoutId id="2147484580" r:id="rId2"/>
    <p:sldLayoutId id="2147484744" r:id="rId3"/>
    <p:sldLayoutId id="2147484741" r:id="rId4"/>
    <p:sldLayoutId id="2147484240" r:id="rId5"/>
    <p:sldLayoutId id="2147484241" r:id="rId6"/>
    <p:sldLayoutId id="2147484474" r:id="rId7"/>
    <p:sldLayoutId id="2147484245" r:id="rId8"/>
    <p:sldLayoutId id="2147484247" r:id="rId9"/>
    <p:sldLayoutId id="2147484639" r:id="rId10"/>
    <p:sldLayoutId id="2147484603" r:id="rId11"/>
    <p:sldLayoutId id="2147484700" r:id="rId12"/>
    <p:sldLayoutId id="2147484701" r:id="rId13"/>
    <p:sldLayoutId id="2147484702" r:id="rId14"/>
    <p:sldLayoutId id="2147484249" r:id="rId15"/>
    <p:sldLayoutId id="2147484640" r:id="rId16"/>
    <p:sldLayoutId id="2147484582" r:id="rId17"/>
    <p:sldLayoutId id="2147484641" r:id="rId18"/>
    <p:sldLayoutId id="2147484584" r:id="rId19"/>
    <p:sldLayoutId id="2147484583" r:id="rId20"/>
    <p:sldLayoutId id="2147484256" r:id="rId21"/>
    <p:sldLayoutId id="2147484257" r:id="rId22"/>
    <p:sldLayoutId id="2147484585" r:id="rId23"/>
    <p:sldLayoutId id="2147484299" r:id="rId24"/>
    <p:sldLayoutId id="2147484263" r:id="rId25"/>
  </p:sldLayoutIdLst>
  <p:transition>
    <p:fade/>
  </p:transition>
  <p:hf sldNum="0" hdr="0" ftr="0" dt="0"/>
  <p:txStyles>
    <p:titleStyle>
      <a:lvl1pPr algn="l" defTabSz="932742" rtl="0" eaLnBrk="1" latinLnBrk="0" hangingPunct="1">
        <a:lnSpc>
          <a:spcPct val="100000"/>
        </a:lnSpc>
        <a:spcBef>
          <a:spcPct val="0"/>
        </a:spcBef>
        <a:buNone/>
        <a:defRPr lang="en-US" sz="3600" b="0" kern="1200" cap="none" spc="-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4572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57225" marR="0" indent="-20002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42963" marR="0" indent="-1809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023938" marR="0" indent="-1682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6" pos="368" userDrawn="1">
          <p15:clr>
            <a:srgbClr val="C35EA4"/>
          </p15:clr>
        </p15:guide>
        <p15:guide id="17" pos="7313" userDrawn="1">
          <p15:clr>
            <a:srgbClr val="C35EA4"/>
          </p15:clr>
        </p15:guide>
        <p15:guide id="25" orient="horz" pos="369" userDrawn="1">
          <p15:clr>
            <a:srgbClr val="C35EA4"/>
          </p15:clr>
        </p15:guide>
        <p15:guide id="26" orient="horz" pos="3949" userDrawn="1">
          <p15:clr>
            <a:srgbClr val="C35EA4"/>
          </p15:clr>
        </p15:guide>
        <p15:guide id="27" orient="horz" pos="184" userDrawn="1">
          <p15:clr>
            <a:srgbClr val="A4A3A4"/>
          </p15:clr>
        </p15:guide>
        <p15:guide id="28" pos="185" userDrawn="1">
          <p15:clr>
            <a:srgbClr val="A4A3A4"/>
          </p15:clr>
        </p15:guide>
        <p15:guide id="29" orient="horz" pos="4135" userDrawn="1">
          <p15:clr>
            <a:srgbClr val="A4A3A4"/>
          </p15:clr>
        </p15:guide>
        <p15:guide id="30" pos="7495" userDrawn="1">
          <p15:clr>
            <a:srgbClr val="A4A3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584200" y="1435503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49" name="NEW Brand Colors 2018">
            <a:extLst>
              <a:ext uri="{FF2B5EF4-FFF2-40B4-BE49-F238E27FC236}">
                <a16:creationId xmlns:a16="http://schemas.microsoft.com/office/drawing/2014/main" id="{9D5783B5-1069-4509-929A-C02C0B0887F7}"/>
              </a:ext>
            </a:extLst>
          </p:cNvPr>
          <p:cNvPicPr>
            <a:picLocks noChangeAspect="1"/>
          </p:cNvPicPr>
          <p:nvPr userDrawn="1"/>
        </p:nvPicPr>
        <p:blipFill>
          <a:blip r:embed="rId27"/>
          <a:stretch>
            <a:fillRect/>
          </a:stretch>
        </p:blipFill>
        <p:spPr>
          <a:xfrm rot="5400000">
            <a:off x="9288988" y="2942644"/>
            <a:ext cx="6858000" cy="972712"/>
          </a:xfrm>
          <a:prstGeom prst="rect">
            <a:avLst/>
          </a:prstGeom>
        </p:spPr>
      </p:pic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99576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645" r:id="rId1"/>
    <p:sldLayoutId id="2147484643" r:id="rId2"/>
    <p:sldLayoutId id="2147484644" r:id="rId3"/>
    <p:sldLayoutId id="2147484646" r:id="rId4"/>
    <p:sldLayoutId id="2147484650" r:id="rId5"/>
    <p:sldLayoutId id="2147484651" r:id="rId6"/>
    <p:sldLayoutId id="2147484652" r:id="rId7"/>
    <p:sldLayoutId id="2147484653" r:id="rId8"/>
    <p:sldLayoutId id="2147484654" r:id="rId9"/>
    <p:sldLayoutId id="2147484655" r:id="rId10"/>
    <p:sldLayoutId id="2147484656" r:id="rId11"/>
    <p:sldLayoutId id="2147484738" r:id="rId12"/>
    <p:sldLayoutId id="2147484739" r:id="rId13"/>
    <p:sldLayoutId id="2147484740" r:id="rId14"/>
    <p:sldLayoutId id="2147484660" r:id="rId15"/>
    <p:sldLayoutId id="2147484661" r:id="rId16"/>
    <p:sldLayoutId id="2147484662" r:id="rId17"/>
    <p:sldLayoutId id="2147484663" r:id="rId18"/>
    <p:sldLayoutId id="2147484664" r:id="rId19"/>
    <p:sldLayoutId id="2147484665" r:id="rId20"/>
    <p:sldLayoutId id="2147484666" r:id="rId21"/>
    <p:sldLayoutId id="2147484667" r:id="rId22"/>
    <p:sldLayoutId id="2147484668" r:id="rId23"/>
    <p:sldLayoutId id="2147484669" r:id="rId24"/>
    <p:sldLayoutId id="2147484670" r:id="rId25"/>
  </p:sldLayoutIdLst>
  <p:transition>
    <p:fade/>
  </p:transition>
  <p:hf sldNum="0" hdr="0" ftr="0" dt="0"/>
  <p:txStyles>
    <p:titleStyle>
      <a:lvl1pPr algn="l" defTabSz="932742" rtl="0" eaLnBrk="1" latinLnBrk="0" hangingPunct="1">
        <a:lnSpc>
          <a:spcPct val="100000"/>
        </a:lnSpc>
        <a:spcBef>
          <a:spcPct val="0"/>
        </a:spcBef>
        <a:buNone/>
        <a:defRPr lang="en-US" sz="3600" b="0" kern="1200" cap="none" spc="-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4572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57225" marR="0" indent="-20002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42963" marR="0" indent="-1809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023938" marR="0" indent="-1682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6" pos="368">
          <p15:clr>
            <a:srgbClr val="C35EA4"/>
          </p15:clr>
        </p15:guide>
        <p15:guide id="17" pos="7313">
          <p15:clr>
            <a:srgbClr val="C35EA4"/>
          </p15:clr>
        </p15:guide>
        <p15:guide id="25" orient="horz" pos="369">
          <p15:clr>
            <a:srgbClr val="C35EA4"/>
          </p15:clr>
        </p15:guide>
        <p15:guide id="26" orient="horz" pos="3949">
          <p15:clr>
            <a:srgbClr val="C35EA4"/>
          </p15:clr>
        </p15:guide>
        <p15:guide id="27" orient="horz" pos="184">
          <p15:clr>
            <a:srgbClr val="A4A3A4"/>
          </p15:clr>
        </p15:guide>
        <p15:guide id="28" pos="185">
          <p15:clr>
            <a:srgbClr val="A4A3A4"/>
          </p15:clr>
        </p15:guide>
        <p15:guide id="29" orient="horz" pos="4135">
          <p15:clr>
            <a:srgbClr val="A4A3A4"/>
          </p15:clr>
        </p15:guide>
        <p15:guide id="30" pos="749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88263" y="2979539"/>
            <a:ext cx="4167887" cy="553998"/>
          </a:xfrm>
        </p:spPr>
        <p:txBody>
          <a:bodyPr/>
          <a:lstStyle/>
          <a:p>
            <a:r>
              <a:rPr lang="en-US" dirty="0"/>
              <a:t>Agile Data Platform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Introduction to testing</a:t>
            </a:r>
          </a:p>
        </p:txBody>
      </p:sp>
    </p:spTree>
    <p:extLst>
      <p:ext uri="{BB962C8B-B14F-4D97-AF65-F5344CB8AC3E}">
        <p14:creationId xmlns:p14="http://schemas.microsoft.com/office/powerpoint/2010/main" val="1933590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F0890-9BC1-4F92-859A-C952A1CB2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Date Tests – Validity and Format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E86755-30F3-40FD-A214-0E990CD668A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17274EF-F736-4907-806C-BCC59163EC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7889287"/>
              </p:ext>
            </p:extLst>
          </p:nvPr>
        </p:nvGraphicFramePr>
        <p:xfrm>
          <a:off x="584200" y="2355850"/>
          <a:ext cx="1101852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03650">
                  <a:extLst>
                    <a:ext uri="{9D8B030D-6E8A-4147-A177-3AD203B41FA5}">
                      <a16:colId xmlns:a16="http://schemas.microsoft.com/office/drawing/2014/main" val="16526963"/>
                    </a:ext>
                  </a:extLst>
                </a:gridCol>
                <a:gridCol w="1784350">
                  <a:extLst>
                    <a:ext uri="{9D8B030D-6E8A-4147-A177-3AD203B41FA5}">
                      <a16:colId xmlns:a16="http://schemas.microsoft.com/office/drawing/2014/main" val="2976762148"/>
                    </a:ext>
                  </a:extLst>
                </a:gridCol>
                <a:gridCol w="1860550">
                  <a:extLst>
                    <a:ext uri="{9D8B030D-6E8A-4147-A177-3AD203B41FA5}">
                      <a16:colId xmlns:a16="http://schemas.microsoft.com/office/drawing/2014/main" val="506583250"/>
                    </a:ext>
                  </a:extLst>
                </a:gridCol>
                <a:gridCol w="1841500">
                  <a:extLst>
                    <a:ext uri="{9D8B030D-6E8A-4147-A177-3AD203B41FA5}">
                      <a16:colId xmlns:a16="http://schemas.microsoft.com/office/drawing/2014/main" val="1961586865"/>
                    </a:ext>
                  </a:extLst>
                </a:gridCol>
                <a:gridCol w="1728470">
                  <a:extLst>
                    <a:ext uri="{9D8B030D-6E8A-4147-A177-3AD203B41FA5}">
                      <a16:colId xmlns:a16="http://schemas.microsoft.com/office/drawing/2014/main" val="29865472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Transaction Date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Region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Date Valid?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Format Valid?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Valid Value?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4261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01/01/2021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UK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Yes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Yes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Yes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8676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13/01/2021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UK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Yes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Yes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Yes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7078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13/01/2021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Unknown</a:t>
                      </a:r>
                      <a:endParaRPr lang="en-GB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183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2022-02-02T10:19:44Z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UK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Yes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Yes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Yes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4045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2022-02-29T10:19:44Z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UK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Yes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6705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01/01/1721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UK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Yes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Yes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7896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01/01/2121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UK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Yes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Yes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4255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31/13/2021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UK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Yes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251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  <a:r>
                        <a:rPr lang="en-GB" baseline="30000" dirty="0"/>
                        <a:t>rd</a:t>
                      </a:r>
                      <a:r>
                        <a:rPr lang="en-GB" dirty="0"/>
                        <a:t> March 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UK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Yes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Yes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15375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0492907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5F626-231B-45CE-97EC-968D11879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Date Tests - Daylight Savings (UK)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39E484-E759-4D7B-A0A5-E97A9035CC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203680"/>
          </a:xfrm>
        </p:spPr>
        <p:txBody>
          <a:bodyPr/>
          <a:lstStyle/>
          <a:p>
            <a:r>
              <a:rPr lang="en-GB" dirty="0"/>
              <a:t>In March an hour of “till time” disappears</a:t>
            </a:r>
          </a:p>
          <a:p>
            <a:pPr lvl="1"/>
            <a:r>
              <a:rPr lang="en-GB" dirty="0"/>
              <a:t>What happens if you record a time of 01:30 “at the till”</a:t>
            </a:r>
          </a:p>
          <a:p>
            <a:r>
              <a:rPr lang="en-GB" dirty="0"/>
              <a:t>In October an hour of “till time” repeats</a:t>
            </a:r>
          </a:p>
          <a:p>
            <a:pPr lvl="1"/>
            <a:r>
              <a:rPr lang="en-GB" dirty="0"/>
              <a:t>What happens if you record a transaction at 00:30 UTC and at 01:30 UTC?</a:t>
            </a:r>
          </a:p>
          <a:p>
            <a:r>
              <a:rPr lang="en-GB" dirty="0"/>
              <a:t>Run tests for every region you will process for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C18610F-77CD-4E1D-9C9E-075D663229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2468523"/>
              </p:ext>
            </p:extLst>
          </p:nvPr>
        </p:nvGraphicFramePr>
        <p:xfrm>
          <a:off x="584200" y="3848283"/>
          <a:ext cx="11018520" cy="23083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2840">
                  <a:extLst>
                    <a:ext uri="{9D8B030D-6E8A-4147-A177-3AD203B41FA5}">
                      <a16:colId xmlns:a16="http://schemas.microsoft.com/office/drawing/2014/main" val="923116102"/>
                    </a:ext>
                  </a:extLst>
                </a:gridCol>
                <a:gridCol w="3672840">
                  <a:extLst>
                    <a:ext uri="{9D8B030D-6E8A-4147-A177-3AD203B41FA5}">
                      <a16:colId xmlns:a16="http://schemas.microsoft.com/office/drawing/2014/main" val="3326570155"/>
                    </a:ext>
                  </a:extLst>
                </a:gridCol>
                <a:gridCol w="3672840">
                  <a:extLst>
                    <a:ext uri="{9D8B030D-6E8A-4147-A177-3AD203B41FA5}">
                      <a16:colId xmlns:a16="http://schemas.microsoft.com/office/drawing/2014/main" val="2783686728"/>
                    </a:ext>
                  </a:extLst>
                </a:gridCol>
              </a:tblGrid>
              <a:tr h="461665">
                <a:tc>
                  <a:txBody>
                    <a:bodyPr/>
                    <a:lstStyle/>
                    <a:p>
                      <a:r>
                        <a:rPr lang="en-GB" dirty="0"/>
                        <a:t>Last Sunday in March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UTC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Last Sunday in October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6702660"/>
                  </a:ext>
                </a:extLst>
              </a:tr>
              <a:tr h="461665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00:58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00:58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01:58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2644430"/>
                  </a:ext>
                </a:extLst>
              </a:tr>
              <a:tr h="461665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00:59</a:t>
                      </a:r>
                    </a:p>
                  </a:txBody>
                  <a:tcPr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00:59</a:t>
                      </a:r>
                    </a:p>
                  </a:txBody>
                  <a:tcPr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01:59</a:t>
                      </a:r>
                    </a:p>
                  </a:txBody>
                  <a:tcPr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9521789"/>
                  </a:ext>
                </a:extLst>
              </a:tr>
              <a:tr h="461665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02:00</a:t>
                      </a:r>
                    </a:p>
                  </a:txBody>
                  <a:tcP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01:00</a:t>
                      </a:r>
                    </a:p>
                  </a:txBody>
                  <a:tcP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01:00</a:t>
                      </a:r>
                    </a:p>
                  </a:txBody>
                  <a:tcP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70685267"/>
                  </a:ext>
                </a:extLst>
              </a:tr>
              <a:tr h="461665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02:01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01:01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01:01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87658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1968156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5F626-231B-45CE-97EC-968D11879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Date Tests - Daylight Savings (EU)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39E484-E759-4D7B-A0A5-E97A9035CC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203680"/>
          </a:xfrm>
        </p:spPr>
        <p:txBody>
          <a:bodyPr/>
          <a:lstStyle/>
          <a:p>
            <a:r>
              <a:rPr lang="en-GB" dirty="0"/>
              <a:t>In March an hour of “till time” disappears</a:t>
            </a:r>
          </a:p>
          <a:p>
            <a:pPr lvl="1"/>
            <a:r>
              <a:rPr lang="en-GB" dirty="0"/>
              <a:t>What happens if you record a time of 01:30 “at the till”</a:t>
            </a:r>
          </a:p>
          <a:p>
            <a:r>
              <a:rPr lang="en-GB" dirty="0"/>
              <a:t>In October an hour of “till time” repeats</a:t>
            </a:r>
          </a:p>
          <a:p>
            <a:pPr lvl="1"/>
            <a:r>
              <a:rPr lang="en-GB" dirty="0"/>
              <a:t>What happens if you record a transaction at 00:30 UTC and at 01:30 UTC?</a:t>
            </a:r>
          </a:p>
          <a:p>
            <a:r>
              <a:rPr lang="en-GB" dirty="0"/>
              <a:t>Run tests for every region you will process for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C18610F-77CD-4E1D-9C9E-075D663229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772661"/>
              </p:ext>
            </p:extLst>
          </p:nvPr>
        </p:nvGraphicFramePr>
        <p:xfrm>
          <a:off x="584200" y="3670483"/>
          <a:ext cx="11018520" cy="27699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280">
                  <a:extLst>
                    <a:ext uri="{9D8B030D-6E8A-4147-A177-3AD203B41FA5}">
                      <a16:colId xmlns:a16="http://schemas.microsoft.com/office/drawing/2014/main" val="923116102"/>
                    </a:ext>
                  </a:extLst>
                </a:gridCol>
                <a:gridCol w="1224280">
                  <a:extLst>
                    <a:ext uri="{9D8B030D-6E8A-4147-A177-3AD203B41FA5}">
                      <a16:colId xmlns:a16="http://schemas.microsoft.com/office/drawing/2014/main" val="2212279166"/>
                    </a:ext>
                  </a:extLst>
                </a:gridCol>
                <a:gridCol w="1224280">
                  <a:extLst>
                    <a:ext uri="{9D8B030D-6E8A-4147-A177-3AD203B41FA5}">
                      <a16:colId xmlns:a16="http://schemas.microsoft.com/office/drawing/2014/main" val="3761516350"/>
                    </a:ext>
                  </a:extLst>
                </a:gridCol>
                <a:gridCol w="3672840">
                  <a:extLst>
                    <a:ext uri="{9D8B030D-6E8A-4147-A177-3AD203B41FA5}">
                      <a16:colId xmlns:a16="http://schemas.microsoft.com/office/drawing/2014/main" val="3326570155"/>
                    </a:ext>
                  </a:extLst>
                </a:gridCol>
                <a:gridCol w="1224280">
                  <a:extLst>
                    <a:ext uri="{9D8B030D-6E8A-4147-A177-3AD203B41FA5}">
                      <a16:colId xmlns:a16="http://schemas.microsoft.com/office/drawing/2014/main" val="2783686728"/>
                    </a:ext>
                  </a:extLst>
                </a:gridCol>
                <a:gridCol w="1224280">
                  <a:extLst>
                    <a:ext uri="{9D8B030D-6E8A-4147-A177-3AD203B41FA5}">
                      <a16:colId xmlns:a16="http://schemas.microsoft.com/office/drawing/2014/main" val="3937189291"/>
                    </a:ext>
                  </a:extLst>
                </a:gridCol>
                <a:gridCol w="1224280">
                  <a:extLst>
                    <a:ext uri="{9D8B030D-6E8A-4147-A177-3AD203B41FA5}">
                      <a16:colId xmlns:a16="http://schemas.microsoft.com/office/drawing/2014/main" val="1321729738"/>
                    </a:ext>
                  </a:extLst>
                </a:gridCol>
              </a:tblGrid>
              <a:tr h="461665">
                <a:tc gridSpan="3">
                  <a:txBody>
                    <a:bodyPr/>
                    <a:lstStyle/>
                    <a:p>
                      <a:r>
                        <a:rPr lang="en-GB" dirty="0"/>
                        <a:t>Last Sunday in March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UTC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GB" dirty="0"/>
                        <a:t>Last Sunday in October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6702660"/>
                  </a:ext>
                </a:extLst>
              </a:tr>
              <a:tr h="461665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WET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EET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UTC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WET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EET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6707818"/>
                  </a:ext>
                </a:extLst>
              </a:tr>
              <a:tr h="461665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00:58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01:58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02:58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00:58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01:58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02:58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03:58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2644430"/>
                  </a:ext>
                </a:extLst>
              </a:tr>
              <a:tr h="461665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00:59</a:t>
                      </a:r>
                    </a:p>
                  </a:txBody>
                  <a:tcPr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01:59</a:t>
                      </a:r>
                    </a:p>
                  </a:txBody>
                  <a:tcPr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02:59</a:t>
                      </a:r>
                    </a:p>
                  </a:txBody>
                  <a:tcPr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00:59</a:t>
                      </a:r>
                    </a:p>
                  </a:txBody>
                  <a:tcPr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01:59</a:t>
                      </a:r>
                    </a:p>
                  </a:txBody>
                  <a:tcPr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02:59</a:t>
                      </a:r>
                    </a:p>
                  </a:txBody>
                  <a:tcPr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03:59</a:t>
                      </a:r>
                    </a:p>
                  </a:txBody>
                  <a:tcPr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9521789"/>
                  </a:ext>
                </a:extLst>
              </a:tr>
              <a:tr h="461665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02:00</a:t>
                      </a:r>
                    </a:p>
                  </a:txBody>
                  <a:tcP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03:00</a:t>
                      </a:r>
                    </a:p>
                  </a:txBody>
                  <a:tcP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04:00</a:t>
                      </a:r>
                    </a:p>
                  </a:txBody>
                  <a:tcP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01:00</a:t>
                      </a:r>
                    </a:p>
                  </a:txBody>
                  <a:tcP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01:00</a:t>
                      </a:r>
                    </a:p>
                  </a:txBody>
                  <a:tcP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02:00</a:t>
                      </a:r>
                    </a:p>
                  </a:txBody>
                  <a:tcP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03:00</a:t>
                      </a:r>
                    </a:p>
                  </a:txBody>
                  <a:tcP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70685267"/>
                  </a:ext>
                </a:extLst>
              </a:tr>
              <a:tr h="461665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02:01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03:01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04:01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01:01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01:01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02:01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03:01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87658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9788836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5F626-231B-45CE-97EC-968D11879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Date Tests - Daylight Savings (US)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39E484-E759-4D7B-A0A5-E97A9035CC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203680"/>
          </a:xfrm>
        </p:spPr>
        <p:txBody>
          <a:bodyPr/>
          <a:lstStyle/>
          <a:p>
            <a:r>
              <a:rPr lang="en-GB" dirty="0"/>
              <a:t>In March an hour of “till time” disappears</a:t>
            </a:r>
          </a:p>
          <a:p>
            <a:pPr lvl="1"/>
            <a:r>
              <a:rPr lang="en-GB" dirty="0"/>
              <a:t>What happens if you record a time of 01:30 “at the till”</a:t>
            </a:r>
          </a:p>
          <a:p>
            <a:r>
              <a:rPr lang="en-GB" dirty="0"/>
              <a:t>In October an hour of “till time” repeats</a:t>
            </a:r>
          </a:p>
          <a:p>
            <a:pPr lvl="1"/>
            <a:r>
              <a:rPr lang="en-GB" dirty="0"/>
              <a:t>What happens if you record a transaction at 00:30 UTC and at 01:30 UTC?</a:t>
            </a:r>
          </a:p>
          <a:p>
            <a:r>
              <a:rPr lang="en-GB" dirty="0"/>
              <a:t>Run tests for every region you will process for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C18610F-77CD-4E1D-9C9E-075D663229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7742817"/>
              </p:ext>
            </p:extLst>
          </p:nvPr>
        </p:nvGraphicFramePr>
        <p:xfrm>
          <a:off x="584200" y="3848283"/>
          <a:ext cx="11018520" cy="23083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2840">
                  <a:extLst>
                    <a:ext uri="{9D8B030D-6E8A-4147-A177-3AD203B41FA5}">
                      <a16:colId xmlns:a16="http://schemas.microsoft.com/office/drawing/2014/main" val="923116102"/>
                    </a:ext>
                  </a:extLst>
                </a:gridCol>
                <a:gridCol w="3672840">
                  <a:extLst>
                    <a:ext uri="{9D8B030D-6E8A-4147-A177-3AD203B41FA5}">
                      <a16:colId xmlns:a16="http://schemas.microsoft.com/office/drawing/2014/main" val="3326570155"/>
                    </a:ext>
                  </a:extLst>
                </a:gridCol>
                <a:gridCol w="3672840">
                  <a:extLst>
                    <a:ext uri="{9D8B030D-6E8A-4147-A177-3AD203B41FA5}">
                      <a16:colId xmlns:a16="http://schemas.microsoft.com/office/drawing/2014/main" val="2783686728"/>
                    </a:ext>
                  </a:extLst>
                </a:gridCol>
              </a:tblGrid>
              <a:tr h="461665">
                <a:tc>
                  <a:txBody>
                    <a:bodyPr/>
                    <a:lstStyle/>
                    <a:p>
                      <a:r>
                        <a:rPr lang="en-GB" dirty="0"/>
                        <a:t>Second Sunday in March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US Standard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First Sunday in November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6702660"/>
                  </a:ext>
                </a:extLst>
              </a:tr>
              <a:tr h="461665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01:58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01:58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01:58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2644430"/>
                  </a:ext>
                </a:extLst>
              </a:tr>
              <a:tr h="461665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01:59</a:t>
                      </a:r>
                    </a:p>
                  </a:txBody>
                  <a:tcPr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01:59</a:t>
                      </a:r>
                    </a:p>
                  </a:txBody>
                  <a:tcPr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01:59</a:t>
                      </a:r>
                    </a:p>
                  </a:txBody>
                  <a:tcPr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9521789"/>
                  </a:ext>
                </a:extLst>
              </a:tr>
              <a:tr h="461665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03:00</a:t>
                      </a:r>
                    </a:p>
                  </a:txBody>
                  <a:tcP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02:00</a:t>
                      </a:r>
                    </a:p>
                  </a:txBody>
                  <a:tcP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01:00</a:t>
                      </a:r>
                    </a:p>
                  </a:txBody>
                  <a:tcP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70685267"/>
                  </a:ext>
                </a:extLst>
              </a:tr>
              <a:tr h="461665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03:01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02:01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01:01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87658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4345382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5877C-0A2C-4A44-A9EA-BE6A862B9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Date Tests - Leap Year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5BD8BD-1E9E-44AF-9E06-B95867459B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1908215"/>
          </a:xfrm>
        </p:spPr>
        <p:txBody>
          <a:bodyPr/>
          <a:lstStyle/>
          <a:p>
            <a:r>
              <a:rPr lang="en-GB" dirty="0"/>
              <a:t>Every 4 years we count an extra day</a:t>
            </a:r>
          </a:p>
          <a:p>
            <a:pPr lvl="1"/>
            <a:r>
              <a:rPr lang="en-GB" dirty="0"/>
              <a:t>What happens if a transaction is recorded on 29</a:t>
            </a:r>
            <a:r>
              <a:rPr lang="en-GB" baseline="30000" dirty="0"/>
              <a:t>th</a:t>
            </a:r>
            <a:r>
              <a:rPr lang="en-GB" dirty="0"/>
              <a:t> February in a normal year?</a:t>
            </a:r>
          </a:p>
          <a:p>
            <a:pPr lvl="1"/>
            <a:r>
              <a:rPr lang="en-GB" dirty="0"/>
              <a:t>What happens when a transaction is recorded on 29</a:t>
            </a:r>
            <a:r>
              <a:rPr lang="en-GB" baseline="30000" dirty="0"/>
              <a:t>th</a:t>
            </a:r>
            <a:r>
              <a:rPr lang="en-GB" dirty="0"/>
              <a:t> February in a leap year?</a:t>
            </a:r>
          </a:p>
          <a:p>
            <a:pPr lvl="1"/>
            <a:r>
              <a:rPr lang="en-GB" dirty="0"/>
              <a:t>Check every single stage of your data pipeline</a:t>
            </a:r>
          </a:p>
          <a:p>
            <a:pPr lvl="1"/>
            <a:endParaRPr lang="en-GB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C83AE2C-E22F-4DCB-B7E4-01160F49EE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8977442"/>
              </p:ext>
            </p:extLst>
          </p:nvPr>
        </p:nvGraphicFramePr>
        <p:xfrm>
          <a:off x="1583267" y="3768011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29701361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3709550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Valid?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6444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29/02/2022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2733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29/02/2023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3483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29/02/2024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Yes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3317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29/02/2025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0097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0486781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2D8AE-F657-48B0-A23B-C6648FCCC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Database Tests - Schema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8EC19F-A867-401C-B799-58C7A4A9F3D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430887"/>
          </a:xfrm>
        </p:spPr>
        <p:txBody>
          <a:bodyPr/>
          <a:lstStyle/>
          <a:p>
            <a:r>
              <a:rPr lang="en-GB" dirty="0"/>
              <a:t>Check every column and value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1A66A3C-B2C8-4041-BC5B-DAA1DEA82E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6279918"/>
              </p:ext>
            </p:extLst>
          </p:nvPr>
        </p:nvGraphicFramePr>
        <p:xfrm>
          <a:off x="584200" y="1981140"/>
          <a:ext cx="11018520" cy="4528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3600">
                  <a:extLst>
                    <a:ext uri="{9D8B030D-6E8A-4147-A177-3AD203B41FA5}">
                      <a16:colId xmlns:a16="http://schemas.microsoft.com/office/drawing/2014/main" val="721410355"/>
                    </a:ext>
                  </a:extLst>
                </a:gridCol>
                <a:gridCol w="4724400">
                  <a:extLst>
                    <a:ext uri="{9D8B030D-6E8A-4147-A177-3AD203B41FA5}">
                      <a16:colId xmlns:a16="http://schemas.microsoft.com/office/drawing/2014/main" val="3794730073"/>
                    </a:ext>
                  </a:extLst>
                </a:gridCol>
                <a:gridCol w="1955901">
                  <a:extLst>
                    <a:ext uri="{9D8B030D-6E8A-4147-A177-3AD203B41FA5}">
                      <a16:colId xmlns:a16="http://schemas.microsoft.com/office/drawing/2014/main" val="1214080318"/>
                    </a:ext>
                  </a:extLst>
                </a:gridCol>
                <a:gridCol w="934619">
                  <a:extLst>
                    <a:ext uri="{9D8B030D-6E8A-4147-A177-3AD203B41FA5}">
                      <a16:colId xmlns:a16="http://schemas.microsoft.com/office/drawing/2014/main" val="2350316569"/>
                    </a:ext>
                  </a:extLst>
                </a:gridCol>
              </a:tblGrid>
              <a:tr h="425510">
                <a:tc>
                  <a:txBody>
                    <a:bodyPr/>
                    <a:lstStyle/>
                    <a:p>
                      <a:r>
                        <a:rPr lang="en-GB" dirty="0"/>
                        <a:t>Data Definition Language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Expected 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619537"/>
                  </a:ext>
                </a:extLst>
              </a:tr>
              <a:tr h="384681">
                <a:tc>
                  <a:txBody>
                    <a:bodyPr/>
                    <a:lstStyle/>
                    <a:p>
                      <a:r>
                        <a:rPr lang="en-GB" dirty="0"/>
                        <a:t>create table customers(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Does table “customers” exist?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Pass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2099272"/>
                  </a:ext>
                </a:extLst>
              </a:tr>
              <a:tr h="679145">
                <a:tc>
                  <a:txBody>
                    <a:bodyPr/>
                    <a:lstStyle/>
                    <a:p>
                      <a:r>
                        <a:rPr lang="en-GB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PersonID</a:t>
                      </a:r>
                      <a:r>
                        <a:rPr lang="en-GB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int,</a:t>
                      </a:r>
                      <a:br>
                        <a:rPr lang="en-GB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GB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Is the primary key a GUID?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Fail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5278656"/>
                  </a:ext>
                </a:extLst>
              </a:tr>
              <a:tr h="534745">
                <a:tc rowSpan="3">
                  <a:txBody>
                    <a:bodyPr/>
                    <a:lstStyle/>
                    <a:p>
                      <a:r>
                        <a:rPr lang="en-GB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LastName</a:t>
                      </a:r>
                      <a:r>
                        <a:rPr lang="en-GB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varchar(255),</a:t>
                      </a:r>
                      <a:br>
                        <a:rPr lang="en-GB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Is </a:t>
                      </a:r>
                      <a:r>
                        <a:rPr lang="en-GB" dirty="0" err="1"/>
                        <a:t>LastName</a:t>
                      </a:r>
                      <a:r>
                        <a:rPr lang="en-GB" dirty="0"/>
                        <a:t> a varchar?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Pass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800851"/>
                  </a:ext>
                </a:extLst>
              </a:tr>
              <a:tr h="625714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Can I insert the last name </a:t>
                      </a:r>
                      <a:r>
                        <a:rPr lang="en-GB" dirty="0" err="1"/>
                        <a:t>Wolfeschlegelsteinhausenbergerdorff</a:t>
                      </a:r>
                      <a:r>
                        <a:rPr lang="en-GB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Pass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6946693"/>
                  </a:ext>
                </a:extLst>
              </a:tr>
              <a:tr h="357551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Does </a:t>
                      </a:r>
                      <a:r>
                        <a:rPr lang="en-GB" dirty="0" err="1"/>
                        <a:t>LastName</a:t>
                      </a:r>
                      <a:r>
                        <a:rPr lang="en-GB" dirty="0"/>
                        <a:t> column exist?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Pass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7477478"/>
                  </a:ext>
                </a:extLst>
              </a:tr>
              <a:tr h="357551">
                <a:tc rowSpan="3">
                  <a:txBody>
                    <a:bodyPr/>
                    <a:lstStyle/>
                    <a:p>
                      <a:r>
                        <a:rPr lang="en-GB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 Age </a:t>
                      </a:r>
                      <a:r>
                        <a:rPr lang="en-GB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TinyInt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Does </a:t>
                      </a:r>
                      <a:r>
                        <a:rPr lang="en-GB" dirty="0" err="1"/>
                        <a:t>TinyInt</a:t>
                      </a:r>
                      <a:r>
                        <a:rPr lang="en-GB" dirty="0"/>
                        <a:t> column exist?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5589114"/>
                  </a:ext>
                </a:extLst>
              </a:tr>
              <a:tr h="357551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Can I insert the word “Integer”?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5935439"/>
                  </a:ext>
                </a:extLst>
              </a:tr>
              <a:tr h="357551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Can I insert the value 28?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282581"/>
                  </a:ext>
                </a:extLst>
              </a:tr>
              <a:tr h="401739">
                <a:tc>
                  <a:txBody>
                    <a:bodyPr/>
                    <a:lstStyle/>
                    <a:p>
                      <a:r>
                        <a:rPr lang="en-GB" dirty="0"/>
                        <a:t>);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Did the query complete?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21354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4085973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9A08A-D9C9-40C0-8607-7096557D3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Library Tests - Code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394F0A-29E9-424F-A369-A971EB7BC9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1538883"/>
          </a:xfrm>
        </p:spPr>
        <p:txBody>
          <a:bodyPr/>
          <a:lstStyle/>
          <a:p>
            <a:r>
              <a:rPr lang="en-GB" dirty="0"/>
              <a:t>Check every function</a:t>
            </a:r>
          </a:p>
          <a:p>
            <a:pPr lvl="1"/>
            <a:r>
              <a:rPr lang="en-GB" dirty="0"/>
              <a:t>Inputs</a:t>
            </a:r>
          </a:p>
          <a:p>
            <a:pPr lvl="1"/>
            <a:r>
              <a:rPr lang="en-GB" dirty="0"/>
              <a:t>Outputs</a:t>
            </a:r>
          </a:p>
          <a:p>
            <a:pPr lvl="1"/>
            <a:r>
              <a:rPr lang="en-GB" dirty="0"/>
              <a:t>Functionality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77E9051-C0C3-4EA6-8A3A-DB731B06E6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3110612"/>
              </p:ext>
            </p:extLst>
          </p:nvPr>
        </p:nvGraphicFramePr>
        <p:xfrm>
          <a:off x="584200" y="3398678"/>
          <a:ext cx="11018520" cy="30021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4630">
                  <a:extLst>
                    <a:ext uri="{9D8B030D-6E8A-4147-A177-3AD203B41FA5}">
                      <a16:colId xmlns:a16="http://schemas.microsoft.com/office/drawing/2014/main" val="3159333108"/>
                    </a:ext>
                  </a:extLst>
                </a:gridCol>
                <a:gridCol w="2754630">
                  <a:extLst>
                    <a:ext uri="{9D8B030D-6E8A-4147-A177-3AD203B41FA5}">
                      <a16:colId xmlns:a16="http://schemas.microsoft.com/office/drawing/2014/main" val="3207355378"/>
                    </a:ext>
                  </a:extLst>
                </a:gridCol>
                <a:gridCol w="2754630">
                  <a:extLst>
                    <a:ext uri="{9D8B030D-6E8A-4147-A177-3AD203B41FA5}">
                      <a16:colId xmlns:a16="http://schemas.microsoft.com/office/drawing/2014/main" val="3858859355"/>
                    </a:ext>
                  </a:extLst>
                </a:gridCol>
                <a:gridCol w="2754630">
                  <a:extLst>
                    <a:ext uri="{9D8B030D-6E8A-4147-A177-3AD203B41FA5}">
                      <a16:colId xmlns:a16="http://schemas.microsoft.com/office/drawing/2014/main" val="2337219753"/>
                    </a:ext>
                  </a:extLst>
                </a:gridCol>
              </a:tblGrid>
              <a:tr h="607077">
                <a:tc>
                  <a:txBody>
                    <a:bodyPr/>
                    <a:lstStyle/>
                    <a:p>
                      <a:r>
                        <a:rPr lang="en-GB" dirty="0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Tests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Expected 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6215920"/>
                  </a:ext>
                </a:extLst>
              </a:tr>
              <a:tr h="598761">
                <a:tc rowSpan="4">
                  <a:txBody>
                    <a:bodyPr/>
                    <a:lstStyle/>
                    <a:p>
                      <a:r>
                        <a:rPr lang="en-GB" dirty="0"/>
                        <a:t>Int </a:t>
                      </a:r>
                      <a:r>
                        <a:rPr lang="en-GB" dirty="0" err="1"/>
                        <a:t>addNumbers</a:t>
                      </a:r>
                      <a:r>
                        <a:rPr lang="en-GB" dirty="0"/>
                        <a:t> (int A, int B)</a:t>
                      </a:r>
                    </a:p>
                    <a:p>
                      <a:r>
                        <a:rPr lang="en-GB" dirty="0"/>
                        <a:t>{</a:t>
                      </a:r>
                    </a:p>
                    <a:p>
                      <a:r>
                        <a:rPr lang="en-GB" dirty="0"/>
                        <a:t>   return (A + B)</a:t>
                      </a:r>
                    </a:p>
                    <a:p>
                      <a:r>
                        <a:rPr lang="en-GB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addNumbers</a:t>
                      </a:r>
                      <a:r>
                        <a:rPr lang="en-GB" dirty="0"/>
                        <a:t>(1, ten)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Return generic 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Pass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8037321"/>
                  </a:ext>
                </a:extLst>
              </a:tr>
              <a:tr h="598761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/>
                        <a:t>addNumbers</a:t>
                      </a:r>
                      <a:r>
                        <a:rPr lang="en-GB" dirty="0"/>
                        <a:t>(1, 2)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Pass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6372597"/>
                  </a:ext>
                </a:extLst>
              </a:tr>
              <a:tr h="598761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addNumbers</a:t>
                      </a:r>
                      <a:r>
                        <a:rPr lang="en-GB" dirty="0"/>
                        <a:t>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Return generic 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Pass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4874846"/>
                  </a:ext>
                </a:extLst>
              </a:tr>
              <a:tr h="598761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addNumbers</a:t>
                      </a:r>
                      <a:r>
                        <a:rPr lang="en-GB" dirty="0"/>
                        <a:t>(1, 2, 3)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Return generic 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Pass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1606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3776306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74942-71BF-4A80-931D-5715B3B3D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Library Tests - Complex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59DCA9-A682-489D-BAB4-40C7C3EA2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646878"/>
          </a:xfrm>
        </p:spPr>
        <p:txBody>
          <a:bodyPr/>
          <a:lstStyle/>
          <a:p>
            <a:r>
              <a:rPr lang="en-GB" dirty="0"/>
              <a:t>External lookup for customer ID</a:t>
            </a:r>
          </a:p>
          <a:p>
            <a:pPr lvl="1"/>
            <a:r>
              <a:rPr lang="en-GB" dirty="0"/>
              <a:t>Test real customer</a:t>
            </a:r>
          </a:p>
          <a:p>
            <a:pPr lvl="1"/>
            <a:r>
              <a:rPr lang="en-GB" dirty="0"/>
              <a:t>Test fake customer</a:t>
            </a:r>
          </a:p>
          <a:p>
            <a:pPr lvl="1"/>
            <a:r>
              <a:rPr lang="en-GB" dirty="0"/>
              <a:t>Test bad customer ID</a:t>
            </a:r>
          </a:p>
          <a:p>
            <a:pPr lvl="1"/>
            <a:r>
              <a:rPr lang="en-GB" dirty="0"/>
              <a:t>Test good customer ID</a:t>
            </a:r>
          </a:p>
          <a:p>
            <a:pPr lvl="1"/>
            <a:r>
              <a:rPr lang="en-GB" dirty="0"/>
              <a:t>Test string input</a:t>
            </a:r>
          </a:p>
          <a:p>
            <a:pPr lvl="1"/>
            <a:r>
              <a:rPr lang="en-GB" dirty="0"/>
              <a:t>Test integer input</a:t>
            </a:r>
          </a:p>
        </p:txBody>
      </p:sp>
    </p:spTree>
    <p:extLst>
      <p:ext uri="{BB962C8B-B14F-4D97-AF65-F5344CB8AC3E}">
        <p14:creationId xmlns:p14="http://schemas.microsoft.com/office/powerpoint/2010/main" val="3960275623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493A2-00F6-4B17-BBC6-BEE3169F9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Infrastructure Tests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02A563-7235-485E-90CF-CBE7E54D060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3016210"/>
          </a:xfrm>
        </p:spPr>
        <p:txBody>
          <a:bodyPr/>
          <a:lstStyle/>
          <a:p>
            <a:r>
              <a:rPr lang="en-GB" dirty="0"/>
              <a:t>Does component exist?</a:t>
            </a:r>
          </a:p>
          <a:p>
            <a:r>
              <a:rPr lang="en-GB" dirty="0"/>
              <a:t>Network connectivity?</a:t>
            </a:r>
          </a:p>
          <a:p>
            <a:r>
              <a:rPr lang="en-GB" dirty="0"/>
              <a:t>Firewall rules in place?</a:t>
            </a:r>
          </a:p>
          <a:p>
            <a:r>
              <a:rPr lang="en-GB" dirty="0"/>
              <a:t>Naming correct?</a:t>
            </a:r>
          </a:p>
          <a:p>
            <a:r>
              <a:rPr lang="en-GB" dirty="0"/>
              <a:t>Sized correctly?</a:t>
            </a:r>
          </a:p>
          <a:p>
            <a:r>
              <a:rPr lang="en-GB" dirty="0"/>
              <a:t>Correct Region?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0BEC970-2851-479B-8964-18EB6A2A18BE}"/>
              </a:ext>
            </a:extLst>
          </p:cNvPr>
          <p:cNvSpPr/>
          <p:nvPr/>
        </p:nvSpPr>
        <p:spPr>
          <a:xfrm>
            <a:off x="4845583" y="6039969"/>
            <a:ext cx="131318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90000"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bold" panose="020B0702040204020203" pitchFamily="34" charset="0"/>
                <a:ea typeface="MS PGothic" panose="020B0600070205080204" pitchFamily="34" charset="-128"/>
                <a:cs typeface="Segoe UI Semibold" panose="020B0702040204020203" pitchFamily="34" charset="0"/>
              </a:rPr>
              <a:t>Azure Blob Storage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9FAF7C6-74AA-4CA4-B2AC-BA440162BC20}"/>
              </a:ext>
            </a:extLst>
          </p:cNvPr>
          <p:cNvGrpSpPr/>
          <p:nvPr/>
        </p:nvGrpSpPr>
        <p:grpSpPr>
          <a:xfrm>
            <a:off x="5248296" y="5539912"/>
            <a:ext cx="507755" cy="435880"/>
            <a:chOff x="2488014" y="1320237"/>
            <a:chExt cx="4696411" cy="4187931"/>
          </a:xfrm>
        </p:grpSpPr>
        <p:sp>
          <p:nvSpPr>
            <p:cNvPr id="6" name="Hexagon 5">
              <a:extLst>
                <a:ext uri="{FF2B5EF4-FFF2-40B4-BE49-F238E27FC236}">
                  <a16:creationId xmlns:a16="http://schemas.microsoft.com/office/drawing/2014/main" id="{4F34DE3D-AF86-4CD4-AFC3-789AF618DE4B}"/>
                </a:ext>
              </a:extLst>
            </p:cNvPr>
            <p:cNvSpPr/>
            <p:nvPr/>
          </p:nvSpPr>
          <p:spPr bwMode="auto">
            <a:xfrm>
              <a:off x="2488014" y="1320237"/>
              <a:ext cx="4696411" cy="4187931"/>
            </a:xfrm>
            <a:prstGeom prst="hexagon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" name="Snip Single Corner Rectangle 26">
              <a:extLst>
                <a:ext uri="{FF2B5EF4-FFF2-40B4-BE49-F238E27FC236}">
                  <a16:creationId xmlns:a16="http://schemas.microsoft.com/office/drawing/2014/main" id="{31B55BE4-0890-4F4C-A4BA-29A57723271E}"/>
                </a:ext>
              </a:extLst>
            </p:cNvPr>
            <p:cNvSpPr/>
            <p:nvPr/>
          </p:nvSpPr>
          <p:spPr bwMode="auto">
            <a:xfrm>
              <a:off x="3677767" y="2189578"/>
              <a:ext cx="2316905" cy="2449240"/>
            </a:xfrm>
            <a:prstGeom prst="snip1Rect">
              <a:avLst>
                <a:gd name="adj" fmla="val 28736"/>
              </a:avLst>
            </a:prstGeom>
            <a:noFill/>
            <a:ln w="12700">
              <a:solidFill>
                <a:schemeClr val="tx1"/>
              </a:solidFill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91440" rIns="0" bIns="9144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B2B14FA-46C1-4CEC-A1E4-16AD1D41A944}"/>
                </a:ext>
              </a:extLst>
            </p:cNvPr>
            <p:cNvGrpSpPr/>
            <p:nvPr/>
          </p:nvGrpSpPr>
          <p:grpSpPr>
            <a:xfrm>
              <a:off x="4271147" y="2716509"/>
              <a:ext cx="790232" cy="1472559"/>
              <a:chOff x="4917030" y="1019829"/>
              <a:chExt cx="123056" cy="229308"/>
            </a:xfrm>
          </p:grpSpPr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385712DF-C509-4960-9D5E-4E7405EF6555}"/>
                  </a:ext>
                </a:extLst>
              </p:cNvPr>
              <p:cNvSpPr/>
              <p:nvPr/>
            </p:nvSpPr>
            <p:spPr bwMode="auto">
              <a:xfrm>
                <a:off x="4981844" y="1019829"/>
                <a:ext cx="58242" cy="92477"/>
              </a:xfrm>
              <a:custGeom>
                <a:avLst/>
                <a:gdLst>
                  <a:gd name="connsiteX0" fmla="*/ 31450 w 60815"/>
                  <a:gd name="connsiteY0" fmla="*/ 0 h 96562"/>
                  <a:gd name="connsiteX1" fmla="*/ 60815 w 60815"/>
                  <a:gd name="connsiteY1" fmla="*/ 47858 h 96562"/>
                  <a:gd name="connsiteX2" fmla="*/ 58699 w 60815"/>
                  <a:gd name="connsiteY2" fmla="*/ 68629 h 96562"/>
                  <a:gd name="connsiteX3" fmla="*/ 52579 w 60815"/>
                  <a:gd name="connsiteY3" fmla="*/ 83898 h 96562"/>
                  <a:gd name="connsiteX4" fmla="*/ 42747 w 60815"/>
                  <a:gd name="connsiteY4" fmla="*/ 93339 h 96562"/>
                  <a:gd name="connsiteX5" fmla="*/ 29496 w 60815"/>
                  <a:gd name="connsiteY5" fmla="*/ 96562 h 96562"/>
                  <a:gd name="connsiteX6" fmla="*/ 16962 w 60815"/>
                  <a:gd name="connsiteY6" fmla="*/ 93469 h 96562"/>
                  <a:gd name="connsiteX7" fmla="*/ 7684 w 60815"/>
                  <a:gd name="connsiteY7" fmla="*/ 84451 h 96562"/>
                  <a:gd name="connsiteX8" fmla="*/ 1954 w 60815"/>
                  <a:gd name="connsiteY8" fmla="*/ 69898 h 96562"/>
                  <a:gd name="connsiteX9" fmla="*/ 0 w 60815"/>
                  <a:gd name="connsiteY9" fmla="*/ 50137 h 96562"/>
                  <a:gd name="connsiteX10" fmla="*/ 2051 w 60815"/>
                  <a:gd name="connsiteY10" fmla="*/ 28520 h 96562"/>
                  <a:gd name="connsiteX11" fmla="*/ 8074 w 60815"/>
                  <a:gd name="connsiteY11" fmla="*/ 12795 h 96562"/>
                  <a:gd name="connsiteX12" fmla="*/ 17939 w 60815"/>
                  <a:gd name="connsiteY12" fmla="*/ 3223 h 96562"/>
                  <a:gd name="connsiteX13" fmla="*/ 31450 w 60815"/>
                  <a:gd name="connsiteY13" fmla="*/ 0 h 96562"/>
                  <a:gd name="connsiteX14" fmla="*/ 30929 w 60815"/>
                  <a:gd name="connsiteY14" fmla="*/ 9051 h 96562"/>
                  <a:gd name="connsiteX15" fmla="*/ 10939 w 60815"/>
                  <a:gd name="connsiteY15" fmla="*/ 49616 h 96562"/>
                  <a:gd name="connsiteX16" fmla="*/ 49876 w 60815"/>
                  <a:gd name="connsiteY16" fmla="*/ 48900 h 96562"/>
                  <a:gd name="connsiteX17" fmla="*/ 30929 w 60815"/>
                  <a:gd name="connsiteY17" fmla="*/ 9051 h 96562"/>
                  <a:gd name="connsiteX0" fmla="*/ 31450 w 60815"/>
                  <a:gd name="connsiteY0" fmla="*/ 0 h 96562"/>
                  <a:gd name="connsiteX1" fmla="*/ 60815 w 60815"/>
                  <a:gd name="connsiteY1" fmla="*/ 47858 h 96562"/>
                  <a:gd name="connsiteX2" fmla="*/ 58699 w 60815"/>
                  <a:gd name="connsiteY2" fmla="*/ 68629 h 96562"/>
                  <a:gd name="connsiteX3" fmla="*/ 52579 w 60815"/>
                  <a:gd name="connsiteY3" fmla="*/ 83898 h 96562"/>
                  <a:gd name="connsiteX4" fmla="*/ 42747 w 60815"/>
                  <a:gd name="connsiteY4" fmla="*/ 93339 h 96562"/>
                  <a:gd name="connsiteX5" fmla="*/ 29496 w 60815"/>
                  <a:gd name="connsiteY5" fmla="*/ 96562 h 96562"/>
                  <a:gd name="connsiteX6" fmla="*/ 16962 w 60815"/>
                  <a:gd name="connsiteY6" fmla="*/ 93469 h 96562"/>
                  <a:gd name="connsiteX7" fmla="*/ 7684 w 60815"/>
                  <a:gd name="connsiteY7" fmla="*/ 84451 h 96562"/>
                  <a:gd name="connsiteX8" fmla="*/ 1954 w 60815"/>
                  <a:gd name="connsiteY8" fmla="*/ 69898 h 96562"/>
                  <a:gd name="connsiteX9" fmla="*/ 0 w 60815"/>
                  <a:gd name="connsiteY9" fmla="*/ 50137 h 96562"/>
                  <a:gd name="connsiteX10" fmla="*/ 2051 w 60815"/>
                  <a:gd name="connsiteY10" fmla="*/ 28520 h 96562"/>
                  <a:gd name="connsiteX11" fmla="*/ 8074 w 60815"/>
                  <a:gd name="connsiteY11" fmla="*/ 12795 h 96562"/>
                  <a:gd name="connsiteX12" fmla="*/ 17939 w 60815"/>
                  <a:gd name="connsiteY12" fmla="*/ 3223 h 96562"/>
                  <a:gd name="connsiteX13" fmla="*/ 31450 w 60815"/>
                  <a:gd name="connsiteY13" fmla="*/ 0 h 96562"/>
                  <a:gd name="connsiteX14" fmla="*/ 30929 w 60815"/>
                  <a:gd name="connsiteY14" fmla="*/ 9051 h 96562"/>
                  <a:gd name="connsiteX15" fmla="*/ 49876 w 60815"/>
                  <a:gd name="connsiteY15" fmla="*/ 48900 h 96562"/>
                  <a:gd name="connsiteX16" fmla="*/ 30929 w 60815"/>
                  <a:gd name="connsiteY16" fmla="*/ 9051 h 96562"/>
                  <a:gd name="connsiteX0" fmla="*/ 31450 w 60815"/>
                  <a:gd name="connsiteY0" fmla="*/ 0 h 96562"/>
                  <a:gd name="connsiteX1" fmla="*/ 60815 w 60815"/>
                  <a:gd name="connsiteY1" fmla="*/ 47858 h 96562"/>
                  <a:gd name="connsiteX2" fmla="*/ 58699 w 60815"/>
                  <a:gd name="connsiteY2" fmla="*/ 68629 h 96562"/>
                  <a:gd name="connsiteX3" fmla="*/ 52579 w 60815"/>
                  <a:gd name="connsiteY3" fmla="*/ 83898 h 96562"/>
                  <a:gd name="connsiteX4" fmla="*/ 42747 w 60815"/>
                  <a:gd name="connsiteY4" fmla="*/ 93339 h 96562"/>
                  <a:gd name="connsiteX5" fmla="*/ 29496 w 60815"/>
                  <a:gd name="connsiteY5" fmla="*/ 96562 h 96562"/>
                  <a:gd name="connsiteX6" fmla="*/ 16962 w 60815"/>
                  <a:gd name="connsiteY6" fmla="*/ 93469 h 96562"/>
                  <a:gd name="connsiteX7" fmla="*/ 7684 w 60815"/>
                  <a:gd name="connsiteY7" fmla="*/ 84451 h 96562"/>
                  <a:gd name="connsiteX8" fmla="*/ 1954 w 60815"/>
                  <a:gd name="connsiteY8" fmla="*/ 69898 h 96562"/>
                  <a:gd name="connsiteX9" fmla="*/ 0 w 60815"/>
                  <a:gd name="connsiteY9" fmla="*/ 50137 h 96562"/>
                  <a:gd name="connsiteX10" fmla="*/ 2051 w 60815"/>
                  <a:gd name="connsiteY10" fmla="*/ 28520 h 96562"/>
                  <a:gd name="connsiteX11" fmla="*/ 8074 w 60815"/>
                  <a:gd name="connsiteY11" fmla="*/ 12795 h 96562"/>
                  <a:gd name="connsiteX12" fmla="*/ 17939 w 60815"/>
                  <a:gd name="connsiteY12" fmla="*/ 3223 h 96562"/>
                  <a:gd name="connsiteX13" fmla="*/ 31450 w 60815"/>
                  <a:gd name="connsiteY13" fmla="*/ 0 h 96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0815" h="96562">
                    <a:moveTo>
                      <a:pt x="31450" y="0"/>
                    </a:moveTo>
                    <a:cubicBezTo>
                      <a:pt x="51027" y="0"/>
                      <a:pt x="60815" y="15953"/>
                      <a:pt x="60815" y="47858"/>
                    </a:cubicBezTo>
                    <a:cubicBezTo>
                      <a:pt x="60815" y="55671"/>
                      <a:pt x="60110" y="62595"/>
                      <a:pt x="58699" y="68629"/>
                    </a:cubicBezTo>
                    <a:cubicBezTo>
                      <a:pt x="57288" y="74662"/>
                      <a:pt x="55248" y="79752"/>
                      <a:pt x="52579" y="83898"/>
                    </a:cubicBezTo>
                    <a:cubicBezTo>
                      <a:pt x="49909" y="88043"/>
                      <a:pt x="46632" y="91190"/>
                      <a:pt x="42747" y="93339"/>
                    </a:cubicBezTo>
                    <a:cubicBezTo>
                      <a:pt x="38862" y="95488"/>
                      <a:pt x="34445" y="96562"/>
                      <a:pt x="29496" y="96562"/>
                    </a:cubicBezTo>
                    <a:cubicBezTo>
                      <a:pt x="24808" y="96562"/>
                      <a:pt x="20630" y="95531"/>
                      <a:pt x="16962" y="93469"/>
                    </a:cubicBezTo>
                    <a:cubicBezTo>
                      <a:pt x="13294" y="91407"/>
                      <a:pt x="10201" y="88401"/>
                      <a:pt x="7684" y="84451"/>
                    </a:cubicBezTo>
                    <a:cubicBezTo>
                      <a:pt x="5166" y="80501"/>
                      <a:pt x="3256" y="75650"/>
                      <a:pt x="1954" y="69898"/>
                    </a:cubicBezTo>
                    <a:cubicBezTo>
                      <a:pt x="652" y="64147"/>
                      <a:pt x="0" y="57560"/>
                      <a:pt x="0" y="50137"/>
                    </a:cubicBezTo>
                    <a:cubicBezTo>
                      <a:pt x="0" y="41976"/>
                      <a:pt x="684" y="34770"/>
                      <a:pt x="2051" y="28520"/>
                    </a:cubicBezTo>
                    <a:cubicBezTo>
                      <a:pt x="3419" y="22269"/>
                      <a:pt x="5426" y="17027"/>
                      <a:pt x="8074" y="12795"/>
                    </a:cubicBezTo>
                    <a:cubicBezTo>
                      <a:pt x="10722" y="8563"/>
                      <a:pt x="14010" y="5372"/>
                      <a:pt x="17939" y="3223"/>
                    </a:cubicBezTo>
                    <a:cubicBezTo>
                      <a:pt x="21867" y="1075"/>
                      <a:pt x="26371" y="0"/>
                      <a:pt x="31450" y="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  <a:beve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FCE8CE37-301B-4E4A-94D7-0F3BECDC3133}"/>
                  </a:ext>
                </a:extLst>
              </p:cNvPr>
              <p:cNvSpPr/>
              <p:nvPr/>
            </p:nvSpPr>
            <p:spPr bwMode="auto">
              <a:xfrm>
                <a:off x="4929274" y="1019829"/>
                <a:ext cx="17428" cy="92477"/>
              </a:xfrm>
              <a:custGeom>
                <a:avLst/>
                <a:gdLst>
                  <a:gd name="connsiteX0" fmla="*/ 28259 w 32296"/>
                  <a:gd name="connsiteY0" fmla="*/ 0 h 95455"/>
                  <a:gd name="connsiteX1" fmla="*/ 32296 w 32296"/>
                  <a:gd name="connsiteY1" fmla="*/ 0 h 95455"/>
                  <a:gd name="connsiteX2" fmla="*/ 32296 w 32296"/>
                  <a:gd name="connsiteY2" fmla="*/ 95455 h 95455"/>
                  <a:gd name="connsiteX3" fmla="*/ 21618 w 32296"/>
                  <a:gd name="connsiteY3" fmla="*/ 95455 h 95455"/>
                  <a:gd name="connsiteX4" fmla="*/ 21618 w 32296"/>
                  <a:gd name="connsiteY4" fmla="*/ 14781 h 95455"/>
                  <a:gd name="connsiteX5" fmla="*/ 18004 w 32296"/>
                  <a:gd name="connsiteY5" fmla="*/ 17613 h 95455"/>
                  <a:gd name="connsiteX6" fmla="*/ 12665 w 32296"/>
                  <a:gd name="connsiteY6" fmla="*/ 20771 h 95455"/>
                  <a:gd name="connsiteX7" fmla="*/ 6414 w 32296"/>
                  <a:gd name="connsiteY7" fmla="*/ 23701 h 95455"/>
                  <a:gd name="connsiteX8" fmla="*/ 0 w 32296"/>
                  <a:gd name="connsiteY8" fmla="*/ 25850 h 95455"/>
                  <a:gd name="connsiteX9" fmla="*/ 7456 w 32296"/>
                  <a:gd name="connsiteY9" fmla="*/ 12404 h 95455"/>
                  <a:gd name="connsiteX10" fmla="*/ 15204 w 32296"/>
                  <a:gd name="connsiteY10" fmla="*/ 8693 h 95455"/>
                  <a:gd name="connsiteX11" fmla="*/ 22399 w 32296"/>
                  <a:gd name="connsiteY11" fmla="*/ 4396 h 95455"/>
                  <a:gd name="connsiteX12" fmla="*/ 28259 w 32296"/>
                  <a:gd name="connsiteY12" fmla="*/ 0 h 95455"/>
                  <a:gd name="connsiteX0" fmla="*/ 28259 w 32296"/>
                  <a:gd name="connsiteY0" fmla="*/ 0 h 95455"/>
                  <a:gd name="connsiteX1" fmla="*/ 32296 w 32296"/>
                  <a:gd name="connsiteY1" fmla="*/ 0 h 95455"/>
                  <a:gd name="connsiteX2" fmla="*/ 32296 w 32296"/>
                  <a:gd name="connsiteY2" fmla="*/ 95455 h 95455"/>
                  <a:gd name="connsiteX3" fmla="*/ 21618 w 32296"/>
                  <a:gd name="connsiteY3" fmla="*/ 95455 h 95455"/>
                  <a:gd name="connsiteX4" fmla="*/ 21618 w 32296"/>
                  <a:gd name="connsiteY4" fmla="*/ 14781 h 95455"/>
                  <a:gd name="connsiteX5" fmla="*/ 18004 w 32296"/>
                  <a:gd name="connsiteY5" fmla="*/ 17613 h 95455"/>
                  <a:gd name="connsiteX6" fmla="*/ 12665 w 32296"/>
                  <a:gd name="connsiteY6" fmla="*/ 20771 h 95455"/>
                  <a:gd name="connsiteX7" fmla="*/ 6414 w 32296"/>
                  <a:gd name="connsiteY7" fmla="*/ 23701 h 95455"/>
                  <a:gd name="connsiteX8" fmla="*/ 0 w 32296"/>
                  <a:gd name="connsiteY8" fmla="*/ 25850 h 95455"/>
                  <a:gd name="connsiteX9" fmla="*/ 15204 w 32296"/>
                  <a:gd name="connsiteY9" fmla="*/ 8693 h 95455"/>
                  <a:gd name="connsiteX10" fmla="*/ 22399 w 32296"/>
                  <a:gd name="connsiteY10" fmla="*/ 4396 h 95455"/>
                  <a:gd name="connsiteX11" fmla="*/ 28259 w 32296"/>
                  <a:gd name="connsiteY11" fmla="*/ 0 h 95455"/>
                  <a:gd name="connsiteX0" fmla="*/ 28259 w 32296"/>
                  <a:gd name="connsiteY0" fmla="*/ 0 h 95455"/>
                  <a:gd name="connsiteX1" fmla="*/ 32296 w 32296"/>
                  <a:gd name="connsiteY1" fmla="*/ 0 h 95455"/>
                  <a:gd name="connsiteX2" fmla="*/ 32296 w 32296"/>
                  <a:gd name="connsiteY2" fmla="*/ 95455 h 95455"/>
                  <a:gd name="connsiteX3" fmla="*/ 21618 w 32296"/>
                  <a:gd name="connsiteY3" fmla="*/ 95455 h 95455"/>
                  <a:gd name="connsiteX4" fmla="*/ 21618 w 32296"/>
                  <a:gd name="connsiteY4" fmla="*/ 14781 h 95455"/>
                  <a:gd name="connsiteX5" fmla="*/ 18004 w 32296"/>
                  <a:gd name="connsiteY5" fmla="*/ 17613 h 95455"/>
                  <a:gd name="connsiteX6" fmla="*/ 12665 w 32296"/>
                  <a:gd name="connsiteY6" fmla="*/ 20771 h 95455"/>
                  <a:gd name="connsiteX7" fmla="*/ 6414 w 32296"/>
                  <a:gd name="connsiteY7" fmla="*/ 23701 h 95455"/>
                  <a:gd name="connsiteX8" fmla="*/ 0 w 32296"/>
                  <a:gd name="connsiteY8" fmla="*/ 25850 h 95455"/>
                  <a:gd name="connsiteX9" fmla="*/ 22399 w 32296"/>
                  <a:gd name="connsiteY9" fmla="*/ 4396 h 95455"/>
                  <a:gd name="connsiteX10" fmla="*/ 28259 w 32296"/>
                  <a:gd name="connsiteY10" fmla="*/ 0 h 95455"/>
                  <a:gd name="connsiteX0" fmla="*/ 28259 w 32296"/>
                  <a:gd name="connsiteY0" fmla="*/ 0 h 95455"/>
                  <a:gd name="connsiteX1" fmla="*/ 32296 w 32296"/>
                  <a:gd name="connsiteY1" fmla="*/ 0 h 95455"/>
                  <a:gd name="connsiteX2" fmla="*/ 32296 w 32296"/>
                  <a:gd name="connsiteY2" fmla="*/ 95455 h 95455"/>
                  <a:gd name="connsiteX3" fmla="*/ 21618 w 32296"/>
                  <a:gd name="connsiteY3" fmla="*/ 95455 h 95455"/>
                  <a:gd name="connsiteX4" fmla="*/ 21618 w 32296"/>
                  <a:gd name="connsiteY4" fmla="*/ 14781 h 95455"/>
                  <a:gd name="connsiteX5" fmla="*/ 18004 w 32296"/>
                  <a:gd name="connsiteY5" fmla="*/ 17613 h 95455"/>
                  <a:gd name="connsiteX6" fmla="*/ 12665 w 32296"/>
                  <a:gd name="connsiteY6" fmla="*/ 20771 h 95455"/>
                  <a:gd name="connsiteX7" fmla="*/ 6414 w 32296"/>
                  <a:gd name="connsiteY7" fmla="*/ 23701 h 95455"/>
                  <a:gd name="connsiteX8" fmla="*/ 0 w 32296"/>
                  <a:gd name="connsiteY8" fmla="*/ 25850 h 95455"/>
                  <a:gd name="connsiteX9" fmla="*/ 28259 w 32296"/>
                  <a:gd name="connsiteY9" fmla="*/ 0 h 95455"/>
                  <a:gd name="connsiteX0" fmla="*/ 0 w 32296"/>
                  <a:gd name="connsiteY0" fmla="*/ 25850 h 95455"/>
                  <a:gd name="connsiteX1" fmla="*/ 32296 w 32296"/>
                  <a:gd name="connsiteY1" fmla="*/ 0 h 95455"/>
                  <a:gd name="connsiteX2" fmla="*/ 32296 w 32296"/>
                  <a:gd name="connsiteY2" fmla="*/ 95455 h 95455"/>
                  <a:gd name="connsiteX3" fmla="*/ 21618 w 32296"/>
                  <a:gd name="connsiteY3" fmla="*/ 95455 h 95455"/>
                  <a:gd name="connsiteX4" fmla="*/ 21618 w 32296"/>
                  <a:gd name="connsiteY4" fmla="*/ 14781 h 95455"/>
                  <a:gd name="connsiteX5" fmla="*/ 18004 w 32296"/>
                  <a:gd name="connsiteY5" fmla="*/ 17613 h 95455"/>
                  <a:gd name="connsiteX6" fmla="*/ 12665 w 32296"/>
                  <a:gd name="connsiteY6" fmla="*/ 20771 h 95455"/>
                  <a:gd name="connsiteX7" fmla="*/ 6414 w 32296"/>
                  <a:gd name="connsiteY7" fmla="*/ 23701 h 95455"/>
                  <a:gd name="connsiteX8" fmla="*/ 0 w 32296"/>
                  <a:gd name="connsiteY8" fmla="*/ 25850 h 95455"/>
                  <a:gd name="connsiteX0" fmla="*/ 32296 w 37457"/>
                  <a:gd name="connsiteY0" fmla="*/ 0 h 95455"/>
                  <a:gd name="connsiteX1" fmla="*/ 32296 w 37457"/>
                  <a:gd name="connsiteY1" fmla="*/ 95455 h 95455"/>
                  <a:gd name="connsiteX2" fmla="*/ 21618 w 37457"/>
                  <a:gd name="connsiteY2" fmla="*/ 95455 h 95455"/>
                  <a:gd name="connsiteX3" fmla="*/ 21618 w 37457"/>
                  <a:gd name="connsiteY3" fmla="*/ 14781 h 95455"/>
                  <a:gd name="connsiteX4" fmla="*/ 18004 w 37457"/>
                  <a:gd name="connsiteY4" fmla="*/ 17613 h 95455"/>
                  <a:gd name="connsiteX5" fmla="*/ 12665 w 37457"/>
                  <a:gd name="connsiteY5" fmla="*/ 20771 h 95455"/>
                  <a:gd name="connsiteX6" fmla="*/ 6414 w 37457"/>
                  <a:gd name="connsiteY6" fmla="*/ 23701 h 95455"/>
                  <a:gd name="connsiteX7" fmla="*/ 0 w 37457"/>
                  <a:gd name="connsiteY7" fmla="*/ 25850 h 95455"/>
                  <a:gd name="connsiteX8" fmla="*/ 37457 w 37457"/>
                  <a:gd name="connsiteY8" fmla="*/ 5161 h 95455"/>
                  <a:gd name="connsiteX0" fmla="*/ 32296 w 37457"/>
                  <a:gd name="connsiteY0" fmla="*/ 90294 h 90294"/>
                  <a:gd name="connsiteX1" fmla="*/ 21618 w 37457"/>
                  <a:gd name="connsiteY1" fmla="*/ 90294 h 90294"/>
                  <a:gd name="connsiteX2" fmla="*/ 21618 w 37457"/>
                  <a:gd name="connsiteY2" fmla="*/ 9620 h 90294"/>
                  <a:gd name="connsiteX3" fmla="*/ 18004 w 37457"/>
                  <a:gd name="connsiteY3" fmla="*/ 12452 h 90294"/>
                  <a:gd name="connsiteX4" fmla="*/ 12665 w 37457"/>
                  <a:gd name="connsiteY4" fmla="*/ 15610 h 90294"/>
                  <a:gd name="connsiteX5" fmla="*/ 6414 w 37457"/>
                  <a:gd name="connsiteY5" fmla="*/ 18540 h 90294"/>
                  <a:gd name="connsiteX6" fmla="*/ 0 w 37457"/>
                  <a:gd name="connsiteY6" fmla="*/ 20689 h 90294"/>
                  <a:gd name="connsiteX7" fmla="*/ 37457 w 37457"/>
                  <a:gd name="connsiteY7" fmla="*/ 0 h 90294"/>
                  <a:gd name="connsiteX0" fmla="*/ 32296 w 32296"/>
                  <a:gd name="connsiteY0" fmla="*/ 80674 h 80674"/>
                  <a:gd name="connsiteX1" fmla="*/ 21618 w 32296"/>
                  <a:gd name="connsiteY1" fmla="*/ 80674 h 80674"/>
                  <a:gd name="connsiteX2" fmla="*/ 21618 w 32296"/>
                  <a:gd name="connsiteY2" fmla="*/ 0 h 80674"/>
                  <a:gd name="connsiteX3" fmla="*/ 18004 w 32296"/>
                  <a:gd name="connsiteY3" fmla="*/ 2832 h 80674"/>
                  <a:gd name="connsiteX4" fmla="*/ 12665 w 32296"/>
                  <a:gd name="connsiteY4" fmla="*/ 5990 h 80674"/>
                  <a:gd name="connsiteX5" fmla="*/ 6414 w 32296"/>
                  <a:gd name="connsiteY5" fmla="*/ 8920 h 80674"/>
                  <a:gd name="connsiteX6" fmla="*/ 0 w 32296"/>
                  <a:gd name="connsiteY6" fmla="*/ 11069 h 80674"/>
                  <a:gd name="connsiteX0" fmla="*/ 21618 w 21618"/>
                  <a:gd name="connsiteY0" fmla="*/ 80674 h 80674"/>
                  <a:gd name="connsiteX1" fmla="*/ 21618 w 21618"/>
                  <a:gd name="connsiteY1" fmla="*/ 0 h 80674"/>
                  <a:gd name="connsiteX2" fmla="*/ 18004 w 21618"/>
                  <a:gd name="connsiteY2" fmla="*/ 2832 h 80674"/>
                  <a:gd name="connsiteX3" fmla="*/ 12665 w 21618"/>
                  <a:gd name="connsiteY3" fmla="*/ 5990 h 80674"/>
                  <a:gd name="connsiteX4" fmla="*/ 6414 w 21618"/>
                  <a:gd name="connsiteY4" fmla="*/ 8920 h 80674"/>
                  <a:gd name="connsiteX5" fmla="*/ 0 w 21618"/>
                  <a:gd name="connsiteY5" fmla="*/ 11069 h 80674"/>
                  <a:gd name="connsiteX0" fmla="*/ 15204 w 15204"/>
                  <a:gd name="connsiteY0" fmla="*/ 80674 h 80674"/>
                  <a:gd name="connsiteX1" fmla="*/ 15204 w 15204"/>
                  <a:gd name="connsiteY1" fmla="*/ 0 h 80674"/>
                  <a:gd name="connsiteX2" fmla="*/ 11590 w 15204"/>
                  <a:gd name="connsiteY2" fmla="*/ 2832 h 80674"/>
                  <a:gd name="connsiteX3" fmla="*/ 6251 w 15204"/>
                  <a:gd name="connsiteY3" fmla="*/ 5990 h 80674"/>
                  <a:gd name="connsiteX4" fmla="*/ 0 w 15204"/>
                  <a:gd name="connsiteY4" fmla="*/ 8920 h 80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04" h="80674">
                    <a:moveTo>
                      <a:pt x="15204" y="80674"/>
                    </a:moveTo>
                    <a:lnTo>
                      <a:pt x="15204" y="0"/>
                    </a:lnTo>
                    <a:cubicBezTo>
                      <a:pt x="14379" y="825"/>
                      <a:pt x="13174" y="1769"/>
                      <a:pt x="11590" y="2832"/>
                    </a:cubicBezTo>
                    <a:cubicBezTo>
                      <a:pt x="10006" y="3896"/>
                      <a:pt x="8226" y="4948"/>
                      <a:pt x="6251" y="5990"/>
                    </a:cubicBezTo>
                    <a:cubicBezTo>
                      <a:pt x="4276" y="7032"/>
                      <a:pt x="2192" y="8009"/>
                      <a:pt x="0" y="892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beve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8BB544F5-2A38-40A0-905F-D32420126613}"/>
                  </a:ext>
                </a:extLst>
              </p:cNvPr>
              <p:cNvSpPr/>
              <p:nvPr/>
            </p:nvSpPr>
            <p:spPr bwMode="auto">
              <a:xfrm>
                <a:off x="4917030" y="1156660"/>
                <a:ext cx="58242" cy="92477"/>
              </a:xfrm>
              <a:custGeom>
                <a:avLst/>
                <a:gdLst>
                  <a:gd name="connsiteX0" fmla="*/ 31450 w 60815"/>
                  <a:gd name="connsiteY0" fmla="*/ 0 h 96562"/>
                  <a:gd name="connsiteX1" fmla="*/ 60815 w 60815"/>
                  <a:gd name="connsiteY1" fmla="*/ 47858 h 96562"/>
                  <a:gd name="connsiteX2" fmla="*/ 58699 w 60815"/>
                  <a:gd name="connsiteY2" fmla="*/ 68629 h 96562"/>
                  <a:gd name="connsiteX3" fmla="*/ 52579 w 60815"/>
                  <a:gd name="connsiteY3" fmla="*/ 83898 h 96562"/>
                  <a:gd name="connsiteX4" fmla="*/ 42747 w 60815"/>
                  <a:gd name="connsiteY4" fmla="*/ 93339 h 96562"/>
                  <a:gd name="connsiteX5" fmla="*/ 29496 w 60815"/>
                  <a:gd name="connsiteY5" fmla="*/ 96562 h 96562"/>
                  <a:gd name="connsiteX6" fmla="*/ 16962 w 60815"/>
                  <a:gd name="connsiteY6" fmla="*/ 93469 h 96562"/>
                  <a:gd name="connsiteX7" fmla="*/ 7684 w 60815"/>
                  <a:gd name="connsiteY7" fmla="*/ 84451 h 96562"/>
                  <a:gd name="connsiteX8" fmla="*/ 1954 w 60815"/>
                  <a:gd name="connsiteY8" fmla="*/ 69898 h 96562"/>
                  <a:gd name="connsiteX9" fmla="*/ 0 w 60815"/>
                  <a:gd name="connsiteY9" fmla="*/ 50137 h 96562"/>
                  <a:gd name="connsiteX10" fmla="*/ 2051 w 60815"/>
                  <a:gd name="connsiteY10" fmla="*/ 28520 h 96562"/>
                  <a:gd name="connsiteX11" fmla="*/ 8074 w 60815"/>
                  <a:gd name="connsiteY11" fmla="*/ 12795 h 96562"/>
                  <a:gd name="connsiteX12" fmla="*/ 17939 w 60815"/>
                  <a:gd name="connsiteY12" fmla="*/ 3223 h 96562"/>
                  <a:gd name="connsiteX13" fmla="*/ 31450 w 60815"/>
                  <a:gd name="connsiteY13" fmla="*/ 0 h 96562"/>
                  <a:gd name="connsiteX14" fmla="*/ 30929 w 60815"/>
                  <a:gd name="connsiteY14" fmla="*/ 9051 h 96562"/>
                  <a:gd name="connsiteX15" fmla="*/ 10939 w 60815"/>
                  <a:gd name="connsiteY15" fmla="*/ 49616 h 96562"/>
                  <a:gd name="connsiteX16" fmla="*/ 49876 w 60815"/>
                  <a:gd name="connsiteY16" fmla="*/ 48900 h 96562"/>
                  <a:gd name="connsiteX17" fmla="*/ 30929 w 60815"/>
                  <a:gd name="connsiteY17" fmla="*/ 9051 h 96562"/>
                  <a:gd name="connsiteX0" fmla="*/ 31450 w 60815"/>
                  <a:gd name="connsiteY0" fmla="*/ 0 h 96562"/>
                  <a:gd name="connsiteX1" fmla="*/ 60815 w 60815"/>
                  <a:gd name="connsiteY1" fmla="*/ 47858 h 96562"/>
                  <a:gd name="connsiteX2" fmla="*/ 58699 w 60815"/>
                  <a:gd name="connsiteY2" fmla="*/ 68629 h 96562"/>
                  <a:gd name="connsiteX3" fmla="*/ 52579 w 60815"/>
                  <a:gd name="connsiteY3" fmla="*/ 83898 h 96562"/>
                  <a:gd name="connsiteX4" fmla="*/ 42747 w 60815"/>
                  <a:gd name="connsiteY4" fmla="*/ 93339 h 96562"/>
                  <a:gd name="connsiteX5" fmla="*/ 29496 w 60815"/>
                  <a:gd name="connsiteY5" fmla="*/ 96562 h 96562"/>
                  <a:gd name="connsiteX6" fmla="*/ 16962 w 60815"/>
                  <a:gd name="connsiteY6" fmla="*/ 93469 h 96562"/>
                  <a:gd name="connsiteX7" fmla="*/ 7684 w 60815"/>
                  <a:gd name="connsiteY7" fmla="*/ 84451 h 96562"/>
                  <a:gd name="connsiteX8" fmla="*/ 1954 w 60815"/>
                  <a:gd name="connsiteY8" fmla="*/ 69898 h 96562"/>
                  <a:gd name="connsiteX9" fmla="*/ 0 w 60815"/>
                  <a:gd name="connsiteY9" fmla="*/ 50137 h 96562"/>
                  <a:gd name="connsiteX10" fmla="*/ 2051 w 60815"/>
                  <a:gd name="connsiteY10" fmla="*/ 28520 h 96562"/>
                  <a:gd name="connsiteX11" fmla="*/ 8074 w 60815"/>
                  <a:gd name="connsiteY11" fmla="*/ 12795 h 96562"/>
                  <a:gd name="connsiteX12" fmla="*/ 17939 w 60815"/>
                  <a:gd name="connsiteY12" fmla="*/ 3223 h 96562"/>
                  <a:gd name="connsiteX13" fmla="*/ 31450 w 60815"/>
                  <a:gd name="connsiteY13" fmla="*/ 0 h 96562"/>
                  <a:gd name="connsiteX14" fmla="*/ 30929 w 60815"/>
                  <a:gd name="connsiteY14" fmla="*/ 9051 h 96562"/>
                  <a:gd name="connsiteX15" fmla="*/ 49876 w 60815"/>
                  <a:gd name="connsiteY15" fmla="*/ 48900 h 96562"/>
                  <a:gd name="connsiteX16" fmla="*/ 30929 w 60815"/>
                  <a:gd name="connsiteY16" fmla="*/ 9051 h 96562"/>
                  <a:gd name="connsiteX0" fmla="*/ 31450 w 60815"/>
                  <a:gd name="connsiteY0" fmla="*/ 0 h 96562"/>
                  <a:gd name="connsiteX1" fmla="*/ 60815 w 60815"/>
                  <a:gd name="connsiteY1" fmla="*/ 47858 h 96562"/>
                  <a:gd name="connsiteX2" fmla="*/ 58699 w 60815"/>
                  <a:gd name="connsiteY2" fmla="*/ 68629 h 96562"/>
                  <a:gd name="connsiteX3" fmla="*/ 52579 w 60815"/>
                  <a:gd name="connsiteY3" fmla="*/ 83898 h 96562"/>
                  <a:gd name="connsiteX4" fmla="*/ 42747 w 60815"/>
                  <a:gd name="connsiteY4" fmla="*/ 93339 h 96562"/>
                  <a:gd name="connsiteX5" fmla="*/ 29496 w 60815"/>
                  <a:gd name="connsiteY5" fmla="*/ 96562 h 96562"/>
                  <a:gd name="connsiteX6" fmla="*/ 16962 w 60815"/>
                  <a:gd name="connsiteY6" fmla="*/ 93469 h 96562"/>
                  <a:gd name="connsiteX7" fmla="*/ 7684 w 60815"/>
                  <a:gd name="connsiteY7" fmla="*/ 84451 h 96562"/>
                  <a:gd name="connsiteX8" fmla="*/ 1954 w 60815"/>
                  <a:gd name="connsiteY8" fmla="*/ 69898 h 96562"/>
                  <a:gd name="connsiteX9" fmla="*/ 0 w 60815"/>
                  <a:gd name="connsiteY9" fmla="*/ 50137 h 96562"/>
                  <a:gd name="connsiteX10" fmla="*/ 2051 w 60815"/>
                  <a:gd name="connsiteY10" fmla="*/ 28520 h 96562"/>
                  <a:gd name="connsiteX11" fmla="*/ 8074 w 60815"/>
                  <a:gd name="connsiteY11" fmla="*/ 12795 h 96562"/>
                  <a:gd name="connsiteX12" fmla="*/ 17939 w 60815"/>
                  <a:gd name="connsiteY12" fmla="*/ 3223 h 96562"/>
                  <a:gd name="connsiteX13" fmla="*/ 31450 w 60815"/>
                  <a:gd name="connsiteY13" fmla="*/ 0 h 96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0815" h="96562">
                    <a:moveTo>
                      <a:pt x="31450" y="0"/>
                    </a:moveTo>
                    <a:cubicBezTo>
                      <a:pt x="51027" y="0"/>
                      <a:pt x="60815" y="15953"/>
                      <a:pt x="60815" y="47858"/>
                    </a:cubicBezTo>
                    <a:cubicBezTo>
                      <a:pt x="60815" y="55671"/>
                      <a:pt x="60110" y="62595"/>
                      <a:pt x="58699" y="68629"/>
                    </a:cubicBezTo>
                    <a:cubicBezTo>
                      <a:pt x="57288" y="74662"/>
                      <a:pt x="55248" y="79752"/>
                      <a:pt x="52579" y="83898"/>
                    </a:cubicBezTo>
                    <a:cubicBezTo>
                      <a:pt x="49909" y="88043"/>
                      <a:pt x="46632" y="91190"/>
                      <a:pt x="42747" y="93339"/>
                    </a:cubicBezTo>
                    <a:cubicBezTo>
                      <a:pt x="38862" y="95488"/>
                      <a:pt x="34445" y="96562"/>
                      <a:pt x="29496" y="96562"/>
                    </a:cubicBezTo>
                    <a:cubicBezTo>
                      <a:pt x="24808" y="96562"/>
                      <a:pt x="20630" y="95531"/>
                      <a:pt x="16962" y="93469"/>
                    </a:cubicBezTo>
                    <a:cubicBezTo>
                      <a:pt x="13294" y="91407"/>
                      <a:pt x="10201" y="88401"/>
                      <a:pt x="7684" y="84451"/>
                    </a:cubicBezTo>
                    <a:cubicBezTo>
                      <a:pt x="5166" y="80501"/>
                      <a:pt x="3256" y="75650"/>
                      <a:pt x="1954" y="69898"/>
                    </a:cubicBezTo>
                    <a:cubicBezTo>
                      <a:pt x="652" y="64147"/>
                      <a:pt x="0" y="57560"/>
                      <a:pt x="0" y="50137"/>
                    </a:cubicBezTo>
                    <a:cubicBezTo>
                      <a:pt x="0" y="41976"/>
                      <a:pt x="684" y="34770"/>
                      <a:pt x="2051" y="28520"/>
                    </a:cubicBezTo>
                    <a:cubicBezTo>
                      <a:pt x="3419" y="22269"/>
                      <a:pt x="5426" y="17027"/>
                      <a:pt x="8074" y="12795"/>
                    </a:cubicBezTo>
                    <a:cubicBezTo>
                      <a:pt x="10722" y="8563"/>
                      <a:pt x="14010" y="5372"/>
                      <a:pt x="17939" y="3223"/>
                    </a:cubicBezTo>
                    <a:cubicBezTo>
                      <a:pt x="21867" y="1075"/>
                      <a:pt x="26371" y="0"/>
                      <a:pt x="31450" y="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  <a:beve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0C3572C6-033E-40FB-9D8A-67CB51A3A33B}"/>
                  </a:ext>
                </a:extLst>
              </p:cNvPr>
              <p:cNvSpPr/>
              <p:nvPr/>
            </p:nvSpPr>
            <p:spPr bwMode="auto">
              <a:xfrm>
                <a:off x="5010414" y="1156660"/>
                <a:ext cx="17428" cy="92477"/>
              </a:xfrm>
              <a:custGeom>
                <a:avLst/>
                <a:gdLst>
                  <a:gd name="connsiteX0" fmla="*/ 28259 w 32296"/>
                  <a:gd name="connsiteY0" fmla="*/ 0 h 95455"/>
                  <a:gd name="connsiteX1" fmla="*/ 32296 w 32296"/>
                  <a:gd name="connsiteY1" fmla="*/ 0 h 95455"/>
                  <a:gd name="connsiteX2" fmla="*/ 32296 w 32296"/>
                  <a:gd name="connsiteY2" fmla="*/ 95455 h 95455"/>
                  <a:gd name="connsiteX3" fmla="*/ 21618 w 32296"/>
                  <a:gd name="connsiteY3" fmla="*/ 95455 h 95455"/>
                  <a:gd name="connsiteX4" fmla="*/ 21618 w 32296"/>
                  <a:gd name="connsiteY4" fmla="*/ 14781 h 95455"/>
                  <a:gd name="connsiteX5" fmla="*/ 18004 w 32296"/>
                  <a:gd name="connsiteY5" fmla="*/ 17613 h 95455"/>
                  <a:gd name="connsiteX6" fmla="*/ 12665 w 32296"/>
                  <a:gd name="connsiteY6" fmla="*/ 20771 h 95455"/>
                  <a:gd name="connsiteX7" fmla="*/ 6414 w 32296"/>
                  <a:gd name="connsiteY7" fmla="*/ 23701 h 95455"/>
                  <a:gd name="connsiteX8" fmla="*/ 0 w 32296"/>
                  <a:gd name="connsiteY8" fmla="*/ 25850 h 95455"/>
                  <a:gd name="connsiteX9" fmla="*/ 7456 w 32296"/>
                  <a:gd name="connsiteY9" fmla="*/ 12404 h 95455"/>
                  <a:gd name="connsiteX10" fmla="*/ 15204 w 32296"/>
                  <a:gd name="connsiteY10" fmla="*/ 8693 h 95455"/>
                  <a:gd name="connsiteX11" fmla="*/ 22399 w 32296"/>
                  <a:gd name="connsiteY11" fmla="*/ 4396 h 95455"/>
                  <a:gd name="connsiteX12" fmla="*/ 28259 w 32296"/>
                  <a:gd name="connsiteY12" fmla="*/ 0 h 95455"/>
                  <a:gd name="connsiteX0" fmla="*/ 28259 w 32296"/>
                  <a:gd name="connsiteY0" fmla="*/ 0 h 95455"/>
                  <a:gd name="connsiteX1" fmla="*/ 32296 w 32296"/>
                  <a:gd name="connsiteY1" fmla="*/ 0 h 95455"/>
                  <a:gd name="connsiteX2" fmla="*/ 32296 w 32296"/>
                  <a:gd name="connsiteY2" fmla="*/ 95455 h 95455"/>
                  <a:gd name="connsiteX3" fmla="*/ 21618 w 32296"/>
                  <a:gd name="connsiteY3" fmla="*/ 95455 h 95455"/>
                  <a:gd name="connsiteX4" fmla="*/ 21618 w 32296"/>
                  <a:gd name="connsiteY4" fmla="*/ 14781 h 95455"/>
                  <a:gd name="connsiteX5" fmla="*/ 18004 w 32296"/>
                  <a:gd name="connsiteY5" fmla="*/ 17613 h 95455"/>
                  <a:gd name="connsiteX6" fmla="*/ 12665 w 32296"/>
                  <a:gd name="connsiteY6" fmla="*/ 20771 h 95455"/>
                  <a:gd name="connsiteX7" fmla="*/ 6414 w 32296"/>
                  <a:gd name="connsiteY7" fmla="*/ 23701 h 95455"/>
                  <a:gd name="connsiteX8" fmla="*/ 0 w 32296"/>
                  <a:gd name="connsiteY8" fmla="*/ 25850 h 95455"/>
                  <a:gd name="connsiteX9" fmla="*/ 15204 w 32296"/>
                  <a:gd name="connsiteY9" fmla="*/ 8693 h 95455"/>
                  <a:gd name="connsiteX10" fmla="*/ 22399 w 32296"/>
                  <a:gd name="connsiteY10" fmla="*/ 4396 h 95455"/>
                  <a:gd name="connsiteX11" fmla="*/ 28259 w 32296"/>
                  <a:gd name="connsiteY11" fmla="*/ 0 h 95455"/>
                  <a:gd name="connsiteX0" fmla="*/ 28259 w 32296"/>
                  <a:gd name="connsiteY0" fmla="*/ 0 h 95455"/>
                  <a:gd name="connsiteX1" fmla="*/ 32296 w 32296"/>
                  <a:gd name="connsiteY1" fmla="*/ 0 h 95455"/>
                  <a:gd name="connsiteX2" fmla="*/ 32296 w 32296"/>
                  <a:gd name="connsiteY2" fmla="*/ 95455 h 95455"/>
                  <a:gd name="connsiteX3" fmla="*/ 21618 w 32296"/>
                  <a:gd name="connsiteY3" fmla="*/ 95455 h 95455"/>
                  <a:gd name="connsiteX4" fmla="*/ 21618 w 32296"/>
                  <a:gd name="connsiteY4" fmla="*/ 14781 h 95455"/>
                  <a:gd name="connsiteX5" fmla="*/ 18004 w 32296"/>
                  <a:gd name="connsiteY5" fmla="*/ 17613 h 95455"/>
                  <a:gd name="connsiteX6" fmla="*/ 12665 w 32296"/>
                  <a:gd name="connsiteY6" fmla="*/ 20771 h 95455"/>
                  <a:gd name="connsiteX7" fmla="*/ 6414 w 32296"/>
                  <a:gd name="connsiteY7" fmla="*/ 23701 h 95455"/>
                  <a:gd name="connsiteX8" fmla="*/ 0 w 32296"/>
                  <a:gd name="connsiteY8" fmla="*/ 25850 h 95455"/>
                  <a:gd name="connsiteX9" fmla="*/ 22399 w 32296"/>
                  <a:gd name="connsiteY9" fmla="*/ 4396 h 95455"/>
                  <a:gd name="connsiteX10" fmla="*/ 28259 w 32296"/>
                  <a:gd name="connsiteY10" fmla="*/ 0 h 95455"/>
                  <a:gd name="connsiteX0" fmla="*/ 28259 w 32296"/>
                  <a:gd name="connsiteY0" fmla="*/ 0 h 95455"/>
                  <a:gd name="connsiteX1" fmla="*/ 32296 w 32296"/>
                  <a:gd name="connsiteY1" fmla="*/ 0 h 95455"/>
                  <a:gd name="connsiteX2" fmla="*/ 32296 w 32296"/>
                  <a:gd name="connsiteY2" fmla="*/ 95455 h 95455"/>
                  <a:gd name="connsiteX3" fmla="*/ 21618 w 32296"/>
                  <a:gd name="connsiteY3" fmla="*/ 95455 h 95455"/>
                  <a:gd name="connsiteX4" fmla="*/ 21618 w 32296"/>
                  <a:gd name="connsiteY4" fmla="*/ 14781 h 95455"/>
                  <a:gd name="connsiteX5" fmla="*/ 18004 w 32296"/>
                  <a:gd name="connsiteY5" fmla="*/ 17613 h 95455"/>
                  <a:gd name="connsiteX6" fmla="*/ 12665 w 32296"/>
                  <a:gd name="connsiteY6" fmla="*/ 20771 h 95455"/>
                  <a:gd name="connsiteX7" fmla="*/ 6414 w 32296"/>
                  <a:gd name="connsiteY7" fmla="*/ 23701 h 95455"/>
                  <a:gd name="connsiteX8" fmla="*/ 0 w 32296"/>
                  <a:gd name="connsiteY8" fmla="*/ 25850 h 95455"/>
                  <a:gd name="connsiteX9" fmla="*/ 28259 w 32296"/>
                  <a:gd name="connsiteY9" fmla="*/ 0 h 95455"/>
                  <a:gd name="connsiteX0" fmla="*/ 0 w 32296"/>
                  <a:gd name="connsiteY0" fmla="*/ 25850 h 95455"/>
                  <a:gd name="connsiteX1" fmla="*/ 32296 w 32296"/>
                  <a:gd name="connsiteY1" fmla="*/ 0 h 95455"/>
                  <a:gd name="connsiteX2" fmla="*/ 32296 w 32296"/>
                  <a:gd name="connsiteY2" fmla="*/ 95455 h 95455"/>
                  <a:gd name="connsiteX3" fmla="*/ 21618 w 32296"/>
                  <a:gd name="connsiteY3" fmla="*/ 95455 h 95455"/>
                  <a:gd name="connsiteX4" fmla="*/ 21618 w 32296"/>
                  <a:gd name="connsiteY4" fmla="*/ 14781 h 95455"/>
                  <a:gd name="connsiteX5" fmla="*/ 18004 w 32296"/>
                  <a:gd name="connsiteY5" fmla="*/ 17613 h 95455"/>
                  <a:gd name="connsiteX6" fmla="*/ 12665 w 32296"/>
                  <a:gd name="connsiteY6" fmla="*/ 20771 h 95455"/>
                  <a:gd name="connsiteX7" fmla="*/ 6414 w 32296"/>
                  <a:gd name="connsiteY7" fmla="*/ 23701 h 95455"/>
                  <a:gd name="connsiteX8" fmla="*/ 0 w 32296"/>
                  <a:gd name="connsiteY8" fmla="*/ 25850 h 95455"/>
                  <a:gd name="connsiteX0" fmla="*/ 32296 w 37457"/>
                  <a:gd name="connsiteY0" fmla="*/ 0 h 95455"/>
                  <a:gd name="connsiteX1" fmla="*/ 32296 w 37457"/>
                  <a:gd name="connsiteY1" fmla="*/ 95455 h 95455"/>
                  <a:gd name="connsiteX2" fmla="*/ 21618 w 37457"/>
                  <a:gd name="connsiteY2" fmla="*/ 95455 h 95455"/>
                  <a:gd name="connsiteX3" fmla="*/ 21618 w 37457"/>
                  <a:gd name="connsiteY3" fmla="*/ 14781 h 95455"/>
                  <a:gd name="connsiteX4" fmla="*/ 18004 w 37457"/>
                  <a:gd name="connsiteY4" fmla="*/ 17613 h 95455"/>
                  <a:gd name="connsiteX5" fmla="*/ 12665 w 37457"/>
                  <a:gd name="connsiteY5" fmla="*/ 20771 h 95455"/>
                  <a:gd name="connsiteX6" fmla="*/ 6414 w 37457"/>
                  <a:gd name="connsiteY6" fmla="*/ 23701 h 95455"/>
                  <a:gd name="connsiteX7" fmla="*/ 0 w 37457"/>
                  <a:gd name="connsiteY7" fmla="*/ 25850 h 95455"/>
                  <a:gd name="connsiteX8" fmla="*/ 37457 w 37457"/>
                  <a:gd name="connsiteY8" fmla="*/ 5161 h 95455"/>
                  <a:gd name="connsiteX0" fmla="*/ 32296 w 37457"/>
                  <a:gd name="connsiteY0" fmla="*/ 90294 h 90294"/>
                  <a:gd name="connsiteX1" fmla="*/ 21618 w 37457"/>
                  <a:gd name="connsiteY1" fmla="*/ 90294 h 90294"/>
                  <a:gd name="connsiteX2" fmla="*/ 21618 w 37457"/>
                  <a:gd name="connsiteY2" fmla="*/ 9620 h 90294"/>
                  <a:gd name="connsiteX3" fmla="*/ 18004 w 37457"/>
                  <a:gd name="connsiteY3" fmla="*/ 12452 h 90294"/>
                  <a:gd name="connsiteX4" fmla="*/ 12665 w 37457"/>
                  <a:gd name="connsiteY4" fmla="*/ 15610 h 90294"/>
                  <a:gd name="connsiteX5" fmla="*/ 6414 w 37457"/>
                  <a:gd name="connsiteY5" fmla="*/ 18540 h 90294"/>
                  <a:gd name="connsiteX6" fmla="*/ 0 w 37457"/>
                  <a:gd name="connsiteY6" fmla="*/ 20689 h 90294"/>
                  <a:gd name="connsiteX7" fmla="*/ 37457 w 37457"/>
                  <a:gd name="connsiteY7" fmla="*/ 0 h 90294"/>
                  <a:gd name="connsiteX0" fmla="*/ 32296 w 32296"/>
                  <a:gd name="connsiteY0" fmla="*/ 80674 h 80674"/>
                  <a:gd name="connsiteX1" fmla="*/ 21618 w 32296"/>
                  <a:gd name="connsiteY1" fmla="*/ 80674 h 80674"/>
                  <a:gd name="connsiteX2" fmla="*/ 21618 w 32296"/>
                  <a:gd name="connsiteY2" fmla="*/ 0 h 80674"/>
                  <a:gd name="connsiteX3" fmla="*/ 18004 w 32296"/>
                  <a:gd name="connsiteY3" fmla="*/ 2832 h 80674"/>
                  <a:gd name="connsiteX4" fmla="*/ 12665 w 32296"/>
                  <a:gd name="connsiteY4" fmla="*/ 5990 h 80674"/>
                  <a:gd name="connsiteX5" fmla="*/ 6414 w 32296"/>
                  <a:gd name="connsiteY5" fmla="*/ 8920 h 80674"/>
                  <a:gd name="connsiteX6" fmla="*/ 0 w 32296"/>
                  <a:gd name="connsiteY6" fmla="*/ 11069 h 80674"/>
                  <a:gd name="connsiteX0" fmla="*/ 21618 w 21618"/>
                  <a:gd name="connsiteY0" fmla="*/ 80674 h 80674"/>
                  <a:gd name="connsiteX1" fmla="*/ 21618 w 21618"/>
                  <a:gd name="connsiteY1" fmla="*/ 0 h 80674"/>
                  <a:gd name="connsiteX2" fmla="*/ 18004 w 21618"/>
                  <a:gd name="connsiteY2" fmla="*/ 2832 h 80674"/>
                  <a:gd name="connsiteX3" fmla="*/ 12665 w 21618"/>
                  <a:gd name="connsiteY3" fmla="*/ 5990 h 80674"/>
                  <a:gd name="connsiteX4" fmla="*/ 6414 w 21618"/>
                  <a:gd name="connsiteY4" fmla="*/ 8920 h 80674"/>
                  <a:gd name="connsiteX5" fmla="*/ 0 w 21618"/>
                  <a:gd name="connsiteY5" fmla="*/ 11069 h 80674"/>
                  <a:gd name="connsiteX0" fmla="*/ 15204 w 15204"/>
                  <a:gd name="connsiteY0" fmla="*/ 80674 h 80674"/>
                  <a:gd name="connsiteX1" fmla="*/ 15204 w 15204"/>
                  <a:gd name="connsiteY1" fmla="*/ 0 h 80674"/>
                  <a:gd name="connsiteX2" fmla="*/ 11590 w 15204"/>
                  <a:gd name="connsiteY2" fmla="*/ 2832 h 80674"/>
                  <a:gd name="connsiteX3" fmla="*/ 6251 w 15204"/>
                  <a:gd name="connsiteY3" fmla="*/ 5990 h 80674"/>
                  <a:gd name="connsiteX4" fmla="*/ 0 w 15204"/>
                  <a:gd name="connsiteY4" fmla="*/ 8920 h 80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04" h="80674">
                    <a:moveTo>
                      <a:pt x="15204" y="80674"/>
                    </a:moveTo>
                    <a:lnTo>
                      <a:pt x="15204" y="0"/>
                    </a:lnTo>
                    <a:cubicBezTo>
                      <a:pt x="14379" y="825"/>
                      <a:pt x="13174" y="1769"/>
                      <a:pt x="11590" y="2832"/>
                    </a:cubicBezTo>
                    <a:cubicBezTo>
                      <a:pt x="10006" y="3896"/>
                      <a:pt x="8226" y="4948"/>
                      <a:pt x="6251" y="5990"/>
                    </a:cubicBezTo>
                    <a:cubicBezTo>
                      <a:pt x="4276" y="7032"/>
                      <a:pt x="2192" y="8009"/>
                      <a:pt x="0" y="892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beve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9" name="Right Triangle 8">
              <a:extLst>
                <a:ext uri="{FF2B5EF4-FFF2-40B4-BE49-F238E27FC236}">
                  <a16:creationId xmlns:a16="http://schemas.microsoft.com/office/drawing/2014/main" id="{986DEC18-CE3D-4F65-A1BE-8AB60C8C093E}"/>
                </a:ext>
              </a:extLst>
            </p:cNvPr>
            <p:cNvSpPr/>
            <p:nvPr/>
          </p:nvSpPr>
          <p:spPr bwMode="auto">
            <a:xfrm>
              <a:off x="5326465" y="2189578"/>
              <a:ext cx="668199" cy="662471"/>
            </a:xfrm>
            <a:prstGeom prst="rtTriangle">
              <a:avLst/>
            </a:prstGeom>
            <a:noFill/>
            <a:ln w="1270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Segoe UI" pitchFamily="34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FBCDB54-3FDE-4FF4-986E-6E642A73CBDC}"/>
              </a:ext>
            </a:extLst>
          </p:cNvPr>
          <p:cNvGrpSpPr/>
          <p:nvPr/>
        </p:nvGrpSpPr>
        <p:grpSpPr>
          <a:xfrm>
            <a:off x="2717679" y="5559141"/>
            <a:ext cx="1330814" cy="727049"/>
            <a:chOff x="2520437" y="2198161"/>
            <a:chExt cx="1330814" cy="727049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2C4877-4396-4F09-BFE8-AE250E0BBC64}"/>
                </a:ext>
              </a:extLst>
            </p:cNvPr>
            <p:cNvSpPr/>
            <p:nvPr/>
          </p:nvSpPr>
          <p:spPr>
            <a:xfrm>
              <a:off x="2520437" y="2678989"/>
              <a:ext cx="1330814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Tx/>
                <a:buSzPct val="90000"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MS PGothic" panose="020B0600070205080204" pitchFamily="34" charset="-128"/>
                  <a:cs typeface="Segoe UI Semibold" panose="020B0702040204020203" pitchFamily="34" charset="0"/>
                </a:rPr>
                <a:t>Azure Data Factory </a:t>
              </a: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4F4CECCC-81F9-4E49-AC90-CF20BB912C26}"/>
                </a:ext>
              </a:extLst>
            </p:cNvPr>
            <p:cNvGrpSpPr/>
            <p:nvPr/>
          </p:nvGrpSpPr>
          <p:grpSpPr>
            <a:xfrm>
              <a:off x="2935903" y="2198161"/>
              <a:ext cx="423284" cy="416651"/>
              <a:chOff x="5279190" y="5401430"/>
              <a:chExt cx="1101836" cy="1106637"/>
            </a:xfrm>
          </p:grpSpPr>
          <p:sp>
            <p:nvSpPr>
              <p:cNvPr id="17" name="Freeform: Shape 815">
                <a:extLst>
                  <a:ext uri="{FF2B5EF4-FFF2-40B4-BE49-F238E27FC236}">
                    <a16:creationId xmlns:a16="http://schemas.microsoft.com/office/drawing/2014/main" id="{D7F207F2-585A-4EFB-9C83-DEE729F70AF0}"/>
                  </a:ext>
                </a:extLst>
              </p:cNvPr>
              <p:cNvSpPr/>
              <p:nvPr/>
            </p:nvSpPr>
            <p:spPr bwMode="auto">
              <a:xfrm>
                <a:off x="5708249" y="6208019"/>
                <a:ext cx="122821" cy="122820"/>
              </a:xfrm>
              <a:custGeom>
                <a:avLst/>
                <a:gdLst>
                  <a:gd name="connsiteX0" fmla="*/ 0 w 122821"/>
                  <a:gd name="connsiteY0" fmla="*/ 0 h 122820"/>
                  <a:gd name="connsiteX1" fmla="*/ 122821 w 122821"/>
                  <a:gd name="connsiteY1" fmla="*/ 0 h 122820"/>
                  <a:gd name="connsiteX2" fmla="*/ 122821 w 122821"/>
                  <a:gd name="connsiteY2" fmla="*/ 122820 h 122820"/>
                  <a:gd name="connsiteX3" fmla="*/ 0 w 122821"/>
                  <a:gd name="connsiteY3" fmla="*/ 122820 h 122820"/>
                  <a:gd name="connsiteX4" fmla="*/ 0 w 122821"/>
                  <a:gd name="connsiteY4" fmla="*/ 0 h 1228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2821" h="122820">
                    <a:moveTo>
                      <a:pt x="0" y="0"/>
                    </a:moveTo>
                    <a:lnTo>
                      <a:pt x="122821" y="0"/>
                    </a:lnTo>
                    <a:lnTo>
                      <a:pt x="122821" y="122820"/>
                    </a:lnTo>
                    <a:lnTo>
                      <a:pt x="0" y="12282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8" name="Freeform: Shape 816">
                <a:extLst>
                  <a:ext uri="{FF2B5EF4-FFF2-40B4-BE49-F238E27FC236}">
                    <a16:creationId xmlns:a16="http://schemas.microsoft.com/office/drawing/2014/main" id="{98A1675C-E3DA-4E33-BEBC-B4362DD52FBD}"/>
                  </a:ext>
                </a:extLst>
              </p:cNvPr>
              <p:cNvSpPr/>
              <p:nvPr/>
            </p:nvSpPr>
            <p:spPr bwMode="auto">
              <a:xfrm>
                <a:off x="5921817" y="6208019"/>
                <a:ext cx="122821" cy="122820"/>
              </a:xfrm>
              <a:custGeom>
                <a:avLst/>
                <a:gdLst>
                  <a:gd name="connsiteX0" fmla="*/ 0 w 122821"/>
                  <a:gd name="connsiteY0" fmla="*/ 0 h 122820"/>
                  <a:gd name="connsiteX1" fmla="*/ 122821 w 122821"/>
                  <a:gd name="connsiteY1" fmla="*/ 0 h 122820"/>
                  <a:gd name="connsiteX2" fmla="*/ 122821 w 122821"/>
                  <a:gd name="connsiteY2" fmla="*/ 122820 h 122820"/>
                  <a:gd name="connsiteX3" fmla="*/ 0 w 122821"/>
                  <a:gd name="connsiteY3" fmla="*/ 122820 h 122820"/>
                  <a:gd name="connsiteX4" fmla="*/ 0 w 122821"/>
                  <a:gd name="connsiteY4" fmla="*/ 0 h 1228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2821" h="122820">
                    <a:moveTo>
                      <a:pt x="0" y="0"/>
                    </a:moveTo>
                    <a:lnTo>
                      <a:pt x="122821" y="0"/>
                    </a:lnTo>
                    <a:lnTo>
                      <a:pt x="122821" y="122820"/>
                    </a:lnTo>
                    <a:lnTo>
                      <a:pt x="0" y="12282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9" name="Freeform: Shape 817">
                <a:extLst>
                  <a:ext uri="{FF2B5EF4-FFF2-40B4-BE49-F238E27FC236}">
                    <a16:creationId xmlns:a16="http://schemas.microsoft.com/office/drawing/2014/main" id="{29FFD228-623D-47D9-8D1D-BF924F508A61}"/>
                  </a:ext>
                </a:extLst>
              </p:cNvPr>
              <p:cNvSpPr/>
              <p:nvPr/>
            </p:nvSpPr>
            <p:spPr bwMode="auto">
              <a:xfrm>
                <a:off x="6135385" y="6208019"/>
                <a:ext cx="122821" cy="122820"/>
              </a:xfrm>
              <a:custGeom>
                <a:avLst/>
                <a:gdLst>
                  <a:gd name="connsiteX0" fmla="*/ 0 w 122821"/>
                  <a:gd name="connsiteY0" fmla="*/ 0 h 122820"/>
                  <a:gd name="connsiteX1" fmla="*/ 122821 w 122821"/>
                  <a:gd name="connsiteY1" fmla="*/ 0 h 122820"/>
                  <a:gd name="connsiteX2" fmla="*/ 122821 w 122821"/>
                  <a:gd name="connsiteY2" fmla="*/ 122820 h 122820"/>
                  <a:gd name="connsiteX3" fmla="*/ 0 w 122821"/>
                  <a:gd name="connsiteY3" fmla="*/ 122820 h 122820"/>
                  <a:gd name="connsiteX4" fmla="*/ 0 w 122821"/>
                  <a:gd name="connsiteY4" fmla="*/ 0 h 1228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2821" h="122820">
                    <a:moveTo>
                      <a:pt x="0" y="0"/>
                    </a:moveTo>
                    <a:lnTo>
                      <a:pt x="122821" y="0"/>
                    </a:lnTo>
                    <a:lnTo>
                      <a:pt x="122821" y="122820"/>
                    </a:lnTo>
                    <a:lnTo>
                      <a:pt x="0" y="12282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0" name="Freeform: Shape 818">
                <a:extLst>
                  <a:ext uri="{FF2B5EF4-FFF2-40B4-BE49-F238E27FC236}">
                    <a16:creationId xmlns:a16="http://schemas.microsoft.com/office/drawing/2014/main" id="{24BD6C12-3B53-4CB4-B23C-153127B46F73}"/>
                  </a:ext>
                </a:extLst>
              </p:cNvPr>
              <p:cNvSpPr/>
              <p:nvPr/>
            </p:nvSpPr>
            <p:spPr bwMode="auto">
              <a:xfrm>
                <a:off x="5279191" y="5499596"/>
                <a:ext cx="1101835" cy="1008471"/>
              </a:xfrm>
              <a:custGeom>
                <a:avLst/>
                <a:gdLst>
                  <a:gd name="connsiteX0" fmla="*/ 245153 w 1101835"/>
                  <a:gd name="connsiteY0" fmla="*/ 0 h 1098248"/>
                  <a:gd name="connsiteX1" fmla="*/ 489041 w 1101835"/>
                  <a:gd name="connsiteY1" fmla="*/ 89777 h 1098248"/>
                  <a:gd name="connsiteX2" fmla="*/ 490307 w 1101835"/>
                  <a:gd name="connsiteY2" fmla="*/ 641334 h 1098248"/>
                  <a:gd name="connsiteX3" fmla="*/ 796071 w 1101835"/>
                  <a:gd name="connsiteY3" fmla="*/ 374222 h 1098248"/>
                  <a:gd name="connsiteX4" fmla="*/ 796071 w 1101835"/>
                  <a:gd name="connsiteY4" fmla="*/ 641334 h 1098248"/>
                  <a:gd name="connsiteX5" fmla="*/ 1101835 w 1101835"/>
                  <a:gd name="connsiteY5" fmla="*/ 374222 h 1098248"/>
                  <a:gd name="connsiteX6" fmla="*/ 1101835 w 1101835"/>
                  <a:gd name="connsiteY6" fmla="*/ 1098248 h 1098248"/>
                  <a:gd name="connsiteX7" fmla="*/ 0 w 1101835"/>
                  <a:gd name="connsiteY7" fmla="*/ 1098248 h 1098248"/>
                  <a:gd name="connsiteX8" fmla="*/ 1265 w 1101835"/>
                  <a:gd name="connsiteY8" fmla="*/ 89777 h 1098248"/>
                  <a:gd name="connsiteX9" fmla="*/ 245153 w 1101835"/>
                  <a:gd name="connsiteY9" fmla="*/ 0 h 1098248"/>
                  <a:gd name="connsiteX0" fmla="*/ 245153 w 1101835"/>
                  <a:gd name="connsiteY0" fmla="*/ 0 h 1098248"/>
                  <a:gd name="connsiteX1" fmla="*/ 489041 w 1101835"/>
                  <a:gd name="connsiteY1" fmla="*/ 89777 h 1098248"/>
                  <a:gd name="connsiteX2" fmla="*/ 490307 w 1101835"/>
                  <a:gd name="connsiteY2" fmla="*/ 641334 h 1098248"/>
                  <a:gd name="connsiteX3" fmla="*/ 796071 w 1101835"/>
                  <a:gd name="connsiteY3" fmla="*/ 374222 h 1098248"/>
                  <a:gd name="connsiteX4" fmla="*/ 796071 w 1101835"/>
                  <a:gd name="connsiteY4" fmla="*/ 641334 h 1098248"/>
                  <a:gd name="connsiteX5" fmla="*/ 1101835 w 1101835"/>
                  <a:gd name="connsiteY5" fmla="*/ 374222 h 1098248"/>
                  <a:gd name="connsiteX6" fmla="*/ 1101835 w 1101835"/>
                  <a:gd name="connsiteY6" fmla="*/ 1098248 h 1098248"/>
                  <a:gd name="connsiteX7" fmla="*/ 0 w 1101835"/>
                  <a:gd name="connsiteY7" fmla="*/ 1098248 h 1098248"/>
                  <a:gd name="connsiteX8" fmla="*/ 1265 w 1101835"/>
                  <a:gd name="connsiteY8" fmla="*/ 89777 h 1098248"/>
                  <a:gd name="connsiteX9" fmla="*/ 336593 w 1101835"/>
                  <a:gd name="connsiteY9" fmla="*/ 91440 h 1098248"/>
                  <a:gd name="connsiteX0" fmla="*/ 245153 w 1101835"/>
                  <a:gd name="connsiteY0" fmla="*/ 0 h 1098248"/>
                  <a:gd name="connsiteX1" fmla="*/ 489041 w 1101835"/>
                  <a:gd name="connsiteY1" fmla="*/ 89777 h 1098248"/>
                  <a:gd name="connsiteX2" fmla="*/ 490307 w 1101835"/>
                  <a:gd name="connsiteY2" fmla="*/ 641334 h 1098248"/>
                  <a:gd name="connsiteX3" fmla="*/ 796071 w 1101835"/>
                  <a:gd name="connsiteY3" fmla="*/ 374222 h 1098248"/>
                  <a:gd name="connsiteX4" fmla="*/ 796071 w 1101835"/>
                  <a:gd name="connsiteY4" fmla="*/ 641334 h 1098248"/>
                  <a:gd name="connsiteX5" fmla="*/ 1101835 w 1101835"/>
                  <a:gd name="connsiteY5" fmla="*/ 374222 h 1098248"/>
                  <a:gd name="connsiteX6" fmla="*/ 1101835 w 1101835"/>
                  <a:gd name="connsiteY6" fmla="*/ 1098248 h 1098248"/>
                  <a:gd name="connsiteX7" fmla="*/ 0 w 1101835"/>
                  <a:gd name="connsiteY7" fmla="*/ 1098248 h 1098248"/>
                  <a:gd name="connsiteX8" fmla="*/ 1265 w 1101835"/>
                  <a:gd name="connsiteY8" fmla="*/ 89777 h 1098248"/>
                  <a:gd name="connsiteX0" fmla="*/ 489041 w 1101835"/>
                  <a:gd name="connsiteY0" fmla="*/ 0 h 1008471"/>
                  <a:gd name="connsiteX1" fmla="*/ 490307 w 1101835"/>
                  <a:gd name="connsiteY1" fmla="*/ 551557 h 1008471"/>
                  <a:gd name="connsiteX2" fmla="*/ 796071 w 1101835"/>
                  <a:gd name="connsiteY2" fmla="*/ 284445 h 1008471"/>
                  <a:gd name="connsiteX3" fmla="*/ 796071 w 1101835"/>
                  <a:gd name="connsiteY3" fmla="*/ 551557 h 1008471"/>
                  <a:gd name="connsiteX4" fmla="*/ 1101835 w 1101835"/>
                  <a:gd name="connsiteY4" fmla="*/ 284445 h 1008471"/>
                  <a:gd name="connsiteX5" fmla="*/ 1101835 w 1101835"/>
                  <a:gd name="connsiteY5" fmla="*/ 1008471 h 1008471"/>
                  <a:gd name="connsiteX6" fmla="*/ 0 w 1101835"/>
                  <a:gd name="connsiteY6" fmla="*/ 1008471 h 1008471"/>
                  <a:gd name="connsiteX7" fmla="*/ 1265 w 1101835"/>
                  <a:gd name="connsiteY7" fmla="*/ 0 h 10084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01835" h="1008471">
                    <a:moveTo>
                      <a:pt x="489041" y="0"/>
                    </a:moveTo>
                    <a:lnTo>
                      <a:pt x="490307" y="551557"/>
                    </a:lnTo>
                    <a:lnTo>
                      <a:pt x="796071" y="284445"/>
                    </a:lnTo>
                    <a:lnTo>
                      <a:pt x="796071" y="551557"/>
                    </a:lnTo>
                    <a:lnTo>
                      <a:pt x="1101835" y="284445"/>
                    </a:lnTo>
                    <a:lnTo>
                      <a:pt x="1101835" y="1008471"/>
                    </a:lnTo>
                    <a:lnTo>
                      <a:pt x="0" y="1008471"/>
                    </a:lnTo>
                    <a:cubicBezTo>
                      <a:pt x="422" y="672314"/>
                      <a:pt x="843" y="336157"/>
                      <a:pt x="1265" y="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1" name="Freeform: Shape 819">
                <a:extLst>
                  <a:ext uri="{FF2B5EF4-FFF2-40B4-BE49-F238E27FC236}">
                    <a16:creationId xmlns:a16="http://schemas.microsoft.com/office/drawing/2014/main" id="{6A7C1C2A-F028-43B0-9313-F17475FBEB0C}"/>
                  </a:ext>
                </a:extLst>
              </p:cNvPr>
              <p:cNvSpPr/>
              <p:nvPr/>
            </p:nvSpPr>
            <p:spPr bwMode="auto">
              <a:xfrm>
                <a:off x="5279190" y="5401430"/>
                <a:ext cx="488333" cy="201776"/>
              </a:xfrm>
              <a:custGeom>
                <a:avLst/>
                <a:gdLst>
                  <a:gd name="connsiteX0" fmla="*/ 246301 w 492602"/>
                  <a:gd name="connsiteY0" fmla="*/ 0 h 201776"/>
                  <a:gd name="connsiteX1" fmla="*/ 492602 w 492602"/>
                  <a:gd name="connsiteY1" fmla="*/ 100888 h 201776"/>
                  <a:gd name="connsiteX2" fmla="*/ 246301 w 492602"/>
                  <a:gd name="connsiteY2" fmla="*/ 201776 h 201776"/>
                  <a:gd name="connsiteX3" fmla="*/ 0 w 492602"/>
                  <a:gd name="connsiteY3" fmla="*/ 100888 h 201776"/>
                  <a:gd name="connsiteX4" fmla="*/ 246301 w 492602"/>
                  <a:gd name="connsiteY4" fmla="*/ 0 h 201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92602" h="201776">
                    <a:moveTo>
                      <a:pt x="246301" y="0"/>
                    </a:moveTo>
                    <a:cubicBezTo>
                      <a:pt x="382329" y="0"/>
                      <a:pt x="492602" y="45169"/>
                      <a:pt x="492602" y="100888"/>
                    </a:cubicBezTo>
                    <a:cubicBezTo>
                      <a:pt x="492602" y="156607"/>
                      <a:pt x="382329" y="201776"/>
                      <a:pt x="246301" y="201776"/>
                    </a:cubicBezTo>
                    <a:cubicBezTo>
                      <a:pt x="110273" y="201776"/>
                      <a:pt x="0" y="156607"/>
                      <a:pt x="0" y="100888"/>
                    </a:cubicBezTo>
                    <a:cubicBezTo>
                      <a:pt x="0" y="45169"/>
                      <a:pt x="110273" y="0"/>
                      <a:pt x="246301" y="0"/>
                    </a:cubicBezTo>
                    <a:close/>
                  </a:path>
                </a:pathLst>
              </a:custGeom>
              <a:solidFill>
                <a:srgbClr val="F7F7F7"/>
              </a:solidFill>
              <a:ln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Light"/>
                  <a:ea typeface="Segoe UI" pitchFamily="34" charset="0"/>
                  <a:cs typeface="Segoe UI" pitchFamily="34" charset="0"/>
                </a:endParaRPr>
              </a:p>
            </p:txBody>
          </p:sp>
        </p:grp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F3CEBFAE-B98E-4033-82A5-E1A8292B9AE1}"/>
              </a:ext>
            </a:extLst>
          </p:cNvPr>
          <p:cNvSpPr/>
          <p:nvPr/>
        </p:nvSpPr>
        <p:spPr>
          <a:xfrm>
            <a:off x="6905441" y="4419525"/>
            <a:ext cx="1428598" cy="246221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marL="0" marR="0" lvl="0" indent="0" algn="ctr" defTabSz="93259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Azure Databricks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60ABCD2-5994-444C-8B49-0583186A66B4}"/>
              </a:ext>
            </a:extLst>
          </p:cNvPr>
          <p:cNvGrpSpPr/>
          <p:nvPr/>
        </p:nvGrpSpPr>
        <p:grpSpPr>
          <a:xfrm>
            <a:off x="7415598" y="4060383"/>
            <a:ext cx="408284" cy="333108"/>
            <a:chOff x="5818113" y="2550840"/>
            <a:chExt cx="529278" cy="431824"/>
          </a:xfrm>
        </p:grpSpPr>
        <p:sp>
          <p:nvSpPr>
            <p:cNvPr id="24" name="Diamond 23">
              <a:extLst>
                <a:ext uri="{FF2B5EF4-FFF2-40B4-BE49-F238E27FC236}">
                  <a16:creationId xmlns:a16="http://schemas.microsoft.com/office/drawing/2014/main" id="{9B5818A4-88E6-4C7F-8E17-8533FEBA2EB8}"/>
                </a:ext>
              </a:extLst>
            </p:cNvPr>
            <p:cNvSpPr/>
            <p:nvPr/>
          </p:nvSpPr>
          <p:spPr bwMode="auto">
            <a:xfrm>
              <a:off x="5818113" y="2550840"/>
              <a:ext cx="529278" cy="274527"/>
            </a:xfrm>
            <a:prstGeom prst="diamond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4F01600E-4404-4885-BCA8-95D9CBBE6D48}"/>
                </a:ext>
              </a:extLst>
            </p:cNvPr>
            <p:cNvSpPr/>
            <p:nvPr/>
          </p:nvSpPr>
          <p:spPr bwMode="auto">
            <a:xfrm>
              <a:off x="5818113" y="2797200"/>
              <a:ext cx="529278" cy="185464"/>
            </a:xfrm>
            <a:custGeom>
              <a:avLst/>
              <a:gdLst>
                <a:gd name="connsiteX0" fmla="*/ 92930 w 529278"/>
                <a:gd name="connsiteY0" fmla="*/ 0 h 185464"/>
                <a:gd name="connsiteX1" fmla="*/ 264639 w 529278"/>
                <a:gd name="connsiteY1" fmla="*/ 89062 h 185464"/>
                <a:gd name="connsiteX2" fmla="*/ 436348 w 529278"/>
                <a:gd name="connsiteY2" fmla="*/ 0 h 185464"/>
                <a:gd name="connsiteX3" fmla="*/ 529278 w 529278"/>
                <a:gd name="connsiteY3" fmla="*/ 48201 h 185464"/>
                <a:gd name="connsiteX4" fmla="*/ 264639 w 529278"/>
                <a:gd name="connsiteY4" fmla="*/ 185464 h 185464"/>
                <a:gd name="connsiteX5" fmla="*/ 0 w 529278"/>
                <a:gd name="connsiteY5" fmla="*/ 48201 h 185464"/>
                <a:gd name="connsiteX6" fmla="*/ 92930 w 529278"/>
                <a:gd name="connsiteY6" fmla="*/ 0 h 185464"/>
                <a:gd name="connsiteX0" fmla="*/ 264639 w 529278"/>
                <a:gd name="connsiteY0" fmla="*/ 89062 h 185464"/>
                <a:gd name="connsiteX1" fmla="*/ 436348 w 529278"/>
                <a:gd name="connsiteY1" fmla="*/ 0 h 185464"/>
                <a:gd name="connsiteX2" fmla="*/ 529278 w 529278"/>
                <a:gd name="connsiteY2" fmla="*/ 48201 h 185464"/>
                <a:gd name="connsiteX3" fmla="*/ 264639 w 529278"/>
                <a:gd name="connsiteY3" fmla="*/ 185464 h 185464"/>
                <a:gd name="connsiteX4" fmla="*/ 0 w 529278"/>
                <a:gd name="connsiteY4" fmla="*/ 48201 h 185464"/>
                <a:gd name="connsiteX5" fmla="*/ 92930 w 529278"/>
                <a:gd name="connsiteY5" fmla="*/ 0 h 185464"/>
                <a:gd name="connsiteX6" fmla="*/ 356079 w 529278"/>
                <a:gd name="connsiteY6" fmla="*/ 180502 h 185464"/>
                <a:gd name="connsiteX0" fmla="*/ 264639 w 529278"/>
                <a:gd name="connsiteY0" fmla="*/ 89062 h 185464"/>
                <a:gd name="connsiteX1" fmla="*/ 436348 w 529278"/>
                <a:gd name="connsiteY1" fmla="*/ 0 h 185464"/>
                <a:gd name="connsiteX2" fmla="*/ 529278 w 529278"/>
                <a:gd name="connsiteY2" fmla="*/ 48201 h 185464"/>
                <a:gd name="connsiteX3" fmla="*/ 264639 w 529278"/>
                <a:gd name="connsiteY3" fmla="*/ 185464 h 185464"/>
                <a:gd name="connsiteX4" fmla="*/ 0 w 529278"/>
                <a:gd name="connsiteY4" fmla="*/ 48201 h 185464"/>
                <a:gd name="connsiteX5" fmla="*/ 92930 w 529278"/>
                <a:gd name="connsiteY5" fmla="*/ 0 h 185464"/>
                <a:gd name="connsiteX0" fmla="*/ 436348 w 529278"/>
                <a:gd name="connsiteY0" fmla="*/ 0 h 185464"/>
                <a:gd name="connsiteX1" fmla="*/ 529278 w 529278"/>
                <a:gd name="connsiteY1" fmla="*/ 48201 h 185464"/>
                <a:gd name="connsiteX2" fmla="*/ 264639 w 529278"/>
                <a:gd name="connsiteY2" fmla="*/ 185464 h 185464"/>
                <a:gd name="connsiteX3" fmla="*/ 0 w 529278"/>
                <a:gd name="connsiteY3" fmla="*/ 48201 h 185464"/>
                <a:gd name="connsiteX4" fmla="*/ 92930 w 529278"/>
                <a:gd name="connsiteY4" fmla="*/ 0 h 185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9278" h="185464">
                  <a:moveTo>
                    <a:pt x="436348" y="0"/>
                  </a:moveTo>
                  <a:lnTo>
                    <a:pt x="529278" y="48201"/>
                  </a:lnTo>
                  <a:lnTo>
                    <a:pt x="264639" y="185464"/>
                  </a:lnTo>
                  <a:lnTo>
                    <a:pt x="0" y="48201"/>
                  </a:lnTo>
                  <a:lnTo>
                    <a:pt x="9293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</p:grp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D7972F0-AFC3-4CB1-AF58-E10DAD8988FB}"/>
              </a:ext>
            </a:extLst>
          </p:cNvPr>
          <p:cNvCxnSpPr>
            <a:cxnSpLocks/>
          </p:cNvCxnSpPr>
          <p:nvPr/>
        </p:nvCxnSpPr>
        <p:spPr>
          <a:xfrm>
            <a:off x="9325492" y="4402486"/>
            <a:ext cx="0" cy="1002577"/>
          </a:xfrm>
          <a:prstGeom prst="straightConnector1">
            <a:avLst/>
          </a:prstGeom>
          <a:ln w="12700">
            <a:solidFill>
              <a:schemeClr val="tx2"/>
            </a:solidFill>
            <a:prstDash val="dash"/>
            <a:headEnd type="none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1998861-B13F-4C03-81D2-564585FDA628}"/>
              </a:ext>
            </a:extLst>
          </p:cNvPr>
          <p:cNvCxnSpPr>
            <a:cxnSpLocks/>
          </p:cNvCxnSpPr>
          <p:nvPr/>
        </p:nvCxnSpPr>
        <p:spPr>
          <a:xfrm>
            <a:off x="3882458" y="5776691"/>
            <a:ext cx="1174479" cy="0"/>
          </a:xfrm>
          <a:prstGeom prst="straightConnector1">
            <a:avLst/>
          </a:prstGeom>
          <a:ln w="12700">
            <a:solidFill>
              <a:schemeClr val="tx2"/>
            </a:solidFill>
            <a:prstDash val="dash"/>
            <a:headEnd type="none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54439106-A06D-46AA-B51B-AD0FDA78B4F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253368" y="4906879"/>
            <a:ext cx="1364588" cy="358727"/>
          </a:xfrm>
          <a:prstGeom prst="bentConnector3">
            <a:avLst>
              <a:gd name="adj1" fmla="val 99974"/>
            </a:avLst>
          </a:prstGeom>
          <a:ln w="12700">
            <a:solidFill>
              <a:schemeClr val="tx2"/>
            </a:solidFill>
            <a:prstDash val="dash"/>
            <a:headEnd type="none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7BBACF0-83A5-4AF6-B21E-38A0230BFD18}"/>
              </a:ext>
            </a:extLst>
          </p:cNvPr>
          <p:cNvCxnSpPr>
            <a:cxnSpLocks/>
          </p:cNvCxnSpPr>
          <p:nvPr/>
        </p:nvCxnSpPr>
        <p:spPr>
          <a:xfrm>
            <a:off x="9740209" y="5776691"/>
            <a:ext cx="409375" cy="0"/>
          </a:xfrm>
          <a:prstGeom prst="straightConnector1">
            <a:avLst/>
          </a:prstGeom>
          <a:ln w="12700">
            <a:solidFill>
              <a:schemeClr val="tx2"/>
            </a:solidFill>
            <a:prstDash val="dash"/>
            <a:headEnd type="none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85B24EC7-D7F6-4F2F-8597-3A7D343C5A8A}"/>
              </a:ext>
            </a:extLst>
          </p:cNvPr>
          <p:cNvSpPr/>
          <p:nvPr/>
        </p:nvSpPr>
        <p:spPr>
          <a:xfrm>
            <a:off x="8762725" y="6039969"/>
            <a:ext cx="125758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90000"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bold" panose="020B0702040204020203" pitchFamily="34" charset="0"/>
                <a:ea typeface="MS PGothic" panose="020B0600070205080204" pitchFamily="34" charset="-128"/>
                <a:cs typeface="Segoe UI Semibold" panose="020B0702040204020203" pitchFamily="34" charset="0"/>
              </a:rPr>
              <a:t>Azure SQL Data Warehouse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290874E-E0C8-46B7-BD1D-3CE9A3EB810E}"/>
              </a:ext>
            </a:extLst>
          </p:cNvPr>
          <p:cNvSpPr/>
          <p:nvPr/>
        </p:nvSpPr>
        <p:spPr>
          <a:xfrm>
            <a:off x="10017770" y="6039969"/>
            <a:ext cx="10658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90000"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bold" panose="020B0702040204020203" pitchFamily="34" charset="0"/>
                <a:ea typeface="MS PGothic" panose="020B0600070205080204" pitchFamily="34" charset="-128"/>
                <a:cs typeface="Segoe UI Semibold" panose="020B0702040204020203" pitchFamily="34" charset="0"/>
              </a:rPr>
              <a:t>Azure Analysis Services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5A773D2-896E-4667-AD3B-D7D0EE2DBDD1}"/>
              </a:ext>
            </a:extLst>
          </p:cNvPr>
          <p:cNvSpPr/>
          <p:nvPr/>
        </p:nvSpPr>
        <p:spPr>
          <a:xfrm>
            <a:off x="11090043" y="6039969"/>
            <a:ext cx="10136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90000"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bold" panose="020B0702040204020203" pitchFamily="34" charset="0"/>
                <a:ea typeface="MS PGothic" panose="020B0600070205080204" pitchFamily="34" charset="-128"/>
                <a:cs typeface="Segoe UI Semibold" panose="020B0702040204020203" pitchFamily="34" charset="0"/>
              </a:rPr>
              <a:t>Power BI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0C3EE6D-E4E8-4B95-96BC-901B22771150}"/>
              </a:ext>
            </a:extLst>
          </p:cNvPr>
          <p:cNvCxnSpPr>
            <a:cxnSpLocks/>
          </p:cNvCxnSpPr>
          <p:nvPr/>
        </p:nvCxnSpPr>
        <p:spPr>
          <a:xfrm>
            <a:off x="10923520" y="5776691"/>
            <a:ext cx="306674" cy="0"/>
          </a:xfrm>
          <a:prstGeom prst="straightConnector1">
            <a:avLst/>
          </a:prstGeom>
          <a:ln w="12700">
            <a:solidFill>
              <a:schemeClr val="tx2"/>
            </a:solidFill>
            <a:prstDash val="dash"/>
            <a:headEnd type="none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4D65354-295E-4031-9B5C-0EC14D2412F3}"/>
              </a:ext>
            </a:extLst>
          </p:cNvPr>
          <p:cNvGrpSpPr/>
          <p:nvPr/>
        </p:nvGrpSpPr>
        <p:grpSpPr>
          <a:xfrm>
            <a:off x="9165841" y="5555068"/>
            <a:ext cx="451354" cy="443246"/>
            <a:chOff x="2549926" y="1227604"/>
            <a:chExt cx="5177116" cy="5084148"/>
          </a:xfrm>
        </p:grpSpPr>
        <p:sp>
          <p:nvSpPr>
            <p:cNvPr id="38" name="Freeform: Shape 821">
              <a:extLst>
                <a:ext uri="{FF2B5EF4-FFF2-40B4-BE49-F238E27FC236}">
                  <a16:creationId xmlns:a16="http://schemas.microsoft.com/office/drawing/2014/main" id="{EDECF419-C770-4064-B21A-7BA7644D249C}"/>
                </a:ext>
              </a:extLst>
            </p:cNvPr>
            <p:cNvSpPr/>
            <p:nvPr/>
          </p:nvSpPr>
          <p:spPr bwMode="auto">
            <a:xfrm>
              <a:off x="2549926" y="1227604"/>
              <a:ext cx="4001266" cy="3614060"/>
            </a:xfrm>
            <a:custGeom>
              <a:avLst/>
              <a:gdLst>
                <a:gd name="connsiteX0" fmla="*/ 2000634 w 4001268"/>
                <a:gd name="connsiteY0" fmla="*/ 0 h 3614059"/>
                <a:gd name="connsiteX1" fmla="*/ 4001268 w 4001268"/>
                <a:gd name="connsiteY1" fmla="*/ 1445188 h 3614059"/>
                <a:gd name="connsiteX2" fmla="*/ 3659101 w 4001268"/>
                <a:gd name="connsiteY2" fmla="*/ 1445188 h 3614059"/>
                <a:gd name="connsiteX3" fmla="*/ 3659101 w 4001268"/>
                <a:gd name="connsiteY3" fmla="*/ 3614059 h 3614059"/>
                <a:gd name="connsiteX4" fmla="*/ 3372234 w 4001268"/>
                <a:gd name="connsiteY4" fmla="*/ 3614059 h 3614059"/>
                <a:gd name="connsiteX5" fmla="*/ 3372234 w 4001268"/>
                <a:gd name="connsiteY5" fmla="*/ 1559139 h 3614059"/>
                <a:gd name="connsiteX6" fmla="*/ 629034 w 4001268"/>
                <a:gd name="connsiteY6" fmla="*/ 1559139 h 3614059"/>
                <a:gd name="connsiteX7" fmla="*/ 629034 w 4001268"/>
                <a:gd name="connsiteY7" fmla="*/ 3614059 h 3614059"/>
                <a:gd name="connsiteX8" fmla="*/ 342168 w 4001268"/>
                <a:gd name="connsiteY8" fmla="*/ 3614059 h 3614059"/>
                <a:gd name="connsiteX9" fmla="*/ 342168 w 4001268"/>
                <a:gd name="connsiteY9" fmla="*/ 1445188 h 3614059"/>
                <a:gd name="connsiteX10" fmla="*/ 0 w 4001268"/>
                <a:gd name="connsiteY10" fmla="*/ 1445188 h 3614059"/>
                <a:gd name="connsiteX11" fmla="*/ 2000634 w 4001268"/>
                <a:gd name="connsiteY11" fmla="*/ 0 h 3614059"/>
                <a:gd name="connsiteX0" fmla="*/ 2000634 w 4001268"/>
                <a:gd name="connsiteY0" fmla="*/ 0 h 3614059"/>
                <a:gd name="connsiteX1" fmla="*/ 4001268 w 4001268"/>
                <a:gd name="connsiteY1" fmla="*/ 1445188 h 3614059"/>
                <a:gd name="connsiteX2" fmla="*/ 3659101 w 4001268"/>
                <a:gd name="connsiteY2" fmla="*/ 1445188 h 3614059"/>
                <a:gd name="connsiteX3" fmla="*/ 3659101 w 4001268"/>
                <a:gd name="connsiteY3" fmla="*/ 3614059 h 3614059"/>
                <a:gd name="connsiteX4" fmla="*/ 3372234 w 4001268"/>
                <a:gd name="connsiteY4" fmla="*/ 3614059 h 3614059"/>
                <a:gd name="connsiteX5" fmla="*/ 3368677 w 4001268"/>
                <a:gd name="connsiteY5" fmla="*/ 2037434 h 3614059"/>
                <a:gd name="connsiteX6" fmla="*/ 3372234 w 4001268"/>
                <a:gd name="connsiteY6" fmla="*/ 1559139 h 3614059"/>
                <a:gd name="connsiteX7" fmla="*/ 629034 w 4001268"/>
                <a:gd name="connsiteY7" fmla="*/ 1559139 h 3614059"/>
                <a:gd name="connsiteX8" fmla="*/ 629034 w 4001268"/>
                <a:gd name="connsiteY8" fmla="*/ 3614059 h 3614059"/>
                <a:gd name="connsiteX9" fmla="*/ 342168 w 4001268"/>
                <a:gd name="connsiteY9" fmla="*/ 3614059 h 3614059"/>
                <a:gd name="connsiteX10" fmla="*/ 342168 w 4001268"/>
                <a:gd name="connsiteY10" fmla="*/ 1445188 h 3614059"/>
                <a:gd name="connsiteX11" fmla="*/ 0 w 4001268"/>
                <a:gd name="connsiteY11" fmla="*/ 1445188 h 3614059"/>
                <a:gd name="connsiteX12" fmla="*/ 2000634 w 4001268"/>
                <a:gd name="connsiteY12" fmla="*/ 0 h 3614059"/>
                <a:gd name="connsiteX0" fmla="*/ 2000634 w 4001268"/>
                <a:gd name="connsiteY0" fmla="*/ 0 h 3614059"/>
                <a:gd name="connsiteX1" fmla="*/ 4001268 w 4001268"/>
                <a:gd name="connsiteY1" fmla="*/ 1445188 h 3614059"/>
                <a:gd name="connsiteX2" fmla="*/ 3659101 w 4001268"/>
                <a:gd name="connsiteY2" fmla="*/ 1445188 h 3614059"/>
                <a:gd name="connsiteX3" fmla="*/ 3657271 w 4001268"/>
                <a:gd name="connsiteY3" fmla="*/ 1960474 h 3614059"/>
                <a:gd name="connsiteX4" fmla="*/ 3659101 w 4001268"/>
                <a:gd name="connsiteY4" fmla="*/ 3614059 h 3614059"/>
                <a:gd name="connsiteX5" fmla="*/ 3372234 w 4001268"/>
                <a:gd name="connsiteY5" fmla="*/ 3614059 h 3614059"/>
                <a:gd name="connsiteX6" fmla="*/ 3368677 w 4001268"/>
                <a:gd name="connsiteY6" fmla="*/ 2037434 h 3614059"/>
                <a:gd name="connsiteX7" fmla="*/ 3372234 w 4001268"/>
                <a:gd name="connsiteY7" fmla="*/ 1559139 h 3614059"/>
                <a:gd name="connsiteX8" fmla="*/ 629034 w 4001268"/>
                <a:gd name="connsiteY8" fmla="*/ 1559139 h 3614059"/>
                <a:gd name="connsiteX9" fmla="*/ 629034 w 4001268"/>
                <a:gd name="connsiteY9" fmla="*/ 3614059 h 3614059"/>
                <a:gd name="connsiteX10" fmla="*/ 342168 w 4001268"/>
                <a:gd name="connsiteY10" fmla="*/ 3614059 h 3614059"/>
                <a:gd name="connsiteX11" fmla="*/ 342168 w 4001268"/>
                <a:gd name="connsiteY11" fmla="*/ 1445188 h 3614059"/>
                <a:gd name="connsiteX12" fmla="*/ 0 w 4001268"/>
                <a:gd name="connsiteY12" fmla="*/ 1445188 h 3614059"/>
                <a:gd name="connsiteX13" fmla="*/ 2000634 w 4001268"/>
                <a:gd name="connsiteY13" fmla="*/ 0 h 3614059"/>
                <a:gd name="connsiteX0" fmla="*/ 3659101 w 4305542"/>
                <a:gd name="connsiteY0" fmla="*/ 3614059 h 4260500"/>
                <a:gd name="connsiteX1" fmla="*/ 3372234 w 4305542"/>
                <a:gd name="connsiteY1" fmla="*/ 3614059 h 4260500"/>
                <a:gd name="connsiteX2" fmla="*/ 3368677 w 4305542"/>
                <a:gd name="connsiteY2" fmla="*/ 2037434 h 4260500"/>
                <a:gd name="connsiteX3" fmla="*/ 3372234 w 4305542"/>
                <a:gd name="connsiteY3" fmla="*/ 1559139 h 4260500"/>
                <a:gd name="connsiteX4" fmla="*/ 629034 w 4305542"/>
                <a:gd name="connsiteY4" fmla="*/ 1559139 h 4260500"/>
                <a:gd name="connsiteX5" fmla="*/ 629034 w 4305542"/>
                <a:gd name="connsiteY5" fmla="*/ 3614059 h 4260500"/>
                <a:gd name="connsiteX6" fmla="*/ 342168 w 4305542"/>
                <a:gd name="connsiteY6" fmla="*/ 3614059 h 4260500"/>
                <a:gd name="connsiteX7" fmla="*/ 342168 w 4305542"/>
                <a:gd name="connsiteY7" fmla="*/ 1445188 h 4260500"/>
                <a:gd name="connsiteX8" fmla="*/ 0 w 4305542"/>
                <a:gd name="connsiteY8" fmla="*/ 1445188 h 4260500"/>
                <a:gd name="connsiteX9" fmla="*/ 2000634 w 4305542"/>
                <a:gd name="connsiteY9" fmla="*/ 0 h 4260500"/>
                <a:gd name="connsiteX10" fmla="*/ 4001268 w 4305542"/>
                <a:gd name="connsiteY10" fmla="*/ 1445188 h 4260500"/>
                <a:gd name="connsiteX11" fmla="*/ 3659101 w 4305542"/>
                <a:gd name="connsiteY11" fmla="*/ 1445188 h 4260500"/>
                <a:gd name="connsiteX12" fmla="*/ 3657271 w 4305542"/>
                <a:gd name="connsiteY12" fmla="*/ 1960474 h 4260500"/>
                <a:gd name="connsiteX13" fmla="*/ 4305541 w 4305542"/>
                <a:gd name="connsiteY13" fmla="*/ 4260500 h 4260500"/>
                <a:gd name="connsiteX0" fmla="*/ 3659101 w 4001268"/>
                <a:gd name="connsiteY0" fmla="*/ 3614059 h 3614059"/>
                <a:gd name="connsiteX1" fmla="*/ 3372234 w 4001268"/>
                <a:gd name="connsiteY1" fmla="*/ 3614059 h 3614059"/>
                <a:gd name="connsiteX2" fmla="*/ 3368677 w 4001268"/>
                <a:gd name="connsiteY2" fmla="*/ 2037434 h 3614059"/>
                <a:gd name="connsiteX3" fmla="*/ 3372234 w 4001268"/>
                <a:gd name="connsiteY3" fmla="*/ 1559139 h 3614059"/>
                <a:gd name="connsiteX4" fmla="*/ 629034 w 4001268"/>
                <a:gd name="connsiteY4" fmla="*/ 1559139 h 3614059"/>
                <a:gd name="connsiteX5" fmla="*/ 629034 w 4001268"/>
                <a:gd name="connsiteY5" fmla="*/ 3614059 h 3614059"/>
                <a:gd name="connsiteX6" fmla="*/ 342168 w 4001268"/>
                <a:gd name="connsiteY6" fmla="*/ 3614059 h 3614059"/>
                <a:gd name="connsiteX7" fmla="*/ 342168 w 4001268"/>
                <a:gd name="connsiteY7" fmla="*/ 1445188 h 3614059"/>
                <a:gd name="connsiteX8" fmla="*/ 0 w 4001268"/>
                <a:gd name="connsiteY8" fmla="*/ 1445188 h 3614059"/>
                <a:gd name="connsiteX9" fmla="*/ 2000634 w 4001268"/>
                <a:gd name="connsiteY9" fmla="*/ 0 h 3614059"/>
                <a:gd name="connsiteX10" fmla="*/ 4001268 w 4001268"/>
                <a:gd name="connsiteY10" fmla="*/ 1445188 h 3614059"/>
                <a:gd name="connsiteX11" fmla="*/ 3659101 w 4001268"/>
                <a:gd name="connsiteY11" fmla="*/ 1445188 h 3614059"/>
                <a:gd name="connsiteX12" fmla="*/ 3657271 w 4001268"/>
                <a:gd name="connsiteY12" fmla="*/ 1960474 h 3614059"/>
                <a:gd name="connsiteX0" fmla="*/ 3372234 w 4001268"/>
                <a:gd name="connsiteY0" fmla="*/ 3614059 h 3614059"/>
                <a:gd name="connsiteX1" fmla="*/ 3368677 w 4001268"/>
                <a:gd name="connsiteY1" fmla="*/ 2037434 h 3614059"/>
                <a:gd name="connsiteX2" fmla="*/ 3372234 w 4001268"/>
                <a:gd name="connsiteY2" fmla="*/ 1559139 h 3614059"/>
                <a:gd name="connsiteX3" fmla="*/ 629034 w 4001268"/>
                <a:gd name="connsiteY3" fmla="*/ 1559139 h 3614059"/>
                <a:gd name="connsiteX4" fmla="*/ 629034 w 4001268"/>
                <a:gd name="connsiteY4" fmla="*/ 3614059 h 3614059"/>
                <a:gd name="connsiteX5" fmla="*/ 342168 w 4001268"/>
                <a:gd name="connsiteY5" fmla="*/ 3614059 h 3614059"/>
                <a:gd name="connsiteX6" fmla="*/ 342168 w 4001268"/>
                <a:gd name="connsiteY6" fmla="*/ 1445188 h 3614059"/>
                <a:gd name="connsiteX7" fmla="*/ 0 w 4001268"/>
                <a:gd name="connsiteY7" fmla="*/ 1445188 h 3614059"/>
                <a:gd name="connsiteX8" fmla="*/ 2000634 w 4001268"/>
                <a:gd name="connsiteY8" fmla="*/ 0 h 3614059"/>
                <a:gd name="connsiteX9" fmla="*/ 4001268 w 4001268"/>
                <a:gd name="connsiteY9" fmla="*/ 1445188 h 3614059"/>
                <a:gd name="connsiteX10" fmla="*/ 3659101 w 4001268"/>
                <a:gd name="connsiteY10" fmla="*/ 1445188 h 3614059"/>
                <a:gd name="connsiteX11" fmla="*/ 3657271 w 4001268"/>
                <a:gd name="connsiteY11" fmla="*/ 1960474 h 3614059"/>
                <a:gd name="connsiteX0" fmla="*/ 3368677 w 4001268"/>
                <a:gd name="connsiteY0" fmla="*/ 2037434 h 3614059"/>
                <a:gd name="connsiteX1" fmla="*/ 3372234 w 4001268"/>
                <a:gd name="connsiteY1" fmla="*/ 1559139 h 3614059"/>
                <a:gd name="connsiteX2" fmla="*/ 629034 w 4001268"/>
                <a:gd name="connsiteY2" fmla="*/ 1559139 h 3614059"/>
                <a:gd name="connsiteX3" fmla="*/ 629034 w 4001268"/>
                <a:gd name="connsiteY3" fmla="*/ 3614059 h 3614059"/>
                <a:gd name="connsiteX4" fmla="*/ 342168 w 4001268"/>
                <a:gd name="connsiteY4" fmla="*/ 3614059 h 3614059"/>
                <a:gd name="connsiteX5" fmla="*/ 342168 w 4001268"/>
                <a:gd name="connsiteY5" fmla="*/ 1445188 h 3614059"/>
                <a:gd name="connsiteX6" fmla="*/ 0 w 4001268"/>
                <a:gd name="connsiteY6" fmla="*/ 1445188 h 3614059"/>
                <a:gd name="connsiteX7" fmla="*/ 2000634 w 4001268"/>
                <a:gd name="connsiteY7" fmla="*/ 0 h 3614059"/>
                <a:gd name="connsiteX8" fmla="*/ 4001268 w 4001268"/>
                <a:gd name="connsiteY8" fmla="*/ 1445188 h 3614059"/>
                <a:gd name="connsiteX9" fmla="*/ 3659101 w 4001268"/>
                <a:gd name="connsiteY9" fmla="*/ 1445188 h 3614059"/>
                <a:gd name="connsiteX10" fmla="*/ 3657271 w 4001268"/>
                <a:gd name="connsiteY10" fmla="*/ 1960474 h 3614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001268" h="3614059">
                  <a:moveTo>
                    <a:pt x="3368677" y="2037434"/>
                  </a:moveTo>
                  <a:cubicBezTo>
                    <a:pt x="3369863" y="1878002"/>
                    <a:pt x="3371048" y="1718571"/>
                    <a:pt x="3372234" y="1559139"/>
                  </a:cubicBezTo>
                  <a:lnTo>
                    <a:pt x="629034" y="1559139"/>
                  </a:lnTo>
                  <a:lnTo>
                    <a:pt x="629034" y="3614059"/>
                  </a:lnTo>
                  <a:lnTo>
                    <a:pt x="342168" y="3614059"/>
                  </a:lnTo>
                  <a:lnTo>
                    <a:pt x="342168" y="1445188"/>
                  </a:lnTo>
                  <a:lnTo>
                    <a:pt x="0" y="1445188"/>
                  </a:lnTo>
                  <a:lnTo>
                    <a:pt x="2000634" y="0"/>
                  </a:lnTo>
                  <a:lnTo>
                    <a:pt x="4001268" y="1445188"/>
                  </a:lnTo>
                  <a:lnTo>
                    <a:pt x="3659101" y="1445188"/>
                  </a:lnTo>
                  <a:lnTo>
                    <a:pt x="3657271" y="1960474"/>
                  </a:lnTo>
                </a:path>
              </a:pathLst>
            </a:custGeom>
            <a:noFill/>
            <a:ln w="12700">
              <a:solidFill>
                <a:schemeClr val="tx1"/>
              </a:solidFill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C203E4BD-6AA1-40E1-81B6-F9F6D6D70F8A}"/>
                </a:ext>
              </a:extLst>
            </p:cNvPr>
            <p:cNvSpPr/>
            <p:nvPr/>
          </p:nvSpPr>
          <p:spPr bwMode="auto">
            <a:xfrm>
              <a:off x="3364798" y="4227868"/>
              <a:ext cx="603787" cy="60378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D01A28AD-8D9C-4D71-A39F-7160955F620A}"/>
                </a:ext>
              </a:extLst>
            </p:cNvPr>
            <p:cNvSpPr/>
            <p:nvPr/>
          </p:nvSpPr>
          <p:spPr bwMode="auto">
            <a:xfrm>
              <a:off x="3968585" y="4227868"/>
              <a:ext cx="603787" cy="60378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A6E2A079-4AE8-4562-BFDC-DFD12183C664}"/>
                </a:ext>
              </a:extLst>
            </p:cNvPr>
            <p:cNvSpPr/>
            <p:nvPr/>
          </p:nvSpPr>
          <p:spPr bwMode="auto">
            <a:xfrm>
              <a:off x="4572371" y="4227868"/>
              <a:ext cx="603787" cy="60378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3A6BAEB4-D877-47C3-91A7-862B4930B424}"/>
                </a:ext>
              </a:extLst>
            </p:cNvPr>
            <p:cNvSpPr/>
            <p:nvPr/>
          </p:nvSpPr>
          <p:spPr bwMode="auto">
            <a:xfrm>
              <a:off x="3364798" y="3624080"/>
              <a:ext cx="603787" cy="60378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F5E4CAF5-5BF1-4CA1-B377-F69DDAC8F2AF}"/>
                </a:ext>
              </a:extLst>
            </p:cNvPr>
            <p:cNvSpPr/>
            <p:nvPr/>
          </p:nvSpPr>
          <p:spPr bwMode="auto">
            <a:xfrm>
              <a:off x="3968585" y="3624080"/>
              <a:ext cx="603787" cy="60378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2E42BC9C-3373-4B25-8859-DDA1E785C96E}"/>
                </a:ext>
              </a:extLst>
            </p:cNvPr>
            <p:cNvSpPr/>
            <p:nvPr/>
          </p:nvSpPr>
          <p:spPr bwMode="auto">
            <a:xfrm>
              <a:off x="3777367" y="3020291"/>
              <a:ext cx="603787" cy="60378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5" name="Cylinder 828">
              <a:extLst>
                <a:ext uri="{FF2B5EF4-FFF2-40B4-BE49-F238E27FC236}">
                  <a16:creationId xmlns:a16="http://schemas.microsoft.com/office/drawing/2014/main" id="{B104A118-C5BB-4066-8012-D6590E5ABF50}"/>
                </a:ext>
              </a:extLst>
            </p:cNvPr>
            <p:cNvSpPr/>
            <p:nvPr/>
          </p:nvSpPr>
          <p:spPr bwMode="auto">
            <a:xfrm>
              <a:off x="5335724" y="3170126"/>
              <a:ext cx="2391318" cy="3141626"/>
            </a:xfrm>
            <a:prstGeom prst="can">
              <a:avLst>
                <a:gd name="adj" fmla="val 39530"/>
              </a:avLst>
            </a:prstGeom>
            <a:noFill/>
            <a:ln w="1270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46304" rIns="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Light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027AD95C-796F-45DA-B2CD-31A26B4F3C9D}"/>
              </a:ext>
            </a:extLst>
          </p:cNvPr>
          <p:cNvGrpSpPr/>
          <p:nvPr/>
        </p:nvGrpSpPr>
        <p:grpSpPr>
          <a:xfrm>
            <a:off x="10301630" y="5611601"/>
            <a:ext cx="498100" cy="387806"/>
            <a:chOff x="2062250" y="1828801"/>
            <a:chExt cx="438091" cy="341085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B3A89CAB-3CCC-4997-B0DF-873294E2A721}"/>
                </a:ext>
              </a:extLst>
            </p:cNvPr>
            <p:cNvGrpSpPr/>
            <p:nvPr/>
          </p:nvGrpSpPr>
          <p:grpSpPr>
            <a:xfrm>
              <a:off x="2062250" y="1828801"/>
              <a:ext cx="180067" cy="140947"/>
              <a:chOff x="2438399" y="1828800"/>
              <a:chExt cx="1923143" cy="1799771"/>
            </a:xfrm>
            <a:noFill/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81920FFE-D202-475C-AE04-372683D7004C}"/>
                  </a:ext>
                </a:extLst>
              </p:cNvPr>
              <p:cNvSpPr/>
              <p:nvPr/>
            </p:nvSpPr>
            <p:spPr bwMode="auto">
              <a:xfrm>
                <a:off x="2438399" y="1828800"/>
                <a:ext cx="1923143" cy="1799771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86FC8FDA-0FB5-41A2-8F54-08D732B653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38399" y="2258786"/>
                <a:ext cx="1923143" cy="0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  <a:miter lim="800000"/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C15D2C47-92F0-4820-86F8-8A7978A61329}"/>
                </a:ext>
              </a:extLst>
            </p:cNvPr>
            <p:cNvGrpSpPr/>
            <p:nvPr/>
          </p:nvGrpSpPr>
          <p:grpSpPr>
            <a:xfrm>
              <a:off x="2093480" y="2028939"/>
              <a:ext cx="180067" cy="140947"/>
              <a:chOff x="2438399" y="1828800"/>
              <a:chExt cx="1923143" cy="1799771"/>
            </a:xfrm>
            <a:noFill/>
          </p:grpSpPr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D56C6485-3080-42F1-BA10-87DFC6E3A477}"/>
                  </a:ext>
                </a:extLst>
              </p:cNvPr>
              <p:cNvSpPr/>
              <p:nvPr/>
            </p:nvSpPr>
            <p:spPr bwMode="auto">
              <a:xfrm>
                <a:off x="2438399" y="1828800"/>
                <a:ext cx="1923143" cy="1799771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F34390A3-D72E-4C8C-85D4-20EE1BBCDC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38399" y="2258786"/>
                <a:ext cx="1923143" cy="0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  <a:miter lim="800000"/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01D8A5E2-FF92-48D4-83BC-1FE3CB092B63}"/>
                </a:ext>
              </a:extLst>
            </p:cNvPr>
            <p:cNvGrpSpPr/>
            <p:nvPr/>
          </p:nvGrpSpPr>
          <p:grpSpPr>
            <a:xfrm>
              <a:off x="2320274" y="1907031"/>
              <a:ext cx="180067" cy="140947"/>
              <a:chOff x="2438399" y="1828800"/>
              <a:chExt cx="1923143" cy="1799771"/>
            </a:xfrm>
            <a:noFill/>
          </p:grpSpPr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2701C3AE-E17A-48F1-812B-6D13AAD5EDC9}"/>
                  </a:ext>
                </a:extLst>
              </p:cNvPr>
              <p:cNvSpPr/>
              <p:nvPr/>
            </p:nvSpPr>
            <p:spPr bwMode="auto">
              <a:xfrm>
                <a:off x="2438399" y="1828800"/>
                <a:ext cx="1923143" cy="1799771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A3CCFE39-523B-4739-B7DA-FF83F6F93DB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38399" y="2258786"/>
                <a:ext cx="1923143" cy="0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  <a:miter lim="800000"/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0B669822-F8C7-48C6-8D40-5E0BB553534C}"/>
                </a:ext>
              </a:extLst>
            </p:cNvPr>
            <p:cNvGrpSpPr/>
            <p:nvPr/>
          </p:nvGrpSpPr>
          <p:grpSpPr>
            <a:xfrm>
              <a:off x="2129218" y="1891046"/>
              <a:ext cx="303775" cy="247510"/>
              <a:chOff x="2129218" y="1898304"/>
              <a:chExt cx="303775" cy="247510"/>
            </a:xfrm>
          </p:grpSpPr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52584B06-3E67-4015-B473-629C466B9308}"/>
                  </a:ext>
                </a:extLst>
              </p:cNvPr>
              <p:cNvSpPr/>
              <p:nvPr/>
            </p:nvSpPr>
            <p:spPr bwMode="auto">
              <a:xfrm rot="20526251">
                <a:off x="2129218" y="1898304"/>
                <a:ext cx="45467" cy="45467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43C9A77D-9508-4DFA-891E-A6B03862103B}"/>
                  </a:ext>
                </a:extLst>
              </p:cNvPr>
              <p:cNvSpPr/>
              <p:nvPr/>
            </p:nvSpPr>
            <p:spPr bwMode="auto">
              <a:xfrm>
                <a:off x="2160192" y="2100347"/>
                <a:ext cx="45467" cy="45467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11880E6B-BCA8-4DFD-B053-EF094F346403}"/>
                  </a:ext>
                </a:extLst>
              </p:cNvPr>
              <p:cNvSpPr/>
              <p:nvPr/>
            </p:nvSpPr>
            <p:spPr bwMode="auto">
              <a:xfrm rot="19893199">
                <a:off x="2387526" y="1977587"/>
                <a:ext cx="45467" cy="45467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8BCEAAAF-2A3A-4ABA-BA81-FF5285C85F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72188" y="1931395"/>
                <a:ext cx="216280" cy="62448"/>
              </a:xfrm>
              <a:prstGeom prst="line">
                <a:avLst/>
              </a:prstGeom>
              <a:ln w="12700">
                <a:solidFill>
                  <a:schemeClr val="tx1"/>
                </a:solidFill>
                <a:miter lim="800000"/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B8CD6348-C990-446D-9D45-0D2A640947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58937" y="1942671"/>
                <a:ext cx="23989" cy="157676"/>
              </a:xfrm>
              <a:prstGeom prst="line">
                <a:avLst/>
              </a:prstGeom>
              <a:ln w="12700">
                <a:solidFill>
                  <a:schemeClr val="tx1"/>
                </a:solidFill>
                <a:miter lim="800000"/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7FDD0936-DCCE-4BCB-8FA4-2E53DE75F2A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99001" y="2011149"/>
                <a:ext cx="191271" cy="95857"/>
              </a:xfrm>
              <a:prstGeom prst="line">
                <a:avLst/>
              </a:prstGeom>
              <a:ln w="12700">
                <a:solidFill>
                  <a:schemeClr val="tx1"/>
                </a:solidFill>
                <a:miter lim="800000"/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0A75D0EB-26BA-4461-B372-DB5ABDA6E28C}"/>
              </a:ext>
            </a:extLst>
          </p:cNvPr>
          <p:cNvGrpSpPr/>
          <p:nvPr/>
        </p:nvGrpSpPr>
        <p:grpSpPr>
          <a:xfrm>
            <a:off x="11380328" y="5634847"/>
            <a:ext cx="398140" cy="303090"/>
            <a:chOff x="2502877" y="2643553"/>
            <a:chExt cx="3651737" cy="2779942"/>
          </a:xfrm>
        </p:grpSpPr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EA0772D3-F506-409A-BCA5-9138DB178CD3}"/>
                </a:ext>
              </a:extLst>
            </p:cNvPr>
            <p:cNvCxnSpPr>
              <a:cxnSpLocks/>
            </p:cNvCxnSpPr>
            <p:nvPr/>
          </p:nvCxnSpPr>
          <p:spPr>
            <a:xfrm>
              <a:off x="3303655" y="4505747"/>
              <a:ext cx="0" cy="917748"/>
            </a:xfrm>
            <a:prstGeom prst="line">
              <a:avLst/>
            </a:prstGeom>
            <a:ln w="12700" cap="rnd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754768C0-EC9F-467B-929C-6EF5322E57A2}"/>
                </a:ext>
              </a:extLst>
            </p:cNvPr>
            <p:cNvCxnSpPr>
              <a:cxnSpLocks/>
            </p:cNvCxnSpPr>
            <p:nvPr/>
          </p:nvCxnSpPr>
          <p:spPr>
            <a:xfrm>
              <a:off x="3983069" y="3734649"/>
              <a:ext cx="0" cy="1688846"/>
            </a:xfrm>
            <a:prstGeom prst="line">
              <a:avLst/>
            </a:prstGeom>
            <a:ln w="12700" cap="rnd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98037B37-3AC5-49E9-BD3F-CA7EB378D514}"/>
                </a:ext>
              </a:extLst>
            </p:cNvPr>
            <p:cNvCxnSpPr>
              <a:cxnSpLocks/>
            </p:cNvCxnSpPr>
            <p:nvPr/>
          </p:nvCxnSpPr>
          <p:spPr>
            <a:xfrm>
              <a:off x="4662482" y="4051603"/>
              <a:ext cx="0" cy="1371892"/>
            </a:xfrm>
            <a:prstGeom prst="line">
              <a:avLst/>
            </a:prstGeom>
            <a:ln w="12700" cap="rnd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2277F759-3ED6-4D2B-A5A0-28417328A244}"/>
                </a:ext>
              </a:extLst>
            </p:cNvPr>
            <p:cNvCxnSpPr>
              <a:cxnSpLocks/>
            </p:cNvCxnSpPr>
            <p:nvPr/>
          </p:nvCxnSpPr>
          <p:spPr>
            <a:xfrm>
              <a:off x="5330632" y="3185667"/>
              <a:ext cx="0" cy="2237828"/>
            </a:xfrm>
            <a:prstGeom prst="line">
              <a:avLst/>
            </a:prstGeom>
            <a:ln w="12700" cap="rnd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Freeform: Shape 581">
              <a:extLst>
                <a:ext uri="{FF2B5EF4-FFF2-40B4-BE49-F238E27FC236}">
                  <a16:creationId xmlns:a16="http://schemas.microsoft.com/office/drawing/2014/main" id="{0343AF4B-39B4-4484-B0CA-8E32469D8C82}"/>
                </a:ext>
              </a:extLst>
            </p:cNvPr>
            <p:cNvSpPr/>
            <p:nvPr/>
          </p:nvSpPr>
          <p:spPr bwMode="auto">
            <a:xfrm>
              <a:off x="2502877" y="2643553"/>
              <a:ext cx="3651737" cy="2288931"/>
            </a:xfrm>
            <a:custGeom>
              <a:avLst/>
              <a:gdLst>
                <a:gd name="connsiteX0" fmla="*/ 396145 w 3651737"/>
                <a:gd name="connsiteY0" fmla="*/ 0 h 2582009"/>
                <a:gd name="connsiteX1" fmla="*/ 3255592 w 3651737"/>
                <a:gd name="connsiteY1" fmla="*/ 0 h 2582009"/>
                <a:gd name="connsiteX2" fmla="*/ 3651737 w 3651737"/>
                <a:gd name="connsiteY2" fmla="*/ 396145 h 2582009"/>
                <a:gd name="connsiteX3" fmla="*/ 3651737 w 3651737"/>
                <a:gd name="connsiteY3" fmla="*/ 1892786 h 2582009"/>
                <a:gd name="connsiteX4" fmla="*/ 3255592 w 3651737"/>
                <a:gd name="connsiteY4" fmla="*/ 2288931 h 2582009"/>
                <a:gd name="connsiteX5" fmla="*/ 3196003 w 3651737"/>
                <a:gd name="connsiteY5" fmla="*/ 2288931 h 2582009"/>
                <a:gd name="connsiteX6" fmla="*/ 3196003 w 3651737"/>
                <a:gd name="connsiteY6" fmla="*/ 2582009 h 2582009"/>
                <a:gd name="connsiteX7" fmla="*/ 455734 w 3651737"/>
                <a:gd name="connsiteY7" fmla="*/ 2582009 h 2582009"/>
                <a:gd name="connsiteX8" fmla="*/ 455734 w 3651737"/>
                <a:gd name="connsiteY8" fmla="*/ 2288931 h 2582009"/>
                <a:gd name="connsiteX9" fmla="*/ 396145 w 3651737"/>
                <a:gd name="connsiteY9" fmla="*/ 2288931 h 2582009"/>
                <a:gd name="connsiteX10" fmla="*/ 0 w 3651737"/>
                <a:gd name="connsiteY10" fmla="*/ 1892786 h 2582009"/>
                <a:gd name="connsiteX11" fmla="*/ 0 w 3651737"/>
                <a:gd name="connsiteY11" fmla="*/ 396145 h 2582009"/>
                <a:gd name="connsiteX12" fmla="*/ 396145 w 3651737"/>
                <a:gd name="connsiteY12" fmla="*/ 0 h 2582009"/>
                <a:gd name="connsiteX0" fmla="*/ 455734 w 3651737"/>
                <a:gd name="connsiteY0" fmla="*/ 2582009 h 2673449"/>
                <a:gd name="connsiteX1" fmla="*/ 455734 w 3651737"/>
                <a:gd name="connsiteY1" fmla="*/ 2288931 h 2673449"/>
                <a:gd name="connsiteX2" fmla="*/ 396145 w 3651737"/>
                <a:gd name="connsiteY2" fmla="*/ 2288931 h 2673449"/>
                <a:gd name="connsiteX3" fmla="*/ 0 w 3651737"/>
                <a:gd name="connsiteY3" fmla="*/ 1892786 h 2673449"/>
                <a:gd name="connsiteX4" fmla="*/ 0 w 3651737"/>
                <a:gd name="connsiteY4" fmla="*/ 396145 h 2673449"/>
                <a:gd name="connsiteX5" fmla="*/ 396145 w 3651737"/>
                <a:gd name="connsiteY5" fmla="*/ 0 h 2673449"/>
                <a:gd name="connsiteX6" fmla="*/ 3255592 w 3651737"/>
                <a:gd name="connsiteY6" fmla="*/ 0 h 2673449"/>
                <a:gd name="connsiteX7" fmla="*/ 3651737 w 3651737"/>
                <a:gd name="connsiteY7" fmla="*/ 396145 h 2673449"/>
                <a:gd name="connsiteX8" fmla="*/ 3651737 w 3651737"/>
                <a:gd name="connsiteY8" fmla="*/ 1892786 h 2673449"/>
                <a:gd name="connsiteX9" fmla="*/ 3255592 w 3651737"/>
                <a:gd name="connsiteY9" fmla="*/ 2288931 h 2673449"/>
                <a:gd name="connsiteX10" fmla="*/ 3196003 w 3651737"/>
                <a:gd name="connsiteY10" fmla="*/ 2288931 h 2673449"/>
                <a:gd name="connsiteX11" fmla="*/ 3196003 w 3651737"/>
                <a:gd name="connsiteY11" fmla="*/ 2582009 h 2673449"/>
                <a:gd name="connsiteX12" fmla="*/ 547174 w 3651737"/>
                <a:gd name="connsiteY12" fmla="*/ 2673449 h 2673449"/>
                <a:gd name="connsiteX0" fmla="*/ 455734 w 3651737"/>
                <a:gd name="connsiteY0" fmla="*/ 2582009 h 2582009"/>
                <a:gd name="connsiteX1" fmla="*/ 455734 w 3651737"/>
                <a:gd name="connsiteY1" fmla="*/ 2288931 h 2582009"/>
                <a:gd name="connsiteX2" fmla="*/ 396145 w 3651737"/>
                <a:gd name="connsiteY2" fmla="*/ 2288931 h 2582009"/>
                <a:gd name="connsiteX3" fmla="*/ 0 w 3651737"/>
                <a:gd name="connsiteY3" fmla="*/ 1892786 h 2582009"/>
                <a:gd name="connsiteX4" fmla="*/ 0 w 3651737"/>
                <a:gd name="connsiteY4" fmla="*/ 396145 h 2582009"/>
                <a:gd name="connsiteX5" fmla="*/ 396145 w 3651737"/>
                <a:gd name="connsiteY5" fmla="*/ 0 h 2582009"/>
                <a:gd name="connsiteX6" fmla="*/ 3255592 w 3651737"/>
                <a:gd name="connsiteY6" fmla="*/ 0 h 2582009"/>
                <a:gd name="connsiteX7" fmla="*/ 3651737 w 3651737"/>
                <a:gd name="connsiteY7" fmla="*/ 396145 h 2582009"/>
                <a:gd name="connsiteX8" fmla="*/ 3651737 w 3651737"/>
                <a:gd name="connsiteY8" fmla="*/ 1892786 h 2582009"/>
                <a:gd name="connsiteX9" fmla="*/ 3255592 w 3651737"/>
                <a:gd name="connsiteY9" fmla="*/ 2288931 h 2582009"/>
                <a:gd name="connsiteX10" fmla="*/ 3196003 w 3651737"/>
                <a:gd name="connsiteY10" fmla="*/ 2288931 h 2582009"/>
                <a:gd name="connsiteX11" fmla="*/ 3196003 w 3651737"/>
                <a:gd name="connsiteY11" fmla="*/ 2582009 h 2582009"/>
                <a:gd name="connsiteX0" fmla="*/ 455734 w 3651737"/>
                <a:gd name="connsiteY0" fmla="*/ 2288931 h 2582009"/>
                <a:gd name="connsiteX1" fmla="*/ 396145 w 3651737"/>
                <a:gd name="connsiteY1" fmla="*/ 2288931 h 2582009"/>
                <a:gd name="connsiteX2" fmla="*/ 0 w 3651737"/>
                <a:gd name="connsiteY2" fmla="*/ 1892786 h 2582009"/>
                <a:gd name="connsiteX3" fmla="*/ 0 w 3651737"/>
                <a:gd name="connsiteY3" fmla="*/ 396145 h 2582009"/>
                <a:gd name="connsiteX4" fmla="*/ 396145 w 3651737"/>
                <a:gd name="connsiteY4" fmla="*/ 0 h 2582009"/>
                <a:gd name="connsiteX5" fmla="*/ 3255592 w 3651737"/>
                <a:gd name="connsiteY5" fmla="*/ 0 h 2582009"/>
                <a:gd name="connsiteX6" fmla="*/ 3651737 w 3651737"/>
                <a:gd name="connsiteY6" fmla="*/ 396145 h 2582009"/>
                <a:gd name="connsiteX7" fmla="*/ 3651737 w 3651737"/>
                <a:gd name="connsiteY7" fmla="*/ 1892786 h 2582009"/>
                <a:gd name="connsiteX8" fmla="*/ 3255592 w 3651737"/>
                <a:gd name="connsiteY8" fmla="*/ 2288931 h 2582009"/>
                <a:gd name="connsiteX9" fmla="*/ 3196003 w 3651737"/>
                <a:gd name="connsiteY9" fmla="*/ 2288931 h 2582009"/>
                <a:gd name="connsiteX10" fmla="*/ 3196003 w 3651737"/>
                <a:gd name="connsiteY10" fmla="*/ 2582009 h 2582009"/>
                <a:gd name="connsiteX0" fmla="*/ 455734 w 3651737"/>
                <a:gd name="connsiteY0" fmla="*/ 2288931 h 2288931"/>
                <a:gd name="connsiteX1" fmla="*/ 396145 w 3651737"/>
                <a:gd name="connsiteY1" fmla="*/ 2288931 h 2288931"/>
                <a:gd name="connsiteX2" fmla="*/ 0 w 3651737"/>
                <a:gd name="connsiteY2" fmla="*/ 1892786 h 2288931"/>
                <a:gd name="connsiteX3" fmla="*/ 0 w 3651737"/>
                <a:gd name="connsiteY3" fmla="*/ 396145 h 2288931"/>
                <a:gd name="connsiteX4" fmla="*/ 396145 w 3651737"/>
                <a:gd name="connsiteY4" fmla="*/ 0 h 2288931"/>
                <a:gd name="connsiteX5" fmla="*/ 3255592 w 3651737"/>
                <a:gd name="connsiteY5" fmla="*/ 0 h 2288931"/>
                <a:gd name="connsiteX6" fmla="*/ 3651737 w 3651737"/>
                <a:gd name="connsiteY6" fmla="*/ 396145 h 2288931"/>
                <a:gd name="connsiteX7" fmla="*/ 3651737 w 3651737"/>
                <a:gd name="connsiteY7" fmla="*/ 1892786 h 2288931"/>
                <a:gd name="connsiteX8" fmla="*/ 3255592 w 3651737"/>
                <a:gd name="connsiteY8" fmla="*/ 2288931 h 2288931"/>
                <a:gd name="connsiteX9" fmla="*/ 3196003 w 3651737"/>
                <a:gd name="connsiteY9" fmla="*/ 2288931 h 2288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651737" h="2288931">
                  <a:moveTo>
                    <a:pt x="455734" y="2288931"/>
                  </a:moveTo>
                  <a:lnTo>
                    <a:pt x="396145" y="2288931"/>
                  </a:lnTo>
                  <a:cubicBezTo>
                    <a:pt x="177360" y="2288931"/>
                    <a:pt x="0" y="2111571"/>
                    <a:pt x="0" y="1892786"/>
                  </a:cubicBezTo>
                  <a:lnTo>
                    <a:pt x="0" y="396145"/>
                  </a:lnTo>
                  <a:cubicBezTo>
                    <a:pt x="0" y="177360"/>
                    <a:pt x="177360" y="0"/>
                    <a:pt x="396145" y="0"/>
                  </a:cubicBezTo>
                  <a:lnTo>
                    <a:pt x="3255592" y="0"/>
                  </a:lnTo>
                  <a:cubicBezTo>
                    <a:pt x="3474377" y="0"/>
                    <a:pt x="3651737" y="177360"/>
                    <a:pt x="3651737" y="396145"/>
                  </a:cubicBezTo>
                  <a:lnTo>
                    <a:pt x="3651737" y="1892786"/>
                  </a:lnTo>
                  <a:cubicBezTo>
                    <a:pt x="3651737" y="2111571"/>
                    <a:pt x="3474377" y="2288931"/>
                    <a:pt x="3255592" y="2288931"/>
                  </a:cubicBezTo>
                  <a:lnTo>
                    <a:pt x="3196003" y="2288931"/>
                  </a:lnTo>
                </a:path>
              </a:pathLst>
            </a:custGeom>
            <a:noFill/>
            <a:ln w="1270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3FA16F28-2E87-489F-BAB3-EFFC6059AC59}"/>
              </a:ext>
            </a:extLst>
          </p:cNvPr>
          <p:cNvCxnSpPr>
            <a:cxnSpLocks/>
          </p:cNvCxnSpPr>
          <p:nvPr/>
        </p:nvCxnSpPr>
        <p:spPr>
          <a:xfrm>
            <a:off x="5947409" y="5776691"/>
            <a:ext cx="3127195" cy="0"/>
          </a:xfrm>
          <a:prstGeom prst="straightConnector1">
            <a:avLst/>
          </a:prstGeom>
          <a:ln w="12700">
            <a:solidFill>
              <a:schemeClr val="tx2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3699D2EC-3A89-465D-984F-CAFC66213CBF}"/>
              </a:ext>
            </a:extLst>
          </p:cNvPr>
          <p:cNvCxnSpPr>
            <a:cxnSpLocks/>
          </p:cNvCxnSpPr>
          <p:nvPr/>
        </p:nvCxnSpPr>
        <p:spPr>
          <a:xfrm>
            <a:off x="8121675" y="4402487"/>
            <a:ext cx="3474719" cy="996556"/>
          </a:xfrm>
          <a:prstGeom prst="bentConnector3">
            <a:avLst>
              <a:gd name="adj1" fmla="val 100041"/>
            </a:avLst>
          </a:prstGeom>
          <a:ln w="12700">
            <a:solidFill>
              <a:schemeClr val="tx2"/>
            </a:solidFill>
            <a:prstDash val="dash"/>
            <a:headEnd type="none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8856929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282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9E81251-9937-4FA2-B6E6-E5ADAB83F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Test?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6A7475-5C7D-4EB6-9297-DABE6F2281A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3311676"/>
          </a:xfrm>
        </p:spPr>
        <p:txBody>
          <a:bodyPr/>
          <a:lstStyle/>
          <a:p>
            <a:r>
              <a:rPr lang="en-GB" dirty="0"/>
              <a:t>Quality</a:t>
            </a:r>
          </a:p>
          <a:p>
            <a:pPr lvl="1"/>
            <a:r>
              <a:rPr lang="en-GB" dirty="0"/>
              <a:t>Prevent degradation</a:t>
            </a:r>
          </a:p>
          <a:p>
            <a:pPr lvl="1"/>
            <a:r>
              <a:rPr lang="en-GB" dirty="0"/>
              <a:t>Set gates on release processes</a:t>
            </a:r>
          </a:p>
          <a:p>
            <a:r>
              <a:rPr lang="en-GB" dirty="0"/>
              <a:t>Confidence</a:t>
            </a:r>
          </a:p>
          <a:p>
            <a:pPr lvl="1"/>
            <a:r>
              <a:rPr lang="en-GB" dirty="0"/>
              <a:t>Repeatability</a:t>
            </a:r>
          </a:p>
          <a:p>
            <a:pPr lvl="1"/>
            <a:r>
              <a:rPr lang="en-GB" dirty="0"/>
              <a:t>Works first time every time</a:t>
            </a:r>
          </a:p>
          <a:p>
            <a:r>
              <a:rPr lang="en-GB" dirty="0"/>
              <a:t>Security</a:t>
            </a:r>
          </a:p>
          <a:p>
            <a:pPr lvl="1"/>
            <a:r>
              <a:rPr lang="en-GB" dirty="0"/>
              <a:t>Spot unauthorised changes</a:t>
            </a:r>
          </a:p>
        </p:txBody>
      </p:sp>
      <p:pic>
        <p:nvPicPr>
          <p:cNvPr id="3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F836D242-4A3B-4DF9-B5A7-9B98DAF4E5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6471" y="-1159328"/>
            <a:ext cx="12574617" cy="827858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42880078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706DA-EBBC-4435-9955-B9ACBC4FD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Choosing a Framework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7C79B4-F982-493F-9F31-129CD295F4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3459409"/>
          </a:xfrm>
        </p:spPr>
        <p:txBody>
          <a:bodyPr/>
          <a:lstStyle/>
          <a:p>
            <a:r>
              <a:rPr lang="en-GB" dirty="0"/>
              <a:t>MS Test Framework (</a:t>
            </a:r>
            <a:r>
              <a:rPr lang="en-GB" dirty="0" err="1"/>
              <a:t>CSharp</a:t>
            </a:r>
            <a:r>
              <a:rPr lang="en-GB" dirty="0"/>
              <a:t> etc.)</a:t>
            </a:r>
          </a:p>
          <a:p>
            <a:pPr lvl="1"/>
            <a:r>
              <a:rPr lang="en-GB" dirty="0"/>
              <a:t>Complex requirements</a:t>
            </a:r>
          </a:p>
          <a:p>
            <a:pPr lvl="1"/>
            <a:r>
              <a:rPr lang="en-GB" dirty="0"/>
              <a:t>Functions, Web code</a:t>
            </a:r>
          </a:p>
          <a:p>
            <a:r>
              <a:rPr lang="en-GB" dirty="0"/>
              <a:t>Pester (PowerShell)</a:t>
            </a:r>
          </a:p>
          <a:p>
            <a:pPr lvl="1"/>
            <a:r>
              <a:rPr lang="en-GB" dirty="0"/>
              <a:t>Infrastructure, databases</a:t>
            </a:r>
          </a:p>
          <a:p>
            <a:r>
              <a:rPr lang="en-GB" dirty="0" err="1"/>
              <a:t>PyTest</a:t>
            </a:r>
            <a:r>
              <a:rPr lang="en-GB" dirty="0"/>
              <a:t> (Python)</a:t>
            </a:r>
          </a:p>
          <a:p>
            <a:pPr lvl="1"/>
            <a:r>
              <a:rPr lang="en-GB" dirty="0"/>
              <a:t>Databricks</a:t>
            </a:r>
          </a:p>
          <a:p>
            <a:r>
              <a:rPr lang="en-GB" dirty="0"/>
              <a:t>There are many, many more</a:t>
            </a:r>
          </a:p>
        </p:txBody>
      </p:sp>
    </p:spTree>
    <p:extLst>
      <p:ext uri="{BB962C8B-B14F-4D97-AF65-F5344CB8AC3E}">
        <p14:creationId xmlns:p14="http://schemas.microsoft.com/office/powerpoint/2010/main" val="328941782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5F3D4-E19C-4D22-A94F-3BC2D09D7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a Framework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7124C6-3C8C-4676-801A-BDC4B8A4B96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5133713"/>
          </a:xfrm>
        </p:spPr>
        <p:txBody>
          <a:bodyPr/>
          <a:lstStyle/>
          <a:p>
            <a:r>
              <a:rPr lang="en-GB" dirty="0"/>
              <a:t>Assert</a:t>
            </a:r>
          </a:p>
          <a:p>
            <a:pPr lvl="1"/>
            <a:r>
              <a:rPr lang="en-GB" dirty="0"/>
              <a:t>State what you’re expecting</a:t>
            </a:r>
          </a:p>
          <a:p>
            <a:pPr lvl="1"/>
            <a:r>
              <a:rPr lang="en-GB" dirty="0"/>
              <a:t>Even if that’s an error</a:t>
            </a:r>
          </a:p>
          <a:p>
            <a:pPr lvl="1"/>
            <a:r>
              <a:rPr lang="en-GB" dirty="0"/>
              <a:t>If the result matches expectations it’s a pass</a:t>
            </a:r>
          </a:p>
          <a:p>
            <a:pPr lvl="1"/>
            <a:endParaRPr lang="en-GB" dirty="0"/>
          </a:p>
          <a:p>
            <a:r>
              <a:rPr lang="en-GB" dirty="0"/>
              <a:t>Examples</a:t>
            </a:r>
          </a:p>
          <a:p>
            <a:pPr lvl="1"/>
            <a:r>
              <a:rPr lang="en-GB" dirty="0"/>
              <a:t>Assert that inserting a string into an </a:t>
            </a:r>
            <a:br>
              <a:rPr lang="en-GB" dirty="0"/>
            </a:br>
            <a:r>
              <a:rPr lang="en-GB" dirty="0"/>
              <a:t>Int column should return an error</a:t>
            </a:r>
          </a:p>
          <a:p>
            <a:pPr lvl="1"/>
            <a:r>
              <a:rPr lang="en-GB" dirty="0"/>
              <a:t>Assert that an add function will return 3 if </a:t>
            </a:r>
            <a:br>
              <a:rPr lang="en-GB" dirty="0"/>
            </a:br>
            <a:r>
              <a:rPr lang="en-GB" dirty="0"/>
              <a:t>it has 1 and 2 as parameters</a:t>
            </a:r>
          </a:p>
          <a:p>
            <a:pPr lvl="1"/>
            <a:r>
              <a:rPr lang="en-GB" dirty="0"/>
              <a:t>Assert that an add function should return an</a:t>
            </a:r>
            <a:br>
              <a:rPr lang="en-GB" dirty="0"/>
            </a:br>
            <a:r>
              <a:rPr lang="en-GB" dirty="0"/>
              <a:t>error if I ask it to add “cat” and 7</a:t>
            </a:r>
          </a:p>
          <a:p>
            <a:pPr lvl="1"/>
            <a:r>
              <a:rPr lang="en-GB" dirty="0"/>
              <a:t>Assert that a PK column have type GUID, </a:t>
            </a:r>
            <a:br>
              <a:rPr lang="en-GB" dirty="0"/>
            </a:br>
            <a:r>
              <a:rPr lang="en-GB" dirty="0"/>
              <a:t>if the developer changes to Int we get a fail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B19E81-371D-4BA7-818A-504E504CE0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8246" y="440871"/>
            <a:ext cx="5982007" cy="676944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647760070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5752D-020B-4925-B8EC-D628790B3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Types of test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7110B7-15B4-47C0-9AFC-377A63E5FC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3090077"/>
          </a:xfrm>
        </p:spPr>
        <p:txBody>
          <a:bodyPr/>
          <a:lstStyle/>
          <a:p>
            <a:r>
              <a:rPr lang="en-GB" dirty="0"/>
              <a:t>Unit vs integration</a:t>
            </a:r>
          </a:p>
          <a:p>
            <a:r>
              <a:rPr lang="en-GB" dirty="0"/>
              <a:t>Automatic vs manual</a:t>
            </a:r>
          </a:p>
          <a:p>
            <a:r>
              <a:rPr lang="en-GB" dirty="0"/>
              <a:t>Performance/capacity vs functional</a:t>
            </a:r>
          </a:p>
          <a:p>
            <a:r>
              <a:rPr lang="en-GB" dirty="0"/>
              <a:t>Data testing</a:t>
            </a:r>
          </a:p>
          <a:p>
            <a:pPr lvl="1"/>
            <a:r>
              <a:rPr lang="en-GB" dirty="0"/>
              <a:t>Quality</a:t>
            </a:r>
          </a:p>
          <a:p>
            <a:pPr lvl="1"/>
            <a:r>
              <a:rPr lang="en-GB" dirty="0"/>
              <a:t>Processing success</a:t>
            </a:r>
          </a:p>
          <a:p>
            <a:pPr lvl="1"/>
            <a:r>
              <a:rPr lang="en-GB" dirty="0"/>
              <a:t>Consistency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CE194E-6284-4EED-9507-B9F669AA0B7A}"/>
              </a:ext>
            </a:extLst>
          </p:cNvPr>
          <p:cNvSpPr/>
          <p:nvPr/>
        </p:nvSpPr>
        <p:spPr bwMode="auto">
          <a:xfrm>
            <a:off x="6776357" y="363472"/>
            <a:ext cx="4478111" cy="311038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GB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Engineering Testing </a:t>
            </a:r>
            <a:br>
              <a:rPr lang="en-GB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</a:br>
            <a:r>
              <a:rPr lang="en-GB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(Pre-deployment)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4F9D5B8-2FEC-4557-8F41-C16ADE4B5F06}"/>
              </a:ext>
            </a:extLst>
          </p:cNvPr>
          <p:cNvSpPr/>
          <p:nvPr/>
        </p:nvSpPr>
        <p:spPr bwMode="auto">
          <a:xfrm>
            <a:off x="6776357" y="3625269"/>
            <a:ext cx="4478111" cy="306814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GB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Operational Testing (runtime)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4A7E467-500E-4C62-8B30-C238286AC8DC}"/>
              </a:ext>
            </a:extLst>
          </p:cNvPr>
          <p:cNvSpPr/>
          <p:nvPr/>
        </p:nvSpPr>
        <p:spPr bwMode="auto">
          <a:xfrm>
            <a:off x="6985908" y="1165748"/>
            <a:ext cx="1643739" cy="61814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GB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Unit Tests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F81BBBF-69A8-4F50-A4A0-24FCA25D0BFA}"/>
              </a:ext>
            </a:extLst>
          </p:cNvPr>
          <p:cNvSpPr/>
          <p:nvPr/>
        </p:nvSpPr>
        <p:spPr bwMode="auto">
          <a:xfrm>
            <a:off x="6985908" y="1918662"/>
            <a:ext cx="2321378" cy="61814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GB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Integration Tests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6128381-7660-4E48-80BE-5F8B334995B8}"/>
              </a:ext>
            </a:extLst>
          </p:cNvPr>
          <p:cNvSpPr/>
          <p:nvPr/>
        </p:nvSpPr>
        <p:spPr bwMode="auto">
          <a:xfrm>
            <a:off x="6985908" y="5214641"/>
            <a:ext cx="3060246" cy="5636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GB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Data Quality Tests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F01B717-95CC-43A6-BBCE-D92ADFD159D1}"/>
              </a:ext>
            </a:extLst>
          </p:cNvPr>
          <p:cNvSpPr/>
          <p:nvPr/>
        </p:nvSpPr>
        <p:spPr bwMode="auto">
          <a:xfrm>
            <a:off x="6985908" y="4512788"/>
            <a:ext cx="2668360" cy="5636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GB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Pipeline Monitoring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80C7CB0-7140-464F-A431-2393AB4A19AB}"/>
              </a:ext>
            </a:extLst>
          </p:cNvPr>
          <p:cNvSpPr/>
          <p:nvPr/>
        </p:nvSpPr>
        <p:spPr bwMode="auto">
          <a:xfrm>
            <a:off x="6985909" y="2688227"/>
            <a:ext cx="4048124" cy="61814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GB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Performance and Scale Tests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EBAFDDE-4373-4B62-9CB7-8A5534F87D00}"/>
              </a:ext>
            </a:extLst>
          </p:cNvPr>
          <p:cNvSpPr/>
          <p:nvPr/>
        </p:nvSpPr>
        <p:spPr bwMode="auto">
          <a:xfrm>
            <a:off x="6985908" y="5871081"/>
            <a:ext cx="3603171" cy="62344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GB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Performance and Scale Tests</a:t>
            </a:r>
          </a:p>
        </p:txBody>
      </p:sp>
    </p:spTree>
    <p:extLst>
      <p:ext uri="{BB962C8B-B14F-4D97-AF65-F5344CB8AC3E}">
        <p14:creationId xmlns:p14="http://schemas.microsoft.com/office/powerpoint/2010/main" val="2042254028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0F83F-80A1-4FFD-AEC1-3B1F873E6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CFBE0D-A262-4800-AC5A-082CCF40AE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1908215"/>
          </a:xfrm>
        </p:spPr>
        <p:txBody>
          <a:bodyPr/>
          <a:lstStyle/>
          <a:p>
            <a:r>
              <a:rPr lang="en-GB" dirty="0"/>
              <a:t>Generate known good test data</a:t>
            </a:r>
          </a:p>
          <a:p>
            <a:pPr lvl="1"/>
            <a:r>
              <a:rPr lang="en-GB" dirty="0"/>
              <a:t>Start with the test and work backwards to data</a:t>
            </a:r>
          </a:p>
          <a:p>
            <a:pPr lvl="1"/>
            <a:r>
              <a:rPr lang="en-GB" dirty="0"/>
              <a:t>Generate only enough to perform tests</a:t>
            </a:r>
          </a:p>
          <a:p>
            <a:pPr lvl="1"/>
            <a:r>
              <a:rPr lang="en-GB" dirty="0"/>
              <a:t>Test data is static</a:t>
            </a:r>
          </a:p>
          <a:p>
            <a:pPr lvl="1"/>
            <a:r>
              <a:rPr lang="en-GB" dirty="0"/>
              <a:t>Stored in the repo and/or in a dedicated test location</a:t>
            </a:r>
          </a:p>
        </p:txBody>
      </p:sp>
    </p:spTree>
    <p:extLst>
      <p:ext uri="{BB962C8B-B14F-4D97-AF65-F5344CB8AC3E}">
        <p14:creationId xmlns:p14="http://schemas.microsoft.com/office/powerpoint/2010/main" val="66278637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52113-F7A0-4BD4-8FB3-B09A5E764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to test?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EEB7E9-6536-4449-B647-68F528681B6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3360920"/>
          </a:xfrm>
        </p:spPr>
        <p:txBody>
          <a:bodyPr/>
          <a:lstStyle/>
          <a:p>
            <a:r>
              <a:rPr lang="en-GB" dirty="0"/>
              <a:t>EVERYTHING</a:t>
            </a:r>
          </a:p>
          <a:p>
            <a:endParaRPr lang="en-GB" dirty="0"/>
          </a:p>
          <a:p>
            <a:r>
              <a:rPr lang="en-GB" dirty="0"/>
              <a:t>But…</a:t>
            </a:r>
          </a:p>
          <a:p>
            <a:endParaRPr lang="en-GB" dirty="0"/>
          </a:p>
          <a:p>
            <a:r>
              <a:rPr lang="en-GB" dirty="0"/>
              <a:t>Data quality tests – should the pipeline fail or should bad data be allowed through for data quality checks to catch? Ideally test for things which break deployment</a:t>
            </a:r>
          </a:p>
        </p:txBody>
      </p:sp>
    </p:spTree>
    <p:extLst>
      <p:ext uri="{BB962C8B-B14F-4D97-AF65-F5344CB8AC3E}">
        <p14:creationId xmlns:p14="http://schemas.microsoft.com/office/powerpoint/2010/main" val="819758256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165C6-27A1-4C49-9F4A-23D983A0E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Areas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623A20-4A63-4676-B8AB-C147AA39A38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499146"/>
          </a:xfrm>
        </p:spPr>
        <p:txBody>
          <a:bodyPr/>
          <a:lstStyle/>
          <a:p>
            <a:r>
              <a:rPr lang="en-GB" dirty="0"/>
              <a:t>Dates</a:t>
            </a:r>
          </a:p>
          <a:p>
            <a:r>
              <a:rPr lang="en-GB" dirty="0"/>
              <a:t>Data Types</a:t>
            </a:r>
          </a:p>
          <a:p>
            <a:r>
              <a:rPr lang="en-GB" dirty="0"/>
              <a:t>Schema</a:t>
            </a:r>
          </a:p>
          <a:p>
            <a:r>
              <a:rPr lang="en-GB" dirty="0"/>
              <a:t>Infrastructure deployment success</a:t>
            </a:r>
          </a:p>
          <a:p>
            <a:r>
              <a:rPr lang="en-GB" dirty="0"/>
              <a:t>Pipeline speed/capacity</a:t>
            </a:r>
          </a:p>
        </p:txBody>
      </p:sp>
    </p:spTree>
    <p:extLst>
      <p:ext uri="{BB962C8B-B14F-4D97-AF65-F5344CB8AC3E}">
        <p14:creationId xmlns:p14="http://schemas.microsoft.com/office/powerpoint/2010/main" val="3735633958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6683A-959A-44D3-A53F-E45ECE353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Tests - Aggregations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1FF65B-238B-4EEB-9AFB-BD72962386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055947"/>
          </a:xfrm>
        </p:spPr>
        <p:txBody>
          <a:bodyPr/>
          <a:lstStyle/>
          <a:p>
            <a:r>
              <a:rPr lang="en-GB" dirty="0"/>
              <a:t>Test your aggregations</a:t>
            </a:r>
          </a:p>
          <a:p>
            <a:pPr lvl="1"/>
            <a:r>
              <a:rPr lang="en-GB" dirty="0"/>
              <a:t>Known good data</a:t>
            </a:r>
          </a:p>
          <a:p>
            <a:pPr lvl="1"/>
            <a:r>
              <a:rPr lang="en-GB" dirty="0"/>
              <a:t>Known bad data</a:t>
            </a:r>
          </a:p>
          <a:p>
            <a:pPr lvl="1"/>
            <a:r>
              <a:rPr lang="en-GB" dirty="0"/>
              <a:t>Known time ranges</a:t>
            </a:r>
          </a:p>
          <a:p>
            <a:r>
              <a:rPr lang="en-GB" dirty="0"/>
              <a:t>Below, the expected value for total sales is 65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E5919AD-46AE-4125-9A7E-7A14B35615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9046613"/>
              </p:ext>
            </p:extLst>
          </p:nvPr>
        </p:nvGraphicFramePr>
        <p:xfrm>
          <a:off x="698500" y="3674533"/>
          <a:ext cx="1090422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7000">
                  <a:extLst>
                    <a:ext uri="{9D8B030D-6E8A-4147-A177-3AD203B41FA5}">
                      <a16:colId xmlns:a16="http://schemas.microsoft.com/office/drawing/2014/main" val="3870008085"/>
                    </a:ext>
                  </a:extLst>
                </a:gridCol>
                <a:gridCol w="1722967">
                  <a:extLst>
                    <a:ext uri="{9D8B030D-6E8A-4147-A177-3AD203B41FA5}">
                      <a16:colId xmlns:a16="http://schemas.microsoft.com/office/drawing/2014/main" val="1156849591"/>
                    </a:ext>
                  </a:extLst>
                </a:gridCol>
                <a:gridCol w="2053166">
                  <a:extLst>
                    <a:ext uri="{9D8B030D-6E8A-4147-A177-3AD203B41FA5}">
                      <a16:colId xmlns:a16="http://schemas.microsoft.com/office/drawing/2014/main" val="3313587052"/>
                    </a:ext>
                  </a:extLst>
                </a:gridCol>
                <a:gridCol w="2383367">
                  <a:extLst>
                    <a:ext uri="{9D8B030D-6E8A-4147-A177-3AD203B41FA5}">
                      <a16:colId xmlns:a16="http://schemas.microsoft.com/office/drawing/2014/main" val="3408029281"/>
                    </a:ext>
                  </a:extLst>
                </a:gridCol>
                <a:gridCol w="3347720">
                  <a:extLst>
                    <a:ext uri="{9D8B030D-6E8A-4147-A177-3AD203B41FA5}">
                      <a16:colId xmlns:a16="http://schemas.microsoft.com/office/drawing/2014/main" val="34767616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Quantity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Valid?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Included in daily Aggregate?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0429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26/03/2022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23:59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Yes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No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5849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27/03/2022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Yes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1A1A1A"/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Yes</a:t>
                      </a:r>
                      <a:endParaRPr kumimoji="0" lang="en-GB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1A1A1A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9233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1A1A1A"/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27/03/2022</a:t>
                      </a:r>
                      <a:endParaRPr kumimoji="0" lang="en-GB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1A1A1A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00:01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A1A1A"/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1A1A1A"/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Yes</a:t>
                      </a:r>
                      <a:endParaRPr kumimoji="0" lang="en-GB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1A1A1A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6244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1A1A1A"/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27/03/2022</a:t>
                      </a:r>
                      <a:endParaRPr kumimoji="0" lang="en-GB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1A1A1A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00:59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1A1A1A"/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Yes</a:t>
                      </a:r>
                      <a:endParaRPr kumimoji="0" lang="en-GB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1A1A1A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A1A1A"/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6630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1A1A1A"/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27/03/2022</a:t>
                      </a:r>
                      <a:endParaRPr kumimoji="0" lang="en-GB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1A1A1A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01:30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A1A1A"/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No, clock change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A1A1A"/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No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96385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1A1A1A"/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27/03/2022</a:t>
                      </a:r>
                      <a:endParaRPr kumimoji="0" lang="en-GB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1A1A1A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02:00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1A1A1A"/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Yes</a:t>
                      </a:r>
                      <a:endParaRPr kumimoji="0" lang="en-GB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1A1A1A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1A1A1A"/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Yes</a:t>
                      </a:r>
                      <a:endParaRPr kumimoji="0" lang="en-GB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1A1A1A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3149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A1A1A"/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27/03/2022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02:01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A1A1A"/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A1A1A"/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71432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0908881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WHITE TEMPLATE">
  <a:themeElements>
    <a:clrScheme name="ST_Illustration_White_Blue">
      <a:dk1>
        <a:srgbClr val="1A1A1A"/>
      </a:dk1>
      <a:lt1>
        <a:srgbClr val="FFFFFF"/>
      </a:lt1>
      <a:dk2>
        <a:srgbClr val="0D0D0D"/>
      </a:dk2>
      <a:lt2>
        <a:srgbClr val="D2D2D2"/>
      </a:lt2>
      <a:accent1>
        <a:srgbClr val="0078D4"/>
      </a:accent1>
      <a:accent2>
        <a:srgbClr val="002050"/>
      </a:accent2>
      <a:accent3>
        <a:srgbClr val="107C10"/>
      </a:accent3>
      <a:accent4>
        <a:srgbClr val="D73B01"/>
      </a:accent4>
      <a:accent5>
        <a:srgbClr val="737373"/>
      </a:accent5>
      <a:accent6>
        <a:srgbClr val="E6E6E6"/>
      </a:accent6>
      <a:hlink>
        <a:srgbClr val="0078D4"/>
      </a:hlink>
      <a:folHlink>
        <a:srgbClr val="0078D4"/>
      </a:folHlink>
    </a:clrScheme>
    <a:fontScheme name="Segoe UI Semibold -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-9_Illustration_2018_Data_003.potx" id="{25660962-25C7-4D91-B386-CCD325A80066}" vid="{4F6F17CA-D349-4C25-9433-79C8FFFB7954}"/>
    </a:ext>
  </a:extLst>
</a:theme>
</file>

<file path=ppt/theme/theme2.xml><?xml version="1.0" encoding="utf-8"?>
<a:theme xmlns:a="http://schemas.openxmlformats.org/drawingml/2006/main" name="SOFT BLACK TEMPLATE">
  <a:themeElements>
    <a:clrScheme name="ST_Illusttration_Soft_Black">
      <a:dk1>
        <a:srgbClr val="1A1A1A"/>
      </a:dk1>
      <a:lt1>
        <a:srgbClr val="FFFFFF"/>
      </a:lt1>
      <a:dk2>
        <a:srgbClr val="0D0D0D"/>
      </a:dk2>
      <a:lt2>
        <a:srgbClr val="D2D2D2"/>
      </a:lt2>
      <a:accent1>
        <a:srgbClr val="0078D4"/>
      </a:accent1>
      <a:accent2>
        <a:srgbClr val="00BCF2"/>
      </a:accent2>
      <a:accent3>
        <a:srgbClr val="107C10"/>
      </a:accent3>
      <a:accent4>
        <a:srgbClr val="D73B01"/>
      </a:accent4>
      <a:accent5>
        <a:srgbClr val="FFB900"/>
      </a:accent5>
      <a:accent6>
        <a:srgbClr val="E6E6E6"/>
      </a:accent6>
      <a:hlink>
        <a:srgbClr val="00BCF2"/>
      </a:hlink>
      <a:folHlink>
        <a:srgbClr val="00BCF2"/>
      </a:folHlink>
    </a:clrScheme>
    <a:fontScheme name="Segoe UI Semibold -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-9_Illustration_2018_Data_003.potx" id="{25660962-25C7-4D91-B386-CCD325A80066}" vid="{6362C163-B3C1-4F0B-8C8F-B324921A9622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2B0BB5962AB3C45A9A1CE1EC4C4F647" ma:contentTypeVersion="3" ma:contentTypeDescription="Create a new document." ma:contentTypeScope="" ma:versionID="f0876370c90de824ab54c09b0bd2a056">
  <xsd:schema xmlns:xsd="http://www.w3.org/2001/XMLSchema" xmlns:xs="http://www.w3.org/2001/XMLSchema" xmlns:p="http://schemas.microsoft.com/office/2006/metadata/properties" xmlns:ns3="630a2e83-186a-4a0f-ab27-bee8a8096abc" targetNamespace="http://schemas.microsoft.com/office/2006/metadata/properties" ma:root="true" ma:fieldsID="a2a3b5ed8b4accd7c8a398d0cb075271" ns3:_="">
    <xsd:import namespace="630a2e83-186a-4a0f-ab27-bee8a8096abc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0a2e83-186a-4a0f-ab27-bee8a8096ab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990F116-B58F-4255-B05B-DA3808E0E5C6}">
  <ds:schemaRefs>
    <ds:schemaRef ds:uri="http://purl.org/dc/terms/"/>
    <ds:schemaRef ds:uri="http://schemas.openxmlformats.org/package/2006/metadata/core-properties"/>
    <ds:schemaRef ds:uri="630a2e83-186a-4a0f-ab27-bee8a8096abc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F330841A-A209-44E7-824E-9DDB4DE0DC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30a2e83-186a-4a0f-ab27-bee8a8096ab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Privilege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16-9_Illustration_2018_Data_003</Template>
  <TotalTime>533</TotalTime>
  <Words>1087</Words>
  <Application>Microsoft Office PowerPoint</Application>
  <PresentationFormat>Widescreen</PresentationFormat>
  <Paragraphs>353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Arial</vt:lpstr>
      <vt:lpstr>Consolas</vt:lpstr>
      <vt:lpstr>Segoe UI</vt:lpstr>
      <vt:lpstr>Segoe UI Light</vt:lpstr>
      <vt:lpstr>Segoe UI Semibold</vt:lpstr>
      <vt:lpstr>Segoe UI Semilight</vt:lpstr>
      <vt:lpstr>Wingdings</vt:lpstr>
      <vt:lpstr>WHITE TEMPLATE</vt:lpstr>
      <vt:lpstr>SOFT BLACK TEMPLATE</vt:lpstr>
      <vt:lpstr>Agile Data Platform</vt:lpstr>
      <vt:lpstr>Why Test?</vt:lpstr>
      <vt:lpstr>Choosing a Framework</vt:lpstr>
      <vt:lpstr>Using a Framework</vt:lpstr>
      <vt:lpstr>Types of test</vt:lpstr>
      <vt:lpstr>Test Data</vt:lpstr>
      <vt:lpstr>What to test?</vt:lpstr>
      <vt:lpstr>Test Areas</vt:lpstr>
      <vt:lpstr>Data Tests - Aggregations</vt:lpstr>
      <vt:lpstr>Date Tests – Validity and Format</vt:lpstr>
      <vt:lpstr>Date Tests - Daylight Savings (UK)</vt:lpstr>
      <vt:lpstr>Date Tests - Daylight Savings (EU)</vt:lpstr>
      <vt:lpstr>Date Tests - Daylight Savings (US)</vt:lpstr>
      <vt:lpstr>Date Tests - Leap Year</vt:lpstr>
      <vt:lpstr>Database Tests - Schema</vt:lpstr>
      <vt:lpstr>Library Tests - Code</vt:lpstr>
      <vt:lpstr>Library Tests - Complex</vt:lpstr>
      <vt:lpstr>Infrastructure Tests</vt:lpstr>
      <vt:lpstr>PowerPoint Presentation</vt:lpstr>
    </vt:vector>
  </TitlesOfParts>
  <Manager>&lt;Comms manager name here&gt;</Manager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brand illustration template</dc:title>
  <dc:subject>&lt;Event name&gt;</dc:subject>
  <dc:creator>Dave Lusty</dc:creator>
  <cp:keywords/>
  <dc:description/>
  <cp:lastModifiedBy>Dave Lusty</cp:lastModifiedBy>
  <cp:revision>13</cp:revision>
  <dcterms:created xsi:type="dcterms:W3CDTF">2021-12-02T09:08:25Z</dcterms:created>
  <dcterms:modified xsi:type="dcterms:W3CDTF">2022-02-02T13:10:48Z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0x010100A2B0BB5962AB3C45A9A1CE1EC4C4F647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MSIP_Label_f42aa342-8706-4288-bd11-ebb85995028c_Enabled">
    <vt:lpwstr>True</vt:lpwstr>
  </property>
  <property fmtid="{D5CDD505-2E9C-101B-9397-08002B2CF9AE}" pid="12" name="MSIP_Label_f42aa342-8706-4288-bd11-ebb85995028c_SiteId">
    <vt:lpwstr>72f988bf-86f1-41af-91ab-2d7cd011db47</vt:lpwstr>
  </property>
  <property fmtid="{D5CDD505-2E9C-101B-9397-08002B2CF9AE}" pid="13" name="MSIP_Label_f42aa342-8706-4288-bd11-ebb85995028c_Ref">
    <vt:lpwstr>https://api.informationprotection.azure.com/api/72f988bf-86f1-41af-91ab-2d7cd011db47</vt:lpwstr>
  </property>
  <property fmtid="{D5CDD505-2E9C-101B-9397-08002B2CF9AE}" pid="14" name="MSIP_Label_f42aa342-8706-4288-bd11-ebb85995028c_Owner">
    <vt:lpwstr>maryfj@microsoft.com</vt:lpwstr>
  </property>
  <property fmtid="{D5CDD505-2E9C-101B-9397-08002B2CF9AE}" pid="15" name="MSIP_Label_f42aa342-8706-4288-bd11-ebb85995028c_SetDate">
    <vt:lpwstr>2017-08-29T14:27:20.8568347-07:00</vt:lpwstr>
  </property>
  <property fmtid="{D5CDD505-2E9C-101B-9397-08002B2CF9AE}" pid="16" name="MSIP_Label_f42aa342-8706-4288-bd11-ebb85995028c_Name">
    <vt:lpwstr>General</vt:lpwstr>
  </property>
  <property fmtid="{D5CDD505-2E9C-101B-9397-08002B2CF9AE}" pid="17" name="MSIP_Label_f42aa342-8706-4288-bd11-ebb85995028c_Application">
    <vt:lpwstr>Microsoft Azure Information Protection</vt:lpwstr>
  </property>
  <property fmtid="{D5CDD505-2E9C-101B-9397-08002B2CF9AE}" pid="18" name="MSIP_Label_f42aa342-8706-4288-bd11-ebb85995028c_Extended_MSFT_Method">
    <vt:lpwstr>Automatic</vt:lpwstr>
  </property>
  <property fmtid="{D5CDD505-2E9C-101B-9397-08002B2CF9AE}" pid="19" name="Sensitivity">
    <vt:lpwstr>General</vt:lpwstr>
  </property>
</Properties>
</file>