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6"/>
  </p:notesMasterIdLst>
  <p:handoutMasterIdLst>
    <p:handoutMasterId r:id="rId17"/>
  </p:handoutMasterIdLst>
  <p:sldIdLst>
    <p:sldId id="1856" r:id="rId6"/>
    <p:sldId id="1857" r:id="rId7"/>
    <p:sldId id="1858" r:id="rId8"/>
    <p:sldId id="1859" r:id="rId9"/>
    <p:sldId id="1861" r:id="rId10"/>
    <p:sldId id="1862" r:id="rId11"/>
    <p:sldId id="1863" r:id="rId12"/>
    <p:sldId id="1864" r:id="rId13"/>
    <p:sldId id="1865" r:id="rId14"/>
    <p:sldId id="153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856"/>
            <p14:sldId id="1857"/>
            <p14:sldId id="1858"/>
            <p14:sldId id="1859"/>
            <p14:sldId id="1861"/>
            <p14:sldId id="1862"/>
            <p14:sldId id="1863"/>
            <p14:sldId id="1864"/>
            <p14:sldId id="186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78D4"/>
    <a:srgbClr val="107C10"/>
    <a:srgbClr val="D2D2D2"/>
    <a:srgbClr val="004B1C"/>
    <a:srgbClr val="00240D"/>
    <a:srgbClr val="BAD80A"/>
    <a:srgbClr val="666666"/>
    <a:srgbClr val="737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2109" autoAdjust="0"/>
  </p:normalViewPr>
  <p:slideViewPr>
    <p:cSldViewPr snapToGrid="0">
      <p:cViewPr varScale="1">
        <p:scale>
          <a:sx n="67" d="100"/>
          <a:sy n="67" d="100"/>
        </p:scale>
        <p:origin x="32" y="40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1/13/2022 11:33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1/13/2022 11:32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1/13/2022 11:32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1039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1/13/2022 11:32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1" name="Picture 10">
            <a:extLst>
              <a:ext uri="{FF2B5EF4-FFF2-40B4-BE49-F238E27FC236}">
                <a16:creationId xmlns:a16="http://schemas.microsoft.com/office/drawing/2014/main" id="{B6707A63-D972-4C38-8A18-02F91FDE2903}"/>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CE74965D-4876-4EC9-99F5-75E9CBE0400A}"/>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F0A9D1B-9229-4FB4-8CD8-7357C6AC5631}"/>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9ED8122C-8D54-4A04-8AE6-3EC586417F47}"/>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BCD005A4-4C84-49A7-A843-CC183BC7ACE9}"/>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9C7AB741-E7F9-4C57-97C1-3C127D2D6AF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BA0F6800-E84B-4927-B612-925CEBBB186F}"/>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16240CEE-6BB7-4D1D-A0A0-9ACBAA8DF65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797EA293-C68D-4ED3-8246-323F887D33ED}"/>
              </a:ext>
            </a:extLst>
          </p:cNvPr>
          <p:cNvPicPr>
            <a:picLocks noChangeAspect="1"/>
          </p:cNvPicPr>
          <p:nvPr userDrawn="1"/>
        </p:nvPicPr>
        <p:blipFill>
          <a:blip r:embed="rId3"/>
          <a:stretch>
            <a:fillRect/>
          </a:stretch>
        </p:blipFill>
        <p:spPr>
          <a:xfrm>
            <a:off x="6676934" y="999811"/>
            <a:ext cx="4172131" cy="4858377"/>
          </a:xfrm>
          <a:prstGeom prst="rect">
            <a:avLst/>
          </a:prstGeom>
        </p:spPr>
      </p:pic>
    </p:spTree>
    <p:extLst>
      <p:ext uri="{BB962C8B-B14F-4D97-AF65-F5344CB8AC3E}">
        <p14:creationId xmlns:p14="http://schemas.microsoft.com/office/powerpoint/2010/main" val="183200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0001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3064E6A4-5019-4AEB-B234-6EC4B782C9CD}"/>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B93B24A0-A823-49B0-B424-0BA2C81BE9E4}"/>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3D62119D-2C83-42F9-9E4A-97BFA2140C6C}"/>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744"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Agile Data Platform</a:t>
            </a:r>
          </a:p>
        </p:txBody>
      </p:sp>
      <p:sp>
        <p:nvSpPr>
          <p:cNvPr id="5" name="Text Placeholder 4"/>
          <p:cNvSpPr>
            <a:spLocks noGrp="1"/>
          </p:cNvSpPr>
          <p:nvPr>
            <p:ph type="body" sz="quarter" idx="12"/>
          </p:nvPr>
        </p:nvSpPr>
        <p:spPr/>
        <p:txBody>
          <a:bodyPr/>
          <a:lstStyle/>
          <a:p>
            <a:r>
              <a:rPr lang="en-US" dirty="0"/>
              <a:t>Introduction to agile architecture</a:t>
            </a:r>
          </a:p>
        </p:txBody>
      </p:sp>
    </p:spTree>
    <p:extLst>
      <p:ext uri="{BB962C8B-B14F-4D97-AF65-F5344CB8AC3E}">
        <p14:creationId xmlns:p14="http://schemas.microsoft.com/office/powerpoint/2010/main" val="193359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E81251-9937-4FA2-B6E6-E5ADAB83FE47}"/>
              </a:ext>
            </a:extLst>
          </p:cNvPr>
          <p:cNvSpPr>
            <a:spLocks noGrp="1"/>
          </p:cNvSpPr>
          <p:nvPr>
            <p:ph type="title"/>
          </p:nvPr>
        </p:nvSpPr>
        <p:spPr/>
        <p:txBody>
          <a:bodyPr/>
          <a:lstStyle/>
          <a:p>
            <a:r>
              <a:rPr lang="en-GB" dirty="0"/>
              <a:t>Why a different architecture?</a:t>
            </a:r>
          </a:p>
        </p:txBody>
      </p:sp>
      <p:sp>
        <p:nvSpPr>
          <p:cNvPr id="5" name="Text Placeholder 4">
            <a:extLst>
              <a:ext uri="{FF2B5EF4-FFF2-40B4-BE49-F238E27FC236}">
                <a16:creationId xmlns:a16="http://schemas.microsoft.com/office/drawing/2014/main" id="{E06A7475-5C7D-4EB6-9297-DABE6F2281AD}"/>
              </a:ext>
            </a:extLst>
          </p:cNvPr>
          <p:cNvSpPr>
            <a:spLocks noGrp="1"/>
          </p:cNvSpPr>
          <p:nvPr>
            <p:ph type="body" sz="quarter" idx="10"/>
          </p:nvPr>
        </p:nvSpPr>
        <p:spPr>
          <a:xfrm>
            <a:off x="584200" y="1435497"/>
            <a:ext cx="11018520" cy="1982081"/>
          </a:xfrm>
        </p:spPr>
        <p:txBody>
          <a:bodyPr/>
          <a:lstStyle/>
          <a:p>
            <a:r>
              <a:rPr lang="en-GB" dirty="0"/>
              <a:t>Team size</a:t>
            </a:r>
          </a:p>
          <a:p>
            <a:r>
              <a:rPr lang="en-GB" dirty="0"/>
              <a:t>Number of teams</a:t>
            </a:r>
          </a:p>
          <a:p>
            <a:r>
              <a:rPr lang="en-GB" dirty="0"/>
              <a:t>Dependencies</a:t>
            </a:r>
          </a:p>
          <a:p>
            <a:r>
              <a:rPr lang="en-GB" dirty="0"/>
              <a:t>Complexity</a:t>
            </a:r>
          </a:p>
        </p:txBody>
      </p:sp>
    </p:spTree>
    <p:extLst>
      <p:ext uri="{BB962C8B-B14F-4D97-AF65-F5344CB8AC3E}">
        <p14:creationId xmlns:p14="http://schemas.microsoft.com/office/powerpoint/2010/main" val="24288007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06DA-EBBC-4435-9955-B9ACBC4FD790}"/>
              </a:ext>
            </a:extLst>
          </p:cNvPr>
          <p:cNvSpPr>
            <a:spLocks noGrp="1"/>
          </p:cNvSpPr>
          <p:nvPr>
            <p:ph type="title"/>
          </p:nvPr>
        </p:nvSpPr>
        <p:spPr/>
        <p:txBody>
          <a:bodyPr/>
          <a:lstStyle/>
          <a:p>
            <a:r>
              <a:rPr lang="en-GB" dirty="0"/>
              <a:t>Coupling</a:t>
            </a:r>
          </a:p>
        </p:txBody>
      </p:sp>
      <p:sp>
        <p:nvSpPr>
          <p:cNvPr id="3" name="Text Placeholder 2">
            <a:extLst>
              <a:ext uri="{FF2B5EF4-FFF2-40B4-BE49-F238E27FC236}">
                <a16:creationId xmlns:a16="http://schemas.microsoft.com/office/drawing/2014/main" id="{417C79B4-F982-493F-9F31-129CD295F468}"/>
              </a:ext>
            </a:extLst>
          </p:cNvPr>
          <p:cNvSpPr>
            <a:spLocks noGrp="1"/>
          </p:cNvSpPr>
          <p:nvPr>
            <p:ph type="body" sz="quarter" idx="10"/>
          </p:nvPr>
        </p:nvSpPr>
        <p:spPr>
          <a:xfrm>
            <a:off x="584200" y="1435497"/>
            <a:ext cx="11018520" cy="1465016"/>
          </a:xfrm>
        </p:spPr>
        <p:txBody>
          <a:bodyPr/>
          <a:lstStyle/>
          <a:p>
            <a:r>
              <a:rPr lang="en-GB" dirty="0"/>
              <a:t>Tightly coupled architecture vs loosely coupled</a:t>
            </a:r>
          </a:p>
          <a:p>
            <a:r>
              <a:rPr lang="en-GB" dirty="0"/>
              <a:t>Swap out and change</a:t>
            </a:r>
          </a:p>
          <a:p>
            <a:r>
              <a:rPr lang="en-GB" dirty="0"/>
              <a:t>Evolution and competition</a:t>
            </a:r>
          </a:p>
        </p:txBody>
      </p:sp>
    </p:spTree>
    <p:extLst>
      <p:ext uri="{BB962C8B-B14F-4D97-AF65-F5344CB8AC3E}">
        <p14:creationId xmlns:p14="http://schemas.microsoft.com/office/powerpoint/2010/main" val="3289417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52D-020B-4925-B8EC-D628790B373A}"/>
              </a:ext>
            </a:extLst>
          </p:cNvPr>
          <p:cNvSpPr>
            <a:spLocks noGrp="1"/>
          </p:cNvSpPr>
          <p:nvPr>
            <p:ph type="title"/>
          </p:nvPr>
        </p:nvSpPr>
        <p:spPr/>
        <p:txBody>
          <a:bodyPr/>
          <a:lstStyle/>
          <a:p>
            <a:r>
              <a:rPr lang="en-GB" dirty="0"/>
              <a:t>Encapsulation</a:t>
            </a:r>
          </a:p>
        </p:txBody>
      </p:sp>
      <p:sp>
        <p:nvSpPr>
          <p:cNvPr id="3" name="Text Placeholder 2">
            <a:extLst>
              <a:ext uri="{FF2B5EF4-FFF2-40B4-BE49-F238E27FC236}">
                <a16:creationId xmlns:a16="http://schemas.microsoft.com/office/drawing/2014/main" id="{B27110B7-15B4-47C0-9AFC-377A63E5FC4C}"/>
              </a:ext>
            </a:extLst>
          </p:cNvPr>
          <p:cNvSpPr>
            <a:spLocks noGrp="1"/>
          </p:cNvSpPr>
          <p:nvPr>
            <p:ph type="body" sz="quarter" idx="10"/>
          </p:nvPr>
        </p:nvSpPr>
        <p:spPr>
          <a:xfrm>
            <a:off x="584200" y="1435497"/>
            <a:ext cx="11018520" cy="1465016"/>
          </a:xfrm>
        </p:spPr>
        <p:txBody>
          <a:bodyPr/>
          <a:lstStyle/>
          <a:p>
            <a:r>
              <a:rPr lang="en-GB" dirty="0"/>
              <a:t>Everything self contained</a:t>
            </a:r>
          </a:p>
          <a:p>
            <a:r>
              <a:rPr lang="en-GB" dirty="0"/>
              <a:t>Single deliverable, single purpose</a:t>
            </a:r>
          </a:p>
          <a:p>
            <a:endParaRPr lang="en-GB" dirty="0"/>
          </a:p>
        </p:txBody>
      </p:sp>
    </p:spTree>
    <p:extLst>
      <p:ext uri="{BB962C8B-B14F-4D97-AF65-F5344CB8AC3E}">
        <p14:creationId xmlns:p14="http://schemas.microsoft.com/office/powerpoint/2010/main" val="20422540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F83F-80A1-4FFD-AEC1-3B1F873E6DF8}"/>
              </a:ext>
            </a:extLst>
          </p:cNvPr>
          <p:cNvSpPr>
            <a:spLocks noGrp="1"/>
          </p:cNvSpPr>
          <p:nvPr>
            <p:ph type="title"/>
          </p:nvPr>
        </p:nvSpPr>
        <p:spPr/>
        <p:txBody>
          <a:bodyPr/>
          <a:lstStyle/>
          <a:p>
            <a:r>
              <a:rPr lang="en-GB" dirty="0"/>
              <a:t>Data Products</a:t>
            </a:r>
          </a:p>
        </p:txBody>
      </p:sp>
      <p:sp>
        <p:nvSpPr>
          <p:cNvPr id="3" name="Text Placeholder 2">
            <a:extLst>
              <a:ext uri="{FF2B5EF4-FFF2-40B4-BE49-F238E27FC236}">
                <a16:creationId xmlns:a16="http://schemas.microsoft.com/office/drawing/2014/main" id="{96CFBE0D-A262-4800-AC5A-082CCF40AEB3}"/>
              </a:ext>
            </a:extLst>
          </p:cNvPr>
          <p:cNvSpPr>
            <a:spLocks noGrp="1"/>
          </p:cNvSpPr>
          <p:nvPr>
            <p:ph type="body" sz="quarter" idx="10"/>
          </p:nvPr>
        </p:nvSpPr>
        <p:spPr>
          <a:xfrm>
            <a:off x="584200" y="1435497"/>
            <a:ext cx="11018520" cy="947952"/>
          </a:xfrm>
        </p:spPr>
        <p:txBody>
          <a:bodyPr/>
          <a:lstStyle/>
          <a:p>
            <a:r>
              <a:rPr lang="en-GB" dirty="0"/>
              <a:t>Contract</a:t>
            </a:r>
          </a:p>
          <a:p>
            <a:r>
              <a:rPr lang="en-GB" dirty="0"/>
              <a:t>Design for discoverability</a:t>
            </a:r>
          </a:p>
        </p:txBody>
      </p:sp>
    </p:spTree>
    <p:extLst>
      <p:ext uri="{BB962C8B-B14F-4D97-AF65-F5344CB8AC3E}">
        <p14:creationId xmlns:p14="http://schemas.microsoft.com/office/powerpoint/2010/main" val="662786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74C0-A614-41D2-871B-59F0E49B69A4}"/>
              </a:ext>
            </a:extLst>
          </p:cNvPr>
          <p:cNvSpPr>
            <a:spLocks noGrp="1"/>
          </p:cNvSpPr>
          <p:nvPr>
            <p:ph type="title"/>
          </p:nvPr>
        </p:nvSpPr>
        <p:spPr/>
        <p:txBody>
          <a:bodyPr/>
          <a:lstStyle/>
          <a:p>
            <a:r>
              <a:rPr lang="en-GB" dirty="0"/>
              <a:t>Avoid the Empire</a:t>
            </a:r>
          </a:p>
        </p:txBody>
      </p:sp>
      <p:sp>
        <p:nvSpPr>
          <p:cNvPr id="3" name="Text Placeholder 2">
            <a:extLst>
              <a:ext uri="{FF2B5EF4-FFF2-40B4-BE49-F238E27FC236}">
                <a16:creationId xmlns:a16="http://schemas.microsoft.com/office/drawing/2014/main" id="{A6978855-B045-49CB-80F1-D8AD0947DFF0}"/>
              </a:ext>
            </a:extLst>
          </p:cNvPr>
          <p:cNvSpPr>
            <a:spLocks noGrp="1"/>
          </p:cNvSpPr>
          <p:nvPr>
            <p:ph type="body" sz="quarter" idx="10"/>
          </p:nvPr>
        </p:nvSpPr>
        <p:spPr>
          <a:xfrm>
            <a:off x="584200" y="1435497"/>
            <a:ext cx="11018520" cy="2055947"/>
          </a:xfrm>
        </p:spPr>
        <p:txBody>
          <a:bodyPr/>
          <a:lstStyle/>
          <a:p>
            <a:r>
              <a:rPr lang="en-GB" dirty="0"/>
              <a:t>Decentralisation reduces large complex projects</a:t>
            </a:r>
          </a:p>
          <a:p>
            <a:r>
              <a:rPr lang="en-GB" dirty="0"/>
              <a:t>Catalogue/data lineage is a good example</a:t>
            </a:r>
          </a:p>
          <a:p>
            <a:pPr lvl="1"/>
            <a:r>
              <a:rPr lang="en-GB" dirty="0"/>
              <a:t>Unnecessary</a:t>
            </a:r>
          </a:p>
          <a:p>
            <a:pPr lvl="1"/>
            <a:r>
              <a:rPr lang="en-GB" dirty="0"/>
              <a:t>People can discover, NHS is a great example</a:t>
            </a:r>
          </a:p>
          <a:p>
            <a:pPr lvl="1"/>
            <a:r>
              <a:rPr lang="en-GB" dirty="0"/>
              <a:t>Lineage can be written into the data, more discoverable and harder to break</a:t>
            </a:r>
          </a:p>
        </p:txBody>
      </p:sp>
    </p:spTree>
    <p:extLst>
      <p:ext uri="{BB962C8B-B14F-4D97-AF65-F5344CB8AC3E}">
        <p14:creationId xmlns:p14="http://schemas.microsoft.com/office/powerpoint/2010/main" val="7293328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54D9-E64A-4669-AA18-6A1A266C9286}"/>
              </a:ext>
            </a:extLst>
          </p:cNvPr>
          <p:cNvSpPr>
            <a:spLocks noGrp="1"/>
          </p:cNvSpPr>
          <p:nvPr>
            <p:ph type="title"/>
          </p:nvPr>
        </p:nvSpPr>
        <p:spPr/>
        <p:txBody>
          <a:bodyPr/>
          <a:lstStyle/>
          <a:p>
            <a:r>
              <a:rPr lang="en-GB" dirty="0"/>
              <a:t>Requirements</a:t>
            </a:r>
          </a:p>
        </p:txBody>
      </p:sp>
      <p:sp>
        <p:nvSpPr>
          <p:cNvPr id="3" name="Text Placeholder 2">
            <a:extLst>
              <a:ext uri="{FF2B5EF4-FFF2-40B4-BE49-F238E27FC236}">
                <a16:creationId xmlns:a16="http://schemas.microsoft.com/office/drawing/2014/main" id="{2E2C16B4-CCA9-4C65-B566-2DB89A74FCA4}"/>
              </a:ext>
            </a:extLst>
          </p:cNvPr>
          <p:cNvSpPr>
            <a:spLocks noGrp="1"/>
          </p:cNvSpPr>
          <p:nvPr>
            <p:ph type="body" sz="quarter" idx="10"/>
          </p:nvPr>
        </p:nvSpPr>
        <p:spPr>
          <a:xfrm>
            <a:off x="584200" y="1435497"/>
            <a:ext cx="11018520" cy="4321183"/>
          </a:xfrm>
        </p:spPr>
        <p:txBody>
          <a:bodyPr/>
          <a:lstStyle/>
          <a:p>
            <a:r>
              <a:rPr lang="en-GB" dirty="0"/>
              <a:t>Rethink what is a real requirement and what is just the way it’s done</a:t>
            </a:r>
          </a:p>
          <a:p>
            <a:r>
              <a:rPr lang="en-GB" dirty="0"/>
              <a:t>Identity</a:t>
            </a:r>
          </a:p>
          <a:p>
            <a:pPr lvl="1"/>
            <a:r>
              <a:rPr lang="en-GB" dirty="0"/>
              <a:t>Does it need to be centralised? Introduces change controls and slows progress</a:t>
            </a:r>
          </a:p>
          <a:p>
            <a:r>
              <a:rPr lang="en-GB" dirty="0"/>
              <a:t>Catalog</a:t>
            </a:r>
          </a:p>
          <a:p>
            <a:pPr lvl="1"/>
            <a:r>
              <a:rPr lang="en-GB" dirty="0"/>
              <a:t>Does a central catalogue add anything? </a:t>
            </a:r>
            <a:r>
              <a:rPr lang="en-GB" dirty="0" err="1"/>
              <a:t>Sharepoint</a:t>
            </a:r>
            <a:r>
              <a:rPr lang="en-GB" dirty="0"/>
              <a:t> sites can be more discoverable for real users looking for data</a:t>
            </a:r>
          </a:p>
          <a:p>
            <a:r>
              <a:rPr lang="en-GB" dirty="0"/>
              <a:t>Glossary</a:t>
            </a:r>
          </a:p>
          <a:p>
            <a:pPr lvl="1"/>
            <a:r>
              <a:rPr lang="en-GB" dirty="0"/>
              <a:t>Standard words can be useful within a business but don’t scale well and often different BUs use different terms for good reasons. Do we need two weeks of workshops to decide between product, SKU, item, bundle etc. or should we just pick a term and run with it, changing where necessary later</a:t>
            </a:r>
          </a:p>
        </p:txBody>
      </p:sp>
    </p:spTree>
    <p:extLst>
      <p:ext uri="{BB962C8B-B14F-4D97-AF65-F5344CB8AC3E}">
        <p14:creationId xmlns:p14="http://schemas.microsoft.com/office/powerpoint/2010/main" val="33005385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8E48-4171-44A3-B42F-720F828BB855}"/>
              </a:ext>
            </a:extLst>
          </p:cNvPr>
          <p:cNvSpPr>
            <a:spLocks noGrp="1"/>
          </p:cNvSpPr>
          <p:nvPr>
            <p:ph type="title"/>
          </p:nvPr>
        </p:nvSpPr>
        <p:spPr/>
        <p:txBody>
          <a:bodyPr/>
          <a:lstStyle/>
          <a:p>
            <a:r>
              <a:rPr lang="en-GB" dirty="0"/>
              <a:t>Patterns</a:t>
            </a:r>
          </a:p>
        </p:txBody>
      </p:sp>
      <p:sp>
        <p:nvSpPr>
          <p:cNvPr id="3" name="Text Placeholder 2">
            <a:extLst>
              <a:ext uri="{FF2B5EF4-FFF2-40B4-BE49-F238E27FC236}">
                <a16:creationId xmlns:a16="http://schemas.microsoft.com/office/drawing/2014/main" id="{5878BB38-E26C-40EB-BAEC-E9488DF75A7B}"/>
              </a:ext>
            </a:extLst>
          </p:cNvPr>
          <p:cNvSpPr>
            <a:spLocks noGrp="1"/>
          </p:cNvSpPr>
          <p:nvPr>
            <p:ph type="body" sz="quarter" idx="10"/>
          </p:nvPr>
        </p:nvSpPr>
        <p:spPr>
          <a:xfrm>
            <a:off x="584200" y="1435497"/>
            <a:ext cx="11018520" cy="1465016"/>
          </a:xfrm>
        </p:spPr>
        <p:txBody>
          <a:bodyPr/>
          <a:lstStyle/>
          <a:p>
            <a:r>
              <a:rPr lang="en-GB" dirty="0"/>
              <a:t>A Data platform has no required components</a:t>
            </a:r>
          </a:p>
          <a:p>
            <a:r>
              <a:rPr lang="en-GB" dirty="0"/>
              <a:t>Start from a blank sheet and add what’s needed</a:t>
            </a:r>
          </a:p>
          <a:p>
            <a:r>
              <a:rPr lang="en-GB" dirty="0"/>
              <a:t>Skills are more useful than patterns</a:t>
            </a:r>
          </a:p>
        </p:txBody>
      </p:sp>
    </p:spTree>
    <p:extLst>
      <p:ext uri="{BB962C8B-B14F-4D97-AF65-F5344CB8AC3E}">
        <p14:creationId xmlns:p14="http://schemas.microsoft.com/office/powerpoint/2010/main" val="18109593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D67B-71F8-4829-92EC-17AD64B70A74}"/>
              </a:ext>
            </a:extLst>
          </p:cNvPr>
          <p:cNvSpPr>
            <a:spLocks noGrp="1"/>
          </p:cNvSpPr>
          <p:nvPr>
            <p:ph type="title"/>
          </p:nvPr>
        </p:nvSpPr>
        <p:spPr/>
        <p:txBody>
          <a:bodyPr/>
          <a:lstStyle/>
          <a:p>
            <a:r>
              <a:rPr lang="en-GB"/>
              <a:t>Data Classification vs Staging</a:t>
            </a:r>
          </a:p>
        </p:txBody>
      </p:sp>
      <p:sp>
        <p:nvSpPr>
          <p:cNvPr id="3" name="Text Placeholder 2">
            <a:extLst>
              <a:ext uri="{FF2B5EF4-FFF2-40B4-BE49-F238E27FC236}">
                <a16:creationId xmlns:a16="http://schemas.microsoft.com/office/drawing/2014/main" id="{A1C466E3-3B4D-45CB-B5DE-25926A855A82}"/>
              </a:ext>
            </a:extLst>
          </p:cNvPr>
          <p:cNvSpPr>
            <a:spLocks noGrp="1"/>
          </p:cNvSpPr>
          <p:nvPr>
            <p:ph type="body" sz="quarter" idx="10"/>
          </p:nvPr>
        </p:nvSpPr>
        <p:spPr/>
        <p:txBody>
          <a:bodyPr/>
          <a:lstStyle/>
          <a:p>
            <a:endParaRPr lang="en-GB"/>
          </a:p>
        </p:txBody>
      </p:sp>
      <p:pic>
        <p:nvPicPr>
          <p:cNvPr id="5" name="Picture 4" descr="Chart, waterfall chart&#10;&#10;Description automatically generated">
            <a:extLst>
              <a:ext uri="{FF2B5EF4-FFF2-40B4-BE49-F238E27FC236}">
                <a16:creationId xmlns:a16="http://schemas.microsoft.com/office/drawing/2014/main" id="{7139A788-ABC0-40DC-B41F-5E821996A6BE}"/>
              </a:ext>
            </a:extLst>
          </p:cNvPr>
          <p:cNvPicPr>
            <a:picLocks noChangeAspect="1"/>
          </p:cNvPicPr>
          <p:nvPr/>
        </p:nvPicPr>
        <p:blipFill>
          <a:blip r:embed="rId2"/>
          <a:stretch>
            <a:fillRect/>
          </a:stretch>
        </p:blipFill>
        <p:spPr>
          <a:xfrm>
            <a:off x="4023356" y="1356356"/>
            <a:ext cx="4145288" cy="4145288"/>
          </a:xfrm>
          <a:prstGeom prst="rect">
            <a:avLst/>
          </a:prstGeom>
        </p:spPr>
      </p:pic>
    </p:spTree>
    <p:extLst>
      <p:ext uri="{BB962C8B-B14F-4D97-AF65-F5344CB8AC3E}">
        <p14:creationId xmlns:p14="http://schemas.microsoft.com/office/powerpoint/2010/main" val="3300070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4F6F17CA-D349-4C25-9433-79C8FFFB7954}"/>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6362C163-B3C1-4F0B-8C8F-B324921A96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16-9_Illustration_2018_Data_003</Template>
  <TotalTime>254</TotalTime>
  <Words>281</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Consolas</vt:lpstr>
      <vt:lpstr>Segoe UI</vt:lpstr>
      <vt:lpstr>Segoe UI Light</vt:lpstr>
      <vt:lpstr>Segoe UI Semibold</vt:lpstr>
      <vt:lpstr>Segoe UI Semilight</vt:lpstr>
      <vt:lpstr>Wingdings</vt:lpstr>
      <vt:lpstr>WHITE TEMPLATE</vt:lpstr>
      <vt:lpstr>SOFT BLACK TEMPLATE</vt:lpstr>
      <vt:lpstr>Agile Data Platform</vt:lpstr>
      <vt:lpstr>Why a different architecture?</vt:lpstr>
      <vt:lpstr>Coupling</vt:lpstr>
      <vt:lpstr>Encapsulation</vt:lpstr>
      <vt:lpstr>Data Products</vt:lpstr>
      <vt:lpstr>Avoid the Empire</vt:lpstr>
      <vt:lpstr>Requirements</vt:lpstr>
      <vt:lpstr>Patterns</vt:lpstr>
      <vt:lpstr>Data Classification vs Staging</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subject>&lt;Event name&gt;</dc:subject>
  <dc:creator>Dave Lusty</dc:creator>
  <cp:keywords/>
  <dc:description/>
  <cp:lastModifiedBy>Dave Lusty</cp:lastModifiedBy>
  <cp:revision>6</cp:revision>
  <dcterms:created xsi:type="dcterms:W3CDTF">2021-12-02T09:08:25Z</dcterms:created>
  <dcterms:modified xsi:type="dcterms:W3CDTF">2022-01-13T11:33:20Z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