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57" r:id="rId4"/>
    <p:sldId id="258" r:id="rId5"/>
    <p:sldId id="259" r:id="rId6"/>
    <p:sldId id="280" r:id="rId7"/>
    <p:sldId id="262" r:id="rId8"/>
    <p:sldId id="265" r:id="rId9"/>
    <p:sldId id="263" r:id="rId10"/>
    <p:sldId id="282" r:id="rId11"/>
    <p:sldId id="284" r:id="rId12"/>
    <p:sldId id="285" r:id="rId13"/>
    <p:sldId id="286" r:id="rId14"/>
    <p:sldId id="290" r:id="rId15"/>
    <p:sldId id="287" r:id="rId16"/>
    <p:sldId id="288" r:id="rId17"/>
    <p:sldId id="289" r:id="rId18"/>
    <p:sldId id="275" r:id="rId19"/>
    <p:sldId id="274" r:id="rId20"/>
    <p:sldId id="277" r:id="rId21"/>
    <p:sldId id="278" r:id="rId22"/>
    <p:sldId id="279" r:id="rId23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06385-AEBC-4AF0-AB01-7FA955B93587}" type="datetimeFigureOut">
              <a:rPr lang="en-IN" smtClean="0"/>
              <a:pPr/>
              <a:t>08-06-2021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14EA7-7C1E-4878-9708-843FC7E0E95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4320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45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51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Start with Our project works as shown in the flow diagram.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153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Explain a little about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677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Sumit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207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641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tushar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50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AAD8-C47E-4B8D-A8FC-B3E4FE9E1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E1672-E006-4706-8F41-A25971650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80BF-F031-49C9-835F-53152ABB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407-749D-4274-904A-92EE248B8422}" type="datetime1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A20C-1448-4E64-AF86-AF69388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A6E7-487D-4692-9C0F-134B0C18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3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1872-8CB4-40BC-94B4-CAF1E387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6BCFF-CB1A-44B3-9A1E-4B906C839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5B392-2A79-4EF8-A914-8F0D79A1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0BA1-9790-4CE3-9FE0-35F2607F387C}" type="datetime1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3A577-75D0-468D-9655-2385810B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0F2E-8C05-4B6A-AA09-E660142E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5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E591F-02C8-4F73-BB92-9132DE8DC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EDE75-0DDE-4C22-96A0-65A9CEDFC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673B0-E04A-4F51-9149-1629F099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DD7D-3AC5-4C96-A57C-9F96366C0D05}" type="datetime1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FDF2-22A3-4031-B8DA-70843B28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5E5D-D678-44DE-B489-E115517E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6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5552-7616-48DB-8C5D-3D7BE3F0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7C82-32A0-4C96-B0A9-5294A00A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AAF0-FF90-4655-B6DB-A2F04693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D4ED-8B84-48C0-BFFA-E612F84C9020}" type="datetime1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6C07-4809-40E3-BBE7-0FB08E34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27C12-FF5F-4DA9-B465-47F51A61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9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9848-BE91-47D8-8E51-4E35E88B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FC5F7-7B9C-4C2A-A0FD-CC19580B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3035-036E-46DE-99FB-F9CDE7A0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5F29-539E-471D-AC21-2B449ED60735}" type="datetime1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D0DA-BC86-4F2B-882B-B22AB1B5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CA40-5631-4DA0-9679-42E18BBC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36D8-6534-4351-9729-1C15873D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4C13-8E00-491F-82CB-ADF9866A2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B7C96-0DB3-4287-9F2B-CF267A5F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2C5CA-2192-455A-8FBA-08F8E4AA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9BF0-9692-41C5-B421-3D29EFB955A9}" type="datetime1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DB4EA-2FCF-4F34-B4E6-50BA1D02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77218-0B9D-414A-BB4A-C8069037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6FC8-990F-41B6-8FD3-B4050B91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54B5A-6916-43B5-8560-F36A1911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CE50A-AACB-4A15-8EB2-9E5AAC997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4F6B7-2A5A-4329-A296-1F72CA044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1BC74-C9CF-4C89-BEA9-EFAB36BA7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89523-BE3A-477D-94EE-25F9D6A3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9C3-40C9-430A-A98D-1676816F1910}" type="datetime1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6D6DC-0D1B-4EB1-AD98-E54B17A8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24792-E881-4E9A-92DC-699B10BC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7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2C6C-B27B-4425-A27D-6550F322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F511B-BD92-4298-B90B-16AF7849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F8A5-BFC1-44F4-A67D-A084DF3DB9F9}" type="datetime1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D8874-8CBF-40E0-909D-CDE7A675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EBA7F-0543-488A-AAF5-4493D2B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5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7D884-082F-4704-A097-E2919360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CF4D-665F-4A32-B739-3A57FB218FF0}" type="datetime1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3C27-958B-4D48-A4F7-019D7E58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965BA-2B59-4BFC-BF95-F1EACA1B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0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F777-D28B-4C14-96A2-DEE04574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33D7-9498-4497-BF73-79DB26575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E2C64-7F10-4B42-8F0C-1AD4E940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A6E27-1537-4390-8F9D-71838A98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2D49-F308-4669-BB7D-01C3CECDF93F}" type="datetime1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4548E-AD2F-4934-9A7A-3D55BF9D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EB6B-285B-4806-ACF4-0B287F90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0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BA86-751B-4F80-89FD-82E0E646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16A7E-3A17-4FEA-91B4-77AF2C0CA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20560-D4EC-487E-8F3D-13D11C0A2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C005C-6F81-42EA-9135-4D940DE6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C60B-3A75-4F71-A9C6-A2F0A72A9932}" type="datetime1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A6553-DE74-43AE-BB7E-22781A28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0956-143B-4437-86B1-65FB30B8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3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49D91-AA96-4288-9A9D-BC0B80CA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B5A95-5DD3-46F1-9AE4-E5868CB6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FBC52-A4A0-47CA-BEA7-6E6ADC259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D1FB8-B635-4607-B1BE-7EB658A1E9AD}" type="datetime1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68F2-0384-49A3-9D81-1F58BFEE2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866D1-6A7E-47E3-97C3-E1F9A0FA1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0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vecteezy.com/vector-icons/8016-vector-appliance-icons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s://pixabay.com/en/loudspeaker-cartoon-isolated-309554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19" y="6158230"/>
            <a:ext cx="11338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 Kumar Garg Engineering College, Ghaziabad</a:t>
            </a:r>
          </a:p>
        </p:txBody>
      </p:sp>
      <p:pic>
        <p:nvPicPr>
          <p:cNvPr id="5" name="Picture 4" descr="D:\akgec\nat conference\akgec log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5280" y="4758690"/>
            <a:ext cx="1475105" cy="139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08925" y="2144454"/>
            <a:ext cx="5587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Project Mentor: </a:t>
            </a:r>
            <a:r>
              <a:rPr lang="en-US" dirty="0"/>
              <a:t>Asst. Prof. </a:t>
            </a:r>
            <a:r>
              <a:rPr lang="en-US" dirty="0" err="1"/>
              <a:t>Abhishek</a:t>
            </a:r>
            <a:r>
              <a:rPr lang="en-US" dirty="0"/>
              <a:t> Tiwari </a:t>
            </a:r>
          </a:p>
          <a:p>
            <a:pPr algn="ctr"/>
            <a:r>
              <a:rPr lang="en-US" dirty="0"/>
              <a:t>(ECE Dept.)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Group Members:</a:t>
            </a:r>
          </a:p>
          <a:p>
            <a:pPr algn="ctr"/>
            <a:r>
              <a:rPr lang="en-US" dirty="0"/>
              <a:t>Vishal Kumar (1702731168)</a:t>
            </a:r>
          </a:p>
          <a:p>
            <a:pPr algn="ctr"/>
            <a:r>
              <a:rPr lang="en-US" dirty="0"/>
              <a:t>Salman Khan (1702731121)</a:t>
            </a:r>
          </a:p>
          <a:p>
            <a:pPr algn="ctr"/>
            <a:r>
              <a:rPr lang="en-US" dirty="0"/>
              <a:t>Umar Farooq (1702731155)</a:t>
            </a:r>
          </a:p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67FF06-54DB-4B2B-A501-79DC79E4BAF0}"/>
              </a:ext>
            </a:extLst>
          </p:cNvPr>
          <p:cNvSpPr/>
          <p:nvPr/>
        </p:nvSpPr>
        <p:spPr>
          <a:xfrm>
            <a:off x="2525152" y="299660"/>
            <a:ext cx="714169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WAVE DETECTION SYSTEM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41889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7" y="-107538"/>
            <a:ext cx="11082654" cy="2569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712" y="2187947"/>
            <a:ext cx="5108576" cy="46657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3125" y="6410625"/>
            <a:ext cx="302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Fig: EEG signal – Classification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8098" y="154745"/>
            <a:ext cx="112542" cy="253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3">
            <a:extLst>
              <a:ext uri="{FF2B5EF4-FFF2-40B4-BE49-F238E27FC236}">
                <a16:creationId xmlns:a16="http://schemas.microsoft.com/office/drawing/2014/main" id="{C6966494-F046-4417-BCF5-95ACC552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11" y="257495"/>
            <a:ext cx="3179801" cy="1600200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Signal Classification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33125" y="1505243"/>
            <a:ext cx="21945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6FFC0EE-5079-475D-993D-033959B30D3D}"/>
              </a:ext>
            </a:extLst>
          </p:cNvPr>
          <p:cNvSpPr txBox="1">
            <a:spLocks/>
          </p:cNvSpPr>
          <p:nvPr/>
        </p:nvSpPr>
        <p:spPr>
          <a:xfrm>
            <a:off x="9434345" y="3002941"/>
            <a:ext cx="2685772" cy="138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000" dirty="0"/>
              <a:t>In Theta range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Driver is in drowsy state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39CD37-CE5C-44BE-B844-968D66DA0124}"/>
              </a:ext>
            </a:extLst>
          </p:cNvPr>
          <p:cNvCxnSpPr>
            <a:cxnSpLocks/>
          </p:cNvCxnSpPr>
          <p:nvPr/>
        </p:nvCxnSpPr>
        <p:spPr>
          <a:xfrm>
            <a:off x="8752671" y="3776432"/>
            <a:ext cx="747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64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E9545-3C59-FB4F-8C01-4202152A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6D7ED-1A3B-E343-8B77-F074985B7C21}"/>
              </a:ext>
            </a:extLst>
          </p:cNvPr>
          <p:cNvSpPr txBox="1"/>
          <p:nvPr/>
        </p:nvSpPr>
        <p:spPr>
          <a:xfrm>
            <a:off x="1431727" y="501650"/>
            <a:ext cx="7899796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  <a:r>
              <a:rPr lang="en-GB" sz="2800" b="1"/>
              <a:t>  </a:t>
            </a:r>
            <a:r>
              <a:rPr lang="en-GB" sz="2800" b="1" u="sng"/>
              <a:t>SOFTWARE DESCRIPTION :</a:t>
            </a:r>
            <a:r>
              <a:rPr lang="en-GB"/>
              <a:t>
</a:t>
            </a:r>
            <a:endParaRPr lang="en-US"/>
          </a:p>
          <a:p>
            <a:r>
              <a:rPr lang="en-US"/>
              <a:t>#include&lt;pic.h&gt; </a:t>
            </a:r>
          </a:p>
          <a:p>
            <a:r>
              <a:rPr lang="en-US"/>
              <a:t>void delay(int e) </a:t>
            </a:r>
          </a:p>
          <a:p>
            <a:r>
              <a:rPr lang="en-US"/>
              <a:t> { </a:t>
            </a:r>
          </a:p>
          <a:p>
            <a:r>
              <a:rPr lang="en-US"/>
              <a:t> while(e--); </a:t>
            </a:r>
          </a:p>
          <a:p>
            <a:r>
              <a:rPr lang="en-US"/>
              <a:t> } </a:t>
            </a:r>
          </a:p>
          <a:p>
            <a:r>
              <a:rPr lang="en-US"/>
              <a:t>void lcd_cmd(unsigned char n) </a:t>
            </a:r>
          </a:p>
          <a:p>
            <a:r>
              <a:rPr lang="en-US"/>
              <a:t> { </a:t>
            </a:r>
          </a:p>
          <a:p>
            <a:r>
              <a:rPr lang="en-US"/>
              <a:t> RE0=0; </a:t>
            </a:r>
          </a:p>
          <a:p>
            <a:r>
              <a:rPr lang="en-US"/>
              <a:t> RE1=1; </a:t>
            </a:r>
          </a:p>
          <a:p>
            <a:r>
              <a:rPr lang="en-US"/>
              <a:t> PORTD=n; </a:t>
            </a:r>
          </a:p>
          <a:p>
            <a:r>
              <a:rPr lang="en-US"/>
              <a:t> delay(1000); </a:t>
            </a:r>
          </a:p>
          <a:p>
            <a:r>
              <a:rPr lang="en-US"/>
              <a:t> RE1=0; </a:t>
            </a:r>
          </a:p>
          <a:p>
            <a:r>
              <a:rPr lang="en-US"/>
              <a:t> } </a:t>
            </a:r>
          </a:p>
          <a:p>
            <a:r>
              <a:rPr lang="en-US"/>
              <a:t>void lcd_data(unsigned char *p) </a:t>
            </a:r>
          </a:p>
          <a:p>
            <a:r>
              <a:rPr lang="en-US"/>
              <a:t> { 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BF6EF-6E0B-D94E-B9EB-781A3C3FC7A2}"/>
              </a:ext>
            </a:extLst>
          </p:cNvPr>
          <p:cNvSpPr txBox="1"/>
          <p:nvPr/>
        </p:nvSpPr>
        <p:spPr>
          <a:xfrm>
            <a:off x="7090172" y="751344"/>
            <a:ext cx="448270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while(*p!='\0') </a:t>
            </a:r>
          </a:p>
          <a:p>
            <a:r>
              <a:rPr lang="en-US"/>
              <a:t> { </a:t>
            </a:r>
          </a:p>
          <a:p>
            <a:r>
              <a:rPr lang="en-US"/>
              <a:t> RE0=1; </a:t>
            </a:r>
          </a:p>
          <a:p>
            <a:r>
              <a:rPr lang="en-US"/>
              <a:t> RE1=1; </a:t>
            </a:r>
          </a:p>
          <a:p>
            <a:r>
              <a:rPr lang="en-US"/>
              <a:t> PORTD=*p; </a:t>
            </a:r>
          </a:p>
          <a:p>
            <a:r>
              <a:rPr lang="en-US"/>
              <a:t> delay(1000); </a:t>
            </a:r>
          </a:p>
          <a:p>
            <a:r>
              <a:rPr lang="en-US"/>
              <a:t> p++; </a:t>
            </a:r>
          </a:p>
          <a:p>
            <a:r>
              <a:rPr lang="en-US"/>
              <a:t> RE1=0; </a:t>
            </a:r>
          </a:p>
          <a:p>
            <a:r>
              <a:rPr lang="en-US"/>
              <a:t> } </a:t>
            </a:r>
          </a:p>
          <a:p>
            <a:r>
              <a:rPr lang="en-US"/>
              <a:t> } </a:t>
            </a:r>
          </a:p>
          <a:p>
            <a:r>
              <a:rPr lang="en-US"/>
              <a:t>void main() </a:t>
            </a:r>
          </a:p>
          <a:p>
            <a:r>
              <a:rPr lang="en-US"/>
              <a:t> { </a:t>
            </a:r>
          </a:p>
          <a:p>
            <a:r>
              <a:rPr lang="en-US"/>
              <a:t> int a,b,c,count=0; </a:t>
            </a:r>
          </a:p>
          <a:p>
            <a:r>
              <a:rPr lang="en-US"/>
              <a:t> </a:t>
            </a:r>
          </a:p>
          <a:p>
            <a:r>
              <a:rPr lang="en-US"/>
              <a:t> ADCON1=0x82; </a:t>
            </a:r>
          </a:p>
          <a:p>
            <a:r>
              <a:rPr lang="en-US"/>
              <a:t> ADCON0=0xc5; </a:t>
            </a:r>
          </a:p>
          <a:p>
            <a:r>
              <a:rPr lang="en-US"/>
              <a:t> TRISA=0x3f; </a:t>
            </a:r>
          </a:p>
          <a:p>
            <a:r>
              <a:rPr lang="en-US"/>
              <a:t> TRISE=0x00; </a:t>
            </a:r>
          </a:p>
          <a:p>
            <a:r>
              <a:rPr lang="en-US"/>
              <a:t> PORTE=0x00;</a:t>
            </a:r>
          </a:p>
        </p:txBody>
      </p:sp>
    </p:spTree>
    <p:extLst>
      <p:ext uri="{BB962C8B-B14F-4D97-AF65-F5344CB8AC3E}">
        <p14:creationId xmlns:p14="http://schemas.microsoft.com/office/powerpoint/2010/main" val="291379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AAFBE-DBA6-C64D-B258-D8FF76CD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CEF5C-BC26-FB4C-9F13-F6DED5E7EA16}"/>
              </a:ext>
            </a:extLst>
          </p:cNvPr>
          <p:cNvSpPr txBox="1"/>
          <p:nvPr/>
        </p:nvSpPr>
        <p:spPr>
          <a:xfrm>
            <a:off x="2232422" y="372958"/>
            <a:ext cx="691604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TRISC=0x00; </a:t>
            </a:r>
          </a:p>
          <a:p>
            <a:r>
              <a:rPr lang="en-US" dirty="0"/>
              <a:t> PORTC=0x00; </a:t>
            </a:r>
            <a:endParaRPr lang="en-GB" dirty="0"/>
          </a:p>
          <a:p>
            <a:endParaRPr lang="en-US" dirty="0"/>
          </a:p>
          <a:p>
            <a:r>
              <a:rPr lang="en-US" dirty="0"/>
              <a:t> TRISD=0x00; </a:t>
            </a:r>
          </a:p>
          <a:p>
            <a:r>
              <a:rPr lang="en-US" dirty="0"/>
              <a:t> PORTD=0x00; </a:t>
            </a:r>
            <a:endParaRPr lang="en-GB" dirty="0"/>
          </a:p>
          <a:p>
            <a:endParaRPr lang="en-US" dirty="0"/>
          </a:p>
          <a:p>
            <a:r>
              <a:rPr lang="en-US" dirty="0"/>
              <a:t> CCP1CON=0x0c; </a:t>
            </a:r>
          </a:p>
          <a:p>
            <a:r>
              <a:rPr lang="en-US" dirty="0"/>
              <a:t> CCP2CON=0x0c; </a:t>
            </a:r>
          </a:p>
          <a:p>
            <a:r>
              <a:rPr lang="en-US" dirty="0"/>
              <a:t> PR2=128; </a:t>
            </a:r>
          </a:p>
          <a:p>
            <a:r>
              <a:rPr lang="en-US" dirty="0"/>
              <a:t> TMR2=0; </a:t>
            </a:r>
          </a:p>
          <a:p>
            <a:r>
              <a:rPr lang="en-US" dirty="0"/>
              <a:t> T2CON=0x04; </a:t>
            </a:r>
          </a:p>
          <a:p>
            <a:r>
              <a:rPr lang="en-US" dirty="0"/>
              <a:t> CCPR1L=0; </a:t>
            </a:r>
          </a:p>
          <a:p>
            <a:r>
              <a:rPr lang="en-US" dirty="0"/>
              <a:t> CCPR2L=0; </a:t>
            </a:r>
            <a:endParaRPr lang="en-GB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lcd_cmd</a:t>
            </a:r>
            <a:r>
              <a:rPr lang="en-US" dirty="0"/>
              <a:t>(0x01); </a:t>
            </a:r>
          </a:p>
          <a:p>
            <a:r>
              <a:rPr lang="en-US" dirty="0"/>
              <a:t> </a:t>
            </a:r>
            <a:r>
              <a:rPr lang="en-US" dirty="0" err="1"/>
              <a:t>lcd_cmd</a:t>
            </a:r>
            <a:r>
              <a:rPr lang="en-US" dirty="0"/>
              <a:t>(0x38); </a:t>
            </a:r>
          </a:p>
          <a:p>
            <a:r>
              <a:rPr lang="en-US" dirty="0"/>
              <a:t> </a:t>
            </a:r>
            <a:r>
              <a:rPr lang="en-US" dirty="0" err="1"/>
              <a:t>lcd_cmd</a:t>
            </a:r>
            <a:r>
              <a:rPr lang="en-US" dirty="0"/>
              <a:t>(0x06); </a:t>
            </a:r>
          </a:p>
          <a:p>
            <a:r>
              <a:rPr lang="en-US" dirty="0"/>
              <a:t> </a:t>
            </a:r>
            <a:r>
              <a:rPr lang="en-US" dirty="0" err="1"/>
              <a:t>lcd_cmd</a:t>
            </a:r>
            <a:r>
              <a:rPr lang="en-US" dirty="0"/>
              <a:t>(0x0c); </a:t>
            </a:r>
            <a:endParaRPr lang="en-GB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lcd_cmd</a:t>
            </a:r>
            <a:r>
              <a:rPr lang="en-US" dirty="0"/>
              <a:t>(0x80); </a:t>
            </a:r>
          </a:p>
          <a:p>
            <a:r>
              <a:rPr lang="en-US" dirty="0"/>
              <a:t> </a:t>
            </a:r>
            <a:r>
              <a:rPr lang="en-US" dirty="0" err="1"/>
              <a:t>lcd_data</a:t>
            </a:r>
            <a:r>
              <a:rPr lang="en-US" dirty="0"/>
              <a:t>(" DROWSINESS "); </a:t>
            </a:r>
          </a:p>
          <a:p>
            <a:r>
              <a:rPr lang="en-US" dirty="0"/>
              <a:t> </a:t>
            </a:r>
            <a:r>
              <a:rPr lang="en-US" dirty="0" err="1"/>
              <a:t>lcd_cmd</a:t>
            </a:r>
            <a:r>
              <a:rPr lang="en-US" dirty="0"/>
              <a:t>(0xc0);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B7907-D98D-F54C-A03E-5EEA8094D2F9}"/>
              </a:ext>
            </a:extLst>
          </p:cNvPr>
          <p:cNvSpPr txBox="1"/>
          <p:nvPr/>
        </p:nvSpPr>
        <p:spPr>
          <a:xfrm>
            <a:off x="6554391" y="372958"/>
            <a:ext cx="512564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lcd_data(" SYSTEM "); </a:t>
            </a:r>
          </a:p>
          <a:p>
            <a:r>
              <a:rPr lang="en-US"/>
              <a:t> delay(20000); </a:t>
            </a:r>
          </a:p>
          <a:p>
            <a:r>
              <a:rPr lang="en-US"/>
              <a:t> lcd_cmd(0x01);</a:t>
            </a:r>
            <a:endParaRPr lang="en-GB"/>
          </a:p>
          <a:p>
            <a:r>
              <a:rPr lang="en-US"/>
              <a:t> </a:t>
            </a:r>
          </a:p>
          <a:p>
            <a:r>
              <a:rPr lang="en-US"/>
              <a:t>while(1) </a:t>
            </a:r>
          </a:p>
          <a:p>
            <a:r>
              <a:rPr lang="en-US"/>
              <a:t> { </a:t>
            </a:r>
          </a:p>
          <a:p>
            <a:r>
              <a:rPr lang="en-US"/>
              <a:t> GO=1; </a:t>
            </a:r>
          </a:p>
          <a:p>
            <a:r>
              <a:rPr lang="en-US"/>
              <a:t> while(GO==1); </a:t>
            </a:r>
          </a:p>
          <a:p>
            <a:r>
              <a:rPr lang="en-US"/>
              <a:t> a=ADRESL; </a:t>
            </a:r>
          </a:p>
          <a:p>
            <a:r>
              <a:rPr lang="en-US"/>
              <a:t> b=ADRESH; </a:t>
            </a:r>
          </a:p>
          <a:p>
            <a:r>
              <a:rPr lang="en-US"/>
              <a:t> b=b*256; </a:t>
            </a:r>
          </a:p>
          <a:p>
            <a:r>
              <a:rPr lang="en-US"/>
              <a:t> c=a+b; </a:t>
            </a:r>
            <a:endParaRPr lang="en-GB"/>
          </a:p>
          <a:p>
            <a:endParaRPr lang="en-US"/>
          </a:p>
          <a:p>
            <a:r>
              <a:rPr lang="en-US"/>
              <a:t> if(c&gt;0 &amp;&amp; c&lt;500) </a:t>
            </a:r>
          </a:p>
          <a:p>
            <a:r>
              <a:rPr lang="en-US"/>
              <a:t> { </a:t>
            </a:r>
          </a:p>
          <a:p>
            <a:r>
              <a:rPr lang="en-US"/>
              <a:t> CCPR1L=255; </a:t>
            </a:r>
          </a:p>
          <a:p>
            <a:r>
              <a:rPr lang="en-US"/>
              <a:t> lcd_cmd(0x80); </a:t>
            </a:r>
          </a:p>
          <a:p>
            <a:r>
              <a:rPr lang="en-US"/>
              <a:t> lcd_data(" NORMAL "); </a:t>
            </a:r>
          </a:p>
          <a:p>
            <a:r>
              <a:rPr lang="en-US"/>
              <a:t> }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8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2ED98-E20D-BB41-BCF3-0B371C88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BF204-8FCE-4B4B-9E46-EB7405ACA5ED}"/>
              </a:ext>
            </a:extLst>
          </p:cNvPr>
          <p:cNvSpPr txBox="1"/>
          <p:nvPr/>
        </p:nvSpPr>
        <p:spPr>
          <a:xfrm>
            <a:off x="2071688" y="417106"/>
            <a:ext cx="7073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 
 if(c&gt;500 &amp;&amp; c&lt;1023) 
 { 
 lcd_cmd(0x80); 
 lcd_data(“ ABNORMAL “); 
 </a:t>
            </a:r>
          </a:p>
          <a:p>
            <a:r>
              <a:rPr lang="en-US"/>
              <a:t>if(count==0) </a:t>
            </a:r>
          </a:p>
          <a:p>
            <a:r>
              <a:rPr lang="en-US"/>
              <a:t> { </a:t>
            </a:r>
          </a:p>
          <a:p>
            <a:r>
              <a:rPr lang="en-US"/>
              <a:t> for(int j=255;j&gt;=0;j--) </a:t>
            </a:r>
          </a:p>
          <a:p>
            <a:r>
              <a:rPr lang="en-US"/>
              <a:t> { </a:t>
            </a:r>
          </a:p>
          <a:p>
            <a:r>
              <a:rPr lang="en-US"/>
              <a:t> CCPR1L=j; </a:t>
            </a:r>
          </a:p>
          <a:p>
            <a:r>
              <a:rPr lang="en-US"/>
              <a:t> delay(600); </a:t>
            </a:r>
          </a:p>
          <a:p>
            <a:r>
              <a:rPr lang="en-US"/>
              <a:t> } </a:t>
            </a:r>
          </a:p>
          <a:p>
            <a:r>
              <a:rPr lang="en-US"/>
              <a:t> count++; </a:t>
            </a:r>
          </a:p>
          <a:p>
            <a:r>
              <a:rPr lang="en-US"/>
              <a:t> } </a:t>
            </a:r>
          </a:p>
          <a:p>
            <a:r>
              <a:rPr lang="en-US"/>
              <a:t> } </a:t>
            </a:r>
          </a:p>
          <a:p>
            <a:r>
              <a:rPr lang="en-US"/>
              <a:t> } 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473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E9545-3C59-FB4F-8C01-4202152A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A5ECD-06DC-4B5A-B1C5-70690A66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8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A39E2-0812-2945-9DC2-2608D441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02FBA-DBC3-F543-B4B2-E4138FD67619}"/>
              </a:ext>
            </a:extLst>
          </p:cNvPr>
          <p:cNvSpPr txBox="1"/>
          <p:nvPr/>
        </p:nvSpPr>
        <p:spPr>
          <a:xfrm>
            <a:off x="258961" y="125056"/>
            <a:ext cx="609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RESULTS</a:t>
            </a:r>
            <a:r>
              <a:rPr lang="en-GB" sz="2800" b="1"/>
              <a:t> :</a:t>
            </a:r>
            <a:endParaRPr lang="en-US" sz="2800" b="1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54FC1758-3F63-0649-833C-435820891822}"/>
              </a:ext>
            </a:extLst>
          </p:cNvPr>
          <p:cNvSpPr/>
          <p:nvPr/>
        </p:nvSpPr>
        <p:spPr>
          <a:xfrm>
            <a:off x="1464470" y="648276"/>
            <a:ext cx="9233296" cy="5066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9B6E1757-3746-3C4F-B3AA-50B96B72ABFC}"/>
              </a:ext>
            </a:extLst>
          </p:cNvPr>
          <p:cNvSpPr txBox="1"/>
          <p:nvPr/>
        </p:nvSpPr>
        <p:spPr>
          <a:xfrm>
            <a:off x="2821780" y="5949679"/>
            <a:ext cx="6929437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5">
                <a:latin typeface="Nimbus Roman No9 L"/>
                <a:cs typeface="Nimbus Roman No9 L"/>
              </a:rPr>
              <a:t>Figure-</a:t>
            </a:r>
            <a:r>
              <a:rPr lang="en-GB" b="1" spc="-5">
                <a:latin typeface="Nimbus Roman No9 L"/>
                <a:cs typeface="Nimbus Roman No9 L"/>
              </a:rPr>
              <a:t>2</a:t>
            </a:r>
            <a:r>
              <a:rPr b="1" spc="-5">
                <a:latin typeface="Nimbus Roman No9 L"/>
                <a:cs typeface="Nimbus Roman No9 L"/>
              </a:rPr>
              <a:t>. </a:t>
            </a:r>
            <a:r>
              <a:rPr spc="-5" dirty="0">
                <a:latin typeface="Nimbus Roman No9 L"/>
                <a:cs typeface="Nimbus Roman No9 L"/>
              </a:rPr>
              <a:t>Simulation </a:t>
            </a:r>
            <a:r>
              <a:rPr spc="-10" dirty="0">
                <a:latin typeface="Nimbus Roman No9 L"/>
                <a:cs typeface="Nimbus Roman No9 L"/>
              </a:rPr>
              <a:t>output when </a:t>
            </a:r>
            <a:r>
              <a:rPr spc="-5" dirty="0">
                <a:latin typeface="Nimbus Roman No9 L"/>
                <a:cs typeface="Nimbus Roman No9 L"/>
              </a:rPr>
              <a:t>the driver is in </a:t>
            </a:r>
            <a:r>
              <a:rPr spc="-10">
                <a:latin typeface="Nimbus Roman No9 L"/>
                <a:cs typeface="Nimbus Roman No9 L"/>
              </a:rPr>
              <a:t>drowsy</a:t>
            </a:r>
            <a:r>
              <a:rPr spc="-30">
                <a:latin typeface="Nimbus Roman No9 L"/>
                <a:cs typeface="Nimbus Roman No9 L"/>
              </a:rPr>
              <a:t> </a:t>
            </a:r>
            <a:r>
              <a:rPr lang="en-GB" spc="-30">
                <a:latin typeface="Nimbus Roman No9 L"/>
                <a:cs typeface="Nimbus Roman No9 L"/>
              </a:rPr>
              <a:t> condition</a:t>
            </a:r>
            <a:endParaRPr>
              <a:latin typeface="Nimbus Roman No9 L"/>
              <a:cs typeface="Nimbus Roman No9 L"/>
            </a:endParaRPr>
          </a:p>
        </p:txBody>
      </p:sp>
    </p:spTree>
    <p:extLst>
      <p:ext uri="{BB962C8B-B14F-4D97-AF65-F5344CB8AC3E}">
        <p14:creationId xmlns:p14="http://schemas.microsoft.com/office/powerpoint/2010/main" val="336063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2623E-A903-7945-B546-63776A55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47D982A4-B82D-F242-807E-2D3D89CC4135}"/>
              </a:ext>
            </a:extLst>
          </p:cNvPr>
          <p:cNvSpPr/>
          <p:nvPr/>
        </p:nvSpPr>
        <p:spPr>
          <a:xfrm>
            <a:off x="1589484" y="714376"/>
            <a:ext cx="9108282" cy="5089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2D4628E0-0419-A64D-A97C-528520BA64C0}"/>
              </a:ext>
            </a:extLst>
          </p:cNvPr>
          <p:cNvSpPr txBox="1"/>
          <p:nvPr/>
        </p:nvSpPr>
        <p:spPr>
          <a:xfrm>
            <a:off x="2157412" y="6143624"/>
            <a:ext cx="6986588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b="1" spc="-5">
                <a:latin typeface="Nimbus Roman No9 L"/>
                <a:cs typeface="Nimbus Roman No9 L"/>
              </a:rPr>
              <a:t>Figure-3</a:t>
            </a:r>
            <a:r>
              <a:rPr b="1" spc="-5">
                <a:latin typeface="Nimbus Roman No9 L"/>
                <a:cs typeface="Nimbus Roman No9 L"/>
              </a:rPr>
              <a:t>. </a:t>
            </a:r>
            <a:r>
              <a:rPr spc="-5" dirty="0">
                <a:latin typeface="Nimbus Roman No9 L"/>
                <a:cs typeface="Nimbus Roman No9 L"/>
              </a:rPr>
              <a:t>Simulation </a:t>
            </a:r>
            <a:r>
              <a:rPr spc="-10" dirty="0">
                <a:latin typeface="Nimbus Roman No9 L"/>
                <a:cs typeface="Nimbus Roman No9 L"/>
              </a:rPr>
              <a:t>output when </a:t>
            </a:r>
            <a:r>
              <a:rPr spc="-5" dirty="0">
                <a:latin typeface="Nimbus Roman No9 L"/>
                <a:cs typeface="Nimbus Roman No9 L"/>
              </a:rPr>
              <a:t>the </a:t>
            </a:r>
            <a:r>
              <a:rPr spc="-10" dirty="0">
                <a:latin typeface="Nimbus Roman No9 L"/>
                <a:cs typeface="Nimbus Roman No9 L"/>
              </a:rPr>
              <a:t>driver </a:t>
            </a:r>
            <a:r>
              <a:rPr spc="-5" dirty="0">
                <a:latin typeface="Nimbus Roman No9 L"/>
                <a:cs typeface="Nimbus Roman No9 L"/>
              </a:rPr>
              <a:t>is in </a:t>
            </a:r>
            <a:r>
              <a:rPr spc="-10" dirty="0">
                <a:latin typeface="Nimbus Roman No9 L"/>
                <a:cs typeface="Nimbus Roman No9 L"/>
              </a:rPr>
              <a:t>abnormal</a:t>
            </a:r>
            <a:r>
              <a:rPr spc="65" dirty="0">
                <a:latin typeface="Nimbus Roman No9 L"/>
                <a:cs typeface="Nimbus Roman No9 L"/>
              </a:rPr>
              <a:t> </a:t>
            </a:r>
            <a:r>
              <a:rPr spc="-10" dirty="0">
                <a:latin typeface="Nimbus Roman No9 L"/>
                <a:cs typeface="Nimbus Roman No9 L"/>
              </a:rPr>
              <a:t>condition.</a:t>
            </a:r>
            <a:endParaRPr>
              <a:latin typeface="Nimbus Roman No9 L"/>
              <a:cs typeface="Nimbus Roman No9 L"/>
            </a:endParaRPr>
          </a:p>
        </p:txBody>
      </p:sp>
    </p:spTree>
    <p:extLst>
      <p:ext uri="{BB962C8B-B14F-4D97-AF65-F5344CB8AC3E}">
        <p14:creationId xmlns:p14="http://schemas.microsoft.com/office/powerpoint/2010/main" val="245420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B7BEA-2C0E-3945-89E6-4209F01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0C3C65F3-084E-024D-9C48-C5D3AAEDCE26}"/>
              </a:ext>
            </a:extLst>
          </p:cNvPr>
          <p:cNvSpPr/>
          <p:nvPr/>
        </p:nvSpPr>
        <p:spPr>
          <a:xfrm>
            <a:off x="1357313" y="660797"/>
            <a:ext cx="9376171" cy="532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00D01CF8-85F7-DD4B-BB73-DF6A4F39102D}"/>
              </a:ext>
            </a:extLst>
          </p:cNvPr>
          <p:cNvSpPr txBox="1"/>
          <p:nvPr/>
        </p:nvSpPr>
        <p:spPr>
          <a:xfrm>
            <a:off x="2517218" y="6231334"/>
            <a:ext cx="6501765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5">
                <a:latin typeface="Nimbus Roman No9 L"/>
                <a:cs typeface="Nimbus Roman No9 L"/>
              </a:rPr>
              <a:t>Figure-</a:t>
            </a:r>
            <a:r>
              <a:rPr lang="en-GB" b="1" spc="-5">
                <a:latin typeface="Nimbus Roman No9 L"/>
                <a:cs typeface="Nimbus Roman No9 L"/>
              </a:rPr>
              <a:t>4</a:t>
            </a:r>
            <a:r>
              <a:rPr b="1" spc="-5">
                <a:latin typeface="Nimbus Roman No9 L"/>
                <a:cs typeface="Nimbus Roman No9 L"/>
              </a:rPr>
              <a:t>. </a:t>
            </a:r>
            <a:r>
              <a:rPr spc="-10" dirty="0">
                <a:latin typeface="Nimbus Roman No9 L"/>
                <a:cs typeface="Nimbus Roman No9 L"/>
              </a:rPr>
              <a:t>Simulation output when </a:t>
            </a:r>
            <a:r>
              <a:rPr spc="-5" dirty="0">
                <a:latin typeface="Nimbus Roman No9 L"/>
                <a:cs typeface="Nimbus Roman No9 L"/>
              </a:rPr>
              <a:t>the driver is in </a:t>
            </a:r>
            <a:r>
              <a:rPr spc="-10" dirty="0">
                <a:latin typeface="Nimbus Roman No9 L"/>
                <a:cs typeface="Nimbus Roman No9 L"/>
              </a:rPr>
              <a:t>normal</a:t>
            </a:r>
            <a:r>
              <a:rPr spc="30" dirty="0">
                <a:latin typeface="Nimbus Roman No9 L"/>
                <a:cs typeface="Nimbus Roman No9 L"/>
              </a:rPr>
              <a:t> </a:t>
            </a:r>
            <a:r>
              <a:rPr spc="-5" dirty="0">
                <a:latin typeface="Nimbus Roman No9 L"/>
                <a:cs typeface="Nimbus Roman No9 L"/>
              </a:rPr>
              <a:t>condition.</a:t>
            </a:r>
            <a:endParaRPr>
              <a:latin typeface="Nimbus Roman No9 L"/>
              <a:cs typeface="Nimbus Roman No9 L"/>
            </a:endParaRPr>
          </a:p>
        </p:txBody>
      </p:sp>
    </p:spTree>
    <p:extLst>
      <p:ext uri="{BB962C8B-B14F-4D97-AF65-F5344CB8AC3E}">
        <p14:creationId xmlns:p14="http://schemas.microsoft.com/office/powerpoint/2010/main" val="2464115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8E2076-8877-4BBE-8337-FE09DA3A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just">
              <a:lnSpc>
                <a:spcPct val="170000"/>
              </a:lnSpc>
            </a:pPr>
            <a:r>
              <a:rPr lang="en-IN" sz="3200" dirty="0"/>
              <a:t>No need of monitoring cameras on other devices to aimed to driver</a:t>
            </a:r>
          </a:p>
          <a:p>
            <a:pPr lvl="0" algn="just">
              <a:lnSpc>
                <a:spcPct val="170000"/>
              </a:lnSpc>
            </a:pPr>
            <a:r>
              <a:rPr lang="en-IN" sz="3200" dirty="0"/>
              <a:t>Decrease road Accident </a:t>
            </a:r>
          </a:p>
          <a:p>
            <a:pPr lvl="0" algn="just">
              <a:lnSpc>
                <a:spcPct val="170000"/>
              </a:lnSpc>
            </a:pPr>
            <a:r>
              <a:rPr lang="en-IN" sz="2900" dirty="0"/>
              <a:t>Use of Mind Machine Interference (MMI) ,Catch Brain waves and tells you before sleep.</a:t>
            </a:r>
            <a:endParaRPr lang="en-IN" dirty="0"/>
          </a:p>
          <a:p>
            <a:pPr lvl="0" algn="just">
              <a:lnSpc>
                <a:spcPct val="170000"/>
              </a:lnSpc>
            </a:pPr>
            <a:r>
              <a:rPr lang="en-IN" sz="3200" dirty="0"/>
              <a:t>It warns driver in advance  </a:t>
            </a:r>
          </a:p>
          <a:p>
            <a:pPr algn="just">
              <a:lnSpc>
                <a:spcPct val="170000"/>
              </a:lnSpc>
            </a:pPr>
            <a:r>
              <a:rPr lang="en-IN" sz="3200" dirty="0"/>
              <a:t>Vehicle Safety Technology.</a:t>
            </a:r>
          </a:p>
          <a:p>
            <a:pPr lvl="0" algn="just">
              <a:lnSpc>
                <a:spcPct val="170000"/>
              </a:lnSpc>
            </a:pPr>
            <a:r>
              <a:rPr lang="en-IN" sz="3200" dirty="0"/>
              <a:t>This Method is Practically Applicable.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D459B-3DA5-4344-AFA0-6A8CD3EF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C2E40003-4B52-432A-93D4-3A69D790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5069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AE59A-C421-4D9A-9F36-D8CAA53C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EA8E2076-8877-4BBE-8337-FE09DA3AEB7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/>
              <a:t>All night drivers – heavy vehicle drivers.</a:t>
            </a:r>
          </a:p>
          <a:p>
            <a:pPr marL="457200" indent="-4572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/>
              <a:t>Students – Last night study  </a:t>
            </a:r>
          </a:p>
          <a:p>
            <a:pPr marL="457200" indent="-4572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/>
              <a:t>Security Guards – as they have late night duties</a:t>
            </a:r>
          </a:p>
          <a:p>
            <a:pPr marL="457200" indent="-4572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/>
              <a:t>Cab Drivers – Security Measures/Commercial vehicle / Public transport</a:t>
            </a:r>
          </a:p>
          <a:p>
            <a:pPr marL="457200" indent="-4572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/>
              <a:t>Coma patient wake up suddenly.</a:t>
            </a:r>
          </a:p>
          <a:p>
            <a:endParaRPr lang="en-IN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4CD459B-3DA5-4344-AFA0-6A8CD3EFFB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C2E40003-4B52-432A-93D4-3A69D790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66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A8E2076-8877-4BBE-8337-FE09DA3AEB7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3200" dirty="0"/>
              <a:t> A variety of studies have shown approx. 20% road accident are due to drowsiness.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3200" dirty="0"/>
              <a:t> Nearly 1.3 million/year , 3287 per day, 2 people every min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3200" dirty="0"/>
              <a:t> The main Aim is to develop a Brain Wave detection system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dirty="0"/>
              <a:t>  </a:t>
            </a:r>
            <a:r>
              <a:rPr lang="en-IN" sz="3300" dirty="0"/>
              <a:t>Drowsiness causes more accident then drunk driving case.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3300" dirty="0"/>
              <a:t> Used Alcohol sensor to avoid the vehicle from starting.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3200" dirty="0"/>
              <a:t> An automated system for safety of driver.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4CD459B-3DA5-4344-AFA0-6A8CD3EFFB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448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C22CC7-72DB-4B7D-B59E-0F87420F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7FF07-690E-4D51-9969-A2AB1D09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887" y="2418193"/>
            <a:ext cx="10157992" cy="5039833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There can be a lot of future enhancements associated to this project, which includes:</a:t>
            </a:r>
            <a:endParaRPr lang="en-IN" dirty="0"/>
          </a:p>
          <a:p>
            <a:pPr lvl="1" algn="just">
              <a:lnSpc>
                <a:spcPct val="150000"/>
              </a:lnSpc>
            </a:pPr>
            <a:r>
              <a:rPr lang="en-IN" dirty="0"/>
              <a:t>Driving Recognition Pattern.</a:t>
            </a:r>
          </a:p>
          <a:p>
            <a:pPr lvl="1" algn="just">
              <a:lnSpc>
                <a:spcPct val="150000"/>
              </a:lnSpc>
            </a:pPr>
            <a:r>
              <a:rPr lang="en-IN" dirty="0"/>
              <a:t>Using High Sensitive Sensors.</a:t>
            </a:r>
          </a:p>
          <a:p>
            <a:pPr lvl="1" algn="just">
              <a:lnSpc>
                <a:spcPct val="150000"/>
              </a:lnSpc>
            </a:pPr>
            <a:r>
              <a:rPr lang="en-IN" dirty="0"/>
              <a:t>Automatic Breaking System and Navigating System that change course before collision. And Navigate the Car with less collision</a:t>
            </a:r>
          </a:p>
          <a:p>
            <a:pPr lvl="1" algn="just">
              <a:lnSpc>
                <a:spcPct val="150000"/>
              </a:lnSpc>
            </a:pPr>
            <a:r>
              <a:rPr lang="en-IN" dirty="0"/>
              <a:t>Detect level of Drowsiness</a:t>
            </a:r>
          </a:p>
          <a:p>
            <a:pPr lvl="1" algn="just">
              <a:lnSpc>
                <a:spcPct val="150000"/>
              </a:lnSpc>
            </a:pPr>
            <a:r>
              <a:rPr lang="en-IN" dirty="0"/>
              <a:t>Using IOT for operating entire car system.</a:t>
            </a:r>
          </a:p>
          <a:p>
            <a:pPr lvl="1" algn="just">
              <a:lnSpc>
                <a:spcPct val="150000"/>
              </a:lnSpc>
            </a:pPr>
            <a:r>
              <a:rPr lang="en-IN" dirty="0"/>
              <a:t>Better face detection cameras.</a:t>
            </a:r>
          </a:p>
          <a:p>
            <a:pPr marL="457200" lvl="1" indent="0" algn="just">
              <a:buNone/>
            </a:pPr>
            <a:br>
              <a:rPr lang="en-IN" dirty="0"/>
            </a:br>
            <a:r>
              <a:rPr lang="en-IN" dirty="0"/>
              <a:t> </a:t>
            </a:r>
          </a:p>
          <a:p>
            <a:pPr algn="just">
              <a:lnSpc>
                <a:spcPct val="10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F811E-4E60-465F-9313-A1597331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8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606B-8A6C-499E-BE27-C853ABAE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FFE1-F42F-4FF8-8201-8A76C1A2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631"/>
            <a:ext cx="10515600" cy="4351338"/>
          </a:xfrm>
        </p:spPr>
        <p:txBody>
          <a:bodyPr anchor="ctr">
            <a:normAutofit/>
          </a:bodyPr>
          <a:lstStyle/>
          <a:p>
            <a:r>
              <a:rPr lang="en-US" sz="1600" dirty="0" err="1"/>
              <a:t>Mandalapu</a:t>
            </a:r>
            <a:r>
              <a:rPr lang="en-US" sz="1600" dirty="0"/>
              <a:t> </a:t>
            </a:r>
            <a:r>
              <a:rPr lang="en-US" sz="1600" dirty="0" err="1"/>
              <a:t>Sarada</a:t>
            </a:r>
            <a:r>
              <a:rPr lang="en-US" sz="1600" dirty="0"/>
              <a:t> Devi, </a:t>
            </a:r>
            <a:r>
              <a:rPr lang="en-US" sz="1600" dirty="0" err="1"/>
              <a:t>Monali</a:t>
            </a:r>
            <a:r>
              <a:rPr lang="en-US" sz="1600" dirty="0"/>
              <a:t> V. </a:t>
            </a:r>
            <a:r>
              <a:rPr lang="en-US" sz="1600" dirty="0" err="1"/>
              <a:t>Choudhari</a:t>
            </a:r>
            <a:r>
              <a:rPr lang="en-US" sz="1600" dirty="0"/>
              <a:t>, </a:t>
            </a:r>
            <a:r>
              <a:rPr lang="en-US" sz="1600" dirty="0" err="1"/>
              <a:t>Preeti</a:t>
            </a:r>
            <a:r>
              <a:rPr lang="en-US" sz="1600" dirty="0"/>
              <a:t> Bajaj, “Driver Drowsiness Detection Using Skin Color Algorithm and Circular Hough Transform”, IEEE 2011 Fourth International Conference on Emerging Trends in Engineering and Technology, Nov 2011. </a:t>
            </a:r>
          </a:p>
          <a:p>
            <a:r>
              <a:rPr lang="en-US" sz="1600" dirty="0"/>
              <a:t>Jang </a:t>
            </a:r>
            <a:r>
              <a:rPr lang="en-US" sz="1600" dirty="0" err="1"/>
              <a:t>Woon</a:t>
            </a:r>
            <a:r>
              <a:rPr lang="en-US" sz="1600" dirty="0"/>
              <a:t> </a:t>
            </a:r>
            <a:r>
              <a:rPr lang="en-US" sz="1600" dirty="0" err="1"/>
              <a:t>Baek</a:t>
            </a:r>
            <a:r>
              <a:rPr lang="en-US" sz="1600" dirty="0"/>
              <a:t>, </a:t>
            </a:r>
            <a:r>
              <a:rPr lang="en-US" sz="1600" dirty="0" err="1"/>
              <a:t>Byung</a:t>
            </a:r>
            <a:r>
              <a:rPr lang="en-US" sz="1600" dirty="0"/>
              <a:t>-Gil Han, </a:t>
            </a:r>
            <a:r>
              <a:rPr lang="en-US" sz="1600" dirty="0" err="1"/>
              <a:t>Kwang-Ju</a:t>
            </a:r>
            <a:r>
              <a:rPr lang="en-US" sz="1600" dirty="0"/>
              <a:t> Kim, Yun-Su Chung, </a:t>
            </a:r>
            <a:r>
              <a:rPr lang="en-US" sz="1600" dirty="0" err="1"/>
              <a:t>Soo</a:t>
            </a:r>
            <a:r>
              <a:rPr lang="en-US" sz="1600" dirty="0"/>
              <a:t>-In Lee, “Real-Time Drowsiness Detection Algorithm for Driver State Monitoring Systems”, IEEE 2018 Tenth International Conference on Ubiquitous and Future Networks , July 2018. </a:t>
            </a:r>
          </a:p>
          <a:p>
            <a:r>
              <a:rPr lang="en-US" sz="1600" dirty="0"/>
              <a:t>Prakash </a:t>
            </a:r>
            <a:r>
              <a:rPr lang="en-US" sz="1600" dirty="0" err="1"/>
              <a:t>Choudhary</a:t>
            </a:r>
            <a:r>
              <a:rPr lang="en-US" sz="1600" dirty="0"/>
              <a:t>, Rahul Sharma, </a:t>
            </a:r>
            <a:r>
              <a:rPr lang="en-US" sz="1600" dirty="0" err="1"/>
              <a:t>Gautam</a:t>
            </a:r>
            <a:r>
              <a:rPr lang="en-US" sz="1600" dirty="0"/>
              <a:t> Singh, </a:t>
            </a:r>
            <a:r>
              <a:rPr lang="en-US" sz="1600" dirty="0" err="1"/>
              <a:t>Smarjeet</a:t>
            </a:r>
            <a:r>
              <a:rPr lang="en-US" sz="1600" dirty="0"/>
              <a:t> Das, “A Survey Paper On Drowsiness Detection &amp; Alarm Systems for Drivers”, IRJET Volume:03 Issue:12, Dec 2016. </a:t>
            </a:r>
          </a:p>
          <a:p>
            <a:r>
              <a:rPr lang="en-US" sz="1600" dirty="0" err="1"/>
              <a:t>Tejasweenimusale</a:t>
            </a:r>
            <a:r>
              <a:rPr lang="en-US" sz="1600" dirty="0"/>
              <a:t>, prof B,H. </a:t>
            </a:r>
            <a:r>
              <a:rPr lang="en-US" sz="1600" dirty="0" err="1"/>
              <a:t>Pansambal</a:t>
            </a:r>
            <a:r>
              <a:rPr lang="en-US" sz="1600" dirty="0"/>
              <a:t>, ”Real time driver drowsiness detection system using image processing”, IJREAM, </a:t>
            </a:r>
            <a:r>
              <a:rPr lang="en-US" sz="1600" dirty="0" err="1"/>
              <a:t>Vol</a:t>
            </a:r>
            <a:r>
              <a:rPr lang="en-US" sz="1600" dirty="0"/>
              <a:t> 02, Issue 08, 2016. </a:t>
            </a:r>
          </a:p>
          <a:p>
            <a:r>
              <a:rPr lang="en-US" sz="1600" dirty="0" err="1"/>
              <a:t>Omkar</a:t>
            </a:r>
            <a:r>
              <a:rPr lang="en-US" sz="1600" dirty="0"/>
              <a:t>, </a:t>
            </a:r>
            <a:r>
              <a:rPr lang="en-US" sz="1600" dirty="0" err="1"/>
              <a:t>RevatiBhor</a:t>
            </a:r>
            <a:r>
              <a:rPr lang="en-US" sz="1600" dirty="0"/>
              <a:t>, </a:t>
            </a:r>
            <a:r>
              <a:rPr lang="en-US" sz="1600" dirty="0" err="1"/>
              <a:t>PranjalMahajan</a:t>
            </a:r>
            <a:r>
              <a:rPr lang="en-US" sz="1600" dirty="0"/>
              <a:t>, H.V. </a:t>
            </a:r>
            <a:r>
              <a:rPr lang="en-US" sz="1600" dirty="0" err="1"/>
              <a:t>Kumbhar</a:t>
            </a:r>
            <a:r>
              <a:rPr lang="en-US" sz="1600" dirty="0"/>
              <a:t> “Survey on </a:t>
            </a:r>
            <a:r>
              <a:rPr lang="en-US" sz="1600" dirty="0" err="1"/>
              <a:t>Driver‟s</a:t>
            </a:r>
            <a:r>
              <a:rPr lang="en-US" sz="1600" dirty="0"/>
              <a:t> drowsiness detection system”,vol.132,2015. </a:t>
            </a:r>
          </a:p>
          <a:p>
            <a:r>
              <a:rPr lang="en-US" sz="1600" dirty="0"/>
              <a:t>Christy, </a:t>
            </a:r>
            <a:r>
              <a:rPr lang="en-US" sz="1600" dirty="0" err="1"/>
              <a:t>Jasmeen</a:t>
            </a:r>
            <a:r>
              <a:rPr lang="en-US" sz="1600" dirty="0"/>
              <a:t> Gill, “A Review: Driver drowsiness detection system”, IJCST, Vol.3 Issue 4,jul-aug 2015. </a:t>
            </a:r>
          </a:p>
          <a:p>
            <a:r>
              <a:rPr lang="en-US" sz="1600" dirty="0"/>
              <a:t>https://www.electronicsforu.com/electronics-projects/anti-sleep-alarm </a:t>
            </a:r>
          </a:p>
          <a:p>
            <a:r>
              <a:rPr lang="en-US" sz="1600" dirty="0"/>
              <a:t> http://www.123seminarsonly.com/EC/anti-sleep-alarm.html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BED68-9DBA-4E42-AA2D-4B9B4788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9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A11-BC38-44CF-B6C9-06235BF4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BF8D-3F61-49E8-8FCB-0AFEE8F7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4187A-9E7D-4E92-9144-18739D78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9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A79E-E2A3-47BA-8820-DDEA983C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7394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0E8BE0-1AEC-4EA9-BA3C-7775E87176E3}"/>
              </a:ext>
            </a:extLst>
          </p:cNvPr>
          <p:cNvCxnSpPr>
            <a:cxnSpLocks/>
          </p:cNvCxnSpPr>
          <p:nvPr/>
        </p:nvCxnSpPr>
        <p:spPr>
          <a:xfrm flipV="1">
            <a:off x="0" y="1493329"/>
            <a:ext cx="1219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A21B508-51F3-4178-9AB4-569EF50B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64D16-5F2C-47CE-83F7-1ACA101FD2E1}"/>
              </a:ext>
            </a:extLst>
          </p:cNvPr>
          <p:cNvSpPr txBox="1"/>
          <p:nvPr/>
        </p:nvSpPr>
        <p:spPr>
          <a:xfrm>
            <a:off x="552892" y="2296632"/>
            <a:ext cx="6602819" cy="412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Wave Detection System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Device based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Signal (Electro Encephalography)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Wavelet method of identifying drowsiness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Alcohol level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automatic Breaking System also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Accident Prevention vehicle safety device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1C642-B75B-4962-8F97-4B4FC3870714}"/>
              </a:ext>
            </a:extLst>
          </p:cNvPr>
          <p:cNvSpPr txBox="1"/>
          <p:nvPr/>
        </p:nvSpPr>
        <p:spPr>
          <a:xfrm>
            <a:off x="7495953" y="6429466"/>
            <a:ext cx="3659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Wave Detection Model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40" y="3323451"/>
            <a:ext cx="4965337" cy="30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26081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1193" y="6331712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2910" y="329149"/>
            <a:ext cx="1946366" cy="51935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07397" y="6206660"/>
            <a:ext cx="1946366" cy="51935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0693" y="1186648"/>
            <a:ext cx="3246093" cy="455057"/>
          </a:xfrm>
          <a:prstGeom prst="parallelogram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LIVE FEED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8463741" y="842822"/>
            <a:ext cx="2352" cy="32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8450543" y="2340535"/>
            <a:ext cx="2" cy="32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B7228-77C6-4087-A815-413ADA6F9491}"/>
              </a:ext>
            </a:extLst>
          </p:cNvPr>
          <p:cNvSpPr txBox="1"/>
          <p:nvPr/>
        </p:nvSpPr>
        <p:spPr>
          <a:xfrm>
            <a:off x="7480101" y="1984614"/>
            <a:ext cx="1940898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PROCESS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FAFEC3-DDE1-4740-A019-52ACCD89D238}"/>
              </a:ext>
            </a:extLst>
          </p:cNvPr>
          <p:cNvCxnSpPr/>
          <p:nvPr/>
        </p:nvCxnSpPr>
        <p:spPr>
          <a:xfrm>
            <a:off x="8450548" y="1626490"/>
            <a:ext cx="2" cy="32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E0AECA-0924-4845-9775-2A0B145C7EA0}"/>
              </a:ext>
            </a:extLst>
          </p:cNvPr>
          <p:cNvSpPr txBox="1"/>
          <p:nvPr/>
        </p:nvSpPr>
        <p:spPr>
          <a:xfrm>
            <a:off x="7498378" y="2683597"/>
            <a:ext cx="1940898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DETECT DROWSINESS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198882-3741-4325-A116-71AA39009723}"/>
              </a:ext>
            </a:extLst>
          </p:cNvPr>
          <p:cNvCxnSpPr>
            <a:cxnSpLocks/>
          </p:cNvCxnSpPr>
          <p:nvPr/>
        </p:nvCxnSpPr>
        <p:spPr>
          <a:xfrm>
            <a:off x="8464191" y="3340902"/>
            <a:ext cx="2" cy="32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F190FC-9CA1-44CD-A46A-C08B81E9957A}"/>
              </a:ext>
            </a:extLst>
          </p:cNvPr>
          <p:cNvSpPr txBox="1"/>
          <p:nvPr/>
        </p:nvSpPr>
        <p:spPr>
          <a:xfrm>
            <a:off x="2863021" y="6439853"/>
            <a:ext cx="229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 – flow diagram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7457256" y="3688528"/>
            <a:ext cx="2061039" cy="758012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DROWSY</a:t>
            </a:r>
          </a:p>
        </p:txBody>
      </p:sp>
      <p:cxnSp>
        <p:nvCxnSpPr>
          <p:cNvPr id="19" name="Elbow Connector 18"/>
          <p:cNvCxnSpPr>
            <a:stCxn id="11" idx="1"/>
            <a:endCxn id="42" idx="1"/>
          </p:cNvCxnSpPr>
          <p:nvPr/>
        </p:nvCxnSpPr>
        <p:spPr>
          <a:xfrm rot="10800000" flipH="1">
            <a:off x="7457256" y="3006764"/>
            <a:ext cx="41122" cy="1060771"/>
          </a:xfrm>
          <a:prstGeom prst="bentConnector3">
            <a:avLst>
              <a:gd name="adj1" fmla="val -555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97FB568-7483-4791-A57C-BAD6062FE020}"/>
              </a:ext>
            </a:extLst>
          </p:cNvPr>
          <p:cNvSpPr txBox="1"/>
          <p:nvPr/>
        </p:nvSpPr>
        <p:spPr>
          <a:xfrm>
            <a:off x="8541193" y="4484921"/>
            <a:ext cx="169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FB568-7483-4791-A57C-BAD6062FE020}"/>
              </a:ext>
            </a:extLst>
          </p:cNvPr>
          <p:cNvSpPr txBox="1"/>
          <p:nvPr/>
        </p:nvSpPr>
        <p:spPr>
          <a:xfrm>
            <a:off x="7206239" y="3512854"/>
            <a:ext cx="169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198882-3741-4325-A116-71AA39009723}"/>
              </a:ext>
            </a:extLst>
          </p:cNvPr>
          <p:cNvCxnSpPr>
            <a:cxnSpLocks/>
          </p:cNvCxnSpPr>
          <p:nvPr/>
        </p:nvCxnSpPr>
        <p:spPr>
          <a:xfrm>
            <a:off x="8471009" y="5872566"/>
            <a:ext cx="2" cy="32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97FB568-7483-4791-A57C-BAD6062FE020}"/>
              </a:ext>
            </a:extLst>
          </p:cNvPr>
          <p:cNvSpPr txBox="1"/>
          <p:nvPr/>
        </p:nvSpPr>
        <p:spPr>
          <a:xfrm>
            <a:off x="8488873" y="5933855"/>
            <a:ext cx="169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E0AECA-0924-4845-9775-2A0B145C7EA0}"/>
              </a:ext>
            </a:extLst>
          </p:cNvPr>
          <p:cNvSpPr txBox="1"/>
          <p:nvPr/>
        </p:nvSpPr>
        <p:spPr>
          <a:xfrm>
            <a:off x="4539078" y="1730522"/>
            <a:ext cx="1940898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ALCOHOL</a:t>
            </a:r>
          </a:p>
          <a:p>
            <a:pPr algn="ctr"/>
            <a:r>
              <a:rPr lang="en-IN" dirty="0"/>
              <a:t>DETECT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198882-3741-4325-A116-71AA39009723}"/>
              </a:ext>
            </a:extLst>
          </p:cNvPr>
          <p:cNvCxnSpPr>
            <a:cxnSpLocks/>
          </p:cNvCxnSpPr>
          <p:nvPr/>
        </p:nvCxnSpPr>
        <p:spPr>
          <a:xfrm>
            <a:off x="5504891" y="2387827"/>
            <a:ext cx="2" cy="32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E2F162-FF79-40CB-BDCF-BD87EC2045D3}"/>
              </a:ext>
            </a:extLst>
          </p:cNvPr>
          <p:cNvCxnSpPr>
            <a:cxnSpLocks/>
          </p:cNvCxnSpPr>
          <p:nvPr/>
        </p:nvCxnSpPr>
        <p:spPr>
          <a:xfrm>
            <a:off x="5504439" y="3481118"/>
            <a:ext cx="2" cy="32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lowchart: Decision 62"/>
          <p:cNvSpPr/>
          <p:nvPr/>
        </p:nvSpPr>
        <p:spPr>
          <a:xfrm>
            <a:off x="4497956" y="2735453"/>
            <a:ext cx="2061039" cy="758012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DRUNK</a:t>
            </a:r>
          </a:p>
        </p:txBody>
      </p:sp>
      <p:cxnSp>
        <p:nvCxnSpPr>
          <p:cNvPr id="64" name="Elbow Connector 63"/>
          <p:cNvCxnSpPr>
            <a:stCxn id="63" idx="1"/>
            <a:endCxn id="59" idx="1"/>
          </p:cNvCxnSpPr>
          <p:nvPr/>
        </p:nvCxnSpPr>
        <p:spPr>
          <a:xfrm rot="10800000" flipH="1">
            <a:off x="4497956" y="2053689"/>
            <a:ext cx="41122" cy="1060771"/>
          </a:xfrm>
          <a:prstGeom prst="bentConnector3">
            <a:avLst>
              <a:gd name="adj1" fmla="val -555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FB568-7483-4791-A57C-BAD6062FE020}"/>
              </a:ext>
            </a:extLst>
          </p:cNvPr>
          <p:cNvSpPr txBox="1"/>
          <p:nvPr/>
        </p:nvSpPr>
        <p:spPr>
          <a:xfrm>
            <a:off x="4246939" y="2559779"/>
            <a:ext cx="169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1B7228-77C6-4087-A815-413ADA6F9491}"/>
              </a:ext>
            </a:extLst>
          </p:cNvPr>
          <p:cNvSpPr txBox="1"/>
          <p:nvPr/>
        </p:nvSpPr>
        <p:spPr>
          <a:xfrm>
            <a:off x="4550369" y="3804316"/>
            <a:ext cx="1940898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START VEHICLE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7FB568-7483-4791-A57C-BAD6062FE020}"/>
              </a:ext>
            </a:extLst>
          </p:cNvPr>
          <p:cNvSpPr txBox="1"/>
          <p:nvPr/>
        </p:nvSpPr>
        <p:spPr>
          <a:xfrm>
            <a:off x="5500005" y="3490900"/>
            <a:ext cx="169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34" name="Elbow Connector 33"/>
          <p:cNvCxnSpPr>
            <a:stCxn id="13" idx="5"/>
            <a:endCxn id="59" idx="0"/>
          </p:cNvCxnSpPr>
          <p:nvPr/>
        </p:nvCxnSpPr>
        <p:spPr>
          <a:xfrm rot="10800000" flipV="1">
            <a:off x="5509527" y="1414176"/>
            <a:ext cx="1388048" cy="3163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66" idx="2"/>
            <a:endCxn id="9" idx="1"/>
          </p:cNvCxnSpPr>
          <p:nvPr/>
        </p:nvCxnSpPr>
        <p:spPr>
          <a:xfrm rot="5400000" flipH="1" flipV="1">
            <a:off x="5498275" y="2191822"/>
            <a:ext cx="2004368" cy="1959283"/>
          </a:xfrm>
          <a:prstGeom prst="bentConnector4">
            <a:avLst>
              <a:gd name="adj1" fmla="val -11405"/>
              <a:gd name="adj2" fmla="val 747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55" y="6402972"/>
            <a:ext cx="2341067" cy="4938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E1B7228-77C6-4087-A815-413ADA6F9491}"/>
              </a:ext>
            </a:extLst>
          </p:cNvPr>
          <p:cNvSpPr txBox="1"/>
          <p:nvPr/>
        </p:nvSpPr>
        <p:spPr>
          <a:xfrm>
            <a:off x="4796027" y="5237340"/>
            <a:ext cx="1940898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MOTER</a:t>
            </a:r>
          </a:p>
          <a:p>
            <a:pPr algn="ctr"/>
            <a:r>
              <a:rPr lang="en-IN" dirty="0"/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1B7228-77C6-4087-A815-413ADA6F9491}"/>
              </a:ext>
            </a:extLst>
          </p:cNvPr>
          <p:cNvSpPr txBox="1"/>
          <p:nvPr/>
        </p:nvSpPr>
        <p:spPr>
          <a:xfrm>
            <a:off x="7320875" y="5210044"/>
            <a:ext cx="1940898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DRIVER</a:t>
            </a:r>
          </a:p>
          <a:p>
            <a:pPr algn="ctr"/>
            <a:r>
              <a:rPr lang="en-IN" dirty="0"/>
              <a:t>SLEPT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1B7228-77C6-4087-A815-413ADA6F9491}"/>
              </a:ext>
            </a:extLst>
          </p:cNvPr>
          <p:cNvSpPr txBox="1"/>
          <p:nvPr/>
        </p:nvSpPr>
        <p:spPr>
          <a:xfrm>
            <a:off x="9518173" y="5223692"/>
            <a:ext cx="1940898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BUZZER </a:t>
            </a:r>
          </a:p>
          <a:p>
            <a:pPr algn="ctr"/>
            <a:r>
              <a:rPr lang="en-IN" dirty="0"/>
              <a:t>ON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11925" y="4826116"/>
            <a:ext cx="47831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198882-3741-4325-A116-71AA39009723}"/>
              </a:ext>
            </a:extLst>
          </p:cNvPr>
          <p:cNvCxnSpPr>
            <a:cxnSpLocks/>
          </p:cNvCxnSpPr>
          <p:nvPr/>
        </p:nvCxnSpPr>
        <p:spPr>
          <a:xfrm>
            <a:off x="10472695" y="4855715"/>
            <a:ext cx="2" cy="35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198882-3741-4325-A116-71AA39009723}"/>
              </a:ext>
            </a:extLst>
          </p:cNvPr>
          <p:cNvCxnSpPr>
            <a:cxnSpLocks/>
          </p:cNvCxnSpPr>
          <p:nvPr/>
        </p:nvCxnSpPr>
        <p:spPr>
          <a:xfrm>
            <a:off x="5750551" y="4842065"/>
            <a:ext cx="2" cy="35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66463" y="4473902"/>
            <a:ext cx="0" cy="352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198882-3741-4325-A116-71AA39009723}"/>
              </a:ext>
            </a:extLst>
          </p:cNvPr>
          <p:cNvCxnSpPr>
            <a:cxnSpLocks/>
          </p:cNvCxnSpPr>
          <p:nvPr/>
        </p:nvCxnSpPr>
        <p:spPr>
          <a:xfrm>
            <a:off x="8455085" y="4844339"/>
            <a:ext cx="2" cy="35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7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1FC6-14E1-46A2-BD9B-DBBCE9689C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26125"/>
            <a:ext cx="3017520" cy="6857999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735D-68D1-49DB-8196-FB7F9660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86BF0-CF0E-43DA-A471-FA2BE0AA9F8E}"/>
              </a:ext>
            </a:extLst>
          </p:cNvPr>
          <p:cNvSpPr txBox="1"/>
          <p:nvPr/>
        </p:nvSpPr>
        <p:spPr>
          <a:xfrm>
            <a:off x="3538537" y="2304002"/>
            <a:ext cx="1914525" cy="646331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POWER</a:t>
            </a:r>
          </a:p>
          <a:p>
            <a:pPr algn="ctr"/>
            <a:r>
              <a:rPr lang="en-IN" dirty="0"/>
              <a:t> SUPPLY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B3317-AEAE-447A-AA94-B0AFBA6ED1F6}"/>
              </a:ext>
            </a:extLst>
          </p:cNvPr>
          <p:cNvSpPr txBox="1"/>
          <p:nvPr/>
        </p:nvSpPr>
        <p:spPr>
          <a:xfrm>
            <a:off x="9023147" y="4409273"/>
            <a:ext cx="1893807" cy="369332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BUZZER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268C8-817F-4B1C-90C8-CECAC4DA6FCA}"/>
              </a:ext>
            </a:extLst>
          </p:cNvPr>
          <p:cNvSpPr/>
          <p:nvPr/>
        </p:nvSpPr>
        <p:spPr>
          <a:xfrm>
            <a:off x="6345859" y="2265908"/>
            <a:ext cx="1789031" cy="3603583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77EE7-CAB9-4556-8CC2-4CE697AD55A7}"/>
              </a:ext>
            </a:extLst>
          </p:cNvPr>
          <p:cNvSpPr txBox="1"/>
          <p:nvPr/>
        </p:nvSpPr>
        <p:spPr>
          <a:xfrm>
            <a:off x="9021582" y="2427352"/>
            <a:ext cx="1914525" cy="369332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LCD DISPLAY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3B209-3D1E-415C-8B58-D755536C0810}"/>
              </a:ext>
            </a:extLst>
          </p:cNvPr>
          <p:cNvSpPr txBox="1"/>
          <p:nvPr/>
        </p:nvSpPr>
        <p:spPr>
          <a:xfrm>
            <a:off x="3017520" y="386175"/>
            <a:ext cx="902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D2FF0-CF04-439B-A480-9C4BAEC32546}"/>
              </a:ext>
            </a:extLst>
          </p:cNvPr>
          <p:cNvSpPr txBox="1"/>
          <p:nvPr/>
        </p:nvSpPr>
        <p:spPr>
          <a:xfrm>
            <a:off x="6517904" y="3664811"/>
            <a:ext cx="147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MICRO CONTROLLER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86D25F-B216-4F9F-B4AF-37CD021EBC4B}"/>
              </a:ext>
            </a:extLst>
          </p:cNvPr>
          <p:cNvCxnSpPr>
            <a:cxnSpLocks/>
          </p:cNvCxnSpPr>
          <p:nvPr/>
        </p:nvCxnSpPr>
        <p:spPr>
          <a:xfrm>
            <a:off x="8129232" y="4557587"/>
            <a:ext cx="8717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5E5C93-5979-4C9D-965B-FD455BF621D6}"/>
              </a:ext>
            </a:extLst>
          </p:cNvPr>
          <p:cNvCxnSpPr>
            <a:cxnSpLocks/>
          </p:cNvCxnSpPr>
          <p:nvPr/>
        </p:nvCxnSpPr>
        <p:spPr>
          <a:xfrm flipV="1">
            <a:off x="3017520" y="1216628"/>
            <a:ext cx="9174480" cy="17327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39CD37-CE5C-44BE-B844-968D66DA0124}"/>
              </a:ext>
            </a:extLst>
          </p:cNvPr>
          <p:cNvCxnSpPr>
            <a:cxnSpLocks/>
          </p:cNvCxnSpPr>
          <p:nvPr/>
        </p:nvCxnSpPr>
        <p:spPr>
          <a:xfrm>
            <a:off x="5459900" y="2635299"/>
            <a:ext cx="9039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43CFA08-36F2-470D-AC34-6E3349BB45F3}"/>
              </a:ext>
            </a:extLst>
          </p:cNvPr>
          <p:cNvSpPr txBox="1"/>
          <p:nvPr/>
        </p:nvSpPr>
        <p:spPr>
          <a:xfrm>
            <a:off x="8970016" y="3578628"/>
            <a:ext cx="213661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EYEBLINK SENSOR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59F5F8A-388B-4E7F-91A6-78A87724AF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69240" y="1435070"/>
            <a:ext cx="937391" cy="63276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DCE5B8E-89D6-4964-A058-BE3B9FC8BB6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04067" y="5591392"/>
            <a:ext cx="1695975" cy="124048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0086BF0-CF0E-43DA-A471-FA2BE0AA9F8E}"/>
              </a:ext>
            </a:extLst>
          </p:cNvPr>
          <p:cNvSpPr txBox="1"/>
          <p:nvPr/>
        </p:nvSpPr>
        <p:spPr>
          <a:xfrm>
            <a:off x="3568105" y="3563369"/>
            <a:ext cx="1914525" cy="369332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ALCOHOL SENSER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39CD37-CE5C-44BE-B844-968D66DA0124}"/>
              </a:ext>
            </a:extLst>
          </p:cNvPr>
          <p:cNvCxnSpPr>
            <a:cxnSpLocks/>
          </p:cNvCxnSpPr>
          <p:nvPr/>
        </p:nvCxnSpPr>
        <p:spPr>
          <a:xfrm>
            <a:off x="5530556" y="3756694"/>
            <a:ext cx="821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96D3D0-2AE4-4DB1-9B99-D0C23DE9ECD1}"/>
              </a:ext>
            </a:extLst>
          </p:cNvPr>
          <p:cNvCxnSpPr>
            <a:cxnSpLocks/>
          </p:cNvCxnSpPr>
          <p:nvPr/>
        </p:nvCxnSpPr>
        <p:spPr>
          <a:xfrm>
            <a:off x="8166980" y="2603770"/>
            <a:ext cx="8452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119086" y="3722890"/>
            <a:ext cx="815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9EB3317-AEAE-447A-AA94-B0AFBA6ED1F6}"/>
              </a:ext>
            </a:extLst>
          </p:cNvPr>
          <p:cNvSpPr txBox="1"/>
          <p:nvPr/>
        </p:nvSpPr>
        <p:spPr>
          <a:xfrm>
            <a:off x="8742923" y="5117678"/>
            <a:ext cx="1175905" cy="594814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MOTOR DRIVER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86D25F-B216-4F9F-B4AF-37CD021EBC4B}"/>
              </a:ext>
            </a:extLst>
          </p:cNvPr>
          <p:cNvCxnSpPr>
            <a:cxnSpLocks/>
          </p:cNvCxnSpPr>
          <p:nvPr/>
        </p:nvCxnSpPr>
        <p:spPr>
          <a:xfrm>
            <a:off x="8119535" y="5392381"/>
            <a:ext cx="5953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86D25F-B216-4F9F-B4AF-37CD021EBC4B}"/>
              </a:ext>
            </a:extLst>
          </p:cNvPr>
          <p:cNvCxnSpPr>
            <a:cxnSpLocks/>
          </p:cNvCxnSpPr>
          <p:nvPr/>
        </p:nvCxnSpPr>
        <p:spPr>
          <a:xfrm>
            <a:off x="9926845" y="5378731"/>
            <a:ext cx="4473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EB3317-AEAE-447A-AA94-B0AFBA6ED1F6}"/>
              </a:ext>
            </a:extLst>
          </p:cNvPr>
          <p:cNvSpPr txBox="1"/>
          <p:nvPr/>
        </p:nvSpPr>
        <p:spPr>
          <a:xfrm>
            <a:off x="10369286" y="5106303"/>
            <a:ext cx="737346" cy="923330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DC MOTOR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B1E799-418F-4F91-BD4D-6A21943984C1}"/>
              </a:ext>
            </a:extLst>
          </p:cNvPr>
          <p:cNvSpPr txBox="1"/>
          <p:nvPr/>
        </p:nvSpPr>
        <p:spPr>
          <a:xfrm>
            <a:off x="3516477" y="4807467"/>
            <a:ext cx="201358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TILT SENSOR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0800000" flipH="1">
            <a:off x="5539648" y="4992133"/>
            <a:ext cx="815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lide Number Placeholder 3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6477" y="1332686"/>
            <a:ext cx="7662259" cy="534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8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A8E2076-8877-4BBE-8337-FE09DA3AEB7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953466" cy="435133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en-IN" sz="3200" dirty="0"/>
              <a:t> The Various Hardware Components are.</a:t>
            </a:r>
          </a:p>
          <a:p>
            <a:pPr algn="just">
              <a:lnSpc>
                <a:spcPct val="170000"/>
              </a:lnSpc>
            </a:pPr>
            <a:r>
              <a:rPr lang="en-IN" sz="3200" dirty="0"/>
              <a:t>MSP430 microcontroller</a:t>
            </a:r>
          </a:p>
          <a:p>
            <a:pPr algn="just">
              <a:lnSpc>
                <a:spcPct val="170000"/>
              </a:lnSpc>
            </a:pPr>
            <a:r>
              <a:rPr lang="en-US" sz="3500" dirty="0"/>
              <a:t>Brain signal sensing electrode</a:t>
            </a:r>
          </a:p>
          <a:p>
            <a:pPr algn="just">
              <a:lnSpc>
                <a:spcPct val="170000"/>
              </a:lnSpc>
            </a:pPr>
            <a:r>
              <a:rPr lang="en-IN" sz="3200" dirty="0"/>
              <a:t>Alcohol sensor</a:t>
            </a:r>
          </a:p>
          <a:p>
            <a:pPr algn="just">
              <a:lnSpc>
                <a:spcPct val="170000"/>
              </a:lnSpc>
            </a:pPr>
            <a:r>
              <a:rPr lang="en-IN" sz="3200" dirty="0"/>
              <a:t>LCD</a:t>
            </a:r>
          </a:p>
          <a:p>
            <a:pPr algn="just">
              <a:lnSpc>
                <a:spcPct val="170000"/>
              </a:lnSpc>
            </a:pPr>
            <a:r>
              <a:rPr lang="en-IN" sz="3200" dirty="0"/>
              <a:t>Buzzer</a:t>
            </a:r>
          </a:p>
          <a:p>
            <a:pPr algn="just">
              <a:lnSpc>
                <a:spcPct val="170000"/>
              </a:lnSpc>
            </a:pPr>
            <a:r>
              <a:rPr lang="en-IN" sz="3200" dirty="0"/>
              <a:t>Bread board</a:t>
            </a:r>
          </a:p>
          <a:p>
            <a:pPr algn="just">
              <a:lnSpc>
                <a:spcPct val="170000"/>
              </a:lnSpc>
            </a:pPr>
            <a:endParaRPr lang="en-IN" sz="3200" dirty="0"/>
          </a:p>
          <a:p>
            <a:pPr algn="just">
              <a:lnSpc>
                <a:spcPct val="170000"/>
              </a:lnSpc>
            </a:pPr>
            <a:endParaRPr lang="en-IN" sz="32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4CD459B-3DA5-4344-AFA0-6A8CD3EFFB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DISCRIPTION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357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573E-50D0-417C-A0E1-FD23A047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2455"/>
          </a:xfrm>
        </p:spPr>
        <p:txBody>
          <a:bodyPr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8DE-E54A-443F-914B-D0582A224F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09763"/>
            <a:ext cx="10058400" cy="4022725"/>
          </a:xfrm>
        </p:spPr>
        <p:txBody>
          <a:bodyPr/>
          <a:lstStyle/>
          <a:p>
            <a:pPr lvl="2"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modules  as given below: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D2599-55B7-48C2-8C29-C2D610683626}"/>
              </a:ext>
            </a:extLst>
          </p:cNvPr>
          <p:cNvSpPr txBox="1"/>
          <p:nvPr/>
        </p:nvSpPr>
        <p:spPr>
          <a:xfrm>
            <a:off x="542260" y="23497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2A486A-9A95-436B-A276-C1760625EAD3}"/>
              </a:ext>
            </a:extLst>
          </p:cNvPr>
          <p:cNvGrpSpPr/>
          <p:nvPr/>
        </p:nvGrpSpPr>
        <p:grpSpPr>
          <a:xfrm>
            <a:off x="1097280" y="2887938"/>
            <a:ext cx="9425130" cy="1590332"/>
            <a:chOff x="2980246" y="2223794"/>
            <a:chExt cx="7320086" cy="19322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489C3E3-C576-466B-A15B-0023A11453A3}"/>
                </a:ext>
              </a:extLst>
            </p:cNvPr>
            <p:cNvSpPr/>
            <p:nvPr/>
          </p:nvSpPr>
          <p:spPr>
            <a:xfrm>
              <a:off x="2980246" y="2223794"/>
              <a:ext cx="2969638" cy="1781784"/>
            </a:xfrm>
            <a:custGeom>
              <a:avLst/>
              <a:gdLst>
                <a:gd name="connsiteX0" fmla="*/ 0 w 2969638"/>
                <a:gd name="connsiteY0" fmla="*/ 0 h 1781783"/>
                <a:gd name="connsiteX1" fmla="*/ 2969638 w 2969638"/>
                <a:gd name="connsiteY1" fmla="*/ 0 h 1781783"/>
                <a:gd name="connsiteX2" fmla="*/ 2969638 w 2969638"/>
                <a:gd name="connsiteY2" fmla="*/ 1781783 h 1781783"/>
                <a:gd name="connsiteX3" fmla="*/ 0 w 2969638"/>
                <a:gd name="connsiteY3" fmla="*/ 1781783 h 1781783"/>
                <a:gd name="connsiteX4" fmla="*/ 0 w 2969638"/>
                <a:gd name="connsiteY4" fmla="*/ 0 h 178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9638" h="1781783">
                  <a:moveTo>
                    <a:pt x="0" y="0"/>
                  </a:moveTo>
                  <a:lnTo>
                    <a:pt x="2969638" y="0"/>
                  </a:lnTo>
                  <a:lnTo>
                    <a:pt x="2969638" y="1781783"/>
                  </a:lnTo>
                  <a:lnTo>
                    <a:pt x="0" y="1781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b="1" u="sng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 1</a:t>
              </a:r>
            </a:p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Alcohol Sensor</a:t>
              </a:r>
              <a:r>
                <a:rPr lang="en-IN" sz="24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Module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9B99F7-CF62-4C26-9F96-B518DF7A628F}"/>
                </a:ext>
              </a:extLst>
            </p:cNvPr>
            <p:cNvSpPr/>
            <p:nvPr/>
          </p:nvSpPr>
          <p:spPr>
            <a:xfrm>
              <a:off x="7330694" y="2391993"/>
              <a:ext cx="2969638" cy="1764001"/>
            </a:xfrm>
            <a:custGeom>
              <a:avLst/>
              <a:gdLst>
                <a:gd name="connsiteX0" fmla="*/ 0 w 2969638"/>
                <a:gd name="connsiteY0" fmla="*/ 0 h 1764001"/>
                <a:gd name="connsiteX1" fmla="*/ 2969638 w 2969638"/>
                <a:gd name="connsiteY1" fmla="*/ 0 h 1764001"/>
                <a:gd name="connsiteX2" fmla="*/ 2969638 w 2969638"/>
                <a:gd name="connsiteY2" fmla="*/ 1764001 h 1764001"/>
                <a:gd name="connsiteX3" fmla="*/ 0 w 2969638"/>
                <a:gd name="connsiteY3" fmla="*/ 1764001 h 1764001"/>
                <a:gd name="connsiteX4" fmla="*/ 0 w 2969638"/>
                <a:gd name="connsiteY4" fmla="*/ 0 h 176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9638" h="1764001">
                  <a:moveTo>
                    <a:pt x="0" y="0"/>
                  </a:moveTo>
                  <a:lnTo>
                    <a:pt x="2969638" y="0"/>
                  </a:lnTo>
                  <a:lnTo>
                    <a:pt x="2969638" y="1764001"/>
                  </a:lnTo>
                  <a:lnTo>
                    <a:pt x="0" y="1764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 2</a:t>
              </a:r>
            </a:p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Extraction of Brain Signal Module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BF0F96-D1BE-44DC-B6DE-24E0112291C2}"/>
              </a:ext>
            </a:extLst>
          </p:cNvPr>
          <p:cNvCxnSpPr>
            <a:cxnSpLocks/>
          </p:cNvCxnSpPr>
          <p:nvPr/>
        </p:nvCxnSpPr>
        <p:spPr>
          <a:xfrm>
            <a:off x="0" y="1509818"/>
            <a:ext cx="122699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63530BC-476E-443D-8A77-ED6EE8DE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F08A-E57D-4432-8AEF-DF3E6A9A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4637734" cy="1600200"/>
          </a:xfrm>
        </p:spPr>
        <p:txBody>
          <a:bodyPr>
            <a:normAutofit/>
          </a:bodyPr>
          <a:lstStyle/>
          <a:p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1-</a:t>
            </a:r>
            <a:b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 SENSOR MODULE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FC0EE-5079-475D-993D-033959B30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343394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Readings from  MQ3 sensors, and is given to microcontroller.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 Based on the sensor value it will select the mode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It processes the data to be sent through both: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	LCD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	Motor Driver</a:t>
            </a:r>
          </a:p>
          <a:p>
            <a:pPr lvl="1" algn="just">
              <a:lnSpc>
                <a:spcPct val="150000"/>
              </a:lnSpc>
            </a:pPr>
            <a:r>
              <a:rPr lang="en-IN" sz="1800" dirty="0"/>
              <a:t>Result in automatic breaking system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896A00-D1C9-487A-B2BE-E50983200261}"/>
              </a:ext>
            </a:extLst>
          </p:cNvPr>
          <p:cNvCxnSpPr/>
          <p:nvPr/>
        </p:nvCxnSpPr>
        <p:spPr>
          <a:xfrm>
            <a:off x="836612" y="2057400"/>
            <a:ext cx="40118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964248-0A37-4D74-AB65-C4166497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86BF0-CF0E-43DA-A471-FA2BE0AA9F8E}"/>
              </a:ext>
            </a:extLst>
          </p:cNvPr>
          <p:cNvSpPr txBox="1"/>
          <p:nvPr/>
        </p:nvSpPr>
        <p:spPr>
          <a:xfrm>
            <a:off x="5413426" y="1676203"/>
            <a:ext cx="1740477" cy="646331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POWER</a:t>
            </a:r>
          </a:p>
          <a:p>
            <a:pPr algn="ctr"/>
            <a:r>
              <a:rPr lang="en-IN" dirty="0"/>
              <a:t> 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77EE7-CAB9-4556-8CC2-4CE697AD55A7}"/>
              </a:ext>
            </a:extLst>
          </p:cNvPr>
          <p:cNvSpPr txBox="1"/>
          <p:nvPr/>
        </p:nvSpPr>
        <p:spPr>
          <a:xfrm>
            <a:off x="10474288" y="1785896"/>
            <a:ext cx="1438411" cy="369332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LCD DISPLAY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39CD37-CE5C-44BE-B844-968D66DA0124}"/>
              </a:ext>
            </a:extLst>
          </p:cNvPr>
          <p:cNvCxnSpPr>
            <a:cxnSpLocks/>
          </p:cNvCxnSpPr>
          <p:nvPr/>
        </p:nvCxnSpPr>
        <p:spPr>
          <a:xfrm>
            <a:off x="7152373" y="1993852"/>
            <a:ext cx="821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086BF0-CF0E-43DA-A471-FA2BE0AA9F8E}"/>
              </a:ext>
            </a:extLst>
          </p:cNvPr>
          <p:cNvSpPr txBox="1"/>
          <p:nvPr/>
        </p:nvSpPr>
        <p:spPr>
          <a:xfrm>
            <a:off x="5470288" y="2799090"/>
            <a:ext cx="1740477" cy="646331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ALCOHOL SENSOR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39CD37-CE5C-44BE-B844-968D66DA0124}"/>
              </a:ext>
            </a:extLst>
          </p:cNvPr>
          <p:cNvCxnSpPr>
            <a:cxnSpLocks/>
          </p:cNvCxnSpPr>
          <p:nvPr/>
        </p:nvCxnSpPr>
        <p:spPr>
          <a:xfrm>
            <a:off x="7219293" y="3115247"/>
            <a:ext cx="747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96D3D0-2AE4-4DB1-9B99-D0C23DE9ECD1}"/>
              </a:ext>
            </a:extLst>
          </p:cNvPr>
          <p:cNvCxnSpPr>
            <a:cxnSpLocks/>
          </p:cNvCxnSpPr>
          <p:nvPr/>
        </p:nvCxnSpPr>
        <p:spPr>
          <a:xfrm>
            <a:off x="9755233" y="1962314"/>
            <a:ext cx="6985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EB3317-AEAE-447A-AA94-B0AFBA6ED1F6}"/>
              </a:ext>
            </a:extLst>
          </p:cNvPr>
          <p:cNvSpPr txBox="1"/>
          <p:nvPr/>
        </p:nvSpPr>
        <p:spPr>
          <a:xfrm>
            <a:off x="10283984" y="2647427"/>
            <a:ext cx="1069005" cy="594814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MOTOR DRIVER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86D25F-B216-4F9F-B4AF-37CD021EBC4B}"/>
              </a:ext>
            </a:extLst>
          </p:cNvPr>
          <p:cNvCxnSpPr>
            <a:cxnSpLocks/>
          </p:cNvCxnSpPr>
          <p:nvPr/>
        </p:nvCxnSpPr>
        <p:spPr>
          <a:xfrm>
            <a:off x="9743391" y="2935778"/>
            <a:ext cx="5412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EB3317-AEAE-447A-AA94-B0AFBA6ED1F6}"/>
              </a:ext>
            </a:extLst>
          </p:cNvPr>
          <p:cNvSpPr txBox="1"/>
          <p:nvPr/>
        </p:nvSpPr>
        <p:spPr>
          <a:xfrm>
            <a:off x="10968640" y="3454921"/>
            <a:ext cx="1069005" cy="646331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DC MOTOR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6268C8-817F-4B1C-90C8-CECAC4DA6FCA}"/>
              </a:ext>
            </a:extLst>
          </p:cNvPr>
          <p:cNvSpPr/>
          <p:nvPr/>
        </p:nvSpPr>
        <p:spPr>
          <a:xfrm>
            <a:off x="7956294" y="1242317"/>
            <a:ext cx="1789031" cy="2770125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7D2FF0-CF04-439B-A480-9C4BAEC32546}"/>
              </a:ext>
            </a:extLst>
          </p:cNvPr>
          <p:cNvSpPr txBox="1"/>
          <p:nvPr/>
        </p:nvSpPr>
        <p:spPr>
          <a:xfrm>
            <a:off x="8155638" y="2491099"/>
            <a:ext cx="147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Micro controller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1352989" y="2958482"/>
            <a:ext cx="302199" cy="4944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F6FFC0EE-5079-475D-993D-033959B30D3D}"/>
              </a:ext>
            </a:extLst>
          </p:cNvPr>
          <p:cNvSpPr txBox="1">
            <a:spLocks/>
          </p:cNvSpPr>
          <p:nvPr/>
        </p:nvSpPr>
        <p:spPr>
          <a:xfrm>
            <a:off x="5159218" y="4315937"/>
            <a:ext cx="7662820" cy="269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Mode 1: Driver is Sober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Mode 2: Driver is Drunk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Mode 3: Driver was initially sober but get drunk after some time</a:t>
            </a: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101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20" grpId="0" animBg="1"/>
      <p:bldP spid="23" grpId="0" animBg="1"/>
      <p:bldP spid="26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1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1725" y="81389"/>
            <a:ext cx="6615919" cy="5147770"/>
          </a:xfrm>
          <a:prstGeom prst="rect">
            <a:avLst/>
          </a:prstGeom>
        </p:spPr>
      </p:pic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6FFC0EE-5079-475D-993D-033959B30D3D}"/>
              </a:ext>
            </a:extLst>
          </p:cNvPr>
          <p:cNvSpPr txBox="1">
            <a:spLocks/>
          </p:cNvSpPr>
          <p:nvPr/>
        </p:nvSpPr>
        <p:spPr>
          <a:xfrm>
            <a:off x="10071876" y="3362669"/>
            <a:ext cx="2017860" cy="1522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000" b="1" dirty="0"/>
              <a:t>Block diagram of 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Extraction of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Brain wave signal</a:t>
            </a: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63DB6-56FE-47AB-9B5D-02FAF6B8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84973" cy="1600200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 – EXTRACTION OF BRAIN SIGNAL MODULE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66E7C0-68A3-4879-A40F-BA279C8F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2314853"/>
            <a:ext cx="4184973" cy="3811588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The </a:t>
            </a:r>
            <a:r>
              <a:rPr lang="en-US" sz="2000" dirty="0"/>
              <a:t>Electro Encephalography (EEG) is a record of the electric signals generated from brain activity</a:t>
            </a:r>
            <a:r>
              <a:rPr lang="en-IN" sz="20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EEG provide important and unique information about sleeping brain.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A pair of electrode is affixed inside the headset or cap which is responsible for brain wave.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FA19A0-1E5B-4A39-BC12-4C3AD4522E15}"/>
              </a:ext>
            </a:extLst>
          </p:cNvPr>
          <p:cNvCxnSpPr/>
          <p:nvPr/>
        </p:nvCxnSpPr>
        <p:spPr>
          <a:xfrm>
            <a:off x="836612" y="2057400"/>
            <a:ext cx="40118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BA36F65-281B-4DF8-91E6-AE2A2D65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6FFC0EE-5079-475D-993D-033959B30D3D}"/>
              </a:ext>
            </a:extLst>
          </p:cNvPr>
          <p:cNvSpPr txBox="1">
            <a:spLocks/>
          </p:cNvSpPr>
          <p:nvPr/>
        </p:nvSpPr>
        <p:spPr>
          <a:xfrm>
            <a:off x="5024761" y="5121022"/>
            <a:ext cx="4758008" cy="1842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000" b="1" dirty="0"/>
              <a:t>STATE OF LED INDICATION</a:t>
            </a:r>
            <a:r>
              <a:rPr lang="en-IN" sz="2000" dirty="0"/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Case 1: ACTIVE STATE  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Case 2: NORMAL STATE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Case3: DROWSY STATE</a:t>
            </a:r>
          </a:p>
        </p:txBody>
      </p:sp>
      <p:sp>
        <p:nvSpPr>
          <p:cNvPr id="3" name="Oval 2"/>
          <p:cNvSpPr/>
          <p:nvPr/>
        </p:nvSpPr>
        <p:spPr>
          <a:xfrm>
            <a:off x="7934178" y="6606288"/>
            <a:ext cx="337624" cy="219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17765" y="6167849"/>
            <a:ext cx="337624" cy="21919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931835" y="5675478"/>
            <a:ext cx="337624" cy="219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2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7" grpId="0"/>
      <p:bldP spid="3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11270</TotalTime>
  <Words>1338</Words>
  <Application>Microsoft Office PowerPoint</Application>
  <PresentationFormat>Widescreen</PresentationFormat>
  <Paragraphs>270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Nimbus Roman No9 L</vt:lpstr>
      <vt:lpstr>Times New Roman</vt:lpstr>
      <vt:lpstr>Wingdings</vt:lpstr>
      <vt:lpstr>Office Theme</vt:lpstr>
      <vt:lpstr>PowerPoint Presentation</vt:lpstr>
      <vt:lpstr> </vt:lpstr>
      <vt:lpstr>INTRODUCTION</vt:lpstr>
      <vt:lpstr>FLOW DIAGRAM</vt:lpstr>
      <vt:lpstr>PROJECT ARCHITECTURE   </vt:lpstr>
      <vt:lpstr>PowerPoint Presentation</vt:lpstr>
      <vt:lpstr>PROJECT MODULES</vt:lpstr>
      <vt:lpstr>Module 1- ALCOHOL SENSOR MODULE</vt:lpstr>
      <vt:lpstr>Module 2 – EXTRACTION OF BRAIN SIGNAL MODULE</vt:lpstr>
      <vt:lpstr>EEG Signal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MERITS </vt:lpstr>
      <vt:lpstr>APPLICATION </vt:lpstr>
      <vt:lpstr>FUTURE SCOPE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VINEET KUMAR</cp:lastModifiedBy>
  <cp:revision>82</cp:revision>
  <dcterms:modified xsi:type="dcterms:W3CDTF">2021-06-08T04:57:26Z</dcterms:modified>
</cp:coreProperties>
</file>