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3" r:id="rId2"/>
    <p:sldId id="257" r:id="rId3"/>
    <p:sldId id="274" r:id="rId4"/>
    <p:sldId id="275" r:id="rId5"/>
    <p:sldId id="276" r:id="rId6"/>
    <p:sldId id="277" r:id="rId7"/>
    <p:sldId id="260" r:id="rId8"/>
    <p:sldId id="261" r:id="rId9"/>
    <p:sldId id="272" r:id="rId10"/>
    <p:sldId id="263" r:id="rId11"/>
    <p:sldId id="264" r:id="rId12"/>
    <p:sldId id="265" r:id="rId13"/>
    <p:sldId id="266" r:id="rId14"/>
    <p:sldId id="267" r:id="rId15"/>
    <p:sldId id="268" r:id="rId16"/>
    <p:sldId id="269" r:id="rId17"/>
    <p:sldId id="270"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00" autoAdjust="0"/>
    <p:restoredTop sz="94660"/>
  </p:normalViewPr>
  <p:slideViewPr>
    <p:cSldViewPr snapToGrid="0">
      <p:cViewPr>
        <p:scale>
          <a:sx n="40" d="100"/>
          <a:sy n="40" d="100"/>
        </p:scale>
        <p:origin x="48" y="6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89DA60-15F8-461A-93BE-677ADC3D7CC0}" type="datetimeFigureOut">
              <a:rPr lang="en-US" smtClean="0"/>
              <a:t>08-Jun-21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A0F468-E0D2-4277-BE6A-F9E48E12D4E0}" type="slidenum">
              <a:rPr lang="en-US" smtClean="0"/>
              <a:t>‹#›</a:t>
            </a:fld>
            <a:endParaRPr lang="en-US"/>
          </a:p>
        </p:txBody>
      </p:sp>
    </p:spTree>
    <p:extLst>
      <p:ext uri="{BB962C8B-B14F-4D97-AF65-F5344CB8AC3E}">
        <p14:creationId xmlns:p14="http://schemas.microsoft.com/office/powerpoint/2010/main" val="3788192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814EA7-7C1E-4878-9708-843FC7E0E959}" type="slidenum">
              <a:rPr lang="en-IN" smtClean="0"/>
              <a:pPr/>
              <a:t>10</a:t>
            </a:fld>
            <a:endParaRPr lang="en-IN" dirty="0"/>
          </a:p>
        </p:txBody>
      </p:sp>
    </p:spTree>
    <p:extLst>
      <p:ext uri="{BB962C8B-B14F-4D97-AF65-F5344CB8AC3E}">
        <p14:creationId xmlns:p14="http://schemas.microsoft.com/office/powerpoint/2010/main" val="2037482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814EA7-7C1E-4878-9708-843FC7E0E959}" type="slidenum">
              <a:rPr lang="en-IN" smtClean="0"/>
              <a:pPr/>
              <a:t>11</a:t>
            </a:fld>
            <a:endParaRPr lang="en-IN" dirty="0"/>
          </a:p>
        </p:txBody>
      </p:sp>
    </p:spTree>
    <p:extLst>
      <p:ext uri="{BB962C8B-B14F-4D97-AF65-F5344CB8AC3E}">
        <p14:creationId xmlns:p14="http://schemas.microsoft.com/office/powerpoint/2010/main" val="3593453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814EA7-7C1E-4878-9708-843FC7E0E959}" type="slidenum">
              <a:rPr lang="en-IN" smtClean="0"/>
              <a:pPr/>
              <a:t>12</a:t>
            </a:fld>
            <a:endParaRPr lang="en-IN" dirty="0"/>
          </a:p>
        </p:txBody>
      </p:sp>
    </p:spTree>
    <p:extLst>
      <p:ext uri="{BB962C8B-B14F-4D97-AF65-F5344CB8AC3E}">
        <p14:creationId xmlns:p14="http://schemas.microsoft.com/office/powerpoint/2010/main" val="4069010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814EA7-7C1E-4878-9708-843FC7E0E959}" type="slidenum">
              <a:rPr lang="en-IN" smtClean="0"/>
              <a:pPr/>
              <a:t>13</a:t>
            </a:fld>
            <a:endParaRPr lang="en-IN" dirty="0"/>
          </a:p>
        </p:txBody>
      </p:sp>
    </p:spTree>
    <p:extLst>
      <p:ext uri="{BB962C8B-B14F-4D97-AF65-F5344CB8AC3E}">
        <p14:creationId xmlns:p14="http://schemas.microsoft.com/office/powerpoint/2010/main" val="2518306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814EA7-7C1E-4878-9708-843FC7E0E959}" type="slidenum">
              <a:rPr lang="en-IN" smtClean="0"/>
              <a:pPr/>
              <a:t>14</a:t>
            </a:fld>
            <a:endParaRPr lang="en-IN" dirty="0"/>
          </a:p>
        </p:txBody>
      </p:sp>
    </p:spTree>
    <p:extLst>
      <p:ext uri="{BB962C8B-B14F-4D97-AF65-F5344CB8AC3E}">
        <p14:creationId xmlns:p14="http://schemas.microsoft.com/office/powerpoint/2010/main" val="3316712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814EA7-7C1E-4878-9708-843FC7E0E959}" type="slidenum">
              <a:rPr lang="en-IN" smtClean="0"/>
              <a:pPr/>
              <a:t>15</a:t>
            </a:fld>
            <a:endParaRPr lang="en-IN" dirty="0"/>
          </a:p>
        </p:txBody>
      </p:sp>
    </p:spTree>
    <p:extLst>
      <p:ext uri="{BB962C8B-B14F-4D97-AF65-F5344CB8AC3E}">
        <p14:creationId xmlns:p14="http://schemas.microsoft.com/office/powerpoint/2010/main" val="89234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814EA7-7C1E-4878-9708-843FC7E0E959}" type="slidenum">
              <a:rPr lang="en-IN" smtClean="0"/>
              <a:pPr/>
              <a:t>16</a:t>
            </a:fld>
            <a:endParaRPr lang="en-IN" dirty="0"/>
          </a:p>
        </p:txBody>
      </p:sp>
    </p:spTree>
    <p:extLst>
      <p:ext uri="{BB962C8B-B14F-4D97-AF65-F5344CB8AC3E}">
        <p14:creationId xmlns:p14="http://schemas.microsoft.com/office/powerpoint/2010/main" val="18213942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814EA7-7C1E-4878-9708-843FC7E0E959}" type="slidenum">
              <a:rPr lang="en-IN" smtClean="0"/>
              <a:pPr/>
              <a:t>17</a:t>
            </a:fld>
            <a:endParaRPr lang="en-IN" dirty="0"/>
          </a:p>
        </p:txBody>
      </p:sp>
    </p:spTree>
    <p:extLst>
      <p:ext uri="{BB962C8B-B14F-4D97-AF65-F5344CB8AC3E}">
        <p14:creationId xmlns:p14="http://schemas.microsoft.com/office/powerpoint/2010/main" val="25012578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814EA7-7C1E-4878-9708-843FC7E0E959}" type="slidenum">
              <a:rPr lang="en-IN" smtClean="0"/>
              <a:pPr/>
              <a:t>18</a:t>
            </a:fld>
            <a:endParaRPr lang="en-IN" dirty="0"/>
          </a:p>
        </p:txBody>
      </p:sp>
    </p:spTree>
    <p:extLst>
      <p:ext uri="{BB962C8B-B14F-4D97-AF65-F5344CB8AC3E}">
        <p14:creationId xmlns:p14="http://schemas.microsoft.com/office/powerpoint/2010/main" val="3475239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814EA7-7C1E-4878-9708-843FC7E0E959}" type="slidenum">
              <a:rPr lang="en-IN" smtClean="0"/>
              <a:pPr/>
              <a:t>2</a:t>
            </a:fld>
            <a:endParaRPr lang="en-IN" dirty="0"/>
          </a:p>
        </p:txBody>
      </p:sp>
    </p:spTree>
    <p:extLst>
      <p:ext uri="{BB962C8B-B14F-4D97-AF65-F5344CB8AC3E}">
        <p14:creationId xmlns:p14="http://schemas.microsoft.com/office/powerpoint/2010/main" val="2344512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814EA7-7C1E-4878-9708-843FC7E0E959}" type="slidenum">
              <a:rPr lang="en-IN" smtClean="0"/>
              <a:pPr/>
              <a:t>3</a:t>
            </a:fld>
            <a:endParaRPr lang="en-IN" dirty="0"/>
          </a:p>
        </p:txBody>
      </p:sp>
    </p:spTree>
    <p:extLst>
      <p:ext uri="{BB962C8B-B14F-4D97-AF65-F5344CB8AC3E}">
        <p14:creationId xmlns:p14="http://schemas.microsoft.com/office/powerpoint/2010/main" val="871586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814EA7-7C1E-4878-9708-843FC7E0E959}" type="slidenum">
              <a:rPr lang="en-IN" smtClean="0"/>
              <a:pPr/>
              <a:t>4</a:t>
            </a:fld>
            <a:endParaRPr lang="en-IN" dirty="0"/>
          </a:p>
        </p:txBody>
      </p:sp>
    </p:spTree>
    <p:extLst>
      <p:ext uri="{BB962C8B-B14F-4D97-AF65-F5344CB8AC3E}">
        <p14:creationId xmlns:p14="http://schemas.microsoft.com/office/powerpoint/2010/main" val="4103588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814EA7-7C1E-4878-9708-843FC7E0E959}" type="slidenum">
              <a:rPr lang="en-IN" smtClean="0"/>
              <a:pPr/>
              <a:t>5</a:t>
            </a:fld>
            <a:endParaRPr lang="en-IN" dirty="0"/>
          </a:p>
        </p:txBody>
      </p:sp>
    </p:spTree>
    <p:extLst>
      <p:ext uri="{BB962C8B-B14F-4D97-AF65-F5344CB8AC3E}">
        <p14:creationId xmlns:p14="http://schemas.microsoft.com/office/powerpoint/2010/main" val="1105054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814EA7-7C1E-4878-9708-843FC7E0E959}" type="slidenum">
              <a:rPr lang="en-IN" smtClean="0"/>
              <a:pPr/>
              <a:t>6</a:t>
            </a:fld>
            <a:endParaRPr lang="en-IN" dirty="0"/>
          </a:p>
        </p:txBody>
      </p:sp>
    </p:spTree>
    <p:extLst>
      <p:ext uri="{BB962C8B-B14F-4D97-AF65-F5344CB8AC3E}">
        <p14:creationId xmlns:p14="http://schemas.microsoft.com/office/powerpoint/2010/main" val="3475789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814EA7-7C1E-4878-9708-843FC7E0E959}" type="slidenum">
              <a:rPr lang="en-IN" smtClean="0"/>
              <a:pPr/>
              <a:t>7</a:t>
            </a:fld>
            <a:endParaRPr lang="en-IN" dirty="0"/>
          </a:p>
        </p:txBody>
      </p:sp>
    </p:spTree>
    <p:extLst>
      <p:ext uri="{BB962C8B-B14F-4D97-AF65-F5344CB8AC3E}">
        <p14:creationId xmlns:p14="http://schemas.microsoft.com/office/powerpoint/2010/main" val="2344512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814EA7-7C1E-4878-9708-843FC7E0E959}" type="slidenum">
              <a:rPr lang="en-IN" smtClean="0"/>
              <a:pPr/>
              <a:t>8</a:t>
            </a:fld>
            <a:endParaRPr lang="en-IN" dirty="0"/>
          </a:p>
        </p:txBody>
      </p:sp>
    </p:spTree>
    <p:extLst>
      <p:ext uri="{BB962C8B-B14F-4D97-AF65-F5344CB8AC3E}">
        <p14:creationId xmlns:p14="http://schemas.microsoft.com/office/powerpoint/2010/main" val="2607445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5246D-2819-43AC-AAAD-BB3D3CD965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7F8EB1-CB3A-425E-B970-D938EC90A9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BB39B3-4BED-4762-8094-91F717B58391}"/>
              </a:ext>
            </a:extLst>
          </p:cNvPr>
          <p:cNvSpPr>
            <a:spLocks noGrp="1"/>
          </p:cNvSpPr>
          <p:nvPr>
            <p:ph type="dt" sz="half" idx="10"/>
          </p:nvPr>
        </p:nvSpPr>
        <p:spPr/>
        <p:txBody>
          <a:bodyPr/>
          <a:lstStyle/>
          <a:p>
            <a:fld id="{C5FD95EA-59D0-46D3-A7EF-6805544E187B}" type="datetimeFigureOut">
              <a:rPr lang="en-US" smtClean="0"/>
              <a:t>08-Jun-21</a:t>
            </a:fld>
            <a:endParaRPr lang="en-US"/>
          </a:p>
        </p:txBody>
      </p:sp>
      <p:sp>
        <p:nvSpPr>
          <p:cNvPr id="5" name="Footer Placeholder 4">
            <a:extLst>
              <a:ext uri="{FF2B5EF4-FFF2-40B4-BE49-F238E27FC236}">
                <a16:creationId xmlns:a16="http://schemas.microsoft.com/office/drawing/2014/main" id="{B5EB616F-EE00-498E-BDEC-123217F7EB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9209B5-C3A3-4EF3-BEB0-ADFF9A57EE28}"/>
              </a:ext>
            </a:extLst>
          </p:cNvPr>
          <p:cNvSpPr>
            <a:spLocks noGrp="1"/>
          </p:cNvSpPr>
          <p:nvPr>
            <p:ph type="sldNum" sz="quarter" idx="12"/>
          </p:nvPr>
        </p:nvSpPr>
        <p:spPr/>
        <p:txBody>
          <a:bodyPr/>
          <a:lstStyle/>
          <a:p>
            <a:fld id="{2D98501D-8AAE-4C00-8EB3-AEE5E2C02FF4}" type="slidenum">
              <a:rPr lang="en-US" smtClean="0"/>
              <a:t>‹#›</a:t>
            </a:fld>
            <a:endParaRPr lang="en-US"/>
          </a:p>
        </p:txBody>
      </p:sp>
    </p:spTree>
    <p:extLst>
      <p:ext uri="{BB962C8B-B14F-4D97-AF65-F5344CB8AC3E}">
        <p14:creationId xmlns:p14="http://schemas.microsoft.com/office/powerpoint/2010/main" val="1696067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AFC19-4EF0-44F5-9AD5-AD4224FDDE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0984BF-6EF9-4398-AB5D-D4848EDE8B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0B9D49-E425-4853-BB83-955C2E95060B}"/>
              </a:ext>
            </a:extLst>
          </p:cNvPr>
          <p:cNvSpPr>
            <a:spLocks noGrp="1"/>
          </p:cNvSpPr>
          <p:nvPr>
            <p:ph type="dt" sz="half" idx="10"/>
          </p:nvPr>
        </p:nvSpPr>
        <p:spPr/>
        <p:txBody>
          <a:bodyPr/>
          <a:lstStyle/>
          <a:p>
            <a:fld id="{C5FD95EA-59D0-46D3-A7EF-6805544E187B}" type="datetimeFigureOut">
              <a:rPr lang="en-US" smtClean="0"/>
              <a:t>08-Jun-21</a:t>
            </a:fld>
            <a:endParaRPr lang="en-US"/>
          </a:p>
        </p:txBody>
      </p:sp>
      <p:sp>
        <p:nvSpPr>
          <p:cNvPr id="5" name="Footer Placeholder 4">
            <a:extLst>
              <a:ext uri="{FF2B5EF4-FFF2-40B4-BE49-F238E27FC236}">
                <a16:creationId xmlns:a16="http://schemas.microsoft.com/office/drawing/2014/main" id="{00714AFC-68A7-4E4B-9698-819EFA7DC5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395C2A-E3A5-406D-94F2-1022147C4BB1}"/>
              </a:ext>
            </a:extLst>
          </p:cNvPr>
          <p:cNvSpPr>
            <a:spLocks noGrp="1"/>
          </p:cNvSpPr>
          <p:nvPr>
            <p:ph type="sldNum" sz="quarter" idx="12"/>
          </p:nvPr>
        </p:nvSpPr>
        <p:spPr/>
        <p:txBody>
          <a:bodyPr/>
          <a:lstStyle/>
          <a:p>
            <a:fld id="{2D98501D-8AAE-4C00-8EB3-AEE5E2C02FF4}" type="slidenum">
              <a:rPr lang="en-US" smtClean="0"/>
              <a:t>‹#›</a:t>
            </a:fld>
            <a:endParaRPr lang="en-US"/>
          </a:p>
        </p:txBody>
      </p:sp>
    </p:spTree>
    <p:extLst>
      <p:ext uri="{BB962C8B-B14F-4D97-AF65-F5344CB8AC3E}">
        <p14:creationId xmlns:p14="http://schemas.microsoft.com/office/powerpoint/2010/main" val="1833195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72D4A0-47FA-44F5-AD0D-B4273BE0E0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579F9F-A9D3-4401-8010-F4F2FB4149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0626CA-2C99-4816-B31B-9EF7A719D6E3}"/>
              </a:ext>
            </a:extLst>
          </p:cNvPr>
          <p:cNvSpPr>
            <a:spLocks noGrp="1"/>
          </p:cNvSpPr>
          <p:nvPr>
            <p:ph type="dt" sz="half" idx="10"/>
          </p:nvPr>
        </p:nvSpPr>
        <p:spPr/>
        <p:txBody>
          <a:bodyPr/>
          <a:lstStyle/>
          <a:p>
            <a:fld id="{C5FD95EA-59D0-46D3-A7EF-6805544E187B}" type="datetimeFigureOut">
              <a:rPr lang="en-US" smtClean="0"/>
              <a:t>08-Jun-21</a:t>
            </a:fld>
            <a:endParaRPr lang="en-US"/>
          </a:p>
        </p:txBody>
      </p:sp>
      <p:sp>
        <p:nvSpPr>
          <p:cNvPr id="5" name="Footer Placeholder 4">
            <a:extLst>
              <a:ext uri="{FF2B5EF4-FFF2-40B4-BE49-F238E27FC236}">
                <a16:creationId xmlns:a16="http://schemas.microsoft.com/office/drawing/2014/main" id="{E475D92D-2E7C-4739-8D98-F593DB89D7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035E91-76BE-4093-AFB5-B3BB07A4E86B}"/>
              </a:ext>
            </a:extLst>
          </p:cNvPr>
          <p:cNvSpPr>
            <a:spLocks noGrp="1"/>
          </p:cNvSpPr>
          <p:nvPr>
            <p:ph type="sldNum" sz="quarter" idx="12"/>
          </p:nvPr>
        </p:nvSpPr>
        <p:spPr/>
        <p:txBody>
          <a:bodyPr/>
          <a:lstStyle/>
          <a:p>
            <a:fld id="{2D98501D-8AAE-4C00-8EB3-AEE5E2C02FF4}" type="slidenum">
              <a:rPr lang="en-US" smtClean="0"/>
              <a:t>‹#›</a:t>
            </a:fld>
            <a:endParaRPr lang="en-US"/>
          </a:p>
        </p:txBody>
      </p:sp>
    </p:spTree>
    <p:extLst>
      <p:ext uri="{BB962C8B-B14F-4D97-AF65-F5344CB8AC3E}">
        <p14:creationId xmlns:p14="http://schemas.microsoft.com/office/powerpoint/2010/main" val="2590126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9260B-A1B0-45B3-AD5D-021DA8DCA7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097F2C-AE0C-40C9-AB1C-9A1504B488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918CAF-F433-46A0-A2D2-DD829F216465}"/>
              </a:ext>
            </a:extLst>
          </p:cNvPr>
          <p:cNvSpPr>
            <a:spLocks noGrp="1"/>
          </p:cNvSpPr>
          <p:nvPr>
            <p:ph type="dt" sz="half" idx="10"/>
          </p:nvPr>
        </p:nvSpPr>
        <p:spPr/>
        <p:txBody>
          <a:bodyPr/>
          <a:lstStyle/>
          <a:p>
            <a:fld id="{C5FD95EA-59D0-46D3-A7EF-6805544E187B}" type="datetimeFigureOut">
              <a:rPr lang="en-US" smtClean="0"/>
              <a:t>08-Jun-21</a:t>
            </a:fld>
            <a:endParaRPr lang="en-US"/>
          </a:p>
        </p:txBody>
      </p:sp>
      <p:sp>
        <p:nvSpPr>
          <p:cNvPr id="5" name="Footer Placeholder 4">
            <a:extLst>
              <a:ext uri="{FF2B5EF4-FFF2-40B4-BE49-F238E27FC236}">
                <a16:creationId xmlns:a16="http://schemas.microsoft.com/office/drawing/2014/main" id="{C194FD51-B1EF-4657-98B2-1A3AD392B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CD18CF-302C-4B5A-9D40-887718D5F045}"/>
              </a:ext>
            </a:extLst>
          </p:cNvPr>
          <p:cNvSpPr>
            <a:spLocks noGrp="1"/>
          </p:cNvSpPr>
          <p:nvPr>
            <p:ph type="sldNum" sz="quarter" idx="12"/>
          </p:nvPr>
        </p:nvSpPr>
        <p:spPr/>
        <p:txBody>
          <a:bodyPr/>
          <a:lstStyle/>
          <a:p>
            <a:fld id="{2D98501D-8AAE-4C00-8EB3-AEE5E2C02FF4}" type="slidenum">
              <a:rPr lang="en-US" smtClean="0"/>
              <a:t>‹#›</a:t>
            </a:fld>
            <a:endParaRPr lang="en-US"/>
          </a:p>
        </p:txBody>
      </p:sp>
    </p:spTree>
    <p:extLst>
      <p:ext uri="{BB962C8B-B14F-4D97-AF65-F5344CB8AC3E}">
        <p14:creationId xmlns:p14="http://schemas.microsoft.com/office/powerpoint/2010/main" val="602801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0AA6A-4473-430E-85B4-0A9A657E65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685861-70A2-48FD-A6D4-914A1207D8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D01208-DC43-4361-A9A1-B710AAC33B2E}"/>
              </a:ext>
            </a:extLst>
          </p:cNvPr>
          <p:cNvSpPr>
            <a:spLocks noGrp="1"/>
          </p:cNvSpPr>
          <p:nvPr>
            <p:ph type="dt" sz="half" idx="10"/>
          </p:nvPr>
        </p:nvSpPr>
        <p:spPr/>
        <p:txBody>
          <a:bodyPr/>
          <a:lstStyle/>
          <a:p>
            <a:fld id="{C5FD95EA-59D0-46D3-A7EF-6805544E187B}" type="datetimeFigureOut">
              <a:rPr lang="en-US" smtClean="0"/>
              <a:t>08-Jun-21</a:t>
            </a:fld>
            <a:endParaRPr lang="en-US"/>
          </a:p>
        </p:txBody>
      </p:sp>
      <p:sp>
        <p:nvSpPr>
          <p:cNvPr id="5" name="Footer Placeholder 4">
            <a:extLst>
              <a:ext uri="{FF2B5EF4-FFF2-40B4-BE49-F238E27FC236}">
                <a16:creationId xmlns:a16="http://schemas.microsoft.com/office/drawing/2014/main" id="{29347226-8354-4AF0-9DCD-AAFAAB95A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1040C3-8519-4B40-B596-0D8B9358405E}"/>
              </a:ext>
            </a:extLst>
          </p:cNvPr>
          <p:cNvSpPr>
            <a:spLocks noGrp="1"/>
          </p:cNvSpPr>
          <p:nvPr>
            <p:ph type="sldNum" sz="quarter" idx="12"/>
          </p:nvPr>
        </p:nvSpPr>
        <p:spPr/>
        <p:txBody>
          <a:bodyPr/>
          <a:lstStyle/>
          <a:p>
            <a:fld id="{2D98501D-8AAE-4C00-8EB3-AEE5E2C02FF4}" type="slidenum">
              <a:rPr lang="en-US" smtClean="0"/>
              <a:t>‹#›</a:t>
            </a:fld>
            <a:endParaRPr lang="en-US"/>
          </a:p>
        </p:txBody>
      </p:sp>
    </p:spTree>
    <p:extLst>
      <p:ext uri="{BB962C8B-B14F-4D97-AF65-F5344CB8AC3E}">
        <p14:creationId xmlns:p14="http://schemas.microsoft.com/office/powerpoint/2010/main" val="3656380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648F7-AC12-48BC-9813-18644D145F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C8DDC2-3816-4A47-AC95-BA6E53C06A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6E1A92-15F4-41C0-962E-3EFEA3A426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8B1AA7-B433-429E-B1B2-E1C9CB5EF8D9}"/>
              </a:ext>
            </a:extLst>
          </p:cNvPr>
          <p:cNvSpPr>
            <a:spLocks noGrp="1"/>
          </p:cNvSpPr>
          <p:nvPr>
            <p:ph type="dt" sz="half" idx="10"/>
          </p:nvPr>
        </p:nvSpPr>
        <p:spPr/>
        <p:txBody>
          <a:bodyPr/>
          <a:lstStyle/>
          <a:p>
            <a:fld id="{C5FD95EA-59D0-46D3-A7EF-6805544E187B}" type="datetimeFigureOut">
              <a:rPr lang="en-US" smtClean="0"/>
              <a:t>08-Jun-21</a:t>
            </a:fld>
            <a:endParaRPr lang="en-US"/>
          </a:p>
        </p:txBody>
      </p:sp>
      <p:sp>
        <p:nvSpPr>
          <p:cNvPr id="6" name="Footer Placeholder 5">
            <a:extLst>
              <a:ext uri="{FF2B5EF4-FFF2-40B4-BE49-F238E27FC236}">
                <a16:creationId xmlns:a16="http://schemas.microsoft.com/office/drawing/2014/main" id="{6B576564-5A0F-4476-A98A-2508044B7C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136132-B942-4B15-9AF7-4F6DE6E5BE2E}"/>
              </a:ext>
            </a:extLst>
          </p:cNvPr>
          <p:cNvSpPr>
            <a:spLocks noGrp="1"/>
          </p:cNvSpPr>
          <p:nvPr>
            <p:ph type="sldNum" sz="quarter" idx="12"/>
          </p:nvPr>
        </p:nvSpPr>
        <p:spPr/>
        <p:txBody>
          <a:bodyPr/>
          <a:lstStyle/>
          <a:p>
            <a:fld id="{2D98501D-8AAE-4C00-8EB3-AEE5E2C02FF4}" type="slidenum">
              <a:rPr lang="en-US" smtClean="0"/>
              <a:t>‹#›</a:t>
            </a:fld>
            <a:endParaRPr lang="en-US"/>
          </a:p>
        </p:txBody>
      </p:sp>
    </p:spTree>
    <p:extLst>
      <p:ext uri="{BB962C8B-B14F-4D97-AF65-F5344CB8AC3E}">
        <p14:creationId xmlns:p14="http://schemas.microsoft.com/office/powerpoint/2010/main" val="1420826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5E669-BFD5-4697-B549-313D06FA50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95CD8F-05A2-40EA-AC7F-96D38EFE47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07F718-5B9A-412A-BA8B-BD17AE0557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186BF5-2234-4776-86DC-B60D64FCD2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EA3534-7290-4EC7-9A32-C6329F608B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AFA217-B781-4FD4-B64B-C2FFCECC13D2}"/>
              </a:ext>
            </a:extLst>
          </p:cNvPr>
          <p:cNvSpPr>
            <a:spLocks noGrp="1"/>
          </p:cNvSpPr>
          <p:nvPr>
            <p:ph type="dt" sz="half" idx="10"/>
          </p:nvPr>
        </p:nvSpPr>
        <p:spPr/>
        <p:txBody>
          <a:bodyPr/>
          <a:lstStyle/>
          <a:p>
            <a:fld id="{C5FD95EA-59D0-46D3-A7EF-6805544E187B}" type="datetimeFigureOut">
              <a:rPr lang="en-US" smtClean="0"/>
              <a:t>08-Jun-21</a:t>
            </a:fld>
            <a:endParaRPr lang="en-US"/>
          </a:p>
        </p:txBody>
      </p:sp>
      <p:sp>
        <p:nvSpPr>
          <p:cNvPr id="8" name="Footer Placeholder 7">
            <a:extLst>
              <a:ext uri="{FF2B5EF4-FFF2-40B4-BE49-F238E27FC236}">
                <a16:creationId xmlns:a16="http://schemas.microsoft.com/office/drawing/2014/main" id="{075A86DA-B292-4F3E-8EC0-894AFF1071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52E53A-4C47-46DE-BC76-1927FC2C89A5}"/>
              </a:ext>
            </a:extLst>
          </p:cNvPr>
          <p:cNvSpPr>
            <a:spLocks noGrp="1"/>
          </p:cNvSpPr>
          <p:nvPr>
            <p:ph type="sldNum" sz="quarter" idx="12"/>
          </p:nvPr>
        </p:nvSpPr>
        <p:spPr/>
        <p:txBody>
          <a:bodyPr/>
          <a:lstStyle/>
          <a:p>
            <a:fld id="{2D98501D-8AAE-4C00-8EB3-AEE5E2C02FF4}" type="slidenum">
              <a:rPr lang="en-US" smtClean="0"/>
              <a:t>‹#›</a:t>
            </a:fld>
            <a:endParaRPr lang="en-US"/>
          </a:p>
        </p:txBody>
      </p:sp>
    </p:spTree>
    <p:extLst>
      <p:ext uri="{BB962C8B-B14F-4D97-AF65-F5344CB8AC3E}">
        <p14:creationId xmlns:p14="http://schemas.microsoft.com/office/powerpoint/2010/main" val="21631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312B8-6A76-4D02-87DD-82A963B32D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A31087-EE45-44B0-9D9A-932FF41DEE86}"/>
              </a:ext>
            </a:extLst>
          </p:cNvPr>
          <p:cNvSpPr>
            <a:spLocks noGrp="1"/>
          </p:cNvSpPr>
          <p:nvPr>
            <p:ph type="dt" sz="half" idx="10"/>
          </p:nvPr>
        </p:nvSpPr>
        <p:spPr/>
        <p:txBody>
          <a:bodyPr/>
          <a:lstStyle/>
          <a:p>
            <a:fld id="{C5FD95EA-59D0-46D3-A7EF-6805544E187B}" type="datetimeFigureOut">
              <a:rPr lang="en-US" smtClean="0"/>
              <a:t>08-Jun-21</a:t>
            </a:fld>
            <a:endParaRPr lang="en-US"/>
          </a:p>
        </p:txBody>
      </p:sp>
      <p:sp>
        <p:nvSpPr>
          <p:cNvPr id="4" name="Footer Placeholder 3">
            <a:extLst>
              <a:ext uri="{FF2B5EF4-FFF2-40B4-BE49-F238E27FC236}">
                <a16:creationId xmlns:a16="http://schemas.microsoft.com/office/drawing/2014/main" id="{136328E2-188B-410A-9F9E-F9F05D0C71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78F1D1-CFA3-4759-8BCE-4AF54FAFC4EC}"/>
              </a:ext>
            </a:extLst>
          </p:cNvPr>
          <p:cNvSpPr>
            <a:spLocks noGrp="1"/>
          </p:cNvSpPr>
          <p:nvPr>
            <p:ph type="sldNum" sz="quarter" idx="12"/>
          </p:nvPr>
        </p:nvSpPr>
        <p:spPr/>
        <p:txBody>
          <a:bodyPr/>
          <a:lstStyle/>
          <a:p>
            <a:fld id="{2D98501D-8AAE-4C00-8EB3-AEE5E2C02FF4}" type="slidenum">
              <a:rPr lang="en-US" smtClean="0"/>
              <a:t>‹#›</a:t>
            </a:fld>
            <a:endParaRPr lang="en-US"/>
          </a:p>
        </p:txBody>
      </p:sp>
    </p:spTree>
    <p:extLst>
      <p:ext uri="{BB962C8B-B14F-4D97-AF65-F5344CB8AC3E}">
        <p14:creationId xmlns:p14="http://schemas.microsoft.com/office/powerpoint/2010/main" val="1936922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68FEAA-3C2B-4748-8FDC-4B0A2E119A3F}"/>
              </a:ext>
            </a:extLst>
          </p:cNvPr>
          <p:cNvSpPr>
            <a:spLocks noGrp="1"/>
          </p:cNvSpPr>
          <p:nvPr>
            <p:ph type="dt" sz="half" idx="10"/>
          </p:nvPr>
        </p:nvSpPr>
        <p:spPr/>
        <p:txBody>
          <a:bodyPr/>
          <a:lstStyle/>
          <a:p>
            <a:fld id="{C5FD95EA-59D0-46D3-A7EF-6805544E187B}" type="datetimeFigureOut">
              <a:rPr lang="en-US" smtClean="0"/>
              <a:t>08-Jun-21</a:t>
            </a:fld>
            <a:endParaRPr lang="en-US"/>
          </a:p>
        </p:txBody>
      </p:sp>
      <p:sp>
        <p:nvSpPr>
          <p:cNvPr id="3" name="Footer Placeholder 2">
            <a:extLst>
              <a:ext uri="{FF2B5EF4-FFF2-40B4-BE49-F238E27FC236}">
                <a16:creationId xmlns:a16="http://schemas.microsoft.com/office/drawing/2014/main" id="{51C3DCCD-9898-4AD7-BC18-565FDA8A1D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ACE2E3-F960-4543-8EFB-191ADA16348F}"/>
              </a:ext>
            </a:extLst>
          </p:cNvPr>
          <p:cNvSpPr>
            <a:spLocks noGrp="1"/>
          </p:cNvSpPr>
          <p:nvPr>
            <p:ph type="sldNum" sz="quarter" idx="12"/>
          </p:nvPr>
        </p:nvSpPr>
        <p:spPr/>
        <p:txBody>
          <a:bodyPr/>
          <a:lstStyle/>
          <a:p>
            <a:fld id="{2D98501D-8AAE-4C00-8EB3-AEE5E2C02FF4}" type="slidenum">
              <a:rPr lang="en-US" smtClean="0"/>
              <a:t>‹#›</a:t>
            </a:fld>
            <a:endParaRPr lang="en-US"/>
          </a:p>
        </p:txBody>
      </p:sp>
    </p:spTree>
    <p:extLst>
      <p:ext uri="{BB962C8B-B14F-4D97-AF65-F5344CB8AC3E}">
        <p14:creationId xmlns:p14="http://schemas.microsoft.com/office/powerpoint/2010/main" val="3430184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8792C-FDB3-4310-9C7B-F777ECA21E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745462-F046-4679-9694-9B7F935952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10BC9C-EEEC-40FA-AA3F-A38B20AC55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C8234F-783B-459F-943A-DDF81C95E83F}"/>
              </a:ext>
            </a:extLst>
          </p:cNvPr>
          <p:cNvSpPr>
            <a:spLocks noGrp="1"/>
          </p:cNvSpPr>
          <p:nvPr>
            <p:ph type="dt" sz="half" idx="10"/>
          </p:nvPr>
        </p:nvSpPr>
        <p:spPr/>
        <p:txBody>
          <a:bodyPr/>
          <a:lstStyle/>
          <a:p>
            <a:fld id="{C5FD95EA-59D0-46D3-A7EF-6805544E187B}" type="datetimeFigureOut">
              <a:rPr lang="en-US" smtClean="0"/>
              <a:t>08-Jun-21</a:t>
            </a:fld>
            <a:endParaRPr lang="en-US"/>
          </a:p>
        </p:txBody>
      </p:sp>
      <p:sp>
        <p:nvSpPr>
          <p:cNvPr id="6" name="Footer Placeholder 5">
            <a:extLst>
              <a:ext uri="{FF2B5EF4-FFF2-40B4-BE49-F238E27FC236}">
                <a16:creationId xmlns:a16="http://schemas.microsoft.com/office/drawing/2014/main" id="{68B957F9-F6B0-4B50-8AEE-2C6447CE10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5BD1E3-CA54-43B2-B88E-D3BDD3994C9B}"/>
              </a:ext>
            </a:extLst>
          </p:cNvPr>
          <p:cNvSpPr>
            <a:spLocks noGrp="1"/>
          </p:cNvSpPr>
          <p:nvPr>
            <p:ph type="sldNum" sz="quarter" idx="12"/>
          </p:nvPr>
        </p:nvSpPr>
        <p:spPr/>
        <p:txBody>
          <a:bodyPr/>
          <a:lstStyle/>
          <a:p>
            <a:fld id="{2D98501D-8AAE-4C00-8EB3-AEE5E2C02FF4}" type="slidenum">
              <a:rPr lang="en-US" smtClean="0"/>
              <a:t>‹#›</a:t>
            </a:fld>
            <a:endParaRPr lang="en-US"/>
          </a:p>
        </p:txBody>
      </p:sp>
    </p:spTree>
    <p:extLst>
      <p:ext uri="{BB962C8B-B14F-4D97-AF65-F5344CB8AC3E}">
        <p14:creationId xmlns:p14="http://schemas.microsoft.com/office/powerpoint/2010/main" val="3528375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578CD-1160-4E97-A6D1-DE1BC12D74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2077E6-A06F-49F7-8FCE-19D58D48F1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01CF48-2AD7-4EB9-B910-E3DA6BD0CB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DA1FDA-FB1D-4689-BC85-BFD9AFBD53AD}"/>
              </a:ext>
            </a:extLst>
          </p:cNvPr>
          <p:cNvSpPr>
            <a:spLocks noGrp="1"/>
          </p:cNvSpPr>
          <p:nvPr>
            <p:ph type="dt" sz="half" idx="10"/>
          </p:nvPr>
        </p:nvSpPr>
        <p:spPr/>
        <p:txBody>
          <a:bodyPr/>
          <a:lstStyle/>
          <a:p>
            <a:fld id="{C5FD95EA-59D0-46D3-A7EF-6805544E187B}" type="datetimeFigureOut">
              <a:rPr lang="en-US" smtClean="0"/>
              <a:t>08-Jun-21</a:t>
            </a:fld>
            <a:endParaRPr lang="en-US"/>
          </a:p>
        </p:txBody>
      </p:sp>
      <p:sp>
        <p:nvSpPr>
          <p:cNvPr id="6" name="Footer Placeholder 5">
            <a:extLst>
              <a:ext uri="{FF2B5EF4-FFF2-40B4-BE49-F238E27FC236}">
                <a16:creationId xmlns:a16="http://schemas.microsoft.com/office/drawing/2014/main" id="{83EEF6BE-85EE-49BF-8826-9368491865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1B370A-12F4-4C4E-ADF7-A6F4F427C446}"/>
              </a:ext>
            </a:extLst>
          </p:cNvPr>
          <p:cNvSpPr>
            <a:spLocks noGrp="1"/>
          </p:cNvSpPr>
          <p:nvPr>
            <p:ph type="sldNum" sz="quarter" idx="12"/>
          </p:nvPr>
        </p:nvSpPr>
        <p:spPr/>
        <p:txBody>
          <a:bodyPr/>
          <a:lstStyle/>
          <a:p>
            <a:fld id="{2D98501D-8AAE-4C00-8EB3-AEE5E2C02FF4}" type="slidenum">
              <a:rPr lang="en-US" smtClean="0"/>
              <a:t>‹#›</a:t>
            </a:fld>
            <a:endParaRPr lang="en-US"/>
          </a:p>
        </p:txBody>
      </p:sp>
    </p:spTree>
    <p:extLst>
      <p:ext uri="{BB962C8B-B14F-4D97-AF65-F5344CB8AC3E}">
        <p14:creationId xmlns:p14="http://schemas.microsoft.com/office/powerpoint/2010/main" val="66396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D2C963-057B-4408-9AC6-E2C1E5AD1C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BE95FE-C829-4615-8A84-E037D63006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77781D-094B-498E-A21D-3158F43954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FD95EA-59D0-46D3-A7EF-6805544E187B}" type="datetimeFigureOut">
              <a:rPr lang="en-US" smtClean="0"/>
              <a:t>08-Jun-21</a:t>
            </a:fld>
            <a:endParaRPr lang="en-US"/>
          </a:p>
        </p:txBody>
      </p:sp>
      <p:sp>
        <p:nvSpPr>
          <p:cNvPr id="5" name="Footer Placeholder 4">
            <a:extLst>
              <a:ext uri="{FF2B5EF4-FFF2-40B4-BE49-F238E27FC236}">
                <a16:creationId xmlns:a16="http://schemas.microsoft.com/office/drawing/2014/main" id="{F4F92730-CDDB-45D9-8258-57EEF738E0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AEA6F0-FAF7-4C7F-809E-5899DE8F67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98501D-8AAE-4C00-8EB3-AEE5E2C02FF4}" type="slidenum">
              <a:rPr lang="en-US" smtClean="0"/>
              <a:t>‹#›</a:t>
            </a:fld>
            <a:endParaRPr lang="en-US"/>
          </a:p>
        </p:txBody>
      </p:sp>
    </p:spTree>
    <p:extLst>
      <p:ext uri="{BB962C8B-B14F-4D97-AF65-F5344CB8AC3E}">
        <p14:creationId xmlns:p14="http://schemas.microsoft.com/office/powerpoint/2010/main" val="2712998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wikipidea.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implysarafina.blogspot.com/2011/04/thank-you-thursday.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6719" y="6158230"/>
            <a:ext cx="11338559"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Ajay Kumar Garg Engineering College, Ghaziabad</a:t>
            </a:r>
          </a:p>
        </p:txBody>
      </p:sp>
      <p:pic>
        <p:nvPicPr>
          <p:cNvPr id="5" name="Picture 4" descr="D:\akgec\nat conference\akgec logo.JPG"/>
          <p:cNvPicPr/>
          <p:nvPr/>
        </p:nvPicPr>
        <p:blipFill>
          <a:blip r:embed="rId3"/>
          <a:srcRect/>
          <a:stretch>
            <a:fillRect/>
          </a:stretch>
        </p:blipFill>
        <p:spPr bwMode="auto">
          <a:xfrm>
            <a:off x="5225280" y="4758690"/>
            <a:ext cx="1475105" cy="1399540"/>
          </a:xfrm>
          <a:prstGeom prst="rect">
            <a:avLst/>
          </a:prstGeom>
          <a:noFill/>
          <a:ln w="9525">
            <a:noFill/>
            <a:miter lim="800000"/>
            <a:headEnd/>
            <a:tailEnd/>
          </a:ln>
        </p:spPr>
      </p:pic>
      <p:sp>
        <p:nvSpPr>
          <p:cNvPr id="6" name="TextBox 5"/>
          <p:cNvSpPr txBox="1"/>
          <p:nvPr/>
        </p:nvSpPr>
        <p:spPr>
          <a:xfrm>
            <a:off x="3408925" y="2144454"/>
            <a:ext cx="5587208" cy="2031325"/>
          </a:xfrm>
          <a:prstGeom prst="rect">
            <a:avLst/>
          </a:prstGeom>
          <a:noFill/>
        </p:spPr>
        <p:txBody>
          <a:bodyPr wrap="square" rtlCol="0">
            <a:spAutoFit/>
          </a:bodyPr>
          <a:lstStyle/>
          <a:p>
            <a:pPr algn="ctr"/>
            <a:r>
              <a:rPr lang="en-US" b="1" dirty="0"/>
              <a:t>SUBMITTED TO:</a:t>
            </a:r>
          </a:p>
          <a:p>
            <a:pPr algn="ctr"/>
            <a:r>
              <a:rPr lang="en-US" dirty="0"/>
              <a:t>Asst. Prof. ALOK KUMAR </a:t>
            </a:r>
          </a:p>
          <a:p>
            <a:pPr algn="ctr"/>
            <a:r>
              <a:rPr lang="en-US" dirty="0"/>
              <a:t>(ECE Dept.)</a:t>
            </a:r>
          </a:p>
          <a:p>
            <a:pPr algn="ctr"/>
            <a:endParaRPr lang="en-US" dirty="0"/>
          </a:p>
          <a:p>
            <a:pPr algn="ctr"/>
            <a:r>
              <a:rPr lang="en-US" b="1" dirty="0"/>
              <a:t>SUBMITTED BY:</a:t>
            </a:r>
          </a:p>
          <a:p>
            <a:pPr algn="ctr"/>
            <a:r>
              <a:rPr lang="en-US" dirty="0"/>
              <a:t>Vishal Kumar </a:t>
            </a:r>
          </a:p>
          <a:p>
            <a:pPr algn="ctr"/>
            <a:r>
              <a:rPr lang="en-US" dirty="0"/>
              <a:t>(1702731168)</a:t>
            </a:r>
          </a:p>
        </p:txBody>
      </p:sp>
      <p:sp>
        <p:nvSpPr>
          <p:cNvPr id="2" name="Rectangle 1">
            <a:extLst>
              <a:ext uri="{FF2B5EF4-FFF2-40B4-BE49-F238E27FC236}">
                <a16:creationId xmlns:a16="http://schemas.microsoft.com/office/drawing/2014/main" id="{8767FF06-54DB-4B2B-A501-79DC79E4BAF0}"/>
              </a:ext>
            </a:extLst>
          </p:cNvPr>
          <p:cNvSpPr/>
          <p:nvPr/>
        </p:nvSpPr>
        <p:spPr>
          <a:xfrm>
            <a:off x="4293331" y="299660"/>
            <a:ext cx="3605346" cy="1538883"/>
          </a:xfrm>
          <a:prstGeom prst="rect">
            <a:avLst/>
          </a:prstGeom>
        </p:spPr>
        <p:txBody>
          <a:bodyPr wrap="none">
            <a:spAutoFit/>
          </a:bodyPr>
          <a:lstStyle/>
          <a:p>
            <a:pPr algn="ctr"/>
            <a:r>
              <a:rPr lang="en-IN" sz="2400" dirty="0">
                <a:latin typeface="Times New Roman" panose="02020603050405020304" pitchFamily="18" charset="0"/>
                <a:cs typeface="Times New Roman" panose="02020603050405020304" pitchFamily="18" charset="0"/>
              </a:rPr>
              <a:t>TECHNICAL SEMINAR</a:t>
            </a:r>
          </a:p>
          <a:p>
            <a:r>
              <a:rPr lang="en-IN" sz="3200" b="1" dirty="0">
                <a:latin typeface="Times New Roman" panose="02020603050405020304" pitchFamily="18" charset="0"/>
                <a:cs typeface="Times New Roman" panose="02020603050405020304" pitchFamily="18" charset="0"/>
              </a:rPr>
              <a:t>PAPER BATTERY</a:t>
            </a:r>
          </a:p>
          <a:p>
            <a:pPr algn="ctr"/>
            <a:r>
              <a:rPr lang="en-IN" dirty="0">
                <a:latin typeface="Times New Roman" panose="02020603050405020304" pitchFamily="18" charset="0"/>
                <a:cs typeface="Times New Roman" panose="02020603050405020304" pitchFamily="18" charset="0"/>
              </a:rPr>
              <a:t>Carbon nanotubes </a:t>
            </a:r>
          </a:p>
          <a:p>
            <a:endParaRPr lang="en-IN" sz="2000" b="1" dirty="0"/>
          </a:p>
        </p:txBody>
      </p:sp>
    </p:spTree>
    <p:extLst>
      <p:ext uri="{BB962C8B-B14F-4D97-AF65-F5344CB8AC3E}">
        <p14:creationId xmlns:p14="http://schemas.microsoft.com/office/powerpoint/2010/main" val="2234617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B6E323-0DC6-4FDF-A5D1-E0AC39FFB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9690" y="2773856"/>
            <a:ext cx="5215066" cy="3411736"/>
          </a:xfrm>
          <a:prstGeom prst="rect">
            <a:avLst/>
          </a:prstGeom>
        </p:spPr>
      </p:pic>
      <p:sp>
        <p:nvSpPr>
          <p:cNvPr id="2" name="Title 1">
            <a:extLst>
              <a:ext uri="{FF2B5EF4-FFF2-40B4-BE49-F238E27FC236}">
                <a16:creationId xmlns:a16="http://schemas.microsoft.com/office/drawing/2014/main" id="{69B4A79E-E2A3-47BA-8820-DDEA983C5B10}"/>
              </a:ext>
            </a:extLst>
          </p:cNvPr>
          <p:cNvSpPr>
            <a:spLocks noGrp="1"/>
          </p:cNvSpPr>
          <p:nvPr>
            <p:ph type="title"/>
          </p:nvPr>
        </p:nvSpPr>
        <p:spPr>
          <a:xfrm>
            <a:off x="1097280" y="286604"/>
            <a:ext cx="10058400" cy="1077394"/>
          </a:xfrm>
        </p:spPr>
        <p:txBody>
          <a:bodyPr anchor="ctr">
            <a:normAutofit/>
          </a:bodyPr>
          <a:lstStyle/>
          <a:p>
            <a:pPr algn="ctr"/>
            <a:r>
              <a:rPr lang="en-IN" dirty="0">
                <a:latin typeface="Times New Roman" panose="02020603050405020304" pitchFamily="18" charset="0"/>
                <a:cs typeface="Times New Roman" panose="02020603050405020304" pitchFamily="18" charset="0"/>
              </a:rPr>
              <a:t>INTRODUCTION</a:t>
            </a:r>
            <a:endParaRPr lang="en-IN" sz="4800"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8E0E8BE0-1AEC-4EA9-BA3C-7775E87176E3}"/>
              </a:ext>
            </a:extLst>
          </p:cNvPr>
          <p:cNvCxnSpPr>
            <a:cxnSpLocks/>
          </p:cNvCxnSpPr>
          <p:nvPr/>
        </p:nvCxnSpPr>
        <p:spPr>
          <a:xfrm flipV="1">
            <a:off x="0" y="1493329"/>
            <a:ext cx="12192000" cy="1"/>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22" name="Slide Number Placeholder 21">
            <a:extLst>
              <a:ext uri="{FF2B5EF4-FFF2-40B4-BE49-F238E27FC236}">
                <a16:creationId xmlns:a16="http://schemas.microsoft.com/office/drawing/2014/main" id="{BA21B508-51F3-4178-9AB4-569EF50BEC4E}"/>
              </a:ext>
            </a:extLst>
          </p:cNvPr>
          <p:cNvSpPr>
            <a:spLocks noGrp="1"/>
          </p:cNvSpPr>
          <p:nvPr>
            <p:ph type="sldNum" sz="quarter" idx="12"/>
          </p:nvPr>
        </p:nvSpPr>
        <p:spPr/>
        <p:txBody>
          <a:bodyPr/>
          <a:lstStyle/>
          <a:p>
            <a:fld id="{6113E31D-E2AB-40D1-8B51-AFA5AFEF393A}" type="slidenum">
              <a:rPr lang="en-US" smtClean="0"/>
              <a:pPr/>
              <a:t>10</a:t>
            </a:fld>
            <a:endParaRPr lang="en-US" dirty="0"/>
          </a:p>
        </p:txBody>
      </p:sp>
      <p:sp>
        <p:nvSpPr>
          <p:cNvPr id="4" name="TextBox 3">
            <a:extLst>
              <a:ext uri="{FF2B5EF4-FFF2-40B4-BE49-F238E27FC236}">
                <a16:creationId xmlns:a16="http://schemas.microsoft.com/office/drawing/2014/main" id="{9D764D16-5F2C-47CE-83F7-1ACA101FD2E1}"/>
              </a:ext>
            </a:extLst>
          </p:cNvPr>
          <p:cNvSpPr txBox="1"/>
          <p:nvPr/>
        </p:nvSpPr>
        <p:spPr>
          <a:xfrm>
            <a:off x="552892" y="1839432"/>
            <a:ext cx="6602819" cy="5000728"/>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dirty="0"/>
              <a:t>Internal operation of paper batteries is similar to that of conventional batteries with each battery generating about 1.5V. </a:t>
            </a:r>
          </a:p>
          <a:p>
            <a:pPr marL="285750" indent="-285750">
              <a:lnSpc>
                <a:spcPct val="200000"/>
              </a:lnSpc>
              <a:buFont typeface="Wingdings" panose="05000000000000000000" pitchFamily="2" charset="2"/>
              <a:buChar char="q"/>
            </a:pPr>
            <a:r>
              <a:rPr lang="en-US" dirty="0"/>
              <a:t>If one can recall traditional batteries work in the manner where positive charged particles called ions and negative charged particles called electrons move between positive electrodes called anode and negative electrode called cathode. Current flows as electrons flow from anode to the cathode through the conductor, since the electrolyte is an insulator and doesn’t provide a free path for electrons to travel.</a:t>
            </a:r>
            <a:endParaRPr lang="en-US" sz="2000" dirty="0"/>
          </a:p>
        </p:txBody>
      </p:sp>
      <p:sp>
        <p:nvSpPr>
          <p:cNvPr id="5" name="TextBox 4">
            <a:extLst>
              <a:ext uri="{FF2B5EF4-FFF2-40B4-BE49-F238E27FC236}">
                <a16:creationId xmlns:a16="http://schemas.microsoft.com/office/drawing/2014/main" id="{8D41C642-B75B-4962-8F97-4B4FC3870714}"/>
              </a:ext>
            </a:extLst>
          </p:cNvPr>
          <p:cNvSpPr txBox="1"/>
          <p:nvPr/>
        </p:nvSpPr>
        <p:spPr>
          <a:xfrm>
            <a:off x="7591489" y="6320282"/>
            <a:ext cx="3659727" cy="338554"/>
          </a:xfrm>
          <a:prstGeom prst="rect">
            <a:avLst/>
          </a:prstGeom>
          <a:noFill/>
        </p:spPr>
        <p:txBody>
          <a:bodyPr wrap="square" rtlCol="0">
            <a:spAutoFit/>
          </a:bodyPr>
          <a:lstStyle/>
          <a:p>
            <a:pPr algn="ctr"/>
            <a:r>
              <a:rPr lang="en-IN" sz="1600" dirty="0">
                <a:latin typeface="Times New Roman" panose="02020603050405020304" pitchFamily="18" charset="0"/>
                <a:cs typeface="Times New Roman" panose="02020603050405020304" pitchFamily="18" charset="0"/>
              </a:rPr>
              <a:t>Basic internal structure of paper battery</a:t>
            </a:r>
          </a:p>
        </p:txBody>
      </p:sp>
      <p:sp>
        <p:nvSpPr>
          <p:cNvPr id="9"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 </a:t>
            </a:r>
            <a:endParaRPr lang="en-US" dirty="0"/>
          </a:p>
        </p:txBody>
      </p:sp>
      <p:sp>
        <p:nvSpPr>
          <p:cNvPr id="11" name="Title 5">
            <a:extLst>
              <a:ext uri="{FF2B5EF4-FFF2-40B4-BE49-F238E27FC236}">
                <a16:creationId xmlns:a16="http://schemas.microsoft.com/office/drawing/2014/main" id="{C2E40003-4B52-432A-93D4-3A69D7907BC7}"/>
              </a:ext>
            </a:extLst>
          </p:cNvPr>
          <p:cNvSpPr txBox="1">
            <a:spLocks/>
          </p:cNvSpPr>
          <p:nvPr/>
        </p:nvSpPr>
        <p:spPr>
          <a:xfrm>
            <a:off x="0" y="365125"/>
            <a:ext cx="12191999" cy="1325563"/>
          </a:xfrm>
          <a:prstGeom prst="rect">
            <a:avLst/>
          </a:prstGeom>
          <a:solidFill>
            <a:schemeClr val="accent1">
              <a:lumMod val="20000"/>
              <a:lumOff val="80000"/>
            </a:schemeClr>
          </a:solidFill>
          <a:ln>
            <a:solidFill>
              <a:schemeClr val="accent1">
                <a:lumMod val="60000"/>
                <a:lumOff val="4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Times New Roman" panose="02020603050405020304" pitchFamily="18" charset="0"/>
                <a:cs typeface="Times New Roman" panose="02020603050405020304" pitchFamily="18" charset="0"/>
              </a:rPr>
              <a:t>WORKING</a:t>
            </a:r>
            <a:r>
              <a:rPr lang="en-IN" sz="5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52648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4A79E-E2A3-47BA-8820-DDEA983C5B10}"/>
              </a:ext>
            </a:extLst>
          </p:cNvPr>
          <p:cNvSpPr>
            <a:spLocks noGrp="1"/>
          </p:cNvSpPr>
          <p:nvPr>
            <p:ph type="title"/>
          </p:nvPr>
        </p:nvSpPr>
        <p:spPr>
          <a:xfrm>
            <a:off x="1097280" y="286604"/>
            <a:ext cx="10058400" cy="1077394"/>
          </a:xfrm>
        </p:spPr>
        <p:txBody>
          <a:bodyPr anchor="ctr">
            <a:normAutofit/>
          </a:bodyPr>
          <a:lstStyle/>
          <a:p>
            <a:pPr algn="ctr"/>
            <a:r>
              <a:rPr lang="en-IN" dirty="0">
                <a:latin typeface="Times New Roman" panose="02020603050405020304" pitchFamily="18" charset="0"/>
                <a:cs typeface="Times New Roman" panose="02020603050405020304" pitchFamily="18" charset="0"/>
              </a:rPr>
              <a:t>INTRODUCTION</a:t>
            </a:r>
            <a:endParaRPr lang="en-IN" sz="4800"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8E0E8BE0-1AEC-4EA9-BA3C-7775E87176E3}"/>
              </a:ext>
            </a:extLst>
          </p:cNvPr>
          <p:cNvCxnSpPr>
            <a:cxnSpLocks/>
          </p:cNvCxnSpPr>
          <p:nvPr/>
        </p:nvCxnSpPr>
        <p:spPr>
          <a:xfrm flipV="1">
            <a:off x="0" y="1493329"/>
            <a:ext cx="12192000" cy="1"/>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22" name="Slide Number Placeholder 21">
            <a:extLst>
              <a:ext uri="{FF2B5EF4-FFF2-40B4-BE49-F238E27FC236}">
                <a16:creationId xmlns:a16="http://schemas.microsoft.com/office/drawing/2014/main" id="{BA21B508-51F3-4178-9AB4-569EF50BEC4E}"/>
              </a:ext>
            </a:extLst>
          </p:cNvPr>
          <p:cNvSpPr>
            <a:spLocks noGrp="1"/>
          </p:cNvSpPr>
          <p:nvPr>
            <p:ph type="sldNum" sz="quarter" idx="12"/>
          </p:nvPr>
        </p:nvSpPr>
        <p:spPr/>
        <p:txBody>
          <a:bodyPr/>
          <a:lstStyle/>
          <a:p>
            <a:fld id="{6113E31D-E2AB-40D1-8B51-AFA5AFEF393A}" type="slidenum">
              <a:rPr lang="en-US" smtClean="0"/>
              <a:pPr/>
              <a:t>11</a:t>
            </a:fld>
            <a:endParaRPr lang="en-US" dirty="0"/>
          </a:p>
        </p:txBody>
      </p:sp>
      <p:sp>
        <p:nvSpPr>
          <p:cNvPr id="4" name="TextBox 3">
            <a:extLst>
              <a:ext uri="{FF2B5EF4-FFF2-40B4-BE49-F238E27FC236}">
                <a16:creationId xmlns:a16="http://schemas.microsoft.com/office/drawing/2014/main" id="{9D764D16-5F2C-47CE-83F7-1ACA101FD2E1}"/>
              </a:ext>
            </a:extLst>
          </p:cNvPr>
          <p:cNvSpPr txBox="1"/>
          <p:nvPr/>
        </p:nvSpPr>
        <p:spPr>
          <a:xfrm>
            <a:off x="484312" y="2206165"/>
            <a:ext cx="11639107" cy="4446730"/>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dirty="0"/>
              <a:t>Similarly in some paper batteries, carbon nanotubes act as cathode, the metal is the anode and paper is the separator.</a:t>
            </a:r>
          </a:p>
          <a:p>
            <a:pPr marL="285750" indent="-285750">
              <a:lnSpc>
                <a:spcPct val="200000"/>
              </a:lnSpc>
              <a:buFont typeface="Wingdings" panose="05000000000000000000" pitchFamily="2" charset="2"/>
              <a:buChar char="q"/>
            </a:pPr>
            <a:r>
              <a:rPr lang="en-US" dirty="0"/>
              <a:t> Chemical reaction between metal and electrolyte results in production of ions whereas chemical reaction between carbon and electrolyte results in production of electrons. These electrons flow from the cathode to the anode through the external circuit.</a:t>
            </a:r>
          </a:p>
          <a:p>
            <a:pPr marL="285750" indent="-285750">
              <a:lnSpc>
                <a:spcPct val="200000"/>
              </a:lnSpc>
              <a:buFont typeface="Wingdings" panose="05000000000000000000" pitchFamily="2" charset="2"/>
              <a:buChar char="q"/>
            </a:pPr>
            <a:r>
              <a:rPr lang="en-US" dirty="0"/>
              <a:t>? While a conventional battery contains a number of separate components, the paper battery integrates all of the battery components in a single structure, making it more energy efficient, Integrated devices. • The battery contains carbon nanotubes, each about one millionth of a centimeter thick, which act as an electrode. The nanotubes are embedded in a sheet of paper soaked in ionic liquid electrolytes, which conduct the electricity.</a:t>
            </a:r>
            <a:endParaRPr lang="en-US" sz="2000" dirty="0"/>
          </a:p>
        </p:txBody>
      </p:sp>
      <p:sp>
        <p:nvSpPr>
          <p:cNvPr id="9"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 </a:t>
            </a:r>
            <a:endParaRPr lang="en-US" dirty="0"/>
          </a:p>
        </p:txBody>
      </p:sp>
      <p:sp>
        <p:nvSpPr>
          <p:cNvPr id="11" name="Title 5">
            <a:extLst>
              <a:ext uri="{FF2B5EF4-FFF2-40B4-BE49-F238E27FC236}">
                <a16:creationId xmlns:a16="http://schemas.microsoft.com/office/drawing/2014/main" id="{C2E40003-4B52-432A-93D4-3A69D7907BC7}"/>
              </a:ext>
            </a:extLst>
          </p:cNvPr>
          <p:cNvSpPr txBox="1">
            <a:spLocks/>
          </p:cNvSpPr>
          <p:nvPr/>
        </p:nvSpPr>
        <p:spPr>
          <a:xfrm>
            <a:off x="0" y="365125"/>
            <a:ext cx="12191999" cy="1325563"/>
          </a:xfrm>
          <a:prstGeom prst="rect">
            <a:avLst/>
          </a:prstGeom>
          <a:solidFill>
            <a:schemeClr val="accent1">
              <a:lumMod val="20000"/>
              <a:lumOff val="80000"/>
            </a:schemeClr>
          </a:solidFill>
          <a:ln>
            <a:solidFill>
              <a:schemeClr val="accent1">
                <a:lumMod val="60000"/>
                <a:lumOff val="4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5400" dirty="0">
                <a:latin typeface="Times New Roman" panose="02020603050405020304" pitchFamily="18" charset="0"/>
                <a:cs typeface="Times New Roman" panose="02020603050405020304" pitchFamily="18" charset="0"/>
              </a:rPr>
              <a:t>Working </a:t>
            </a:r>
          </a:p>
        </p:txBody>
      </p:sp>
    </p:spTree>
    <p:extLst>
      <p:ext uri="{BB962C8B-B14F-4D97-AF65-F5344CB8AC3E}">
        <p14:creationId xmlns:p14="http://schemas.microsoft.com/office/powerpoint/2010/main" val="3770020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4A79E-E2A3-47BA-8820-DDEA983C5B10}"/>
              </a:ext>
            </a:extLst>
          </p:cNvPr>
          <p:cNvSpPr>
            <a:spLocks noGrp="1"/>
          </p:cNvSpPr>
          <p:nvPr>
            <p:ph type="title"/>
          </p:nvPr>
        </p:nvSpPr>
        <p:spPr>
          <a:xfrm>
            <a:off x="1097280" y="286604"/>
            <a:ext cx="10058400" cy="1077394"/>
          </a:xfrm>
        </p:spPr>
        <p:txBody>
          <a:bodyPr anchor="ctr">
            <a:normAutofit/>
          </a:bodyPr>
          <a:lstStyle/>
          <a:p>
            <a:pPr algn="ctr"/>
            <a:r>
              <a:rPr lang="en-IN" dirty="0">
                <a:latin typeface="Times New Roman" panose="02020603050405020304" pitchFamily="18" charset="0"/>
                <a:cs typeface="Times New Roman" panose="02020603050405020304" pitchFamily="18" charset="0"/>
              </a:rPr>
              <a:t>INTRODUCTION</a:t>
            </a:r>
            <a:endParaRPr lang="en-IN" sz="4800"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8E0E8BE0-1AEC-4EA9-BA3C-7775E87176E3}"/>
              </a:ext>
            </a:extLst>
          </p:cNvPr>
          <p:cNvCxnSpPr>
            <a:cxnSpLocks/>
          </p:cNvCxnSpPr>
          <p:nvPr/>
        </p:nvCxnSpPr>
        <p:spPr>
          <a:xfrm flipV="1">
            <a:off x="0" y="1493329"/>
            <a:ext cx="12192000" cy="1"/>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22" name="Slide Number Placeholder 21">
            <a:extLst>
              <a:ext uri="{FF2B5EF4-FFF2-40B4-BE49-F238E27FC236}">
                <a16:creationId xmlns:a16="http://schemas.microsoft.com/office/drawing/2014/main" id="{BA21B508-51F3-4178-9AB4-569EF50BEC4E}"/>
              </a:ext>
            </a:extLst>
          </p:cNvPr>
          <p:cNvSpPr>
            <a:spLocks noGrp="1"/>
          </p:cNvSpPr>
          <p:nvPr>
            <p:ph type="sldNum" sz="quarter" idx="12"/>
          </p:nvPr>
        </p:nvSpPr>
        <p:spPr/>
        <p:txBody>
          <a:bodyPr/>
          <a:lstStyle/>
          <a:p>
            <a:fld id="{6113E31D-E2AB-40D1-8B51-AFA5AFEF393A}" type="slidenum">
              <a:rPr lang="en-US" smtClean="0"/>
              <a:pPr/>
              <a:t>12</a:t>
            </a:fld>
            <a:endParaRPr lang="en-US" dirty="0"/>
          </a:p>
        </p:txBody>
      </p:sp>
      <p:sp>
        <p:nvSpPr>
          <p:cNvPr id="4" name="TextBox 3">
            <a:extLst>
              <a:ext uri="{FF2B5EF4-FFF2-40B4-BE49-F238E27FC236}">
                <a16:creationId xmlns:a16="http://schemas.microsoft.com/office/drawing/2014/main" id="{9D764D16-5F2C-47CE-83F7-1ACA101FD2E1}"/>
              </a:ext>
            </a:extLst>
          </p:cNvPr>
          <p:cNvSpPr txBox="1"/>
          <p:nvPr/>
        </p:nvSpPr>
        <p:spPr>
          <a:xfrm>
            <a:off x="552892" y="2022312"/>
            <a:ext cx="11471468" cy="4446730"/>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dirty="0"/>
              <a:t>Paper battery can actually prove beneficial for applications where portability and size is the main requirement. Modern day electronic equipment's like smart cards, digital watches facilitate the requirement of thin batteries which are long lasting and non toxic.</a:t>
            </a:r>
          </a:p>
          <a:p>
            <a:pPr marL="285750" indent="-285750">
              <a:lnSpc>
                <a:spcPct val="200000"/>
              </a:lnSpc>
              <a:buFont typeface="Wingdings" panose="05000000000000000000" pitchFamily="2" charset="2"/>
              <a:buChar char="q"/>
            </a:pPr>
            <a:r>
              <a:rPr lang="en-US" dirty="0"/>
              <a:t> Wearable Computers – One of the latest real time examples of wearable computers is Google Glass. It actually is a normal spectacle with an optical head mounted display and Glass is a computer in the form of a pair of eyeglasses and includes an optical head- mounted display which allows the user to use a smart phone. </a:t>
            </a:r>
          </a:p>
          <a:p>
            <a:pPr marL="285750" indent="-285750">
              <a:lnSpc>
                <a:spcPct val="200000"/>
              </a:lnSpc>
              <a:buFont typeface="Wingdings" panose="05000000000000000000" pitchFamily="2" charset="2"/>
              <a:buChar char="q"/>
            </a:pPr>
            <a:r>
              <a:rPr lang="en-US" dirty="0"/>
              <a:t> It can also be used for low power devices like calculators, wrist watches and wireless communication devices like mouse, Bluetooth headphones, keypads etc.</a:t>
            </a:r>
            <a:endParaRPr lang="en-US" sz="2000" dirty="0"/>
          </a:p>
        </p:txBody>
      </p:sp>
      <p:sp>
        <p:nvSpPr>
          <p:cNvPr id="9"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 </a:t>
            </a:r>
            <a:endParaRPr lang="en-US" dirty="0"/>
          </a:p>
        </p:txBody>
      </p:sp>
      <p:sp>
        <p:nvSpPr>
          <p:cNvPr id="11" name="Title 5">
            <a:extLst>
              <a:ext uri="{FF2B5EF4-FFF2-40B4-BE49-F238E27FC236}">
                <a16:creationId xmlns:a16="http://schemas.microsoft.com/office/drawing/2014/main" id="{C2E40003-4B52-432A-93D4-3A69D7907BC7}"/>
              </a:ext>
            </a:extLst>
          </p:cNvPr>
          <p:cNvSpPr txBox="1">
            <a:spLocks/>
          </p:cNvSpPr>
          <p:nvPr/>
        </p:nvSpPr>
        <p:spPr>
          <a:xfrm>
            <a:off x="0" y="365125"/>
            <a:ext cx="12191999" cy="1325563"/>
          </a:xfrm>
          <a:prstGeom prst="rect">
            <a:avLst/>
          </a:prstGeom>
          <a:solidFill>
            <a:schemeClr val="accent1">
              <a:lumMod val="20000"/>
              <a:lumOff val="80000"/>
            </a:schemeClr>
          </a:solidFill>
          <a:ln>
            <a:solidFill>
              <a:schemeClr val="accent1">
                <a:lumMod val="60000"/>
                <a:lumOff val="4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Times New Roman" panose="02020603050405020304" pitchFamily="18" charset="0"/>
                <a:cs typeface="Times New Roman" panose="02020603050405020304" pitchFamily="18" charset="0"/>
              </a:rPr>
              <a:t>APPLICATIONS</a:t>
            </a:r>
            <a:r>
              <a:rPr lang="en-IN" sz="5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86838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4A79E-E2A3-47BA-8820-DDEA983C5B10}"/>
              </a:ext>
            </a:extLst>
          </p:cNvPr>
          <p:cNvSpPr>
            <a:spLocks noGrp="1"/>
          </p:cNvSpPr>
          <p:nvPr>
            <p:ph type="title"/>
          </p:nvPr>
        </p:nvSpPr>
        <p:spPr>
          <a:xfrm>
            <a:off x="1097280" y="286604"/>
            <a:ext cx="10058400" cy="1077394"/>
          </a:xfrm>
        </p:spPr>
        <p:txBody>
          <a:bodyPr anchor="ctr">
            <a:normAutofit/>
          </a:bodyPr>
          <a:lstStyle/>
          <a:p>
            <a:pPr algn="ctr"/>
            <a:r>
              <a:rPr lang="en-IN" dirty="0">
                <a:latin typeface="Times New Roman" panose="02020603050405020304" pitchFamily="18" charset="0"/>
                <a:cs typeface="Times New Roman" panose="02020603050405020304" pitchFamily="18" charset="0"/>
              </a:rPr>
              <a:t>INTRODUCTION</a:t>
            </a:r>
            <a:endParaRPr lang="en-IN" sz="4800"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8E0E8BE0-1AEC-4EA9-BA3C-7775E87176E3}"/>
              </a:ext>
            </a:extLst>
          </p:cNvPr>
          <p:cNvCxnSpPr>
            <a:cxnSpLocks/>
          </p:cNvCxnSpPr>
          <p:nvPr/>
        </p:nvCxnSpPr>
        <p:spPr>
          <a:xfrm flipV="1">
            <a:off x="0" y="1493329"/>
            <a:ext cx="12192000" cy="1"/>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22" name="Slide Number Placeholder 21">
            <a:extLst>
              <a:ext uri="{FF2B5EF4-FFF2-40B4-BE49-F238E27FC236}">
                <a16:creationId xmlns:a16="http://schemas.microsoft.com/office/drawing/2014/main" id="{BA21B508-51F3-4178-9AB4-569EF50BEC4E}"/>
              </a:ext>
            </a:extLst>
          </p:cNvPr>
          <p:cNvSpPr>
            <a:spLocks noGrp="1"/>
          </p:cNvSpPr>
          <p:nvPr>
            <p:ph type="sldNum" sz="quarter" idx="12"/>
          </p:nvPr>
        </p:nvSpPr>
        <p:spPr/>
        <p:txBody>
          <a:bodyPr/>
          <a:lstStyle/>
          <a:p>
            <a:fld id="{6113E31D-E2AB-40D1-8B51-AFA5AFEF393A}" type="slidenum">
              <a:rPr lang="en-US" smtClean="0"/>
              <a:pPr/>
              <a:t>13</a:t>
            </a:fld>
            <a:endParaRPr lang="en-US" dirty="0"/>
          </a:p>
        </p:txBody>
      </p:sp>
      <p:sp>
        <p:nvSpPr>
          <p:cNvPr id="4" name="TextBox 3">
            <a:extLst>
              <a:ext uri="{FF2B5EF4-FFF2-40B4-BE49-F238E27FC236}">
                <a16:creationId xmlns:a16="http://schemas.microsoft.com/office/drawing/2014/main" id="{9D764D16-5F2C-47CE-83F7-1ACA101FD2E1}"/>
              </a:ext>
            </a:extLst>
          </p:cNvPr>
          <p:cNvSpPr txBox="1"/>
          <p:nvPr/>
        </p:nvSpPr>
        <p:spPr>
          <a:xfrm>
            <a:off x="390746" y="1854007"/>
            <a:ext cx="11471468" cy="4446730"/>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dirty="0"/>
              <a:t>Paper battery can be used as both supercapacitor and battery </a:t>
            </a:r>
          </a:p>
          <a:p>
            <a:pPr marL="285750" indent="-285750">
              <a:lnSpc>
                <a:spcPct val="200000"/>
              </a:lnSpc>
              <a:buFont typeface="Wingdings" panose="05000000000000000000" pitchFamily="2" charset="2"/>
              <a:buChar char="q"/>
            </a:pPr>
            <a:r>
              <a:rPr lang="en-US" dirty="0"/>
              <a:t>Paper batteries are very flexible, ultrathin, nontoxic and biodegradable battery </a:t>
            </a:r>
          </a:p>
          <a:p>
            <a:pPr marL="285750" indent="-285750">
              <a:lnSpc>
                <a:spcPct val="200000"/>
              </a:lnSpc>
              <a:buFont typeface="Wingdings" panose="05000000000000000000" pitchFamily="2" charset="2"/>
              <a:buChar char="q"/>
            </a:pPr>
            <a:r>
              <a:rPr lang="en-US" dirty="0"/>
              <a:t>Long life </a:t>
            </a:r>
          </a:p>
          <a:p>
            <a:pPr marL="285750" indent="-285750">
              <a:lnSpc>
                <a:spcPct val="200000"/>
              </a:lnSpc>
              <a:buFont typeface="Wingdings" panose="05000000000000000000" pitchFamily="2" charset="2"/>
              <a:buChar char="q"/>
            </a:pPr>
            <a:r>
              <a:rPr lang="en-US" dirty="0"/>
              <a:t>Provide a steady power</a:t>
            </a:r>
          </a:p>
          <a:p>
            <a:pPr marL="285750" indent="-285750">
              <a:lnSpc>
                <a:spcPct val="200000"/>
              </a:lnSpc>
              <a:buFont typeface="Wingdings" panose="05000000000000000000" pitchFamily="2" charset="2"/>
              <a:buChar char="q"/>
            </a:pPr>
            <a:r>
              <a:rPr lang="en-US" dirty="0"/>
              <a:t>Can be available in different shapes and sixes </a:t>
            </a:r>
          </a:p>
          <a:p>
            <a:pPr marL="285750" indent="-285750">
              <a:lnSpc>
                <a:spcPct val="200000"/>
              </a:lnSpc>
              <a:buFont typeface="Wingdings" panose="05000000000000000000" pitchFamily="2" charset="2"/>
              <a:buChar char="q"/>
            </a:pPr>
            <a:r>
              <a:rPr lang="en-US" dirty="0"/>
              <a:t>They offer high energy efficiency</a:t>
            </a:r>
          </a:p>
          <a:p>
            <a:pPr marL="285750" indent="-285750">
              <a:lnSpc>
                <a:spcPct val="200000"/>
              </a:lnSpc>
              <a:buFont typeface="Wingdings" panose="05000000000000000000" pitchFamily="2" charset="2"/>
              <a:buChar char="q"/>
            </a:pPr>
            <a:r>
              <a:rPr lang="en-US" dirty="0"/>
              <a:t>Paper batteries are low cost and can be easily disposed</a:t>
            </a:r>
          </a:p>
          <a:p>
            <a:pPr marL="285750" indent="-285750">
              <a:lnSpc>
                <a:spcPct val="200000"/>
              </a:lnSpc>
              <a:buFont typeface="Wingdings" panose="05000000000000000000" pitchFamily="2" charset="2"/>
              <a:buChar char="q"/>
            </a:pPr>
            <a:r>
              <a:rPr lang="en-US" dirty="0"/>
              <a:t>They can be used to produce 1.5V energy and also paper batteries are rechargeable</a:t>
            </a:r>
          </a:p>
        </p:txBody>
      </p:sp>
      <p:sp>
        <p:nvSpPr>
          <p:cNvPr id="9"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 </a:t>
            </a:r>
            <a:endParaRPr lang="en-US" dirty="0"/>
          </a:p>
        </p:txBody>
      </p:sp>
      <p:sp>
        <p:nvSpPr>
          <p:cNvPr id="11" name="Title 5">
            <a:extLst>
              <a:ext uri="{FF2B5EF4-FFF2-40B4-BE49-F238E27FC236}">
                <a16:creationId xmlns:a16="http://schemas.microsoft.com/office/drawing/2014/main" id="{C2E40003-4B52-432A-93D4-3A69D7907BC7}"/>
              </a:ext>
            </a:extLst>
          </p:cNvPr>
          <p:cNvSpPr txBox="1">
            <a:spLocks/>
          </p:cNvSpPr>
          <p:nvPr/>
        </p:nvSpPr>
        <p:spPr>
          <a:xfrm>
            <a:off x="0" y="365125"/>
            <a:ext cx="12191999" cy="1325563"/>
          </a:xfrm>
          <a:prstGeom prst="rect">
            <a:avLst/>
          </a:prstGeom>
          <a:solidFill>
            <a:schemeClr val="accent1">
              <a:lumMod val="20000"/>
              <a:lumOff val="80000"/>
            </a:schemeClr>
          </a:solidFill>
          <a:ln>
            <a:solidFill>
              <a:schemeClr val="accent1">
                <a:lumMod val="60000"/>
                <a:lumOff val="4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Times New Roman" panose="02020603050405020304" pitchFamily="18" charset="0"/>
                <a:cs typeface="Times New Roman" panose="02020603050405020304" pitchFamily="18" charset="0"/>
              </a:rPr>
              <a:t>ADVANTAGES</a:t>
            </a:r>
            <a:endParaRPr lang="en-IN"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3632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4A79E-E2A3-47BA-8820-DDEA983C5B10}"/>
              </a:ext>
            </a:extLst>
          </p:cNvPr>
          <p:cNvSpPr>
            <a:spLocks noGrp="1"/>
          </p:cNvSpPr>
          <p:nvPr>
            <p:ph type="title"/>
          </p:nvPr>
        </p:nvSpPr>
        <p:spPr>
          <a:xfrm>
            <a:off x="1097280" y="286604"/>
            <a:ext cx="10058400" cy="1077394"/>
          </a:xfrm>
        </p:spPr>
        <p:txBody>
          <a:bodyPr anchor="ctr">
            <a:normAutofit/>
          </a:bodyPr>
          <a:lstStyle/>
          <a:p>
            <a:pPr algn="ctr"/>
            <a:r>
              <a:rPr lang="en-IN" dirty="0">
                <a:latin typeface="Times New Roman" panose="02020603050405020304" pitchFamily="18" charset="0"/>
                <a:cs typeface="Times New Roman" panose="02020603050405020304" pitchFamily="18" charset="0"/>
              </a:rPr>
              <a:t>INTRODUCTION</a:t>
            </a:r>
            <a:endParaRPr lang="en-IN" sz="4800"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8E0E8BE0-1AEC-4EA9-BA3C-7775E87176E3}"/>
              </a:ext>
            </a:extLst>
          </p:cNvPr>
          <p:cNvCxnSpPr>
            <a:cxnSpLocks/>
          </p:cNvCxnSpPr>
          <p:nvPr/>
        </p:nvCxnSpPr>
        <p:spPr>
          <a:xfrm flipV="1">
            <a:off x="0" y="1493329"/>
            <a:ext cx="12192000" cy="1"/>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22" name="Slide Number Placeholder 21">
            <a:extLst>
              <a:ext uri="{FF2B5EF4-FFF2-40B4-BE49-F238E27FC236}">
                <a16:creationId xmlns:a16="http://schemas.microsoft.com/office/drawing/2014/main" id="{BA21B508-51F3-4178-9AB4-569EF50BEC4E}"/>
              </a:ext>
            </a:extLst>
          </p:cNvPr>
          <p:cNvSpPr>
            <a:spLocks noGrp="1"/>
          </p:cNvSpPr>
          <p:nvPr>
            <p:ph type="sldNum" sz="quarter" idx="12"/>
          </p:nvPr>
        </p:nvSpPr>
        <p:spPr/>
        <p:txBody>
          <a:bodyPr/>
          <a:lstStyle/>
          <a:p>
            <a:fld id="{6113E31D-E2AB-40D1-8B51-AFA5AFEF393A}" type="slidenum">
              <a:rPr lang="en-US" smtClean="0"/>
              <a:pPr/>
              <a:t>14</a:t>
            </a:fld>
            <a:endParaRPr lang="en-US" dirty="0"/>
          </a:p>
        </p:txBody>
      </p:sp>
      <p:sp>
        <p:nvSpPr>
          <p:cNvPr id="4" name="TextBox 3">
            <a:extLst>
              <a:ext uri="{FF2B5EF4-FFF2-40B4-BE49-F238E27FC236}">
                <a16:creationId xmlns:a16="http://schemas.microsoft.com/office/drawing/2014/main" id="{9D764D16-5F2C-47CE-83F7-1ACA101FD2E1}"/>
              </a:ext>
            </a:extLst>
          </p:cNvPr>
          <p:cNvSpPr txBox="1"/>
          <p:nvPr/>
        </p:nvSpPr>
        <p:spPr>
          <a:xfrm>
            <a:off x="552892" y="2022312"/>
            <a:ext cx="11471468" cy="3338735"/>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dirty="0"/>
              <a:t> Since cellulose has low shear strength, these batteries have low strength and can be torn easily. </a:t>
            </a:r>
          </a:p>
          <a:p>
            <a:pPr marL="285750" indent="-285750">
              <a:lnSpc>
                <a:spcPct val="200000"/>
              </a:lnSpc>
              <a:buFont typeface="Wingdings" panose="05000000000000000000" pitchFamily="2" charset="2"/>
              <a:buChar char="q"/>
            </a:pPr>
            <a:r>
              <a:rPr lang="en-US" dirty="0"/>
              <a:t>The Techniques and the Set-ups used in the production of Carbon Nanotubes are very Expensive. There are different techniques are used like chemical vapor deposition(CVD), Arc discharge, Electrolysis, Laser Ablation etc. </a:t>
            </a:r>
          </a:p>
          <a:p>
            <a:pPr marL="285750" indent="-285750">
              <a:lnSpc>
                <a:spcPct val="200000"/>
              </a:lnSpc>
              <a:buFont typeface="Wingdings" panose="05000000000000000000" pitchFamily="2" charset="2"/>
              <a:buChar char="q"/>
            </a:pPr>
            <a:r>
              <a:rPr lang="en-US" dirty="0"/>
              <a:t>If we inhaled the paper battery, they start interacting with the Microphages present in the lungs. This  is very similar to that with asbestos fibers, hence may be seriously hazardous to human health.</a:t>
            </a:r>
          </a:p>
          <a:p>
            <a:pPr marL="285750" indent="-285750">
              <a:lnSpc>
                <a:spcPct val="200000"/>
              </a:lnSpc>
              <a:buFont typeface="Wingdings" panose="05000000000000000000" pitchFamily="2" charset="2"/>
              <a:buChar char="q"/>
            </a:pPr>
            <a:r>
              <a:rPr lang="en-US" dirty="0"/>
              <a:t>These Batteries generates a E-wastage</a:t>
            </a:r>
          </a:p>
        </p:txBody>
      </p:sp>
      <p:sp>
        <p:nvSpPr>
          <p:cNvPr id="9"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 </a:t>
            </a:r>
            <a:endParaRPr lang="en-US" dirty="0"/>
          </a:p>
        </p:txBody>
      </p:sp>
      <p:sp>
        <p:nvSpPr>
          <p:cNvPr id="11" name="Title 5">
            <a:extLst>
              <a:ext uri="{FF2B5EF4-FFF2-40B4-BE49-F238E27FC236}">
                <a16:creationId xmlns:a16="http://schemas.microsoft.com/office/drawing/2014/main" id="{C2E40003-4B52-432A-93D4-3A69D7907BC7}"/>
              </a:ext>
            </a:extLst>
          </p:cNvPr>
          <p:cNvSpPr txBox="1">
            <a:spLocks/>
          </p:cNvSpPr>
          <p:nvPr/>
        </p:nvSpPr>
        <p:spPr>
          <a:xfrm>
            <a:off x="0" y="365125"/>
            <a:ext cx="12191999" cy="1325563"/>
          </a:xfrm>
          <a:prstGeom prst="rect">
            <a:avLst/>
          </a:prstGeom>
          <a:solidFill>
            <a:schemeClr val="accent1">
              <a:lumMod val="20000"/>
              <a:lumOff val="80000"/>
            </a:schemeClr>
          </a:solidFill>
          <a:ln>
            <a:solidFill>
              <a:schemeClr val="accent1">
                <a:lumMod val="60000"/>
                <a:lumOff val="4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Times New Roman" panose="02020603050405020304" pitchFamily="18" charset="0"/>
                <a:cs typeface="Times New Roman" panose="02020603050405020304" pitchFamily="18" charset="0"/>
              </a:rPr>
              <a:t>LIMITATIONS</a:t>
            </a:r>
            <a:endParaRPr lang="en-IN"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4130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4A79E-E2A3-47BA-8820-DDEA983C5B10}"/>
              </a:ext>
            </a:extLst>
          </p:cNvPr>
          <p:cNvSpPr>
            <a:spLocks noGrp="1"/>
          </p:cNvSpPr>
          <p:nvPr>
            <p:ph type="title"/>
          </p:nvPr>
        </p:nvSpPr>
        <p:spPr>
          <a:xfrm>
            <a:off x="1097280" y="286604"/>
            <a:ext cx="10058400" cy="1077394"/>
          </a:xfrm>
        </p:spPr>
        <p:txBody>
          <a:bodyPr anchor="ctr">
            <a:normAutofit/>
          </a:bodyPr>
          <a:lstStyle/>
          <a:p>
            <a:pPr algn="ctr"/>
            <a:r>
              <a:rPr lang="en-IN" dirty="0">
                <a:latin typeface="Times New Roman" panose="02020603050405020304" pitchFamily="18" charset="0"/>
                <a:cs typeface="Times New Roman" panose="02020603050405020304" pitchFamily="18" charset="0"/>
              </a:rPr>
              <a:t>INTRODUCTION</a:t>
            </a:r>
            <a:endParaRPr lang="en-IN" sz="4800"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8E0E8BE0-1AEC-4EA9-BA3C-7775E87176E3}"/>
              </a:ext>
            </a:extLst>
          </p:cNvPr>
          <p:cNvCxnSpPr>
            <a:cxnSpLocks/>
          </p:cNvCxnSpPr>
          <p:nvPr/>
        </p:nvCxnSpPr>
        <p:spPr>
          <a:xfrm flipV="1">
            <a:off x="0" y="1493329"/>
            <a:ext cx="12192000" cy="1"/>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22" name="Slide Number Placeholder 21">
            <a:extLst>
              <a:ext uri="{FF2B5EF4-FFF2-40B4-BE49-F238E27FC236}">
                <a16:creationId xmlns:a16="http://schemas.microsoft.com/office/drawing/2014/main" id="{BA21B508-51F3-4178-9AB4-569EF50BEC4E}"/>
              </a:ext>
            </a:extLst>
          </p:cNvPr>
          <p:cNvSpPr>
            <a:spLocks noGrp="1"/>
          </p:cNvSpPr>
          <p:nvPr>
            <p:ph type="sldNum" sz="quarter" idx="12"/>
          </p:nvPr>
        </p:nvSpPr>
        <p:spPr/>
        <p:txBody>
          <a:bodyPr/>
          <a:lstStyle/>
          <a:p>
            <a:fld id="{6113E31D-E2AB-40D1-8B51-AFA5AFEF393A}" type="slidenum">
              <a:rPr lang="en-US" smtClean="0"/>
              <a:pPr/>
              <a:t>15</a:t>
            </a:fld>
            <a:endParaRPr lang="en-US" dirty="0"/>
          </a:p>
        </p:txBody>
      </p:sp>
      <p:sp>
        <p:nvSpPr>
          <p:cNvPr id="4" name="TextBox 3">
            <a:extLst>
              <a:ext uri="{FF2B5EF4-FFF2-40B4-BE49-F238E27FC236}">
                <a16:creationId xmlns:a16="http://schemas.microsoft.com/office/drawing/2014/main" id="{9D764D16-5F2C-47CE-83F7-1ACA101FD2E1}"/>
              </a:ext>
            </a:extLst>
          </p:cNvPr>
          <p:cNvSpPr txBox="1"/>
          <p:nvPr/>
        </p:nvSpPr>
        <p:spPr>
          <a:xfrm>
            <a:off x="552892" y="2022312"/>
            <a:ext cx="11471468" cy="4499693"/>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dirty="0"/>
              <a:t>It holds great potential to advance capabilities in portable power design for applications ranging from bioinstrumentation to consumer electronics and even large power systems served by conventional batteries.</a:t>
            </a:r>
          </a:p>
          <a:p>
            <a:pPr marL="285750" indent="-285750">
              <a:lnSpc>
                <a:spcPct val="200000"/>
              </a:lnSpc>
              <a:buFont typeface="Wingdings" panose="05000000000000000000" pitchFamily="2" charset="2"/>
              <a:buChar char="q"/>
            </a:pPr>
            <a:r>
              <a:rPr lang="en-US" dirty="0"/>
              <a:t>In Electronics: In portable computer batteries, mobile phones, handheld digital cameras; the load of those devices can be considerably reduced by replacing the alkaline batteries, while not compromising, the electrical hazards associated with recharging are going to be greatly reduced</a:t>
            </a:r>
          </a:p>
          <a:p>
            <a:pPr marL="285750" indent="-285750">
              <a:lnSpc>
                <a:spcPct val="200000"/>
              </a:lnSpc>
              <a:buFont typeface="Wingdings" panose="05000000000000000000" pitchFamily="2" charset="2"/>
              <a:buChar char="q"/>
            </a:pPr>
            <a:r>
              <a:rPr lang="en-US" dirty="0"/>
              <a:t>In a Medical Sciences - The paper like qualities of the material make it especially attractive for energy storage in medically implanted devices (for example, a pacemaker, insulin pump or the implantable radio chip</a:t>
            </a:r>
          </a:p>
          <a:p>
            <a:pPr marL="285750" indent="-285750">
              <a:lnSpc>
                <a:spcPct val="200000"/>
              </a:lnSpc>
              <a:buFont typeface="Wingdings" panose="05000000000000000000" pitchFamily="2" charset="2"/>
              <a:buChar char="q"/>
            </a:pPr>
            <a:r>
              <a:rPr lang="en-US" dirty="0"/>
              <a:t>In Auto-mobiles and Aircraft.</a:t>
            </a:r>
          </a:p>
        </p:txBody>
      </p:sp>
      <p:sp>
        <p:nvSpPr>
          <p:cNvPr id="9"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 </a:t>
            </a:r>
            <a:endParaRPr lang="en-US" dirty="0"/>
          </a:p>
        </p:txBody>
      </p:sp>
      <p:sp>
        <p:nvSpPr>
          <p:cNvPr id="11" name="Title 5">
            <a:extLst>
              <a:ext uri="{FF2B5EF4-FFF2-40B4-BE49-F238E27FC236}">
                <a16:creationId xmlns:a16="http://schemas.microsoft.com/office/drawing/2014/main" id="{C2E40003-4B52-432A-93D4-3A69D7907BC7}"/>
              </a:ext>
            </a:extLst>
          </p:cNvPr>
          <p:cNvSpPr txBox="1">
            <a:spLocks/>
          </p:cNvSpPr>
          <p:nvPr/>
        </p:nvSpPr>
        <p:spPr>
          <a:xfrm>
            <a:off x="0" y="365125"/>
            <a:ext cx="12191999" cy="1325563"/>
          </a:xfrm>
          <a:prstGeom prst="rect">
            <a:avLst/>
          </a:prstGeom>
          <a:solidFill>
            <a:schemeClr val="accent1">
              <a:lumMod val="20000"/>
              <a:lumOff val="80000"/>
            </a:schemeClr>
          </a:solidFill>
          <a:ln>
            <a:solidFill>
              <a:schemeClr val="accent1">
                <a:lumMod val="60000"/>
                <a:lumOff val="4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Times New Roman" panose="02020603050405020304" pitchFamily="18" charset="0"/>
                <a:cs typeface="Times New Roman" panose="02020603050405020304" pitchFamily="18" charset="0"/>
              </a:rPr>
              <a:t>FUTURE SCOPE</a:t>
            </a:r>
            <a:endParaRPr lang="en-IN"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6413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4A79E-E2A3-47BA-8820-DDEA983C5B10}"/>
              </a:ext>
            </a:extLst>
          </p:cNvPr>
          <p:cNvSpPr>
            <a:spLocks noGrp="1"/>
          </p:cNvSpPr>
          <p:nvPr>
            <p:ph type="title"/>
          </p:nvPr>
        </p:nvSpPr>
        <p:spPr>
          <a:xfrm>
            <a:off x="1097280" y="286604"/>
            <a:ext cx="10058400" cy="1077394"/>
          </a:xfrm>
        </p:spPr>
        <p:txBody>
          <a:bodyPr anchor="ctr">
            <a:normAutofit/>
          </a:bodyPr>
          <a:lstStyle/>
          <a:p>
            <a:pPr algn="ctr"/>
            <a:r>
              <a:rPr lang="en-IN" dirty="0">
                <a:latin typeface="Times New Roman" panose="02020603050405020304" pitchFamily="18" charset="0"/>
                <a:cs typeface="Times New Roman" panose="02020603050405020304" pitchFamily="18" charset="0"/>
              </a:rPr>
              <a:t>INTRODUCTION</a:t>
            </a:r>
            <a:endParaRPr lang="en-IN" sz="4800"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8E0E8BE0-1AEC-4EA9-BA3C-7775E87176E3}"/>
              </a:ext>
            </a:extLst>
          </p:cNvPr>
          <p:cNvCxnSpPr>
            <a:cxnSpLocks/>
          </p:cNvCxnSpPr>
          <p:nvPr/>
        </p:nvCxnSpPr>
        <p:spPr>
          <a:xfrm flipV="1">
            <a:off x="0" y="1493329"/>
            <a:ext cx="12192000" cy="1"/>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22" name="Slide Number Placeholder 21">
            <a:extLst>
              <a:ext uri="{FF2B5EF4-FFF2-40B4-BE49-F238E27FC236}">
                <a16:creationId xmlns:a16="http://schemas.microsoft.com/office/drawing/2014/main" id="{BA21B508-51F3-4178-9AB4-569EF50BEC4E}"/>
              </a:ext>
            </a:extLst>
          </p:cNvPr>
          <p:cNvSpPr>
            <a:spLocks noGrp="1"/>
          </p:cNvSpPr>
          <p:nvPr>
            <p:ph type="sldNum" sz="quarter" idx="12"/>
          </p:nvPr>
        </p:nvSpPr>
        <p:spPr/>
        <p:txBody>
          <a:bodyPr/>
          <a:lstStyle/>
          <a:p>
            <a:fld id="{6113E31D-E2AB-40D1-8B51-AFA5AFEF393A}" type="slidenum">
              <a:rPr lang="en-US" smtClean="0"/>
              <a:pPr/>
              <a:t>16</a:t>
            </a:fld>
            <a:endParaRPr lang="en-US" dirty="0"/>
          </a:p>
        </p:txBody>
      </p:sp>
      <p:sp>
        <p:nvSpPr>
          <p:cNvPr id="4" name="TextBox 3">
            <a:extLst>
              <a:ext uri="{FF2B5EF4-FFF2-40B4-BE49-F238E27FC236}">
                <a16:creationId xmlns:a16="http://schemas.microsoft.com/office/drawing/2014/main" id="{9D764D16-5F2C-47CE-83F7-1ACA101FD2E1}"/>
              </a:ext>
            </a:extLst>
          </p:cNvPr>
          <p:cNvSpPr txBox="1"/>
          <p:nvPr/>
        </p:nvSpPr>
        <p:spPr>
          <a:xfrm>
            <a:off x="552892" y="2022312"/>
            <a:ext cx="11471468" cy="3338735"/>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dirty="0"/>
              <a:t> A paper battery is a paper like device formed by the combination of carbon nanotubes and a conventional sheet of cellulose-based paper which act as a flexible ultra-thin energy storage and energy production device. </a:t>
            </a:r>
          </a:p>
          <a:p>
            <a:pPr marL="285750" indent="-285750">
              <a:lnSpc>
                <a:spcPct val="200000"/>
              </a:lnSpc>
              <a:buFont typeface="Wingdings" panose="05000000000000000000" pitchFamily="2" charset="2"/>
              <a:buChar char="q"/>
            </a:pPr>
            <a:r>
              <a:rPr lang="en-US" dirty="0"/>
              <a:t> As this technology is adapted it will prove to be extremely useful and could even save not only cost but lives also</a:t>
            </a:r>
          </a:p>
          <a:p>
            <a:pPr marL="285750" indent="-285750">
              <a:lnSpc>
                <a:spcPct val="200000"/>
              </a:lnSpc>
              <a:buFont typeface="Wingdings" panose="05000000000000000000" pitchFamily="2" charset="2"/>
              <a:buChar char="q"/>
            </a:pPr>
            <a:r>
              <a:rPr lang="en-US" dirty="0"/>
              <a:t>Being biodegradable, Light weight and Non-Toxic, Flexible paper batteries have potential adaptability to power consequent generation of electronics, Medical devices and hybrid vehicles, allowing for radical new styles and medical technologies</a:t>
            </a:r>
          </a:p>
        </p:txBody>
      </p:sp>
      <p:sp>
        <p:nvSpPr>
          <p:cNvPr id="9"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 </a:t>
            </a:r>
            <a:endParaRPr lang="en-US" dirty="0"/>
          </a:p>
        </p:txBody>
      </p:sp>
      <p:sp>
        <p:nvSpPr>
          <p:cNvPr id="11" name="Title 5">
            <a:extLst>
              <a:ext uri="{FF2B5EF4-FFF2-40B4-BE49-F238E27FC236}">
                <a16:creationId xmlns:a16="http://schemas.microsoft.com/office/drawing/2014/main" id="{C2E40003-4B52-432A-93D4-3A69D7907BC7}"/>
              </a:ext>
            </a:extLst>
          </p:cNvPr>
          <p:cNvSpPr txBox="1">
            <a:spLocks/>
          </p:cNvSpPr>
          <p:nvPr/>
        </p:nvSpPr>
        <p:spPr>
          <a:xfrm>
            <a:off x="0" y="365125"/>
            <a:ext cx="12191999" cy="1325563"/>
          </a:xfrm>
          <a:prstGeom prst="rect">
            <a:avLst/>
          </a:prstGeom>
          <a:solidFill>
            <a:schemeClr val="accent1">
              <a:lumMod val="20000"/>
              <a:lumOff val="80000"/>
            </a:schemeClr>
          </a:solidFill>
          <a:ln>
            <a:solidFill>
              <a:schemeClr val="accent1">
                <a:lumMod val="60000"/>
                <a:lumOff val="4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Times New Roman" panose="02020603050405020304" pitchFamily="18" charset="0"/>
                <a:cs typeface="Times New Roman" panose="02020603050405020304" pitchFamily="18" charset="0"/>
              </a:rPr>
              <a:t>CONCLUTION</a:t>
            </a:r>
            <a:endParaRPr lang="en-IN"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2577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4A79E-E2A3-47BA-8820-DDEA983C5B10}"/>
              </a:ext>
            </a:extLst>
          </p:cNvPr>
          <p:cNvSpPr>
            <a:spLocks noGrp="1"/>
          </p:cNvSpPr>
          <p:nvPr>
            <p:ph type="title"/>
          </p:nvPr>
        </p:nvSpPr>
        <p:spPr>
          <a:xfrm>
            <a:off x="1097280" y="286604"/>
            <a:ext cx="10058400" cy="1077394"/>
          </a:xfrm>
        </p:spPr>
        <p:txBody>
          <a:bodyPr anchor="ctr">
            <a:normAutofit/>
          </a:bodyPr>
          <a:lstStyle/>
          <a:p>
            <a:pPr algn="ctr"/>
            <a:r>
              <a:rPr lang="en-IN" dirty="0">
                <a:latin typeface="Times New Roman" panose="02020603050405020304" pitchFamily="18" charset="0"/>
                <a:cs typeface="Times New Roman" panose="02020603050405020304" pitchFamily="18" charset="0"/>
              </a:rPr>
              <a:t>INTRODUCTION</a:t>
            </a:r>
            <a:endParaRPr lang="en-IN" sz="4800"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8E0E8BE0-1AEC-4EA9-BA3C-7775E87176E3}"/>
              </a:ext>
            </a:extLst>
          </p:cNvPr>
          <p:cNvCxnSpPr>
            <a:cxnSpLocks/>
          </p:cNvCxnSpPr>
          <p:nvPr/>
        </p:nvCxnSpPr>
        <p:spPr>
          <a:xfrm flipV="1">
            <a:off x="0" y="1493329"/>
            <a:ext cx="12192000" cy="1"/>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22" name="Slide Number Placeholder 21">
            <a:extLst>
              <a:ext uri="{FF2B5EF4-FFF2-40B4-BE49-F238E27FC236}">
                <a16:creationId xmlns:a16="http://schemas.microsoft.com/office/drawing/2014/main" id="{BA21B508-51F3-4178-9AB4-569EF50BEC4E}"/>
              </a:ext>
            </a:extLst>
          </p:cNvPr>
          <p:cNvSpPr>
            <a:spLocks noGrp="1"/>
          </p:cNvSpPr>
          <p:nvPr>
            <p:ph type="sldNum" sz="quarter" idx="12"/>
          </p:nvPr>
        </p:nvSpPr>
        <p:spPr/>
        <p:txBody>
          <a:bodyPr/>
          <a:lstStyle/>
          <a:p>
            <a:fld id="{6113E31D-E2AB-40D1-8B51-AFA5AFEF393A}" type="slidenum">
              <a:rPr lang="en-US" smtClean="0"/>
              <a:pPr/>
              <a:t>17</a:t>
            </a:fld>
            <a:endParaRPr lang="en-US" dirty="0"/>
          </a:p>
        </p:txBody>
      </p:sp>
      <p:sp>
        <p:nvSpPr>
          <p:cNvPr id="4" name="TextBox 3">
            <a:extLst>
              <a:ext uri="{FF2B5EF4-FFF2-40B4-BE49-F238E27FC236}">
                <a16:creationId xmlns:a16="http://schemas.microsoft.com/office/drawing/2014/main" id="{9D764D16-5F2C-47CE-83F7-1ACA101FD2E1}"/>
              </a:ext>
            </a:extLst>
          </p:cNvPr>
          <p:cNvSpPr txBox="1"/>
          <p:nvPr/>
        </p:nvSpPr>
        <p:spPr>
          <a:xfrm>
            <a:off x="552892" y="2022312"/>
            <a:ext cx="11471468" cy="4446730"/>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dirty="0"/>
              <a:t>Imperial Journal of Interdisciplinary Research (IJIR) Vol-2, Issue-5, 2016 Paper Battery the Solution for Traditional Battery</a:t>
            </a:r>
          </a:p>
          <a:p>
            <a:pPr marL="285750" indent="-285750">
              <a:lnSpc>
                <a:spcPct val="200000"/>
              </a:lnSpc>
              <a:buFont typeface="Wingdings" panose="05000000000000000000" pitchFamily="2" charset="2"/>
              <a:buChar char="q"/>
            </a:pPr>
            <a:r>
              <a:rPr lang="en-US" dirty="0"/>
              <a:t>Paper-based batteries: ELSEVIER Biosensors &amp; Bioelectronics Thu H Nguyen, Arwa </a:t>
            </a:r>
            <a:r>
              <a:rPr lang="en-US" dirty="0" err="1"/>
              <a:t>Fraiwan</a:t>
            </a:r>
            <a:r>
              <a:rPr lang="en-US" dirty="0"/>
              <a:t>, </a:t>
            </a:r>
            <a:r>
              <a:rPr lang="en-US" dirty="0" err="1"/>
              <a:t>Seokheun</a:t>
            </a:r>
            <a:r>
              <a:rPr lang="en-US" dirty="0"/>
              <a:t> Choi n Bioelectronics &amp; Microsystems Laboratory, Department of Electrical &amp; Computer Engineering, State University of New York at Binghamton, 4400 Vestal Pkwy, Binghamton, NY 13902, USA https://www.researchgate.net/publication/259318076 </a:t>
            </a:r>
          </a:p>
          <a:p>
            <a:pPr marL="285750" indent="-285750">
              <a:lnSpc>
                <a:spcPct val="200000"/>
              </a:lnSpc>
              <a:buFont typeface="Wingdings" panose="05000000000000000000" pitchFamily="2" charset="2"/>
              <a:buChar char="q"/>
            </a:pPr>
            <a:r>
              <a:rPr lang="en-US" dirty="0">
                <a:hlinkClick r:id="rId3"/>
              </a:rPr>
              <a:t>www.wikipidea.com</a:t>
            </a:r>
            <a:endParaRPr lang="en-US" dirty="0"/>
          </a:p>
          <a:p>
            <a:pPr marL="285750" indent="-285750">
              <a:lnSpc>
                <a:spcPct val="200000"/>
              </a:lnSpc>
              <a:buFont typeface="Wingdings" panose="05000000000000000000" pitchFamily="2" charset="2"/>
              <a:buChar char="q"/>
            </a:pPr>
            <a:r>
              <a:rPr lang="en-US" dirty="0"/>
              <a:t>https://www.google.com/.electronicshub.org%2Fpaper-battery-construction-working%2F&amp;psig=AOvV</a:t>
            </a:r>
          </a:p>
        </p:txBody>
      </p:sp>
      <p:sp>
        <p:nvSpPr>
          <p:cNvPr id="9"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 </a:t>
            </a:r>
            <a:endParaRPr lang="en-US" dirty="0"/>
          </a:p>
        </p:txBody>
      </p:sp>
      <p:sp>
        <p:nvSpPr>
          <p:cNvPr id="11" name="Title 5">
            <a:extLst>
              <a:ext uri="{FF2B5EF4-FFF2-40B4-BE49-F238E27FC236}">
                <a16:creationId xmlns:a16="http://schemas.microsoft.com/office/drawing/2014/main" id="{C2E40003-4B52-432A-93D4-3A69D7907BC7}"/>
              </a:ext>
            </a:extLst>
          </p:cNvPr>
          <p:cNvSpPr txBox="1">
            <a:spLocks/>
          </p:cNvSpPr>
          <p:nvPr/>
        </p:nvSpPr>
        <p:spPr>
          <a:xfrm>
            <a:off x="0" y="365125"/>
            <a:ext cx="12191999" cy="1325563"/>
          </a:xfrm>
          <a:prstGeom prst="rect">
            <a:avLst/>
          </a:prstGeom>
          <a:solidFill>
            <a:schemeClr val="accent1">
              <a:lumMod val="20000"/>
              <a:lumOff val="80000"/>
            </a:schemeClr>
          </a:solidFill>
          <a:ln>
            <a:solidFill>
              <a:schemeClr val="accent1">
                <a:lumMod val="60000"/>
                <a:lumOff val="4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Times New Roman" panose="02020603050405020304" pitchFamily="18" charset="0"/>
                <a:cs typeface="Times New Roman" panose="02020603050405020304" pitchFamily="18" charset="0"/>
              </a:rPr>
              <a:t>REFRENCE</a:t>
            </a:r>
            <a:endParaRPr lang="en-IN"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9382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BA21B508-51F3-4178-9AB4-569EF50BEC4E}"/>
              </a:ext>
            </a:extLst>
          </p:cNvPr>
          <p:cNvSpPr>
            <a:spLocks noGrp="1"/>
          </p:cNvSpPr>
          <p:nvPr>
            <p:ph type="sldNum" sz="quarter" idx="12"/>
          </p:nvPr>
        </p:nvSpPr>
        <p:spPr/>
        <p:txBody>
          <a:bodyPr/>
          <a:lstStyle/>
          <a:p>
            <a:fld id="{6113E31D-E2AB-40D1-8B51-AFA5AFEF393A}" type="slidenum">
              <a:rPr lang="en-US" smtClean="0"/>
              <a:pPr/>
              <a:t>18</a:t>
            </a:fld>
            <a:endParaRPr lang="en-US" dirty="0"/>
          </a:p>
        </p:txBody>
      </p:sp>
      <p:sp>
        <p:nvSpPr>
          <p:cNvPr id="9"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 </a:t>
            </a:r>
            <a:endParaRPr lang="en-US" dirty="0"/>
          </a:p>
        </p:txBody>
      </p:sp>
      <p:pic>
        <p:nvPicPr>
          <p:cNvPr id="7" name="Picture 6">
            <a:extLst>
              <a:ext uri="{FF2B5EF4-FFF2-40B4-BE49-F238E27FC236}">
                <a16:creationId xmlns:a16="http://schemas.microsoft.com/office/drawing/2014/main" id="{9F365645-9C8D-45C3-BDDD-E548C1BD819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323393" y="203985"/>
            <a:ext cx="9903187" cy="6571055"/>
          </a:xfrm>
          <a:prstGeom prst="rect">
            <a:avLst/>
          </a:prstGeom>
        </p:spPr>
      </p:pic>
    </p:spTree>
    <p:extLst>
      <p:ext uri="{BB962C8B-B14F-4D97-AF65-F5344CB8AC3E}">
        <p14:creationId xmlns:p14="http://schemas.microsoft.com/office/powerpoint/2010/main" val="3879401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4A79E-E2A3-47BA-8820-DDEA983C5B10}"/>
              </a:ext>
            </a:extLst>
          </p:cNvPr>
          <p:cNvSpPr>
            <a:spLocks noGrp="1"/>
          </p:cNvSpPr>
          <p:nvPr>
            <p:ph type="title"/>
          </p:nvPr>
        </p:nvSpPr>
        <p:spPr>
          <a:xfrm>
            <a:off x="1097280" y="286604"/>
            <a:ext cx="10058400" cy="1077394"/>
          </a:xfrm>
        </p:spPr>
        <p:txBody>
          <a:bodyPr anchor="ctr">
            <a:normAutofit/>
          </a:bodyPr>
          <a:lstStyle/>
          <a:p>
            <a:pPr algn="ctr"/>
            <a:r>
              <a:rPr lang="en-IN" dirty="0">
                <a:latin typeface="Times New Roman" panose="02020603050405020304" pitchFamily="18" charset="0"/>
                <a:cs typeface="Times New Roman" panose="02020603050405020304" pitchFamily="18" charset="0"/>
              </a:rPr>
              <a:t>INTRODUCTION</a:t>
            </a:r>
            <a:endParaRPr lang="en-IN" sz="4800"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8E0E8BE0-1AEC-4EA9-BA3C-7775E87176E3}"/>
              </a:ext>
            </a:extLst>
          </p:cNvPr>
          <p:cNvCxnSpPr>
            <a:cxnSpLocks/>
          </p:cNvCxnSpPr>
          <p:nvPr/>
        </p:nvCxnSpPr>
        <p:spPr>
          <a:xfrm flipV="1">
            <a:off x="0" y="1493329"/>
            <a:ext cx="12192000" cy="1"/>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22" name="Slide Number Placeholder 21">
            <a:extLst>
              <a:ext uri="{FF2B5EF4-FFF2-40B4-BE49-F238E27FC236}">
                <a16:creationId xmlns:a16="http://schemas.microsoft.com/office/drawing/2014/main" id="{BA21B508-51F3-4178-9AB4-569EF50BEC4E}"/>
              </a:ext>
            </a:extLst>
          </p:cNvPr>
          <p:cNvSpPr>
            <a:spLocks noGrp="1"/>
          </p:cNvSpPr>
          <p:nvPr>
            <p:ph type="sldNum" sz="quarter" idx="12"/>
          </p:nvPr>
        </p:nvSpPr>
        <p:spPr/>
        <p:txBody>
          <a:bodyPr/>
          <a:lstStyle/>
          <a:p>
            <a:fld id="{6113E31D-E2AB-40D1-8B51-AFA5AFEF393A}" type="slidenum">
              <a:rPr lang="en-US" smtClean="0"/>
              <a:pPr/>
              <a:t>2</a:t>
            </a:fld>
            <a:endParaRPr lang="en-US" dirty="0"/>
          </a:p>
        </p:txBody>
      </p:sp>
      <p:sp>
        <p:nvSpPr>
          <p:cNvPr id="4" name="TextBox 3">
            <a:extLst>
              <a:ext uri="{FF2B5EF4-FFF2-40B4-BE49-F238E27FC236}">
                <a16:creationId xmlns:a16="http://schemas.microsoft.com/office/drawing/2014/main" id="{9D764D16-5F2C-47CE-83F7-1ACA101FD2E1}"/>
              </a:ext>
            </a:extLst>
          </p:cNvPr>
          <p:cNvSpPr txBox="1"/>
          <p:nvPr/>
        </p:nvSpPr>
        <p:spPr>
          <a:xfrm>
            <a:off x="552892" y="1443823"/>
            <a:ext cx="6602819" cy="5554726"/>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dirty="0"/>
              <a:t>Introduction to Paper Battery</a:t>
            </a:r>
          </a:p>
          <a:p>
            <a:pPr marL="285750" indent="-285750">
              <a:lnSpc>
                <a:spcPct val="200000"/>
              </a:lnSpc>
              <a:buFont typeface="Wingdings" panose="05000000000000000000" pitchFamily="2" charset="2"/>
              <a:buChar char="q"/>
            </a:pPr>
            <a:r>
              <a:rPr lang="en-US" dirty="0"/>
              <a:t>Carbon Nanotubes</a:t>
            </a:r>
          </a:p>
          <a:p>
            <a:pPr marL="285750" indent="-285750">
              <a:lnSpc>
                <a:spcPct val="200000"/>
              </a:lnSpc>
              <a:buFont typeface="Wingdings" panose="05000000000000000000" pitchFamily="2" charset="2"/>
              <a:buChar char="q"/>
            </a:pPr>
            <a:r>
              <a:rPr lang="en-US" dirty="0"/>
              <a:t>Properties </a:t>
            </a:r>
          </a:p>
          <a:p>
            <a:pPr marL="285750" indent="-285750">
              <a:lnSpc>
                <a:spcPct val="200000"/>
              </a:lnSpc>
              <a:buFont typeface="Wingdings" panose="05000000000000000000" pitchFamily="2" charset="2"/>
              <a:buChar char="q"/>
            </a:pPr>
            <a:r>
              <a:rPr lang="en-US" dirty="0"/>
              <a:t>Construction </a:t>
            </a:r>
          </a:p>
          <a:p>
            <a:pPr marL="285750" indent="-285750">
              <a:lnSpc>
                <a:spcPct val="200000"/>
              </a:lnSpc>
              <a:buFont typeface="Wingdings" panose="05000000000000000000" pitchFamily="2" charset="2"/>
              <a:buChar char="q"/>
            </a:pPr>
            <a:r>
              <a:rPr lang="en-US" dirty="0"/>
              <a:t>Working </a:t>
            </a:r>
          </a:p>
          <a:p>
            <a:pPr marL="285750" indent="-285750">
              <a:lnSpc>
                <a:spcPct val="200000"/>
              </a:lnSpc>
              <a:buFont typeface="Wingdings" panose="05000000000000000000" pitchFamily="2" charset="2"/>
              <a:buChar char="q"/>
            </a:pPr>
            <a:r>
              <a:rPr lang="en-US" dirty="0"/>
              <a:t> Applications </a:t>
            </a:r>
          </a:p>
          <a:p>
            <a:pPr marL="285750" indent="-285750">
              <a:lnSpc>
                <a:spcPct val="200000"/>
              </a:lnSpc>
              <a:buFont typeface="Wingdings" panose="05000000000000000000" pitchFamily="2" charset="2"/>
              <a:buChar char="q"/>
            </a:pPr>
            <a:r>
              <a:rPr lang="en-US" dirty="0"/>
              <a:t> Advantages</a:t>
            </a:r>
          </a:p>
          <a:p>
            <a:pPr marL="285750" indent="-285750">
              <a:lnSpc>
                <a:spcPct val="200000"/>
              </a:lnSpc>
              <a:buFont typeface="Wingdings" panose="05000000000000000000" pitchFamily="2" charset="2"/>
              <a:buChar char="q"/>
            </a:pPr>
            <a:r>
              <a:rPr lang="en-US" dirty="0"/>
              <a:t> Limitations </a:t>
            </a:r>
          </a:p>
          <a:p>
            <a:pPr marL="285750" indent="-285750">
              <a:lnSpc>
                <a:spcPct val="200000"/>
              </a:lnSpc>
              <a:buFont typeface="Wingdings" panose="05000000000000000000" pitchFamily="2" charset="2"/>
              <a:buChar char="q"/>
            </a:pPr>
            <a:r>
              <a:rPr lang="en-US" dirty="0"/>
              <a:t> Future Scope </a:t>
            </a:r>
          </a:p>
          <a:p>
            <a:pPr marL="285750" indent="-285750">
              <a:lnSpc>
                <a:spcPct val="200000"/>
              </a:lnSpc>
              <a:buFont typeface="Wingdings" panose="05000000000000000000" pitchFamily="2" charset="2"/>
              <a:buChar char="q"/>
            </a:pPr>
            <a:r>
              <a:rPr lang="en-US" dirty="0"/>
              <a:t> Conclusion</a:t>
            </a:r>
            <a:endParaRPr lang="en-US" sz="2000" dirty="0"/>
          </a:p>
        </p:txBody>
      </p:sp>
      <p:sp>
        <p:nvSpPr>
          <p:cNvPr id="9"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 </a:t>
            </a:r>
            <a:endParaRPr lang="en-US" dirty="0"/>
          </a:p>
        </p:txBody>
      </p:sp>
      <p:sp>
        <p:nvSpPr>
          <p:cNvPr id="11" name="Title 5">
            <a:extLst>
              <a:ext uri="{FF2B5EF4-FFF2-40B4-BE49-F238E27FC236}">
                <a16:creationId xmlns:a16="http://schemas.microsoft.com/office/drawing/2014/main" id="{C2E40003-4B52-432A-93D4-3A69D7907BC7}"/>
              </a:ext>
            </a:extLst>
          </p:cNvPr>
          <p:cNvSpPr txBox="1">
            <a:spLocks/>
          </p:cNvSpPr>
          <p:nvPr/>
        </p:nvSpPr>
        <p:spPr>
          <a:xfrm>
            <a:off x="0" y="283237"/>
            <a:ext cx="12191999" cy="1325563"/>
          </a:xfrm>
          <a:prstGeom prst="rect">
            <a:avLst/>
          </a:prstGeom>
          <a:solidFill>
            <a:schemeClr val="accent1">
              <a:lumMod val="20000"/>
              <a:lumOff val="80000"/>
            </a:schemeClr>
          </a:solidFill>
          <a:ln>
            <a:solidFill>
              <a:schemeClr val="accent1">
                <a:lumMod val="60000"/>
                <a:lumOff val="4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5400" dirty="0">
                <a:latin typeface="Times New Roman" panose="02020603050405020304" pitchFamily="18" charset="0"/>
                <a:cs typeface="Times New Roman" panose="02020603050405020304" pitchFamily="18" charset="0"/>
              </a:rPr>
              <a:t>CONTENT </a:t>
            </a:r>
          </a:p>
        </p:txBody>
      </p:sp>
      <p:pic>
        <p:nvPicPr>
          <p:cNvPr id="7" name="Picture 6">
            <a:extLst>
              <a:ext uri="{FF2B5EF4-FFF2-40B4-BE49-F238E27FC236}">
                <a16:creationId xmlns:a16="http://schemas.microsoft.com/office/drawing/2014/main" id="{218D5D02-F305-453D-B9EA-FC420EC4C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8437" y="1734671"/>
            <a:ext cx="4285859" cy="2859272"/>
          </a:xfrm>
          <a:prstGeom prst="rect">
            <a:avLst/>
          </a:prstGeom>
        </p:spPr>
      </p:pic>
      <p:pic>
        <p:nvPicPr>
          <p:cNvPr id="14" name="Picture 13">
            <a:extLst>
              <a:ext uri="{FF2B5EF4-FFF2-40B4-BE49-F238E27FC236}">
                <a16:creationId xmlns:a16="http://schemas.microsoft.com/office/drawing/2014/main" id="{2D192C1F-2B92-4083-915E-574CAC64E2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9819" y="4486233"/>
            <a:ext cx="3169444" cy="2120646"/>
          </a:xfrm>
          <a:prstGeom prst="rect">
            <a:avLst/>
          </a:prstGeom>
        </p:spPr>
      </p:pic>
    </p:spTree>
    <p:extLst>
      <p:ext uri="{BB962C8B-B14F-4D97-AF65-F5344CB8AC3E}">
        <p14:creationId xmlns:p14="http://schemas.microsoft.com/office/powerpoint/2010/main" val="32449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4A79E-E2A3-47BA-8820-DDEA983C5B10}"/>
              </a:ext>
            </a:extLst>
          </p:cNvPr>
          <p:cNvSpPr>
            <a:spLocks noGrp="1"/>
          </p:cNvSpPr>
          <p:nvPr>
            <p:ph type="title"/>
          </p:nvPr>
        </p:nvSpPr>
        <p:spPr>
          <a:xfrm>
            <a:off x="1097280" y="286604"/>
            <a:ext cx="10058400" cy="1077394"/>
          </a:xfrm>
        </p:spPr>
        <p:txBody>
          <a:bodyPr anchor="ctr">
            <a:normAutofit/>
          </a:bodyPr>
          <a:lstStyle/>
          <a:p>
            <a:pPr algn="ctr"/>
            <a:r>
              <a:rPr lang="en-IN" dirty="0">
                <a:latin typeface="Times New Roman" panose="02020603050405020304" pitchFamily="18" charset="0"/>
                <a:cs typeface="Times New Roman" panose="02020603050405020304" pitchFamily="18" charset="0"/>
              </a:rPr>
              <a:t>INTRODUCTION</a:t>
            </a:r>
            <a:endParaRPr lang="en-IN" sz="4800"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8E0E8BE0-1AEC-4EA9-BA3C-7775E87176E3}"/>
              </a:ext>
            </a:extLst>
          </p:cNvPr>
          <p:cNvCxnSpPr>
            <a:cxnSpLocks/>
          </p:cNvCxnSpPr>
          <p:nvPr/>
        </p:nvCxnSpPr>
        <p:spPr>
          <a:xfrm flipV="1">
            <a:off x="0" y="1493329"/>
            <a:ext cx="12192000" cy="1"/>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22" name="Slide Number Placeholder 21">
            <a:extLst>
              <a:ext uri="{FF2B5EF4-FFF2-40B4-BE49-F238E27FC236}">
                <a16:creationId xmlns:a16="http://schemas.microsoft.com/office/drawing/2014/main" id="{BA21B508-51F3-4178-9AB4-569EF50BEC4E}"/>
              </a:ext>
            </a:extLst>
          </p:cNvPr>
          <p:cNvSpPr>
            <a:spLocks noGrp="1"/>
          </p:cNvSpPr>
          <p:nvPr>
            <p:ph type="sldNum" sz="quarter" idx="12"/>
          </p:nvPr>
        </p:nvSpPr>
        <p:spPr/>
        <p:txBody>
          <a:bodyPr/>
          <a:lstStyle/>
          <a:p>
            <a:fld id="{6113E31D-E2AB-40D1-8B51-AFA5AFEF393A}" type="slidenum">
              <a:rPr lang="en-US" smtClean="0"/>
              <a:pPr/>
              <a:t>3</a:t>
            </a:fld>
            <a:endParaRPr lang="en-US" dirty="0"/>
          </a:p>
        </p:txBody>
      </p:sp>
      <p:sp>
        <p:nvSpPr>
          <p:cNvPr id="4" name="TextBox 3">
            <a:extLst>
              <a:ext uri="{FF2B5EF4-FFF2-40B4-BE49-F238E27FC236}">
                <a16:creationId xmlns:a16="http://schemas.microsoft.com/office/drawing/2014/main" id="{9D764D16-5F2C-47CE-83F7-1ACA101FD2E1}"/>
              </a:ext>
            </a:extLst>
          </p:cNvPr>
          <p:cNvSpPr txBox="1"/>
          <p:nvPr/>
        </p:nvSpPr>
        <p:spPr>
          <a:xfrm>
            <a:off x="552892" y="1781679"/>
            <a:ext cx="11286182" cy="4446730"/>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dirty="0"/>
              <a:t> A </a:t>
            </a:r>
            <a:r>
              <a:rPr lang="en-US" b="1" dirty="0"/>
              <a:t>paper battery </a:t>
            </a:r>
            <a:r>
              <a:rPr lang="en-US" dirty="0"/>
              <a:t>is a flexible, ultra-thin energy storage and production device formed by combining carbon nanotubes with a conventional sheet of cellulose-based paper.</a:t>
            </a:r>
          </a:p>
          <a:p>
            <a:pPr marL="285750" indent="-285750">
              <a:lnSpc>
                <a:spcPct val="200000"/>
              </a:lnSpc>
              <a:buFont typeface="Wingdings" panose="05000000000000000000" pitchFamily="2" charset="2"/>
              <a:buChar char="q"/>
            </a:pPr>
            <a:r>
              <a:rPr lang="en-US" dirty="0"/>
              <a:t> The nano materials are a one-dimensional structure with very small diameters.  It can be bent and twisted, trimmed with scissors or molded into any needed shape.</a:t>
            </a:r>
          </a:p>
          <a:p>
            <a:pPr marL="285750" indent="-285750">
              <a:lnSpc>
                <a:spcPct val="200000"/>
              </a:lnSpc>
              <a:buFont typeface="Wingdings" panose="05000000000000000000" pitchFamily="2" charset="2"/>
              <a:buChar char="q"/>
            </a:pPr>
            <a:r>
              <a:rPr lang="en-US" dirty="0"/>
              <a:t>In addition to being unusually thin, paper batteries are flexible and environment friendly ,allowing integration into wide range of products . Their functioning is similar to conventional chemical batteries with the important difference that they are non corrosive and do not require extensive housing.</a:t>
            </a:r>
          </a:p>
          <a:p>
            <a:pPr marL="285750" indent="-285750">
              <a:lnSpc>
                <a:spcPct val="200000"/>
              </a:lnSpc>
              <a:buFont typeface="Wingdings" panose="05000000000000000000" pitchFamily="2" charset="2"/>
              <a:buChar char="q"/>
            </a:pPr>
            <a:r>
              <a:rPr lang="en-US" dirty="0"/>
              <a:t>Paper Battery = Carbon Nanotubes + Cellulose (Paper)</a:t>
            </a:r>
          </a:p>
        </p:txBody>
      </p:sp>
      <p:sp>
        <p:nvSpPr>
          <p:cNvPr id="9"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 </a:t>
            </a:r>
            <a:endParaRPr lang="en-US" dirty="0"/>
          </a:p>
        </p:txBody>
      </p:sp>
      <p:sp>
        <p:nvSpPr>
          <p:cNvPr id="11" name="Title 5">
            <a:extLst>
              <a:ext uri="{FF2B5EF4-FFF2-40B4-BE49-F238E27FC236}">
                <a16:creationId xmlns:a16="http://schemas.microsoft.com/office/drawing/2014/main" id="{C2E40003-4B52-432A-93D4-3A69D7907BC7}"/>
              </a:ext>
            </a:extLst>
          </p:cNvPr>
          <p:cNvSpPr txBox="1">
            <a:spLocks/>
          </p:cNvSpPr>
          <p:nvPr/>
        </p:nvSpPr>
        <p:spPr>
          <a:xfrm>
            <a:off x="0" y="365125"/>
            <a:ext cx="12191999" cy="1325563"/>
          </a:xfrm>
          <a:prstGeom prst="rect">
            <a:avLst/>
          </a:prstGeom>
          <a:solidFill>
            <a:schemeClr val="accent1">
              <a:lumMod val="20000"/>
              <a:lumOff val="80000"/>
            </a:schemeClr>
          </a:solidFill>
          <a:ln>
            <a:solidFill>
              <a:schemeClr val="accent1">
                <a:lumMod val="60000"/>
                <a:lumOff val="4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Times New Roman" panose="02020603050405020304" pitchFamily="18" charset="0"/>
                <a:cs typeface="Times New Roman" panose="02020603050405020304" pitchFamily="18" charset="0"/>
              </a:rPr>
              <a:t>INTRODUCTION</a:t>
            </a:r>
            <a:endParaRPr lang="en-IN"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0912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4A79E-E2A3-47BA-8820-DDEA983C5B10}"/>
              </a:ext>
            </a:extLst>
          </p:cNvPr>
          <p:cNvSpPr>
            <a:spLocks noGrp="1"/>
          </p:cNvSpPr>
          <p:nvPr>
            <p:ph type="title"/>
          </p:nvPr>
        </p:nvSpPr>
        <p:spPr>
          <a:xfrm>
            <a:off x="1097280" y="286604"/>
            <a:ext cx="10058400" cy="1077394"/>
          </a:xfrm>
        </p:spPr>
        <p:txBody>
          <a:bodyPr anchor="ctr">
            <a:normAutofit/>
          </a:bodyPr>
          <a:lstStyle/>
          <a:p>
            <a:pPr algn="ctr"/>
            <a:r>
              <a:rPr lang="en-IN" dirty="0">
                <a:latin typeface="Times New Roman" panose="02020603050405020304" pitchFamily="18" charset="0"/>
                <a:cs typeface="Times New Roman" panose="02020603050405020304" pitchFamily="18" charset="0"/>
              </a:rPr>
              <a:t>INTRODUCTION</a:t>
            </a:r>
            <a:endParaRPr lang="en-IN" sz="4800"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8E0E8BE0-1AEC-4EA9-BA3C-7775E87176E3}"/>
              </a:ext>
            </a:extLst>
          </p:cNvPr>
          <p:cNvCxnSpPr>
            <a:cxnSpLocks/>
          </p:cNvCxnSpPr>
          <p:nvPr/>
        </p:nvCxnSpPr>
        <p:spPr>
          <a:xfrm flipV="1">
            <a:off x="0" y="1493329"/>
            <a:ext cx="12192000" cy="1"/>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22" name="Slide Number Placeholder 21">
            <a:extLst>
              <a:ext uri="{FF2B5EF4-FFF2-40B4-BE49-F238E27FC236}">
                <a16:creationId xmlns:a16="http://schemas.microsoft.com/office/drawing/2014/main" id="{BA21B508-51F3-4178-9AB4-569EF50BEC4E}"/>
              </a:ext>
            </a:extLst>
          </p:cNvPr>
          <p:cNvSpPr>
            <a:spLocks noGrp="1"/>
          </p:cNvSpPr>
          <p:nvPr>
            <p:ph type="sldNum" sz="quarter" idx="12"/>
          </p:nvPr>
        </p:nvSpPr>
        <p:spPr/>
        <p:txBody>
          <a:bodyPr/>
          <a:lstStyle/>
          <a:p>
            <a:fld id="{6113E31D-E2AB-40D1-8B51-AFA5AFEF393A}" type="slidenum">
              <a:rPr lang="en-US" smtClean="0"/>
              <a:pPr/>
              <a:t>4</a:t>
            </a:fld>
            <a:endParaRPr lang="en-US" dirty="0"/>
          </a:p>
        </p:txBody>
      </p:sp>
      <p:sp>
        <p:nvSpPr>
          <p:cNvPr id="4" name="TextBox 3">
            <a:extLst>
              <a:ext uri="{FF2B5EF4-FFF2-40B4-BE49-F238E27FC236}">
                <a16:creationId xmlns:a16="http://schemas.microsoft.com/office/drawing/2014/main" id="{9D764D16-5F2C-47CE-83F7-1ACA101FD2E1}"/>
              </a:ext>
            </a:extLst>
          </p:cNvPr>
          <p:cNvSpPr txBox="1"/>
          <p:nvPr/>
        </p:nvSpPr>
        <p:spPr>
          <a:xfrm>
            <a:off x="480703" y="1637301"/>
            <a:ext cx="7051066" cy="5000728"/>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b="1" dirty="0"/>
              <a:t>Carbon nanotubes (CNTs) </a:t>
            </a:r>
            <a:r>
              <a:rPr lang="en-US" dirty="0"/>
              <a:t>are allotropes of carbon with a cylindrical nanostructure. These cylindrical carbon molecules have unusual properties, which are valuable for nanotechnology, electronics, optics and other fields of materials science and technology.</a:t>
            </a:r>
          </a:p>
          <a:p>
            <a:pPr marL="285750" indent="-285750">
              <a:lnSpc>
                <a:spcPct val="200000"/>
              </a:lnSpc>
              <a:buFont typeface="Wingdings" panose="05000000000000000000" pitchFamily="2" charset="2"/>
              <a:buChar char="q"/>
            </a:pPr>
            <a:r>
              <a:rPr lang="en-US" dirty="0"/>
              <a:t>In addition, owing to their extraordinary thermal conductivity, mechanical and electrical properties, carbon nanotubes find applications as additives to various structural materials. For instance, nanotubes from a tiny portion of the material in some (Primarily Carbon Fiber) baseball bats, golf clubs, car parts or Damascus steel</a:t>
            </a:r>
          </a:p>
        </p:txBody>
      </p:sp>
      <p:sp>
        <p:nvSpPr>
          <p:cNvPr id="9"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 </a:t>
            </a:r>
            <a:endParaRPr lang="en-US" dirty="0"/>
          </a:p>
        </p:txBody>
      </p:sp>
      <p:sp>
        <p:nvSpPr>
          <p:cNvPr id="11" name="Title 5">
            <a:extLst>
              <a:ext uri="{FF2B5EF4-FFF2-40B4-BE49-F238E27FC236}">
                <a16:creationId xmlns:a16="http://schemas.microsoft.com/office/drawing/2014/main" id="{C2E40003-4B52-432A-93D4-3A69D7907BC7}"/>
              </a:ext>
            </a:extLst>
          </p:cNvPr>
          <p:cNvSpPr txBox="1">
            <a:spLocks/>
          </p:cNvSpPr>
          <p:nvPr/>
        </p:nvSpPr>
        <p:spPr>
          <a:xfrm>
            <a:off x="0" y="365125"/>
            <a:ext cx="12191999" cy="1325563"/>
          </a:xfrm>
          <a:prstGeom prst="rect">
            <a:avLst/>
          </a:prstGeom>
          <a:solidFill>
            <a:schemeClr val="accent1">
              <a:lumMod val="20000"/>
              <a:lumOff val="80000"/>
            </a:schemeClr>
          </a:solidFill>
          <a:ln>
            <a:solidFill>
              <a:schemeClr val="accent1">
                <a:lumMod val="60000"/>
                <a:lumOff val="4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Times New Roman" panose="02020603050405020304" pitchFamily="18" charset="0"/>
                <a:cs typeface="Times New Roman" panose="02020603050405020304" pitchFamily="18" charset="0"/>
              </a:rPr>
              <a:t>CARBON NANOTUBES</a:t>
            </a:r>
            <a:endParaRPr lang="en-IN" sz="5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B310FF7-0CAA-40E6-8BC3-8741389121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9570" y="2179070"/>
            <a:ext cx="4816172" cy="3606762"/>
          </a:xfrm>
          <a:prstGeom prst="rect">
            <a:avLst/>
          </a:prstGeom>
        </p:spPr>
      </p:pic>
    </p:spTree>
    <p:extLst>
      <p:ext uri="{BB962C8B-B14F-4D97-AF65-F5344CB8AC3E}">
        <p14:creationId xmlns:p14="http://schemas.microsoft.com/office/powerpoint/2010/main" val="51710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4A79E-E2A3-47BA-8820-DDEA983C5B10}"/>
              </a:ext>
            </a:extLst>
          </p:cNvPr>
          <p:cNvSpPr>
            <a:spLocks noGrp="1"/>
          </p:cNvSpPr>
          <p:nvPr>
            <p:ph type="title"/>
          </p:nvPr>
        </p:nvSpPr>
        <p:spPr>
          <a:xfrm>
            <a:off x="1097280" y="286604"/>
            <a:ext cx="10058400" cy="1077394"/>
          </a:xfrm>
        </p:spPr>
        <p:txBody>
          <a:bodyPr anchor="ctr">
            <a:normAutofit/>
          </a:bodyPr>
          <a:lstStyle/>
          <a:p>
            <a:pPr algn="ctr"/>
            <a:r>
              <a:rPr lang="en-IN" dirty="0">
                <a:latin typeface="Times New Roman" panose="02020603050405020304" pitchFamily="18" charset="0"/>
                <a:cs typeface="Times New Roman" panose="02020603050405020304" pitchFamily="18" charset="0"/>
              </a:rPr>
              <a:t>INTRODUCTION</a:t>
            </a:r>
            <a:endParaRPr lang="en-IN" sz="4800"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8E0E8BE0-1AEC-4EA9-BA3C-7775E87176E3}"/>
              </a:ext>
            </a:extLst>
          </p:cNvPr>
          <p:cNvCxnSpPr>
            <a:cxnSpLocks/>
          </p:cNvCxnSpPr>
          <p:nvPr/>
        </p:nvCxnSpPr>
        <p:spPr>
          <a:xfrm flipV="1">
            <a:off x="0" y="1493329"/>
            <a:ext cx="12192000" cy="1"/>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22" name="Slide Number Placeholder 21">
            <a:extLst>
              <a:ext uri="{FF2B5EF4-FFF2-40B4-BE49-F238E27FC236}">
                <a16:creationId xmlns:a16="http://schemas.microsoft.com/office/drawing/2014/main" id="{BA21B508-51F3-4178-9AB4-569EF50BEC4E}"/>
              </a:ext>
            </a:extLst>
          </p:cNvPr>
          <p:cNvSpPr>
            <a:spLocks noGrp="1"/>
          </p:cNvSpPr>
          <p:nvPr>
            <p:ph type="sldNum" sz="quarter" idx="12"/>
          </p:nvPr>
        </p:nvSpPr>
        <p:spPr/>
        <p:txBody>
          <a:bodyPr/>
          <a:lstStyle/>
          <a:p>
            <a:fld id="{6113E31D-E2AB-40D1-8B51-AFA5AFEF393A}" type="slidenum">
              <a:rPr lang="en-US" smtClean="0"/>
              <a:pPr/>
              <a:t>5</a:t>
            </a:fld>
            <a:endParaRPr lang="en-US" dirty="0"/>
          </a:p>
        </p:txBody>
      </p:sp>
      <p:sp>
        <p:nvSpPr>
          <p:cNvPr id="4" name="TextBox 3">
            <a:extLst>
              <a:ext uri="{FF2B5EF4-FFF2-40B4-BE49-F238E27FC236}">
                <a16:creationId xmlns:a16="http://schemas.microsoft.com/office/drawing/2014/main" id="{9D764D16-5F2C-47CE-83F7-1ACA101FD2E1}"/>
              </a:ext>
            </a:extLst>
          </p:cNvPr>
          <p:cNvSpPr txBox="1"/>
          <p:nvPr/>
        </p:nvSpPr>
        <p:spPr>
          <a:xfrm>
            <a:off x="552892" y="1781679"/>
            <a:ext cx="11286182" cy="2784737"/>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dirty="0"/>
              <a:t>The carbon nanotubes are flexible and very light weight.</a:t>
            </a:r>
          </a:p>
          <a:p>
            <a:pPr marL="285750" indent="-285750">
              <a:lnSpc>
                <a:spcPct val="200000"/>
              </a:lnSpc>
              <a:buFont typeface="Wingdings" panose="05000000000000000000" pitchFamily="2" charset="2"/>
              <a:buChar char="q"/>
            </a:pPr>
            <a:r>
              <a:rPr lang="en-US" dirty="0"/>
              <a:t>Carbon Nanotubes are good conductor of electricity.</a:t>
            </a:r>
          </a:p>
          <a:p>
            <a:pPr marL="285750" indent="-285750">
              <a:lnSpc>
                <a:spcPct val="200000"/>
              </a:lnSpc>
              <a:buFont typeface="Wingdings" panose="05000000000000000000" pitchFamily="2" charset="2"/>
              <a:buChar char="q"/>
            </a:pPr>
            <a:r>
              <a:rPr lang="en-US" dirty="0"/>
              <a:t>Carbon Nanotubes offers high tensile strength</a:t>
            </a:r>
          </a:p>
          <a:p>
            <a:pPr marL="285750" indent="-285750">
              <a:lnSpc>
                <a:spcPct val="200000"/>
              </a:lnSpc>
              <a:buFont typeface="Wingdings" panose="05000000000000000000" pitchFamily="2" charset="2"/>
              <a:buChar char="q"/>
            </a:pPr>
            <a:r>
              <a:rPr lang="en-US" dirty="0"/>
              <a:t>Carbon Nanotubes have high packing density and low mass density</a:t>
            </a:r>
          </a:p>
          <a:p>
            <a:pPr marL="285750" indent="-285750">
              <a:lnSpc>
                <a:spcPct val="200000"/>
              </a:lnSpc>
              <a:buFont typeface="Wingdings" panose="05000000000000000000" pitchFamily="2" charset="2"/>
              <a:buChar char="q"/>
            </a:pPr>
            <a:r>
              <a:rPr lang="en-US" dirty="0"/>
              <a:t>Carbon Nanotubes provides low resistance.</a:t>
            </a:r>
          </a:p>
        </p:txBody>
      </p:sp>
      <p:sp>
        <p:nvSpPr>
          <p:cNvPr id="9"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 </a:t>
            </a:r>
            <a:endParaRPr lang="en-US" dirty="0"/>
          </a:p>
        </p:txBody>
      </p:sp>
      <p:sp>
        <p:nvSpPr>
          <p:cNvPr id="11" name="Title 5">
            <a:extLst>
              <a:ext uri="{FF2B5EF4-FFF2-40B4-BE49-F238E27FC236}">
                <a16:creationId xmlns:a16="http://schemas.microsoft.com/office/drawing/2014/main" id="{C2E40003-4B52-432A-93D4-3A69D7907BC7}"/>
              </a:ext>
            </a:extLst>
          </p:cNvPr>
          <p:cNvSpPr txBox="1">
            <a:spLocks/>
          </p:cNvSpPr>
          <p:nvPr/>
        </p:nvSpPr>
        <p:spPr>
          <a:xfrm>
            <a:off x="0" y="365125"/>
            <a:ext cx="12191999" cy="1325563"/>
          </a:xfrm>
          <a:prstGeom prst="rect">
            <a:avLst/>
          </a:prstGeom>
          <a:solidFill>
            <a:schemeClr val="accent1">
              <a:lumMod val="20000"/>
              <a:lumOff val="80000"/>
            </a:schemeClr>
          </a:solidFill>
          <a:ln>
            <a:solidFill>
              <a:schemeClr val="accent1">
                <a:lumMod val="60000"/>
                <a:lumOff val="4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Times New Roman" panose="02020603050405020304" pitchFamily="18" charset="0"/>
                <a:cs typeface="Times New Roman" panose="02020603050405020304" pitchFamily="18" charset="0"/>
              </a:rPr>
              <a:t>PROPERTIES OF CARBON NANOTUBES</a:t>
            </a:r>
            <a:endParaRPr lang="en-IN"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8152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4A79E-E2A3-47BA-8820-DDEA983C5B10}"/>
              </a:ext>
            </a:extLst>
          </p:cNvPr>
          <p:cNvSpPr>
            <a:spLocks noGrp="1"/>
          </p:cNvSpPr>
          <p:nvPr>
            <p:ph type="title"/>
          </p:nvPr>
        </p:nvSpPr>
        <p:spPr>
          <a:xfrm>
            <a:off x="1097280" y="286604"/>
            <a:ext cx="10058400" cy="1077394"/>
          </a:xfrm>
        </p:spPr>
        <p:txBody>
          <a:bodyPr anchor="ctr">
            <a:normAutofit/>
          </a:bodyPr>
          <a:lstStyle/>
          <a:p>
            <a:pPr algn="ctr"/>
            <a:r>
              <a:rPr lang="en-IN" dirty="0">
                <a:latin typeface="Times New Roman" panose="02020603050405020304" pitchFamily="18" charset="0"/>
                <a:cs typeface="Times New Roman" panose="02020603050405020304" pitchFamily="18" charset="0"/>
              </a:rPr>
              <a:t>INTRODUCTION</a:t>
            </a:r>
            <a:endParaRPr lang="en-IN" sz="4800"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8E0E8BE0-1AEC-4EA9-BA3C-7775E87176E3}"/>
              </a:ext>
            </a:extLst>
          </p:cNvPr>
          <p:cNvCxnSpPr>
            <a:cxnSpLocks/>
          </p:cNvCxnSpPr>
          <p:nvPr/>
        </p:nvCxnSpPr>
        <p:spPr>
          <a:xfrm flipV="1">
            <a:off x="0" y="1493329"/>
            <a:ext cx="12192000" cy="1"/>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22" name="Slide Number Placeholder 21">
            <a:extLst>
              <a:ext uri="{FF2B5EF4-FFF2-40B4-BE49-F238E27FC236}">
                <a16:creationId xmlns:a16="http://schemas.microsoft.com/office/drawing/2014/main" id="{BA21B508-51F3-4178-9AB4-569EF50BEC4E}"/>
              </a:ext>
            </a:extLst>
          </p:cNvPr>
          <p:cNvSpPr>
            <a:spLocks noGrp="1"/>
          </p:cNvSpPr>
          <p:nvPr>
            <p:ph type="sldNum" sz="quarter" idx="12"/>
          </p:nvPr>
        </p:nvSpPr>
        <p:spPr/>
        <p:txBody>
          <a:bodyPr/>
          <a:lstStyle/>
          <a:p>
            <a:fld id="{6113E31D-E2AB-40D1-8B51-AFA5AFEF393A}" type="slidenum">
              <a:rPr lang="en-US" smtClean="0"/>
              <a:pPr/>
              <a:t>6</a:t>
            </a:fld>
            <a:endParaRPr lang="en-US" dirty="0"/>
          </a:p>
        </p:txBody>
      </p:sp>
      <p:sp>
        <p:nvSpPr>
          <p:cNvPr id="4" name="TextBox 3">
            <a:extLst>
              <a:ext uri="{FF2B5EF4-FFF2-40B4-BE49-F238E27FC236}">
                <a16:creationId xmlns:a16="http://schemas.microsoft.com/office/drawing/2014/main" id="{9D764D16-5F2C-47CE-83F7-1ACA101FD2E1}"/>
              </a:ext>
            </a:extLst>
          </p:cNvPr>
          <p:cNvSpPr txBox="1"/>
          <p:nvPr/>
        </p:nvSpPr>
        <p:spPr>
          <a:xfrm>
            <a:off x="552892" y="1781679"/>
            <a:ext cx="11286182" cy="3338735"/>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dirty="0"/>
              <a:t>Cellulose is a biodegradable and bio- compatible material</a:t>
            </a:r>
          </a:p>
          <a:p>
            <a:pPr marL="285750" indent="-285750">
              <a:lnSpc>
                <a:spcPct val="200000"/>
              </a:lnSpc>
              <a:buFont typeface="Wingdings" panose="05000000000000000000" pitchFamily="2" charset="2"/>
              <a:buChar char="q"/>
            </a:pPr>
            <a:r>
              <a:rPr lang="en-US" dirty="0"/>
              <a:t>Cellulose provide low shear strength</a:t>
            </a:r>
          </a:p>
          <a:p>
            <a:pPr marL="285750" indent="-285750">
              <a:lnSpc>
                <a:spcPct val="200000"/>
              </a:lnSpc>
              <a:buFont typeface="Wingdings" panose="05000000000000000000" pitchFamily="2" charset="2"/>
              <a:buChar char="q"/>
            </a:pPr>
            <a:r>
              <a:rPr lang="en-US" dirty="0"/>
              <a:t>Cellulose offers high tensile strength</a:t>
            </a:r>
          </a:p>
          <a:p>
            <a:pPr marL="285750" indent="-285750">
              <a:lnSpc>
                <a:spcPct val="200000"/>
              </a:lnSpc>
              <a:buFont typeface="Wingdings" panose="05000000000000000000" pitchFamily="2" charset="2"/>
              <a:buChar char="q"/>
            </a:pPr>
            <a:r>
              <a:rPr lang="en-US" dirty="0"/>
              <a:t>Cellulose has magnificent absorption capacity and porosity.</a:t>
            </a:r>
          </a:p>
          <a:p>
            <a:pPr marL="285750" indent="-285750">
              <a:lnSpc>
                <a:spcPct val="200000"/>
              </a:lnSpc>
              <a:buFont typeface="Wingdings" panose="05000000000000000000" pitchFamily="2" charset="2"/>
              <a:buChar char="q"/>
            </a:pPr>
            <a:r>
              <a:rPr lang="en-US" dirty="0"/>
              <a:t>Cellulose is nontoxic.</a:t>
            </a:r>
          </a:p>
          <a:p>
            <a:pPr marL="285750" indent="-285750">
              <a:lnSpc>
                <a:spcPct val="200000"/>
              </a:lnSpc>
              <a:buFont typeface="Wingdings" panose="05000000000000000000" pitchFamily="2" charset="2"/>
              <a:buChar char="q"/>
            </a:pPr>
            <a:r>
              <a:rPr lang="en-US" dirty="0"/>
              <a:t>Can be easily recyclable and reusable.</a:t>
            </a:r>
          </a:p>
        </p:txBody>
      </p:sp>
      <p:sp>
        <p:nvSpPr>
          <p:cNvPr id="9"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 </a:t>
            </a:r>
            <a:endParaRPr lang="en-US" dirty="0"/>
          </a:p>
        </p:txBody>
      </p:sp>
      <p:sp>
        <p:nvSpPr>
          <p:cNvPr id="11" name="Title 5">
            <a:extLst>
              <a:ext uri="{FF2B5EF4-FFF2-40B4-BE49-F238E27FC236}">
                <a16:creationId xmlns:a16="http://schemas.microsoft.com/office/drawing/2014/main" id="{C2E40003-4B52-432A-93D4-3A69D7907BC7}"/>
              </a:ext>
            </a:extLst>
          </p:cNvPr>
          <p:cNvSpPr txBox="1">
            <a:spLocks/>
          </p:cNvSpPr>
          <p:nvPr/>
        </p:nvSpPr>
        <p:spPr>
          <a:xfrm>
            <a:off x="0" y="365125"/>
            <a:ext cx="12191999" cy="1325563"/>
          </a:xfrm>
          <a:prstGeom prst="rect">
            <a:avLst/>
          </a:prstGeom>
          <a:solidFill>
            <a:schemeClr val="accent1">
              <a:lumMod val="20000"/>
              <a:lumOff val="80000"/>
            </a:schemeClr>
          </a:solidFill>
          <a:ln>
            <a:solidFill>
              <a:schemeClr val="accent1">
                <a:lumMod val="60000"/>
                <a:lumOff val="4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Times New Roman" panose="02020603050405020304" pitchFamily="18" charset="0"/>
                <a:cs typeface="Times New Roman" panose="02020603050405020304" pitchFamily="18" charset="0"/>
              </a:rPr>
              <a:t>PROPERTIES OF CELLULOSE</a:t>
            </a:r>
            <a:endParaRPr lang="en-IN"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704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4A79E-E2A3-47BA-8820-DDEA983C5B10}"/>
              </a:ext>
            </a:extLst>
          </p:cNvPr>
          <p:cNvSpPr>
            <a:spLocks noGrp="1"/>
          </p:cNvSpPr>
          <p:nvPr>
            <p:ph type="title"/>
          </p:nvPr>
        </p:nvSpPr>
        <p:spPr>
          <a:xfrm>
            <a:off x="1097280" y="286604"/>
            <a:ext cx="10058400" cy="1077394"/>
          </a:xfrm>
        </p:spPr>
        <p:txBody>
          <a:bodyPr anchor="ctr">
            <a:normAutofit/>
          </a:bodyPr>
          <a:lstStyle/>
          <a:p>
            <a:pPr algn="ctr"/>
            <a:r>
              <a:rPr lang="en-IN" dirty="0">
                <a:latin typeface="Times New Roman" panose="02020603050405020304" pitchFamily="18" charset="0"/>
                <a:cs typeface="Times New Roman" panose="02020603050405020304" pitchFamily="18" charset="0"/>
              </a:rPr>
              <a:t>INTRODUCTION</a:t>
            </a:r>
            <a:endParaRPr lang="en-IN" sz="4800"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8E0E8BE0-1AEC-4EA9-BA3C-7775E87176E3}"/>
              </a:ext>
            </a:extLst>
          </p:cNvPr>
          <p:cNvCxnSpPr>
            <a:cxnSpLocks/>
          </p:cNvCxnSpPr>
          <p:nvPr/>
        </p:nvCxnSpPr>
        <p:spPr>
          <a:xfrm flipV="1">
            <a:off x="0" y="1493329"/>
            <a:ext cx="12192000" cy="1"/>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22" name="Slide Number Placeholder 21">
            <a:extLst>
              <a:ext uri="{FF2B5EF4-FFF2-40B4-BE49-F238E27FC236}">
                <a16:creationId xmlns:a16="http://schemas.microsoft.com/office/drawing/2014/main" id="{BA21B508-51F3-4178-9AB4-569EF50BEC4E}"/>
              </a:ext>
            </a:extLst>
          </p:cNvPr>
          <p:cNvSpPr>
            <a:spLocks noGrp="1"/>
          </p:cNvSpPr>
          <p:nvPr>
            <p:ph type="sldNum" sz="quarter" idx="12"/>
          </p:nvPr>
        </p:nvSpPr>
        <p:spPr/>
        <p:txBody>
          <a:bodyPr/>
          <a:lstStyle/>
          <a:p>
            <a:fld id="{6113E31D-E2AB-40D1-8B51-AFA5AFEF393A}" type="slidenum">
              <a:rPr lang="en-US" smtClean="0"/>
              <a:pPr/>
              <a:t>7</a:t>
            </a:fld>
            <a:endParaRPr lang="en-US" dirty="0"/>
          </a:p>
        </p:txBody>
      </p:sp>
      <p:sp>
        <p:nvSpPr>
          <p:cNvPr id="4" name="TextBox 3">
            <a:extLst>
              <a:ext uri="{FF2B5EF4-FFF2-40B4-BE49-F238E27FC236}">
                <a16:creationId xmlns:a16="http://schemas.microsoft.com/office/drawing/2014/main" id="{9D764D16-5F2C-47CE-83F7-1ACA101FD2E1}"/>
              </a:ext>
            </a:extLst>
          </p:cNvPr>
          <p:cNvSpPr txBox="1"/>
          <p:nvPr/>
        </p:nvSpPr>
        <p:spPr>
          <a:xfrm>
            <a:off x="552892" y="2182332"/>
            <a:ext cx="6602819" cy="4446730"/>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dirty="0"/>
              <a:t>Actually, there are many ways to construct paper batteries. Given below are three ways to create paper batteries: </a:t>
            </a:r>
          </a:p>
          <a:p>
            <a:pPr marL="285750" indent="-285750">
              <a:lnSpc>
                <a:spcPct val="200000"/>
              </a:lnSpc>
              <a:buFont typeface="Wingdings" panose="05000000000000000000" pitchFamily="2" charset="2"/>
              <a:buChar char="q"/>
            </a:pPr>
            <a:r>
              <a:rPr lang="en-US" b="1" dirty="0"/>
              <a:t>The first method </a:t>
            </a:r>
            <a:r>
              <a:rPr lang="en-US" dirty="0"/>
              <a:t>involves fabricating zinc and manganese dioxide based cathode and anode. The batteries are printed onto paper using standard silkscreen printing press. </a:t>
            </a:r>
          </a:p>
          <a:p>
            <a:pPr marL="285750" indent="-285750">
              <a:lnSpc>
                <a:spcPct val="200000"/>
              </a:lnSpc>
              <a:buFont typeface="Wingdings" panose="05000000000000000000" pitchFamily="2" charset="2"/>
              <a:buChar char="q"/>
            </a:pPr>
            <a:r>
              <a:rPr lang="en-US" dirty="0"/>
              <a:t> This paper is infused with aligned carbon nanotubes which are used as electrode. This paper is dipped in a solution of ionic liquid which acts as the electrolyte</a:t>
            </a:r>
            <a:endParaRPr lang="en-US" sz="2000" dirty="0"/>
          </a:p>
        </p:txBody>
      </p:sp>
      <p:sp>
        <p:nvSpPr>
          <p:cNvPr id="5" name="TextBox 4">
            <a:extLst>
              <a:ext uri="{FF2B5EF4-FFF2-40B4-BE49-F238E27FC236}">
                <a16:creationId xmlns:a16="http://schemas.microsoft.com/office/drawing/2014/main" id="{8D41C642-B75B-4962-8F97-4B4FC3870714}"/>
              </a:ext>
            </a:extLst>
          </p:cNvPr>
          <p:cNvSpPr txBox="1"/>
          <p:nvPr/>
        </p:nvSpPr>
        <p:spPr>
          <a:xfrm>
            <a:off x="7495953" y="6429466"/>
            <a:ext cx="3659727" cy="338554"/>
          </a:xfrm>
          <a:prstGeom prst="rect">
            <a:avLst/>
          </a:prstGeom>
          <a:noFill/>
        </p:spPr>
        <p:txBody>
          <a:bodyPr wrap="square" rtlCol="0">
            <a:spAutoFit/>
          </a:bodyPr>
          <a:lstStyle/>
          <a:p>
            <a:pPr algn="ctr"/>
            <a:r>
              <a:rPr lang="en-IN" sz="1600" dirty="0">
                <a:latin typeface="Times New Roman" panose="02020603050405020304" pitchFamily="18" charset="0"/>
                <a:cs typeface="Times New Roman" panose="02020603050405020304" pitchFamily="18" charset="0"/>
              </a:rPr>
              <a:t>Brain Wave Detection Model</a:t>
            </a:r>
          </a:p>
        </p:txBody>
      </p:sp>
      <p:sp>
        <p:nvSpPr>
          <p:cNvPr id="9"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 </a:t>
            </a:r>
            <a:endParaRPr lang="en-US" dirty="0"/>
          </a:p>
        </p:txBody>
      </p:sp>
      <p:sp>
        <p:nvSpPr>
          <p:cNvPr id="11" name="Title 5">
            <a:extLst>
              <a:ext uri="{FF2B5EF4-FFF2-40B4-BE49-F238E27FC236}">
                <a16:creationId xmlns:a16="http://schemas.microsoft.com/office/drawing/2014/main" id="{C2E40003-4B52-432A-93D4-3A69D7907BC7}"/>
              </a:ext>
            </a:extLst>
          </p:cNvPr>
          <p:cNvSpPr txBox="1">
            <a:spLocks/>
          </p:cNvSpPr>
          <p:nvPr/>
        </p:nvSpPr>
        <p:spPr>
          <a:xfrm>
            <a:off x="0" y="365125"/>
            <a:ext cx="12191999" cy="1325563"/>
          </a:xfrm>
          <a:prstGeom prst="rect">
            <a:avLst/>
          </a:prstGeom>
          <a:solidFill>
            <a:schemeClr val="accent1">
              <a:lumMod val="20000"/>
              <a:lumOff val="80000"/>
            </a:schemeClr>
          </a:solidFill>
          <a:ln>
            <a:solidFill>
              <a:schemeClr val="accent1">
                <a:lumMod val="60000"/>
                <a:lumOff val="4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Times New Roman" panose="02020603050405020304" pitchFamily="18" charset="0"/>
                <a:cs typeface="Times New Roman" panose="02020603050405020304" pitchFamily="18" charset="0"/>
              </a:rPr>
              <a:t>CONSTRUCTION</a:t>
            </a:r>
            <a:endParaRPr lang="en-IN" sz="5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31298EC-0710-461B-BA3E-8CEDF0884D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3750" y="2457700"/>
            <a:ext cx="4762500" cy="3819525"/>
          </a:xfrm>
          <a:prstGeom prst="rect">
            <a:avLst/>
          </a:prstGeom>
        </p:spPr>
      </p:pic>
    </p:spTree>
    <p:extLst>
      <p:ext uri="{BB962C8B-B14F-4D97-AF65-F5344CB8AC3E}">
        <p14:creationId xmlns:p14="http://schemas.microsoft.com/office/powerpoint/2010/main" val="3560367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4A79E-E2A3-47BA-8820-DDEA983C5B10}"/>
              </a:ext>
            </a:extLst>
          </p:cNvPr>
          <p:cNvSpPr>
            <a:spLocks noGrp="1"/>
          </p:cNvSpPr>
          <p:nvPr>
            <p:ph type="title"/>
          </p:nvPr>
        </p:nvSpPr>
        <p:spPr>
          <a:xfrm>
            <a:off x="1097280" y="286604"/>
            <a:ext cx="10058400" cy="1077394"/>
          </a:xfrm>
        </p:spPr>
        <p:txBody>
          <a:bodyPr anchor="ctr">
            <a:normAutofit/>
          </a:bodyPr>
          <a:lstStyle/>
          <a:p>
            <a:pPr algn="ctr"/>
            <a:r>
              <a:rPr lang="en-IN" dirty="0">
                <a:latin typeface="Times New Roman" panose="02020603050405020304" pitchFamily="18" charset="0"/>
                <a:cs typeface="Times New Roman" panose="02020603050405020304" pitchFamily="18" charset="0"/>
              </a:rPr>
              <a:t>INTRODUCTION</a:t>
            </a:r>
            <a:endParaRPr lang="en-IN" sz="4800"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8E0E8BE0-1AEC-4EA9-BA3C-7775E87176E3}"/>
              </a:ext>
            </a:extLst>
          </p:cNvPr>
          <p:cNvCxnSpPr>
            <a:cxnSpLocks/>
          </p:cNvCxnSpPr>
          <p:nvPr/>
        </p:nvCxnSpPr>
        <p:spPr>
          <a:xfrm flipV="1">
            <a:off x="0" y="1493329"/>
            <a:ext cx="12192000" cy="1"/>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22" name="Slide Number Placeholder 21">
            <a:extLst>
              <a:ext uri="{FF2B5EF4-FFF2-40B4-BE49-F238E27FC236}">
                <a16:creationId xmlns:a16="http://schemas.microsoft.com/office/drawing/2014/main" id="{BA21B508-51F3-4178-9AB4-569EF50BEC4E}"/>
              </a:ext>
            </a:extLst>
          </p:cNvPr>
          <p:cNvSpPr>
            <a:spLocks noGrp="1"/>
          </p:cNvSpPr>
          <p:nvPr>
            <p:ph type="sldNum" sz="quarter" idx="12"/>
          </p:nvPr>
        </p:nvSpPr>
        <p:spPr/>
        <p:txBody>
          <a:bodyPr/>
          <a:lstStyle/>
          <a:p>
            <a:fld id="{6113E31D-E2AB-40D1-8B51-AFA5AFEF393A}" type="slidenum">
              <a:rPr lang="en-US" smtClean="0"/>
              <a:pPr/>
              <a:t>8</a:t>
            </a:fld>
            <a:endParaRPr lang="en-US" dirty="0"/>
          </a:p>
        </p:txBody>
      </p:sp>
      <p:sp>
        <p:nvSpPr>
          <p:cNvPr id="4" name="TextBox 3">
            <a:extLst>
              <a:ext uri="{FF2B5EF4-FFF2-40B4-BE49-F238E27FC236}">
                <a16:creationId xmlns:a16="http://schemas.microsoft.com/office/drawing/2014/main" id="{9D764D16-5F2C-47CE-83F7-1ACA101FD2E1}"/>
              </a:ext>
            </a:extLst>
          </p:cNvPr>
          <p:cNvSpPr txBox="1"/>
          <p:nvPr/>
        </p:nvSpPr>
        <p:spPr>
          <a:xfrm>
            <a:off x="552892" y="2296632"/>
            <a:ext cx="6602819" cy="4446730"/>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b="1" dirty="0"/>
              <a:t>The second method </a:t>
            </a:r>
            <a:r>
              <a:rPr lang="en-US" dirty="0"/>
              <a:t>is a bit complex and involves growing nanotubes on a silicon substrate. The gaps in the matrix are then filled with cellulose and once the matrix is dried, the combination of cellulose and nanotubes is peeled off. Thus sheets of paper consisting of layers of carbon nanotubes are created. these Two such sheets are combined together to form a super capacitor with an ionic solution like urine, sweat or human blood as an electrolyte.</a:t>
            </a:r>
            <a:endParaRPr lang="en-US" sz="2000" dirty="0"/>
          </a:p>
        </p:txBody>
      </p:sp>
      <p:sp>
        <p:nvSpPr>
          <p:cNvPr id="9"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 </a:t>
            </a:r>
            <a:endParaRPr lang="en-US" dirty="0"/>
          </a:p>
        </p:txBody>
      </p:sp>
      <p:sp>
        <p:nvSpPr>
          <p:cNvPr id="11" name="Title 5">
            <a:extLst>
              <a:ext uri="{FF2B5EF4-FFF2-40B4-BE49-F238E27FC236}">
                <a16:creationId xmlns:a16="http://schemas.microsoft.com/office/drawing/2014/main" id="{C2E40003-4B52-432A-93D4-3A69D7907BC7}"/>
              </a:ext>
            </a:extLst>
          </p:cNvPr>
          <p:cNvSpPr txBox="1">
            <a:spLocks/>
          </p:cNvSpPr>
          <p:nvPr/>
        </p:nvSpPr>
        <p:spPr>
          <a:xfrm>
            <a:off x="0" y="365125"/>
            <a:ext cx="12191999" cy="1325563"/>
          </a:xfrm>
          <a:prstGeom prst="rect">
            <a:avLst/>
          </a:prstGeom>
          <a:solidFill>
            <a:schemeClr val="accent1">
              <a:lumMod val="20000"/>
              <a:lumOff val="80000"/>
            </a:schemeClr>
          </a:solidFill>
          <a:ln>
            <a:solidFill>
              <a:schemeClr val="accent1">
                <a:lumMod val="60000"/>
                <a:lumOff val="4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5400" dirty="0">
                <a:latin typeface="Times New Roman" panose="02020603050405020304" pitchFamily="18" charset="0"/>
                <a:cs typeface="Times New Roman" panose="02020603050405020304" pitchFamily="18" charset="0"/>
              </a:rPr>
              <a:t>2</a:t>
            </a:r>
            <a:r>
              <a:rPr lang="en-IN" sz="5400" baseline="30000" dirty="0">
                <a:latin typeface="Times New Roman" panose="02020603050405020304" pitchFamily="18" charset="0"/>
                <a:cs typeface="Times New Roman" panose="02020603050405020304" pitchFamily="18" charset="0"/>
              </a:rPr>
              <a:t>nd</a:t>
            </a:r>
            <a:r>
              <a:rPr lang="en-IN" sz="5400" dirty="0">
                <a:latin typeface="Times New Roman" panose="02020603050405020304" pitchFamily="18" charset="0"/>
                <a:cs typeface="Times New Roman" panose="02020603050405020304" pitchFamily="18" charset="0"/>
              </a:rPr>
              <a:t> Method</a:t>
            </a:r>
          </a:p>
        </p:txBody>
      </p:sp>
      <p:pic>
        <p:nvPicPr>
          <p:cNvPr id="12" name="Picture 11">
            <a:extLst>
              <a:ext uri="{FF2B5EF4-FFF2-40B4-BE49-F238E27FC236}">
                <a16:creationId xmlns:a16="http://schemas.microsoft.com/office/drawing/2014/main" id="{BB0DDA4E-6E29-4791-86E9-D7A5EBDA37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4485" y="2333235"/>
            <a:ext cx="4762500" cy="3819525"/>
          </a:xfrm>
          <a:prstGeom prst="rect">
            <a:avLst/>
          </a:prstGeom>
        </p:spPr>
      </p:pic>
    </p:spTree>
    <p:extLst>
      <p:ext uri="{BB962C8B-B14F-4D97-AF65-F5344CB8AC3E}">
        <p14:creationId xmlns:p14="http://schemas.microsoft.com/office/powerpoint/2010/main" val="1931162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27A3D9-638E-4771-84A8-41100DB70B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1706" y="1583625"/>
            <a:ext cx="3821082" cy="3384153"/>
          </a:xfrm>
          <a:prstGeom prst="rect">
            <a:avLst/>
          </a:prstGeom>
        </p:spPr>
      </p:pic>
      <p:sp>
        <p:nvSpPr>
          <p:cNvPr id="2" name="Title 1">
            <a:extLst>
              <a:ext uri="{FF2B5EF4-FFF2-40B4-BE49-F238E27FC236}">
                <a16:creationId xmlns:a16="http://schemas.microsoft.com/office/drawing/2014/main" id="{69B4A79E-E2A3-47BA-8820-DDEA983C5B10}"/>
              </a:ext>
            </a:extLst>
          </p:cNvPr>
          <p:cNvSpPr>
            <a:spLocks noGrp="1"/>
          </p:cNvSpPr>
          <p:nvPr>
            <p:ph type="title"/>
          </p:nvPr>
        </p:nvSpPr>
        <p:spPr>
          <a:xfrm>
            <a:off x="1097280" y="286604"/>
            <a:ext cx="10058400" cy="1077394"/>
          </a:xfrm>
        </p:spPr>
        <p:txBody>
          <a:bodyPr anchor="ctr">
            <a:normAutofit/>
          </a:bodyPr>
          <a:lstStyle/>
          <a:p>
            <a:pPr algn="ctr"/>
            <a:r>
              <a:rPr lang="en-IN" dirty="0">
                <a:latin typeface="Times New Roman" panose="02020603050405020304" pitchFamily="18" charset="0"/>
                <a:cs typeface="Times New Roman" panose="02020603050405020304" pitchFamily="18" charset="0"/>
              </a:rPr>
              <a:t>INTRODUCTION</a:t>
            </a:r>
            <a:endParaRPr lang="en-IN" sz="4800"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8E0E8BE0-1AEC-4EA9-BA3C-7775E87176E3}"/>
              </a:ext>
            </a:extLst>
          </p:cNvPr>
          <p:cNvCxnSpPr>
            <a:cxnSpLocks/>
          </p:cNvCxnSpPr>
          <p:nvPr/>
        </p:nvCxnSpPr>
        <p:spPr>
          <a:xfrm flipV="1">
            <a:off x="0" y="1493329"/>
            <a:ext cx="12192000" cy="1"/>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22" name="Slide Number Placeholder 21">
            <a:extLst>
              <a:ext uri="{FF2B5EF4-FFF2-40B4-BE49-F238E27FC236}">
                <a16:creationId xmlns:a16="http://schemas.microsoft.com/office/drawing/2014/main" id="{BA21B508-51F3-4178-9AB4-569EF50BEC4E}"/>
              </a:ext>
            </a:extLst>
          </p:cNvPr>
          <p:cNvSpPr>
            <a:spLocks noGrp="1"/>
          </p:cNvSpPr>
          <p:nvPr>
            <p:ph type="sldNum" sz="quarter" idx="12"/>
          </p:nvPr>
        </p:nvSpPr>
        <p:spPr/>
        <p:txBody>
          <a:bodyPr/>
          <a:lstStyle/>
          <a:p>
            <a:fld id="{6113E31D-E2AB-40D1-8B51-AFA5AFEF393A}" type="slidenum">
              <a:rPr lang="en-US" smtClean="0"/>
              <a:pPr/>
              <a:t>9</a:t>
            </a:fld>
            <a:endParaRPr lang="en-US" dirty="0"/>
          </a:p>
        </p:txBody>
      </p:sp>
      <p:sp>
        <p:nvSpPr>
          <p:cNvPr id="4" name="TextBox 3">
            <a:extLst>
              <a:ext uri="{FF2B5EF4-FFF2-40B4-BE49-F238E27FC236}">
                <a16:creationId xmlns:a16="http://schemas.microsoft.com/office/drawing/2014/main" id="{9D764D16-5F2C-47CE-83F7-1ACA101FD2E1}"/>
              </a:ext>
            </a:extLst>
          </p:cNvPr>
          <p:cNvSpPr txBox="1"/>
          <p:nvPr/>
        </p:nvSpPr>
        <p:spPr>
          <a:xfrm>
            <a:off x="552892" y="1512866"/>
            <a:ext cx="11344093" cy="4930581"/>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sz="2000" dirty="0"/>
              <a:t>Step 1: Black carbon ink is applied on a cellulose based paper. </a:t>
            </a:r>
          </a:p>
          <a:p>
            <a:pPr marL="285750" indent="-285750">
              <a:lnSpc>
                <a:spcPct val="200000"/>
              </a:lnSpc>
              <a:buFont typeface="Wingdings" panose="05000000000000000000" pitchFamily="2" charset="2"/>
              <a:buChar char="q"/>
            </a:pPr>
            <a:r>
              <a:rPr lang="en-US" sz="2000" dirty="0"/>
              <a:t>Step 2: Black Carbon ink is being spread on a paper spread on the paper. </a:t>
            </a:r>
          </a:p>
          <a:p>
            <a:pPr marL="285750" indent="-285750">
              <a:lnSpc>
                <a:spcPct val="200000"/>
              </a:lnSpc>
              <a:buFont typeface="Wingdings" panose="05000000000000000000" pitchFamily="2" charset="2"/>
              <a:buChar char="q"/>
            </a:pPr>
            <a:r>
              <a:rPr lang="en-US" sz="2000" dirty="0"/>
              <a:t>Step 3: A thin lithium film is laminated over the exposed cellulose surface. </a:t>
            </a:r>
          </a:p>
          <a:p>
            <a:pPr marL="285750" indent="-285750">
              <a:lnSpc>
                <a:spcPct val="200000"/>
              </a:lnSpc>
              <a:buFont typeface="Wingdings" panose="05000000000000000000" pitchFamily="2" charset="2"/>
              <a:buChar char="q"/>
            </a:pPr>
            <a:r>
              <a:rPr lang="en-US" sz="2000" dirty="0"/>
              <a:t>Step 4: The cellulose paper is heated at 80o C for 5 minutes.</a:t>
            </a:r>
          </a:p>
          <a:p>
            <a:pPr marL="285750" indent="-285750">
              <a:lnSpc>
                <a:spcPct val="200000"/>
              </a:lnSpc>
              <a:buFont typeface="Wingdings" panose="05000000000000000000" pitchFamily="2" charset="2"/>
              <a:buChar char="q"/>
            </a:pPr>
            <a:r>
              <a:rPr lang="en-US" sz="2000" dirty="0"/>
              <a:t> Step 5: Next, the film is peeled off from the substrate</a:t>
            </a:r>
          </a:p>
          <a:p>
            <a:pPr marL="285750" indent="-285750">
              <a:lnSpc>
                <a:spcPct val="200000"/>
              </a:lnSpc>
              <a:buFont typeface="Wingdings" panose="05000000000000000000" pitchFamily="2" charset="2"/>
              <a:buChar char="q"/>
            </a:pPr>
            <a:r>
              <a:rPr lang="en-US" sz="2000" dirty="0"/>
              <a:t>Step 6: The film acts as electrodes of the paper battery. One film is connected to the electrolyte LTO (Li4Ti5012) and another film is pasted to the electrolyte LCO (LiCo02).  </a:t>
            </a:r>
          </a:p>
          <a:p>
            <a:pPr marL="285750" indent="-285750">
              <a:lnSpc>
                <a:spcPct val="200000"/>
              </a:lnSpc>
              <a:buFont typeface="Wingdings" panose="05000000000000000000" pitchFamily="2" charset="2"/>
              <a:buChar char="q"/>
            </a:pPr>
            <a:r>
              <a:rPr lang="en-US" sz="2000" dirty="0"/>
              <a:t>Step 7: Next, connect a LED on both the ends of the battery and check its functionality</a:t>
            </a:r>
          </a:p>
        </p:txBody>
      </p:sp>
      <p:sp>
        <p:nvSpPr>
          <p:cNvPr id="9"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 </a:t>
            </a:r>
            <a:endParaRPr lang="en-US" dirty="0"/>
          </a:p>
        </p:txBody>
      </p:sp>
      <p:sp>
        <p:nvSpPr>
          <p:cNvPr id="11" name="Title 5">
            <a:extLst>
              <a:ext uri="{FF2B5EF4-FFF2-40B4-BE49-F238E27FC236}">
                <a16:creationId xmlns:a16="http://schemas.microsoft.com/office/drawing/2014/main" id="{C2E40003-4B52-432A-93D4-3A69D7907BC7}"/>
              </a:ext>
            </a:extLst>
          </p:cNvPr>
          <p:cNvSpPr txBox="1">
            <a:spLocks/>
          </p:cNvSpPr>
          <p:nvPr/>
        </p:nvSpPr>
        <p:spPr>
          <a:xfrm>
            <a:off x="0" y="365125"/>
            <a:ext cx="12191999" cy="1325563"/>
          </a:xfrm>
          <a:prstGeom prst="rect">
            <a:avLst/>
          </a:prstGeom>
          <a:solidFill>
            <a:schemeClr val="accent1">
              <a:lumMod val="20000"/>
              <a:lumOff val="80000"/>
            </a:schemeClr>
          </a:solidFill>
          <a:ln>
            <a:solidFill>
              <a:schemeClr val="accent1">
                <a:lumMod val="60000"/>
                <a:lumOff val="4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5400" dirty="0">
                <a:latin typeface="Times New Roman" panose="02020603050405020304" pitchFamily="18" charset="0"/>
                <a:cs typeface="Times New Roman" panose="02020603050405020304" pitchFamily="18" charset="0"/>
              </a:rPr>
              <a:t>3</a:t>
            </a:r>
            <a:r>
              <a:rPr lang="en-IN" sz="5400" baseline="30000" dirty="0">
                <a:latin typeface="Times New Roman" panose="02020603050405020304" pitchFamily="18" charset="0"/>
                <a:cs typeface="Times New Roman" panose="02020603050405020304" pitchFamily="18" charset="0"/>
              </a:rPr>
              <a:t>RD</a:t>
            </a:r>
            <a:r>
              <a:rPr lang="en-IN" sz="5400" dirty="0">
                <a:latin typeface="Times New Roman" panose="02020603050405020304" pitchFamily="18" charset="0"/>
                <a:cs typeface="Times New Roman" panose="02020603050405020304" pitchFamily="18" charset="0"/>
              </a:rPr>
              <a:t> method</a:t>
            </a:r>
          </a:p>
        </p:txBody>
      </p:sp>
    </p:spTree>
    <p:extLst>
      <p:ext uri="{BB962C8B-B14F-4D97-AF65-F5344CB8AC3E}">
        <p14:creationId xmlns:p14="http://schemas.microsoft.com/office/powerpoint/2010/main" val="3284939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4604</TotalTime>
  <Words>1561</Words>
  <Application>Microsoft Office PowerPoint</Application>
  <PresentationFormat>Widescreen</PresentationFormat>
  <Paragraphs>164</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PowerPoint Presentation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VINEET KUMAR</dc:creator>
  <cp:lastModifiedBy>VINEET KUMAR</cp:lastModifiedBy>
  <cp:revision>30</cp:revision>
  <dcterms:created xsi:type="dcterms:W3CDTF">2021-05-24T08:25:27Z</dcterms:created>
  <dcterms:modified xsi:type="dcterms:W3CDTF">2021-06-08T13:04:49Z</dcterms:modified>
</cp:coreProperties>
</file>