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82" r:id="rId3"/>
    <p:sldId id="275" r:id="rId4"/>
    <p:sldId id="293" r:id="rId5"/>
    <p:sldId id="278" r:id="rId6"/>
    <p:sldId id="276" r:id="rId7"/>
    <p:sldId id="279" r:id="rId8"/>
    <p:sldId id="287" r:id="rId9"/>
    <p:sldId id="284" r:id="rId10"/>
    <p:sldId id="277" r:id="rId11"/>
    <p:sldId id="280" r:id="rId12"/>
    <p:sldId id="288" r:id="rId13"/>
    <p:sldId id="292" r:id="rId14"/>
    <p:sldId id="291" r:id="rId15"/>
    <p:sldId id="290" r:id="rId16"/>
    <p:sldId id="28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70" d="100"/>
          <a:sy n="70" d="100"/>
        </p:scale>
        <p:origin x="61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02626-2E35-4044-9FB2-2E90F9E54E5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645FF-5324-46C6-9031-341B62636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0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70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12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97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61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61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4EA7-7C1E-4878-9708-843FC7E0E959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83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B79-F206-42D1-A1B9-8FF72A8EEA4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0A8-22A7-43B6-9D55-DF16402A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4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B79-F206-42D1-A1B9-8FF72A8EEA4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0A8-22A7-43B6-9D55-DF16402A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B79-F206-42D1-A1B9-8FF72A8EEA4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0A8-22A7-43B6-9D55-DF16402A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B79-F206-42D1-A1B9-8FF72A8EEA4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0A8-22A7-43B6-9D55-DF16402A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B79-F206-42D1-A1B9-8FF72A8EEA4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0A8-22A7-43B6-9D55-DF16402A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B79-F206-42D1-A1B9-8FF72A8EEA4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0A8-22A7-43B6-9D55-DF16402A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B79-F206-42D1-A1B9-8FF72A8EEA4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0A8-22A7-43B6-9D55-DF16402A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9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B79-F206-42D1-A1B9-8FF72A8EEA4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0A8-22A7-43B6-9D55-DF16402A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B79-F206-42D1-A1B9-8FF72A8EEA4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0A8-22A7-43B6-9D55-DF16402A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B79-F206-42D1-A1B9-8FF72A8EEA4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0A8-22A7-43B6-9D55-DF16402A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B79-F206-42D1-A1B9-8FF72A8EEA4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0A8-22A7-43B6-9D55-DF16402A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BB79-F206-42D1-A1B9-8FF72A8EEA4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F50A8-22A7-43B6-9D55-DF16402A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8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19" y="6158230"/>
            <a:ext cx="11338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 Kumar Garg Engineering College, Ghaziabad</a:t>
            </a:r>
          </a:p>
        </p:txBody>
      </p:sp>
      <p:pic>
        <p:nvPicPr>
          <p:cNvPr id="5" name="Picture 4" descr="D:\akgec\nat conference\akgec 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5280" y="4758690"/>
            <a:ext cx="1475105" cy="139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08925" y="2144454"/>
            <a:ext cx="5587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SUBMITTED TO:</a:t>
            </a:r>
          </a:p>
          <a:p>
            <a:pPr algn="ctr"/>
            <a:r>
              <a:rPr lang="en-US" dirty="0" smtClean="0"/>
              <a:t>Asst</a:t>
            </a:r>
            <a:r>
              <a:rPr lang="en-US" dirty="0"/>
              <a:t>. Prof. </a:t>
            </a:r>
            <a:r>
              <a:rPr lang="en-US" dirty="0" smtClean="0"/>
              <a:t>ALOK KUMAR </a:t>
            </a:r>
            <a:endParaRPr lang="en-US" dirty="0"/>
          </a:p>
          <a:p>
            <a:pPr algn="ctr"/>
            <a:r>
              <a:rPr lang="en-US" dirty="0" smtClean="0"/>
              <a:t>(ECE Dept.)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SUBMITTED BY:</a:t>
            </a:r>
            <a:endParaRPr lang="en-US" b="1" dirty="0"/>
          </a:p>
          <a:p>
            <a:pPr algn="ctr"/>
            <a:r>
              <a:rPr lang="en-US" dirty="0" smtClean="0"/>
              <a:t>Vishal Kumar 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1702731168)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767FF06-54DB-4B2B-A501-79DC79E4BAF0}"/>
              </a:ext>
            </a:extLst>
          </p:cNvPr>
          <p:cNvSpPr/>
          <p:nvPr/>
        </p:nvSpPr>
        <p:spPr>
          <a:xfrm>
            <a:off x="3578039" y="299660"/>
            <a:ext cx="5035930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SEMINAR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DESIGNS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VLSI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346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6900" t="9322" r="21180" b="10682"/>
          <a:stretch/>
        </p:blipFill>
        <p:spPr>
          <a:xfrm>
            <a:off x="5410999" y="1507001"/>
            <a:ext cx="4507591" cy="4836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A1FC6-14E1-46A2-BD9B-DBBCE9689C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26125"/>
            <a:ext cx="3017520" cy="6857999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 </a:t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1" name="Slide Number Placeholder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6110" t="10870" r="16576" b="4976"/>
          <a:stretch/>
        </p:blipFill>
        <p:spPr>
          <a:xfrm>
            <a:off x="5323116" y="1603531"/>
            <a:ext cx="5087688" cy="50876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33659" t="1266" r="4379" b="581"/>
          <a:stretch/>
        </p:blipFill>
        <p:spPr>
          <a:xfrm>
            <a:off x="5049078" y="957225"/>
            <a:ext cx="6662810" cy="593390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476526" y="4377019"/>
            <a:ext cx="665629" cy="1411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12">
            <a:extLst>
              <a:ext uri="{FF2B5EF4-FFF2-40B4-BE49-F238E27FC236}">
                <a16:creationId xmlns:a16="http://schemas.microsoft.com/office/drawing/2014/main" xmlns="" id="{B489C3E3-C576-466B-A15B-0023A11453A3}"/>
              </a:ext>
            </a:extLst>
          </p:cNvPr>
          <p:cNvSpPr/>
          <p:nvPr/>
        </p:nvSpPr>
        <p:spPr>
          <a:xfrm>
            <a:off x="2892024" y="4106455"/>
            <a:ext cx="1621588" cy="386183"/>
          </a:xfrm>
          <a:custGeom>
            <a:avLst/>
            <a:gdLst>
              <a:gd name="connsiteX0" fmla="*/ 0 w 2969638"/>
              <a:gd name="connsiteY0" fmla="*/ 0 h 1781783"/>
              <a:gd name="connsiteX1" fmla="*/ 2969638 w 2969638"/>
              <a:gd name="connsiteY1" fmla="*/ 0 h 1781783"/>
              <a:gd name="connsiteX2" fmla="*/ 2969638 w 2969638"/>
              <a:gd name="connsiteY2" fmla="*/ 1781783 h 1781783"/>
              <a:gd name="connsiteX3" fmla="*/ 0 w 2969638"/>
              <a:gd name="connsiteY3" fmla="*/ 1781783 h 1781783"/>
              <a:gd name="connsiteX4" fmla="*/ 0 w 2969638"/>
              <a:gd name="connsiteY4" fmla="*/ 0 h 178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638" h="1781783">
                <a:moveTo>
                  <a:pt x="0" y="0"/>
                </a:moveTo>
                <a:lnTo>
                  <a:pt x="2969638" y="0"/>
                </a:lnTo>
                <a:lnTo>
                  <a:pt x="2969638" y="1781783"/>
                </a:lnTo>
                <a:lnTo>
                  <a:pt x="0" y="178178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 cells</a:t>
            </a:r>
            <a:endParaRPr lang="en-IN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xmlns="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xmlns="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 ARRAY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20" y="1910586"/>
            <a:ext cx="11567160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Transistor level masking is fully defined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Program wiring and via to implement the desired 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We take die which have all the gates placed but not connected.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Initially Gate Array is not connected with any logic block, after  programming wiring is done with field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Only layout of interconnect is given to fabrication house.</a:t>
            </a:r>
            <a:r>
              <a:rPr lang="en-US" dirty="0"/>
              <a:t> A gate array circuit is prefabricated circuit with no particular function in which transistor and other activity devices are placed at regulation predefined positions.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Only masks for metallization need to be created.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6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xmlns="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xmlns="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Gate Array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17896" y="24147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Gate Array</a:t>
            </a:r>
            <a:r>
              <a:rPr lang="en-US" dirty="0" smtClean="0"/>
              <a:t>  	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dirty="0" smtClean="0"/>
              <a:t>Channeled gate array 	Channel less gate Array 	Structured Gate Array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47276" y="2975212"/>
            <a:ext cx="3148" cy="147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753910" y="3612793"/>
            <a:ext cx="659774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53910" y="3621857"/>
            <a:ext cx="0" cy="83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51658" y="3618935"/>
            <a:ext cx="0" cy="81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B4A79E-E2A3-47BA-8820-DDEA983C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7394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E0E8BE0-1AEC-4EA9-BA3C-7775E87176E3}"/>
              </a:ext>
            </a:extLst>
          </p:cNvPr>
          <p:cNvCxnSpPr>
            <a:cxnSpLocks/>
          </p:cNvCxnSpPr>
          <p:nvPr/>
        </p:nvCxnSpPr>
        <p:spPr>
          <a:xfrm flipV="1">
            <a:off x="0" y="1493329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BA21B508-51F3-4178-9AB4-569EF50B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8840" y="6479182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xmlns="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CHANNELED GATE ARRAY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ASIC or Application Specific Integrated Circuit | Introduction, Types,  Desig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10"/>
          <a:stretch/>
        </p:blipFill>
        <p:spPr bwMode="auto">
          <a:xfrm>
            <a:off x="7856143" y="2042079"/>
            <a:ext cx="4165494" cy="339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6EAEC039-233C-4AA5-8244-D02698071524}"/>
              </a:ext>
            </a:extLst>
          </p:cNvPr>
          <p:cNvSpPr txBox="1">
            <a:spLocks/>
          </p:cNvSpPr>
          <p:nvPr/>
        </p:nvSpPr>
        <p:spPr>
          <a:xfrm>
            <a:off x="821526" y="1993538"/>
            <a:ext cx="7071759" cy="446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Only </a:t>
            </a:r>
            <a:r>
              <a:rPr lang="en-IN" dirty="0"/>
              <a:t>the customized interconnect </a:t>
            </a:r>
            <a:r>
              <a:rPr lang="en-IN" dirty="0" smtClean="0"/>
              <a:t>is available.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It have predefined space between the row of base cells.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Manufacturing lead time is between two days and two weeks.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For interconnection, channelled gate array uses row of cells separated by channels.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3931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B4A79E-E2A3-47BA-8820-DDEA983C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7394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E0E8BE0-1AEC-4EA9-BA3C-7775E87176E3}"/>
              </a:ext>
            </a:extLst>
          </p:cNvPr>
          <p:cNvCxnSpPr>
            <a:cxnSpLocks/>
          </p:cNvCxnSpPr>
          <p:nvPr/>
        </p:nvCxnSpPr>
        <p:spPr>
          <a:xfrm flipV="1">
            <a:off x="0" y="1493329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BA21B508-51F3-4178-9AB4-569EF50B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8840" y="6479182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xmlns="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LESS GATE ARRAY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ASIC or Application Specific Integrated Circuit | Introduction, Types,  Desig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7"/>
          <a:stretch/>
        </p:blipFill>
        <p:spPr bwMode="auto">
          <a:xfrm>
            <a:off x="7395551" y="2042080"/>
            <a:ext cx="4544382" cy="339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6EAEC039-233C-4AA5-8244-D02698071524}"/>
              </a:ext>
            </a:extLst>
          </p:cNvPr>
          <p:cNvSpPr txBox="1">
            <a:spLocks/>
          </p:cNvSpPr>
          <p:nvPr/>
        </p:nvSpPr>
        <p:spPr>
          <a:xfrm>
            <a:off x="821526" y="1993538"/>
            <a:ext cx="7071759" cy="446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Only a few of the top layers are customized.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There are no predefined space between the rows of the base cell. No are set aside for routing between the cells.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Routing is made over the top of gate array devices.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Such routing is possible by contact layer customization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Channel less gate array have logic density. 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5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B4A79E-E2A3-47BA-8820-DDEA983C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7394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E0E8BE0-1AEC-4EA9-BA3C-7775E87176E3}"/>
              </a:ext>
            </a:extLst>
          </p:cNvPr>
          <p:cNvCxnSpPr>
            <a:cxnSpLocks/>
          </p:cNvCxnSpPr>
          <p:nvPr/>
        </p:nvCxnSpPr>
        <p:spPr>
          <a:xfrm flipV="1">
            <a:off x="0" y="1493329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BA21B508-51F3-4178-9AB4-569EF50B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8840" y="6479182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xmlns="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GATE ARRAY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2  Standard ICs – ICs sold as Standard Parts  SSI/LSI/ MSI IC such as  MUX, Encoder, Memory Chips, or Microprocessor IC  Application Specific  Integrated. - ppt downloa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1" t="23313" r="361" b="11612"/>
          <a:stretch/>
        </p:blipFill>
        <p:spPr bwMode="auto">
          <a:xfrm>
            <a:off x="7654685" y="1924334"/>
            <a:ext cx="3918052" cy="44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6EAEC039-233C-4AA5-8244-D02698071524}"/>
              </a:ext>
            </a:extLst>
          </p:cNvPr>
          <p:cNvSpPr txBox="1">
            <a:spLocks/>
          </p:cNvSpPr>
          <p:nvPr/>
        </p:nvSpPr>
        <p:spPr>
          <a:xfrm>
            <a:off x="838200" y="1951930"/>
            <a:ext cx="7071759" cy="446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It is the combination of both CBIC and Masked gate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Only the interconnect is customized.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Custom blocks can be embedded.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These can be complete blocks such as processor or memory array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An array of different bases cells better suited to implementing a specific 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Provided high speed &amp; consume low power.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77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xmlns="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xmlns="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ADVANTAGES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43960" y="1842524"/>
            <a:ext cx="9965088" cy="12604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Reduces the mask cost</a:t>
            </a:r>
          </a:p>
          <a:p>
            <a:r>
              <a:rPr lang="en-US" dirty="0"/>
              <a:t>Less time to </a:t>
            </a:r>
            <a:r>
              <a:rPr lang="en-US" dirty="0" smtClean="0"/>
              <a:t>market</a:t>
            </a:r>
          </a:p>
          <a:p>
            <a:r>
              <a:rPr lang="en-US" dirty="0"/>
              <a:t>Suitable for low production </a:t>
            </a:r>
            <a:r>
              <a:rPr lang="en-US" dirty="0" smtClean="0"/>
              <a:t>volume</a:t>
            </a:r>
          </a:p>
          <a:p>
            <a:endParaRPr lang="en-US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xmlns="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15920" y="3137901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DISADVANTAGES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92102" y="4565780"/>
            <a:ext cx="8235610" cy="2232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Size is fixed </a:t>
            </a:r>
          </a:p>
          <a:p>
            <a:r>
              <a:rPr lang="en-US" dirty="0"/>
              <a:t>Number of transistor are fixed</a:t>
            </a:r>
          </a:p>
          <a:p>
            <a:r>
              <a:rPr lang="en-US" dirty="0"/>
              <a:t>Metal height is fix</a:t>
            </a:r>
          </a:p>
          <a:p>
            <a:r>
              <a:rPr lang="en-US" dirty="0"/>
              <a:t>2 metal layers are possible</a:t>
            </a:r>
          </a:p>
          <a:p>
            <a:r>
              <a:rPr lang="en-US" dirty="0"/>
              <a:t>Low </a:t>
            </a:r>
            <a:r>
              <a:rPr lang="en-US" dirty="0" smtClean="0"/>
              <a:t>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5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4FF01D-AB24-4175-9063-1212B0A4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Thank You Letter Danger: 5 Things You Should Never Include!">
            <a:extLst>
              <a:ext uri="{FF2B5EF4-FFF2-40B4-BE49-F238E27FC236}">
                <a16:creationId xmlns="" xmlns:a16="http://schemas.microsoft.com/office/drawing/2014/main" id="{8B66BBE3-AD87-462B-ADE6-48D502CA3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" y="253249"/>
            <a:ext cx="12082470" cy="632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9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xmlns="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xmlns="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F6FFC0EE-5079-475D-993D-033959B30D3D}"/>
              </a:ext>
            </a:extLst>
          </p:cNvPr>
          <p:cNvSpPr txBox="1">
            <a:spLocks/>
          </p:cNvSpPr>
          <p:nvPr/>
        </p:nvSpPr>
        <p:spPr>
          <a:xfrm>
            <a:off x="798844" y="1825113"/>
            <a:ext cx="10836397" cy="47777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Basics of Semi Custom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versus Design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Classification of semi custom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Standard Cell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dirty="0" smtClean="0"/>
              <a:t>Sequence of operations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dirty="0" smtClean="0"/>
              <a:t>Advantage &amp; Disadvantages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Gate array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C</a:t>
            </a:r>
            <a:r>
              <a:rPr lang="en-US" sz="3200" dirty="0" smtClean="0"/>
              <a:t>lassification of gate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dirty="0" smtClean="0"/>
              <a:t>Channeled gate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Channel less gate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dirty="0" smtClean="0"/>
              <a:t>Structured gate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Advantages &amp; disadvantages </a:t>
            </a:r>
          </a:p>
        </p:txBody>
      </p:sp>
    </p:spTree>
    <p:extLst>
      <p:ext uri="{BB962C8B-B14F-4D97-AF65-F5344CB8AC3E}">
        <p14:creationId xmlns:p14="http://schemas.microsoft.com/office/powerpoint/2010/main" val="20094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xmlns="" id="{EA8E2076-8877-4BBE-8337-FE09DA3AEB72}"/>
              </a:ext>
            </a:extLst>
          </p:cNvPr>
          <p:cNvSpPr txBox="1">
            <a:spLocks/>
          </p:cNvSpPr>
          <p:nvPr/>
        </p:nvSpPr>
        <p:spPr>
          <a:xfrm>
            <a:off x="838200" y="2023413"/>
            <a:ext cx="10515600" cy="39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method is used to reduce time to market.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semi custom design, we use readily available library and block , </a:t>
            </a:r>
            <a:r>
              <a:rPr lang="en-US" dirty="0" smtClean="0"/>
              <a:t>So design </a:t>
            </a:r>
            <a:r>
              <a:rPr lang="en-US" dirty="0"/>
              <a:t>of </a:t>
            </a:r>
            <a:r>
              <a:rPr lang="en-US" dirty="0" smtClean="0"/>
              <a:t>products will </a:t>
            </a:r>
            <a:r>
              <a:rPr lang="en-US" dirty="0"/>
              <a:t>take less time and cost.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Here </a:t>
            </a:r>
            <a:r>
              <a:rPr lang="en-US" dirty="0"/>
              <a:t>we reduce cost of designing of product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Performance </a:t>
            </a:r>
            <a:r>
              <a:rPr lang="en-US" dirty="0"/>
              <a:t>of semicustom design is lower then full custom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Here </a:t>
            </a:r>
            <a:r>
              <a:rPr lang="en-US" dirty="0"/>
              <a:t>in semi custom design we use readily available blocks, design library or modules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xmlns="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xmlns="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OF SEMICUSTOM DESIGN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4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xmlns="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xmlns="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versus Design Time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767FF06-54DB-4B2B-A501-79DC79E4BAF0}"/>
              </a:ext>
            </a:extLst>
          </p:cNvPr>
          <p:cNvSpPr/>
          <p:nvPr/>
        </p:nvSpPr>
        <p:spPr>
          <a:xfrm>
            <a:off x="4728906" y="5851560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 time</a:t>
            </a:r>
            <a:endParaRPr lang="en-IN" sz="20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98772" y="1859504"/>
            <a:ext cx="7700" cy="4036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06269" y="5868539"/>
            <a:ext cx="6610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767FF06-54DB-4B2B-A501-79DC79E4BAF0}"/>
              </a:ext>
            </a:extLst>
          </p:cNvPr>
          <p:cNvSpPr/>
          <p:nvPr/>
        </p:nvSpPr>
        <p:spPr>
          <a:xfrm rot="16200000">
            <a:off x="464304" y="3642888"/>
            <a:ext cx="2674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rc 40"/>
          <p:cNvSpPr/>
          <p:nvPr/>
        </p:nvSpPr>
        <p:spPr>
          <a:xfrm rot="16859272">
            <a:off x="2882737" y="2611555"/>
            <a:ext cx="4021082" cy="5210166"/>
          </a:xfrm>
          <a:prstGeom prst="arc">
            <a:avLst>
              <a:gd name="adj1" fmla="val 16200000"/>
              <a:gd name="adj2" fmla="val 2089354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828483" y="3168314"/>
            <a:ext cx="2906453" cy="1937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 rot="16859272">
            <a:off x="1353985" y="3175178"/>
            <a:ext cx="7347717" cy="5598014"/>
          </a:xfrm>
          <a:prstGeom prst="arc">
            <a:avLst>
              <a:gd name="adj1" fmla="val 16362990"/>
              <a:gd name="adj2" fmla="val 214426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558900" y="2330154"/>
            <a:ext cx="316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767FF06-54DB-4B2B-A501-79DC79E4BAF0}"/>
              </a:ext>
            </a:extLst>
          </p:cNvPr>
          <p:cNvSpPr/>
          <p:nvPr/>
        </p:nvSpPr>
        <p:spPr>
          <a:xfrm>
            <a:off x="6281181" y="1888775"/>
            <a:ext cx="207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custom design</a:t>
            </a:r>
            <a:endParaRPr lang="en-I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767FF06-54DB-4B2B-A501-79DC79E4BAF0}"/>
              </a:ext>
            </a:extLst>
          </p:cNvPr>
          <p:cNvSpPr/>
          <p:nvPr/>
        </p:nvSpPr>
        <p:spPr>
          <a:xfrm>
            <a:off x="6283453" y="2750864"/>
            <a:ext cx="207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 custom design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306472" y="4735773"/>
            <a:ext cx="4653886" cy="360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977719" y="3187692"/>
            <a:ext cx="27296" cy="158416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8767FF06-54DB-4B2B-A501-79DC79E4BAF0}"/>
              </a:ext>
            </a:extLst>
          </p:cNvPr>
          <p:cNvSpPr/>
          <p:nvPr/>
        </p:nvSpPr>
        <p:spPr>
          <a:xfrm>
            <a:off x="5917235" y="3626599"/>
            <a:ext cx="2071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opportunities for performance improvement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8422945" y="2330154"/>
            <a:ext cx="52835" cy="2977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8767FF06-54DB-4B2B-A501-79DC79E4BAF0}"/>
              </a:ext>
            </a:extLst>
          </p:cNvPr>
          <p:cNvSpPr/>
          <p:nvPr/>
        </p:nvSpPr>
        <p:spPr>
          <a:xfrm>
            <a:off x="8389757" y="3778999"/>
            <a:ext cx="2071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opportunities for performance improvement</a:t>
            </a:r>
            <a:endParaRPr lang="en-I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302806" y="5243019"/>
            <a:ext cx="6194323" cy="360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320121" y="4603552"/>
            <a:ext cx="2508362" cy="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8767FF06-54DB-4B2B-A501-79DC79E4BAF0}"/>
              </a:ext>
            </a:extLst>
          </p:cNvPr>
          <p:cNvSpPr/>
          <p:nvPr/>
        </p:nvSpPr>
        <p:spPr>
          <a:xfrm>
            <a:off x="3233208" y="3656167"/>
            <a:ext cx="1711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designing time until “maturity”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828483" y="3187692"/>
            <a:ext cx="0" cy="141586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303050" y="2217464"/>
            <a:ext cx="333863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8767FF06-54DB-4B2B-A501-79DC79E4BAF0}"/>
              </a:ext>
            </a:extLst>
          </p:cNvPr>
          <p:cNvSpPr/>
          <p:nvPr/>
        </p:nvSpPr>
        <p:spPr>
          <a:xfrm>
            <a:off x="2236881" y="2157186"/>
            <a:ext cx="2071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Longer design time until “maturity”</a:t>
            </a:r>
            <a:endParaRPr lang="en-I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595035" y="2164651"/>
            <a:ext cx="0" cy="60046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49" grpId="0"/>
      <p:bldP spid="50" grpId="0"/>
      <p:bldP spid="57" grpId="0"/>
      <p:bldP spid="59" grpId="0"/>
      <p:bldP spid="67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xmlns="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xmlns="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Semicustom Design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17896" y="24147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Semicustom Design</a:t>
            </a:r>
            <a:r>
              <a:rPr lang="en-US" sz="2800" dirty="0" smtClean="0"/>
              <a:t>  </a:t>
            </a:r>
            <a:r>
              <a:rPr lang="en-US" dirty="0" smtClean="0"/>
              <a:t>	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053808" y="3339833"/>
            <a:ext cx="5997953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54165" y="3353481"/>
            <a:ext cx="0" cy="69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065053" y="3348438"/>
            <a:ext cx="0" cy="67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767FF06-54DB-4B2B-A501-79DC79E4BAF0}"/>
              </a:ext>
            </a:extLst>
          </p:cNvPr>
          <p:cNvSpPr/>
          <p:nvPr/>
        </p:nvSpPr>
        <p:spPr>
          <a:xfrm>
            <a:off x="2160378" y="3747523"/>
            <a:ext cx="1866217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767FF06-54DB-4B2B-A501-79DC79E4BAF0}"/>
              </a:ext>
            </a:extLst>
          </p:cNvPr>
          <p:cNvSpPr/>
          <p:nvPr/>
        </p:nvSpPr>
        <p:spPr>
          <a:xfrm>
            <a:off x="8301967" y="3763447"/>
            <a:ext cx="154305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 Array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275696" y="2866030"/>
            <a:ext cx="0" cy="482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A1FC6-14E1-46A2-BD9B-DBBCE9689C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26125"/>
            <a:ext cx="3017520" cy="6857999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D93B209-3D1E-415C-8B58-D755536C0810}"/>
              </a:ext>
            </a:extLst>
          </p:cNvPr>
          <p:cNvSpPr txBox="1"/>
          <p:nvPr/>
        </p:nvSpPr>
        <p:spPr>
          <a:xfrm>
            <a:off x="3017520" y="427119"/>
            <a:ext cx="902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EC5E5C93-5979-4C9D-965B-FD455BF621D6}"/>
              </a:ext>
            </a:extLst>
          </p:cNvPr>
          <p:cNvCxnSpPr>
            <a:cxnSpLocks/>
          </p:cNvCxnSpPr>
          <p:nvPr/>
        </p:nvCxnSpPr>
        <p:spPr>
          <a:xfrm flipV="1">
            <a:off x="3017520" y="970964"/>
            <a:ext cx="9174480" cy="17327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Slide Number Placeholder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2333" y="1188743"/>
            <a:ext cx="8494157" cy="553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04575" y="1803042"/>
            <a:ext cx="1365161" cy="96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19103" y="1800894"/>
            <a:ext cx="1365161" cy="96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235782" y="1813773"/>
            <a:ext cx="1365161" cy="96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678213" y="1826652"/>
            <a:ext cx="1365161" cy="96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0107771" y="1839531"/>
            <a:ext cx="1365161" cy="96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02427" y="3565300"/>
            <a:ext cx="1365161" cy="96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04076" y="3563152"/>
            <a:ext cx="1365161" cy="96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220755" y="3576031"/>
            <a:ext cx="1365161" cy="96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663186" y="3588910"/>
            <a:ext cx="1365161" cy="96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0092744" y="3601789"/>
            <a:ext cx="1365161" cy="96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376669" y="5226680"/>
            <a:ext cx="1365161" cy="96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804076" y="5224532"/>
            <a:ext cx="1365161" cy="96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220755" y="5237411"/>
            <a:ext cx="1365161" cy="96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8663186" y="5250290"/>
            <a:ext cx="1365161" cy="96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0092744" y="5263169"/>
            <a:ext cx="1365161" cy="96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059249" y="2779689"/>
            <a:ext cx="0" cy="452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059249" y="3206839"/>
            <a:ext cx="1427407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486657" y="3190311"/>
            <a:ext cx="15026" cy="36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60899" y="4516188"/>
            <a:ext cx="0" cy="452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460899" y="4943338"/>
            <a:ext cx="1427407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888307" y="4926810"/>
            <a:ext cx="15026" cy="36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9" idx="3"/>
            <a:endCxn id="36" idx="3"/>
          </p:cNvCxnSpPr>
          <p:nvPr/>
        </p:nvCxnSpPr>
        <p:spPr>
          <a:xfrm flipV="1">
            <a:off x="11457905" y="2322489"/>
            <a:ext cx="15027" cy="1762258"/>
          </a:xfrm>
          <a:prstGeom prst="bentConnector3">
            <a:avLst>
              <a:gd name="adj1" fmla="val 1621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: Shape 12">
            <a:extLst>
              <a:ext uri="{FF2B5EF4-FFF2-40B4-BE49-F238E27FC236}">
                <a16:creationId xmlns:a16="http://schemas.microsoft.com/office/drawing/2014/main" xmlns="" id="{B489C3E3-C576-466B-A15B-0023A11453A3}"/>
              </a:ext>
            </a:extLst>
          </p:cNvPr>
          <p:cNvSpPr/>
          <p:nvPr/>
        </p:nvSpPr>
        <p:spPr>
          <a:xfrm>
            <a:off x="3656299" y="4638721"/>
            <a:ext cx="1621588" cy="386183"/>
          </a:xfrm>
          <a:custGeom>
            <a:avLst/>
            <a:gdLst>
              <a:gd name="connsiteX0" fmla="*/ 0 w 2969638"/>
              <a:gd name="connsiteY0" fmla="*/ 0 h 1781783"/>
              <a:gd name="connsiteX1" fmla="*/ 2969638 w 2969638"/>
              <a:gd name="connsiteY1" fmla="*/ 0 h 1781783"/>
              <a:gd name="connsiteX2" fmla="*/ 2969638 w 2969638"/>
              <a:gd name="connsiteY2" fmla="*/ 1781783 h 1781783"/>
              <a:gd name="connsiteX3" fmla="*/ 0 w 2969638"/>
              <a:gd name="connsiteY3" fmla="*/ 1781783 h 1781783"/>
              <a:gd name="connsiteX4" fmla="*/ 0 w 2969638"/>
              <a:gd name="connsiteY4" fmla="*/ 0 h 178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638" h="1781783">
                <a:moveTo>
                  <a:pt x="0" y="0"/>
                </a:moveTo>
                <a:lnTo>
                  <a:pt x="2969638" y="0"/>
                </a:lnTo>
                <a:lnTo>
                  <a:pt x="2969638" y="1781783"/>
                </a:lnTo>
                <a:lnTo>
                  <a:pt x="0" y="17817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area</a:t>
            </a:r>
            <a:endParaRPr lang="en-IN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5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7" grpId="0" animBg="1"/>
      <p:bldP spid="48" grpId="0" animBg="1"/>
      <p:bldP spid="49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xmlns="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xmlns="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use standard cell library.</a:t>
            </a:r>
          </a:p>
          <a:p>
            <a:r>
              <a:rPr lang="en-US" dirty="0" smtClean="0"/>
              <a:t>A typical library may contain a few hundred cells including inverters, NAND Gates , NOR Gates , complex AOI/OAI Gates ,D-Latches, FF and Counters.</a:t>
            </a:r>
          </a:p>
          <a:p>
            <a:r>
              <a:rPr lang="en-US" dirty="0" smtClean="0"/>
              <a:t>In library there are gates ,with different driving capabilities, for example, standard size, double size and quadruple size</a:t>
            </a:r>
          </a:p>
          <a:p>
            <a:r>
              <a:rPr lang="en-US" dirty="0" smtClean="0"/>
              <a:t>We need to use size based on current driving capabilities and speed of device.</a:t>
            </a:r>
          </a:p>
          <a:p>
            <a:r>
              <a:rPr lang="en-US" dirty="0" smtClean="0"/>
              <a:t>Designers sends the schematics to fabricators who prepares the mask if the cells are from the library.</a:t>
            </a:r>
          </a:p>
          <a:p>
            <a:r>
              <a:rPr lang="en-US" dirty="0" smtClean="0"/>
              <a:t>Larger the library, the larger the cost.</a:t>
            </a:r>
          </a:p>
          <a:p>
            <a:r>
              <a:rPr lang="en-US" dirty="0" smtClean="0"/>
              <a:t>Standard cell guarantees that it will work.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797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xmlns="" id="{EA8E2076-8877-4BBE-8337-FE09DA3AEB72}"/>
              </a:ext>
            </a:extLst>
          </p:cNvPr>
          <p:cNvSpPr txBox="1">
            <a:spLocks/>
          </p:cNvSpPr>
          <p:nvPr/>
        </p:nvSpPr>
        <p:spPr>
          <a:xfrm>
            <a:off x="1316182" y="2064357"/>
            <a:ext cx="9559636" cy="39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Sequence of Operations in the Standard cell based designs are: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Design is captured using the standard cell in the available in the library via schematic or HDL.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layout is automatically placed and routed by CAD software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As the Complete layout is done, optimization of height is routing channel may be completed by good placement.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xmlns="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xmlns="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Operations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xmlns="" id="{84CD459B-3DA5-4344-AFA0-6A8CD3EFFB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xmlns="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ADVANTAGES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16664" y="1763247"/>
            <a:ext cx="9965088" cy="245621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Flexible design </a:t>
            </a:r>
          </a:p>
          <a:p>
            <a:r>
              <a:rPr lang="en-US" dirty="0"/>
              <a:t>Work with analog and digital function</a:t>
            </a:r>
          </a:p>
          <a:p>
            <a:r>
              <a:rPr lang="en-US" dirty="0"/>
              <a:t>Sophisticated system can be built </a:t>
            </a:r>
            <a:r>
              <a:rPr lang="en-US" dirty="0" smtClean="0"/>
              <a:t>easily</a:t>
            </a:r>
          </a:p>
          <a:p>
            <a:r>
              <a:rPr lang="en-US" dirty="0" smtClean="0"/>
              <a:t>No special knowledge of internal transistor level designing cell is required.</a:t>
            </a:r>
          </a:p>
          <a:p>
            <a:r>
              <a:rPr lang="en-US" dirty="0" smtClean="0"/>
              <a:t>Every transistor in every standard cell is can be chosen to maximize the speed and minimize area.</a:t>
            </a:r>
            <a:endParaRPr lang="en-US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xmlns="" id="{C2E40003-4B52-432A-93D4-3A69D7907BC7}"/>
              </a:ext>
            </a:extLst>
          </p:cNvPr>
          <p:cNvSpPr txBox="1">
            <a:spLocks/>
          </p:cNvSpPr>
          <p:nvPr/>
        </p:nvSpPr>
        <p:spPr>
          <a:xfrm>
            <a:off x="15920" y="4175137"/>
            <a:ext cx="12191999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DISADVANTAGES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91642" y="5626757"/>
            <a:ext cx="9965088" cy="711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</a:t>
            </a:r>
            <a:r>
              <a:rPr lang="en-US" dirty="0" smtClean="0"/>
              <a:t>asking Cost</a:t>
            </a:r>
          </a:p>
        </p:txBody>
      </p:sp>
    </p:spTree>
    <p:extLst>
      <p:ext uri="{BB962C8B-B14F-4D97-AF65-F5344CB8AC3E}">
        <p14:creationId xmlns:p14="http://schemas.microsoft.com/office/powerpoint/2010/main" val="9645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1" grpId="0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10147</TotalTime>
  <Words>824</Words>
  <Application>Microsoft Office PowerPoint</Application>
  <PresentationFormat>Widescreen</PresentationFormat>
  <Paragraphs>170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 </vt:lpstr>
      <vt:lpstr> </vt:lpstr>
      <vt:lpstr> </vt:lpstr>
      <vt:lpstr> </vt:lpstr>
      <vt:lpstr>STANDARD CELL   </vt:lpstr>
      <vt:lpstr> </vt:lpstr>
      <vt:lpstr> </vt:lpstr>
      <vt:lpstr> </vt:lpstr>
      <vt:lpstr>GATE  ARRAY   </vt:lpstr>
      <vt:lpstr> </vt:lpstr>
      <vt:lpstr> </vt:lpstr>
      <vt:lpstr>INTRODUCTION</vt:lpstr>
      <vt:lpstr>INTRODUCTION</vt:lpstr>
      <vt:lpstr>INTRODUCTION</vt:lpstr>
      <vt:lpstr>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AKGEC  SEMI CUSTOM DESIGN</dc:title>
  <dc:creator>hp</dc:creator>
  <cp:lastModifiedBy>hp</cp:lastModifiedBy>
  <cp:revision>49</cp:revision>
  <dcterms:created xsi:type="dcterms:W3CDTF">2020-10-17T07:23:49Z</dcterms:created>
  <dcterms:modified xsi:type="dcterms:W3CDTF">2020-11-05T11:55:27Z</dcterms:modified>
</cp:coreProperties>
</file>