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90" r:id="rId4"/>
    <p:sldId id="262" r:id="rId5"/>
    <p:sldId id="276" r:id="rId6"/>
    <p:sldId id="265" r:id="rId7"/>
    <p:sldId id="279" r:id="rId8"/>
    <p:sldId id="280" r:id="rId9"/>
    <p:sldId id="266" r:id="rId10"/>
    <p:sldId id="267" r:id="rId11"/>
    <p:sldId id="268" r:id="rId12"/>
    <p:sldId id="270" r:id="rId13"/>
    <p:sldId id="269" r:id="rId14"/>
    <p:sldId id="271" r:id="rId15"/>
    <p:sldId id="277" r:id="rId16"/>
    <p:sldId id="278" r:id="rId17"/>
    <p:sldId id="273" r:id="rId18"/>
    <p:sldId id="282" r:id="rId19"/>
    <p:sldId id="283" r:id="rId20"/>
    <p:sldId id="287" r:id="rId21"/>
    <p:sldId id="288" r:id="rId22"/>
    <p:sldId id="289" r:id="rId23"/>
    <p:sldId id="284" r:id="rId24"/>
    <p:sldId id="274" r:id="rId25"/>
    <p:sldId id="26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3" autoAdjust="0"/>
    <p:restoredTop sz="94660"/>
  </p:normalViewPr>
  <p:slideViewPr>
    <p:cSldViewPr>
      <p:cViewPr varScale="1">
        <p:scale>
          <a:sx n="88" d="100"/>
          <a:sy n="88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4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DFE61C-B231-4EF5-8263-7DDE74CBB103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CA0F84D-5AEF-4579-ABB3-FD5148656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0DCCD-8D9F-4A7A-AA4C-2162B527A01D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0B59A-A268-4C84-B377-4357C6FEB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66EB4-4F1A-48EA-8BA4-6AC4D2A47315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74386-47B4-4702-9EBD-AB8D357AD7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CC98-FAE2-436A-AC65-4C8AC41D528A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D6FD-EEA4-4BA4-90C1-16A8754842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C77D1-3894-49EE-BB5E-B2EF1C869F3B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71EACB-7C25-4ED4-AD3B-5965935CD4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02DA0C4-1F54-4630-80A8-84469FE64885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AEBAAE5-7C87-4C41-9DAB-7A1034FA5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FEF656-76F5-4324-AB4B-00C304A85677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A93261B-F359-44D9-A41B-337D4F5CC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9D1C6-EE34-47FA-A3DB-F940FA1EBCC6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754B9-C96E-4193-8A9E-DE164C59F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A30C2-6B5F-4C87-B8B4-64E9C8D2146B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93BD33-63DC-4CDD-B06D-48C89A1178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D2CEE-24E8-481A-B3F3-299A2566C094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62F02-9B21-4676-971B-62DEF3ED7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D5FFDC-FC35-4D9B-A284-FE712FE84351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6FD47795-2617-4EE8-9723-069A90F6E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00657A-D696-4209-B5F9-EA1DF7A3F487}" type="datetimeFigureOut">
              <a:rPr lang="en-US"/>
              <a:pPr>
                <a:defRPr/>
              </a:pPr>
              <a:t>5/2/2010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2CBA16-B229-43DA-945D-CD3690A0A2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0" r:id="rId6"/>
    <p:sldLayoutId id="2147483687" r:id="rId7"/>
    <p:sldLayoutId id="2147483681" r:id="rId8"/>
    <p:sldLayoutId id="2147483688" r:id="rId9"/>
    <p:sldLayoutId id="2147483682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lobal_Positioning_System" TargetMode="External"/><Relationship Id="rId2" Type="http://schemas.openxmlformats.org/officeDocument/2006/relationships/hyperlink" Target="http://traffic.berkeley.edu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209800"/>
            <a:ext cx="6477000" cy="1828800"/>
          </a:xfrm>
          <a:effectLst>
            <a:glow rad="101600">
              <a:schemeClr val="accent1">
                <a:alpha val="75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GPS-Based</a:t>
            </a:r>
            <a:br>
              <a:rPr lang="en-US" dirty="0" smtClean="0"/>
            </a:br>
            <a:r>
              <a:rPr lang="en-US" dirty="0" smtClean="0"/>
              <a:t>Road congestion detection</a:t>
            </a:r>
            <a:endParaRPr lang="en-US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dirty="0" smtClean="0"/>
              <a:t>Ashwin </a:t>
            </a:r>
            <a:r>
              <a:rPr lang="en-US" dirty="0" err="1" smtClean="0"/>
              <a:t>Revo</a:t>
            </a:r>
            <a:r>
              <a:rPr lang="en-US" dirty="0" smtClean="0"/>
              <a:t>, </a:t>
            </a:r>
            <a:r>
              <a:rPr lang="en-US" dirty="0" err="1" smtClean="0"/>
              <a:t>Fei</a:t>
            </a:r>
            <a:r>
              <a:rPr lang="en-US" dirty="0" smtClean="0"/>
              <a:t> Xiang, </a:t>
            </a:r>
            <a:r>
              <a:rPr lang="en-US" dirty="0" err="1" smtClean="0"/>
              <a:t>Osman</a:t>
            </a:r>
            <a:r>
              <a:rPr lang="en-US" dirty="0" smtClean="0"/>
              <a:t> </a:t>
            </a:r>
            <a:r>
              <a:rPr lang="en-US" dirty="0" err="1" smtClean="0"/>
              <a:t>Sayli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71" t="10714" r="3571" b="14286"/>
          <a:stretch>
            <a:fillRect/>
          </a:stretch>
        </p:blipFill>
        <p:spPr>
          <a:xfrm>
            <a:off x="533400" y="2362200"/>
            <a:ext cx="19812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vehicle </a:t>
            </a:r>
            <a:r>
              <a:rPr lang="en-US" i="1" dirty="0" err="1" smtClean="0"/>
              <a:t>i</a:t>
            </a:r>
            <a:r>
              <a:rPr lang="en-US" dirty="0" smtClean="0"/>
              <a:t>, the estimations of speed in different time intervals are: </a:t>
            </a:r>
          </a:p>
          <a:p>
            <a:endParaRPr lang="en-US" dirty="0" smtClean="0"/>
          </a:p>
          <a:p>
            <a:r>
              <a:rPr lang="en-US" dirty="0" smtClean="0"/>
              <a:t>Combine all the speed estimations for each vehicle into a single vector:</a:t>
            </a:r>
          </a:p>
          <a:p>
            <a:endParaRPr lang="en-US" dirty="0" smtClean="0"/>
          </a:p>
          <a:p>
            <a:r>
              <a:rPr lang="en-US" dirty="0" smtClean="0"/>
              <a:t>The vector above will be used to detect the congestion status of the road.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2590800"/>
          <a:ext cx="2667000" cy="460963"/>
        </p:xfrm>
        <a:graphic>
          <a:graphicData uri="http://schemas.openxmlformats.org/presentationml/2006/ole">
            <p:oleObj spid="_x0000_s22530" name="Equation" r:id="rId3" imgW="1028700" imgH="17780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103438" y="4098925"/>
          <a:ext cx="4906962" cy="493713"/>
        </p:xfrm>
        <a:graphic>
          <a:graphicData uri="http://schemas.openxmlformats.org/presentationml/2006/ole">
            <p:oleObj spid="_x0000_s22531" name="Equation" r:id="rId4" imgW="18923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Road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Congestion Modeling</a:t>
            </a:r>
          </a:p>
          <a:p>
            <a:r>
              <a:rPr lang="en-US" dirty="0" smtClean="0"/>
              <a:t>Assumption: </a:t>
            </a:r>
            <a:r>
              <a:rPr lang="en-US" dirty="0" smtClean="0"/>
              <a:t>Under </a:t>
            </a:r>
            <a:r>
              <a:rPr lang="en-US" dirty="0" smtClean="0"/>
              <a:t>each hypothesis, speeds of vehicles on the road have Gaussian </a:t>
            </a:r>
            <a:r>
              <a:rPr lang="en-US" dirty="0" smtClean="0"/>
              <a:t>Distribution(3)(4).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: High Congestion       ~ </a:t>
            </a:r>
          </a:p>
          <a:p>
            <a:pPr lvl="1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: Medium Congestion  ~</a:t>
            </a:r>
          </a:p>
          <a:p>
            <a:pPr lvl="1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: No Congestion         ~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76800" y="4038600"/>
          <a:ext cx="1295400" cy="431800"/>
        </p:xfrm>
        <a:graphic>
          <a:graphicData uri="http://schemas.openxmlformats.org/presentationml/2006/ole">
            <p:oleObj spid="_x0000_s23554" name="Equation" r:id="rId3" imgW="609600" imgH="2032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876800" y="4495800"/>
          <a:ext cx="1241425" cy="431800"/>
        </p:xfrm>
        <a:graphic>
          <a:graphicData uri="http://schemas.openxmlformats.org/presentationml/2006/ole">
            <p:oleObj spid="_x0000_s23555" name="Equation" r:id="rId4" imgW="584200" imgH="2032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876800" y="5029200"/>
          <a:ext cx="1295400" cy="431800"/>
        </p:xfrm>
        <a:graphic>
          <a:graphicData uri="http://schemas.openxmlformats.org/presentationml/2006/ole">
            <p:oleObj spid="_x0000_s23556" name="Equation" r:id="rId5" imgW="6096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Road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Likelihood Ratio Test: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Thresholds </a:t>
            </a:r>
            <a:r>
              <a:rPr lang="en-US" sz="3200" dirty="0" err="1" smtClean="0">
                <a:latin typeface="Times New Roman"/>
                <a:cs typeface="Times New Roman"/>
              </a:rPr>
              <a:t>η</a:t>
            </a:r>
            <a:r>
              <a:rPr lang="en-US" sz="3200" baseline="-25000" dirty="0" err="1" smtClean="0">
                <a:latin typeface="Times New Roman"/>
                <a:cs typeface="Times New Roman"/>
              </a:rPr>
              <a:t>ij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cs typeface="Arial"/>
              </a:rPr>
              <a:t>are unknown. Need to determine the thresholds using Neyman-Pearson test.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08300" y="2590800"/>
          <a:ext cx="1985818" cy="762000"/>
        </p:xfrm>
        <a:graphic>
          <a:graphicData uri="http://schemas.openxmlformats.org/presentationml/2006/ole">
            <p:oleObj spid="_x0000_s24578" name="Equation" r:id="rId3" imgW="1092200" imgH="4191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09815" y="2438400"/>
          <a:ext cx="336885" cy="533400"/>
        </p:xfrm>
        <a:graphic>
          <a:graphicData uri="http://schemas.openxmlformats.org/presentationml/2006/ole">
            <p:oleObj spid="_x0000_s24579" name="Equation" r:id="rId4" imgW="152400" imgH="24130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981575" y="2819400"/>
          <a:ext cx="365125" cy="588962"/>
        </p:xfrm>
        <a:graphic>
          <a:graphicData uri="http://schemas.openxmlformats.org/presentationml/2006/ole">
            <p:oleObj spid="_x0000_s24580" name="Equation" r:id="rId5" imgW="165100" imgH="2667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11787" y="2667000"/>
          <a:ext cx="392113" cy="482600"/>
        </p:xfrm>
        <a:graphic>
          <a:graphicData uri="http://schemas.openxmlformats.org/presentationml/2006/ole">
            <p:oleObj spid="_x0000_s24581" name="Equation" r:id="rId6" imgW="165100" imgH="2032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84300" y="3581400"/>
          <a:ext cx="3733800" cy="821906"/>
        </p:xfrm>
        <a:graphic>
          <a:graphicData uri="http://schemas.openxmlformats.org/presentationml/2006/ole">
            <p:oleObj spid="_x0000_s24582" name="Equation" r:id="rId7" imgW="2019300" imgH="4445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041900" y="3505200"/>
          <a:ext cx="336550" cy="533400"/>
        </p:xfrm>
        <a:graphic>
          <a:graphicData uri="http://schemas.openxmlformats.org/presentationml/2006/ole">
            <p:oleObj spid="_x0000_s24583" name="Equation" r:id="rId8" imgW="152400" imgH="2413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5041900" y="3906837"/>
          <a:ext cx="365125" cy="588963"/>
        </p:xfrm>
        <a:graphic>
          <a:graphicData uri="http://schemas.openxmlformats.org/presentationml/2006/ole">
            <p:oleObj spid="_x0000_s24584" name="Equation" r:id="rId9" imgW="165100" imgH="2667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22900" y="3581400"/>
          <a:ext cx="2730500" cy="763614"/>
        </p:xfrm>
        <a:graphic>
          <a:graphicData uri="http://schemas.openxmlformats.org/presentationml/2006/ole">
            <p:oleObj spid="_x0000_s24585" name="Equation" r:id="rId10" imgW="1498600" imgH="4191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20486" y="3810000"/>
          <a:ext cx="598714" cy="381000"/>
        </p:xfrm>
        <a:graphic>
          <a:graphicData uri="http://schemas.openxmlformats.org/presentationml/2006/ole">
            <p:oleObj spid="_x0000_s24586" name="Equation" r:id="rId11" imgW="177800" imgH="114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Road Congestion</a:t>
            </a:r>
            <a:endParaRPr lang="en-US" dirty="0"/>
          </a:p>
        </p:txBody>
      </p:sp>
      <p:pic>
        <p:nvPicPr>
          <p:cNvPr id="4" name="Content Placeholder 3" descr="Screen shot 2010-05-01 at 5.26.13 P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-5974" r="-5974"/>
          <a:stretch>
            <a:fillRect/>
          </a:stretch>
        </p:blipFill>
        <p:spPr>
          <a:xfrm>
            <a:off x="304800" y="1752600"/>
            <a:ext cx="8153400" cy="4495800"/>
          </a:xfrm>
        </p:spPr>
      </p:pic>
      <p:sp>
        <p:nvSpPr>
          <p:cNvPr id="5" name="TextBox 4"/>
          <p:cNvSpPr txBox="1"/>
          <p:nvPr/>
        </p:nvSpPr>
        <p:spPr>
          <a:xfrm>
            <a:off x="2133600" y="20529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5195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05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rot="16200000" flipV="1">
            <a:off x="2520080" y="5785720"/>
            <a:ext cx="916160" cy="1272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4272680" y="5785720"/>
            <a:ext cx="916160" cy="1272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6096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η</a:t>
            </a:r>
            <a:r>
              <a:rPr lang="en-US" sz="2800" baseline="-25000" dirty="0" smtClean="0">
                <a:latin typeface="Times New Roman"/>
                <a:cs typeface="Times New Roman"/>
              </a:rPr>
              <a:t>21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61061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η</a:t>
            </a:r>
            <a:r>
              <a:rPr lang="en-US" sz="2800" baseline="-25000" dirty="0" smtClean="0">
                <a:latin typeface="Times New Roman"/>
                <a:cs typeface="Times New Roman"/>
              </a:rPr>
              <a:t>10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Neyman-Pearson Test:</a:t>
            </a:r>
          </a:p>
          <a:p>
            <a:pPr>
              <a:buNone/>
            </a:pPr>
            <a:r>
              <a:rPr lang="en-US" dirty="0" smtClean="0"/>
              <a:t>	For hypothesis H</a:t>
            </a:r>
            <a:r>
              <a:rPr lang="en-US" baseline="-25000" dirty="0" smtClean="0"/>
              <a:t>0</a:t>
            </a:r>
            <a:r>
              <a:rPr lang="en-US" dirty="0" smtClean="0"/>
              <a:t> ,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Given P</a:t>
            </a:r>
            <a:r>
              <a:rPr lang="en-US" baseline="-25000" dirty="0" smtClean="0"/>
              <a:t>F </a:t>
            </a:r>
            <a:r>
              <a:rPr lang="en-US" dirty="0" smtClean="0"/>
              <a:t>, we can solve for </a:t>
            </a:r>
            <a:r>
              <a:rPr lang="en-US" sz="3200" dirty="0" smtClean="0">
                <a:latin typeface="Times New Roman"/>
                <a:cs typeface="Times New Roman"/>
              </a:rPr>
              <a:t>η</a:t>
            </a:r>
            <a:r>
              <a:rPr lang="en-US" sz="3200" baseline="-25000" dirty="0" smtClean="0">
                <a:latin typeface="Times New Roman"/>
                <a:cs typeface="Times New Roman"/>
              </a:rPr>
              <a:t>10</a:t>
            </a:r>
            <a:endParaRPr lang="en-US" sz="32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Road Congestion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8731250"/>
          <a:ext cx="3523651" cy="1098550"/>
        </p:xfrm>
        <a:graphic>
          <a:graphicData uri="http://schemas.openxmlformats.org/presentationml/2006/ole">
            <p:oleObj spid="_x0000_s25602" name="Equation" r:id="rId3" imgW="2159000" imgH="6731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4600" y="2895600"/>
          <a:ext cx="4127500" cy="1238250"/>
        </p:xfrm>
        <a:graphic>
          <a:graphicData uri="http://schemas.openxmlformats.org/presentationml/2006/ole">
            <p:oleObj spid="_x0000_s25603" name="Equation" r:id="rId4" imgW="2159000" imgH="647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Neyman-Pearson Test:</a:t>
            </a:r>
          </a:p>
          <a:p>
            <a:pPr>
              <a:buNone/>
            </a:pPr>
            <a:r>
              <a:rPr lang="en-US" dirty="0" smtClean="0"/>
              <a:t>	For hypothesis H</a:t>
            </a:r>
            <a:r>
              <a:rPr lang="en-US" baseline="-25000" dirty="0" smtClean="0"/>
              <a:t>1</a:t>
            </a:r>
            <a:r>
              <a:rPr lang="en-US" dirty="0" smtClean="0"/>
              <a:t> ,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Given P</a:t>
            </a:r>
            <a:r>
              <a:rPr lang="en-US" baseline="-25000" dirty="0" smtClean="0"/>
              <a:t>F </a:t>
            </a:r>
            <a:r>
              <a:rPr lang="en-US" dirty="0" smtClean="0"/>
              <a:t>, we can solve for </a:t>
            </a:r>
            <a:r>
              <a:rPr lang="en-US" sz="3200" dirty="0" smtClean="0">
                <a:latin typeface="Times New Roman"/>
                <a:cs typeface="Times New Roman"/>
              </a:rPr>
              <a:t>η</a:t>
            </a:r>
            <a:r>
              <a:rPr lang="en-US" sz="3200" baseline="-25000" dirty="0" smtClean="0">
                <a:latin typeface="Times New Roman"/>
                <a:cs typeface="Times New Roman"/>
              </a:rPr>
              <a:t>21</a:t>
            </a:r>
            <a:endParaRPr lang="en-US" sz="32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Road Congestion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8731250"/>
          <a:ext cx="3523651" cy="1098550"/>
        </p:xfrm>
        <a:graphic>
          <a:graphicData uri="http://schemas.openxmlformats.org/presentationml/2006/ole">
            <p:oleObj spid="_x0000_s33794" name="Equation" r:id="rId3" imgW="2159000" imgH="6731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7488" y="2895600"/>
          <a:ext cx="3641725" cy="1238250"/>
        </p:xfrm>
        <a:graphic>
          <a:graphicData uri="http://schemas.openxmlformats.org/presentationml/2006/ole">
            <p:oleObj spid="_x0000_s33795" name="Equation" r:id="rId4" imgW="1905000" imgH="647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Road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 have </a:t>
            </a:r>
            <a:r>
              <a:rPr lang="en-US" sz="2800" dirty="0" smtClean="0">
                <a:latin typeface="Times New Roman"/>
                <a:cs typeface="Times New Roman"/>
              </a:rPr>
              <a:t>η</a:t>
            </a:r>
            <a:r>
              <a:rPr lang="en-US" sz="2800" baseline="-25000" dirty="0" smtClean="0">
                <a:latin typeface="Times New Roman"/>
                <a:cs typeface="Times New Roman"/>
              </a:rPr>
              <a:t>10 </a:t>
            </a:r>
            <a:r>
              <a:rPr lang="en-US" sz="2800" dirty="0" smtClean="0"/>
              <a:t>and </a:t>
            </a:r>
            <a:r>
              <a:rPr lang="en-US" sz="2800" dirty="0" smtClean="0">
                <a:latin typeface="Times New Roman"/>
                <a:cs typeface="Times New Roman"/>
              </a:rPr>
              <a:t>η</a:t>
            </a:r>
            <a:r>
              <a:rPr lang="en-US" sz="2800" baseline="-25000" dirty="0" smtClean="0">
                <a:latin typeface="Times New Roman"/>
                <a:cs typeface="Times New Roman"/>
              </a:rPr>
              <a:t>21 </a:t>
            </a:r>
            <a:r>
              <a:rPr lang="en-US" dirty="0" smtClean="0"/>
              <a:t>, we can do the detection using the LRT below: 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384300" y="3581400"/>
          <a:ext cx="3733800" cy="822325"/>
        </p:xfrm>
        <a:graphic>
          <a:graphicData uri="http://schemas.openxmlformats.org/presentationml/2006/ole">
            <p:oleObj spid="_x0000_s34818" name="Equation" r:id="rId3" imgW="2019300" imgH="444500" progId="Equation.3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041900" y="3505200"/>
          <a:ext cx="336550" cy="533400"/>
        </p:xfrm>
        <a:graphic>
          <a:graphicData uri="http://schemas.openxmlformats.org/presentationml/2006/ole">
            <p:oleObj spid="_x0000_s34819" name="Equation" r:id="rId4" imgW="152400" imgH="241300" progId="Equation.3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5041900" y="3906838"/>
          <a:ext cx="365125" cy="588962"/>
        </p:xfrm>
        <a:graphic>
          <a:graphicData uri="http://schemas.openxmlformats.org/presentationml/2006/ole">
            <p:oleObj spid="_x0000_s34820" name="Equation" r:id="rId5" imgW="165100" imgH="266700" progId="Equation.3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5422900" y="3581400"/>
          <a:ext cx="2730500" cy="763588"/>
        </p:xfrm>
        <a:graphic>
          <a:graphicData uri="http://schemas.openxmlformats.org/presentationml/2006/ole">
            <p:oleObj spid="_x0000_s34821" name="Equation" r:id="rId6" imgW="14986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</a:t>
            </a:r>
            <a:r>
              <a:rPr lang="en-US" dirty="0" smtClean="0"/>
              <a:t>ROC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alibri"/>
              </a:rPr>
              <a:t>σ</a:t>
            </a:r>
            <a:r>
              <a:rPr lang="en-US" baseline="-25000" dirty="0" smtClean="0">
                <a:latin typeface="Calibri"/>
              </a:rPr>
              <a:t>1</a:t>
            </a:r>
            <a:r>
              <a:rPr lang="en-US" dirty="0" smtClean="0">
                <a:latin typeface="Calibri"/>
              </a:rPr>
              <a:t> – standard deviation of H1</a:t>
            </a:r>
          </a:p>
          <a:p>
            <a:r>
              <a:rPr lang="en-US" dirty="0" smtClean="0">
                <a:latin typeface="Calibri"/>
              </a:rPr>
              <a:t>σ</a:t>
            </a:r>
            <a:r>
              <a:rPr lang="en-US" baseline="-25000" dirty="0" smtClean="0">
                <a:latin typeface="Calibri"/>
              </a:rPr>
              <a:t>2</a:t>
            </a:r>
            <a:r>
              <a:rPr lang="en-US" dirty="0" smtClean="0">
                <a:latin typeface="Calibri"/>
              </a:rPr>
              <a:t> – standard deviation of H2</a:t>
            </a:r>
          </a:p>
          <a:p>
            <a:r>
              <a:rPr lang="en-US" dirty="0" smtClean="0">
                <a:latin typeface="Calibri"/>
              </a:rPr>
              <a:t>µ</a:t>
            </a:r>
            <a:r>
              <a:rPr lang="en-US" baseline="-25000" dirty="0" smtClean="0">
                <a:latin typeface="Calibri"/>
              </a:rPr>
              <a:t>1</a:t>
            </a:r>
            <a:r>
              <a:rPr lang="en-US" dirty="0" smtClean="0">
                <a:latin typeface="Calibri"/>
              </a:rPr>
              <a:t> – mean of H1</a:t>
            </a:r>
          </a:p>
          <a:p>
            <a:r>
              <a:rPr lang="en-US" dirty="0" smtClean="0">
                <a:latin typeface="Calibri"/>
              </a:rPr>
              <a:t>µ</a:t>
            </a:r>
            <a:r>
              <a:rPr lang="en-US" baseline="-25000" dirty="0" smtClean="0">
                <a:latin typeface="Calibri"/>
              </a:rPr>
              <a:t>2</a:t>
            </a:r>
            <a:r>
              <a:rPr lang="en-US" dirty="0" smtClean="0">
                <a:latin typeface="Calibri"/>
              </a:rPr>
              <a:t> – mean of H2</a:t>
            </a:r>
          </a:p>
          <a:p>
            <a:r>
              <a:rPr lang="en-US" dirty="0" smtClean="0">
                <a:latin typeface="Calibri"/>
              </a:rPr>
              <a:t>n – number of samples</a:t>
            </a:r>
          </a:p>
          <a:p>
            <a:endParaRPr lang="en-US" baseline="-25000" dirty="0" smtClean="0">
              <a:latin typeface="Calibri"/>
            </a:endParaRPr>
          </a:p>
          <a:p>
            <a:endParaRPr lang="en-US" baseline="-25000" dirty="0" smtClean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752600" y="1752600"/>
          <a:ext cx="5649913" cy="1374775"/>
        </p:xfrm>
        <a:graphic>
          <a:graphicData uri="http://schemas.openxmlformats.org/presentationml/2006/ole">
            <p:oleObj spid="_x0000_s51203" name="Equation" r:id="rId3" imgW="561312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ROC</a:t>
            </a:r>
            <a:endParaRPr lang="en-US" dirty="0"/>
          </a:p>
        </p:txBody>
      </p:sp>
      <p:pic>
        <p:nvPicPr>
          <p:cNvPr id="8" name="Content Placeholder 7" descr="roc_sample_numb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2057400"/>
            <a:ext cx="682331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ROC</a:t>
            </a:r>
            <a:endParaRPr lang="en-US" dirty="0"/>
          </a:p>
        </p:txBody>
      </p:sp>
      <p:pic>
        <p:nvPicPr>
          <p:cNvPr id="4" name="Content Placeholder 3" descr="roc_diff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752600"/>
            <a:ext cx="6324601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676400"/>
            <a:ext cx="7543800" cy="503548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Congestion...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an unbiased estimator,</a:t>
            </a:r>
          </a:p>
          <a:p>
            <a:pPr lvl="1"/>
            <a:r>
              <a:rPr lang="en-US" dirty="0" err="1" smtClean="0"/>
              <a:t>mse</a:t>
            </a:r>
            <a:r>
              <a:rPr lang="en-US" dirty="0" smtClean="0"/>
              <a:t>(Â) = </a:t>
            </a: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smtClean="0"/>
              <a:t>Â</a:t>
            </a:r>
            <a:r>
              <a:rPr lang="en-US" dirty="0" smtClean="0"/>
              <a:t>) = </a:t>
            </a:r>
          </a:p>
          <a:p>
            <a:pPr lvl="1"/>
            <a:r>
              <a:rPr lang="en-US" dirty="0" err="1" smtClean="0"/>
              <a:t>mse</a:t>
            </a:r>
            <a:r>
              <a:rPr lang="en-US" dirty="0" smtClean="0"/>
              <a:t> </a:t>
            </a:r>
            <a:r>
              <a:rPr lang="en-US" dirty="0" smtClean="0"/>
              <a:t>reduces as ∆T increases</a:t>
            </a:r>
          </a:p>
          <a:p>
            <a:r>
              <a:rPr lang="en-US" dirty="0" smtClean="0"/>
              <a:t>As </a:t>
            </a:r>
            <a:r>
              <a:rPr lang="en-US" dirty="0" smtClean="0"/>
              <a:t>∆</a:t>
            </a:r>
            <a:r>
              <a:rPr lang="en-US" dirty="0" smtClean="0"/>
              <a:t>T increases, speed estimate does not match instantaneous vehicle speeds</a:t>
            </a:r>
          </a:p>
          <a:p>
            <a:r>
              <a:rPr lang="en-US" dirty="0" smtClean="0"/>
              <a:t>Number of speed samples available for traffic </a:t>
            </a:r>
            <a:r>
              <a:rPr lang="en-US" smtClean="0"/>
              <a:t>detection reduces</a:t>
            </a:r>
            <a:endParaRPr lang="en-US" dirty="0" smtClean="0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886200" y="2590800"/>
          <a:ext cx="1193800" cy="698500"/>
        </p:xfrm>
        <a:graphic>
          <a:graphicData uri="http://schemas.openxmlformats.org/presentationml/2006/ole">
            <p:oleObj spid="_x0000_s54274" name="Equation" r:id="rId3" imgW="1193760" imgH="698400" progId="Equation.3">
              <p:embed/>
            </p:oleObj>
          </a:graphicData>
        </a:graphic>
      </p:graphicFrame>
      <p:graphicFrame>
        <p:nvGraphicFramePr>
          <p:cNvPr id="52229" name="Content Placeholder 3"/>
          <p:cNvGraphicFramePr>
            <a:graphicFrameLocks noChangeAspect="1"/>
          </p:cNvGraphicFramePr>
          <p:nvPr/>
        </p:nvGraphicFramePr>
        <p:xfrm>
          <a:off x="914400" y="1524000"/>
          <a:ext cx="4751388" cy="762000"/>
        </p:xfrm>
        <a:graphic>
          <a:graphicData uri="http://schemas.openxmlformats.org/presentationml/2006/ole">
            <p:oleObj spid="_x0000_s54275" name="Equation" r:id="rId4" imgW="24511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Rate</a:t>
            </a:r>
            <a:endParaRPr lang="en-US" dirty="0"/>
          </a:p>
        </p:txBody>
      </p:sp>
      <p:pic>
        <p:nvPicPr>
          <p:cNvPr id="6" name="Content Placeholder 5" descr="mse_vs_samplingtim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17712" y="1847850"/>
            <a:ext cx="5343525" cy="4000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Rate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ampling instant of 2 seconds optimum</a:t>
            </a:r>
            <a:endParaRPr lang="en-US" dirty="0"/>
          </a:p>
        </p:txBody>
      </p:sp>
      <p:pic>
        <p:nvPicPr>
          <p:cNvPr id="7" name="Picture 6" descr="mse_vs_P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00200"/>
            <a:ext cx="5343525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– US1 South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 traveling with speed = 18 mph</a:t>
            </a:r>
          </a:p>
          <a:p>
            <a:r>
              <a:rPr lang="en-US" dirty="0" smtClean="0"/>
              <a:t>Congestion - High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Car traveling with speed = 72 mph</a:t>
            </a:r>
          </a:p>
          <a:p>
            <a:r>
              <a:rPr lang="en-US" dirty="0" smtClean="0"/>
              <a:t>Congestion - Null</a:t>
            </a:r>
          </a:p>
        </p:txBody>
      </p:sp>
      <p:pic>
        <p:nvPicPr>
          <p:cNvPr id="4" name="Picture 3" descr="no_congestion_u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3200400"/>
            <a:ext cx="3074200" cy="3052336"/>
          </a:xfrm>
          <a:prstGeom prst="rect">
            <a:avLst/>
          </a:prstGeom>
        </p:spPr>
      </p:pic>
      <p:pic>
        <p:nvPicPr>
          <p:cNvPr id="5" name="Picture 4" descr="high_congestion_u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200400"/>
            <a:ext cx="3074202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Developed an algorithm for road traffic detection</a:t>
            </a:r>
          </a:p>
          <a:p>
            <a:r>
              <a:rPr lang="en-US" dirty="0" smtClean="0"/>
              <a:t>Based on speed estimation from GPS coordinates of on road vehicles</a:t>
            </a:r>
          </a:p>
          <a:p>
            <a:r>
              <a:rPr lang="en-US" dirty="0" smtClean="0"/>
              <a:t>Calculation of system parameters studied</a:t>
            </a:r>
          </a:p>
          <a:p>
            <a:r>
              <a:rPr lang="en-US" dirty="0" smtClean="0"/>
              <a:t>Algorithm results verified using simulations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References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Mobile Millennium Project, </a:t>
            </a:r>
            <a:r>
              <a:rPr lang="en-US" sz="2400" dirty="0" smtClean="0">
                <a:hlinkClick r:id="rId2"/>
              </a:rPr>
              <a:t>http://traffic.berkeley.edu/index.html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3"/>
              </a:rPr>
              <a:t>http://en.wikipedia.org/wiki/Global_Positioning_System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Joonho Ko, Randall L. Guensler, ‘Characterization of Congestion Based on Speed Distribution: A Statistical Approach Using Gaussian Mixture Model’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Kloeden CN, Ponte G, McLean AJ, ‘Travelling Speed and the Risk of Crash Involvement on Rural Roads’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aim of the project is to detect road congestion conditions using location information of vehicles on the road</a:t>
            </a:r>
          </a:p>
          <a:p>
            <a:r>
              <a:rPr lang="en-US" dirty="0" smtClean="0"/>
              <a:t>The location of vehicles is obtained from the GPS devices on user mobile phones</a:t>
            </a:r>
          </a:p>
          <a:p>
            <a:r>
              <a:rPr lang="en-US" dirty="0" smtClean="0"/>
              <a:t>The road congestion will be characterized as </a:t>
            </a:r>
            <a:r>
              <a:rPr lang="en-US" dirty="0" smtClean="0"/>
              <a:t>high, </a:t>
            </a:r>
            <a:r>
              <a:rPr lang="en-US" dirty="0" smtClean="0"/>
              <a:t>moderate and </a:t>
            </a:r>
            <a:r>
              <a:rPr lang="en-US" dirty="0" smtClean="0"/>
              <a:t>null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Congestion detection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Location information of vehicles continuously relayed by GPS enabled cell phones</a:t>
            </a:r>
          </a:p>
          <a:p>
            <a:r>
              <a:rPr lang="en-US" dirty="0" smtClean="0"/>
              <a:t>Speed of vehicles estimated using location information at multiple sampling instants</a:t>
            </a:r>
          </a:p>
          <a:p>
            <a:r>
              <a:rPr lang="en-US" dirty="0" smtClean="0"/>
              <a:t>Using estimated speeds, traffic congestion detected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– </a:t>
            </a:r>
            <a:r>
              <a:rPr lang="en-US" dirty="0" smtClean="0"/>
              <a:t>No </a:t>
            </a:r>
            <a:r>
              <a:rPr lang="en-US" dirty="0" smtClean="0"/>
              <a:t>congestion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– Moderate congestion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en-US" dirty="0" smtClean="0"/>
              <a:t>High congestion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4114800"/>
          <a:ext cx="3048000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057400"/>
              </a:tblGrid>
              <a:tr h="482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Speed &gt; 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γ</a:t>
                      </a:r>
                      <a:r>
                        <a:rPr lang="en-US" baseline="-25000" dirty="0" smtClean="0">
                          <a:latin typeface="Arial"/>
                          <a:cs typeface="Arial"/>
                        </a:rPr>
                        <a:t>2 </a:t>
                      </a:r>
                      <a:endParaRPr lang="en-US" dirty="0" smtClean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Arial"/>
                          <a:cs typeface="Arial"/>
                        </a:rPr>
                        <a:t>γ</a:t>
                      </a:r>
                      <a:r>
                        <a:rPr lang="en-US" baseline="-25000" dirty="0" smtClean="0">
                          <a:latin typeface="Arial"/>
                          <a:cs typeface="Arial"/>
                        </a:rPr>
                        <a:t>1 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lang="en-US" dirty="0" smtClean="0"/>
                        <a:t>Speed &lt; 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γ</a:t>
                      </a:r>
                      <a:r>
                        <a:rPr lang="en-US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Speed &lt; 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γ</a:t>
                      </a:r>
                      <a:r>
                        <a:rPr lang="en-US" baseline="-25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Triangulation depends on:</a:t>
            </a:r>
          </a:p>
          <a:p>
            <a:pPr>
              <a:buNone/>
            </a:pPr>
            <a:r>
              <a:rPr lang="en-US" dirty="0" smtClean="0"/>
              <a:t>	(1) Satellite position (ephemeris error)</a:t>
            </a:r>
          </a:p>
          <a:p>
            <a:pPr>
              <a:buNone/>
            </a:pPr>
            <a:r>
              <a:rPr lang="en-US" dirty="0" smtClean="0"/>
              <a:t>	(2) Satellite clock (clock error)</a:t>
            </a:r>
          </a:p>
          <a:p>
            <a:pPr>
              <a:buNone/>
            </a:pPr>
            <a:r>
              <a:rPr lang="en-US" dirty="0" smtClean="0"/>
              <a:t>	(3) Time delay (time at which signal is received on Earth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sources of error are Atmospheric error, Numerical error, Multipath 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an error at every stage.</a:t>
            </a:r>
          </a:p>
          <a:p>
            <a:r>
              <a:rPr lang="en-US" dirty="0" smtClean="0"/>
              <a:t>GPS Location fix:</a:t>
            </a:r>
          </a:p>
          <a:p>
            <a:pPr>
              <a:buNone/>
            </a:pPr>
            <a:r>
              <a:rPr lang="en-US" dirty="0" smtClean="0"/>
              <a:t>	Commercial GPS receivers can give a fix with an accuracy </a:t>
            </a:r>
            <a:r>
              <a:rPr lang="en-US" dirty="0" smtClean="0"/>
              <a:t>of ± 15m </a:t>
            </a:r>
            <a:r>
              <a:rPr lang="en-US" dirty="0" smtClean="0"/>
              <a:t>(typically </a:t>
            </a:r>
            <a:r>
              <a:rPr lang="en-US" dirty="0" smtClean="0"/>
              <a:t>accuracy)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PDOP – Position Dilution of Precision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3810000"/>
          <a:ext cx="1752600" cy="457200"/>
        </p:xfrm>
        <a:graphic>
          <a:graphicData uri="http://schemas.openxmlformats.org/presentationml/2006/ole">
            <p:oleObj spid="_x0000_s20484" name="Equation" r:id="rId3" imgW="660400" imgH="17780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447800" y="4419600"/>
          <a:ext cx="4414838" cy="685800"/>
        </p:xfrm>
        <a:graphic>
          <a:graphicData uri="http://schemas.openxmlformats.org/presentationml/2006/ole">
            <p:oleObj spid="_x0000_s20485" name="Equation" r:id="rId4" imgW="1663700" imgH="2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Step 1</a:t>
            </a:r>
            <a:r>
              <a:rPr lang="en-US" dirty="0" smtClean="0"/>
              <a:t>: Position estimation</a:t>
            </a:r>
          </a:p>
          <a:p>
            <a:r>
              <a:rPr lang="en-US" u="sng" dirty="0" smtClean="0"/>
              <a:t>Step 2</a:t>
            </a:r>
            <a:r>
              <a:rPr lang="en-US" dirty="0" smtClean="0"/>
              <a:t>: Speed estimation</a:t>
            </a:r>
          </a:p>
          <a:p>
            <a:r>
              <a:rPr lang="en-US" u="sng" dirty="0" smtClean="0"/>
              <a:t>Step 3</a:t>
            </a:r>
            <a:r>
              <a:rPr lang="en-US" dirty="0" smtClean="0"/>
              <a:t>: Do speed estimation for multiple cars and multiple intervals within a certain block of road. Get a vector of speeds of different cars during different intervals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Assumption: vector of speeds corresponding to 1mile belong to same hypothesis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r>
              <a:rPr lang="en-US" u="sng" dirty="0" smtClean="0"/>
              <a:t>Step 4</a:t>
            </a:r>
            <a:r>
              <a:rPr lang="en-US" dirty="0" smtClean="0"/>
              <a:t>: Create three hypothesis representing different levels of congestion. (This depends on which road the speed data are coming from.)</a:t>
            </a:r>
            <a:endParaRPr lang="en-US" u="sng" dirty="0" smtClean="0"/>
          </a:p>
          <a:p>
            <a:r>
              <a:rPr lang="en-US" u="sng" dirty="0" smtClean="0"/>
              <a:t>Step 5</a:t>
            </a:r>
            <a:r>
              <a:rPr lang="en-US" dirty="0" smtClean="0"/>
              <a:t>: Use Neyman-Pearson Test to find the thresholds.</a:t>
            </a:r>
          </a:p>
          <a:p>
            <a:r>
              <a:rPr lang="en-US" u="sng" dirty="0" smtClean="0"/>
              <a:t>Step 6</a:t>
            </a:r>
            <a:r>
              <a:rPr lang="en-US" dirty="0" smtClean="0"/>
              <a:t>: Use the LRT to detect which hypothesis is true.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Speed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1371600" y="4114800"/>
          <a:ext cx="4751388" cy="838200"/>
        </p:xfrm>
        <a:graphic>
          <a:graphicData uri="http://schemas.openxmlformats.org/presentationml/2006/ole">
            <p:oleObj spid="_x0000_s21506" name="Equation" r:id="rId3" imgW="2451100" imgH="431800" progId="Equation.3">
              <p:embed/>
            </p:oleObj>
          </a:graphicData>
        </a:graphic>
      </p:graphicFrame>
      <p:graphicFrame>
        <p:nvGraphicFramePr>
          <p:cNvPr id="21507" name="Content Placeholder 3"/>
          <p:cNvGraphicFramePr>
            <a:graphicFrameLocks noChangeAspect="1"/>
          </p:cNvGraphicFramePr>
          <p:nvPr/>
        </p:nvGraphicFramePr>
        <p:xfrm>
          <a:off x="1371600" y="2057400"/>
          <a:ext cx="1941513" cy="434975"/>
        </p:xfrm>
        <a:graphic>
          <a:graphicData uri="http://schemas.openxmlformats.org/presentationml/2006/ole">
            <p:oleObj spid="_x0000_s21507" name="Equation" r:id="rId4" imgW="965200" imgH="215900" progId="Equation.3">
              <p:embed/>
            </p:oleObj>
          </a:graphicData>
        </a:graphic>
      </p:graphicFrame>
      <p:graphicFrame>
        <p:nvGraphicFramePr>
          <p:cNvPr id="21508" name="Content Placeholder 3"/>
          <p:cNvGraphicFramePr>
            <a:graphicFrameLocks noChangeAspect="1"/>
          </p:cNvGraphicFramePr>
          <p:nvPr/>
        </p:nvGraphicFramePr>
        <p:xfrm>
          <a:off x="1371600" y="2971800"/>
          <a:ext cx="3706813" cy="434975"/>
        </p:xfrm>
        <a:graphic>
          <a:graphicData uri="http://schemas.openxmlformats.org/presentationml/2006/ole">
            <p:oleObj spid="_x0000_s21508" name="Equation" r:id="rId5" imgW="1841500" imgH="2159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657600" y="2057400"/>
          <a:ext cx="1812925" cy="434975"/>
        </p:xfrm>
        <a:graphic>
          <a:graphicData uri="http://schemas.openxmlformats.org/presentationml/2006/ole">
            <p:oleObj spid="_x0000_s21509" name="Equation" r:id="rId6" imgW="901700" imgH="21590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447800" y="3581400"/>
          <a:ext cx="792163" cy="358775"/>
        </p:xfrm>
        <a:graphic>
          <a:graphicData uri="http://schemas.openxmlformats.org/presentationml/2006/ole">
            <p:oleObj spid="_x0000_s21510" name="Equation" r:id="rId7" imgW="393700" imgH="1778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0" y="35814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some non-random value.</a:t>
            </a:r>
            <a:endParaRPr lang="en-US" sz="2000" dirty="0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371600" y="5029200"/>
          <a:ext cx="1993900" cy="792163"/>
        </p:xfrm>
        <a:graphic>
          <a:graphicData uri="http://schemas.openxmlformats.org/presentationml/2006/ole">
            <p:oleObj spid="_x0000_s21511" name="Equation" r:id="rId8" imgW="990600" imgH="3937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1600" y="25908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Estimator is </a:t>
            </a:r>
            <a:r>
              <a:rPr lang="en-US" b="1" dirty="0" smtClean="0"/>
              <a:t>unbiased </a:t>
            </a:r>
            <a:r>
              <a:rPr lang="en-US" dirty="0" smtClean="0"/>
              <a:t>and </a:t>
            </a:r>
            <a:r>
              <a:rPr lang="en-US" b="1" dirty="0" smtClean="0"/>
              <a:t>efficient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1981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(P</a:t>
            </a:r>
            <a:r>
              <a:rPr lang="en-US" i="1" baseline="-25000" dirty="0" smtClean="0"/>
              <a:t>1</a:t>
            </a:r>
            <a:r>
              <a:rPr lang="en-US" i="1" dirty="0" smtClean="0"/>
              <a:t> and P</a:t>
            </a:r>
            <a:r>
              <a:rPr lang="en-US" i="1" baseline="-25000" dirty="0" smtClean="0"/>
              <a:t>2</a:t>
            </a:r>
            <a:r>
              <a:rPr lang="en-US" i="1" dirty="0" smtClean="0"/>
              <a:t> are </a:t>
            </a:r>
            <a:r>
              <a:rPr lang="en-US" i="1" dirty="0" smtClean="0"/>
              <a:t>the actual positions of car)</a:t>
            </a:r>
            <a:endParaRPr lang="en-US" i="1" dirty="0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733800" y="1600200"/>
          <a:ext cx="982663" cy="381000"/>
        </p:xfrm>
        <a:graphic>
          <a:graphicData uri="http://schemas.openxmlformats.org/presentationml/2006/ole">
            <p:oleObj spid="_x0000_s21515" name="Equation" r:id="rId9" imgW="685800" imgH="355320" progId="Equation.3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1447800" y="1676400"/>
          <a:ext cx="1036637" cy="381000"/>
        </p:xfrm>
        <a:graphic>
          <a:graphicData uri="http://schemas.openxmlformats.org/presentationml/2006/ole">
            <p:oleObj spid="_x0000_s21516" name="Equation" r:id="rId10" imgW="72360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2450</TotalTime>
  <Words>604</Words>
  <Application>Microsoft Office PowerPoint</Application>
  <PresentationFormat>On-screen Show (4:3)</PresentationFormat>
  <Paragraphs>137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Median</vt:lpstr>
      <vt:lpstr>Equation</vt:lpstr>
      <vt:lpstr>Microsoft Equation 3.0</vt:lpstr>
      <vt:lpstr>GPS-Based Road congestion detection</vt:lpstr>
      <vt:lpstr>Congestion...</vt:lpstr>
      <vt:lpstr>Problem Statement</vt:lpstr>
      <vt:lpstr>Congestion detection problem</vt:lpstr>
      <vt:lpstr>GPS Error</vt:lpstr>
      <vt:lpstr>GPS Error</vt:lpstr>
      <vt:lpstr>Algorithm Overview</vt:lpstr>
      <vt:lpstr>Algorithm Overview</vt:lpstr>
      <vt:lpstr>Estimation of Speed</vt:lpstr>
      <vt:lpstr>Estimation of Speed</vt:lpstr>
      <vt:lpstr>Detection of Road Congestion</vt:lpstr>
      <vt:lpstr>Detection of Road Congestion</vt:lpstr>
      <vt:lpstr>Detection of Road Congestion</vt:lpstr>
      <vt:lpstr>Detection of Road Congestion</vt:lpstr>
      <vt:lpstr>Detection of Road Congestion</vt:lpstr>
      <vt:lpstr>Detection of Road Congestion</vt:lpstr>
      <vt:lpstr>Analytical ROC</vt:lpstr>
      <vt:lpstr>Analytical ROC</vt:lpstr>
      <vt:lpstr>Analytical ROC</vt:lpstr>
      <vt:lpstr>Estimator Performance</vt:lpstr>
      <vt:lpstr>Sampling Rate</vt:lpstr>
      <vt:lpstr>Sampling Rate</vt:lpstr>
      <vt:lpstr>Simulation – US1 South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traffic estimation using gps</dc:title>
  <dc:creator>Ashwin</dc:creator>
  <cp:lastModifiedBy>Ashwin</cp:lastModifiedBy>
  <cp:revision>48</cp:revision>
  <dcterms:created xsi:type="dcterms:W3CDTF">2010-05-01T23:14:49Z</dcterms:created>
  <dcterms:modified xsi:type="dcterms:W3CDTF">2010-05-03T04:37:53Z</dcterms:modified>
</cp:coreProperties>
</file>