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0492" autoAdjust="0"/>
  </p:normalViewPr>
  <p:slideViewPr>
    <p:cSldViewPr snapToGrid="0">
      <p:cViewPr varScale="1">
        <p:scale>
          <a:sx n="71" d="100"/>
          <a:sy n="71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be careful about the size of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or  subtracting</a:t>
            </a:r>
            <a:r>
              <a:rPr lang="en-US" baseline="0" dirty="0" smtClean="0"/>
              <a:t> pointers that don’t point to the same array is a logical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bytes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system is 16-bit,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void 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2 bytes. If the system is 32-bit,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void 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4 bytes. If the system is 64-bit,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void pointer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8 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3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 color[]={‘b’, ‘l’, ‘u’, ‘e’ , ‘\0’};</a:t>
            </a:r>
          </a:p>
          <a:p>
            <a:r>
              <a:rPr lang="en-US" dirty="0" smtClean="0"/>
              <a:t>Without null it can lead to logical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The size of the built in array to hold string characters should be large enough to hold all characters and null otherwise it will overwrite data in the memory.</a:t>
            </a:r>
          </a:p>
          <a:p>
            <a:r>
              <a:rPr lang="en-US" baseline="0" dirty="0" smtClean="0"/>
              <a:t>Logical errors and security breach.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\n is called delimiter character. White space and tab also act as delimiter when specified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two integer values from the keyboard and stores them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newStudent.testScore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newStudent.programmingScore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&amp;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03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based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2212"/>
            <a:ext cx="10018713" cy="4316505"/>
          </a:xfrm>
        </p:spPr>
        <p:txBody>
          <a:bodyPr>
            <a:normAutofit/>
          </a:bodyPr>
          <a:lstStyle/>
          <a:p>
            <a:r>
              <a:rPr lang="en-US" dirty="0" smtClean="0"/>
              <a:t>String  is character array.</a:t>
            </a:r>
          </a:p>
          <a:p>
            <a:r>
              <a:rPr lang="en-US" dirty="0" smtClean="0"/>
              <a:t>Pointer based string is an array of characters ending with a null character. </a:t>
            </a:r>
          </a:p>
          <a:p>
            <a:r>
              <a:rPr lang="en-US" dirty="0" smtClean="0"/>
              <a:t>Pointer to the first character of the string.</a:t>
            </a:r>
          </a:p>
          <a:p>
            <a:r>
              <a:rPr lang="en-US" b="1" dirty="0" smtClean="0"/>
              <a:t>Character Constants: </a:t>
            </a:r>
            <a:r>
              <a:rPr lang="en-US" dirty="0"/>
              <a:t>I</a:t>
            </a:r>
            <a:r>
              <a:rPr lang="en-US" dirty="0" smtClean="0"/>
              <a:t>nteger value of characters in ASCII, represented in single quotes.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 of string determines the size of characters in string and null character.</a:t>
            </a:r>
          </a:p>
          <a:p>
            <a:r>
              <a:rPr lang="en-US" dirty="0" smtClean="0"/>
              <a:t>Char color[]=“blue”;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colorptr</a:t>
            </a:r>
            <a:r>
              <a:rPr lang="en-US" dirty="0" smtClean="0"/>
              <a:t>=“blue”;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8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0577"/>
            <a:ext cx="10018713" cy="45406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Reading string into built in arrays using </a:t>
            </a:r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dirty="0" smtClean="0"/>
              <a:t>Terminated by white space or end of line character.</a:t>
            </a:r>
          </a:p>
          <a:p>
            <a:pPr marL="0" indent="0" algn="ctr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 of the  word can also be specified  using </a:t>
            </a:r>
            <a:r>
              <a:rPr lang="en-US" dirty="0" err="1" smtClean="0"/>
              <a:t>setw</a:t>
            </a:r>
            <a:r>
              <a:rPr lang="en-US" dirty="0" smtClean="0"/>
              <a:t>()</a:t>
            </a:r>
          </a:p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r>
              <a:rPr lang="en-US" dirty="0" err="1" smtClean="0"/>
              <a:t>setw</a:t>
            </a:r>
            <a:r>
              <a:rPr lang="en-US" dirty="0" smtClean="0"/>
              <a:t>(20)&gt;&gt;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Means a  string of 19 characters should be given in input.</a:t>
            </a:r>
          </a:p>
          <a:p>
            <a:pPr marL="0" indent="0" algn="ctr">
              <a:buNone/>
            </a:pPr>
            <a:r>
              <a:rPr lang="en-US" dirty="0" smtClean="0"/>
              <a:t>Char s[20];</a:t>
            </a:r>
          </a:p>
          <a:p>
            <a:pPr marL="0" indent="0" algn="ctr">
              <a:buNone/>
            </a:pPr>
            <a:r>
              <a:rPr lang="en-US" dirty="0" err="1" smtClean="0"/>
              <a:t>Cin.getline</a:t>
            </a:r>
            <a:r>
              <a:rPr lang="en-US" dirty="0" smtClean="0"/>
              <a:t>(s, 20, ‘\n’);</a:t>
            </a:r>
          </a:p>
          <a:p>
            <a:r>
              <a:rPr lang="en-US" dirty="0" smtClean="0"/>
              <a:t>Read characters from keyboard </a:t>
            </a:r>
          </a:p>
          <a:p>
            <a:r>
              <a:rPr lang="en-US" dirty="0" smtClean="0"/>
              <a:t>End of line ends the string.</a:t>
            </a:r>
          </a:p>
        </p:txBody>
      </p:sp>
    </p:spTree>
    <p:extLst>
      <p:ext uri="{BB962C8B-B14F-4D97-AF65-F5344CB8AC3E}">
        <p14:creationId xmlns:p14="http://schemas.microsoft.com/office/powerpoint/2010/main" val="28132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8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58906"/>
            <a:ext cx="10018713" cy="5755341"/>
          </a:xfrm>
        </p:spPr>
        <p:txBody>
          <a:bodyPr>
            <a:normAutofit/>
          </a:bodyPr>
          <a:lstStyle/>
          <a:p>
            <a:r>
              <a:rPr lang="en-US" dirty="0" smtClean="0"/>
              <a:t>User defined structured data type</a:t>
            </a:r>
          </a:p>
          <a:p>
            <a:r>
              <a:rPr lang="en-US" dirty="0" smtClean="0"/>
              <a:t>Also called Record</a:t>
            </a:r>
          </a:p>
          <a:p>
            <a:r>
              <a:rPr lang="en-US" dirty="0" smtClean="0"/>
              <a:t>Heterogeneous data structure</a:t>
            </a:r>
          </a:p>
          <a:p>
            <a:r>
              <a:rPr lang="en-US" dirty="0" smtClean="0"/>
              <a:t>Keyword: </a:t>
            </a:r>
            <a:r>
              <a:rPr lang="en-US" b="1" dirty="0" err="1" smtClean="0"/>
              <a:t>struct</a:t>
            </a:r>
            <a:endParaRPr lang="en-US" b="1" dirty="0" smtClean="0"/>
          </a:p>
          <a:p>
            <a:r>
              <a:rPr lang="en-US" dirty="0" smtClean="0"/>
              <a:t>Group items of different data types</a:t>
            </a:r>
          </a:p>
          <a:p>
            <a:r>
              <a:rPr lang="en-US" dirty="0" err="1"/>
              <a:t>struct</a:t>
            </a:r>
            <a:r>
              <a:rPr lang="en-US" dirty="0"/>
              <a:t>: A collection of a fixed number of components in which the components </a:t>
            </a:r>
            <a:r>
              <a:rPr lang="en-US" dirty="0" smtClean="0"/>
              <a:t>are accessed </a:t>
            </a:r>
            <a:r>
              <a:rPr lang="en-US" dirty="0"/>
              <a:t>by name. The components may be of different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Components are called </a:t>
            </a:r>
            <a:r>
              <a:rPr lang="en-US" b="1" dirty="0" smtClean="0"/>
              <a:t>members</a:t>
            </a:r>
            <a:r>
              <a:rPr lang="en-US" dirty="0" smtClean="0"/>
              <a:t> of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19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3718"/>
            <a:ext cx="10018713" cy="5647763"/>
          </a:xfrm>
        </p:spPr>
        <p:txBody>
          <a:bodyPr>
            <a:normAutofit/>
          </a:bodyPr>
          <a:lstStyle/>
          <a:p>
            <a:pPr marL="514350" lvl="1" indent="0">
              <a:lnSpc>
                <a:spcPct val="110000"/>
              </a:lnSpc>
              <a:buNone/>
            </a:pPr>
            <a:r>
              <a:rPr lang="en-US" sz="2600" b="1" dirty="0" smtClean="0"/>
              <a:t>Definition:</a:t>
            </a:r>
          </a:p>
          <a:p>
            <a:pPr marL="514350" lvl="1" indent="0">
              <a:lnSpc>
                <a:spcPct val="110000"/>
              </a:lnSpc>
              <a:buNone/>
            </a:pPr>
            <a:endParaRPr lang="en-US" sz="2600" b="1" dirty="0" smtClean="0"/>
          </a:p>
          <a:p>
            <a:pPr marL="57150" indent="0">
              <a:lnSpc>
                <a:spcPct val="110000"/>
              </a:lnSpc>
              <a:buNone/>
            </a:pPr>
            <a:r>
              <a:rPr lang="en-US" sz="2000" b="1" dirty="0" err="1" smtClean="0"/>
              <a:t>struct</a:t>
            </a:r>
            <a:r>
              <a:rPr lang="en-US" sz="2000" dirty="0" smtClean="0"/>
              <a:t>  </a:t>
            </a:r>
            <a:r>
              <a:rPr lang="en-US" sz="2000" dirty="0" err="1" smtClean="0"/>
              <a:t>structName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dataType1 identifier1;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dataType2 identifier2</a:t>
            </a:r>
            <a:r>
              <a:rPr lang="en-US" sz="2000" dirty="0" smtClean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 err="1"/>
              <a:t>dataTypeN</a:t>
            </a:r>
            <a:r>
              <a:rPr lang="en-US" sz="2000" dirty="0"/>
              <a:t> </a:t>
            </a:r>
            <a:r>
              <a:rPr lang="en-US" sz="2000" dirty="0" err="1"/>
              <a:t>identifierN</a:t>
            </a:r>
            <a:r>
              <a:rPr lang="en-US" sz="20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</a:t>
            </a:r>
            <a:r>
              <a:rPr lang="en-US" sz="2000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4129"/>
            <a:ext cx="10018713" cy="11698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5695"/>
            <a:ext cx="10018713" cy="48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studentType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{</a:t>
            </a:r>
          </a:p>
          <a:p>
            <a:pPr marL="457200" lvl="1" indent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firstName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lastName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b="1" dirty="0"/>
              <a:t>char</a:t>
            </a:r>
            <a:r>
              <a:rPr lang="en-US" sz="2400" dirty="0"/>
              <a:t> </a:t>
            </a:r>
            <a:r>
              <a:rPr lang="en-US" sz="2400" dirty="0" err="1"/>
              <a:t>courseGrade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b="1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testScore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b="1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programmingScore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b="1" dirty="0"/>
              <a:t>double</a:t>
            </a:r>
            <a:r>
              <a:rPr lang="en-US" sz="2400" dirty="0"/>
              <a:t> GPA;</a:t>
            </a:r>
          </a:p>
          <a:p>
            <a:pPr marL="457200" lvl="1" indent="0">
              <a:buNone/>
            </a:pPr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652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47919"/>
            <a:ext cx="10018713" cy="6589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Variable Declaration;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6447"/>
            <a:ext cx="10018713" cy="555363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err="1" smtClean="0"/>
              <a:t>studentType</a:t>
            </a:r>
            <a:r>
              <a:rPr lang="en-US" dirty="0" smtClean="0"/>
              <a:t> </a:t>
            </a:r>
            <a:r>
              <a:rPr lang="en-US" b="1" dirty="0" smtClean="0"/>
              <a:t>Student1;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studentType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char </a:t>
            </a:r>
            <a:r>
              <a:rPr lang="en-US" dirty="0" err="1"/>
              <a:t>courseGrade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testScore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programmingScore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double GPA;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  <a:r>
              <a:rPr lang="en-US" b="1" dirty="0" err="1"/>
              <a:t>tempStudent</a:t>
            </a:r>
            <a:r>
              <a:rPr lang="en-US" b="1" dirty="0"/>
              <a:t>;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63071"/>
            <a:ext cx="10018713" cy="542812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before the definitions of all of the </a:t>
            </a:r>
            <a:r>
              <a:rPr lang="en-US" dirty="0" smtClean="0"/>
              <a:t>functions </a:t>
            </a:r>
            <a:r>
              <a:rPr lang="en-US" dirty="0"/>
              <a:t>in the program so that the </a:t>
            </a:r>
            <a:r>
              <a:rPr lang="en-US" dirty="0" err="1"/>
              <a:t>struct</a:t>
            </a:r>
            <a:r>
              <a:rPr lang="en-US" dirty="0"/>
              <a:t> can be used throughout the </a:t>
            </a:r>
            <a:r>
              <a:rPr lang="en-US" dirty="0" smtClean="0"/>
              <a:t>program.</a:t>
            </a:r>
          </a:p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</a:t>
            </a:r>
            <a:r>
              <a:rPr lang="en-US" dirty="0" err="1"/>
              <a:t>struct</a:t>
            </a:r>
            <a:r>
              <a:rPr lang="en-US" dirty="0"/>
              <a:t> and also simultaneously declare a </a:t>
            </a:r>
            <a:r>
              <a:rPr lang="en-US" dirty="0" err="1"/>
              <a:t>struct</a:t>
            </a:r>
            <a:r>
              <a:rPr lang="en-US" dirty="0"/>
              <a:t> variable (as in the </a:t>
            </a:r>
            <a:r>
              <a:rPr lang="en-US" dirty="0" smtClean="0"/>
              <a:t>preceding statements</a:t>
            </a:r>
            <a:r>
              <a:rPr lang="en-US" dirty="0"/>
              <a:t>), then that </a:t>
            </a:r>
            <a:r>
              <a:rPr lang="en-US" dirty="0" err="1"/>
              <a:t>struct</a:t>
            </a:r>
            <a:r>
              <a:rPr lang="en-US" dirty="0"/>
              <a:t> variable becomes a </a:t>
            </a:r>
            <a:r>
              <a:rPr lang="en-US" b="1" dirty="0"/>
              <a:t>global </a:t>
            </a:r>
            <a:r>
              <a:rPr lang="en-US" b="1" dirty="0" smtClean="0"/>
              <a:t>variable.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674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7576"/>
            <a:ext cx="10018713" cy="1752599"/>
          </a:xfrm>
        </p:spPr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struct</a:t>
            </a:r>
            <a:r>
              <a:rPr lang="en-US" dirty="0" smtClean="0"/>
              <a:t>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739152"/>
            <a:ext cx="10018713" cy="4231342"/>
          </a:xfrm>
        </p:spPr>
        <p:txBody>
          <a:bodyPr/>
          <a:lstStyle/>
          <a:p>
            <a:r>
              <a:rPr lang="en-US" dirty="0" smtClean="0"/>
              <a:t>In arrays: array </a:t>
            </a:r>
            <a:r>
              <a:rPr lang="en-US" dirty="0"/>
              <a:t>name together with the </a:t>
            </a:r>
            <a:r>
              <a:rPr lang="en-US" dirty="0" smtClean="0"/>
              <a:t>relative position </a:t>
            </a:r>
            <a:r>
              <a:rPr lang="en-US" dirty="0"/>
              <a:t>(index</a:t>
            </a:r>
            <a:r>
              <a:rPr lang="en-US" dirty="0" smtClean="0"/>
              <a:t>).</a:t>
            </a:r>
          </a:p>
          <a:p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a structure member (component),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variable </a:t>
            </a:r>
            <a:r>
              <a:rPr lang="en-US" dirty="0" smtClean="0"/>
              <a:t>name together </a:t>
            </a:r>
            <a:r>
              <a:rPr lang="en-US" dirty="0"/>
              <a:t>with the member </a:t>
            </a:r>
            <a:r>
              <a:rPr lang="en-US" dirty="0" smtClean="0"/>
              <a:t>name separated </a:t>
            </a:r>
            <a:r>
              <a:rPr lang="en-US" dirty="0"/>
              <a:t>by a dot (period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dot (.) operator is called the </a:t>
            </a:r>
            <a:r>
              <a:rPr lang="en-US" b="1" dirty="0"/>
              <a:t>member access 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  <a:endParaRPr lang="en-US" dirty="0"/>
          </a:p>
          <a:p>
            <a:pPr marL="1257300" lvl="3" indent="0">
              <a:buNone/>
            </a:pPr>
            <a:r>
              <a:rPr lang="en-US" sz="2400" b="1" dirty="0" err="1"/>
              <a:t>structVariableName.memberName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545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1259"/>
            <a:ext cx="10018713" cy="4459941"/>
          </a:xfrm>
        </p:spPr>
        <p:txBody>
          <a:bodyPr/>
          <a:lstStyle/>
          <a:p>
            <a:r>
              <a:rPr lang="en-US" dirty="0" smtClean="0"/>
              <a:t>Student1.firstName=“Ali”;</a:t>
            </a:r>
          </a:p>
          <a:p>
            <a:r>
              <a:rPr lang="en-US" dirty="0" smtClean="0"/>
              <a:t>Student1.testScore=40;</a:t>
            </a:r>
          </a:p>
          <a:p>
            <a:r>
              <a:rPr lang="en-US" dirty="0" smtClean="0"/>
              <a:t>Student1.GPA=3.5;</a:t>
            </a:r>
          </a:p>
        </p:txBody>
      </p:sp>
    </p:spTree>
    <p:extLst>
      <p:ext uri="{BB962C8B-B14F-4D97-AF65-F5344CB8AC3E}">
        <p14:creationId xmlns:p14="http://schemas.microsoft.com/office/powerpoint/2010/main" val="36698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6254"/>
            <a:ext cx="10018713" cy="1311442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7697"/>
            <a:ext cx="10018713" cy="4383504"/>
          </a:xfrm>
        </p:spPr>
        <p:txBody>
          <a:bodyPr/>
          <a:lstStyle/>
          <a:p>
            <a:r>
              <a:rPr lang="en-US" dirty="0" smtClean="0"/>
              <a:t>Unary operator</a:t>
            </a:r>
          </a:p>
          <a:p>
            <a:r>
              <a:rPr lang="en-US" dirty="0" smtClean="0"/>
              <a:t>Compile time operator</a:t>
            </a:r>
          </a:p>
          <a:p>
            <a:r>
              <a:rPr lang="en-US" dirty="0" smtClean="0"/>
              <a:t>Determine Size in bytes of data types and arrays during program compilation.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Syntex</a:t>
            </a:r>
            <a:r>
              <a:rPr lang="en-US" dirty="0" smtClean="0"/>
              <a:t>: </a:t>
            </a:r>
            <a:r>
              <a:rPr lang="en-US" b="1" dirty="0" err="1" smtClean="0"/>
              <a:t>sizeof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 ;</a:t>
            </a:r>
          </a:p>
          <a:p>
            <a:pPr marL="0" indent="0" algn="ctr">
              <a:buNone/>
            </a:pPr>
            <a:r>
              <a:rPr lang="en-US" b="1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variableName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6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4472"/>
            <a:ext cx="10018713" cy="9144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38835"/>
            <a:ext cx="10018713" cy="541916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600" dirty="0" err="1"/>
              <a:t>i</a:t>
            </a:r>
            <a:r>
              <a:rPr lang="en-US" sz="2600" dirty="0" err="1" smtClean="0"/>
              <a:t>nt</a:t>
            </a:r>
            <a:r>
              <a:rPr lang="en-US" sz="2600" dirty="0" smtClean="0"/>
              <a:t> score;</a:t>
            </a:r>
          </a:p>
          <a:p>
            <a:pPr marL="457200" lvl="1" indent="0">
              <a:buNone/>
            </a:pPr>
            <a:r>
              <a:rPr lang="en-US" sz="2600" dirty="0" smtClean="0"/>
              <a:t>score </a:t>
            </a:r>
            <a:r>
              <a:rPr lang="en-US" sz="2600" dirty="0"/>
              <a:t>= </a:t>
            </a:r>
            <a:r>
              <a:rPr lang="en-US" sz="2600" dirty="0" smtClean="0"/>
              <a:t>(1Student.testScore </a:t>
            </a:r>
            <a:r>
              <a:rPr lang="en-US" sz="2600" dirty="0"/>
              <a:t>+ </a:t>
            </a:r>
            <a:r>
              <a:rPr lang="en-US" sz="2600" dirty="0" smtClean="0"/>
              <a:t>Student1.programmingScore</a:t>
            </a:r>
            <a:r>
              <a:rPr lang="en-US" sz="2600" dirty="0"/>
              <a:t>) / 2</a:t>
            </a:r>
            <a:r>
              <a:rPr lang="en-US" sz="2600" dirty="0" smtClean="0"/>
              <a:t>;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if </a:t>
            </a:r>
            <a:r>
              <a:rPr lang="en-US" sz="2600" dirty="0"/>
              <a:t>(score &gt;= 90)</a:t>
            </a:r>
          </a:p>
          <a:p>
            <a:pPr marL="457200" lvl="1" indent="0">
              <a:buNone/>
            </a:pPr>
            <a:r>
              <a:rPr lang="en-US" sz="2600" dirty="0" err="1"/>
              <a:t>newStudent.courseGrade</a:t>
            </a:r>
            <a:r>
              <a:rPr lang="en-US" sz="2600" dirty="0"/>
              <a:t> = 'A';</a:t>
            </a:r>
          </a:p>
          <a:p>
            <a:pPr marL="457200" lvl="1" indent="0">
              <a:buNone/>
            </a:pPr>
            <a:r>
              <a:rPr lang="en-US" sz="2600" dirty="0"/>
              <a:t>else if (score &gt;= 80)</a:t>
            </a:r>
          </a:p>
          <a:p>
            <a:pPr marL="457200" lvl="1" indent="0">
              <a:buNone/>
            </a:pPr>
            <a:r>
              <a:rPr lang="en-US" sz="2600" dirty="0" err="1"/>
              <a:t>newStudent.courseGrade</a:t>
            </a:r>
            <a:r>
              <a:rPr lang="en-US" sz="2600" dirty="0"/>
              <a:t> = 'B';</a:t>
            </a:r>
          </a:p>
          <a:p>
            <a:pPr marL="457200" lvl="1" indent="0">
              <a:buNone/>
            </a:pPr>
            <a:r>
              <a:rPr lang="en-US" sz="2600" dirty="0"/>
              <a:t>else if (score &gt;= 70)</a:t>
            </a:r>
          </a:p>
          <a:p>
            <a:pPr marL="457200" lvl="1" indent="0">
              <a:buNone/>
            </a:pPr>
            <a:r>
              <a:rPr lang="en-US" sz="2600" dirty="0" err="1"/>
              <a:t>newStudent.courseGrade</a:t>
            </a:r>
            <a:r>
              <a:rPr lang="en-US" sz="2600" dirty="0"/>
              <a:t> = 'C';</a:t>
            </a:r>
          </a:p>
          <a:p>
            <a:pPr marL="457200" lvl="1" indent="0">
              <a:buNone/>
            </a:pPr>
            <a:r>
              <a:rPr lang="en-US" sz="2600" dirty="0"/>
              <a:t>else if (score &gt;= 60)</a:t>
            </a:r>
          </a:p>
          <a:p>
            <a:pPr marL="457200" lvl="1" indent="0">
              <a:buNone/>
            </a:pPr>
            <a:r>
              <a:rPr lang="en-US" sz="2600" dirty="0" err="1"/>
              <a:t>newStudent.courseGrade</a:t>
            </a:r>
            <a:r>
              <a:rPr lang="en-US" sz="2600" dirty="0"/>
              <a:t> = 'D';</a:t>
            </a:r>
          </a:p>
          <a:p>
            <a:pPr marL="457200" lvl="1" indent="0">
              <a:buNone/>
            </a:pPr>
            <a:r>
              <a:rPr lang="en-US" sz="2600" dirty="0"/>
              <a:t>else</a:t>
            </a:r>
          </a:p>
          <a:p>
            <a:pPr marL="457200" lvl="1" indent="0">
              <a:buNone/>
            </a:pPr>
            <a:r>
              <a:rPr lang="en-US" sz="2600" dirty="0" err="1"/>
              <a:t>newStudent.courseGrade</a:t>
            </a:r>
            <a:r>
              <a:rPr lang="en-US" sz="2600" dirty="0"/>
              <a:t> = 'F';</a:t>
            </a:r>
          </a:p>
        </p:txBody>
      </p:sp>
    </p:spTree>
    <p:extLst>
      <p:ext uri="{BB962C8B-B14F-4D97-AF65-F5344CB8AC3E}">
        <p14:creationId xmlns:p14="http://schemas.microsoft.com/office/powerpoint/2010/main" val="2554426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4129"/>
            <a:ext cx="10018713" cy="968189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58153"/>
            <a:ext cx="10018713" cy="5392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student = </a:t>
            </a:r>
            <a:r>
              <a:rPr lang="en-US" b="1" dirty="0" err="1"/>
              <a:t>newStudent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equivalent to the following statements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student.firstName</a:t>
            </a:r>
            <a:r>
              <a:rPr lang="en-US" dirty="0" smtClean="0"/>
              <a:t> = </a:t>
            </a:r>
            <a:r>
              <a:rPr lang="en-US" dirty="0" err="1" smtClean="0"/>
              <a:t>newStudent.firstName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student.lastName</a:t>
            </a:r>
            <a:r>
              <a:rPr lang="en-US" dirty="0" smtClean="0"/>
              <a:t> = </a:t>
            </a:r>
            <a:r>
              <a:rPr lang="en-US" dirty="0" err="1" smtClean="0"/>
              <a:t>newStudent.lastName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student.courseGrade</a:t>
            </a:r>
            <a:r>
              <a:rPr lang="en-US" dirty="0" smtClean="0"/>
              <a:t> = </a:t>
            </a:r>
            <a:r>
              <a:rPr lang="en-US" dirty="0" err="1" smtClean="0"/>
              <a:t>newStudent.courseGrade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student.testScore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newStudent.testScore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student.programmingScore</a:t>
            </a:r>
            <a:r>
              <a:rPr lang="en-US" dirty="0"/>
              <a:t> = </a:t>
            </a:r>
            <a:r>
              <a:rPr lang="en-US" dirty="0" err="1"/>
              <a:t>newStudent.programmingScore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student.GPA</a:t>
            </a:r>
            <a:r>
              <a:rPr lang="en-US" dirty="0" smtClean="0"/>
              <a:t> = </a:t>
            </a:r>
            <a:r>
              <a:rPr lang="en-US" dirty="0" err="1" smtClean="0"/>
              <a:t>newStudent.GPA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3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</a:t>
            </a:r>
            <a:r>
              <a:rPr lang="en-US" dirty="0" err="1"/>
              <a:t>struct</a:t>
            </a:r>
            <a:r>
              <a:rPr lang="en-US" dirty="0"/>
              <a:t> variables, you compare them </a:t>
            </a:r>
            <a:r>
              <a:rPr lang="en-US" dirty="0" smtClean="0"/>
              <a:t>member-wise.</a:t>
            </a:r>
          </a:p>
          <a:p>
            <a:r>
              <a:rPr lang="en-US" dirty="0" smtClean="0"/>
              <a:t>No aggregate </a:t>
            </a:r>
            <a:r>
              <a:rPr lang="en-US" dirty="0"/>
              <a:t>relational operations are performed on a </a:t>
            </a:r>
            <a:r>
              <a:rPr lang="en-US" dirty="0" err="1"/>
              <a:t>struct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if (student == </a:t>
            </a:r>
            <a:r>
              <a:rPr lang="en-US" dirty="0" err="1"/>
              <a:t>newStudent</a:t>
            </a:r>
            <a:r>
              <a:rPr lang="en-US" dirty="0"/>
              <a:t>) </a:t>
            </a:r>
            <a:r>
              <a:rPr lang="en-US" dirty="0" smtClean="0"/>
              <a:t>  //</a:t>
            </a:r>
            <a:r>
              <a:rPr lang="en-US" dirty="0"/>
              <a:t>illegal</a:t>
            </a:r>
          </a:p>
        </p:txBody>
      </p:sp>
    </p:spTree>
    <p:extLst>
      <p:ext uri="{BB962C8B-B14F-4D97-AF65-F5344CB8AC3E}">
        <p14:creationId xmlns:p14="http://schemas.microsoft.com/office/powerpoint/2010/main" val="159814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03413"/>
            <a:ext cx="10018713" cy="53877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(</a:t>
            </a:r>
            <a:r>
              <a:rPr lang="en-US" dirty="0" err="1"/>
              <a:t>student.firstName</a:t>
            </a:r>
            <a:r>
              <a:rPr lang="en-US" dirty="0"/>
              <a:t> == </a:t>
            </a:r>
            <a:r>
              <a:rPr lang="en-US" dirty="0" err="1"/>
              <a:t>newStudent.firstName</a:t>
            </a:r>
            <a:r>
              <a:rPr lang="en-US" dirty="0"/>
              <a:t> &amp;&amp;</a:t>
            </a:r>
          </a:p>
          <a:p>
            <a:pPr marL="0" indent="0" algn="ctr">
              <a:buNone/>
            </a:pPr>
            <a:r>
              <a:rPr lang="en-US" dirty="0" err="1"/>
              <a:t>student.lastName</a:t>
            </a:r>
            <a:r>
              <a:rPr lang="en-US" dirty="0"/>
              <a:t> == </a:t>
            </a:r>
            <a:r>
              <a:rPr lang="en-US" dirty="0" err="1"/>
              <a:t>newStudent.lastName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2165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9106"/>
            <a:ext cx="10018713" cy="3993775"/>
          </a:xfrm>
        </p:spPr>
        <p:txBody>
          <a:bodyPr/>
          <a:lstStyle/>
          <a:p>
            <a:r>
              <a:rPr lang="en-US" dirty="0"/>
              <a:t>No aggregate input/output operations are allowed on a </a:t>
            </a:r>
            <a:r>
              <a:rPr lang="en-US" dirty="0" err="1"/>
              <a:t>struct</a:t>
            </a:r>
            <a:r>
              <a:rPr lang="en-US" dirty="0"/>
              <a:t> variable</a:t>
            </a:r>
            <a:r>
              <a:rPr lang="en-US" dirty="0" smtClean="0"/>
              <a:t>.</a:t>
            </a:r>
          </a:p>
          <a:p>
            <a:r>
              <a:rPr lang="en-US" dirty="0"/>
              <a:t>Data in </a:t>
            </a:r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variable must be read one member at a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 smtClean="0"/>
              <a:t>newStudent.firstName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newStudent.firstName</a:t>
            </a:r>
            <a:r>
              <a:rPr lang="en-US" dirty="0"/>
              <a:t>;</a:t>
            </a:r>
          </a:p>
          <a:p>
            <a:pPr marL="0" indent="0" algn="ctr">
              <a:buNone/>
            </a:pP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newStudent.testScore</a:t>
            </a:r>
            <a:r>
              <a:rPr lang="en-US" dirty="0"/>
              <a:t> &gt;&gt; </a:t>
            </a:r>
            <a:r>
              <a:rPr lang="en-US" dirty="0" err="1"/>
              <a:t>newStudent.programmingScore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function cannot return a value </a:t>
            </a:r>
            <a:r>
              <a:rPr lang="en-US" dirty="0" smtClean="0"/>
              <a:t>of type </a:t>
            </a:r>
            <a:r>
              <a:rPr lang="en-US" dirty="0"/>
              <a:t>array.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struct</a:t>
            </a:r>
            <a:r>
              <a:rPr lang="en-US" dirty="0"/>
              <a:t> variable can be passed as a parameter either by value or </a:t>
            </a:r>
            <a:r>
              <a:rPr lang="en-US" dirty="0" smtClean="0"/>
              <a:t>by reference.</a:t>
            </a:r>
          </a:p>
          <a:p>
            <a:r>
              <a:rPr lang="en-US" dirty="0" smtClean="0"/>
              <a:t>A </a:t>
            </a:r>
            <a:r>
              <a:rPr lang="en-US" dirty="0"/>
              <a:t>function can return a value of type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06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41294"/>
            <a:ext cx="10018713" cy="535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printStudent</a:t>
            </a:r>
            <a:r>
              <a:rPr lang="en-US" dirty="0"/>
              <a:t>(</a:t>
            </a:r>
            <a:r>
              <a:rPr lang="en-US" dirty="0" err="1"/>
              <a:t>studentType</a:t>
            </a:r>
            <a:r>
              <a:rPr lang="en-US" dirty="0"/>
              <a:t> student)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student.firstName</a:t>
            </a:r>
            <a:r>
              <a:rPr lang="en-US" dirty="0"/>
              <a:t> &lt;&lt; " " &lt;&lt; </a:t>
            </a:r>
            <a:r>
              <a:rPr lang="en-US" dirty="0" err="1"/>
              <a:t>student.lastName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 " " &lt;&lt; </a:t>
            </a:r>
            <a:r>
              <a:rPr lang="en-US" dirty="0" err="1"/>
              <a:t>student.courseGrade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 " " &lt;&lt; </a:t>
            </a:r>
            <a:r>
              <a:rPr lang="en-US" dirty="0" err="1"/>
              <a:t>student.testScore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 " " &lt;&lt; </a:t>
            </a:r>
            <a:r>
              <a:rPr lang="en-US" dirty="0" err="1"/>
              <a:t>student.programmingScore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 " " &lt;&lt; </a:t>
            </a:r>
            <a:r>
              <a:rPr lang="en-US" dirty="0" err="1"/>
              <a:t>student.GPA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36177"/>
            <a:ext cx="10018713" cy="6293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readIn</a:t>
            </a:r>
            <a:r>
              <a:rPr lang="en-US" sz="2800" dirty="0"/>
              <a:t>(</a:t>
            </a:r>
            <a:r>
              <a:rPr lang="en-US" sz="2800" dirty="0" err="1"/>
              <a:t>studentType</a:t>
            </a:r>
            <a:r>
              <a:rPr lang="en-US" sz="2800" dirty="0"/>
              <a:t>&amp; student)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score;</a:t>
            </a:r>
          </a:p>
          <a:p>
            <a:pPr marL="0" indent="0">
              <a:buNone/>
            </a:pP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student.firstName</a:t>
            </a:r>
            <a:r>
              <a:rPr lang="en-US" sz="2800" dirty="0"/>
              <a:t> &gt;&gt; </a:t>
            </a:r>
            <a:r>
              <a:rPr lang="en-US" sz="2800" dirty="0" err="1"/>
              <a:t>student.lastName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student.testScore</a:t>
            </a:r>
            <a:r>
              <a:rPr lang="en-US" sz="2800" dirty="0"/>
              <a:t> &gt;&gt; </a:t>
            </a:r>
            <a:r>
              <a:rPr lang="en-US" sz="2800" dirty="0" err="1"/>
              <a:t>student.programmingScore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student.GPA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statement:</a:t>
            </a:r>
          </a:p>
          <a:p>
            <a:pPr marL="0" indent="0">
              <a:buNone/>
            </a:pPr>
            <a:r>
              <a:rPr lang="en-US" sz="2800" dirty="0" err="1"/>
              <a:t>readIn</a:t>
            </a:r>
            <a:r>
              <a:rPr lang="en-US" sz="2800" dirty="0"/>
              <a:t>(</a:t>
            </a:r>
            <a:r>
              <a:rPr lang="en-US" sz="2800" dirty="0" err="1"/>
              <a:t>newStudent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8279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all these codes at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data types can vary among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2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array= size of data type* length of  array</a:t>
            </a:r>
          </a:p>
          <a:p>
            <a:r>
              <a:rPr lang="en-US" dirty="0" err="1" smtClean="0"/>
              <a:t>Syntex</a:t>
            </a:r>
            <a:r>
              <a:rPr lang="en-US" dirty="0" smtClean="0"/>
              <a:t>: </a:t>
            </a:r>
            <a:r>
              <a:rPr lang="en-US" b="1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arrayName</a:t>
            </a:r>
            <a:r>
              <a:rPr lang="en-US" dirty="0" smtClean="0"/>
              <a:t>);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Length of array= 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/>
              <a:t>arrayName</a:t>
            </a:r>
            <a:r>
              <a:rPr lang="en-US" dirty="0" smtClean="0"/>
              <a:t>)/</a:t>
            </a:r>
            <a:r>
              <a:rPr lang="en-US" b="1" dirty="0"/>
              <a:t> </a:t>
            </a:r>
            <a:r>
              <a:rPr lang="en-US" b="1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arrayName</a:t>
            </a:r>
            <a:r>
              <a:rPr lang="en-US" dirty="0" smtClean="0"/>
              <a:t>[0]);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2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4 </a:t>
            </a:r>
            <a:r>
              <a:rPr lang="en-US" dirty="0"/>
              <a:t>bytes</a:t>
            </a:r>
          </a:p>
          <a:p>
            <a:r>
              <a:rPr lang="en-US" dirty="0"/>
              <a:t>If the system is 16-bit, size of void pointer is 2 bytes. If the system is 32-bit, size of void pointer is </a:t>
            </a:r>
            <a:r>
              <a:rPr lang="en-US" b="1" dirty="0"/>
              <a:t>4 bytes</a:t>
            </a:r>
            <a:r>
              <a:rPr lang="en-US" dirty="0"/>
              <a:t>. If the system is 64-bit, size of void pointer is </a:t>
            </a:r>
            <a:r>
              <a:rPr lang="en-US" b="1" dirty="0"/>
              <a:t>8 bytes</a:t>
            </a:r>
            <a:r>
              <a:rPr lang="en-US" dirty="0" smtClean="0"/>
              <a:t>.</a:t>
            </a:r>
          </a:p>
          <a:p>
            <a:r>
              <a:rPr lang="en-US" dirty="0"/>
              <a:t>When used with pointers, it returns size of the pointer i.e. 4bytes not the size of variable it is pointing to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err="1" smtClean="0"/>
              <a:t>Syntex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b="1" dirty="0" err="1" smtClean="0"/>
              <a:t>sizeof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65684"/>
            <a:ext cx="10018713" cy="4463716"/>
          </a:xfrm>
        </p:spPr>
        <p:txBody>
          <a:bodyPr>
            <a:normAutofit/>
          </a:bodyPr>
          <a:lstStyle/>
          <a:p>
            <a:r>
              <a:rPr lang="en-US" dirty="0" smtClean="0"/>
              <a:t>Depends on the size of the data it is pointing to, so its machine dependent.</a:t>
            </a:r>
          </a:p>
          <a:p>
            <a:r>
              <a:rPr lang="en-US" dirty="0" smtClean="0"/>
              <a:t>C++ allows the use of pointers as operands.</a:t>
            </a:r>
          </a:p>
          <a:p>
            <a:r>
              <a:rPr lang="en-US" dirty="0" smtClean="0"/>
              <a:t>Various operations can be performed on pointers.</a:t>
            </a:r>
          </a:p>
          <a:p>
            <a:r>
              <a:rPr lang="en-US" dirty="0" smtClean="0"/>
              <a:t>Appropriate only for built-in array elements.</a:t>
            </a:r>
          </a:p>
          <a:p>
            <a:r>
              <a:rPr lang="en-US" dirty="0" smtClean="0"/>
              <a:t>Addition (+=), subtraction (-=), increment (++) and decrement (--). </a:t>
            </a:r>
          </a:p>
          <a:p>
            <a:r>
              <a:rPr lang="en-US" dirty="0" smtClean="0"/>
              <a:t>Pointer of same type can also be added and subtracted. This operation to  be performed on elements of the same array.</a:t>
            </a:r>
          </a:p>
        </p:txBody>
      </p:sp>
    </p:spTree>
    <p:extLst>
      <p:ext uri="{BB962C8B-B14F-4D97-AF65-F5344CB8AC3E}">
        <p14:creationId xmlns:p14="http://schemas.microsoft.com/office/powerpoint/2010/main" val="904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15780"/>
            <a:ext cx="10018713" cy="1752599"/>
          </a:xfrm>
        </p:spPr>
        <p:txBody>
          <a:bodyPr/>
          <a:lstStyle/>
          <a:p>
            <a:r>
              <a:rPr lang="en-US" dirty="0" smtClean="0"/>
              <a:t>Change in pointer address after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  (</a:t>
            </a:r>
            <a:r>
              <a:rPr lang="en-US" dirty="0" err="1" smtClean="0"/>
              <a:t>ptr</a:t>
            </a:r>
            <a:r>
              <a:rPr lang="en-US" dirty="0" smtClean="0"/>
              <a:t>+=2);</a:t>
            </a:r>
          </a:p>
          <a:p>
            <a:r>
              <a:rPr lang="en-US" dirty="0" smtClean="0"/>
              <a:t>Initial value of </a:t>
            </a:r>
            <a:r>
              <a:rPr lang="en-US" dirty="0" err="1" smtClean="0"/>
              <a:t>ptr</a:t>
            </a:r>
            <a:r>
              <a:rPr lang="en-US" dirty="0" smtClean="0"/>
              <a:t> =200;</a:t>
            </a:r>
          </a:p>
          <a:p>
            <a:pPr marL="0" indent="0" algn="ctr">
              <a:buNone/>
            </a:pPr>
            <a:r>
              <a:rPr lang="en-US" dirty="0" smtClean="0"/>
              <a:t>New value= initial value + jump*data type of value</a:t>
            </a:r>
          </a:p>
          <a:p>
            <a:pPr marL="0" indent="0" algn="ctr">
              <a:buNone/>
            </a:pPr>
            <a:r>
              <a:rPr lang="en-US" dirty="0" smtClean="0"/>
              <a:t>=200+2*4;</a:t>
            </a:r>
          </a:p>
          <a:p>
            <a:pPr marL="0" indent="0" algn="ctr">
              <a:buNone/>
            </a:pPr>
            <a:r>
              <a:rPr lang="en-US" dirty="0" smtClean="0"/>
              <a:t>=208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9625"/>
            <a:ext cx="10018713" cy="4235824"/>
          </a:xfrm>
        </p:spPr>
        <p:txBody>
          <a:bodyPr/>
          <a:lstStyle/>
          <a:p>
            <a:r>
              <a:rPr lang="en-US" dirty="0" smtClean="0"/>
              <a:t>Can point to any type of objects.</a:t>
            </a:r>
          </a:p>
          <a:p>
            <a:r>
              <a:rPr lang="en-US" dirty="0" smtClean="0"/>
              <a:t>Cant be dereference as it does not know what type of data it is pointing to and it doesn’t know the size so compile time error.</a:t>
            </a:r>
          </a:p>
          <a:p>
            <a:r>
              <a:rPr lang="en-US" dirty="0" smtClean="0"/>
              <a:t>Not associated with any data type</a:t>
            </a:r>
          </a:p>
          <a:p>
            <a:r>
              <a:rPr lang="en-US" dirty="0" smtClean="0"/>
              <a:t>Also called general purpose pointer.</a:t>
            </a:r>
          </a:p>
          <a:p>
            <a:r>
              <a:rPr lang="en-US" dirty="0" smtClean="0"/>
              <a:t>Points to memory location in storage.</a:t>
            </a:r>
          </a:p>
          <a:p>
            <a:r>
              <a:rPr lang="en-US" dirty="0" smtClean="0"/>
              <a:t>Memory allocating functions usually return void pointers.</a:t>
            </a:r>
          </a:p>
          <a:p>
            <a:r>
              <a:rPr lang="en-US" dirty="0" smtClean="0"/>
              <a:t>Size of void pointer= 4 bytes.</a:t>
            </a:r>
          </a:p>
        </p:txBody>
      </p:sp>
    </p:spTree>
    <p:extLst>
      <p:ext uri="{BB962C8B-B14F-4D97-AF65-F5344CB8AC3E}">
        <p14:creationId xmlns:p14="http://schemas.microsoft.com/office/powerpoint/2010/main" val="4458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75765"/>
            <a:ext cx="10018713" cy="4715435"/>
          </a:xfrm>
        </p:spPr>
        <p:txBody>
          <a:bodyPr/>
          <a:lstStyle/>
          <a:p>
            <a:r>
              <a:rPr lang="en-US" dirty="0" smtClean="0"/>
              <a:t>Void  pointer cant be dereferenced.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To dereference a pointer compiler  must know data type and size which is unknown incase of void pointer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void pointer</a:t>
            </a:r>
            <a:r>
              <a:rPr lang="en-US" dirty="0"/>
              <a:t> must be explicitly cast into another type of </a:t>
            </a:r>
            <a:r>
              <a:rPr lang="en-US" b="1" dirty="0"/>
              <a:t>pointer</a:t>
            </a:r>
            <a:r>
              <a:rPr lang="en-US" dirty="0"/>
              <a:t> to be </a:t>
            </a:r>
            <a:r>
              <a:rPr lang="en-US" dirty="0" smtClean="0"/>
              <a:t>dereferenced otherwise compilation error.</a:t>
            </a:r>
          </a:p>
          <a:p>
            <a:r>
              <a:rPr lang="en-US" dirty="0" smtClean="0"/>
              <a:t>Allowed Operations are comparing void pointers, casting other pointer to void pointers and assigning addresses.</a:t>
            </a:r>
          </a:p>
          <a:p>
            <a:r>
              <a:rPr lang="en-US" dirty="0" smtClean="0"/>
              <a:t>All other operations are compilation errors.</a:t>
            </a:r>
          </a:p>
        </p:txBody>
      </p:sp>
    </p:spTree>
    <p:extLst>
      <p:ext uri="{BB962C8B-B14F-4D97-AF65-F5344CB8AC3E}">
        <p14:creationId xmlns:p14="http://schemas.microsoft.com/office/powerpoint/2010/main" val="27962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1114</TotalTime>
  <Words>1109</Words>
  <Application>Microsoft Office PowerPoint</Application>
  <PresentationFormat>Widescreen</PresentationFormat>
  <Paragraphs>196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Parallax</vt:lpstr>
      <vt:lpstr>Pointer &amp; Structs</vt:lpstr>
      <vt:lpstr>sizeof() Operator</vt:lpstr>
      <vt:lpstr>Size of Variables</vt:lpstr>
      <vt:lpstr>Size of Arrays</vt:lpstr>
      <vt:lpstr>Size of Pointer</vt:lpstr>
      <vt:lpstr>Pointer Arithmetic</vt:lpstr>
      <vt:lpstr>Change in pointer address after Arithmetic</vt:lpstr>
      <vt:lpstr>Void Pointers </vt:lpstr>
      <vt:lpstr>PowerPoint Presentation</vt:lpstr>
      <vt:lpstr>Pointer based Strings</vt:lpstr>
      <vt:lpstr>PowerPoint Presentation</vt:lpstr>
      <vt:lpstr>struct</vt:lpstr>
      <vt:lpstr>PowerPoint Presentation</vt:lpstr>
      <vt:lpstr>PowerPoint Presentation</vt:lpstr>
      <vt:lpstr>Example</vt:lpstr>
      <vt:lpstr>struct Variable Declaration;</vt:lpstr>
      <vt:lpstr>PowerPoint Presentation</vt:lpstr>
      <vt:lpstr>Accessing struct Members</vt:lpstr>
      <vt:lpstr>PowerPoint Presentation</vt:lpstr>
      <vt:lpstr>struct Operations</vt:lpstr>
      <vt:lpstr>struct Assignment</vt:lpstr>
      <vt:lpstr>Comparison</vt:lpstr>
      <vt:lpstr>PowerPoint Presentation</vt:lpstr>
      <vt:lpstr>struct I/Os</vt:lpstr>
      <vt:lpstr>Struct &amp; Functions</vt:lpstr>
      <vt:lpstr>PowerPoint Presentation</vt:lpstr>
      <vt:lpstr>PowerPoint Presentation</vt:lpstr>
      <vt:lpstr>Home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63</cp:revision>
  <dcterms:created xsi:type="dcterms:W3CDTF">2020-01-23T05:47:47Z</dcterms:created>
  <dcterms:modified xsi:type="dcterms:W3CDTF">2020-01-27T09:58:45Z</dcterms:modified>
</cp:coreProperties>
</file>