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80" r:id="rId3"/>
    <p:sldId id="281" r:id="rId4"/>
    <p:sldId id="282" r:id="rId5"/>
    <p:sldId id="285" r:id="rId6"/>
    <p:sldId id="286" r:id="rId7"/>
    <p:sldId id="291" r:id="rId8"/>
    <p:sldId id="287" r:id="rId9"/>
    <p:sldId id="288" r:id="rId10"/>
    <p:sldId id="289" r:id="rId11"/>
    <p:sldId id="290" r:id="rId12"/>
    <p:sldId id="292" r:id="rId13"/>
    <p:sldId id="293" r:id="rId14"/>
    <p:sldId id="294" r:id="rId15"/>
    <p:sldId id="295" r:id="rId16"/>
    <p:sldId id="296" r:id="rId17"/>
    <p:sldId id="297" r:id="rId18"/>
    <p:sldId id="298" r:id="rId19"/>
    <p:sldId id="299" r:id="rId20"/>
    <p:sldId id="300" r:id="rId21"/>
    <p:sldId id="28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0492" autoAdjust="0"/>
  </p:normalViewPr>
  <p:slideViewPr>
    <p:cSldViewPr snapToGrid="0">
      <p:cViewPr varScale="1">
        <p:scale>
          <a:sx n="71" d="100"/>
          <a:sy n="71" d="100"/>
        </p:scale>
        <p:origin x="4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DD3FF7-0F34-44CF-B0DE-25B5577BED0D}" type="datetimeFigureOut">
              <a:rPr lang="en-US" smtClean="0"/>
              <a:t>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B2DE7D-71B6-4646-BA73-291EE547BE46}" type="slidenum">
              <a:rPr lang="en-US" smtClean="0"/>
              <a:t>‹#›</a:t>
            </a:fld>
            <a:endParaRPr lang="en-US"/>
          </a:p>
        </p:txBody>
      </p:sp>
    </p:spTree>
    <p:extLst>
      <p:ext uri="{BB962C8B-B14F-4D97-AF65-F5344CB8AC3E}">
        <p14:creationId xmlns:p14="http://schemas.microsoft.com/office/powerpoint/2010/main" val="1140666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Notice that the formal parameter list of the function </a:t>
            </a:r>
            <a:r>
              <a:rPr lang="en-US" sz="1200" b="0" i="0" u="none" strike="noStrike" kern="1200" baseline="0" dirty="0" err="1" smtClean="0">
                <a:solidFill>
                  <a:schemeClr val="tx1"/>
                </a:solidFill>
                <a:latin typeface="+mn-lt"/>
                <a:ea typeface="+mn-ea"/>
                <a:cs typeface="+mn-cs"/>
              </a:rPr>
              <a:t>seqSearch</a:t>
            </a:r>
            <a:r>
              <a:rPr lang="en-US" sz="1200" b="0" i="0" u="none" strike="noStrike" kern="1200" baseline="0" dirty="0" smtClean="0">
                <a:solidFill>
                  <a:schemeClr val="tx1"/>
                </a:solidFill>
                <a:latin typeface="+mn-lt"/>
                <a:ea typeface="+mn-ea"/>
                <a:cs typeface="+mn-cs"/>
              </a:rPr>
              <a:t> is declared as a constant reference parameter. This means that list receives the address of the  corresponding actual parameter, but list cannot modify the actual parameter.</a:t>
            </a:r>
          </a:p>
          <a:p>
            <a:r>
              <a:rPr lang="en-US" sz="1200" b="0" i="0" u="none" strike="noStrike" kern="1200" baseline="0" dirty="0" smtClean="0">
                <a:solidFill>
                  <a:schemeClr val="tx1"/>
                </a:solidFill>
                <a:latin typeface="+mn-lt"/>
                <a:ea typeface="+mn-ea"/>
                <a:cs typeface="+mn-cs"/>
              </a:rPr>
              <a:t>when a variable is passed by value, the formal parameter copies the value of the actual parameter. Therefore, if the formal parameter modifies the data, the modification has no effect on the data of the actual parameter.</a:t>
            </a:r>
          </a:p>
        </p:txBody>
      </p:sp>
      <p:sp>
        <p:nvSpPr>
          <p:cNvPr id="4" name="Slide Number Placeholder 3"/>
          <p:cNvSpPr>
            <a:spLocks noGrp="1"/>
          </p:cNvSpPr>
          <p:nvPr>
            <p:ph type="sldNum" sz="quarter" idx="10"/>
          </p:nvPr>
        </p:nvSpPr>
        <p:spPr/>
        <p:txBody>
          <a:bodyPr/>
          <a:lstStyle/>
          <a:p>
            <a:fld id="{DAB2DE7D-71B6-4646-BA73-291EE547BE46}" type="slidenum">
              <a:rPr lang="en-US" smtClean="0"/>
              <a:t>9</a:t>
            </a:fld>
            <a:endParaRPr lang="en-US"/>
          </a:p>
        </p:txBody>
      </p:sp>
    </p:spTree>
    <p:extLst>
      <p:ext uri="{BB962C8B-B14F-4D97-AF65-F5344CB8AC3E}">
        <p14:creationId xmlns:p14="http://schemas.microsoft.com/office/powerpoint/2010/main" val="2881700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5C24A3-6F7E-404F-BAA1-64DAB5F02DF8}" type="datetimeFigureOut">
              <a:rPr lang="en-US" smtClean="0"/>
              <a:t>2/3/2020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3698293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C24A3-6F7E-404F-BAA1-64DAB5F02DF8}" type="datetimeFigureOut">
              <a:rPr lang="en-US" smtClean="0"/>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980077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2977074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710682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1577123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379337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695915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5C24A3-6F7E-404F-BAA1-64DAB5F02DF8}"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1811552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5C24A3-6F7E-404F-BAA1-64DAB5F02DF8}"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444672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5C24A3-6F7E-404F-BAA1-64DAB5F02DF8}"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3794840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174917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5C24A3-6F7E-404F-BAA1-64DAB5F02DF8}" type="datetimeFigureOut">
              <a:rPr lang="en-US" smtClean="0"/>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330777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5C24A3-6F7E-404F-BAA1-64DAB5F02DF8}" type="datetimeFigureOut">
              <a:rPr lang="en-US" smtClean="0"/>
              <a:t>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343273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5C24A3-6F7E-404F-BAA1-64DAB5F02DF8}" type="datetimeFigureOut">
              <a:rPr lang="en-US" smtClean="0"/>
              <a:t>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2951372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C24A3-6F7E-404F-BAA1-64DAB5F02DF8}" type="datetimeFigureOut">
              <a:rPr lang="en-US" smtClean="0"/>
              <a:t>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4164714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C24A3-6F7E-404F-BAA1-64DAB5F02DF8}" type="datetimeFigureOut">
              <a:rPr lang="en-US" smtClean="0"/>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2442907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C24A3-6F7E-404F-BAA1-64DAB5F02DF8}" type="datetimeFigureOut">
              <a:rPr lang="en-US" smtClean="0"/>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263331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65C24A3-6F7E-404F-BAA1-64DAB5F02DF8}" type="datetimeFigureOut">
              <a:rPr lang="en-US" smtClean="0"/>
              <a:t>2/3/2020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26E58F3-D84C-4AE4-9482-B730B08F1C53}" type="slidenum">
              <a:rPr lang="en-US" smtClean="0"/>
              <a:t>‹#›</a:t>
            </a:fld>
            <a:endParaRPr lang="en-US"/>
          </a:p>
        </p:txBody>
      </p:sp>
    </p:spTree>
    <p:extLst>
      <p:ext uri="{BB962C8B-B14F-4D97-AF65-F5344CB8AC3E}">
        <p14:creationId xmlns:p14="http://schemas.microsoft.com/office/powerpoint/2010/main" val="42117485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Structs</a:t>
            </a:r>
            <a:endParaRPr lang="en-US" dirty="0"/>
          </a:p>
        </p:txBody>
      </p:sp>
      <p:sp>
        <p:nvSpPr>
          <p:cNvPr id="3" name="Subtitle 2"/>
          <p:cNvSpPr>
            <a:spLocks noGrp="1"/>
          </p:cNvSpPr>
          <p:nvPr>
            <p:ph type="subTitle" idx="1"/>
          </p:nvPr>
        </p:nvSpPr>
        <p:spPr/>
        <p:txBody>
          <a:bodyPr/>
          <a:lstStyle/>
          <a:p>
            <a:r>
              <a:rPr lang="en-US" dirty="0" smtClean="0"/>
              <a:t>Lecture # 05 OOP</a:t>
            </a:r>
            <a:endParaRPr lang="en-US" dirty="0"/>
          </a:p>
        </p:txBody>
      </p:sp>
    </p:spTree>
    <p:extLst>
      <p:ext uri="{BB962C8B-B14F-4D97-AF65-F5344CB8AC3E}">
        <p14:creationId xmlns:p14="http://schemas.microsoft.com/office/powerpoint/2010/main" val="2692283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255495"/>
            <a:ext cx="10018713" cy="6602506"/>
          </a:xfrm>
        </p:spPr>
        <p:txBody>
          <a:bodyPr>
            <a:normAutofit fontScale="85000" lnSpcReduction="20000"/>
          </a:bodyPr>
          <a:lstStyle/>
          <a:p>
            <a:r>
              <a:rPr lang="en-US" dirty="0"/>
              <a:t>Suppose that a </a:t>
            </a:r>
            <a:r>
              <a:rPr lang="en-US" dirty="0" err="1"/>
              <a:t>struct</a:t>
            </a:r>
            <a:r>
              <a:rPr lang="en-US" dirty="0"/>
              <a:t> has several data members requiring a large amount of memory </a:t>
            </a:r>
            <a:r>
              <a:rPr lang="en-US" dirty="0" smtClean="0"/>
              <a:t>to store </a:t>
            </a:r>
            <a:r>
              <a:rPr lang="en-US" dirty="0"/>
              <a:t>the </a:t>
            </a:r>
            <a:r>
              <a:rPr lang="en-US" dirty="0" smtClean="0"/>
              <a:t>data.</a:t>
            </a:r>
          </a:p>
          <a:p>
            <a:r>
              <a:rPr lang="en-US" dirty="0"/>
              <a:t>Y</a:t>
            </a:r>
            <a:r>
              <a:rPr lang="en-US" dirty="0" smtClean="0"/>
              <a:t>ou </a:t>
            </a:r>
            <a:r>
              <a:rPr lang="en-US" dirty="0"/>
              <a:t>need to pass a variable of that </a:t>
            </a:r>
            <a:r>
              <a:rPr lang="en-US" dirty="0" err="1"/>
              <a:t>struct</a:t>
            </a:r>
            <a:r>
              <a:rPr lang="en-US" dirty="0"/>
              <a:t> type </a:t>
            </a:r>
            <a:r>
              <a:rPr lang="en-US" b="1" dirty="0"/>
              <a:t>by value. </a:t>
            </a:r>
            <a:endParaRPr lang="en-US" b="1" dirty="0" smtClean="0"/>
          </a:p>
          <a:p>
            <a:r>
              <a:rPr lang="en-US" dirty="0" smtClean="0"/>
              <a:t>The</a:t>
            </a:r>
            <a:r>
              <a:rPr lang="en-US" dirty="0"/>
              <a:t> </a:t>
            </a:r>
            <a:r>
              <a:rPr lang="en-US" dirty="0" smtClean="0"/>
              <a:t>corresponding </a:t>
            </a:r>
            <a:r>
              <a:rPr lang="en-US" dirty="0"/>
              <a:t>formal parameter then receives a copy of the data of the variable. </a:t>
            </a:r>
            <a:endParaRPr lang="en-US" dirty="0" smtClean="0"/>
          </a:p>
          <a:p>
            <a:r>
              <a:rPr lang="en-US" dirty="0" smtClean="0"/>
              <a:t>The compiler </a:t>
            </a:r>
            <a:r>
              <a:rPr lang="en-US" dirty="0"/>
              <a:t>must then allocate memory for the formal parameter in order to copy the </a:t>
            </a:r>
            <a:r>
              <a:rPr lang="en-US" dirty="0" smtClean="0"/>
              <a:t>value  of </a:t>
            </a:r>
            <a:r>
              <a:rPr lang="en-US" dirty="0"/>
              <a:t>the actual parameter. </a:t>
            </a:r>
            <a:endParaRPr lang="en-US" dirty="0" smtClean="0"/>
          </a:p>
          <a:p>
            <a:r>
              <a:rPr lang="en-US" dirty="0" smtClean="0"/>
              <a:t>This </a:t>
            </a:r>
            <a:r>
              <a:rPr lang="en-US" dirty="0"/>
              <a:t>operation might require, in addition to a large amount </a:t>
            </a:r>
            <a:r>
              <a:rPr lang="en-US" dirty="0" smtClean="0"/>
              <a:t>of storage </a:t>
            </a:r>
            <a:r>
              <a:rPr lang="en-US" dirty="0"/>
              <a:t>space, a considerable amount of computer time to copy the value of the </a:t>
            </a:r>
            <a:r>
              <a:rPr lang="en-US" dirty="0" smtClean="0"/>
              <a:t>actual parameter </a:t>
            </a:r>
            <a:r>
              <a:rPr lang="en-US" dirty="0"/>
              <a:t>into the formal parameter.</a:t>
            </a:r>
          </a:p>
          <a:p>
            <a:r>
              <a:rPr lang="en-US" dirty="0"/>
              <a:t>On the other hand, if a variable is passed </a:t>
            </a:r>
            <a:r>
              <a:rPr lang="en-US" b="1" dirty="0"/>
              <a:t>by reference</a:t>
            </a:r>
            <a:r>
              <a:rPr lang="en-US" dirty="0"/>
              <a:t>, the formal parameter receives </a:t>
            </a:r>
            <a:r>
              <a:rPr lang="en-US" dirty="0" smtClean="0"/>
              <a:t>only the </a:t>
            </a:r>
            <a:r>
              <a:rPr lang="en-US" dirty="0"/>
              <a:t>address of the actual parameter. </a:t>
            </a:r>
            <a:endParaRPr lang="en-US" dirty="0" smtClean="0"/>
          </a:p>
          <a:p>
            <a:r>
              <a:rPr lang="en-US" dirty="0"/>
              <a:t>A</a:t>
            </a:r>
            <a:r>
              <a:rPr lang="en-US" dirty="0" smtClean="0"/>
              <a:t>n </a:t>
            </a:r>
            <a:r>
              <a:rPr lang="en-US" dirty="0"/>
              <a:t>efficient way to pass a variable as </a:t>
            </a:r>
            <a:r>
              <a:rPr lang="en-US" dirty="0" smtClean="0"/>
              <a:t>a parameter </a:t>
            </a:r>
            <a:r>
              <a:rPr lang="en-US" dirty="0"/>
              <a:t>is by reference. </a:t>
            </a:r>
            <a:endParaRPr lang="en-US" dirty="0" smtClean="0"/>
          </a:p>
          <a:p>
            <a:r>
              <a:rPr lang="en-US" dirty="0" smtClean="0"/>
              <a:t>If </a:t>
            </a:r>
            <a:r>
              <a:rPr lang="en-US" dirty="0"/>
              <a:t>a variable is passed by reference, then when the </a:t>
            </a:r>
            <a:r>
              <a:rPr lang="en-US" dirty="0" smtClean="0"/>
              <a:t>formal parameter </a:t>
            </a:r>
            <a:r>
              <a:rPr lang="en-US" dirty="0"/>
              <a:t>changes, the actual parameter also changes. </a:t>
            </a:r>
            <a:endParaRPr lang="en-US" dirty="0" smtClean="0"/>
          </a:p>
          <a:p>
            <a:r>
              <a:rPr lang="en-US" dirty="0" smtClean="0"/>
              <a:t>Sometimes</a:t>
            </a:r>
            <a:r>
              <a:rPr lang="en-US" dirty="0"/>
              <a:t>, however, you do </a:t>
            </a:r>
            <a:r>
              <a:rPr lang="en-US" dirty="0" smtClean="0"/>
              <a:t>not want </a:t>
            </a:r>
            <a:r>
              <a:rPr lang="en-US" dirty="0"/>
              <a:t>the function to be able to change the values of the actual </a:t>
            </a:r>
            <a:r>
              <a:rPr lang="en-US" dirty="0" smtClean="0"/>
              <a:t>parameter. </a:t>
            </a:r>
          </a:p>
          <a:p>
            <a:r>
              <a:rPr lang="en-US" dirty="0" smtClean="0"/>
              <a:t>In </a:t>
            </a:r>
            <a:r>
              <a:rPr lang="en-US" dirty="0"/>
              <a:t>C++, </a:t>
            </a:r>
            <a:r>
              <a:rPr lang="en-US" dirty="0" smtClean="0"/>
              <a:t>you can </a:t>
            </a:r>
            <a:r>
              <a:rPr lang="en-US" dirty="0"/>
              <a:t>pass a variable by reference and still prevent the function from changing its </a:t>
            </a:r>
            <a:r>
              <a:rPr lang="en-US" dirty="0" smtClean="0"/>
              <a:t>value. </a:t>
            </a:r>
          </a:p>
          <a:p>
            <a:r>
              <a:rPr lang="en-US" dirty="0" smtClean="0"/>
              <a:t>This is done by using the keyword </a:t>
            </a:r>
            <a:r>
              <a:rPr lang="en-US" dirty="0" err="1" smtClean="0"/>
              <a:t>const</a:t>
            </a:r>
            <a:r>
              <a:rPr lang="en-US" dirty="0" smtClean="0"/>
              <a:t> in the formal parameter declaration.</a:t>
            </a:r>
            <a:endParaRPr lang="en-US" dirty="0"/>
          </a:p>
        </p:txBody>
      </p:sp>
    </p:spTree>
    <p:extLst>
      <p:ext uri="{BB962C8B-B14F-4D97-AF65-F5344CB8AC3E}">
        <p14:creationId xmlns:p14="http://schemas.microsoft.com/office/powerpoint/2010/main" val="2247646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47919"/>
            <a:ext cx="10018713" cy="793376"/>
          </a:xfrm>
        </p:spPr>
        <p:txBody>
          <a:bodyPr/>
          <a:lstStyle/>
          <a:p>
            <a:r>
              <a:rPr lang="en-US" dirty="0" smtClean="0"/>
              <a:t>Array of </a:t>
            </a:r>
            <a:r>
              <a:rPr lang="en-US" dirty="0" err="1" smtClean="0"/>
              <a:t>Structs</a:t>
            </a:r>
            <a:endParaRPr lang="en-US" dirty="0"/>
          </a:p>
        </p:txBody>
      </p:sp>
      <p:sp>
        <p:nvSpPr>
          <p:cNvPr id="3" name="Content Placeholder 2"/>
          <p:cNvSpPr>
            <a:spLocks noGrp="1"/>
          </p:cNvSpPr>
          <p:nvPr>
            <p:ph idx="1"/>
          </p:nvPr>
        </p:nvSpPr>
        <p:spPr>
          <a:xfrm>
            <a:off x="1484310" y="1062319"/>
            <a:ext cx="10018713" cy="5593976"/>
          </a:xfrm>
        </p:spPr>
        <p:txBody>
          <a:bodyPr>
            <a:normAutofit fontScale="92500" lnSpcReduction="20000"/>
          </a:bodyPr>
          <a:lstStyle/>
          <a:p>
            <a:r>
              <a:rPr lang="en-US" dirty="0" err="1"/>
              <a:t>struct</a:t>
            </a:r>
            <a:r>
              <a:rPr lang="en-US" dirty="0"/>
              <a:t> </a:t>
            </a:r>
            <a:r>
              <a:rPr lang="en-US" dirty="0" err="1"/>
              <a:t>employeeType</a:t>
            </a:r>
            <a:endParaRPr lang="en-US" dirty="0"/>
          </a:p>
          <a:p>
            <a:r>
              <a:rPr lang="en-US" dirty="0"/>
              <a:t>{</a:t>
            </a:r>
          </a:p>
          <a:p>
            <a:r>
              <a:rPr lang="en-US" dirty="0"/>
              <a:t>string </a:t>
            </a:r>
            <a:r>
              <a:rPr lang="en-US" dirty="0" err="1"/>
              <a:t>firstName</a:t>
            </a:r>
            <a:r>
              <a:rPr lang="en-US" dirty="0"/>
              <a:t>;</a:t>
            </a:r>
          </a:p>
          <a:p>
            <a:r>
              <a:rPr lang="en-US" dirty="0"/>
              <a:t>string </a:t>
            </a:r>
            <a:r>
              <a:rPr lang="en-US" dirty="0" err="1"/>
              <a:t>lastName</a:t>
            </a:r>
            <a:r>
              <a:rPr lang="en-US" dirty="0"/>
              <a:t>;</a:t>
            </a:r>
          </a:p>
          <a:p>
            <a:r>
              <a:rPr lang="en-US" dirty="0" err="1"/>
              <a:t>int</a:t>
            </a:r>
            <a:r>
              <a:rPr lang="en-US" dirty="0"/>
              <a:t> </a:t>
            </a:r>
            <a:r>
              <a:rPr lang="en-US" dirty="0" err="1"/>
              <a:t>personID</a:t>
            </a:r>
            <a:r>
              <a:rPr lang="en-US" dirty="0"/>
              <a:t>;</a:t>
            </a:r>
          </a:p>
          <a:p>
            <a:r>
              <a:rPr lang="en-US" dirty="0"/>
              <a:t>string </a:t>
            </a:r>
            <a:r>
              <a:rPr lang="en-US" dirty="0" err="1"/>
              <a:t>deptID</a:t>
            </a:r>
            <a:r>
              <a:rPr lang="en-US" dirty="0"/>
              <a:t>;</a:t>
            </a:r>
          </a:p>
          <a:p>
            <a:r>
              <a:rPr lang="en-US" dirty="0"/>
              <a:t>double </a:t>
            </a:r>
            <a:r>
              <a:rPr lang="en-US" dirty="0" err="1"/>
              <a:t>yearlySalary</a:t>
            </a:r>
            <a:r>
              <a:rPr lang="en-US" dirty="0"/>
              <a:t>;</a:t>
            </a:r>
          </a:p>
          <a:p>
            <a:r>
              <a:rPr lang="en-US" dirty="0"/>
              <a:t>double </a:t>
            </a:r>
            <a:r>
              <a:rPr lang="en-US" dirty="0" err="1"/>
              <a:t>monthlySalary</a:t>
            </a:r>
            <a:r>
              <a:rPr lang="en-US" dirty="0"/>
              <a:t>;</a:t>
            </a:r>
          </a:p>
          <a:p>
            <a:r>
              <a:rPr lang="en-US" dirty="0"/>
              <a:t>double </a:t>
            </a:r>
            <a:r>
              <a:rPr lang="en-US" dirty="0" err="1"/>
              <a:t>yearToDatePaid</a:t>
            </a:r>
            <a:r>
              <a:rPr lang="en-US" dirty="0"/>
              <a:t>;</a:t>
            </a:r>
          </a:p>
          <a:p>
            <a:r>
              <a:rPr lang="en-US" dirty="0"/>
              <a:t>double </a:t>
            </a:r>
            <a:r>
              <a:rPr lang="en-US" dirty="0" err="1"/>
              <a:t>monthlyBonus</a:t>
            </a:r>
            <a:r>
              <a:rPr lang="en-US" dirty="0"/>
              <a:t>;</a:t>
            </a:r>
          </a:p>
          <a:p>
            <a:r>
              <a:rPr lang="en-US" dirty="0" smtClean="0"/>
              <a:t>};</a:t>
            </a:r>
          </a:p>
          <a:p>
            <a:endParaRPr lang="en-US" dirty="0"/>
          </a:p>
          <a:p>
            <a:r>
              <a:rPr lang="en-US" dirty="0" err="1"/>
              <a:t>employeeType</a:t>
            </a:r>
            <a:r>
              <a:rPr lang="en-US" dirty="0"/>
              <a:t> employees[50];</a:t>
            </a:r>
          </a:p>
        </p:txBody>
      </p:sp>
    </p:spTree>
    <p:extLst>
      <p:ext uri="{BB962C8B-B14F-4D97-AF65-F5344CB8AC3E}">
        <p14:creationId xmlns:p14="http://schemas.microsoft.com/office/powerpoint/2010/main" val="42275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3076" y="121024"/>
            <a:ext cx="11895489" cy="6629399"/>
          </a:xfrm>
          <a:prstGeom prst="rect">
            <a:avLst/>
          </a:prstGeom>
        </p:spPr>
      </p:pic>
    </p:spTree>
    <p:extLst>
      <p:ext uri="{BB962C8B-B14F-4D97-AF65-F5344CB8AC3E}">
        <p14:creationId xmlns:p14="http://schemas.microsoft.com/office/powerpoint/2010/main" val="1764442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Structs</a:t>
            </a:r>
            <a:r>
              <a:rPr lang="en-US" dirty="0" smtClean="0"/>
              <a:t> within </a:t>
            </a:r>
            <a:r>
              <a:rPr lang="en-US" dirty="0" err="1" smtClean="0"/>
              <a:t>Structs</a:t>
            </a:r>
            <a:endParaRPr lang="en-US" dirty="0"/>
          </a:p>
        </p:txBody>
      </p:sp>
      <p:sp>
        <p:nvSpPr>
          <p:cNvPr id="3" name="Content Placeholder 2"/>
          <p:cNvSpPr>
            <a:spLocks noGrp="1"/>
          </p:cNvSpPr>
          <p:nvPr>
            <p:ph idx="1"/>
          </p:nvPr>
        </p:nvSpPr>
        <p:spPr/>
        <p:txBody>
          <a:bodyPr/>
          <a:lstStyle/>
          <a:p>
            <a:r>
              <a:rPr lang="en-US" dirty="0" smtClean="0"/>
              <a:t>To organize information</a:t>
            </a:r>
          </a:p>
          <a:p>
            <a:r>
              <a:rPr lang="en-US" dirty="0" smtClean="0"/>
              <a:t>Huge </a:t>
            </a:r>
            <a:r>
              <a:rPr lang="en-US" dirty="0" err="1" smtClean="0"/>
              <a:t>structs</a:t>
            </a:r>
            <a:r>
              <a:rPr lang="en-US" dirty="0" smtClean="0"/>
              <a:t> with lot of members can be broken down to smaller </a:t>
            </a:r>
            <a:r>
              <a:rPr lang="en-US" dirty="0" err="1" smtClean="0"/>
              <a:t>structs</a:t>
            </a:r>
            <a:r>
              <a:rPr lang="en-US" dirty="0" smtClean="0"/>
              <a:t>.</a:t>
            </a:r>
          </a:p>
          <a:p>
            <a:r>
              <a:rPr lang="en-US" dirty="0" smtClean="0"/>
              <a:t>More feasible and understandable.</a:t>
            </a:r>
          </a:p>
          <a:p>
            <a:endParaRPr lang="en-US" dirty="0"/>
          </a:p>
        </p:txBody>
      </p:sp>
    </p:spTree>
    <p:extLst>
      <p:ext uri="{BB962C8B-B14F-4D97-AF65-F5344CB8AC3E}">
        <p14:creationId xmlns:p14="http://schemas.microsoft.com/office/powerpoint/2010/main" val="1668565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88259"/>
            <a:ext cx="10018713" cy="6777317"/>
          </a:xfrm>
        </p:spPr>
        <p:txBody>
          <a:bodyPr numCol="2">
            <a:noAutofit/>
          </a:bodyPr>
          <a:lstStyle/>
          <a:p>
            <a:pPr marL="0" indent="0">
              <a:buNone/>
            </a:pPr>
            <a:r>
              <a:rPr lang="en-US" dirty="0" err="1"/>
              <a:t>struct</a:t>
            </a:r>
            <a:r>
              <a:rPr lang="en-US" dirty="0"/>
              <a:t> </a:t>
            </a:r>
            <a:r>
              <a:rPr lang="en-US" dirty="0" err="1"/>
              <a:t>employeeType</a:t>
            </a:r>
            <a:endParaRPr lang="en-US" dirty="0"/>
          </a:p>
          <a:p>
            <a:pPr marL="0" indent="0">
              <a:buNone/>
            </a:pPr>
            <a:r>
              <a:rPr lang="en-US" dirty="0"/>
              <a:t>{</a:t>
            </a:r>
          </a:p>
          <a:p>
            <a:pPr marL="0" indent="0">
              <a:buNone/>
            </a:pPr>
            <a:r>
              <a:rPr lang="en-US" dirty="0"/>
              <a:t>string </a:t>
            </a:r>
            <a:r>
              <a:rPr lang="en-US" dirty="0" err="1"/>
              <a:t>firstname</a:t>
            </a:r>
            <a:r>
              <a:rPr lang="en-US" dirty="0"/>
              <a:t>;</a:t>
            </a:r>
          </a:p>
          <a:p>
            <a:pPr marL="0" indent="0">
              <a:buNone/>
            </a:pPr>
            <a:r>
              <a:rPr lang="en-US" dirty="0"/>
              <a:t>string </a:t>
            </a:r>
            <a:r>
              <a:rPr lang="en-US" dirty="0" err="1"/>
              <a:t>middlename</a:t>
            </a:r>
            <a:r>
              <a:rPr lang="en-US" dirty="0"/>
              <a:t>;</a:t>
            </a:r>
          </a:p>
          <a:p>
            <a:pPr marL="0" indent="0">
              <a:buNone/>
            </a:pPr>
            <a:r>
              <a:rPr lang="en-US" dirty="0"/>
              <a:t>string </a:t>
            </a:r>
            <a:r>
              <a:rPr lang="en-US" dirty="0" err="1"/>
              <a:t>lastname</a:t>
            </a:r>
            <a:r>
              <a:rPr lang="en-US" dirty="0"/>
              <a:t>;</a:t>
            </a:r>
          </a:p>
          <a:p>
            <a:pPr marL="0" indent="0">
              <a:buNone/>
            </a:pPr>
            <a:r>
              <a:rPr lang="en-US" dirty="0"/>
              <a:t>string </a:t>
            </a:r>
            <a:r>
              <a:rPr lang="en-US" dirty="0" err="1"/>
              <a:t>empID</a:t>
            </a:r>
            <a:r>
              <a:rPr lang="en-US" dirty="0"/>
              <a:t>;</a:t>
            </a:r>
          </a:p>
          <a:p>
            <a:pPr marL="0" indent="0">
              <a:buNone/>
            </a:pPr>
            <a:r>
              <a:rPr lang="en-US" dirty="0"/>
              <a:t>string address1;</a:t>
            </a:r>
          </a:p>
          <a:p>
            <a:pPr marL="0" indent="0">
              <a:buNone/>
            </a:pPr>
            <a:r>
              <a:rPr lang="en-US" dirty="0"/>
              <a:t>string address2;</a:t>
            </a:r>
          </a:p>
          <a:p>
            <a:pPr marL="0" indent="0">
              <a:buNone/>
            </a:pPr>
            <a:r>
              <a:rPr lang="en-US" dirty="0"/>
              <a:t>string city;</a:t>
            </a:r>
          </a:p>
          <a:p>
            <a:pPr marL="0" indent="0">
              <a:buNone/>
            </a:pPr>
            <a:r>
              <a:rPr lang="en-US" dirty="0"/>
              <a:t>string state;</a:t>
            </a:r>
          </a:p>
          <a:p>
            <a:pPr marL="0" indent="0">
              <a:buNone/>
            </a:pPr>
            <a:r>
              <a:rPr lang="en-US" dirty="0"/>
              <a:t>string zip;</a:t>
            </a:r>
          </a:p>
          <a:p>
            <a:pPr marL="0" indent="0">
              <a:buNone/>
            </a:pPr>
            <a:r>
              <a:rPr lang="en-US" dirty="0" err="1"/>
              <a:t>int</a:t>
            </a:r>
            <a:r>
              <a:rPr lang="en-US" dirty="0"/>
              <a:t> </a:t>
            </a:r>
            <a:r>
              <a:rPr lang="en-US" dirty="0" err="1"/>
              <a:t>hiremonth</a:t>
            </a:r>
            <a:r>
              <a:rPr lang="en-US" dirty="0"/>
              <a:t>;</a:t>
            </a:r>
          </a:p>
          <a:p>
            <a:pPr marL="0" indent="0">
              <a:buNone/>
            </a:pPr>
            <a:r>
              <a:rPr lang="en-US" dirty="0" err="1"/>
              <a:t>int</a:t>
            </a:r>
            <a:r>
              <a:rPr lang="en-US" dirty="0"/>
              <a:t> </a:t>
            </a:r>
            <a:r>
              <a:rPr lang="en-US" dirty="0" err="1"/>
              <a:t>hireday</a:t>
            </a:r>
            <a:r>
              <a:rPr lang="en-US" dirty="0"/>
              <a:t>;</a:t>
            </a:r>
          </a:p>
          <a:p>
            <a:pPr marL="0" indent="0">
              <a:buNone/>
            </a:pPr>
            <a:r>
              <a:rPr lang="en-US" dirty="0" err="1"/>
              <a:t>int</a:t>
            </a:r>
            <a:r>
              <a:rPr lang="en-US" dirty="0"/>
              <a:t> </a:t>
            </a:r>
            <a:r>
              <a:rPr lang="en-US" dirty="0" err="1"/>
              <a:t>hireyear</a:t>
            </a:r>
            <a:r>
              <a:rPr lang="en-US" dirty="0"/>
              <a:t>;</a:t>
            </a:r>
          </a:p>
          <a:p>
            <a:pPr marL="0" indent="0">
              <a:buNone/>
            </a:pPr>
            <a:r>
              <a:rPr lang="en-US" dirty="0" err="1"/>
              <a:t>int</a:t>
            </a:r>
            <a:r>
              <a:rPr lang="en-US" dirty="0"/>
              <a:t> </a:t>
            </a:r>
            <a:r>
              <a:rPr lang="en-US" dirty="0" err="1"/>
              <a:t>quitmonth</a:t>
            </a:r>
            <a:r>
              <a:rPr lang="en-US" dirty="0"/>
              <a:t>;</a:t>
            </a:r>
          </a:p>
          <a:p>
            <a:pPr marL="0" indent="0">
              <a:buNone/>
            </a:pPr>
            <a:r>
              <a:rPr lang="en-US" dirty="0" err="1"/>
              <a:t>int</a:t>
            </a:r>
            <a:r>
              <a:rPr lang="en-US" dirty="0"/>
              <a:t> </a:t>
            </a:r>
            <a:r>
              <a:rPr lang="en-US" dirty="0" err="1"/>
              <a:t>quitday</a:t>
            </a:r>
            <a:r>
              <a:rPr lang="en-US" dirty="0"/>
              <a:t>;</a:t>
            </a:r>
          </a:p>
          <a:p>
            <a:pPr marL="0" indent="0">
              <a:buNone/>
            </a:pPr>
            <a:r>
              <a:rPr lang="en-US" dirty="0" err="1"/>
              <a:t>int</a:t>
            </a:r>
            <a:r>
              <a:rPr lang="en-US" dirty="0"/>
              <a:t> </a:t>
            </a:r>
            <a:r>
              <a:rPr lang="en-US" dirty="0" err="1"/>
              <a:t>quityear</a:t>
            </a:r>
            <a:r>
              <a:rPr lang="en-US" dirty="0"/>
              <a:t>;</a:t>
            </a:r>
          </a:p>
          <a:p>
            <a:pPr marL="0" indent="0">
              <a:buNone/>
            </a:pPr>
            <a:r>
              <a:rPr lang="en-US" dirty="0"/>
              <a:t>string phone;</a:t>
            </a:r>
          </a:p>
          <a:p>
            <a:pPr marL="0" indent="0">
              <a:buNone/>
            </a:pPr>
            <a:r>
              <a:rPr lang="en-US" dirty="0"/>
              <a:t>string cellphone;</a:t>
            </a:r>
          </a:p>
          <a:p>
            <a:pPr marL="0" indent="0">
              <a:buNone/>
            </a:pPr>
            <a:r>
              <a:rPr lang="en-US" dirty="0"/>
              <a:t>string fax;</a:t>
            </a:r>
          </a:p>
          <a:p>
            <a:pPr marL="0" indent="0">
              <a:buNone/>
            </a:pPr>
            <a:r>
              <a:rPr lang="en-US" dirty="0"/>
              <a:t>string pager;</a:t>
            </a:r>
          </a:p>
          <a:p>
            <a:pPr marL="0" indent="0">
              <a:buNone/>
            </a:pPr>
            <a:r>
              <a:rPr lang="en-US" dirty="0"/>
              <a:t>string email;</a:t>
            </a:r>
          </a:p>
          <a:p>
            <a:pPr marL="0" indent="0">
              <a:buNone/>
            </a:pPr>
            <a:r>
              <a:rPr lang="en-US" dirty="0"/>
              <a:t>string </a:t>
            </a:r>
            <a:r>
              <a:rPr lang="en-US" dirty="0" err="1"/>
              <a:t>deptID</a:t>
            </a:r>
            <a:r>
              <a:rPr lang="en-US" dirty="0"/>
              <a:t>;</a:t>
            </a:r>
          </a:p>
          <a:p>
            <a:pPr marL="0" indent="0">
              <a:buNone/>
            </a:pPr>
            <a:r>
              <a:rPr lang="en-US" dirty="0"/>
              <a:t>double salary;</a:t>
            </a:r>
          </a:p>
          <a:p>
            <a:pPr marL="0" indent="0">
              <a:buNone/>
            </a:pPr>
            <a:r>
              <a:rPr lang="en-US" dirty="0"/>
              <a:t>};</a:t>
            </a:r>
          </a:p>
        </p:txBody>
      </p:sp>
    </p:spTree>
    <p:extLst>
      <p:ext uri="{BB962C8B-B14F-4D97-AF65-F5344CB8AC3E}">
        <p14:creationId xmlns:p14="http://schemas.microsoft.com/office/powerpoint/2010/main" val="82758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This </a:t>
            </a:r>
            <a:r>
              <a:rPr lang="en-US" dirty="0" err="1"/>
              <a:t>struct</a:t>
            </a:r>
            <a:r>
              <a:rPr lang="en-US" dirty="0"/>
              <a:t> has </a:t>
            </a:r>
            <a:r>
              <a:rPr lang="en-US" dirty="0" smtClean="0"/>
              <a:t>22 members</a:t>
            </a:r>
            <a:r>
              <a:rPr lang="en-US" dirty="0"/>
              <a:t>. </a:t>
            </a:r>
            <a:endParaRPr lang="en-US" dirty="0" smtClean="0"/>
          </a:p>
          <a:p>
            <a:r>
              <a:rPr lang="en-US" dirty="0" smtClean="0"/>
              <a:t>Some </a:t>
            </a:r>
            <a:r>
              <a:rPr lang="en-US" dirty="0"/>
              <a:t>members of this </a:t>
            </a:r>
            <a:r>
              <a:rPr lang="en-US" dirty="0" err="1"/>
              <a:t>struct</a:t>
            </a:r>
            <a:r>
              <a:rPr lang="en-US" dirty="0"/>
              <a:t> will be accessed more frequently than </a:t>
            </a:r>
            <a:r>
              <a:rPr lang="en-US" dirty="0" smtClean="0"/>
              <a:t>others.</a:t>
            </a:r>
          </a:p>
          <a:p>
            <a:r>
              <a:rPr lang="en-US" dirty="0"/>
              <a:t>S</a:t>
            </a:r>
            <a:r>
              <a:rPr lang="en-US" dirty="0" smtClean="0"/>
              <a:t>ome </a:t>
            </a:r>
            <a:r>
              <a:rPr lang="en-US" dirty="0"/>
              <a:t>members are more closely related than others. </a:t>
            </a:r>
            <a:endParaRPr lang="en-US" dirty="0" smtClean="0"/>
          </a:p>
          <a:p>
            <a:r>
              <a:rPr lang="en-US" dirty="0" smtClean="0"/>
              <a:t>Moreover</a:t>
            </a:r>
            <a:r>
              <a:rPr lang="en-US" dirty="0"/>
              <a:t>, some members </a:t>
            </a:r>
            <a:r>
              <a:rPr lang="en-US" dirty="0" smtClean="0"/>
              <a:t>will have </a:t>
            </a:r>
            <a:r>
              <a:rPr lang="en-US" dirty="0"/>
              <a:t>the same underlying structure.</a:t>
            </a:r>
          </a:p>
        </p:txBody>
      </p:sp>
    </p:spTree>
    <p:extLst>
      <p:ext uri="{BB962C8B-B14F-4D97-AF65-F5344CB8AC3E}">
        <p14:creationId xmlns:p14="http://schemas.microsoft.com/office/powerpoint/2010/main" val="3110187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309282"/>
            <a:ext cx="10018713" cy="6548717"/>
          </a:xfrm>
        </p:spPr>
        <p:txBody>
          <a:bodyPr numCol="2">
            <a:noAutofit/>
          </a:bodyPr>
          <a:lstStyle/>
          <a:p>
            <a:pPr marL="0" indent="0">
              <a:buNone/>
            </a:pPr>
            <a:r>
              <a:rPr lang="en-US" sz="2000" b="1" dirty="0" err="1"/>
              <a:t>struct</a:t>
            </a:r>
            <a:r>
              <a:rPr lang="en-US" sz="2000" b="1" dirty="0"/>
              <a:t> </a:t>
            </a:r>
            <a:r>
              <a:rPr lang="en-US" sz="2000" b="1" dirty="0" err="1"/>
              <a:t>nameType</a:t>
            </a:r>
            <a:endParaRPr lang="en-US" sz="2000" b="1" dirty="0"/>
          </a:p>
          <a:p>
            <a:pPr marL="0" indent="0">
              <a:buNone/>
            </a:pPr>
            <a:r>
              <a:rPr lang="en-US" sz="2000" dirty="0"/>
              <a:t>{</a:t>
            </a:r>
          </a:p>
          <a:p>
            <a:pPr marL="0" indent="0">
              <a:buNone/>
            </a:pPr>
            <a:r>
              <a:rPr lang="en-US" sz="2000" dirty="0"/>
              <a:t>string first;</a:t>
            </a:r>
          </a:p>
          <a:p>
            <a:pPr marL="0" indent="0">
              <a:buNone/>
            </a:pPr>
            <a:r>
              <a:rPr lang="en-US" sz="2000" dirty="0"/>
              <a:t>string middle;</a:t>
            </a:r>
          </a:p>
          <a:p>
            <a:pPr marL="0" indent="0">
              <a:buNone/>
            </a:pPr>
            <a:r>
              <a:rPr lang="en-US" sz="2000" dirty="0"/>
              <a:t>string last;</a:t>
            </a:r>
          </a:p>
          <a:p>
            <a:pPr marL="0" indent="0">
              <a:buNone/>
            </a:pPr>
            <a:r>
              <a:rPr lang="en-US" sz="2000" dirty="0"/>
              <a:t>};</a:t>
            </a:r>
          </a:p>
          <a:p>
            <a:pPr marL="0" indent="0">
              <a:buNone/>
            </a:pPr>
            <a:r>
              <a:rPr lang="en-US" sz="2000" b="1" dirty="0" err="1"/>
              <a:t>struct</a:t>
            </a:r>
            <a:r>
              <a:rPr lang="en-US" sz="2000" b="1" dirty="0"/>
              <a:t> </a:t>
            </a:r>
            <a:r>
              <a:rPr lang="en-US" sz="2000" b="1" dirty="0" err="1"/>
              <a:t>addressType</a:t>
            </a:r>
            <a:endParaRPr lang="en-US" sz="2000" b="1" dirty="0"/>
          </a:p>
          <a:p>
            <a:pPr marL="0" indent="0">
              <a:buNone/>
            </a:pPr>
            <a:r>
              <a:rPr lang="en-US" sz="2000" dirty="0"/>
              <a:t>{</a:t>
            </a:r>
          </a:p>
          <a:p>
            <a:pPr marL="0" indent="0">
              <a:buNone/>
            </a:pPr>
            <a:r>
              <a:rPr lang="en-US" sz="2000" dirty="0"/>
              <a:t>string address1;</a:t>
            </a:r>
          </a:p>
          <a:p>
            <a:pPr marL="0" indent="0">
              <a:buNone/>
            </a:pPr>
            <a:r>
              <a:rPr lang="en-US" sz="2000" dirty="0"/>
              <a:t>string address2;</a:t>
            </a:r>
          </a:p>
          <a:p>
            <a:pPr marL="0" indent="0">
              <a:buNone/>
            </a:pPr>
            <a:r>
              <a:rPr lang="en-US" sz="2000" dirty="0"/>
              <a:t>string city;</a:t>
            </a:r>
          </a:p>
          <a:p>
            <a:pPr marL="0" indent="0">
              <a:buNone/>
            </a:pPr>
            <a:r>
              <a:rPr lang="en-US" sz="2000" dirty="0"/>
              <a:t>string state;</a:t>
            </a:r>
          </a:p>
          <a:p>
            <a:pPr marL="0" indent="0">
              <a:buNone/>
            </a:pPr>
            <a:r>
              <a:rPr lang="en-US" sz="2000" dirty="0"/>
              <a:t>string zip;</a:t>
            </a:r>
          </a:p>
          <a:p>
            <a:pPr marL="0" indent="0">
              <a:buNone/>
            </a:pPr>
            <a:r>
              <a:rPr lang="en-US" sz="2000" dirty="0"/>
              <a:t>};</a:t>
            </a:r>
          </a:p>
          <a:p>
            <a:pPr marL="0" indent="0">
              <a:buNone/>
            </a:pPr>
            <a:r>
              <a:rPr lang="en-US" sz="2000" b="1" dirty="0" err="1"/>
              <a:t>struct</a:t>
            </a:r>
            <a:r>
              <a:rPr lang="en-US" sz="2000" b="1" dirty="0"/>
              <a:t> </a:t>
            </a:r>
            <a:r>
              <a:rPr lang="en-US" sz="2000" b="1" dirty="0" err="1"/>
              <a:t>dateType</a:t>
            </a:r>
            <a:endParaRPr lang="en-US" sz="2000" b="1" dirty="0"/>
          </a:p>
          <a:p>
            <a:pPr marL="0" indent="0">
              <a:buNone/>
            </a:pPr>
            <a:r>
              <a:rPr lang="en-US" sz="2000" dirty="0"/>
              <a:t>{</a:t>
            </a:r>
          </a:p>
          <a:p>
            <a:pPr marL="0" indent="0">
              <a:buNone/>
            </a:pPr>
            <a:r>
              <a:rPr lang="en-US" sz="2000" dirty="0" err="1"/>
              <a:t>int</a:t>
            </a:r>
            <a:r>
              <a:rPr lang="en-US" sz="2000" dirty="0"/>
              <a:t> month;</a:t>
            </a:r>
          </a:p>
          <a:p>
            <a:pPr marL="0" indent="0">
              <a:buNone/>
            </a:pPr>
            <a:r>
              <a:rPr lang="en-US" sz="2000" dirty="0" err="1"/>
              <a:t>int</a:t>
            </a:r>
            <a:r>
              <a:rPr lang="en-US" sz="2000" dirty="0"/>
              <a:t> day;</a:t>
            </a:r>
          </a:p>
          <a:p>
            <a:pPr marL="0" indent="0">
              <a:buNone/>
            </a:pPr>
            <a:r>
              <a:rPr lang="en-US" sz="2000" dirty="0" err="1"/>
              <a:t>int</a:t>
            </a:r>
            <a:r>
              <a:rPr lang="en-US" sz="2000" dirty="0"/>
              <a:t> year;</a:t>
            </a:r>
          </a:p>
          <a:p>
            <a:pPr marL="0" indent="0">
              <a:buNone/>
            </a:pPr>
            <a:r>
              <a:rPr lang="en-US" sz="2000" dirty="0"/>
              <a:t>};</a:t>
            </a:r>
          </a:p>
          <a:p>
            <a:pPr marL="0" indent="0">
              <a:buNone/>
            </a:pPr>
            <a:r>
              <a:rPr lang="en-US" sz="2000" b="1" dirty="0" err="1"/>
              <a:t>struct</a:t>
            </a:r>
            <a:r>
              <a:rPr lang="en-US" sz="2000" b="1" dirty="0"/>
              <a:t> </a:t>
            </a:r>
            <a:r>
              <a:rPr lang="en-US" sz="2000" b="1" dirty="0" err="1"/>
              <a:t>contactType</a:t>
            </a:r>
            <a:endParaRPr lang="en-US" sz="2000" b="1" dirty="0"/>
          </a:p>
          <a:p>
            <a:pPr marL="0" indent="0">
              <a:buNone/>
            </a:pPr>
            <a:r>
              <a:rPr lang="en-US" sz="2000" dirty="0"/>
              <a:t>{</a:t>
            </a:r>
          </a:p>
          <a:p>
            <a:pPr marL="0" indent="0">
              <a:buNone/>
            </a:pPr>
            <a:r>
              <a:rPr lang="en-US" sz="2000" dirty="0"/>
              <a:t>string phone;</a:t>
            </a:r>
          </a:p>
          <a:p>
            <a:pPr marL="0" indent="0">
              <a:buNone/>
            </a:pPr>
            <a:r>
              <a:rPr lang="en-US" sz="2000" dirty="0"/>
              <a:t>string cellphone;</a:t>
            </a:r>
          </a:p>
          <a:p>
            <a:pPr marL="0" indent="0">
              <a:buNone/>
            </a:pPr>
            <a:r>
              <a:rPr lang="en-US" sz="2000" dirty="0"/>
              <a:t>string fax;</a:t>
            </a:r>
          </a:p>
          <a:p>
            <a:pPr marL="0" indent="0">
              <a:buNone/>
            </a:pPr>
            <a:r>
              <a:rPr lang="en-US" sz="2000" dirty="0"/>
              <a:t>string pager;</a:t>
            </a:r>
          </a:p>
          <a:p>
            <a:pPr marL="0" indent="0">
              <a:buNone/>
            </a:pPr>
            <a:r>
              <a:rPr lang="en-US" sz="2000" dirty="0"/>
              <a:t>string email;</a:t>
            </a:r>
          </a:p>
          <a:p>
            <a:pPr marL="0" indent="0">
              <a:buNone/>
            </a:pPr>
            <a:r>
              <a:rPr lang="en-US" sz="2000" dirty="0"/>
              <a:t>};</a:t>
            </a:r>
          </a:p>
        </p:txBody>
      </p:sp>
    </p:spTree>
    <p:extLst>
      <p:ext uri="{BB962C8B-B14F-4D97-AF65-F5344CB8AC3E}">
        <p14:creationId xmlns:p14="http://schemas.microsoft.com/office/powerpoint/2010/main" val="2468547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21024"/>
            <a:ext cx="10018713" cy="6575611"/>
          </a:xfrm>
        </p:spPr>
        <p:txBody>
          <a:bodyPr>
            <a:normAutofit lnSpcReduction="10000"/>
          </a:bodyPr>
          <a:lstStyle/>
          <a:p>
            <a:pPr marL="0" indent="0">
              <a:buNone/>
            </a:pPr>
            <a:r>
              <a:rPr lang="en-US" dirty="0" err="1"/>
              <a:t>struct</a:t>
            </a:r>
            <a:r>
              <a:rPr lang="en-US" dirty="0"/>
              <a:t> </a:t>
            </a:r>
            <a:r>
              <a:rPr lang="en-US" dirty="0" err="1"/>
              <a:t>employeeType</a:t>
            </a:r>
            <a:endParaRPr lang="en-US" dirty="0"/>
          </a:p>
          <a:p>
            <a:pPr marL="0" indent="0">
              <a:buNone/>
            </a:pPr>
            <a:r>
              <a:rPr lang="en-US" dirty="0"/>
              <a:t>{</a:t>
            </a:r>
          </a:p>
          <a:p>
            <a:pPr marL="0" indent="0">
              <a:buNone/>
            </a:pPr>
            <a:r>
              <a:rPr lang="en-US" b="1" dirty="0" err="1"/>
              <a:t>nameType</a:t>
            </a:r>
            <a:r>
              <a:rPr lang="en-US" dirty="0"/>
              <a:t> name;</a:t>
            </a:r>
          </a:p>
          <a:p>
            <a:pPr marL="0" indent="0">
              <a:buNone/>
            </a:pPr>
            <a:r>
              <a:rPr lang="en-US" dirty="0"/>
              <a:t>string </a:t>
            </a:r>
            <a:r>
              <a:rPr lang="en-US" dirty="0" err="1"/>
              <a:t>empID</a:t>
            </a:r>
            <a:r>
              <a:rPr lang="en-US" dirty="0"/>
              <a:t>;</a:t>
            </a:r>
          </a:p>
          <a:p>
            <a:pPr marL="0" indent="0">
              <a:buNone/>
            </a:pPr>
            <a:r>
              <a:rPr lang="en-US" b="1" dirty="0" err="1"/>
              <a:t>addressType</a:t>
            </a:r>
            <a:r>
              <a:rPr lang="en-US" dirty="0"/>
              <a:t> address;</a:t>
            </a:r>
          </a:p>
          <a:p>
            <a:pPr marL="0" indent="0">
              <a:buNone/>
            </a:pPr>
            <a:r>
              <a:rPr lang="en-US" b="1" dirty="0" err="1"/>
              <a:t>dateType</a:t>
            </a:r>
            <a:r>
              <a:rPr lang="en-US" dirty="0"/>
              <a:t> </a:t>
            </a:r>
            <a:r>
              <a:rPr lang="en-US" dirty="0" err="1"/>
              <a:t>hireDate</a:t>
            </a:r>
            <a:r>
              <a:rPr lang="en-US" dirty="0"/>
              <a:t>;</a:t>
            </a:r>
          </a:p>
          <a:p>
            <a:pPr marL="0" indent="0">
              <a:buNone/>
            </a:pPr>
            <a:r>
              <a:rPr lang="en-US" b="1" dirty="0" err="1"/>
              <a:t>dateType</a:t>
            </a:r>
            <a:r>
              <a:rPr lang="en-US" dirty="0"/>
              <a:t> </a:t>
            </a:r>
            <a:r>
              <a:rPr lang="en-US" dirty="0" err="1"/>
              <a:t>quitDate</a:t>
            </a:r>
            <a:r>
              <a:rPr lang="en-US" dirty="0"/>
              <a:t>;</a:t>
            </a:r>
          </a:p>
          <a:p>
            <a:pPr marL="0" indent="0">
              <a:buNone/>
            </a:pPr>
            <a:r>
              <a:rPr lang="en-US" b="1" dirty="0" err="1"/>
              <a:t>contactType</a:t>
            </a:r>
            <a:r>
              <a:rPr lang="en-US" dirty="0"/>
              <a:t> contact;</a:t>
            </a:r>
          </a:p>
          <a:p>
            <a:pPr marL="0" indent="0">
              <a:buNone/>
            </a:pPr>
            <a:r>
              <a:rPr lang="en-US" dirty="0"/>
              <a:t>string </a:t>
            </a:r>
            <a:r>
              <a:rPr lang="en-US" dirty="0" err="1"/>
              <a:t>deptID</a:t>
            </a:r>
            <a:r>
              <a:rPr lang="en-US" dirty="0"/>
              <a:t>;</a:t>
            </a:r>
          </a:p>
          <a:p>
            <a:pPr marL="0" indent="0">
              <a:buNone/>
            </a:pPr>
            <a:r>
              <a:rPr lang="en-US" dirty="0"/>
              <a:t>double salary;</a:t>
            </a:r>
          </a:p>
          <a:p>
            <a:pPr marL="0" indent="0">
              <a:buNone/>
            </a:pPr>
            <a:r>
              <a:rPr lang="en-US" dirty="0" smtClean="0"/>
              <a:t>};</a:t>
            </a:r>
          </a:p>
          <a:p>
            <a:pPr marL="0" indent="0">
              <a:buNone/>
            </a:pPr>
            <a:endParaRPr lang="en-US" dirty="0" smtClean="0"/>
          </a:p>
          <a:p>
            <a:pPr marL="0" indent="0">
              <a:buNone/>
            </a:pPr>
            <a:r>
              <a:rPr lang="en-US" dirty="0" err="1"/>
              <a:t>employeeType</a:t>
            </a:r>
            <a:r>
              <a:rPr lang="en-US" dirty="0"/>
              <a:t> </a:t>
            </a:r>
            <a:r>
              <a:rPr lang="en-US" dirty="0" err="1"/>
              <a:t>newEmployee</a:t>
            </a:r>
            <a:r>
              <a:rPr lang="en-US" dirty="0"/>
              <a:t>;</a:t>
            </a:r>
          </a:p>
        </p:txBody>
      </p:sp>
    </p:spTree>
    <p:extLst>
      <p:ext uri="{BB962C8B-B14F-4D97-AF65-F5344CB8AC3E}">
        <p14:creationId xmlns:p14="http://schemas.microsoft.com/office/powerpoint/2010/main" val="2456683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38082" y="121024"/>
            <a:ext cx="7772400" cy="6724524"/>
          </a:xfrm>
          <a:prstGeom prst="rect">
            <a:avLst/>
          </a:prstGeom>
        </p:spPr>
      </p:pic>
    </p:spTree>
    <p:extLst>
      <p:ext uri="{BB962C8B-B14F-4D97-AF65-F5344CB8AC3E}">
        <p14:creationId xmlns:p14="http://schemas.microsoft.com/office/powerpoint/2010/main" val="3434570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Members</a:t>
            </a:r>
            <a:endParaRPr lang="en-US" dirty="0"/>
          </a:p>
        </p:txBody>
      </p:sp>
      <p:sp>
        <p:nvSpPr>
          <p:cNvPr id="3" name="Content Placeholder 2"/>
          <p:cNvSpPr>
            <a:spLocks noGrp="1"/>
          </p:cNvSpPr>
          <p:nvPr>
            <p:ph idx="1"/>
          </p:nvPr>
        </p:nvSpPr>
        <p:spPr/>
        <p:txBody>
          <a:bodyPr/>
          <a:lstStyle/>
          <a:p>
            <a:r>
              <a:rPr lang="en-US" dirty="0" err="1"/>
              <a:t>newEmployee.name.first</a:t>
            </a:r>
            <a:r>
              <a:rPr lang="en-US" dirty="0"/>
              <a:t> = "Mary";</a:t>
            </a:r>
          </a:p>
          <a:p>
            <a:r>
              <a:rPr lang="en-US" dirty="0" err="1"/>
              <a:t>newEmployee.name.middle</a:t>
            </a:r>
            <a:r>
              <a:rPr lang="en-US" dirty="0"/>
              <a:t> = "Beth";</a:t>
            </a:r>
          </a:p>
          <a:p>
            <a:r>
              <a:rPr lang="en-US" dirty="0" err="1"/>
              <a:t>newEmployee.name.last</a:t>
            </a:r>
            <a:r>
              <a:rPr lang="en-US" dirty="0"/>
              <a:t> = "Simmons</a:t>
            </a:r>
            <a:r>
              <a:rPr lang="en-US" dirty="0" smtClean="0"/>
              <a:t>";</a:t>
            </a:r>
          </a:p>
          <a:p>
            <a:endParaRPr lang="en-US" dirty="0"/>
          </a:p>
          <a:p>
            <a:r>
              <a:rPr lang="en-US" dirty="0" err="1"/>
              <a:t>cin</a:t>
            </a:r>
            <a:r>
              <a:rPr lang="en-US" dirty="0"/>
              <a:t> &gt;&gt; </a:t>
            </a:r>
            <a:r>
              <a:rPr lang="en-US" dirty="0" err="1"/>
              <a:t>newEmployee.name.first</a:t>
            </a:r>
            <a:r>
              <a:rPr lang="en-US" dirty="0"/>
              <a:t>;</a:t>
            </a:r>
          </a:p>
        </p:txBody>
      </p:sp>
    </p:spTree>
    <p:extLst>
      <p:ext uri="{BB962C8B-B14F-4D97-AF65-F5344CB8AC3E}">
        <p14:creationId xmlns:p14="http://schemas.microsoft.com/office/powerpoint/2010/main" val="2310210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Struct</a:t>
            </a:r>
            <a:r>
              <a:rPr lang="en-US" dirty="0" smtClean="0"/>
              <a:t> &amp; Functions</a:t>
            </a:r>
            <a:endParaRPr lang="en-US" dirty="0"/>
          </a:p>
        </p:txBody>
      </p:sp>
      <p:sp>
        <p:nvSpPr>
          <p:cNvPr id="3" name="Content Placeholder 2"/>
          <p:cNvSpPr>
            <a:spLocks noGrp="1"/>
          </p:cNvSpPr>
          <p:nvPr>
            <p:ph idx="1"/>
          </p:nvPr>
        </p:nvSpPr>
        <p:spPr/>
        <p:txBody>
          <a:bodyPr/>
          <a:lstStyle/>
          <a:p>
            <a:r>
              <a:rPr lang="en-US" dirty="0"/>
              <a:t>A</a:t>
            </a:r>
            <a:r>
              <a:rPr lang="en-US" dirty="0" smtClean="0"/>
              <a:t> </a:t>
            </a:r>
            <a:r>
              <a:rPr lang="en-US" dirty="0"/>
              <a:t>function cannot return a value </a:t>
            </a:r>
            <a:r>
              <a:rPr lang="en-US" dirty="0" smtClean="0"/>
              <a:t>of type </a:t>
            </a:r>
            <a:r>
              <a:rPr lang="en-US" dirty="0"/>
              <a:t>array.</a:t>
            </a:r>
            <a:endParaRPr lang="en-US" dirty="0" smtClean="0"/>
          </a:p>
          <a:p>
            <a:r>
              <a:rPr lang="en-US" dirty="0" smtClean="0"/>
              <a:t>A </a:t>
            </a:r>
            <a:r>
              <a:rPr lang="en-US" dirty="0" err="1"/>
              <a:t>struct</a:t>
            </a:r>
            <a:r>
              <a:rPr lang="en-US" dirty="0"/>
              <a:t> variable can be passed as a parameter either by value or </a:t>
            </a:r>
            <a:r>
              <a:rPr lang="en-US" dirty="0" smtClean="0"/>
              <a:t>by reference.</a:t>
            </a:r>
          </a:p>
          <a:p>
            <a:r>
              <a:rPr lang="en-US" dirty="0" smtClean="0"/>
              <a:t>A </a:t>
            </a:r>
            <a:r>
              <a:rPr lang="en-US" dirty="0"/>
              <a:t>function can return a value of type </a:t>
            </a:r>
            <a:r>
              <a:rPr lang="en-US" dirty="0" err="1"/>
              <a:t>struct</a:t>
            </a:r>
            <a:r>
              <a:rPr lang="en-US" dirty="0"/>
              <a:t>.</a:t>
            </a:r>
          </a:p>
        </p:txBody>
      </p:sp>
    </p:spTree>
    <p:extLst>
      <p:ext uri="{BB962C8B-B14F-4D97-AF65-F5344CB8AC3E}">
        <p14:creationId xmlns:p14="http://schemas.microsoft.com/office/powerpoint/2010/main" val="3518066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for (</a:t>
            </a:r>
            <a:r>
              <a:rPr lang="en-US" dirty="0" err="1"/>
              <a:t>int</a:t>
            </a:r>
            <a:r>
              <a:rPr lang="en-US" dirty="0"/>
              <a:t> j = 0; j &lt; 100; j++)</a:t>
            </a:r>
          </a:p>
          <a:p>
            <a:pPr marL="0" indent="0">
              <a:buNone/>
            </a:pPr>
            <a:r>
              <a:rPr lang="en-US" dirty="0" err="1"/>
              <a:t>cin</a:t>
            </a:r>
            <a:r>
              <a:rPr lang="en-US" dirty="0"/>
              <a:t> &gt;&gt; employees[j].</a:t>
            </a:r>
            <a:r>
              <a:rPr lang="en-US" dirty="0" err="1"/>
              <a:t>name.first</a:t>
            </a:r>
            <a:r>
              <a:rPr lang="en-US" dirty="0"/>
              <a:t> &gt;&gt; employees[j].</a:t>
            </a:r>
            <a:r>
              <a:rPr lang="en-US" dirty="0" err="1" smtClean="0"/>
              <a:t>name.middle</a:t>
            </a:r>
            <a:r>
              <a:rPr lang="en-US" dirty="0"/>
              <a:t> </a:t>
            </a:r>
            <a:r>
              <a:rPr lang="en-US" dirty="0" smtClean="0"/>
              <a:t>&gt;&gt; employees[j</a:t>
            </a:r>
            <a:r>
              <a:rPr lang="en-US" dirty="0"/>
              <a:t>].</a:t>
            </a:r>
            <a:r>
              <a:rPr lang="en-US" dirty="0" err="1"/>
              <a:t>name.last</a:t>
            </a:r>
            <a:r>
              <a:rPr lang="en-US" dirty="0"/>
              <a:t>;</a:t>
            </a:r>
          </a:p>
        </p:txBody>
      </p:sp>
    </p:spTree>
    <p:extLst>
      <p:ext uri="{BB962C8B-B14F-4D97-AF65-F5344CB8AC3E}">
        <p14:creationId xmlns:p14="http://schemas.microsoft.com/office/powerpoint/2010/main" val="436658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Retrieve </a:t>
            </a:r>
            <a:r>
              <a:rPr lang="en-US" dirty="0" err="1" smtClean="0"/>
              <a:t>Struct</a:t>
            </a:r>
            <a:r>
              <a:rPr lang="en-US" dirty="0" smtClean="0"/>
              <a:t> data from file and console.</a:t>
            </a:r>
          </a:p>
          <a:p>
            <a:r>
              <a:rPr lang="en-US" dirty="0" smtClean="0"/>
              <a:t>Write the resultant data to a file after processing</a:t>
            </a:r>
          </a:p>
          <a:p>
            <a:pPr marL="0" indent="0">
              <a:buNone/>
            </a:pPr>
            <a:endParaRPr lang="en-US" dirty="0" smtClean="0"/>
          </a:p>
        </p:txBody>
      </p:sp>
    </p:spTree>
    <p:extLst>
      <p:ext uri="{BB962C8B-B14F-4D97-AF65-F5344CB8AC3E}">
        <p14:creationId xmlns:p14="http://schemas.microsoft.com/office/powerpoint/2010/main" val="4275571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941294"/>
            <a:ext cx="10018713" cy="5351929"/>
          </a:xfrm>
        </p:spPr>
        <p:txBody>
          <a:bodyPr>
            <a:normAutofit/>
          </a:bodyPr>
          <a:lstStyle/>
          <a:p>
            <a:pPr marL="0" indent="0">
              <a:buNone/>
            </a:pPr>
            <a:r>
              <a:rPr lang="en-US" dirty="0"/>
              <a:t>void </a:t>
            </a:r>
            <a:r>
              <a:rPr lang="en-US" dirty="0" err="1"/>
              <a:t>printStudent</a:t>
            </a:r>
            <a:r>
              <a:rPr lang="en-US" dirty="0"/>
              <a:t>(</a:t>
            </a:r>
            <a:r>
              <a:rPr lang="en-US" dirty="0" err="1"/>
              <a:t>studentType</a:t>
            </a:r>
            <a:r>
              <a:rPr lang="en-US" dirty="0"/>
              <a:t> student)</a:t>
            </a:r>
          </a:p>
          <a:p>
            <a:pPr marL="0" indent="0">
              <a:buNone/>
            </a:pPr>
            <a:r>
              <a:rPr lang="en-US" dirty="0"/>
              <a:t>{</a:t>
            </a:r>
          </a:p>
          <a:p>
            <a:pPr marL="0" indent="0">
              <a:buNone/>
            </a:pPr>
            <a:r>
              <a:rPr lang="en-US" dirty="0" err="1"/>
              <a:t>cout</a:t>
            </a:r>
            <a:r>
              <a:rPr lang="en-US" dirty="0"/>
              <a:t> &lt;&lt; </a:t>
            </a:r>
            <a:r>
              <a:rPr lang="en-US" dirty="0" err="1"/>
              <a:t>student.firstName</a:t>
            </a:r>
            <a:r>
              <a:rPr lang="en-US" dirty="0"/>
              <a:t> &lt;&lt; " " &lt;&lt; </a:t>
            </a:r>
            <a:r>
              <a:rPr lang="en-US" dirty="0" err="1"/>
              <a:t>student.lastName</a:t>
            </a:r>
            <a:endParaRPr lang="en-US" dirty="0"/>
          </a:p>
          <a:p>
            <a:pPr marL="0" indent="0">
              <a:buNone/>
            </a:pPr>
            <a:r>
              <a:rPr lang="en-US" dirty="0"/>
              <a:t>&lt;&lt; " " &lt;&lt; </a:t>
            </a:r>
            <a:r>
              <a:rPr lang="en-US" dirty="0" err="1"/>
              <a:t>student.courseGrade</a:t>
            </a:r>
            <a:endParaRPr lang="en-US" dirty="0"/>
          </a:p>
          <a:p>
            <a:pPr marL="0" indent="0">
              <a:buNone/>
            </a:pPr>
            <a:r>
              <a:rPr lang="en-US" dirty="0"/>
              <a:t>&lt;&lt; " " &lt;&lt; </a:t>
            </a:r>
            <a:r>
              <a:rPr lang="en-US" dirty="0" err="1"/>
              <a:t>student.testScore</a:t>
            </a:r>
            <a:endParaRPr lang="en-US" dirty="0"/>
          </a:p>
          <a:p>
            <a:pPr marL="0" indent="0">
              <a:buNone/>
            </a:pPr>
            <a:r>
              <a:rPr lang="en-US" dirty="0"/>
              <a:t>&lt;&lt; " " &lt;&lt; </a:t>
            </a:r>
            <a:r>
              <a:rPr lang="en-US" dirty="0" err="1"/>
              <a:t>student.programmingScore</a:t>
            </a:r>
            <a:endParaRPr lang="en-US" dirty="0"/>
          </a:p>
          <a:p>
            <a:pPr marL="0" indent="0">
              <a:buNone/>
            </a:pPr>
            <a:r>
              <a:rPr lang="en-US" dirty="0"/>
              <a:t>&lt;&lt; " " &lt;&lt; </a:t>
            </a:r>
            <a:r>
              <a:rPr lang="en-US" dirty="0" err="1"/>
              <a:t>student.GPA</a:t>
            </a:r>
            <a:r>
              <a:rPr lang="en-US" dirty="0"/>
              <a:t> &lt;&lt; </a:t>
            </a:r>
            <a:r>
              <a:rPr lang="en-US" dirty="0" err="1"/>
              <a:t>endl</a:t>
            </a:r>
            <a:r>
              <a:rPr lang="en-US" dirty="0"/>
              <a:t>;</a:t>
            </a:r>
          </a:p>
          <a:p>
            <a:pPr marL="0" indent="0">
              <a:buNone/>
            </a:pPr>
            <a:r>
              <a:rPr lang="en-US" dirty="0"/>
              <a:t>}</a:t>
            </a:r>
          </a:p>
        </p:txBody>
      </p:sp>
    </p:spTree>
    <p:extLst>
      <p:ext uri="{BB962C8B-B14F-4D97-AF65-F5344CB8AC3E}">
        <p14:creationId xmlns:p14="http://schemas.microsoft.com/office/powerpoint/2010/main" val="36306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336177"/>
            <a:ext cx="10018713" cy="6293224"/>
          </a:xfrm>
        </p:spPr>
        <p:txBody>
          <a:bodyPr>
            <a:noAutofit/>
          </a:bodyPr>
          <a:lstStyle/>
          <a:p>
            <a:pPr marL="0" indent="0">
              <a:buNone/>
            </a:pPr>
            <a:r>
              <a:rPr lang="en-US" sz="2800" dirty="0"/>
              <a:t>void </a:t>
            </a:r>
            <a:r>
              <a:rPr lang="en-US" sz="2800" dirty="0" err="1"/>
              <a:t>readIn</a:t>
            </a:r>
            <a:r>
              <a:rPr lang="en-US" sz="2800" dirty="0"/>
              <a:t>(</a:t>
            </a:r>
            <a:r>
              <a:rPr lang="en-US" sz="2800" dirty="0" err="1"/>
              <a:t>studentType</a:t>
            </a:r>
            <a:r>
              <a:rPr lang="en-US" sz="2800" dirty="0"/>
              <a:t>&amp; student)</a:t>
            </a:r>
          </a:p>
          <a:p>
            <a:pPr marL="0" indent="0">
              <a:buNone/>
            </a:pPr>
            <a:r>
              <a:rPr lang="en-US" sz="2800" dirty="0"/>
              <a:t>{</a:t>
            </a:r>
          </a:p>
          <a:p>
            <a:pPr marL="0" indent="0">
              <a:buNone/>
            </a:pPr>
            <a:r>
              <a:rPr lang="en-US" sz="2800" dirty="0" err="1"/>
              <a:t>int</a:t>
            </a:r>
            <a:r>
              <a:rPr lang="en-US" sz="2800" dirty="0"/>
              <a:t> score;</a:t>
            </a:r>
          </a:p>
          <a:p>
            <a:pPr marL="0" indent="0">
              <a:buNone/>
            </a:pPr>
            <a:r>
              <a:rPr lang="en-US" sz="2800" dirty="0" err="1"/>
              <a:t>cin</a:t>
            </a:r>
            <a:r>
              <a:rPr lang="en-US" sz="2800" dirty="0"/>
              <a:t> &gt;&gt; </a:t>
            </a:r>
            <a:r>
              <a:rPr lang="en-US" sz="2800" dirty="0" err="1"/>
              <a:t>student.firstName</a:t>
            </a:r>
            <a:r>
              <a:rPr lang="en-US" sz="2800" dirty="0"/>
              <a:t> &gt;&gt; </a:t>
            </a:r>
            <a:r>
              <a:rPr lang="en-US" sz="2800" dirty="0" err="1"/>
              <a:t>student.lastName</a:t>
            </a:r>
            <a:r>
              <a:rPr lang="en-US" sz="2800" dirty="0"/>
              <a:t>;</a:t>
            </a:r>
          </a:p>
          <a:p>
            <a:pPr marL="0" indent="0">
              <a:buNone/>
            </a:pPr>
            <a:r>
              <a:rPr lang="en-US" sz="2800" dirty="0" err="1"/>
              <a:t>cin</a:t>
            </a:r>
            <a:r>
              <a:rPr lang="en-US" sz="2800" dirty="0"/>
              <a:t> &gt;&gt; </a:t>
            </a:r>
            <a:r>
              <a:rPr lang="en-US" sz="2800" dirty="0" err="1"/>
              <a:t>student.testScore</a:t>
            </a:r>
            <a:r>
              <a:rPr lang="en-US" sz="2800" dirty="0"/>
              <a:t> &gt;&gt; </a:t>
            </a:r>
            <a:r>
              <a:rPr lang="en-US" sz="2800" dirty="0" err="1"/>
              <a:t>student.programmingScore</a:t>
            </a:r>
            <a:r>
              <a:rPr lang="en-US" sz="2800" dirty="0"/>
              <a:t>;</a:t>
            </a:r>
          </a:p>
          <a:p>
            <a:pPr marL="0" indent="0">
              <a:buNone/>
            </a:pPr>
            <a:r>
              <a:rPr lang="en-US" sz="2800" dirty="0" err="1"/>
              <a:t>cin</a:t>
            </a:r>
            <a:r>
              <a:rPr lang="en-US" sz="2800" dirty="0"/>
              <a:t> &gt;&gt; </a:t>
            </a:r>
            <a:r>
              <a:rPr lang="en-US" sz="2800" dirty="0" err="1"/>
              <a:t>student.GPA</a:t>
            </a:r>
            <a:r>
              <a:rPr lang="en-US" sz="2800" dirty="0"/>
              <a:t>;</a:t>
            </a:r>
          </a:p>
          <a:p>
            <a:pPr marL="0" indent="0">
              <a:buNone/>
            </a:pPr>
            <a:r>
              <a:rPr lang="en-US" sz="2800" dirty="0" smtClean="0"/>
              <a:t>}</a:t>
            </a:r>
            <a:endParaRPr lang="en-US" sz="2800" dirty="0"/>
          </a:p>
          <a:p>
            <a:pPr marL="0" indent="0">
              <a:buNone/>
            </a:pPr>
            <a:endParaRPr lang="en-US" sz="2800" dirty="0"/>
          </a:p>
          <a:p>
            <a:pPr marL="0" indent="0">
              <a:buNone/>
            </a:pPr>
            <a:r>
              <a:rPr lang="en-US" sz="2800" dirty="0" err="1"/>
              <a:t>readIn</a:t>
            </a:r>
            <a:r>
              <a:rPr lang="en-US" sz="2800" dirty="0"/>
              <a:t>(</a:t>
            </a:r>
            <a:r>
              <a:rPr lang="en-US" sz="2800" dirty="0" err="1"/>
              <a:t>newStudent</a:t>
            </a:r>
            <a:r>
              <a:rPr lang="en-US" sz="2800" dirty="0"/>
              <a:t>);</a:t>
            </a:r>
          </a:p>
        </p:txBody>
      </p:sp>
    </p:spTree>
    <p:extLst>
      <p:ext uri="{BB962C8B-B14F-4D97-AF65-F5344CB8AC3E}">
        <p14:creationId xmlns:p14="http://schemas.microsoft.com/office/powerpoint/2010/main" val="3788279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t>
            </a:r>
            <a:r>
              <a:rPr lang="en-US" dirty="0" err="1" smtClean="0"/>
              <a:t>vs</a:t>
            </a:r>
            <a:r>
              <a:rPr lang="en-US" dirty="0" smtClean="0"/>
              <a:t> </a:t>
            </a:r>
            <a:r>
              <a:rPr lang="en-US" dirty="0" err="1" smtClean="0"/>
              <a:t>Structs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1576489"/>
              </p:ext>
            </p:extLst>
          </p:nvPr>
        </p:nvGraphicFramePr>
        <p:xfrm>
          <a:off x="1484313" y="2667000"/>
          <a:ext cx="10018713" cy="2311400"/>
        </p:xfrm>
        <a:graphic>
          <a:graphicData uri="http://schemas.openxmlformats.org/drawingml/2006/table">
            <a:tbl>
              <a:tblPr firstRow="1" bandRow="1">
                <a:tableStyleId>{5C22544A-7EE6-4342-B048-85BDC9FD1C3A}</a:tableStyleId>
              </a:tblPr>
              <a:tblGrid>
                <a:gridCol w="3339571"/>
                <a:gridCol w="3339571"/>
                <a:gridCol w="3339571"/>
              </a:tblGrid>
              <a:tr h="370840">
                <a:tc>
                  <a:txBody>
                    <a:bodyPr/>
                    <a:lstStyle/>
                    <a:p>
                      <a:pPr algn="ctr"/>
                      <a:r>
                        <a:rPr lang="en-US" sz="2400" dirty="0" smtClean="0"/>
                        <a:t>Aggregate</a:t>
                      </a:r>
                      <a:r>
                        <a:rPr lang="en-US" sz="2400" baseline="0" dirty="0" smtClean="0"/>
                        <a:t> Operations</a:t>
                      </a:r>
                      <a:endParaRPr lang="en-US" sz="2400" dirty="0"/>
                    </a:p>
                  </a:txBody>
                  <a:tcPr/>
                </a:tc>
                <a:tc>
                  <a:txBody>
                    <a:bodyPr/>
                    <a:lstStyle/>
                    <a:p>
                      <a:pPr algn="ctr"/>
                      <a:r>
                        <a:rPr lang="en-US" sz="2400" dirty="0" smtClean="0"/>
                        <a:t>Arrays</a:t>
                      </a:r>
                      <a:endParaRPr lang="en-US" sz="2400" dirty="0"/>
                    </a:p>
                  </a:txBody>
                  <a:tcPr/>
                </a:tc>
                <a:tc>
                  <a:txBody>
                    <a:bodyPr/>
                    <a:lstStyle/>
                    <a:p>
                      <a:pPr algn="ctr"/>
                      <a:r>
                        <a:rPr lang="en-US" sz="2400" dirty="0" err="1" smtClean="0"/>
                        <a:t>Structs</a:t>
                      </a:r>
                      <a:endParaRPr lang="en-US" sz="2400" dirty="0"/>
                    </a:p>
                  </a:txBody>
                  <a:tcPr/>
                </a:tc>
              </a:tr>
              <a:tr h="370840">
                <a:tc>
                  <a:txBody>
                    <a:bodyPr/>
                    <a:lstStyle/>
                    <a:p>
                      <a:pPr algn="ctr"/>
                      <a:r>
                        <a:rPr lang="en-US" b="1" dirty="0" smtClean="0"/>
                        <a:t>Arithmetic</a:t>
                      </a:r>
                      <a:endParaRPr lang="en-US" b="1" dirty="0"/>
                    </a:p>
                  </a:txBody>
                  <a:tcPr/>
                </a:tc>
                <a:tc>
                  <a:txBody>
                    <a:bodyPr/>
                    <a:lstStyle/>
                    <a:p>
                      <a:pPr algn="ctr"/>
                      <a:r>
                        <a:rPr lang="en-US" dirty="0" smtClean="0"/>
                        <a:t>No</a:t>
                      </a:r>
                      <a:endParaRPr lang="en-US" dirty="0"/>
                    </a:p>
                  </a:txBody>
                  <a:tcPr/>
                </a:tc>
                <a:tc>
                  <a:txBody>
                    <a:bodyPr/>
                    <a:lstStyle/>
                    <a:p>
                      <a:pPr algn="ctr"/>
                      <a:r>
                        <a:rPr lang="en-US" dirty="0" smtClean="0"/>
                        <a:t>No</a:t>
                      </a:r>
                      <a:endParaRPr lang="en-US" dirty="0"/>
                    </a:p>
                  </a:txBody>
                  <a:tcPr/>
                </a:tc>
              </a:tr>
              <a:tr h="370840">
                <a:tc>
                  <a:txBody>
                    <a:bodyPr/>
                    <a:lstStyle/>
                    <a:p>
                      <a:pPr algn="ctr"/>
                      <a:r>
                        <a:rPr lang="en-US" b="1" dirty="0" smtClean="0"/>
                        <a:t>Assignment</a:t>
                      </a:r>
                      <a:endParaRPr lang="en-US" b="1" dirty="0"/>
                    </a:p>
                  </a:txBody>
                  <a:tcPr/>
                </a:tc>
                <a:tc>
                  <a:txBody>
                    <a:bodyPr/>
                    <a:lstStyle/>
                    <a:p>
                      <a:pPr algn="ctr"/>
                      <a:r>
                        <a:rPr lang="en-US" dirty="0" smtClean="0"/>
                        <a:t>No</a:t>
                      </a:r>
                      <a:endParaRPr lang="en-US" dirty="0"/>
                    </a:p>
                  </a:txBody>
                  <a:tcPr/>
                </a:tc>
                <a:tc>
                  <a:txBody>
                    <a:bodyPr/>
                    <a:lstStyle/>
                    <a:p>
                      <a:pPr algn="ctr"/>
                      <a:r>
                        <a:rPr lang="en-US" dirty="0" smtClean="0"/>
                        <a:t>Yes</a:t>
                      </a:r>
                      <a:endParaRPr lang="en-US" dirty="0"/>
                    </a:p>
                  </a:txBody>
                  <a:tcPr/>
                </a:tc>
              </a:tr>
              <a:tr h="370840">
                <a:tc>
                  <a:txBody>
                    <a:bodyPr/>
                    <a:lstStyle/>
                    <a:p>
                      <a:pPr algn="ctr"/>
                      <a:r>
                        <a:rPr lang="en-US" b="1" dirty="0" smtClean="0"/>
                        <a:t>I/</a:t>
                      </a:r>
                      <a:r>
                        <a:rPr lang="en-US" b="1" dirty="0" err="1" smtClean="0"/>
                        <a:t>Os</a:t>
                      </a:r>
                      <a:endParaRPr lang="en-US" b="1" dirty="0"/>
                    </a:p>
                  </a:txBody>
                  <a:tcPr/>
                </a:tc>
                <a:tc>
                  <a:txBody>
                    <a:bodyPr/>
                    <a:lstStyle/>
                    <a:p>
                      <a:pPr algn="ctr"/>
                      <a:r>
                        <a:rPr lang="en-US" dirty="0" smtClean="0"/>
                        <a:t>No</a:t>
                      </a:r>
                      <a:endParaRPr lang="en-US" dirty="0"/>
                    </a:p>
                  </a:txBody>
                  <a:tcPr/>
                </a:tc>
                <a:tc>
                  <a:txBody>
                    <a:bodyPr/>
                    <a:lstStyle/>
                    <a:p>
                      <a:pPr algn="ctr"/>
                      <a:r>
                        <a:rPr lang="en-US" dirty="0" smtClean="0"/>
                        <a:t>No</a:t>
                      </a:r>
                      <a:endParaRPr lang="en-US" dirty="0"/>
                    </a:p>
                  </a:txBody>
                  <a:tcPr/>
                </a:tc>
              </a:tr>
              <a:tr h="370840">
                <a:tc>
                  <a:txBody>
                    <a:bodyPr/>
                    <a:lstStyle/>
                    <a:p>
                      <a:pPr algn="ctr"/>
                      <a:r>
                        <a:rPr lang="en-US" b="1" dirty="0" smtClean="0"/>
                        <a:t>Comparison</a:t>
                      </a:r>
                      <a:endParaRPr lang="en-US" b="1" dirty="0"/>
                    </a:p>
                  </a:txBody>
                  <a:tcPr/>
                </a:tc>
                <a:tc>
                  <a:txBody>
                    <a:bodyPr/>
                    <a:lstStyle/>
                    <a:p>
                      <a:pPr algn="ctr"/>
                      <a:r>
                        <a:rPr lang="en-US" dirty="0" smtClean="0"/>
                        <a:t>No</a:t>
                      </a:r>
                      <a:endParaRPr lang="en-US" dirty="0"/>
                    </a:p>
                  </a:txBody>
                  <a:tcPr/>
                </a:tc>
                <a:tc>
                  <a:txBody>
                    <a:bodyPr/>
                    <a:lstStyle/>
                    <a:p>
                      <a:pPr algn="ctr"/>
                      <a:r>
                        <a:rPr lang="en-US" dirty="0" smtClean="0"/>
                        <a:t>No</a:t>
                      </a:r>
                      <a:endParaRPr lang="en-US" dirty="0"/>
                    </a:p>
                  </a:txBody>
                  <a:tcPr/>
                </a:tc>
              </a:tr>
              <a:tr h="370840">
                <a:tc>
                  <a:txBody>
                    <a:bodyPr/>
                    <a:lstStyle/>
                    <a:p>
                      <a:pPr algn="ctr"/>
                      <a:r>
                        <a:rPr lang="en-US" b="1" dirty="0" smtClean="0"/>
                        <a:t>Function return Value</a:t>
                      </a:r>
                      <a:endParaRPr lang="en-US" b="1" dirty="0"/>
                    </a:p>
                  </a:txBody>
                  <a:tcPr/>
                </a:tc>
                <a:tc>
                  <a:txBody>
                    <a:bodyPr/>
                    <a:lstStyle/>
                    <a:p>
                      <a:pPr algn="ctr"/>
                      <a:r>
                        <a:rPr lang="en-US" dirty="0" smtClean="0"/>
                        <a:t>No</a:t>
                      </a:r>
                      <a:endParaRPr lang="en-US" dirty="0"/>
                    </a:p>
                  </a:txBody>
                  <a:tcPr/>
                </a:tc>
                <a:tc>
                  <a:txBody>
                    <a:bodyPr/>
                    <a:lstStyle/>
                    <a:p>
                      <a:pPr algn="ctr"/>
                      <a:r>
                        <a:rPr lang="en-US" dirty="0" smtClean="0"/>
                        <a:t>Yes</a:t>
                      </a:r>
                      <a:endParaRPr lang="en-US" dirty="0"/>
                    </a:p>
                  </a:txBody>
                  <a:tcPr/>
                </a:tc>
              </a:tr>
            </a:tbl>
          </a:graphicData>
        </a:graphic>
      </p:graphicFrame>
    </p:spTree>
    <p:extLst>
      <p:ext uri="{BB962C8B-B14F-4D97-AF65-F5344CB8AC3E}">
        <p14:creationId xmlns:p14="http://schemas.microsoft.com/office/powerpoint/2010/main" val="4181579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in </a:t>
            </a:r>
            <a:r>
              <a:rPr lang="en-US" dirty="0" err="1" smtClean="0"/>
              <a:t>Structs</a:t>
            </a:r>
            <a:endParaRPr lang="en-US" dirty="0"/>
          </a:p>
        </p:txBody>
      </p:sp>
      <p:sp>
        <p:nvSpPr>
          <p:cNvPr id="3" name="Content Placeholder 2"/>
          <p:cNvSpPr>
            <a:spLocks noGrp="1"/>
          </p:cNvSpPr>
          <p:nvPr>
            <p:ph idx="1"/>
          </p:nvPr>
        </p:nvSpPr>
        <p:spPr>
          <a:xfrm>
            <a:off x="1484310" y="2666999"/>
            <a:ext cx="10018713" cy="3706907"/>
          </a:xfrm>
        </p:spPr>
        <p:txBody>
          <a:bodyPr/>
          <a:lstStyle/>
          <a:p>
            <a:r>
              <a:rPr lang="en-US" dirty="0" err="1"/>
              <a:t>const</a:t>
            </a:r>
            <a:r>
              <a:rPr lang="en-US" dirty="0"/>
              <a:t> </a:t>
            </a:r>
            <a:r>
              <a:rPr lang="en-US" dirty="0" err="1"/>
              <a:t>int</a:t>
            </a:r>
            <a:r>
              <a:rPr lang="en-US" dirty="0"/>
              <a:t> ARRAY_SIZE = 1000;</a:t>
            </a:r>
          </a:p>
          <a:p>
            <a:r>
              <a:rPr lang="en-US" dirty="0" err="1"/>
              <a:t>struct</a:t>
            </a:r>
            <a:r>
              <a:rPr lang="en-US" dirty="0"/>
              <a:t> </a:t>
            </a:r>
            <a:r>
              <a:rPr lang="en-US" dirty="0" err="1"/>
              <a:t>listType</a:t>
            </a:r>
            <a:endParaRPr lang="en-US" dirty="0"/>
          </a:p>
          <a:p>
            <a:r>
              <a:rPr lang="en-US" dirty="0"/>
              <a:t>{</a:t>
            </a:r>
          </a:p>
          <a:p>
            <a:pPr lvl="1"/>
            <a:r>
              <a:rPr lang="en-US" sz="2400" dirty="0" err="1"/>
              <a:t>int</a:t>
            </a:r>
            <a:r>
              <a:rPr lang="en-US" sz="2400" dirty="0"/>
              <a:t> </a:t>
            </a:r>
            <a:r>
              <a:rPr lang="en-US" sz="2400" dirty="0" err="1"/>
              <a:t>listElem</a:t>
            </a:r>
            <a:r>
              <a:rPr lang="en-US" sz="2400" dirty="0"/>
              <a:t>[ARRAY_SIZE]; </a:t>
            </a:r>
            <a:r>
              <a:rPr lang="en-US" sz="2400" dirty="0" smtClean="0"/>
              <a:t>  //</a:t>
            </a:r>
            <a:r>
              <a:rPr lang="en-US" sz="2400" dirty="0"/>
              <a:t>array containing the list</a:t>
            </a:r>
          </a:p>
          <a:p>
            <a:pPr lvl="1"/>
            <a:r>
              <a:rPr lang="en-US" sz="2400" dirty="0" err="1"/>
              <a:t>int</a:t>
            </a:r>
            <a:r>
              <a:rPr lang="en-US" sz="2400" dirty="0"/>
              <a:t> </a:t>
            </a:r>
            <a:r>
              <a:rPr lang="en-US" sz="2400" dirty="0" err="1"/>
              <a:t>listLength</a:t>
            </a:r>
            <a:r>
              <a:rPr lang="en-US" sz="2400" dirty="0"/>
              <a:t>; </a:t>
            </a:r>
            <a:r>
              <a:rPr lang="en-US" sz="2400" dirty="0" smtClean="0"/>
              <a:t>  //</a:t>
            </a:r>
            <a:r>
              <a:rPr lang="en-US" sz="2400" dirty="0"/>
              <a:t>length of the list</a:t>
            </a:r>
          </a:p>
          <a:p>
            <a:r>
              <a:rPr lang="en-US" dirty="0"/>
              <a:t>};</a:t>
            </a:r>
          </a:p>
        </p:txBody>
      </p:sp>
    </p:spTree>
    <p:extLst>
      <p:ext uri="{BB962C8B-B14F-4D97-AF65-F5344CB8AC3E}">
        <p14:creationId xmlns:p14="http://schemas.microsoft.com/office/powerpoint/2010/main" val="2683124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4813" y="255493"/>
            <a:ext cx="11846858" cy="6468035"/>
          </a:xfrm>
          <a:prstGeom prst="rect">
            <a:avLst/>
          </a:prstGeom>
        </p:spPr>
      </p:pic>
    </p:spTree>
    <p:extLst>
      <p:ext uri="{BB962C8B-B14F-4D97-AF65-F5344CB8AC3E}">
        <p14:creationId xmlns:p14="http://schemas.microsoft.com/office/powerpoint/2010/main" val="642356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elements in Arrays</a:t>
            </a:r>
            <a:endParaRPr lang="en-US" dirty="0"/>
          </a:p>
        </p:txBody>
      </p:sp>
      <p:sp>
        <p:nvSpPr>
          <p:cNvPr id="3" name="Content Placeholder 2"/>
          <p:cNvSpPr>
            <a:spLocks noGrp="1"/>
          </p:cNvSpPr>
          <p:nvPr>
            <p:ph idx="1"/>
          </p:nvPr>
        </p:nvSpPr>
        <p:spPr/>
        <p:txBody>
          <a:bodyPr/>
          <a:lstStyle/>
          <a:p>
            <a:r>
              <a:rPr lang="en-US" dirty="0" err="1"/>
              <a:t>listType</a:t>
            </a:r>
            <a:r>
              <a:rPr lang="en-US" dirty="0"/>
              <a:t> </a:t>
            </a:r>
            <a:r>
              <a:rPr lang="en-US" dirty="0" err="1"/>
              <a:t>intList</a:t>
            </a:r>
            <a:r>
              <a:rPr lang="en-US" dirty="0" smtClean="0"/>
              <a:t>;</a:t>
            </a:r>
          </a:p>
          <a:p>
            <a:r>
              <a:rPr lang="en-US" dirty="0" err="1"/>
              <a:t>intList.listLength</a:t>
            </a:r>
            <a:r>
              <a:rPr lang="en-US" dirty="0"/>
              <a:t> = 0; </a:t>
            </a:r>
          </a:p>
          <a:p>
            <a:r>
              <a:rPr lang="en-US" dirty="0" err="1"/>
              <a:t>intList.listElem</a:t>
            </a:r>
            <a:r>
              <a:rPr lang="en-US" dirty="0"/>
              <a:t>[0] = 12; </a:t>
            </a:r>
          </a:p>
          <a:p>
            <a:r>
              <a:rPr lang="en-US" dirty="0" err="1"/>
              <a:t>intList.listLength</a:t>
            </a:r>
            <a:r>
              <a:rPr lang="en-US" dirty="0"/>
              <a:t>++; </a:t>
            </a:r>
            <a:endParaRPr lang="en-US" dirty="0" smtClean="0"/>
          </a:p>
          <a:p>
            <a:r>
              <a:rPr lang="en-US" dirty="0" err="1" smtClean="0"/>
              <a:t>intList.listElem</a:t>
            </a:r>
            <a:r>
              <a:rPr lang="en-US" dirty="0" smtClean="0"/>
              <a:t>[1</a:t>
            </a:r>
            <a:r>
              <a:rPr lang="en-US" dirty="0"/>
              <a:t>] = 37; </a:t>
            </a:r>
            <a:endParaRPr lang="en-US" dirty="0" smtClean="0"/>
          </a:p>
          <a:p>
            <a:r>
              <a:rPr lang="en-US" dirty="0" err="1" smtClean="0"/>
              <a:t>intList.listLength</a:t>
            </a:r>
            <a:r>
              <a:rPr lang="en-US" dirty="0"/>
              <a:t>++;</a:t>
            </a:r>
          </a:p>
        </p:txBody>
      </p:sp>
    </p:spTree>
    <p:extLst>
      <p:ext uri="{BB962C8B-B14F-4D97-AF65-F5344CB8AC3E}">
        <p14:creationId xmlns:p14="http://schemas.microsoft.com/office/powerpoint/2010/main" val="2177265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21023"/>
            <a:ext cx="10018713" cy="726141"/>
          </a:xfrm>
        </p:spPr>
        <p:txBody>
          <a:bodyPr/>
          <a:lstStyle/>
          <a:p>
            <a:r>
              <a:rPr lang="en-US" dirty="0" smtClean="0"/>
              <a:t>Searching</a:t>
            </a:r>
            <a:endParaRPr lang="en-US" dirty="0"/>
          </a:p>
        </p:txBody>
      </p:sp>
      <p:sp>
        <p:nvSpPr>
          <p:cNvPr id="3" name="Content Placeholder 2"/>
          <p:cNvSpPr>
            <a:spLocks noGrp="1"/>
          </p:cNvSpPr>
          <p:nvPr>
            <p:ph idx="1"/>
          </p:nvPr>
        </p:nvSpPr>
        <p:spPr>
          <a:xfrm>
            <a:off x="1484310" y="847164"/>
            <a:ext cx="10018713" cy="5822577"/>
          </a:xfrm>
        </p:spPr>
        <p:txBody>
          <a:bodyPr>
            <a:normAutofit fontScale="92500" lnSpcReduction="10000"/>
          </a:bodyPr>
          <a:lstStyle/>
          <a:p>
            <a:r>
              <a:rPr lang="en-US" dirty="0" err="1"/>
              <a:t>int</a:t>
            </a:r>
            <a:r>
              <a:rPr lang="en-US" dirty="0"/>
              <a:t> </a:t>
            </a:r>
            <a:r>
              <a:rPr lang="en-US" dirty="0" err="1"/>
              <a:t>seqSearch</a:t>
            </a:r>
            <a:r>
              <a:rPr lang="en-US" dirty="0"/>
              <a:t>(</a:t>
            </a:r>
            <a:r>
              <a:rPr lang="en-US" dirty="0" err="1"/>
              <a:t>const</a:t>
            </a:r>
            <a:r>
              <a:rPr lang="en-US" dirty="0"/>
              <a:t> </a:t>
            </a:r>
            <a:r>
              <a:rPr lang="en-US" dirty="0" err="1"/>
              <a:t>listType</a:t>
            </a:r>
            <a:r>
              <a:rPr lang="en-US" dirty="0"/>
              <a:t>&amp; list, </a:t>
            </a:r>
            <a:r>
              <a:rPr lang="en-US" dirty="0" err="1"/>
              <a:t>int</a:t>
            </a:r>
            <a:r>
              <a:rPr lang="en-US" dirty="0"/>
              <a:t> </a:t>
            </a:r>
            <a:r>
              <a:rPr lang="en-US" dirty="0" err="1"/>
              <a:t>searchItem</a:t>
            </a:r>
            <a:r>
              <a:rPr lang="en-US" dirty="0"/>
              <a:t>)</a:t>
            </a:r>
          </a:p>
          <a:p>
            <a:r>
              <a:rPr lang="en-US" dirty="0"/>
              <a:t>{</a:t>
            </a:r>
            <a:endParaRPr lang="en-US" sz="1900" dirty="0"/>
          </a:p>
          <a:p>
            <a:pPr lvl="1"/>
            <a:r>
              <a:rPr lang="en-US" sz="1900" dirty="0" err="1"/>
              <a:t>int</a:t>
            </a:r>
            <a:r>
              <a:rPr lang="en-US" sz="1900" dirty="0"/>
              <a:t> </a:t>
            </a:r>
            <a:r>
              <a:rPr lang="en-US" sz="1900" dirty="0" err="1"/>
              <a:t>loc</a:t>
            </a:r>
            <a:r>
              <a:rPr lang="en-US" sz="1900" dirty="0"/>
              <a:t>;</a:t>
            </a:r>
          </a:p>
          <a:p>
            <a:pPr lvl="1"/>
            <a:r>
              <a:rPr lang="en-US" sz="1900" dirty="0" err="1"/>
              <a:t>bool</a:t>
            </a:r>
            <a:r>
              <a:rPr lang="en-US" sz="1900" dirty="0"/>
              <a:t> found = false;</a:t>
            </a:r>
          </a:p>
          <a:p>
            <a:pPr lvl="1"/>
            <a:r>
              <a:rPr lang="en-US" sz="1900" dirty="0"/>
              <a:t>for (</a:t>
            </a:r>
            <a:r>
              <a:rPr lang="en-US" sz="1900" dirty="0" err="1"/>
              <a:t>loc</a:t>
            </a:r>
            <a:r>
              <a:rPr lang="en-US" sz="1900" dirty="0"/>
              <a:t> = 0; </a:t>
            </a:r>
            <a:r>
              <a:rPr lang="en-US" sz="1900" dirty="0" err="1"/>
              <a:t>loc</a:t>
            </a:r>
            <a:r>
              <a:rPr lang="en-US" sz="1900" dirty="0"/>
              <a:t> &lt; </a:t>
            </a:r>
            <a:r>
              <a:rPr lang="en-US" sz="1900" dirty="0" err="1"/>
              <a:t>list.listLength</a:t>
            </a:r>
            <a:r>
              <a:rPr lang="en-US" sz="1900" dirty="0"/>
              <a:t>; </a:t>
            </a:r>
            <a:r>
              <a:rPr lang="en-US" sz="1900" dirty="0" err="1"/>
              <a:t>loc</a:t>
            </a:r>
            <a:r>
              <a:rPr lang="en-US" sz="1900" dirty="0"/>
              <a:t>++)</a:t>
            </a:r>
          </a:p>
          <a:p>
            <a:pPr lvl="2"/>
            <a:r>
              <a:rPr lang="en-US" sz="1900" dirty="0" smtClean="0"/>
              <a:t> if </a:t>
            </a:r>
            <a:r>
              <a:rPr lang="en-US" sz="1900" dirty="0"/>
              <a:t>(</a:t>
            </a:r>
            <a:r>
              <a:rPr lang="en-US" sz="1900" dirty="0" err="1"/>
              <a:t>list.listElem</a:t>
            </a:r>
            <a:r>
              <a:rPr lang="en-US" sz="1900" dirty="0"/>
              <a:t>[</a:t>
            </a:r>
            <a:r>
              <a:rPr lang="en-US" sz="1900" dirty="0" err="1"/>
              <a:t>loc</a:t>
            </a:r>
            <a:r>
              <a:rPr lang="en-US" sz="1900" dirty="0"/>
              <a:t>] == </a:t>
            </a:r>
            <a:r>
              <a:rPr lang="en-US" sz="1900" dirty="0" err="1"/>
              <a:t>searchItem</a:t>
            </a:r>
            <a:r>
              <a:rPr lang="en-US" sz="1900" dirty="0"/>
              <a:t>)</a:t>
            </a:r>
          </a:p>
          <a:p>
            <a:pPr lvl="2"/>
            <a:r>
              <a:rPr lang="en-US" sz="1900" dirty="0"/>
              <a:t>{</a:t>
            </a:r>
          </a:p>
          <a:p>
            <a:pPr lvl="3"/>
            <a:r>
              <a:rPr lang="en-US" sz="1900" dirty="0"/>
              <a:t>found = true;</a:t>
            </a:r>
          </a:p>
          <a:p>
            <a:pPr lvl="3"/>
            <a:r>
              <a:rPr lang="en-US" sz="1900" dirty="0"/>
              <a:t>break;</a:t>
            </a:r>
          </a:p>
          <a:p>
            <a:pPr lvl="2"/>
            <a:r>
              <a:rPr lang="en-US" sz="1900" dirty="0"/>
              <a:t>}</a:t>
            </a:r>
          </a:p>
          <a:p>
            <a:pPr lvl="1"/>
            <a:r>
              <a:rPr lang="en-US" sz="1900" dirty="0"/>
              <a:t>if (found)</a:t>
            </a:r>
          </a:p>
          <a:p>
            <a:pPr lvl="2"/>
            <a:r>
              <a:rPr lang="en-US" sz="1900" dirty="0"/>
              <a:t>return </a:t>
            </a:r>
            <a:r>
              <a:rPr lang="en-US" sz="1900" dirty="0" err="1"/>
              <a:t>loc</a:t>
            </a:r>
            <a:r>
              <a:rPr lang="en-US" sz="1900" dirty="0"/>
              <a:t>;</a:t>
            </a:r>
          </a:p>
          <a:p>
            <a:pPr lvl="1"/>
            <a:r>
              <a:rPr lang="en-US" sz="1900" dirty="0"/>
              <a:t>else</a:t>
            </a:r>
          </a:p>
          <a:p>
            <a:pPr lvl="2"/>
            <a:r>
              <a:rPr lang="en-US" sz="1900" dirty="0"/>
              <a:t>return -1;</a:t>
            </a:r>
          </a:p>
          <a:p>
            <a:r>
              <a:rPr lang="en-US" sz="1900" dirty="0"/>
              <a:t>}</a:t>
            </a:r>
          </a:p>
        </p:txBody>
      </p:sp>
    </p:spTree>
    <p:extLst>
      <p:ext uri="{BB962C8B-B14F-4D97-AF65-F5344CB8AC3E}">
        <p14:creationId xmlns:p14="http://schemas.microsoft.com/office/powerpoint/2010/main" val="5108475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1265</TotalTime>
  <Words>876</Words>
  <Application>Microsoft Office PowerPoint</Application>
  <PresentationFormat>Widescreen</PresentationFormat>
  <Paragraphs>185</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Corbel</vt:lpstr>
      <vt:lpstr>Parallax</vt:lpstr>
      <vt:lpstr>Structs</vt:lpstr>
      <vt:lpstr>Struct &amp; Functions</vt:lpstr>
      <vt:lpstr>PowerPoint Presentation</vt:lpstr>
      <vt:lpstr>PowerPoint Presentation</vt:lpstr>
      <vt:lpstr>Arrays vs Structs</vt:lpstr>
      <vt:lpstr>Arrays in Structs</vt:lpstr>
      <vt:lpstr>PowerPoint Presentation</vt:lpstr>
      <vt:lpstr>Adding elements in Arrays</vt:lpstr>
      <vt:lpstr>Searching</vt:lpstr>
      <vt:lpstr>PowerPoint Presentation</vt:lpstr>
      <vt:lpstr>Array of Structs</vt:lpstr>
      <vt:lpstr>PowerPoint Presentation</vt:lpstr>
      <vt:lpstr>Structs within Structs</vt:lpstr>
      <vt:lpstr>PowerPoint Presentation</vt:lpstr>
      <vt:lpstr>PowerPoint Presentation</vt:lpstr>
      <vt:lpstr>PowerPoint Presentation</vt:lpstr>
      <vt:lpstr>PowerPoint Presentation</vt:lpstr>
      <vt:lpstr>PowerPoint Presentation</vt:lpstr>
      <vt:lpstr>Accessing Members</vt:lpstr>
      <vt:lpstr>PowerPoint Presentation</vt:lpstr>
      <vt:lpstr>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 &amp; Structs</dc:title>
  <dc:creator>Mashal Khan</dc:creator>
  <cp:lastModifiedBy>Mashal Khan</cp:lastModifiedBy>
  <cp:revision>85</cp:revision>
  <dcterms:created xsi:type="dcterms:W3CDTF">2020-01-23T05:47:47Z</dcterms:created>
  <dcterms:modified xsi:type="dcterms:W3CDTF">2020-02-03T08:55:25Z</dcterms:modified>
</cp:coreProperties>
</file>