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73" r:id="rId4"/>
    <p:sldId id="274" r:id="rId5"/>
    <p:sldId id="275" r:id="rId6"/>
    <p:sldId id="261" r:id="rId7"/>
    <p:sldId id="268" r:id="rId8"/>
    <p:sldId id="276" r:id="rId9"/>
    <p:sldId id="278" r:id="rId10"/>
    <p:sldId id="277" r:id="rId11"/>
    <p:sldId id="279" r:id="rId12"/>
    <p:sldId id="28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29"/>
  </p:normalViewPr>
  <p:slideViewPr>
    <p:cSldViewPr snapToGrid="0">
      <p:cViewPr varScale="1">
        <p:scale>
          <a:sx n="108" d="100"/>
          <a:sy n="10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3D11-9613-01ED-469C-A513D4FF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0CF56-720F-C5F8-5138-31C98D85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BD152-7345-0A47-5951-E4412B3F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60DC3-96E8-373E-9D1F-91AE8E79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711E9-5A33-9083-3CB0-29BAC4A0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86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CB6C0-58F6-7C46-0086-7D8640E8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10552-885E-3723-D78A-B8D8C1D6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E4E1E-7D1A-272D-CF79-473072A5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DE2F5-A0B8-5127-7CEC-F29293D1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ECA99-F597-341B-A401-4DC46FF7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17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40D257-9770-B30E-64FD-5CB895646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3F8644-E97F-C964-EB22-DA2536DB5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0DE44-C208-28F0-807F-F75C781F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96C0F-6089-2067-4FB7-1186E065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73BF8-6E30-C472-E965-D144E29F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146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99AC-C5A9-ADA9-2CCC-168B2A5C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3E16B-E841-CABD-777C-F714F8BC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EC6D9-7907-8F70-210A-4107587D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8C254-3E74-5EAF-FF2D-E743F584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F4CB3-A422-34C0-AF50-D42F35E9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4FC34-9E27-49E1-9A9F-0172C58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FCD98-2203-63EF-3911-DF2668B8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D0459-CC65-D0CF-8B04-1234C687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8EEF-B0F6-D359-8909-E3658437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45B47-6D48-6916-3C42-3FD755BB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50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A80B7-5236-1092-F896-81C49DA0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65AF5-99AC-2C68-258B-44FD125FC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2BD27A-B43B-6141-C0CF-9E59B4D56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FFBE52-D57B-3B74-E643-C893232A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D7AEBA-E06B-2F1D-504F-40B2E4CB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93F20-962B-F127-7BF3-733EC162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98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29DAC-BE96-8390-5152-62CBB4F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0F26D2-5F95-D8F5-A687-2E086903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84D615-F518-7611-98FE-453484C6E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049907-432C-F8D7-282F-C552EFF81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C0947D-7C3C-D2D3-66D9-FAB655170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5EE024-69B0-22D0-D0DE-2096C757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54955F-F859-C61A-C05F-B06E54D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5FFD96-1466-628B-2FF9-6F65BFE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937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1722E-5208-5C14-7669-B5E8798D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041E26-5F0E-CEFC-5678-51E42314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834ED6-BCB5-5834-AF9D-DED95730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3D76F8-E2E0-EB90-C4E9-C4907B2D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41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CF3CF3-4148-C573-71D7-A085902A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BC6C2D-746B-738B-42FD-4628C1F0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CE39CF-FD23-878A-1D64-C36C3524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61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7AEC-8D0A-D105-C470-9E99B246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B46F7-3C87-6267-22FE-547D210F2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8E58B3-A84E-C6BD-6584-4F3A2CD1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F0B6F5-D7C4-03CC-8CD0-7FAF0C3E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F91C1-44B0-4AAB-B97A-8B172022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3A9F61-2572-B219-2CB9-EB1C6719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52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D0761-6DE3-9573-98B5-B5485B40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14CAD7-686B-E5FB-56C7-36650E07B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3F52BE-2D54-4AD0-8328-CDFB31B6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0EEA0-1665-17E3-C86C-FFEE8867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1335F9-F545-912A-27A6-335D7E8C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0C207-1E74-0303-B125-8DDD1AD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333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1E3754-0AF2-58E4-96E3-637E9FB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18FA68-5B1E-61CE-74FB-AD85051D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702E5-5C9B-0164-C6C1-E92759D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4667C-03C8-DBA4-BF26-C5EAB9F46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6BA9C-C734-DD33-3955-8354B96B7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361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D4AD6-3BD5-00D4-B992-F3734F5C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935"/>
            <a:ext cx="9144000" cy="1194275"/>
          </a:xfrm>
        </p:spPr>
        <p:txBody>
          <a:bodyPr>
            <a:normAutofit/>
          </a:bodyPr>
          <a:lstStyle/>
          <a:p>
            <a:r>
              <a:rPr lang="en-US" sz="4400" b="1" noProof="0" dirty="0">
                <a:solidFill>
                  <a:srgbClr val="FF0000"/>
                </a:solidFill>
              </a:rPr>
              <a:t>Foundations of Statistics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EE5AC-A971-0514-FA9C-7AD152FC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6951"/>
            <a:ext cx="9144000" cy="1448789"/>
          </a:xfrm>
        </p:spPr>
        <p:txBody>
          <a:bodyPr>
            <a:normAutofit/>
          </a:bodyPr>
          <a:lstStyle/>
          <a:p>
            <a:r>
              <a:rPr lang="en-US" sz="2400" noProof="0" dirty="0"/>
              <a:t>Antonio Reyes Pérez (PhD)</a:t>
            </a:r>
          </a:p>
          <a:p>
            <a:r>
              <a:rPr lang="en-US" sz="2400" noProof="0" dirty="0" err="1"/>
              <a:t>Facultad</a:t>
            </a:r>
            <a:r>
              <a:rPr lang="en-US" sz="2400" noProof="0" dirty="0"/>
              <a:t> de Lenguas y Letras</a:t>
            </a:r>
          </a:p>
          <a:p>
            <a:r>
              <a:rPr lang="en-US" dirty="0"/>
              <a:t>Universidad </a:t>
            </a:r>
            <a:r>
              <a:rPr lang="en-US" dirty="0" err="1"/>
              <a:t>Autónoma</a:t>
            </a:r>
            <a:r>
              <a:rPr lang="en-US" dirty="0"/>
              <a:t> de Querétaro</a:t>
            </a:r>
          </a:p>
          <a:p>
            <a:endParaRPr lang="en-US" sz="2400" noProof="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7A6469F-C307-9CFB-71C8-E396A0109CC8}"/>
              </a:ext>
            </a:extLst>
          </p:cNvPr>
          <p:cNvSpPr txBox="1">
            <a:spLocks/>
          </p:cNvSpPr>
          <p:nvPr/>
        </p:nvSpPr>
        <p:spPr>
          <a:xfrm>
            <a:off x="1524000" y="5094514"/>
            <a:ext cx="9144000" cy="10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E51F124-9A6D-1A41-DC9C-ABDA7A4A4C18}"/>
              </a:ext>
            </a:extLst>
          </p:cNvPr>
          <p:cNvSpPr txBox="1">
            <a:spLocks/>
          </p:cNvSpPr>
          <p:nvPr/>
        </p:nvSpPr>
        <p:spPr>
          <a:xfrm>
            <a:off x="1524000" y="478237"/>
            <a:ext cx="9144000" cy="119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noProof="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54CD7B0-4560-66EE-0B5D-8C4ABF932BF3}"/>
              </a:ext>
            </a:extLst>
          </p:cNvPr>
          <p:cNvSpPr txBox="1">
            <a:spLocks/>
          </p:cNvSpPr>
          <p:nvPr/>
        </p:nvSpPr>
        <p:spPr>
          <a:xfrm>
            <a:off x="1415142" y="5115481"/>
            <a:ext cx="9144000" cy="144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Processing Workshop</a:t>
            </a:r>
          </a:p>
          <a:p>
            <a:r>
              <a:rPr lang="en-US" sz="2000" dirty="0"/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3984793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37741B-F07B-53B3-A473-FC2DD2ED9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B1E833-5326-43D1-9287-6F7D7C8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 b="1" kern="100" noProof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endParaRPr lang="en-US" sz="5400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AED72C-9A89-2066-FF04-38F007DF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14" y="959475"/>
            <a:ext cx="4176194" cy="1277989"/>
          </a:xfrm>
          <a:prstGeom prst="rect">
            <a:avLst/>
          </a:prstGeom>
        </p:spPr>
      </p:pic>
      <p:sp>
        <p:nvSpPr>
          <p:cNvPr id="6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8B8A0-2C19-6EB8-C2D2-8A4E2E9D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sz="22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Average</a:t>
            </a:r>
          </a:p>
          <a:p>
            <a:endParaRPr lang="en-US" sz="22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s-MX" sz="2200" kern="100" dirty="0">
                <a:latin typeface="Arial" panose="020B0604020202020204" pitchFamily="34" charset="0"/>
              </a:rPr>
              <a:t>Sum of the numerical values of each observation, divided by the total number of observations</a:t>
            </a:r>
            <a:endParaRPr lang="en-US" sz="2200" kern="100" dirty="0">
              <a:latin typeface="Arial" panose="020B0604020202020204" pitchFamily="34" charset="0"/>
            </a:endParaRPr>
          </a:p>
          <a:p>
            <a:endParaRPr lang="en-US" sz="22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22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Influenced by outliers (large or small)</a:t>
            </a:r>
          </a:p>
          <a:p>
            <a:pPr marL="0" indent="0">
              <a:buNone/>
            </a:pPr>
            <a:r>
              <a:rPr lang="en-US" sz="22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2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200" noProof="0" dirty="0"/>
          </a:p>
        </p:txBody>
      </p:sp>
      <p:pic>
        <p:nvPicPr>
          <p:cNvPr id="40" name="Graphic 28" descr="Huella digital">
            <a:extLst>
              <a:ext uri="{FF2B5EF4-FFF2-40B4-BE49-F238E27FC236}">
                <a16:creationId xmlns:a16="http://schemas.microsoft.com/office/drawing/2014/main" id="{DA9EE379-92FC-2136-BDF5-AC9DC3BD0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1180" y="2310086"/>
            <a:ext cx="1890220" cy="18902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BDE0F2-BC62-DA29-97F3-04D6AC12B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345" y="5130069"/>
            <a:ext cx="1780055" cy="127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1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E9B9C2-D041-A7F8-15EE-1AF7028F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5B3B2-5CDA-8A68-9667-D383BA0D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 b="1" kern="100" noProof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sz="5400" noProof="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4A653-91D6-8986-F8F8-03811C74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s-MX" sz="2200" kern="100" dirty="0">
                <a:latin typeface="Arial" panose="020B0604020202020204" pitchFamily="34" charset="0"/>
              </a:rPr>
              <a:t>Value (item) that appears most often in a set of data</a:t>
            </a:r>
            <a:endParaRPr lang="en-US" sz="2200" kern="100" dirty="0">
              <a:latin typeface="Arial" panose="020B0604020202020204" pitchFamily="34" charset="0"/>
            </a:endParaRPr>
          </a:p>
          <a:p>
            <a:endParaRPr lang="en-US" sz="22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s-MX" sz="2200" kern="100" dirty="0">
                <a:latin typeface="Arial" panose="020B0604020202020204" pitchFamily="34" charset="0"/>
              </a:rPr>
              <a:t>Value that is most likely to be sampled</a:t>
            </a:r>
            <a:endParaRPr lang="en-US" sz="2200" kern="100" dirty="0">
              <a:latin typeface="Arial" panose="020B0604020202020204" pitchFamily="34" charset="0"/>
            </a:endParaRPr>
          </a:p>
          <a:p>
            <a:endParaRPr lang="en-US" sz="22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22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Unimodal, bimodal, trimodal, multimodal</a:t>
            </a:r>
          </a:p>
          <a:p>
            <a:pPr marL="0" indent="0">
              <a:buNone/>
            </a:pPr>
            <a:r>
              <a:rPr lang="en-US" sz="22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2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200" noProof="0" dirty="0"/>
          </a:p>
        </p:txBody>
      </p:sp>
      <p:pic>
        <p:nvPicPr>
          <p:cNvPr id="40" name="Graphic 28" descr="Huella digital">
            <a:extLst>
              <a:ext uri="{FF2B5EF4-FFF2-40B4-BE49-F238E27FC236}">
                <a16:creationId xmlns:a16="http://schemas.microsoft.com/office/drawing/2014/main" id="{EF9ED780-2D4C-4FD1-FE6C-6635087C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1180" y="2310086"/>
            <a:ext cx="1890220" cy="18902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7F7F12-15CB-00DD-9AF4-44863EF7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35"/>
          <a:stretch/>
        </p:blipFill>
        <p:spPr>
          <a:xfrm>
            <a:off x="6094476" y="5484203"/>
            <a:ext cx="5958445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1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3F5BC-D6BB-7FDB-D200-E7BF3FFD0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6DC7265-4CE3-549A-1CC4-EAABD311B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21F979-F506-8DBB-201A-ED790135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 b="1" kern="100" noProof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sz="5400" noProof="0" dirty="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7B9BF073-D9F2-F9D0-A35C-2E2A5515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716C7-F7A2-AF99-72B8-D2CE6628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s-MX" sz="2200" kern="100" dirty="0">
                <a:latin typeface="Arial" panose="020B0604020202020204" pitchFamily="34" charset="0"/>
              </a:rPr>
              <a:t>Value between the higher half and the lower half</a:t>
            </a:r>
          </a:p>
          <a:p>
            <a:endParaRPr lang="en-US" sz="22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s-MX" sz="2200" kern="100" dirty="0">
                <a:latin typeface="Arial" panose="020B0604020202020204" pitchFamily="34" charset="0"/>
              </a:rPr>
              <a:t>The middle value (ordered values: smallest to greatest)</a:t>
            </a:r>
          </a:p>
          <a:p>
            <a:endParaRPr lang="en-US" sz="22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22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Unlike the mean, it is not influenced by outliers</a:t>
            </a:r>
          </a:p>
          <a:p>
            <a:pPr marL="0" indent="0">
              <a:buNone/>
            </a:pPr>
            <a:r>
              <a:rPr lang="en-US" sz="22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2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200" noProof="0" dirty="0"/>
          </a:p>
        </p:txBody>
      </p:sp>
      <p:pic>
        <p:nvPicPr>
          <p:cNvPr id="40" name="Graphic 28" descr="Huella digital">
            <a:extLst>
              <a:ext uri="{FF2B5EF4-FFF2-40B4-BE49-F238E27FC236}">
                <a16:creationId xmlns:a16="http://schemas.microsoft.com/office/drawing/2014/main" id="{1DD4B8B0-F70D-88B1-2CFD-8785310DD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1180" y="2310086"/>
            <a:ext cx="1890220" cy="18902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47F00E-9B09-55F4-47D8-EEEE25B1B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26" y="786644"/>
            <a:ext cx="3568700" cy="901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5EA4BE-05B5-9316-F0D8-E2516277A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052" y="5740400"/>
            <a:ext cx="5549900" cy="11176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11172B-2C7B-BBC8-4C37-ADA11FCFEE54}"/>
              </a:ext>
            </a:extLst>
          </p:cNvPr>
          <p:cNvSpPr txBox="1"/>
          <p:nvPr/>
        </p:nvSpPr>
        <p:spPr>
          <a:xfrm>
            <a:off x="8389257" y="365124"/>
            <a:ext cx="240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_tradnl" sz="2000" dirty="0" err="1"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78A445-F5CF-B072-2DDA-D2506A8CBF3F}"/>
              </a:ext>
            </a:extLst>
          </p:cNvPr>
          <p:cNvSpPr txBox="1"/>
          <p:nvPr/>
        </p:nvSpPr>
        <p:spPr>
          <a:xfrm>
            <a:off x="8541657" y="5087080"/>
            <a:ext cx="240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ES_tradnl" sz="2000" dirty="0" err="1"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5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CF4BB-5ACD-CAB5-41C8-50B65C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kern="100" noProof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do we need Statistics?</a:t>
            </a:r>
            <a:endParaRPr lang="en-US" sz="4000" noProof="0" dirty="0"/>
          </a:p>
        </p:txBody>
      </p:sp>
      <p:pic>
        <p:nvPicPr>
          <p:cNvPr id="40" name="Graphic 28" descr="Huella digital">
            <a:extLst>
              <a:ext uri="{FF2B5EF4-FFF2-40B4-BE49-F238E27FC236}">
                <a16:creationId xmlns:a16="http://schemas.microsoft.com/office/drawing/2014/main" id="{346B44F0-95C6-F3E8-DDF3-A931E0DA5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4D1A-F744-4065-2874-4451AD38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1" y="2899380"/>
            <a:ext cx="5754896" cy="319746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To measure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b="1" kern="100" noProof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20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To represent</a:t>
            </a:r>
          </a:p>
          <a:p>
            <a:pPr marL="0" indent="0">
              <a:buNone/>
            </a:pPr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To interpret</a:t>
            </a:r>
          </a:p>
          <a:p>
            <a:endParaRPr lang="en-US" sz="2000" kern="100" noProof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2000" kern="10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To generalize</a:t>
            </a:r>
            <a:endParaRPr lang="en-US" sz="2000" kern="100" noProof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32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4900D1-6D95-2569-89BA-FB08EE95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DC71470-5A23-F2F8-6B63-9F597608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326E2A-67AF-7FC5-009C-C2D4D79E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kern="100" noProof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main approaches</a:t>
            </a:r>
            <a:endParaRPr lang="en-US" sz="4000" noProof="0" dirty="0"/>
          </a:p>
        </p:txBody>
      </p:sp>
      <p:pic>
        <p:nvPicPr>
          <p:cNvPr id="40" name="Graphic 28" descr="Huella digital">
            <a:extLst>
              <a:ext uri="{FF2B5EF4-FFF2-40B4-BE49-F238E27FC236}">
                <a16:creationId xmlns:a16="http://schemas.microsoft.com/office/drawing/2014/main" id="{1D0F0500-B291-6567-6F5F-6000B6DF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AFF55-CEC6-81EC-53B4-2CAA9C06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1" y="2899380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Descriptive Statistics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b="1" kern="100" noProof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20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Inferential Statistics</a:t>
            </a:r>
          </a:p>
          <a:p>
            <a:pPr marL="0" indent="0">
              <a:buNone/>
            </a:pPr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endParaRPr lang="en-US" sz="2000" kern="100" noProof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9FDDE1-A7D6-2D5F-C5DE-C596D4CC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CF106E-B4B2-3EBE-1CC9-74534295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58086-9729-279D-0867-84B10388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5163E1-A8C7-AB02-275B-5777EC9A1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A0D4DF-A7D4-CFA3-3AE4-F309786B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kern="100" noProof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US" sz="4000" noProof="0" dirty="0"/>
          </a:p>
        </p:txBody>
      </p:sp>
      <p:pic>
        <p:nvPicPr>
          <p:cNvPr id="40" name="Graphic 28" descr="Huella digital">
            <a:extLst>
              <a:ext uri="{FF2B5EF4-FFF2-40B4-BE49-F238E27FC236}">
                <a16:creationId xmlns:a16="http://schemas.microsoft.com/office/drawing/2014/main" id="{87D14AB5-022A-9124-7B1E-E04B061E0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3CABC1-6AB3-2488-B201-224AF279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1" y="2899380"/>
            <a:ext cx="5527369" cy="2891820"/>
          </a:xfrm>
        </p:spPr>
        <p:txBody>
          <a:bodyPr anchor="t">
            <a:normAutofit fontScale="55000" lnSpcReduction="20000"/>
          </a:bodyPr>
          <a:lstStyle/>
          <a:p>
            <a:r>
              <a:rPr lang="en-US" sz="38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It describes or summarizes features from a sample</a:t>
            </a:r>
          </a:p>
          <a:p>
            <a:endParaRPr lang="en-US" sz="38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38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Focus is on quantitative data</a:t>
            </a:r>
          </a:p>
          <a:p>
            <a:endParaRPr lang="en-US" sz="38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38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Based on measures of central tendency and measures of dispersion or variability</a:t>
            </a:r>
            <a:endParaRPr lang="en-US" sz="20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7A3B40-F81C-D59F-5A11-90472C6C1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C0419D-5497-15C4-9F85-DDBA8214E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46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812E4-40A7-3129-7689-EA3D776F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4A0A730-7043-C120-60E0-01B7743B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394125-C899-10E6-67E5-66BEA4D2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kern="100" noProof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  <a:endParaRPr lang="en-US" sz="4000" noProof="0" dirty="0"/>
          </a:p>
        </p:txBody>
      </p:sp>
      <p:pic>
        <p:nvPicPr>
          <p:cNvPr id="40" name="Graphic 28" descr="Huella digital">
            <a:extLst>
              <a:ext uri="{FF2B5EF4-FFF2-40B4-BE49-F238E27FC236}">
                <a16:creationId xmlns:a16="http://schemas.microsoft.com/office/drawing/2014/main" id="{1686D517-978D-185F-4A49-8D583B974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C4D15-BB27-EBCC-209D-3BC905F4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1" y="2899380"/>
            <a:ext cx="5527369" cy="2891820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38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It learns from Descriptive Statistics</a:t>
            </a:r>
          </a:p>
          <a:p>
            <a:endParaRPr lang="en-US" sz="38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38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Focus is on inferring properties to generalize patterns</a:t>
            </a:r>
          </a:p>
          <a:p>
            <a:endParaRPr lang="en-US" sz="38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38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Based on Probability Theory</a:t>
            </a:r>
            <a:endParaRPr lang="en-US" sz="20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42E4B6-E962-BA27-DA32-6B636F3F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C30796-B421-6425-34D3-F186B9D7D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53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CF4BB-5ACD-CAB5-41C8-50B65C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sz="3600" b="1" kern="100" noProof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  <a:endParaRPr lang="en-US" sz="3600" b="1" kern="100" noProof="0" dirty="0">
              <a:solidFill>
                <a:schemeClr val="tx2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4D1A-F744-4065-2874-4451AD38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kern="100" noProof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Mean</a:t>
            </a:r>
          </a:p>
          <a:p>
            <a:r>
              <a:rPr lang="en-US" kern="100" noProof="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Mode</a:t>
            </a:r>
          </a:p>
          <a:p>
            <a:r>
              <a:rPr lang="en-US" kern="100" noProof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Me</a:t>
            </a:r>
            <a:r>
              <a:rPr lang="en-US" kern="100" noProof="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dian</a:t>
            </a:r>
          </a:p>
          <a:p>
            <a:endParaRPr lang="en-US" kern="100" noProof="0" dirty="0">
              <a:solidFill>
                <a:schemeClr val="tx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kern="100" noProof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*</a:t>
            </a:r>
            <a:r>
              <a:rPr lang="en-US" kern="100" noProof="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Frequency</a:t>
            </a:r>
            <a:endParaRPr lang="en-US" sz="1800" noProof="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789CE38A-272B-9996-F3F2-6DB7C210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4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FF200-B80C-855F-EE98-74DF48053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D1FA0F-EF86-CE01-F72A-D6D515D1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sz="3600" b="1" kern="100" noProof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Measures of dispersion</a:t>
            </a:r>
            <a:endParaRPr lang="en-US" sz="3600" b="1" kern="100" noProof="0" dirty="0">
              <a:solidFill>
                <a:schemeClr val="tx2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04B308FA-24A9-5AE1-AF69-F988D2CE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6562344" cy="3633362"/>
          </a:xfrm>
        </p:spPr>
        <p:txBody>
          <a:bodyPr anchor="t">
            <a:normAutofit/>
          </a:bodyPr>
          <a:lstStyle/>
          <a:p>
            <a:r>
              <a:rPr lang="en-US" sz="2400" kern="100" noProof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Variance</a:t>
            </a:r>
          </a:p>
          <a:p>
            <a:r>
              <a:rPr lang="en-US" sz="2400" kern="100" noProof="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Standard deviation* </a:t>
            </a:r>
          </a:p>
          <a:p>
            <a:r>
              <a:rPr lang="en-US" sz="2400" kern="100" noProof="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How much a datum is deviating from the </a:t>
            </a:r>
            <a:r>
              <a:rPr lang="en-US" sz="2400" kern="100" noProof="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central tendency?</a:t>
            </a:r>
          </a:p>
          <a:p>
            <a:endParaRPr lang="en-US" sz="2400" kern="100" noProof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sz="2400" kern="100" noProof="0" dirty="0">
                <a:solidFill>
                  <a:schemeClr val="tx2"/>
                </a:solidFill>
                <a:latin typeface="Arial" panose="020B0604020202020204" pitchFamily="34" charset="0"/>
              </a:rPr>
              <a:t>*By obtaining the squared root, the values are comparable with the central tendency</a:t>
            </a:r>
            <a:endParaRPr lang="en-US" sz="2400" noProof="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EEA8046-C02D-B19D-A6FC-4DC707B04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FCBC3F-E73B-367D-E489-919502874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6" name="Freeform: Shape 1032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0991BC-5E96-EF7A-86C3-ADAD3907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72" y="5637855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en-US" sz="3600" b="1" noProof="0" dirty="0">
                <a:effectLst/>
              </a:rPr>
              <a:t>A visual insight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C7409141-AD3F-1448-A004-61304D9C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8307" y="1024912"/>
            <a:ext cx="3217333" cy="3217333"/>
          </a:xfrm>
          <a:prstGeom prst="rect">
            <a:avLst/>
          </a:prstGeom>
        </p:spPr>
      </p:pic>
      <p:pic>
        <p:nvPicPr>
          <p:cNvPr id="1026" name="Picture 2" descr="Types of Frequency Distribution | Nave">
            <a:extLst>
              <a:ext uri="{FF2B5EF4-FFF2-40B4-BE49-F238E27FC236}">
                <a16:creationId xmlns:a16="http://schemas.microsoft.com/office/drawing/2014/main" id="{D38A91A2-1DF1-1523-853F-D901FA04F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838610"/>
            <a:ext cx="10267882" cy="399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BE43AA-ACCA-D519-2616-B51D4F7E0D5B}"/>
              </a:ext>
            </a:extLst>
          </p:cNvPr>
          <p:cNvSpPr txBox="1"/>
          <p:nvPr/>
        </p:nvSpPr>
        <p:spPr>
          <a:xfrm>
            <a:off x="4480957" y="2835461"/>
            <a:ext cx="210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Central   Tendency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005268-92A1-3C3B-9FBB-19AA45AD919D}"/>
              </a:ext>
            </a:extLst>
          </p:cNvPr>
          <p:cNvSpPr txBox="1"/>
          <p:nvPr/>
        </p:nvSpPr>
        <p:spPr>
          <a:xfrm>
            <a:off x="831273" y="3669475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Dispersion</a:t>
            </a:r>
            <a:endParaRPr lang="es-ES_tradn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E3B317-B50C-5AE8-56CB-391E2C5D6A48}"/>
              </a:ext>
            </a:extLst>
          </p:cNvPr>
          <p:cNvSpPr txBox="1"/>
          <p:nvPr/>
        </p:nvSpPr>
        <p:spPr>
          <a:xfrm>
            <a:off x="9153897" y="3670672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Dispersion</a:t>
            </a:r>
            <a:endParaRPr lang="es-ES_tradn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A3C128-3BBB-5523-3DB8-70809C100AB5}"/>
              </a:ext>
            </a:extLst>
          </p:cNvPr>
          <p:cNvSpPr txBox="1"/>
          <p:nvPr/>
        </p:nvSpPr>
        <p:spPr>
          <a:xfrm>
            <a:off x="3895106" y="601490"/>
            <a:ext cx="299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Normal </a:t>
            </a:r>
            <a:r>
              <a:rPr lang="es-ES_tradnl" dirty="0" err="1"/>
              <a:t>distribution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8620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59DA8-2530-D0E8-0F13-7E55A3493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1A067C2-17E3-08A7-AACE-896D5919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A213C2-117A-E331-3F95-3A94DE39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b="1" kern="100" noProof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sz="4000" noProof="0" dirty="0"/>
          </a:p>
        </p:txBody>
      </p:sp>
      <p:pic>
        <p:nvPicPr>
          <p:cNvPr id="40" name="Graphic 28" descr="Huella digital">
            <a:extLst>
              <a:ext uri="{FF2B5EF4-FFF2-40B4-BE49-F238E27FC236}">
                <a16:creationId xmlns:a16="http://schemas.microsoft.com/office/drawing/2014/main" id="{6C7B7F80-F7FB-94DB-EBB9-BAAD12E5A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866FA-490E-8425-2DE5-C300BE65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1" y="2899380"/>
            <a:ext cx="5527369" cy="2891820"/>
          </a:xfrm>
        </p:spPr>
        <p:txBody>
          <a:bodyPr anchor="t">
            <a:normAutofit fontScale="55000" lnSpcReduction="20000"/>
          </a:bodyPr>
          <a:lstStyle/>
          <a:p>
            <a:r>
              <a:rPr lang="en-US" sz="38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Number of repetitions of N item</a:t>
            </a:r>
          </a:p>
          <a:p>
            <a:endParaRPr lang="en-US" sz="38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38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Absolute frequency: number of times an item occurs</a:t>
            </a:r>
          </a:p>
          <a:p>
            <a:endParaRPr lang="en-US" sz="3800" kern="100" noProof="0" dirty="0"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3800" kern="100" noProof="0" dirty="0"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Relative frequency: number of time an item occurs divided by the total number of items</a:t>
            </a:r>
          </a:p>
          <a:p>
            <a:pPr marL="0" indent="0">
              <a:buNone/>
            </a:pPr>
            <a:r>
              <a:rPr lang="en-US" sz="2000" kern="100" noProof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n-US" sz="2000" kern="100" noProof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2000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75E6D6-7955-6ED5-96AE-E56F9867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7819BB-A1E5-AE50-8D10-A0E895A78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1459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277</Words>
  <Application>Microsoft Macintosh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 Light</vt:lpstr>
      <vt:lpstr>Times New Roman</vt:lpstr>
      <vt:lpstr>Tema de Office</vt:lpstr>
      <vt:lpstr>Foundations of Statistics</vt:lpstr>
      <vt:lpstr>Why do we need Statistics?</vt:lpstr>
      <vt:lpstr>Two main approaches</vt:lpstr>
      <vt:lpstr>Descriptive Statistics</vt:lpstr>
      <vt:lpstr>Inferential Statistics</vt:lpstr>
      <vt:lpstr>Measures of central tendency</vt:lpstr>
      <vt:lpstr>Measures of dispersion</vt:lpstr>
      <vt:lpstr>A visual insight</vt:lpstr>
      <vt:lpstr>Frequency</vt:lpstr>
      <vt:lpstr>Mean</vt:lpstr>
      <vt:lpstr>Mode</vt:lpstr>
      <vt:lpstr>Median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Revisor</dc:creator>
  <cp:lastModifiedBy>Revisor</cp:lastModifiedBy>
  <cp:revision>36</cp:revision>
  <dcterms:created xsi:type="dcterms:W3CDTF">2024-08-08T20:41:00Z</dcterms:created>
  <dcterms:modified xsi:type="dcterms:W3CDTF">2025-04-19T01:54:58Z</dcterms:modified>
</cp:coreProperties>
</file>