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64" r:id="rId8"/>
    <p:sldId id="279" r:id="rId9"/>
    <p:sldId id="288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5"/>
    <p:restoredTop sz="94629"/>
  </p:normalViewPr>
  <p:slideViewPr>
    <p:cSldViewPr snapToGrid="0">
      <p:cViewPr varScale="1">
        <p:scale>
          <a:sx n="108" d="100"/>
          <a:sy n="10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3D11-9613-01ED-469C-A513D4FF7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0CF56-720F-C5F8-5138-31C98D856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BD152-7345-0A47-5951-E4412B3F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60DC3-96E8-373E-9D1F-91AE8E79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6711E9-5A33-9083-3CB0-29BAC4A07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867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CB6C0-58F6-7C46-0086-7D8640E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10552-885E-3723-D78A-B8D8C1D6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CE4E1E-7D1A-272D-CF79-473072A5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DE2F5-A0B8-5127-7CEC-F29293D1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ECA99-F597-341B-A401-4DC46FF7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17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40D257-9770-B30E-64FD-5CB895646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3F8644-E97F-C964-EB22-DA2536DB5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0DE44-C208-28F0-807F-F75C781F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96C0F-6089-2067-4FB7-1186E065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73BF8-6E30-C472-E965-D144E29FF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14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999AC-C5A9-ADA9-2CCC-168B2A5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3E16B-E841-CABD-777C-F714F8BC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7EC6D9-7907-8F70-210A-4107587D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38C254-3E74-5EAF-FF2D-E743F584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1F4CB3-A422-34C0-AF50-D42F35E9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4FC34-9E27-49E1-9A9F-0172C580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FCD98-2203-63EF-3911-DF2668B8A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D0459-CC65-D0CF-8B04-1234C687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8EEF-B0F6-D359-8909-E3658437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45B47-6D48-6916-3C42-3FD755BB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550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A80B7-5236-1092-F896-81C49DA0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65AF5-99AC-2C68-258B-44FD125FC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2BD27A-B43B-6141-C0CF-9E59B4D56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FFBE52-D57B-3B74-E643-C893232A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D7AEBA-E06B-2F1D-504F-40B2E4CB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93F20-962B-F127-7BF3-733EC162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8398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29DAC-BE96-8390-5152-62CBB4F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0F26D2-5F95-D8F5-A687-2E0869039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84D615-F518-7611-98FE-453484C6E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049907-432C-F8D7-282F-C552EFF81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C0947D-7C3C-D2D3-66D9-FAB655170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5EE024-69B0-22D0-D0DE-2096C757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554955F-F859-C61A-C05F-B06E54D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5FFD96-1466-628B-2FF9-6F65BFEA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937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1722E-5208-5C14-7669-B5E8798D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041E26-5F0E-CEFC-5678-51E42314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834ED6-BCB5-5834-AF9D-DED95730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3D76F8-E2E0-EB90-C4E9-C4907B2D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441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CF3CF3-4148-C573-71D7-A085902A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BC6C2D-746B-738B-42FD-4628C1F0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CE39CF-FD23-878A-1D64-C36C3524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061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B7AEC-8D0A-D105-C470-9E99B246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B46F7-3C87-6267-22FE-547D210F2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8E58B3-A84E-C6BD-6584-4F3A2CD1E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F0B6F5-D7C4-03CC-8CD0-7FAF0C3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F91C1-44B0-4AAB-B97A-8B172022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3A9F61-2572-B219-2CB9-EB1C6719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952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D0761-6DE3-9573-98B5-B5485B40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A14CAD7-686B-E5FB-56C7-36650E07B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3F52BE-2D54-4AD0-8328-CDFB31B6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20EEA0-1665-17E3-C86C-FFEE8867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1335F9-F545-912A-27A6-335D7E8C0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C0C207-1E74-0303-B125-8DDD1AD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6333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1E3754-0AF2-58E4-96E3-637E9FB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18FA68-5B1E-61CE-74FB-AD85051D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702E5-5C9B-0164-C6C1-E92759DEA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ACED3-950A-7F4F-88F2-CC8FC9C25674}" type="datetimeFigureOut">
              <a:rPr lang="es-ES_tradnl" smtClean="0"/>
              <a:t>18/4/25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84667C-03C8-DBA4-BF26-C5EAB9F46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6BA9C-C734-DD33-3955-8354B96B7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C9E77-5C47-CA40-A0E4-58AE0F36DB2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361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D4AD6-3BD5-00D4-B992-F3734F5C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2935"/>
            <a:ext cx="9144000" cy="1194275"/>
          </a:xfrm>
        </p:spPr>
        <p:txBody>
          <a:bodyPr>
            <a:normAutofit/>
          </a:bodyPr>
          <a:lstStyle/>
          <a:p>
            <a:r>
              <a:rPr lang="en-US" sz="4400" b="1" noProof="0" dirty="0">
                <a:solidFill>
                  <a:srgbClr val="FF0000"/>
                </a:solidFill>
              </a:rPr>
              <a:t>Evaluation measures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1EE5AC-A971-0514-FA9C-7AD152FC4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6951"/>
            <a:ext cx="9144000" cy="1448789"/>
          </a:xfrm>
        </p:spPr>
        <p:txBody>
          <a:bodyPr>
            <a:normAutofit/>
          </a:bodyPr>
          <a:lstStyle/>
          <a:p>
            <a:r>
              <a:rPr lang="en-US" sz="2400" noProof="0" dirty="0"/>
              <a:t>Antonio Reyes Pérez (PhD)</a:t>
            </a:r>
          </a:p>
          <a:p>
            <a:r>
              <a:rPr lang="en-US" sz="2400" noProof="0" dirty="0" err="1"/>
              <a:t>Facultad</a:t>
            </a:r>
            <a:r>
              <a:rPr lang="en-US" sz="2400" noProof="0" dirty="0"/>
              <a:t> de Lenguas y Letras</a:t>
            </a:r>
          </a:p>
          <a:p>
            <a:r>
              <a:rPr lang="en-US" dirty="0"/>
              <a:t>Universidad </a:t>
            </a:r>
            <a:r>
              <a:rPr lang="en-US" dirty="0" err="1"/>
              <a:t>Autónoma</a:t>
            </a:r>
            <a:r>
              <a:rPr lang="en-US" dirty="0"/>
              <a:t> de Querétaro</a:t>
            </a:r>
          </a:p>
          <a:p>
            <a:endParaRPr lang="en-US" sz="2400" noProof="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7A6469F-C307-9CFB-71C8-E396A0109CC8}"/>
              </a:ext>
            </a:extLst>
          </p:cNvPr>
          <p:cNvSpPr txBox="1">
            <a:spLocks/>
          </p:cNvSpPr>
          <p:nvPr/>
        </p:nvSpPr>
        <p:spPr>
          <a:xfrm>
            <a:off x="1524000" y="5094514"/>
            <a:ext cx="9144000" cy="10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E51F124-9A6D-1A41-DC9C-ABDA7A4A4C18}"/>
              </a:ext>
            </a:extLst>
          </p:cNvPr>
          <p:cNvSpPr txBox="1">
            <a:spLocks/>
          </p:cNvSpPr>
          <p:nvPr/>
        </p:nvSpPr>
        <p:spPr>
          <a:xfrm>
            <a:off x="1524000" y="478237"/>
            <a:ext cx="9144000" cy="1194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noProof="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254CD7B0-4560-66EE-0B5D-8C4ABF932BF3}"/>
              </a:ext>
            </a:extLst>
          </p:cNvPr>
          <p:cNvSpPr txBox="1">
            <a:spLocks/>
          </p:cNvSpPr>
          <p:nvPr/>
        </p:nvSpPr>
        <p:spPr>
          <a:xfrm>
            <a:off x="1415142" y="5115481"/>
            <a:ext cx="9144000" cy="1448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Processing Workshop</a:t>
            </a:r>
          </a:p>
          <a:p>
            <a:r>
              <a:rPr lang="en-US" sz="2000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371535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D18354-278F-97A0-10CC-AF9AB4EC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Validity</a:t>
            </a:r>
            <a:b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validez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36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C8026-7D2D-E63B-1E60-7E634E8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La validez se refiere al grado en que un instrumento realmente mide la variable que pretende medir.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Si una de mis variables es la edad, ¿cuál sería la mejor forma para obtener este dato en mi muestra?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¿Cuándo naciste?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¿Año de nacimiento?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Escribe </a:t>
            </a:r>
            <a:r>
              <a:rPr lang="en-US" sz="1800">
                <a:solidFill>
                  <a:schemeClr val="tx2"/>
                </a:solidFill>
              </a:rPr>
              <a:t>día, mes y año de nacimiento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¿Cuál es tu edad?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28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D18354-278F-97A0-10CC-AF9AB4EC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Reliability coefficients</a:t>
            </a:r>
            <a:endParaRPr lang="en-US" sz="36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C8026-7D2D-E63B-1E60-7E634E8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 dirty="0" err="1">
                <a:solidFill>
                  <a:schemeClr val="tx2"/>
                </a:solidFill>
                <a:effectLst/>
              </a:rPr>
              <a:t>Medidas</a:t>
            </a:r>
            <a:r>
              <a:rPr lang="en-US" sz="1800" b="1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b="1" dirty="0" err="1">
                <a:solidFill>
                  <a:schemeClr val="tx2"/>
                </a:solidFill>
                <a:effectLst/>
              </a:rPr>
              <a:t>consistencia</a:t>
            </a:r>
            <a:r>
              <a:rPr lang="en-US" sz="1800" b="1" dirty="0">
                <a:solidFill>
                  <a:schemeClr val="tx2"/>
                </a:solidFill>
                <a:effectLst/>
              </a:rPr>
              <a:t> interna</a:t>
            </a:r>
            <a:r>
              <a:rPr lang="en-US" sz="1800" dirty="0">
                <a:solidFill>
                  <a:schemeClr val="tx2"/>
                </a:solidFill>
                <a:effectLst/>
              </a:rPr>
              <a:t>. Tienen que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ver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básicamente</a:t>
            </a:r>
            <a:r>
              <a:rPr lang="en-US" sz="1800" dirty="0">
                <a:solidFill>
                  <a:schemeClr val="tx2"/>
                </a:solidFill>
                <a:effectLst/>
              </a:rPr>
              <a:t> con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orígenes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error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dentro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prueba</a:t>
            </a:r>
            <a:r>
              <a:rPr lang="en-US" sz="1800" dirty="0">
                <a:solidFill>
                  <a:schemeClr val="tx2"/>
                </a:solidFill>
                <a:effectLst/>
              </a:rPr>
              <a:t> y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los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procedimientos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puntuar</a:t>
            </a:r>
            <a:r>
              <a:rPr lang="en-US" sz="1800" dirty="0">
                <a:solidFill>
                  <a:schemeClr val="tx2"/>
                </a:solidFill>
                <a:effectLst/>
              </a:rPr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effectLst/>
              </a:rPr>
              <a:t>Medidas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estabilidad</a:t>
            </a:r>
            <a:r>
              <a:rPr lang="en-US" sz="1800" dirty="0">
                <a:solidFill>
                  <a:schemeClr val="tx2"/>
                </a:solidFill>
                <a:effectLst/>
              </a:rPr>
              <a:t>. Indican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qué</a:t>
            </a:r>
            <a:r>
              <a:rPr lang="en-US" sz="1800" dirty="0">
                <a:solidFill>
                  <a:schemeClr val="tx2"/>
                </a:solidFill>
                <a:effectLst/>
              </a:rPr>
              <a:t> tan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consistentes</a:t>
            </a:r>
            <a:r>
              <a:rPr lang="en-US" sz="1800" dirty="0">
                <a:solidFill>
                  <a:schemeClr val="tx2"/>
                </a:solidFill>
                <a:effectLst/>
              </a:rPr>
              <a:t> son las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puntuaciones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las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pruebas</a:t>
            </a:r>
            <a:r>
              <a:rPr lang="en-US" sz="1800" dirty="0">
                <a:solidFill>
                  <a:schemeClr val="tx2"/>
                </a:solidFill>
                <a:effectLst/>
              </a:rPr>
              <a:t> (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testretest</a:t>
            </a:r>
            <a:r>
              <a:rPr lang="en-US" sz="1800" dirty="0">
                <a:solidFill>
                  <a:schemeClr val="tx2"/>
                </a:solidFill>
                <a:effectLst/>
              </a:rPr>
              <a:t>).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effectLst/>
              </a:rPr>
              <a:t>Medidas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equivalencia</a:t>
            </a:r>
            <a:r>
              <a:rPr lang="en-US" sz="1800" dirty="0">
                <a:solidFill>
                  <a:schemeClr val="tx2"/>
                </a:solidFill>
                <a:effectLst/>
              </a:rPr>
              <a:t>. Dan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una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indicación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hasta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qué</a:t>
            </a:r>
            <a:r>
              <a:rPr lang="en-US" sz="1800" dirty="0">
                <a:solidFill>
                  <a:schemeClr val="tx2"/>
                </a:solidFill>
                <a:effectLst/>
              </a:rPr>
              <a:t> punto las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puntuaciones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formas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alternativas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una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misma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prueba</a:t>
            </a:r>
            <a:r>
              <a:rPr lang="en-US" sz="1800" dirty="0">
                <a:solidFill>
                  <a:schemeClr val="tx2"/>
                </a:solidFill>
                <a:effectLst/>
              </a:rPr>
              <a:t> son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equivalentes</a:t>
            </a:r>
            <a:r>
              <a:rPr lang="en-US" sz="1800" dirty="0">
                <a:solidFill>
                  <a:schemeClr val="tx2"/>
                </a:solidFill>
                <a:effectLst/>
              </a:rPr>
              <a:t>.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Aquí</a:t>
            </a:r>
            <a:r>
              <a:rPr lang="en-US" sz="1800" dirty="0">
                <a:solidFill>
                  <a:schemeClr val="tx2"/>
                </a:solidFill>
                <a:effectLst/>
              </a:rPr>
              <a:t> se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trata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normalmente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dos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versiones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una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prueba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aplicada</a:t>
            </a:r>
            <a:r>
              <a:rPr lang="en-US" sz="1800" dirty="0">
                <a:solidFill>
                  <a:schemeClr val="tx2"/>
                </a:solidFill>
                <a:effectLst/>
              </a:rPr>
              <a:t> al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mismo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grupo</a:t>
            </a:r>
            <a:r>
              <a:rPr lang="en-US" sz="1800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9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D18354-278F-97A0-10CC-AF9AB4EC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Principles</a:t>
            </a:r>
            <a:endParaRPr lang="en-US" sz="36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C8026-7D2D-E63B-1E60-7E634E8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Para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hacer</a:t>
            </a:r>
            <a:r>
              <a:rPr lang="en-US" sz="1800" dirty="0">
                <a:solidFill>
                  <a:schemeClr val="tx2"/>
                </a:solidFill>
                <a:effectLst/>
              </a:rPr>
              <a:t> las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pruebas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confiabilidad</a:t>
            </a:r>
            <a:r>
              <a:rPr lang="en-US" sz="1800" dirty="0">
                <a:solidFill>
                  <a:schemeClr val="tx2"/>
                </a:solidFill>
                <a:effectLst/>
              </a:rPr>
              <a:t> (y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otras</a:t>
            </a:r>
            <a:r>
              <a:rPr lang="en-US" sz="1800" dirty="0">
                <a:solidFill>
                  <a:schemeClr val="tx2"/>
                </a:solidFill>
                <a:effectLst/>
              </a:rPr>
              <a:t>) es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necesario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hacer</a:t>
            </a:r>
            <a:r>
              <a:rPr lang="en-US" sz="1800" dirty="0">
                <a:solidFill>
                  <a:schemeClr val="tx2"/>
                </a:solidFill>
                <a:effectLst/>
              </a:rPr>
              <a:t> 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descripción</a:t>
            </a:r>
            <a:r>
              <a:rPr lang="en-US" sz="1800" dirty="0">
                <a:solidFill>
                  <a:schemeClr val="tx2"/>
                </a:solidFill>
                <a:effectLst/>
              </a:rPr>
              <a:t>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estadística</a:t>
            </a:r>
            <a:r>
              <a:rPr lang="en-US" sz="1800" dirty="0">
                <a:solidFill>
                  <a:schemeClr val="tx2"/>
                </a:solidFill>
                <a:effectLst/>
              </a:rPr>
              <a:t> de la </a:t>
            </a:r>
            <a:r>
              <a:rPr lang="en-US" sz="1800" dirty="0" err="1">
                <a:solidFill>
                  <a:schemeClr val="tx2"/>
                </a:solidFill>
                <a:effectLst/>
              </a:rPr>
              <a:t>muestra</a:t>
            </a:r>
            <a:r>
              <a:rPr lang="en-US" sz="1800" dirty="0">
                <a:solidFill>
                  <a:schemeClr val="tx2"/>
                </a:solidFill>
                <a:effectLst/>
              </a:rPr>
              <a:t>.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</a:endParaRP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Los </a:t>
            </a:r>
            <a:r>
              <a:rPr lang="en-US" sz="1800" dirty="0" err="1">
                <a:solidFill>
                  <a:schemeClr val="tx2"/>
                </a:solidFill>
              </a:rPr>
              <a:t>conceptos</a:t>
            </a:r>
            <a:r>
              <a:rPr lang="en-US" sz="1800" dirty="0">
                <a:solidFill>
                  <a:schemeClr val="tx2"/>
                </a:solidFill>
              </a:rPr>
              <a:t> de media, </a:t>
            </a:r>
            <a:r>
              <a:rPr lang="en-US" sz="1800" dirty="0" err="1">
                <a:solidFill>
                  <a:schemeClr val="tx2"/>
                </a:solidFill>
              </a:rPr>
              <a:t>varianza</a:t>
            </a:r>
            <a:r>
              <a:rPr lang="en-US" sz="1800" dirty="0">
                <a:solidFill>
                  <a:schemeClr val="tx2"/>
                </a:solidFill>
              </a:rPr>
              <a:t> y </a:t>
            </a:r>
            <a:r>
              <a:rPr lang="en-US" sz="1800" dirty="0" err="1">
                <a:solidFill>
                  <a:schemeClr val="tx2"/>
                </a:solidFill>
              </a:rPr>
              <a:t>desviación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estándar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cobran</a:t>
            </a:r>
            <a:r>
              <a:rPr lang="en-US" sz="1800" dirty="0">
                <a:solidFill>
                  <a:schemeClr val="tx2"/>
                </a:solidFill>
              </a:rPr>
              <a:t> gran valor.</a:t>
            </a:r>
          </a:p>
          <a:p>
            <a:pPr marL="514350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marL="51435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Hay </a:t>
            </a:r>
            <a:r>
              <a:rPr lang="en-US" sz="1800" dirty="0" err="1">
                <a:solidFill>
                  <a:schemeClr val="tx2"/>
                </a:solidFill>
              </a:rPr>
              <a:t>diferentes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algoritmos</a:t>
            </a:r>
            <a:r>
              <a:rPr lang="en-US" sz="1800" dirty="0">
                <a:solidFill>
                  <a:schemeClr val="tx2"/>
                </a:solidFill>
              </a:rPr>
              <a:t>:</a:t>
            </a:r>
          </a:p>
          <a:p>
            <a:pPr marL="971550" lvl="1"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2"/>
              </a:solidFill>
              <a:effectLst/>
            </a:endParaRPr>
          </a:p>
          <a:p>
            <a:pPr marL="97155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effectLst/>
              </a:rPr>
              <a:t>Medida</a:t>
            </a:r>
            <a:r>
              <a:rPr lang="en-US" sz="1800" dirty="0">
                <a:solidFill>
                  <a:schemeClr val="tx2"/>
                </a:solidFill>
                <a:effectLst/>
              </a:rPr>
              <a:t> Spearman-Brown</a:t>
            </a:r>
          </a:p>
          <a:p>
            <a:pPr marL="971550" lvl="1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effectLst/>
              </a:rPr>
              <a:t>Kuder-Richardson</a:t>
            </a:r>
          </a:p>
          <a:p>
            <a:pPr marL="971550" lvl="1"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2"/>
                </a:solidFill>
                <a:effectLst/>
              </a:rPr>
              <a:t>Coeficiente</a:t>
            </a:r>
            <a:r>
              <a:rPr lang="en-US" sz="1800" dirty="0">
                <a:solidFill>
                  <a:schemeClr val="tx2"/>
                </a:solidFill>
                <a:effectLst/>
              </a:rPr>
              <a:t> Alfa (o Alfa de Cronbach)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3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D18354-278F-97A0-10CC-AF9AB4EC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kern="1200" dirty="0">
                <a:effectLst/>
                <a:latin typeface="+mj-lt"/>
                <a:ea typeface="+mj-ea"/>
                <a:cs typeface="+mj-cs"/>
              </a:rPr>
              <a:t>Evaluation</a:t>
            </a:r>
            <a:br>
              <a:rPr lang="en-US" sz="4100" b="1" kern="1200" dirty="0">
                <a:effectLst/>
                <a:latin typeface="+mj-lt"/>
                <a:ea typeface="+mj-ea"/>
                <a:cs typeface="+mj-cs"/>
              </a:rPr>
            </a:br>
            <a:endParaRPr lang="en-US" sz="4100" kern="1200" dirty="0"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E38635-D4FD-7B1F-ED79-7D08464F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102834"/>
            <a:ext cx="11548872" cy="403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9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sz="3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23" name="Graphic 6" descr="Estadísticas">
            <a:extLst>
              <a:ext uri="{FF2B5EF4-FFF2-40B4-BE49-F238E27FC236}">
                <a16:creationId xmlns:a16="http://schemas.microsoft.com/office/drawing/2014/main" id="{75897310-BFA9-FED4-CF73-68C5EBA40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Qualitative research is concerned with structures and patterns, and how something is.</a:t>
            </a:r>
          </a:p>
          <a:p>
            <a:pPr marL="0" lvl="0" indent="0">
              <a:buNone/>
            </a:pP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Inductive: theory is derived from the results of our research.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Quantitative research focuses on how much or how many there is/are of a particular characteristic or item.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1500" kern="10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Deductive: based on already known theory we develop hypotheses, which we then try to prove (or disprove) in the course of our empirical investigation.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</p:txBody>
      </p:sp>
      <p:grpSp>
        <p:nvGrpSpPr>
          <p:cNvPr id="25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8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Research design: Structure of how we go about our study.</a:t>
            </a:r>
            <a:endParaRPr lang="es-MX" sz="3600" b="1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Framework around which we organize our study, but it does not refer to the actual tools we use to carry out our research (questionnaires, recordings, etc.). 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457200"/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Not only do we need a set of tools to get our data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We also need to think about a coherent and solid framework around which we organize our data collection.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Order is very important &gt; RQ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We could have data, but is this data useful to answer our RQ?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</p:txBody>
      </p:sp>
    </p:spTree>
    <p:extLst>
      <p:ext uri="{BB962C8B-B14F-4D97-AF65-F5344CB8AC3E}">
        <p14:creationId xmlns:p14="http://schemas.microsoft.com/office/powerpoint/2010/main" val="316243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Two typical designs</a:t>
            </a:r>
            <a:endParaRPr lang="es-MX" sz="36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Cross-sectional design (transversal): we collect a comparatively large amount of data at one point in time.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Longitudinal design (longitudinal): they are based on the repeated collection of data over a longer period of time.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Research design, theoretical background and actual methods used are inseparably linked and form the overall framework for our study,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How data is collected.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46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Some notes about quantitative methods</a:t>
            </a:r>
            <a:endParaRPr lang="es-MX" sz="36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lvl="0" indent="-342900">
              <a:buFont typeface="Symbol" pitchFamily="2" charset="2"/>
              <a:buChar char=""/>
            </a:pPr>
            <a:r>
              <a:rPr lang="en-US" sz="15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Variables</a:t>
            </a: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: features, measurable &gt; data &gt; RQ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Whenever we want to quantitatively measure something, that is, assign a variable value to a particular case, we need to thoroughly think about a reliable way to make this decision.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Need a set of clear and objective definitions for each category or outcome. 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Measures should be designed in such a way that it comprises as many cases as possible.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0" indent="0">
              <a:buNone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 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Example: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T</a:t>
            </a: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he number of different realizations of the vowels: 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pPr marL="800100" lvl="1" indent="-342900">
              <a:buFont typeface="Symbol" pitchFamily="2" charset="2"/>
              <a:buChar char=""/>
            </a:pPr>
            <a:r>
              <a:rPr lang="en-US" sz="15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How often does /e/ occur in words such as peck, and how often is /e/ replaced by /æ/ making it homophone to pack.</a:t>
            </a:r>
            <a:endParaRPr lang="es-MX" sz="15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52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Operationalization</a:t>
            </a:r>
            <a:r>
              <a:rPr lang="es-MX" sz="3300">
                <a:solidFill>
                  <a:schemeClr val="tx2"/>
                </a:solidFill>
                <a:effectLst/>
              </a:rPr>
              <a:t> </a:t>
            </a:r>
            <a:endParaRPr lang="es-MX" sz="33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n-US" sz="1800" kern="10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It is important to establish a clear set of rules as to what constitutes an /e/ and what counts as an /æ/.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n-US" sz="1800" kern="100">
              <a:solidFill>
                <a:schemeClr val="tx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18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Anything up to x Hertz counts as an /e/ and everything below as an /æ/.</a:t>
            </a:r>
            <a:endParaRPr lang="es-MX" sz="18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800" kern="10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/>
            <a:r>
              <a:rPr lang="es-MX" sz="1800" kern="100">
                <a:solidFill>
                  <a:schemeClr val="tx2"/>
                </a:solidFill>
                <a:latin typeface="Arial" panose="020B0604020202020204" pitchFamily="34" charset="0"/>
              </a:rPr>
              <a:t>Why X is X.</a:t>
            </a:r>
          </a:p>
          <a:p>
            <a:pPr lvl="1"/>
            <a:r>
              <a:rPr lang="es-MX" sz="1800" kern="100">
                <a:solidFill>
                  <a:schemeClr val="tx2"/>
                </a:solidFill>
                <a:latin typeface="Arial" panose="020B0604020202020204" pitchFamily="34" charset="0"/>
              </a:rPr>
              <a:t>Eliminate/reduce ambiguity</a:t>
            </a:r>
          </a:p>
        </p:txBody>
      </p:sp>
    </p:spTree>
    <p:extLst>
      <p:ext uri="{BB962C8B-B14F-4D97-AF65-F5344CB8AC3E}">
        <p14:creationId xmlns:p14="http://schemas.microsoft.com/office/powerpoint/2010/main" val="327676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BCF4BB-5ACD-CAB5-41C8-50B65CA4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Measures</a:t>
            </a:r>
            <a:r>
              <a:rPr lang="es-MX" sz="3600">
                <a:solidFill>
                  <a:schemeClr val="tx2"/>
                </a:solidFill>
                <a:effectLst/>
              </a:rPr>
              <a:t> </a:t>
            </a:r>
            <a:endParaRPr lang="es-MX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944D1A-F744-4065-2874-4451AD38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17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Reliability</a:t>
            </a:r>
            <a:r>
              <a:rPr lang="en-US" sz="17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 refers to our measure repeatedly delivering the same (or near same) results: </a:t>
            </a:r>
          </a:p>
          <a:p>
            <a:pPr lvl="1"/>
            <a:r>
              <a:rPr lang="en-US" sz="17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if we use the same measure with the same people under the same conditions, our measure should give us the same result.</a:t>
            </a:r>
            <a:endParaRPr lang="es-MX" sz="17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7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r>
              <a:rPr lang="en-US" sz="1700" b="1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Validity</a:t>
            </a:r>
            <a:r>
              <a:rPr lang="en-US" sz="17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 refers to our measure actually measuring what it is supposed to measure: </a:t>
            </a:r>
          </a:p>
          <a:p>
            <a:pPr lvl="1"/>
            <a:r>
              <a:rPr lang="en-US" sz="1700" kern="10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 (Cuerpo en alfa"/>
              </a:rPr>
              <a:t>if we get significantly different results from previous research, under very similar circumstances, we should carefully look at our method before we get too enthusiastic about our results.</a:t>
            </a:r>
            <a:endParaRPr lang="es-MX" sz="17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700" kern="10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Cuerpo en alfa"/>
            </a:endParaRPr>
          </a:p>
          <a:p>
            <a:endParaRPr lang="es-MX" sz="1700" kern="10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1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1DB8ABF-3D3D-7120-A447-2FDA40F680E2}"/>
              </a:ext>
            </a:extLst>
          </p:cNvPr>
          <p:cNvSpPr txBox="1"/>
          <p:nvPr/>
        </p:nvSpPr>
        <p:spPr>
          <a:xfrm>
            <a:off x="460169" y="303511"/>
            <a:ext cx="488372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¿Eres un niño o una niña?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Niño ( ) Niña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¿En qué grupo estás?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5º A ( ) 5º B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6º A ( ) 6º B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¿Cuántos años tienes?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__________ años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¿Cuánto pesas?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________ kg.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5. ¿Cuánto mides?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________ cm.</a:t>
            </a:r>
          </a:p>
          <a:p>
            <a:pPr indent="449580"/>
            <a:endParaRPr lang="es-MX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6. ¿Acostumbras/sueles desayunar en las mañanas?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Sí, todos los días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Sí, pero sólo algunos días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No, nunca desayuno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01DED2E-E4C1-5040-F828-8A61ABC760F9}"/>
              </a:ext>
            </a:extLst>
          </p:cNvPr>
          <p:cNvSpPr txBox="1"/>
          <p:nvPr/>
        </p:nvSpPr>
        <p:spPr>
          <a:xfrm>
            <a:off x="6096000" y="303511"/>
            <a:ext cx="58624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7. ¿Has desayunado algo HOY antes de venir a la escuela?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Sí ( ) No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8. ¿Qué desayunaste HOY?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Leche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Chocolate (tipo Chocomilk, Nesquick o parecido)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Galletas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Cereales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Pastelitos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Yogurth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Fruta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Jugo preparado en casa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Pan </a:t>
            </a:r>
          </a:p>
          <a:p>
            <a:pPr indent="449580"/>
            <a:r>
              <a:rPr lang="es-MX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 ) Otras cosas</a:t>
            </a:r>
          </a:p>
        </p:txBody>
      </p:sp>
    </p:spTree>
    <p:extLst>
      <p:ext uri="{BB962C8B-B14F-4D97-AF65-F5344CB8AC3E}">
        <p14:creationId xmlns:p14="http://schemas.microsoft.com/office/powerpoint/2010/main" val="140600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FD18354-278F-97A0-10CC-AF9AB4EC2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Reliability</a:t>
            </a:r>
            <a:b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(</a:t>
            </a:r>
            <a:r>
              <a:rPr lang="en-US" sz="3600" b="1" dirty="0" err="1">
                <a:solidFill>
                  <a:schemeClr val="tx2"/>
                </a:solidFill>
              </a:rPr>
              <a:t>c</a:t>
            </a:r>
            <a:r>
              <a:rPr lang="en-US" sz="36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onfiabilidad</a:t>
            </a:r>
            <a:r>
              <a:rPr lang="en-US" sz="36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sz="3600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EC8026-7D2D-E63B-1E60-7E634E815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La confiabilidad consiste en estimar la cantidad de variación en las puntuaciones de las pruebas que se debe a error en la medición.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Dicho de otra forma, la confiabilidad de un instrumento de medición se refiere al </a:t>
            </a:r>
            <a:r>
              <a:rPr lang="en-US" sz="1800" b="1">
                <a:solidFill>
                  <a:schemeClr val="tx2"/>
                </a:solidFill>
                <a:effectLst/>
              </a:rPr>
              <a:t>grado en su aplicación repetida al mismo sujeto u objeto produce resultados iguales</a:t>
            </a:r>
            <a:r>
              <a:rPr lang="en-US" sz="1800">
                <a:solidFill>
                  <a:schemeClr val="tx2"/>
                </a:solidFill>
                <a:effectLst/>
              </a:rPr>
              <a:t>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Esta estimación se enfoca en los efectos de método de evaluar y en factores aleatorios. 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effectLst/>
              </a:rPr>
              <a:t>Las estimaciones de confiabilidad se llaman </a:t>
            </a:r>
            <a:r>
              <a:rPr lang="en-US" sz="1800" b="1">
                <a:solidFill>
                  <a:schemeClr val="tx2"/>
                </a:solidFill>
                <a:effectLst/>
              </a:rPr>
              <a:t>coeficientes de confiabilidad.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06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992</Words>
  <Application>Microsoft Macintosh PowerPoint</Application>
  <PresentationFormat>Panorámica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Tema de Office</vt:lpstr>
      <vt:lpstr>Evaluation measures</vt:lpstr>
      <vt:lpstr>Introduction</vt:lpstr>
      <vt:lpstr>Research design: Structure of how we go about our study.</vt:lpstr>
      <vt:lpstr>Two typical designs</vt:lpstr>
      <vt:lpstr>Some notes about quantitative methods</vt:lpstr>
      <vt:lpstr>Operationalization </vt:lpstr>
      <vt:lpstr>Measures </vt:lpstr>
      <vt:lpstr>Presentación de PowerPoint</vt:lpstr>
      <vt:lpstr>Reliability (confiabilidad)</vt:lpstr>
      <vt:lpstr>Validity (validez)</vt:lpstr>
      <vt:lpstr>Reliability coefficients</vt:lpstr>
      <vt:lpstr>Principles</vt:lpstr>
      <vt:lpstr>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Revisor</dc:creator>
  <cp:lastModifiedBy>Revisor</cp:lastModifiedBy>
  <cp:revision>31</cp:revision>
  <dcterms:created xsi:type="dcterms:W3CDTF">2024-08-08T20:41:00Z</dcterms:created>
  <dcterms:modified xsi:type="dcterms:W3CDTF">2025-04-19T02:31:08Z</dcterms:modified>
</cp:coreProperties>
</file>