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Cambria" panose="02040503050406030204" pitchFamily="18" charset="0"/>
      <p:regular r:id="rId19"/>
      <p:bold r:id="rId20"/>
      <p:italic r:id="rId21"/>
      <p:boldItalic r:id="rId22"/>
    </p:embeddedFont>
    <p:embeddedFont>
      <p:font typeface="Economica" panose="020B0604020202020204" charset="0"/>
      <p:regular r:id="rId23"/>
      <p:bold r:id="rId24"/>
      <p:italic r:id="rId25"/>
      <p:boldItalic r:id="rId26"/>
    </p:embeddedFont>
    <p:embeddedFont>
      <p:font typeface="Georgia" panose="02040502050405020303" pitchFamily="18" charset="0"/>
      <p:regular r:id="rId27"/>
      <p:bold r:id="rId28"/>
      <p:italic r:id="rId29"/>
      <p:boldItalic r:id="rId30"/>
    </p:embeddedFont>
    <p:embeddedFont>
      <p:font typeface="Open Sans" panose="020B0604020202020204" charset="0"/>
      <p:regular r:id="rId31"/>
      <p:bold r:id="rId32"/>
      <p:italic r:id="rId33"/>
      <p:boldItalic r:id="rId34"/>
    </p:embeddedFont>
    <p:embeddedFont>
      <p:font typeface="Quattrocento Sans"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9" roundtripDataSignature="AMtx7mju+v4KzdOVkHGhvmXemwqPsf7kJ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922" y="5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customschemas.google.com/relationships/presentationmetadata" Target="meta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investopedia.com/terms/d/dispersion.asp"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investopedia.com/terms/m/mean.asp"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24765" lvl="0" indent="0" algn="l" rtl="0">
              <a:lnSpc>
                <a:spcPct val="95825"/>
              </a:lnSpc>
              <a:spcBef>
                <a:spcPts val="470"/>
              </a:spcBef>
              <a:spcAft>
                <a:spcPts val="0"/>
              </a:spcAft>
              <a:buClr>
                <a:schemeClr val="dk1"/>
              </a:buClr>
              <a:buSzPts val="1100"/>
              <a:buFont typeface="Arial"/>
              <a:buNone/>
            </a:pPr>
            <a:r>
              <a:rPr lang="en-GB" sz="1200">
                <a:solidFill>
                  <a:schemeClr val="dk1"/>
                </a:solidFill>
                <a:latin typeface="Open Sans"/>
                <a:ea typeface="Open Sans"/>
                <a:cs typeface="Open Sans"/>
                <a:sym typeface="Open Sans"/>
              </a:rPr>
              <a:t>The </a:t>
            </a:r>
            <a:r>
              <a:rPr lang="en-GB" sz="1200" b="1">
                <a:solidFill>
                  <a:schemeClr val="dk1"/>
                </a:solidFill>
                <a:latin typeface="Open Sans"/>
                <a:ea typeface="Open Sans"/>
                <a:cs typeface="Open Sans"/>
                <a:sym typeface="Open Sans"/>
              </a:rPr>
              <a:t>objective </a:t>
            </a:r>
            <a:r>
              <a:rPr lang="en-GB" sz="1200">
                <a:solidFill>
                  <a:schemeClr val="dk1"/>
                </a:solidFill>
                <a:latin typeface="Open Sans"/>
                <a:ea typeface="Open Sans"/>
                <a:cs typeface="Open Sans"/>
                <a:sym typeface="Open Sans"/>
              </a:rPr>
              <a:t>of this study is to develop a machine learning model that can accurately diagnose breast tumors as either malignant or benign based on the provided features in the Breast Cancer Wisconsin (Diagnostic) dataset. </a:t>
            </a:r>
            <a:endParaRPr sz="1200">
              <a:solidFill>
                <a:schemeClr val="dk1"/>
              </a:solidFill>
              <a:latin typeface="Open Sans"/>
              <a:ea typeface="Open Sans"/>
              <a:cs typeface="Open Sans"/>
              <a:sym typeface="Open Sans"/>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GB" sz="1500">
                <a:solidFill>
                  <a:srgbClr val="292929"/>
                </a:solidFill>
                <a:highlight>
                  <a:srgbClr val="FFFFFF"/>
                </a:highlight>
                <a:latin typeface="Georgia"/>
                <a:ea typeface="Georgia"/>
                <a:cs typeface="Georgia"/>
                <a:sym typeface="Georgia"/>
              </a:rPr>
              <a:t>In short, multicollinearity may not interfere with model performance, but it does negatively impact the interpretation of the predictors used to build the model.</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GB" sz="1500">
                <a:solidFill>
                  <a:schemeClr val="dk1"/>
                </a:solidFill>
                <a:highlight>
                  <a:schemeClr val="lt1"/>
                </a:highlight>
                <a:latin typeface="Cambria"/>
                <a:ea typeface="Cambria"/>
                <a:cs typeface="Cambria"/>
                <a:sym typeface="Cambria"/>
              </a:rPr>
              <a:t>Standardization: since the total distribution of data follows the Gaussian Distribution and has a bell-shaped trend and is skewed to the sides for most plots.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5" name="Google Shape;145;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200"/>
              </a:spcBef>
              <a:spcAft>
                <a:spcPts val="0"/>
              </a:spcAft>
              <a:buSzPts val="1800"/>
              <a:buNone/>
            </a:pPr>
            <a:r>
              <a:rPr lang="en-GB" sz="1200">
                <a:solidFill>
                  <a:schemeClr val="dk1"/>
                </a:solidFill>
                <a:latin typeface="Cambria"/>
                <a:ea typeface="Cambria"/>
                <a:cs typeface="Cambria"/>
                <a:sym typeface="Cambria"/>
              </a:rPr>
              <a:t>GridSearchCV: (It's a cross-validation technique which is used </a:t>
            </a:r>
            <a:r>
              <a:rPr lang="en-GB" sz="1200" b="1">
                <a:solidFill>
                  <a:schemeClr val="dk1"/>
                </a:solidFill>
                <a:latin typeface="Cambria"/>
                <a:ea typeface="Cambria"/>
                <a:cs typeface="Cambria"/>
                <a:sym typeface="Cambria"/>
              </a:rPr>
              <a:t>for finding the optimal parameter values from a given set of parameters in a grid)</a:t>
            </a:r>
            <a:r>
              <a:rPr lang="en-GB" sz="1200">
                <a:solidFill>
                  <a:schemeClr val="dk1"/>
                </a:solidFill>
                <a:latin typeface="Cambria"/>
                <a:ea typeface="Cambria"/>
                <a:cs typeface="Cambria"/>
                <a:sym typeface="Cambria"/>
              </a:rPr>
              <a:t>.</a:t>
            </a:r>
            <a:endParaRPr sz="1200">
              <a:solidFill>
                <a:schemeClr val="dk1"/>
              </a:solidFill>
              <a:latin typeface="Cambria"/>
              <a:ea typeface="Cambria"/>
              <a:cs typeface="Cambria"/>
              <a:sym typeface="Cambria"/>
            </a:endParaRPr>
          </a:p>
          <a:p>
            <a:pPr marL="0" lvl="0" indent="0" algn="l" rtl="0">
              <a:lnSpc>
                <a:spcPct val="115000"/>
              </a:lnSpc>
              <a:spcBef>
                <a:spcPts val="1200"/>
              </a:spcBef>
              <a:spcAft>
                <a:spcPts val="0"/>
              </a:spcAft>
              <a:buClr>
                <a:schemeClr val="dk1"/>
              </a:buClr>
              <a:buSzPts val="1800"/>
              <a:buFont typeface="Arial"/>
              <a:buNone/>
            </a:pPr>
            <a:r>
              <a:rPr lang="en-GB" sz="1200">
                <a:solidFill>
                  <a:schemeClr val="dk1"/>
                </a:solidFill>
                <a:latin typeface="Cambria"/>
                <a:ea typeface="Cambria"/>
                <a:cs typeface="Cambria"/>
                <a:sym typeface="Cambria"/>
              </a:rPr>
              <a:t>Convergence: </a:t>
            </a:r>
            <a:r>
              <a:rPr lang="en-GB" sz="1200" b="1">
                <a:solidFill>
                  <a:schemeClr val="dk1"/>
                </a:solidFill>
                <a:latin typeface="Cambria"/>
                <a:ea typeface="Cambria"/>
                <a:cs typeface="Cambria"/>
                <a:sym typeface="Cambria"/>
              </a:rPr>
              <a:t>When the data are separated (or nearly so), the maximum likelihood estimates can be infinite</a:t>
            </a:r>
            <a:r>
              <a:rPr lang="en-GB" sz="1200">
                <a:solidFill>
                  <a:schemeClr val="dk1"/>
                </a:solidFill>
                <a:latin typeface="Cambria"/>
                <a:ea typeface="Cambria"/>
                <a:cs typeface="Cambria"/>
                <a:sym typeface="Cambria"/>
              </a:rPr>
              <a:t> and the algorithm will fail to converge.</a:t>
            </a:r>
            <a:endParaRPr sz="1200">
              <a:solidFill>
                <a:schemeClr val="dk1"/>
              </a:solidFill>
              <a:latin typeface="Cambria"/>
              <a:ea typeface="Cambria"/>
              <a:cs typeface="Cambria"/>
              <a:sym typeface="Cambria"/>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0" name="Google Shape;170;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GB" sz="1350">
                <a:solidFill>
                  <a:srgbClr val="111111"/>
                </a:solidFill>
                <a:highlight>
                  <a:srgbClr val="FFFFFF"/>
                </a:highlight>
              </a:rPr>
              <a:t>Standard deviation (SD) measures the amount of variability, or </a:t>
            </a:r>
            <a:r>
              <a:rPr lang="en-GB" sz="1350" u="sng">
                <a:solidFill>
                  <a:srgbClr val="2C40D0"/>
                </a:solidFill>
                <a:highlight>
                  <a:srgbClr val="FFFFFF"/>
                </a:highlight>
                <a:hlinkClick r:id="rId3">
                  <a:extLst>
                    <a:ext uri="{A12FA001-AC4F-418D-AE19-62706E023703}">
                      <ahyp:hlinkClr xmlns:ahyp="http://schemas.microsoft.com/office/drawing/2018/hyperlinkcolor" val="tx"/>
                    </a:ext>
                  </a:extLst>
                </a:hlinkClick>
              </a:rPr>
              <a:t>dispersion</a:t>
            </a:r>
            <a:r>
              <a:rPr lang="en-GB" sz="1350">
                <a:solidFill>
                  <a:srgbClr val="111111"/>
                </a:solidFill>
                <a:highlight>
                  <a:srgbClr val="FFFFFF"/>
                </a:highlight>
              </a:rPr>
              <a:t>, from the individual data values to the </a:t>
            </a:r>
            <a:r>
              <a:rPr lang="en-GB" sz="1350" u="sng">
                <a:solidFill>
                  <a:srgbClr val="2C40D0"/>
                </a:solidFill>
                <a:highlight>
                  <a:srgbClr val="FFFFFF"/>
                </a:highlight>
                <a:hlinkClick r:id="rId4">
                  <a:extLst>
                    <a:ext uri="{A12FA001-AC4F-418D-AE19-62706E023703}">
                      <ahyp:hlinkClr xmlns:ahyp="http://schemas.microsoft.com/office/drawing/2018/hyperlinkcolor" val="tx"/>
                    </a:ext>
                  </a:extLst>
                </a:hlinkClick>
              </a:rPr>
              <a:t>mean</a:t>
            </a:r>
            <a:r>
              <a:rPr lang="en-GB" sz="1350">
                <a:solidFill>
                  <a:srgbClr val="111111"/>
                </a:solidFill>
                <a:highlight>
                  <a:srgbClr val="FFFFFF"/>
                </a:highlight>
              </a:rPr>
              <a:t>. SD is a frequently-cited statistic in many applications from math and statistics to finance and investing.</a:t>
            </a:r>
            <a:endParaRPr sz="1350">
              <a:solidFill>
                <a:srgbClr val="111111"/>
              </a:solidFill>
              <a:highlight>
                <a:srgbClr val="FFFFFF"/>
              </a:highlight>
            </a:endParaRPr>
          </a:p>
          <a:p>
            <a:pPr marL="0" lvl="0" indent="0" algn="l" rtl="0">
              <a:lnSpc>
                <a:spcPct val="115000"/>
              </a:lnSpc>
              <a:spcBef>
                <a:spcPts val="2100"/>
              </a:spcBef>
              <a:spcAft>
                <a:spcPts val="2100"/>
              </a:spcAft>
              <a:buSzPts val="1100"/>
              <a:buNone/>
            </a:pPr>
            <a:r>
              <a:rPr lang="en-GB" sz="1350">
                <a:solidFill>
                  <a:srgbClr val="111111"/>
                </a:solidFill>
                <a:highlight>
                  <a:srgbClr val="FFFFFF"/>
                </a:highlight>
              </a:rPr>
              <a:t>Standard error of the mean (SEM) measures how far the sample mean (average) of the data is likely to be from the true population mean. The SEM is always smaller than the SD.</a:t>
            </a:r>
            <a:endParaRPr sz="1200">
              <a:solidFill>
                <a:srgbClr val="4D5156"/>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0f258d902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0f258d902_1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30f258d902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230f258d902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6"/>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16"/>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16"/>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16"/>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2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25"/>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54" name="Google Shape;54;p25"/>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5" name="Google Shape;55;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1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7"/>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17"/>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8"/>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18"/>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18"/>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1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19"/>
          <p:cNvSpPr txBox="1">
            <a:spLocks noGrp="1"/>
          </p:cNvSpPr>
          <p:nvPr>
            <p:ph type="body" idx="1"/>
          </p:nvPr>
        </p:nvSpPr>
        <p:spPr>
          <a:xfrm>
            <a:off x="3117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19"/>
          <p:cNvSpPr txBox="1">
            <a:spLocks noGrp="1"/>
          </p:cNvSpPr>
          <p:nvPr>
            <p:ph type="body" idx="2"/>
          </p:nvPr>
        </p:nvSpPr>
        <p:spPr>
          <a:xfrm>
            <a:off x="4832400" y="1225225"/>
            <a:ext cx="3999900" cy="3354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9" name="Google Shape;2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2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32" name="Google Shape;32;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21"/>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5" name="Google Shape;35;p21"/>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6" name="Google Shape;36;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2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22"/>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40" name="Google Shape;4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23"/>
          <p:cNvSpPr/>
          <p:nvPr/>
        </p:nvSpPr>
        <p:spPr>
          <a:xfrm>
            <a:off x="4572000" y="-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3" name="Google Shape;43;p23"/>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23"/>
          <p:cNvSpPr txBox="1">
            <a:spLocks noGrp="1"/>
          </p:cNvSpPr>
          <p:nvPr>
            <p:ph type="title"/>
          </p:nvPr>
        </p:nvSpPr>
        <p:spPr>
          <a:xfrm>
            <a:off x="265500" y="929275"/>
            <a:ext cx="4045200" cy="17862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a:endParaRPr/>
          </a:p>
        </p:txBody>
      </p:sp>
      <p:sp>
        <p:nvSpPr>
          <p:cNvPr id="45" name="Google Shape;45;p23"/>
          <p:cNvSpPr txBox="1">
            <a:spLocks noGrp="1"/>
          </p:cNvSpPr>
          <p:nvPr>
            <p:ph type="subTitle" idx="1"/>
          </p:nvPr>
        </p:nvSpPr>
        <p:spPr>
          <a:xfrm>
            <a:off x="265500" y="2769001"/>
            <a:ext cx="4045200" cy="1574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23"/>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24"/>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5"/>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
          <p:cNvSpPr txBox="1">
            <a:spLocks noGrp="1"/>
          </p:cNvSpPr>
          <p:nvPr>
            <p:ph type="ctrTitle"/>
          </p:nvPr>
        </p:nvSpPr>
        <p:spPr>
          <a:xfrm>
            <a:off x="311708" y="-49172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7916"/>
              </a:lnSpc>
              <a:spcBef>
                <a:spcPts val="0"/>
              </a:spcBef>
              <a:spcAft>
                <a:spcPts val="800"/>
              </a:spcAft>
              <a:buClr>
                <a:schemeClr val="dk1"/>
              </a:buClr>
              <a:buSzPts val="1100"/>
              <a:buFont typeface="Arial"/>
              <a:buNone/>
            </a:pPr>
            <a:r>
              <a:rPr lang="en-GB" sz="2700" b="1">
                <a:highlight>
                  <a:srgbClr val="FFFFFF"/>
                </a:highlight>
                <a:latin typeface="Cambria"/>
                <a:ea typeface="Cambria"/>
                <a:cs typeface="Cambria"/>
                <a:sym typeface="Cambria"/>
              </a:rPr>
              <a:t>Breast Cancer Wisconsin (Diagnostic) Prediction</a:t>
            </a:r>
            <a:endParaRPr sz="6500" b="1"/>
          </a:p>
        </p:txBody>
      </p:sp>
      <p:sp>
        <p:nvSpPr>
          <p:cNvPr id="63" name="Google Shape;63;p1"/>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100"/>
              <a:buNone/>
            </a:pPr>
            <a:endParaRPr/>
          </a:p>
        </p:txBody>
      </p:sp>
      <p:pic>
        <p:nvPicPr>
          <p:cNvPr id="64" name="Google Shape;64;p1"/>
          <p:cNvPicPr preferRelativeResize="0"/>
          <p:nvPr/>
        </p:nvPicPr>
        <p:blipFill rotWithShape="1">
          <a:blip r:embed="rId3">
            <a:alphaModFix/>
          </a:blip>
          <a:srcRect/>
          <a:stretch/>
        </p:blipFill>
        <p:spPr>
          <a:xfrm>
            <a:off x="0" y="2455175"/>
            <a:ext cx="9143999" cy="2688325"/>
          </a:xfrm>
          <a:prstGeom prst="rect">
            <a:avLst/>
          </a:prstGeom>
          <a:noFill/>
          <a:ln>
            <a:noFill/>
          </a:ln>
        </p:spPr>
      </p:pic>
      <p:sp>
        <p:nvSpPr>
          <p:cNvPr id="65" name="Google Shape;65;p1"/>
          <p:cNvSpPr txBox="1"/>
          <p:nvPr/>
        </p:nvSpPr>
        <p:spPr>
          <a:xfrm>
            <a:off x="1981650" y="1912450"/>
            <a:ext cx="4722300" cy="600300"/>
          </a:xfrm>
          <a:prstGeom prst="rect">
            <a:avLst/>
          </a:prstGeom>
          <a:noFill/>
          <a:ln>
            <a:noFill/>
          </a:ln>
        </p:spPr>
        <p:txBody>
          <a:bodyPr spcFirstLastPara="1" wrap="square" lIns="91425" tIns="91425" rIns="91425" bIns="91425" anchor="t" anchorCtr="0">
            <a:spAutoFit/>
          </a:bodyPr>
          <a:lstStyle/>
          <a:p>
            <a:pPr marL="457200" marR="0" lvl="0" indent="0" algn="ctr" rtl="0">
              <a:lnSpc>
                <a:spcPct val="100000"/>
              </a:lnSpc>
              <a:spcBef>
                <a:spcPts val="0"/>
              </a:spcBef>
              <a:spcAft>
                <a:spcPts val="0"/>
              </a:spcAft>
              <a:buClr>
                <a:srgbClr val="000000"/>
              </a:buClr>
              <a:buSzPts val="900"/>
              <a:buFont typeface="Arial"/>
              <a:buNone/>
            </a:pPr>
            <a:r>
              <a:rPr lang="en-GB" sz="900" b="1" i="0" u="none" strike="noStrike" cap="none">
                <a:solidFill>
                  <a:schemeClr val="dk1"/>
                </a:solidFill>
                <a:highlight>
                  <a:srgbClr val="FFFFFF"/>
                </a:highlight>
                <a:latin typeface="Cambria"/>
                <a:ea typeface="Cambria"/>
                <a:cs typeface="Cambria"/>
                <a:sym typeface="Cambria"/>
              </a:rPr>
              <a:t>Reza </a:t>
            </a:r>
            <a:r>
              <a:rPr lang="en-GB" sz="900" b="1" i="0" u="none" strike="noStrike" cap="none" dirty="0">
                <a:solidFill>
                  <a:schemeClr val="dk1"/>
                </a:solidFill>
                <a:highlight>
                  <a:srgbClr val="FFFFFF"/>
                </a:highlight>
                <a:latin typeface="Cambria"/>
                <a:ea typeface="Cambria"/>
                <a:cs typeface="Cambria"/>
                <a:sym typeface="Cambria"/>
              </a:rPr>
              <a:t>Zare</a:t>
            </a:r>
            <a:endParaRPr sz="900" b="1" i="0" u="none" strike="noStrike" cap="none" dirty="0">
              <a:solidFill>
                <a:schemeClr val="dk1"/>
              </a:solidFill>
              <a:highlight>
                <a:srgbClr val="FFFFFF"/>
              </a:highlight>
              <a:latin typeface="Cambria"/>
              <a:ea typeface="Cambria"/>
              <a:cs typeface="Cambria"/>
              <a:sym typeface="Cambria"/>
            </a:endParaRPr>
          </a:p>
          <a:p>
            <a:pPr marL="457200" marR="0" lvl="0" indent="0" algn="ctr" rtl="0">
              <a:lnSpc>
                <a:spcPct val="100000"/>
              </a:lnSpc>
              <a:spcBef>
                <a:spcPts val="0"/>
              </a:spcBef>
              <a:spcAft>
                <a:spcPts val="0"/>
              </a:spcAft>
              <a:buClr>
                <a:srgbClr val="000000"/>
              </a:buClr>
              <a:buSzPts val="900"/>
              <a:buFont typeface="Arial"/>
              <a:buNone/>
            </a:pPr>
            <a:r>
              <a:rPr lang="en-GB" sz="900" b="1" i="0" u="none" strike="noStrike" cap="none" dirty="0">
                <a:solidFill>
                  <a:schemeClr val="dk1"/>
                </a:solidFill>
                <a:highlight>
                  <a:srgbClr val="FFFFFF"/>
                </a:highlight>
                <a:latin typeface="Cambria"/>
                <a:ea typeface="Cambria"/>
                <a:cs typeface="Cambria"/>
                <a:sym typeface="Cambria"/>
              </a:rPr>
              <a:t>CS504 - Programming Languages for Data Analysis final report</a:t>
            </a:r>
            <a:endParaRPr sz="900" b="1" i="0" u="none" strike="noStrike" cap="none" dirty="0">
              <a:solidFill>
                <a:schemeClr val="dk1"/>
              </a:solidFill>
              <a:highlight>
                <a:srgbClr val="FFFFFF"/>
              </a:highlight>
              <a:latin typeface="Cambria"/>
              <a:ea typeface="Cambria"/>
              <a:cs typeface="Cambria"/>
              <a:sym typeface="Cambria"/>
            </a:endParaRPr>
          </a:p>
          <a:p>
            <a:pPr marL="457200" marR="0" lvl="0" indent="0" algn="ctr" rtl="0">
              <a:lnSpc>
                <a:spcPct val="100000"/>
              </a:lnSpc>
              <a:spcBef>
                <a:spcPts val="0"/>
              </a:spcBef>
              <a:spcAft>
                <a:spcPts val="0"/>
              </a:spcAft>
              <a:buClr>
                <a:srgbClr val="000000"/>
              </a:buClr>
              <a:buSzPts val="900"/>
              <a:buFont typeface="Arial"/>
              <a:buNone/>
            </a:pPr>
            <a:r>
              <a:rPr lang="en-GB" sz="900" b="1" i="0" u="none" strike="noStrike" cap="none" dirty="0">
                <a:solidFill>
                  <a:schemeClr val="dk1"/>
                </a:solidFill>
                <a:highlight>
                  <a:srgbClr val="FFFFFF"/>
                </a:highlight>
                <a:latin typeface="Cambria"/>
                <a:ea typeface="Cambria"/>
                <a:cs typeface="Cambria"/>
                <a:sym typeface="Cambria"/>
              </a:rPr>
              <a:t>Professor: Yasir Malik</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12700" lvl="0" indent="0" algn="l" rtl="0">
              <a:lnSpc>
                <a:spcPct val="106200"/>
              </a:lnSpc>
              <a:spcBef>
                <a:spcPts val="0"/>
              </a:spcBef>
              <a:spcAft>
                <a:spcPts val="0"/>
              </a:spcAft>
              <a:buSzPts val="4200"/>
              <a:buNone/>
            </a:pPr>
            <a:r>
              <a:rPr lang="en-GB" sz="2500" b="1">
                <a:solidFill>
                  <a:srgbClr val="1A1A1A"/>
                </a:solidFill>
              </a:rPr>
              <a:t>Feature Selection</a:t>
            </a:r>
            <a:endParaRPr sz="2500"/>
          </a:p>
          <a:p>
            <a:pPr marL="12700" lvl="0" indent="0" algn="l" rtl="0">
              <a:lnSpc>
                <a:spcPct val="106200"/>
              </a:lnSpc>
              <a:spcBef>
                <a:spcPts val="0"/>
              </a:spcBef>
              <a:spcAft>
                <a:spcPts val="0"/>
              </a:spcAft>
              <a:buSzPts val="4200"/>
              <a:buNone/>
            </a:pPr>
            <a:endParaRPr sz="1300">
              <a:solidFill>
                <a:schemeClr val="dk2"/>
              </a:solidFill>
            </a:endParaRPr>
          </a:p>
        </p:txBody>
      </p:sp>
      <p:sp>
        <p:nvSpPr>
          <p:cNvPr id="128" name="Google Shape;128;p8"/>
          <p:cNvSpPr txBox="1">
            <a:spLocks noGrp="1"/>
          </p:cNvSpPr>
          <p:nvPr>
            <p:ph type="body" idx="1"/>
          </p:nvPr>
        </p:nvSpPr>
        <p:spPr>
          <a:xfrm>
            <a:off x="311700" y="1147225"/>
            <a:ext cx="4442400" cy="3354000"/>
          </a:xfrm>
          <a:prstGeom prst="rect">
            <a:avLst/>
          </a:prstGeom>
          <a:noFill/>
          <a:ln>
            <a:noFill/>
          </a:ln>
        </p:spPr>
        <p:txBody>
          <a:bodyPr spcFirstLastPara="1" wrap="square" lIns="91425" tIns="91425" rIns="91425" bIns="91425" anchor="t" anchorCtr="0">
            <a:noAutofit/>
          </a:bodyPr>
          <a:lstStyle/>
          <a:p>
            <a:pPr marL="0" lvl="0" indent="0" algn="just" rtl="0">
              <a:lnSpc>
                <a:spcPct val="100000"/>
              </a:lnSpc>
              <a:spcBef>
                <a:spcPts val="1100"/>
              </a:spcBef>
              <a:spcAft>
                <a:spcPts val="0"/>
              </a:spcAft>
              <a:buClr>
                <a:schemeClr val="dk1"/>
              </a:buClr>
              <a:buSzPts val="1100"/>
              <a:buFont typeface="Arial"/>
              <a:buNone/>
            </a:pPr>
            <a:r>
              <a:rPr lang="en-GB" sz="1200">
                <a:highlight>
                  <a:srgbClr val="FFFFFF"/>
                </a:highlight>
                <a:latin typeface="Cambria"/>
                <a:ea typeface="Cambria"/>
                <a:cs typeface="Cambria"/>
                <a:sym typeface="Cambria"/>
              </a:rPr>
              <a:t>a process of selecting a subset of relevant features from a large set of features to improve model performance, reduce the risk of overfitting, and reduce computational time and cost. </a:t>
            </a:r>
            <a:endParaRPr sz="1200">
              <a:highlight>
                <a:srgbClr val="FFFFFF"/>
              </a:highlight>
              <a:latin typeface="Cambria"/>
              <a:ea typeface="Cambria"/>
              <a:cs typeface="Cambria"/>
              <a:sym typeface="Cambria"/>
            </a:endParaRPr>
          </a:p>
          <a:p>
            <a:pPr marL="0" marR="381000" lvl="0" indent="0" algn="just" rtl="0">
              <a:lnSpc>
                <a:spcPct val="100000"/>
              </a:lnSpc>
              <a:spcBef>
                <a:spcPts val="1100"/>
              </a:spcBef>
              <a:spcAft>
                <a:spcPts val="0"/>
              </a:spcAft>
              <a:buSzPts val="1100"/>
              <a:buNone/>
            </a:pPr>
            <a:r>
              <a:rPr lang="en-GB" sz="1200">
                <a:highlight>
                  <a:srgbClr val="FFFFFF"/>
                </a:highlight>
                <a:latin typeface="Cambria"/>
                <a:ea typeface="Cambria"/>
                <a:cs typeface="Cambria"/>
                <a:sym typeface="Cambria"/>
              </a:rPr>
              <a:t>&gt; We selected features based on correlation.</a:t>
            </a:r>
            <a:endParaRPr sz="1200">
              <a:highlight>
                <a:srgbClr val="FFFFFF"/>
              </a:highlight>
              <a:latin typeface="Cambria"/>
              <a:ea typeface="Cambria"/>
              <a:cs typeface="Cambria"/>
              <a:sym typeface="Cambria"/>
            </a:endParaRPr>
          </a:p>
          <a:p>
            <a:pPr marL="0" marR="381000" lvl="0" indent="0" algn="just" rtl="0">
              <a:lnSpc>
                <a:spcPct val="100000"/>
              </a:lnSpc>
              <a:spcBef>
                <a:spcPts val="600"/>
              </a:spcBef>
              <a:spcAft>
                <a:spcPts val="0"/>
              </a:spcAft>
              <a:buClr>
                <a:schemeClr val="dk1"/>
              </a:buClr>
              <a:buSzPts val="1100"/>
              <a:buFont typeface="Arial"/>
              <a:buNone/>
            </a:pPr>
            <a:endParaRPr sz="1200">
              <a:highlight>
                <a:srgbClr val="FFFFFF"/>
              </a:highlight>
              <a:latin typeface="Cambria"/>
              <a:ea typeface="Cambria"/>
              <a:cs typeface="Cambria"/>
              <a:sym typeface="Cambria"/>
            </a:endParaRPr>
          </a:p>
          <a:p>
            <a:pPr marL="0" lvl="0" indent="0" algn="just" rtl="0">
              <a:lnSpc>
                <a:spcPct val="100000"/>
              </a:lnSpc>
              <a:spcBef>
                <a:spcPts val="600"/>
              </a:spcBef>
              <a:spcAft>
                <a:spcPts val="0"/>
              </a:spcAft>
              <a:buClr>
                <a:schemeClr val="dk1"/>
              </a:buClr>
              <a:buSzPts val="1100"/>
              <a:buFont typeface="Arial"/>
              <a:buNone/>
            </a:pPr>
            <a:r>
              <a:rPr lang="en-GB" sz="1200" b="1">
                <a:highlight>
                  <a:srgbClr val="FFFFFF"/>
                </a:highlight>
                <a:latin typeface="Cambria"/>
                <a:ea typeface="Cambria"/>
                <a:cs typeface="Cambria"/>
                <a:sym typeface="Cambria"/>
              </a:rPr>
              <a:t>Feature Selection with Correlation</a:t>
            </a:r>
            <a:endParaRPr sz="1200" b="1">
              <a:highlight>
                <a:srgbClr val="FFFFFF"/>
              </a:highlight>
              <a:latin typeface="Cambria"/>
              <a:ea typeface="Cambria"/>
              <a:cs typeface="Cambria"/>
              <a:sym typeface="Cambria"/>
            </a:endParaRPr>
          </a:p>
          <a:p>
            <a:pPr marL="457200" marR="43200" lvl="0" indent="-304800" algn="l" rtl="0">
              <a:lnSpc>
                <a:spcPct val="100000"/>
              </a:lnSpc>
              <a:spcBef>
                <a:spcPts val="600"/>
              </a:spcBef>
              <a:spcAft>
                <a:spcPts val="0"/>
              </a:spcAft>
              <a:buClr>
                <a:schemeClr val="dk1"/>
              </a:buClr>
              <a:buSzPts val="1200"/>
              <a:buFont typeface="Cambria"/>
              <a:buChar char="●"/>
            </a:pPr>
            <a:r>
              <a:rPr lang="en-GB" sz="1200">
                <a:highlight>
                  <a:srgbClr val="FFFFFF"/>
                </a:highlight>
                <a:latin typeface="Cambria"/>
                <a:ea typeface="Cambria"/>
                <a:cs typeface="Cambria"/>
                <a:sym typeface="Cambria"/>
              </a:rPr>
              <a:t>Based on our plots and correlation matrix, we will select the best features with the best correlation with the target variable.</a:t>
            </a:r>
            <a:endParaRPr sz="1200">
              <a:highlight>
                <a:srgbClr val="FFFFFF"/>
              </a:highlight>
              <a:latin typeface="Cambria"/>
              <a:ea typeface="Cambria"/>
              <a:cs typeface="Cambria"/>
              <a:sym typeface="Cambria"/>
            </a:endParaRPr>
          </a:p>
          <a:p>
            <a:pPr marL="457200" marR="43200" lvl="0" indent="-304800" algn="l" rtl="0">
              <a:lnSpc>
                <a:spcPct val="100000"/>
              </a:lnSpc>
              <a:spcBef>
                <a:spcPts val="500"/>
              </a:spcBef>
              <a:spcAft>
                <a:spcPts val="0"/>
              </a:spcAft>
              <a:buClr>
                <a:schemeClr val="dk1"/>
              </a:buClr>
              <a:buSzPts val="1200"/>
              <a:buFont typeface="Cambria"/>
              <a:buChar char="●"/>
            </a:pPr>
            <a:r>
              <a:rPr lang="en-GB" sz="1200">
                <a:highlight>
                  <a:srgbClr val="FFFFFF"/>
                </a:highlight>
                <a:latin typeface="Cambria"/>
                <a:ea typeface="Cambria"/>
                <a:cs typeface="Cambria"/>
                <a:sym typeface="Cambria"/>
              </a:rPr>
              <a:t>We can see that there are many columns that are very highly correlated which causes multicollinearity so we have to remove highly correlated features to have a better result.</a:t>
            </a:r>
            <a:endParaRPr sz="1200">
              <a:highlight>
                <a:srgbClr val="FFFFFF"/>
              </a:highlight>
              <a:latin typeface="Cambria"/>
              <a:ea typeface="Cambria"/>
              <a:cs typeface="Cambria"/>
              <a:sym typeface="Cambria"/>
            </a:endParaRPr>
          </a:p>
          <a:p>
            <a:pPr marL="457200" marR="43200" lvl="0" indent="-304800" algn="l" rtl="0">
              <a:lnSpc>
                <a:spcPct val="100000"/>
              </a:lnSpc>
              <a:spcBef>
                <a:spcPts val="500"/>
              </a:spcBef>
              <a:spcAft>
                <a:spcPts val="0"/>
              </a:spcAft>
              <a:buClr>
                <a:schemeClr val="dk1"/>
              </a:buClr>
              <a:buSzPts val="1200"/>
              <a:buFont typeface="Cambria"/>
              <a:buChar char="●"/>
            </a:pPr>
            <a:r>
              <a:rPr lang="en-GB" sz="1200">
                <a:highlight>
                  <a:srgbClr val="FFFFFF"/>
                </a:highlight>
                <a:latin typeface="Cambria"/>
                <a:ea typeface="Cambria"/>
                <a:cs typeface="Cambria"/>
                <a:sym typeface="Cambria"/>
              </a:rPr>
              <a:t>We will remove columns with more than 0.92 correlation to avoid multicollinearity.</a:t>
            </a:r>
            <a:endParaRPr sz="1200">
              <a:highlight>
                <a:srgbClr val="FFFFFF"/>
              </a:highlight>
              <a:latin typeface="Cambria"/>
              <a:ea typeface="Cambria"/>
              <a:cs typeface="Cambria"/>
              <a:sym typeface="Cambria"/>
            </a:endParaRPr>
          </a:p>
          <a:p>
            <a:pPr marL="0" lvl="0" indent="0" algn="l" rtl="0">
              <a:lnSpc>
                <a:spcPct val="115000"/>
              </a:lnSpc>
              <a:spcBef>
                <a:spcPts val="1200"/>
              </a:spcBef>
              <a:spcAft>
                <a:spcPts val="1200"/>
              </a:spcAft>
              <a:buSzPts val="1800"/>
              <a:buNone/>
            </a:pPr>
            <a:endParaRPr sz="1200"/>
          </a:p>
        </p:txBody>
      </p:sp>
      <p:pic>
        <p:nvPicPr>
          <p:cNvPr id="129" name="Google Shape;129;p8"/>
          <p:cNvPicPr preferRelativeResize="0"/>
          <p:nvPr/>
        </p:nvPicPr>
        <p:blipFill rotWithShape="1">
          <a:blip r:embed="rId3">
            <a:alphaModFix/>
          </a:blip>
          <a:srcRect/>
          <a:stretch/>
        </p:blipFill>
        <p:spPr>
          <a:xfrm>
            <a:off x="4701600" y="1285175"/>
            <a:ext cx="4442400" cy="3741800"/>
          </a:xfrm>
          <a:prstGeom prst="rect">
            <a:avLst/>
          </a:prstGeom>
          <a:noFill/>
          <a:ln>
            <a:noFill/>
          </a:ln>
        </p:spPr>
      </p:pic>
    </p:spTree>
  </p:cSld>
  <p:clrMapOvr>
    <a:masterClrMapping/>
  </p:clrMapOvr>
  <p:transition spd="med">
    <p:push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9"/>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Model Selection</a:t>
            </a:r>
            <a:endParaRPr sz="2500" b="1"/>
          </a:p>
        </p:txBody>
      </p:sp>
      <p:sp>
        <p:nvSpPr>
          <p:cNvPr id="135" name="Google Shape;135;p9"/>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457200" lvl="0" indent="-336550" algn="l" rtl="0">
              <a:lnSpc>
                <a:spcPct val="115000"/>
              </a:lnSpc>
              <a:spcBef>
                <a:spcPts val="0"/>
              </a:spcBef>
              <a:spcAft>
                <a:spcPts val="0"/>
              </a:spcAft>
              <a:buSzPts val="1700"/>
              <a:buFont typeface="Cambria"/>
              <a:buChar char="●"/>
            </a:pPr>
            <a:r>
              <a:rPr lang="en-GB" sz="1700">
                <a:latin typeface="Cambria"/>
                <a:ea typeface="Cambria"/>
                <a:cs typeface="Cambria"/>
                <a:sym typeface="Cambria"/>
              </a:rPr>
              <a:t>Divided the dataset into two parts, X as in our features and y as the target feature. </a:t>
            </a:r>
            <a:endParaRPr sz="1700">
              <a:latin typeface="Cambria"/>
              <a:ea typeface="Cambria"/>
              <a:cs typeface="Cambria"/>
              <a:sym typeface="Cambria"/>
            </a:endParaRPr>
          </a:p>
          <a:p>
            <a:pPr marL="457200" lvl="0" indent="-336550" algn="l" rtl="0">
              <a:lnSpc>
                <a:spcPct val="115000"/>
              </a:lnSpc>
              <a:spcBef>
                <a:spcPts val="1200"/>
              </a:spcBef>
              <a:spcAft>
                <a:spcPts val="0"/>
              </a:spcAft>
              <a:buSzPts val="1700"/>
              <a:buFont typeface="Cambria"/>
              <a:buChar char="●"/>
            </a:pPr>
            <a:r>
              <a:rPr lang="en-GB" sz="1700">
                <a:latin typeface="Cambria"/>
                <a:ea typeface="Cambria"/>
                <a:cs typeface="Cambria"/>
                <a:sym typeface="Cambria"/>
              </a:rPr>
              <a:t>Splitted the dataset into train and test test using </a:t>
            </a:r>
            <a:r>
              <a:rPr lang="en-GB" sz="1700" b="1">
                <a:latin typeface="Cambria"/>
                <a:ea typeface="Cambria"/>
                <a:cs typeface="Cambria"/>
                <a:sym typeface="Cambria"/>
              </a:rPr>
              <a:t>train_test_split </a:t>
            </a:r>
            <a:r>
              <a:rPr lang="en-GB" sz="1700">
                <a:latin typeface="Cambria"/>
                <a:ea typeface="Cambria"/>
                <a:cs typeface="Cambria"/>
                <a:sym typeface="Cambria"/>
              </a:rPr>
              <a:t>method, we dedicated</a:t>
            </a:r>
            <a:r>
              <a:rPr lang="en-GB" sz="1700" b="1">
                <a:latin typeface="Cambria"/>
                <a:ea typeface="Cambria"/>
                <a:cs typeface="Cambria"/>
                <a:sym typeface="Cambria"/>
              </a:rPr>
              <a:t> 70% </a:t>
            </a:r>
            <a:r>
              <a:rPr lang="en-GB" sz="1700">
                <a:latin typeface="Cambria"/>
                <a:ea typeface="Cambria"/>
                <a:cs typeface="Cambria"/>
                <a:sym typeface="Cambria"/>
              </a:rPr>
              <a:t>of the entire dataset to the training set and the rest </a:t>
            </a:r>
            <a:r>
              <a:rPr lang="en-GB" sz="1700" b="1">
                <a:latin typeface="Cambria"/>
                <a:ea typeface="Cambria"/>
                <a:cs typeface="Cambria"/>
                <a:sym typeface="Cambria"/>
              </a:rPr>
              <a:t>30%</a:t>
            </a:r>
            <a:r>
              <a:rPr lang="en-GB" sz="1700">
                <a:latin typeface="Cambria"/>
                <a:ea typeface="Cambria"/>
                <a:cs typeface="Cambria"/>
                <a:sym typeface="Cambria"/>
              </a:rPr>
              <a:t> for the test set. </a:t>
            </a:r>
            <a:endParaRPr sz="1700">
              <a:latin typeface="Cambria"/>
              <a:ea typeface="Cambria"/>
              <a:cs typeface="Cambria"/>
              <a:sym typeface="Cambria"/>
            </a:endParaRPr>
          </a:p>
          <a:p>
            <a:pPr marL="457200" lvl="0" indent="-336550" algn="l" rtl="0">
              <a:lnSpc>
                <a:spcPct val="115000"/>
              </a:lnSpc>
              <a:spcBef>
                <a:spcPts val="1200"/>
              </a:spcBef>
              <a:spcAft>
                <a:spcPts val="0"/>
              </a:spcAft>
              <a:buSzPts val="1700"/>
              <a:buFont typeface="Cambria"/>
              <a:buChar char="●"/>
            </a:pPr>
            <a:r>
              <a:rPr lang="en-GB" sz="1700">
                <a:latin typeface="Cambria"/>
                <a:ea typeface="Cambria"/>
                <a:cs typeface="Cambria"/>
                <a:sym typeface="Cambria"/>
              </a:rPr>
              <a:t>S</a:t>
            </a:r>
            <a:r>
              <a:rPr lang="en-GB" sz="1700">
                <a:highlight>
                  <a:srgbClr val="FFFFFF"/>
                </a:highlight>
                <a:latin typeface="Cambria"/>
                <a:ea typeface="Cambria"/>
                <a:cs typeface="Cambria"/>
                <a:sym typeface="Cambria"/>
              </a:rPr>
              <a:t>tandardized our data to put all data points into a mean of 0 and standard deviation of 1.</a:t>
            </a:r>
            <a:endParaRPr sz="1700">
              <a:highlight>
                <a:srgbClr val="FFFFFF"/>
              </a:highlight>
              <a:latin typeface="Cambria"/>
              <a:ea typeface="Cambria"/>
              <a:cs typeface="Cambria"/>
              <a:sym typeface="Cambria"/>
            </a:endParaRPr>
          </a:p>
          <a:p>
            <a:pPr marL="457200" lvl="0" indent="-336550" algn="l" rtl="0">
              <a:lnSpc>
                <a:spcPct val="115000"/>
              </a:lnSpc>
              <a:spcBef>
                <a:spcPts val="1200"/>
              </a:spcBef>
              <a:spcAft>
                <a:spcPts val="0"/>
              </a:spcAft>
              <a:buSzPts val="1700"/>
              <a:buFont typeface="Cambria"/>
              <a:buChar char="●"/>
            </a:pPr>
            <a:r>
              <a:rPr lang="en-GB" sz="1700">
                <a:highlight>
                  <a:srgbClr val="FFFFFF"/>
                </a:highlight>
                <a:latin typeface="Cambria"/>
                <a:ea typeface="Cambria"/>
                <a:cs typeface="Cambria"/>
                <a:sym typeface="Cambria"/>
              </a:rPr>
              <a:t>Then we initialized, fitted and trained multiple classifier such as </a:t>
            </a:r>
            <a:r>
              <a:rPr lang="en-GB" sz="1700" b="1">
                <a:highlight>
                  <a:srgbClr val="FFFFFF"/>
                </a:highlight>
                <a:latin typeface="Cambria"/>
                <a:ea typeface="Cambria"/>
                <a:cs typeface="Cambria"/>
                <a:sym typeface="Cambria"/>
              </a:rPr>
              <a:t>Random Forest, Decision Tree, Naïve Bayes, Support Vector Machines, K-Nearest Neighbor and Logistic Regression </a:t>
            </a:r>
            <a:r>
              <a:rPr lang="en-GB" sz="1700">
                <a:highlight>
                  <a:srgbClr val="FFFFFF"/>
                </a:highlight>
                <a:latin typeface="Cambria"/>
                <a:ea typeface="Cambria"/>
                <a:cs typeface="Cambria"/>
                <a:sym typeface="Cambria"/>
              </a:rPr>
              <a:t>to see which one performs better.</a:t>
            </a:r>
            <a:endParaRPr sz="1700">
              <a:highlight>
                <a:srgbClr val="FFFFFF"/>
              </a:highlight>
              <a:latin typeface="Cambria"/>
              <a:ea typeface="Cambria"/>
              <a:cs typeface="Cambria"/>
              <a:sym typeface="Cambria"/>
            </a:endParaRPr>
          </a:p>
          <a:p>
            <a:pPr marL="0" lvl="0" indent="0" algn="l" rtl="0">
              <a:lnSpc>
                <a:spcPct val="115000"/>
              </a:lnSpc>
              <a:spcBef>
                <a:spcPts val="1200"/>
              </a:spcBef>
              <a:spcAft>
                <a:spcPts val="0"/>
              </a:spcAft>
              <a:buSzPts val="1800"/>
              <a:buNone/>
            </a:pPr>
            <a:endParaRPr sz="1700">
              <a:highlight>
                <a:srgbClr val="FFFFFF"/>
              </a:highlight>
              <a:latin typeface="Cambria"/>
              <a:ea typeface="Cambria"/>
              <a:cs typeface="Cambria"/>
              <a:sym typeface="Cambria"/>
            </a:endParaRPr>
          </a:p>
          <a:p>
            <a:pPr marL="0" lvl="0" indent="0" algn="l" rtl="0">
              <a:lnSpc>
                <a:spcPct val="115000"/>
              </a:lnSpc>
              <a:spcBef>
                <a:spcPts val="1200"/>
              </a:spcBef>
              <a:spcAft>
                <a:spcPts val="0"/>
              </a:spcAft>
              <a:buSzPts val="1800"/>
              <a:buNone/>
            </a:pPr>
            <a:endParaRPr sz="1700" b="1">
              <a:highlight>
                <a:srgbClr val="FFFFFF"/>
              </a:highlight>
              <a:latin typeface="Cambria"/>
              <a:ea typeface="Cambria"/>
              <a:cs typeface="Cambria"/>
              <a:sym typeface="Cambria"/>
            </a:endParaRPr>
          </a:p>
          <a:p>
            <a:pPr marL="0" lvl="0" indent="0" algn="l" rtl="0">
              <a:lnSpc>
                <a:spcPct val="115000"/>
              </a:lnSpc>
              <a:spcBef>
                <a:spcPts val="1200"/>
              </a:spcBef>
              <a:spcAft>
                <a:spcPts val="1200"/>
              </a:spcAft>
              <a:buSzPts val="1800"/>
              <a:buNone/>
            </a:pP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0"/>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Model Building</a:t>
            </a:r>
            <a:endParaRPr sz="2500" b="1"/>
          </a:p>
        </p:txBody>
      </p:sp>
      <p:sp>
        <p:nvSpPr>
          <p:cNvPr id="141" name="Google Shape;141;p10"/>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rmAutofit/>
          </a:bodyPr>
          <a:lstStyle/>
          <a:p>
            <a:pPr marL="457200" lvl="0" indent="-304800" algn="l" rtl="0">
              <a:lnSpc>
                <a:spcPct val="110000"/>
              </a:lnSpc>
              <a:spcBef>
                <a:spcPts val="0"/>
              </a:spcBef>
              <a:spcAft>
                <a:spcPts val="0"/>
              </a:spcAft>
              <a:buSzPts val="1200"/>
              <a:buChar char="●"/>
            </a:pPr>
            <a:r>
              <a:rPr lang="en-GB" sz="1200"/>
              <a:t>This dataset turned out to yield highly accurate models (intrinsic to the kind of data)</a:t>
            </a:r>
            <a:endParaRPr sz="1200"/>
          </a:p>
          <a:p>
            <a:pPr marL="457200" lvl="0" indent="-304800" algn="l" rtl="0">
              <a:lnSpc>
                <a:spcPct val="110000"/>
              </a:lnSpc>
              <a:spcBef>
                <a:spcPts val="0"/>
              </a:spcBef>
              <a:spcAft>
                <a:spcPts val="0"/>
              </a:spcAft>
              <a:buSzPts val="1200"/>
              <a:buChar char="●"/>
            </a:pPr>
            <a:r>
              <a:rPr lang="en-GB" sz="1200"/>
              <a:t>All methods had a predictive accuracy of </a:t>
            </a:r>
            <a:r>
              <a:rPr lang="en-GB" sz="1200" b="1"/>
              <a:t>&gt;94%</a:t>
            </a:r>
            <a:r>
              <a:rPr lang="en-GB" sz="1200"/>
              <a:t>.</a:t>
            </a:r>
            <a:endParaRPr sz="1200"/>
          </a:p>
          <a:p>
            <a:pPr marL="457200" lvl="0" indent="-304800" algn="l" rtl="0">
              <a:lnSpc>
                <a:spcPct val="110000"/>
              </a:lnSpc>
              <a:spcBef>
                <a:spcPts val="0"/>
              </a:spcBef>
              <a:spcAft>
                <a:spcPts val="0"/>
              </a:spcAft>
              <a:buSzPts val="1200"/>
              <a:buChar char="●"/>
            </a:pPr>
            <a:r>
              <a:rPr lang="en-GB" sz="1200"/>
              <a:t>Which model outperformed the other classifiers?</a:t>
            </a:r>
            <a:endParaRPr sz="1200"/>
          </a:p>
        </p:txBody>
      </p:sp>
      <p:pic>
        <p:nvPicPr>
          <p:cNvPr id="142" name="Google Shape;142;p10"/>
          <p:cNvPicPr preferRelativeResize="0"/>
          <p:nvPr/>
        </p:nvPicPr>
        <p:blipFill rotWithShape="1">
          <a:blip r:embed="rId3">
            <a:alphaModFix/>
          </a:blip>
          <a:srcRect/>
          <a:stretch/>
        </p:blipFill>
        <p:spPr>
          <a:xfrm>
            <a:off x="2229325" y="2128775"/>
            <a:ext cx="6258200" cy="2346825"/>
          </a:xfrm>
          <a:prstGeom prst="rect">
            <a:avLst/>
          </a:prstGeom>
          <a:noFill/>
          <a:ln>
            <a:noFill/>
          </a:ln>
        </p:spPr>
      </p:pic>
    </p:spTree>
  </p:cSld>
  <p:clrMapOvr>
    <a:masterClrMapping/>
  </p:clrMapOvr>
  <p:transition spd="med">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1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Model Evaluation</a:t>
            </a:r>
            <a:endParaRPr sz="2500" b="1"/>
          </a:p>
        </p:txBody>
      </p:sp>
      <p:sp>
        <p:nvSpPr>
          <p:cNvPr id="148" name="Google Shape;148;p1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1200">
                <a:latin typeface="Cambria"/>
                <a:ea typeface="Cambria"/>
                <a:cs typeface="Cambria"/>
                <a:sym typeface="Cambria"/>
              </a:rPr>
              <a:t>Used different metrics such as accuracy, precision, recall, balanced_accuracy, f2-score, cross_val_score, auc, roc_curve to evaluate the performance of our model.</a:t>
            </a:r>
            <a:endParaRPr sz="1200">
              <a:latin typeface="Cambria"/>
              <a:ea typeface="Cambria"/>
              <a:cs typeface="Cambria"/>
              <a:sym typeface="Cambria"/>
            </a:endParaRPr>
          </a:p>
          <a:p>
            <a:pPr marL="0" lvl="0" indent="0" algn="l" rtl="0">
              <a:lnSpc>
                <a:spcPct val="115000"/>
              </a:lnSpc>
              <a:spcBef>
                <a:spcPts val="1200"/>
              </a:spcBef>
              <a:spcAft>
                <a:spcPts val="0"/>
              </a:spcAft>
              <a:buSzPts val="1800"/>
              <a:buNone/>
            </a:pPr>
            <a:r>
              <a:rPr lang="en-GB" sz="1200">
                <a:latin typeface="Cambria"/>
                <a:ea typeface="Cambria"/>
                <a:cs typeface="Cambria"/>
                <a:sym typeface="Cambria"/>
              </a:rPr>
              <a:t>Optimized the model by tuning the hyperparameter of our selected model (Logistic Regression) with GridSearchCV </a:t>
            </a:r>
            <a:endParaRPr sz="1200">
              <a:latin typeface="Cambria"/>
              <a:ea typeface="Cambria"/>
              <a:cs typeface="Cambria"/>
              <a:sym typeface="Cambria"/>
            </a:endParaRPr>
          </a:p>
          <a:p>
            <a:pPr marL="0" lvl="0" indent="0" algn="l" rtl="0">
              <a:lnSpc>
                <a:spcPct val="115000"/>
              </a:lnSpc>
              <a:spcBef>
                <a:spcPts val="1200"/>
              </a:spcBef>
              <a:spcAft>
                <a:spcPts val="0"/>
              </a:spcAft>
              <a:buSzPts val="1800"/>
              <a:buNone/>
            </a:pPr>
            <a:r>
              <a:rPr lang="en-GB" sz="1200">
                <a:latin typeface="Cambria"/>
                <a:ea typeface="Cambria"/>
                <a:cs typeface="Cambria"/>
                <a:sym typeface="Cambria"/>
              </a:rPr>
              <a:t>Selected hyperparameters were </a:t>
            </a:r>
            <a:r>
              <a:rPr lang="en-GB" sz="1200" b="1">
                <a:highlight>
                  <a:srgbClr val="FFFFFF"/>
                </a:highlight>
                <a:latin typeface="Cambria"/>
                <a:ea typeface="Cambria"/>
                <a:cs typeface="Cambria"/>
                <a:sym typeface="Cambria"/>
              </a:rPr>
              <a:t>{'C': 1, 'penalty': 'l2', 'solver': 'saga'} and set the max iteration (max_iter=500) for solving the convergence issue </a:t>
            </a:r>
            <a:endParaRPr sz="1200" b="1">
              <a:highlight>
                <a:srgbClr val="FFFFFF"/>
              </a:highlight>
              <a:latin typeface="Cambria"/>
              <a:ea typeface="Cambria"/>
              <a:cs typeface="Cambria"/>
              <a:sym typeface="Cambria"/>
            </a:endParaRPr>
          </a:p>
          <a:p>
            <a:pPr marL="0" lvl="0" indent="0" algn="l" rtl="0">
              <a:lnSpc>
                <a:spcPct val="115000"/>
              </a:lnSpc>
              <a:spcBef>
                <a:spcPts val="1200"/>
              </a:spcBef>
              <a:spcAft>
                <a:spcPts val="0"/>
              </a:spcAft>
              <a:buSzPts val="1800"/>
              <a:buNone/>
            </a:pPr>
            <a:r>
              <a:rPr lang="en-GB" sz="1200" b="1">
                <a:highlight>
                  <a:srgbClr val="FFFFFF"/>
                </a:highlight>
                <a:latin typeface="Cambria"/>
                <a:ea typeface="Cambria"/>
                <a:cs typeface="Cambria"/>
                <a:sym typeface="Cambria"/>
              </a:rPr>
              <a:t>The AUC (</a:t>
            </a:r>
            <a:r>
              <a:rPr lang="en-GB" sz="1200">
                <a:highlight>
                  <a:srgbClr val="FFFFFF"/>
                </a:highlight>
                <a:latin typeface="Cambria"/>
                <a:ea typeface="Cambria"/>
                <a:cs typeface="Cambria"/>
                <a:sym typeface="Cambria"/>
              </a:rPr>
              <a:t>measure of separability)</a:t>
            </a:r>
            <a:r>
              <a:rPr lang="en-GB" sz="1200" b="1">
                <a:highlight>
                  <a:srgbClr val="FFFFFF"/>
                </a:highlight>
                <a:latin typeface="Cambria"/>
                <a:ea typeface="Cambria"/>
                <a:cs typeface="Cambria"/>
                <a:sym typeface="Cambria"/>
              </a:rPr>
              <a:t> score is around 99.79% which </a:t>
            </a:r>
            <a:endParaRPr sz="1200" b="1">
              <a:highlight>
                <a:srgbClr val="FFFFFF"/>
              </a:highlight>
              <a:latin typeface="Cambria"/>
              <a:ea typeface="Cambria"/>
              <a:cs typeface="Cambria"/>
              <a:sym typeface="Cambria"/>
            </a:endParaRPr>
          </a:p>
          <a:p>
            <a:pPr marL="0" lvl="0" indent="0" algn="just" rtl="0">
              <a:lnSpc>
                <a:spcPct val="100000"/>
              </a:lnSpc>
              <a:spcBef>
                <a:spcPts val="375"/>
              </a:spcBef>
              <a:spcAft>
                <a:spcPts val="0"/>
              </a:spcAft>
              <a:buSzPts val="1800"/>
              <a:buNone/>
            </a:pPr>
            <a:r>
              <a:rPr lang="en-GB" sz="1200" b="1">
                <a:highlight>
                  <a:srgbClr val="FFFFFF"/>
                </a:highlight>
                <a:latin typeface="Cambria"/>
                <a:ea typeface="Cambria"/>
                <a:cs typeface="Cambria"/>
                <a:sym typeface="Cambria"/>
              </a:rPr>
              <a:t>means </a:t>
            </a:r>
            <a:r>
              <a:rPr lang="en-GB" sz="1200">
                <a:highlight>
                  <a:srgbClr val="FFFFFF"/>
                </a:highlight>
                <a:latin typeface="Cambria"/>
                <a:ea typeface="Cambria"/>
                <a:cs typeface="Cambria"/>
                <a:sym typeface="Cambria"/>
              </a:rPr>
              <a:t>it successfully predicts 0 classes as </a:t>
            </a: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SzPts val="1800"/>
              <a:buNone/>
            </a:pPr>
            <a:r>
              <a:rPr lang="en-GB" sz="1200">
                <a:highlight>
                  <a:srgbClr val="FFFFFF"/>
                </a:highlight>
                <a:latin typeface="Cambria"/>
                <a:ea typeface="Cambria"/>
                <a:cs typeface="Cambria"/>
                <a:sym typeface="Cambria"/>
              </a:rPr>
              <a:t>0 and 1 classes as 1.</a:t>
            </a: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SzPts val="1800"/>
              <a:buNone/>
            </a:pP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SzPts val="1800"/>
              <a:buNone/>
            </a:pPr>
            <a:r>
              <a:rPr lang="en-GB" sz="1200">
                <a:highlight>
                  <a:srgbClr val="FFFFFF"/>
                </a:highlight>
                <a:latin typeface="Cambria"/>
                <a:ea typeface="Cambria"/>
                <a:cs typeface="Cambria"/>
                <a:sym typeface="Cambria"/>
              </a:rPr>
              <a:t>The overall accuracy increased to </a:t>
            </a:r>
            <a:r>
              <a:rPr lang="en-GB" sz="1200" b="1">
                <a:highlight>
                  <a:srgbClr val="FFFFFF"/>
                </a:highlight>
                <a:latin typeface="Cambria"/>
                <a:ea typeface="Cambria"/>
                <a:cs typeface="Cambria"/>
                <a:sym typeface="Cambria"/>
              </a:rPr>
              <a:t>98.28%</a:t>
            </a:r>
            <a:r>
              <a:rPr lang="en-GB" sz="1200">
                <a:highlight>
                  <a:srgbClr val="FFFFFF"/>
                </a:highlight>
                <a:latin typeface="Cambria"/>
                <a:ea typeface="Cambria"/>
                <a:cs typeface="Cambria"/>
                <a:sym typeface="Cambria"/>
              </a:rPr>
              <a:t> with </a:t>
            </a:r>
            <a:r>
              <a:rPr lang="en-GB" sz="1200" b="1">
                <a:highlight>
                  <a:srgbClr val="FFFFFF"/>
                </a:highlight>
                <a:latin typeface="Cambria"/>
                <a:ea typeface="Cambria"/>
                <a:cs typeface="Cambria"/>
                <a:sym typeface="Cambria"/>
              </a:rPr>
              <a:t>FP=1 &amp; FN=2.</a:t>
            </a:r>
            <a:endParaRPr sz="1200" b="1">
              <a:highlight>
                <a:srgbClr val="FFFFFF"/>
              </a:highlight>
              <a:latin typeface="Cambria"/>
              <a:ea typeface="Cambria"/>
              <a:cs typeface="Cambria"/>
              <a:sym typeface="Cambria"/>
            </a:endParaRPr>
          </a:p>
          <a:p>
            <a:pPr marL="0" lvl="0" indent="0" algn="just" rtl="0">
              <a:lnSpc>
                <a:spcPct val="100000"/>
              </a:lnSpc>
              <a:spcBef>
                <a:spcPts val="375"/>
              </a:spcBef>
              <a:spcAft>
                <a:spcPts val="0"/>
              </a:spcAft>
              <a:buSzPts val="1800"/>
              <a:buNone/>
            </a:pPr>
            <a:endParaRPr sz="1200">
              <a:highlight>
                <a:srgbClr val="FFFFFF"/>
              </a:highlight>
              <a:latin typeface="Cambria"/>
              <a:ea typeface="Cambria"/>
              <a:cs typeface="Cambria"/>
              <a:sym typeface="Cambria"/>
            </a:endParaRPr>
          </a:p>
          <a:p>
            <a:pPr marL="0" lvl="0" indent="0" algn="just" rtl="0">
              <a:lnSpc>
                <a:spcPct val="100000"/>
              </a:lnSpc>
              <a:spcBef>
                <a:spcPts val="1100"/>
              </a:spcBef>
              <a:spcAft>
                <a:spcPts val="0"/>
              </a:spcAft>
              <a:buSzPts val="1800"/>
              <a:buNone/>
            </a:pPr>
            <a:endParaRPr sz="1200">
              <a:highlight>
                <a:srgbClr val="FFFFFF"/>
              </a:highlight>
              <a:latin typeface="Cambria"/>
              <a:ea typeface="Cambria"/>
              <a:cs typeface="Cambria"/>
              <a:sym typeface="Cambria"/>
            </a:endParaRPr>
          </a:p>
          <a:p>
            <a:pPr marL="0" lvl="0" indent="0" algn="just" rtl="0">
              <a:lnSpc>
                <a:spcPct val="100000"/>
              </a:lnSpc>
              <a:spcBef>
                <a:spcPts val="1100"/>
              </a:spcBef>
              <a:spcAft>
                <a:spcPts val="375"/>
              </a:spcAft>
              <a:buClr>
                <a:schemeClr val="dk1"/>
              </a:buClr>
              <a:buSzPts val="1100"/>
              <a:buFont typeface="Arial"/>
              <a:buNone/>
            </a:pPr>
            <a:endParaRPr sz="1200">
              <a:highlight>
                <a:srgbClr val="FFFFFF"/>
              </a:highlight>
              <a:latin typeface="Cambria"/>
              <a:ea typeface="Cambria"/>
              <a:cs typeface="Cambria"/>
              <a:sym typeface="Cambria"/>
            </a:endParaRPr>
          </a:p>
        </p:txBody>
      </p:sp>
      <p:pic>
        <p:nvPicPr>
          <p:cNvPr id="149" name="Google Shape;149;p11"/>
          <p:cNvPicPr preferRelativeResize="0"/>
          <p:nvPr/>
        </p:nvPicPr>
        <p:blipFill rotWithShape="1">
          <a:blip r:embed="rId3">
            <a:alphaModFix/>
          </a:blip>
          <a:srcRect/>
          <a:stretch/>
        </p:blipFill>
        <p:spPr>
          <a:xfrm>
            <a:off x="5655825" y="2942725"/>
            <a:ext cx="2447925" cy="168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2"/>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12700" lvl="0" indent="0" algn="l" rtl="0">
              <a:lnSpc>
                <a:spcPct val="106200"/>
              </a:lnSpc>
              <a:spcBef>
                <a:spcPts val="0"/>
              </a:spcBef>
              <a:spcAft>
                <a:spcPts val="0"/>
              </a:spcAft>
              <a:buClr>
                <a:schemeClr val="dk1"/>
              </a:buClr>
              <a:buSzPts val="4200"/>
              <a:buFont typeface="Arial"/>
              <a:buNone/>
            </a:pPr>
            <a:r>
              <a:rPr lang="en-GB" sz="2500" b="1">
                <a:solidFill>
                  <a:srgbClr val="1A1A1A"/>
                </a:solidFill>
              </a:rPr>
              <a:t>Summary of Results</a:t>
            </a:r>
            <a:endParaRPr/>
          </a:p>
        </p:txBody>
      </p:sp>
      <p:sp>
        <p:nvSpPr>
          <p:cNvPr id="155" name="Google Shape;155;p12"/>
          <p:cNvSpPr txBox="1">
            <a:spLocks noGrp="1"/>
          </p:cNvSpPr>
          <p:nvPr>
            <p:ph type="body" idx="1"/>
          </p:nvPr>
        </p:nvSpPr>
        <p:spPr>
          <a:xfrm>
            <a:off x="311700" y="1147225"/>
            <a:ext cx="7155900" cy="3779700"/>
          </a:xfrm>
          <a:prstGeom prst="rect">
            <a:avLst/>
          </a:prstGeom>
          <a:noFill/>
          <a:ln>
            <a:noFill/>
          </a:ln>
        </p:spPr>
        <p:txBody>
          <a:bodyPr spcFirstLastPara="1" wrap="square" lIns="91425" tIns="91425" rIns="91425" bIns="91425" anchor="t" anchorCtr="0">
            <a:normAutofit/>
          </a:bodyPr>
          <a:lstStyle/>
          <a:p>
            <a:pPr marL="0" lvl="0" indent="0" algn="l" rtl="0">
              <a:lnSpc>
                <a:spcPct val="107916"/>
              </a:lnSpc>
              <a:spcBef>
                <a:spcPts val="0"/>
              </a:spcBef>
              <a:spcAft>
                <a:spcPts val="0"/>
              </a:spcAft>
              <a:buSzPts val="1800"/>
              <a:buNone/>
            </a:pPr>
            <a:r>
              <a:rPr lang="en-GB" sz="1200">
                <a:highlight>
                  <a:srgbClr val="FFFFFF"/>
                </a:highlight>
                <a:latin typeface="Cambria"/>
                <a:ea typeface="Cambria"/>
                <a:cs typeface="Cambria"/>
                <a:sym typeface="Cambria"/>
              </a:rPr>
              <a:t>Before hyperparameter tuning:</a:t>
            </a:r>
            <a:endParaRPr sz="1200">
              <a:highlight>
                <a:srgbClr val="FFFFFF"/>
              </a:highlight>
              <a:latin typeface="Cambria"/>
              <a:ea typeface="Cambria"/>
              <a:cs typeface="Cambria"/>
              <a:sym typeface="Cambria"/>
            </a:endParaRPr>
          </a:p>
          <a:p>
            <a:pPr marL="12700" lvl="0" indent="0" algn="l" rtl="0">
              <a:lnSpc>
                <a:spcPct val="110000"/>
              </a:lnSpc>
              <a:spcBef>
                <a:spcPts val="800"/>
              </a:spcBef>
              <a:spcAft>
                <a:spcPts val="0"/>
              </a:spcAft>
              <a:buClr>
                <a:schemeClr val="dk1"/>
              </a:buClr>
              <a:buSzPts val="1800"/>
              <a:buFont typeface="Arial"/>
              <a:buNone/>
            </a:pPr>
            <a:endParaRPr sz="1200"/>
          </a:p>
          <a:p>
            <a:pPr marL="0" lvl="0" indent="0" algn="just" rtl="0">
              <a:lnSpc>
                <a:spcPct val="100000"/>
              </a:lnSpc>
              <a:spcBef>
                <a:spcPts val="0"/>
              </a:spcBef>
              <a:spcAft>
                <a:spcPts val="0"/>
              </a:spcAft>
              <a:buClr>
                <a:schemeClr val="dk1"/>
              </a:buClr>
              <a:buSzPts val="1100"/>
              <a:buFont typeface="Arial"/>
              <a:buNone/>
            </a:pPr>
            <a:endParaRPr sz="1200"/>
          </a:p>
          <a:p>
            <a:pPr marL="0" lvl="0" indent="0" algn="just" rtl="0">
              <a:lnSpc>
                <a:spcPct val="100000"/>
              </a:lnSpc>
              <a:spcBef>
                <a:spcPts val="375"/>
              </a:spcBef>
              <a:spcAft>
                <a:spcPts val="0"/>
              </a:spcAft>
              <a:buClr>
                <a:schemeClr val="dk1"/>
              </a:buClr>
              <a:buSzPts val="1100"/>
              <a:buFont typeface="Arial"/>
              <a:buNone/>
            </a:pP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Clr>
                <a:schemeClr val="dk1"/>
              </a:buClr>
              <a:buSzPts val="1100"/>
              <a:buFont typeface="Arial"/>
              <a:buNone/>
            </a:pPr>
            <a:r>
              <a:rPr lang="en-GB" sz="1200">
                <a:highlight>
                  <a:srgbClr val="FFFFFF"/>
                </a:highlight>
                <a:latin typeface="Cambria"/>
                <a:ea typeface="Cambria"/>
                <a:cs typeface="Cambria"/>
                <a:sym typeface="Cambria"/>
              </a:rPr>
              <a:t>After hyperparameter tuning with penalty </a:t>
            </a:r>
            <a:r>
              <a:rPr lang="en-GB" sz="1200" b="1">
                <a:highlight>
                  <a:srgbClr val="FFFFFF"/>
                </a:highlight>
                <a:latin typeface="Cambria"/>
                <a:ea typeface="Cambria"/>
                <a:cs typeface="Cambria"/>
                <a:sym typeface="Cambria"/>
              </a:rPr>
              <a:t>L1:</a:t>
            </a:r>
            <a:endParaRPr sz="1200" b="1">
              <a:highlight>
                <a:srgbClr val="FFFFFF"/>
              </a:highlight>
              <a:latin typeface="Cambria"/>
              <a:ea typeface="Cambria"/>
              <a:cs typeface="Cambria"/>
              <a:sym typeface="Cambria"/>
            </a:endParaRPr>
          </a:p>
          <a:p>
            <a:pPr marL="0" lvl="0" indent="0" algn="just" rtl="0">
              <a:lnSpc>
                <a:spcPct val="100000"/>
              </a:lnSpc>
              <a:spcBef>
                <a:spcPts val="375"/>
              </a:spcBef>
              <a:spcAft>
                <a:spcPts val="0"/>
              </a:spcAft>
              <a:buClr>
                <a:schemeClr val="dk1"/>
              </a:buClr>
              <a:buSzPts val="1100"/>
              <a:buFont typeface="Arial"/>
              <a:buNone/>
            </a:pP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Clr>
                <a:schemeClr val="dk1"/>
              </a:buClr>
              <a:buSzPts val="1100"/>
              <a:buFont typeface="Arial"/>
              <a:buNone/>
            </a:pP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Clr>
                <a:schemeClr val="dk1"/>
              </a:buClr>
              <a:buSzPts val="1100"/>
              <a:buFont typeface="Arial"/>
              <a:buNone/>
            </a:pP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0"/>
              </a:spcAft>
              <a:buClr>
                <a:schemeClr val="dk1"/>
              </a:buClr>
              <a:buSzPts val="1100"/>
              <a:buFont typeface="Arial"/>
              <a:buNone/>
            </a:pPr>
            <a:r>
              <a:rPr lang="en-GB" sz="1200">
                <a:highlight>
                  <a:srgbClr val="FFFFFF"/>
                </a:highlight>
                <a:latin typeface="Cambria"/>
                <a:ea typeface="Cambria"/>
                <a:cs typeface="Cambria"/>
                <a:sym typeface="Cambria"/>
              </a:rPr>
              <a:t>After hyperparameter tuning with penalty </a:t>
            </a:r>
            <a:r>
              <a:rPr lang="en-GB" sz="1200" b="1">
                <a:highlight>
                  <a:srgbClr val="FFFFFF"/>
                </a:highlight>
                <a:latin typeface="Cambria"/>
                <a:ea typeface="Cambria"/>
                <a:cs typeface="Cambria"/>
                <a:sym typeface="Cambria"/>
              </a:rPr>
              <a:t>L2:</a:t>
            </a:r>
            <a:endParaRPr sz="1200" b="1">
              <a:highlight>
                <a:srgbClr val="FFFFFF"/>
              </a:highlight>
              <a:latin typeface="Cambria"/>
              <a:ea typeface="Cambria"/>
              <a:cs typeface="Cambria"/>
              <a:sym typeface="Cambria"/>
            </a:endParaRPr>
          </a:p>
          <a:p>
            <a:pPr marL="0" lvl="0" indent="0" algn="just" rtl="0">
              <a:lnSpc>
                <a:spcPct val="100000"/>
              </a:lnSpc>
              <a:spcBef>
                <a:spcPts val="375"/>
              </a:spcBef>
              <a:spcAft>
                <a:spcPts val="0"/>
              </a:spcAft>
              <a:buClr>
                <a:schemeClr val="dk1"/>
              </a:buClr>
              <a:buSzPts val="1100"/>
              <a:buFont typeface="Arial"/>
              <a:buNone/>
            </a:pPr>
            <a:endParaRPr sz="1200">
              <a:highlight>
                <a:srgbClr val="FFFFFF"/>
              </a:highlight>
              <a:latin typeface="Cambria"/>
              <a:ea typeface="Cambria"/>
              <a:cs typeface="Cambria"/>
              <a:sym typeface="Cambria"/>
            </a:endParaRPr>
          </a:p>
          <a:p>
            <a:pPr marL="0" lvl="0" indent="0" algn="just" rtl="0">
              <a:lnSpc>
                <a:spcPct val="100000"/>
              </a:lnSpc>
              <a:spcBef>
                <a:spcPts val="375"/>
              </a:spcBef>
              <a:spcAft>
                <a:spcPts val="375"/>
              </a:spcAft>
              <a:buClr>
                <a:schemeClr val="dk1"/>
              </a:buClr>
              <a:buSzPts val="1100"/>
              <a:buFont typeface="Arial"/>
              <a:buNone/>
            </a:pPr>
            <a:endParaRPr sz="1200">
              <a:highlight>
                <a:srgbClr val="FFFFFF"/>
              </a:highlight>
              <a:latin typeface="Cambria"/>
              <a:ea typeface="Cambria"/>
              <a:cs typeface="Cambria"/>
              <a:sym typeface="Cambria"/>
            </a:endParaRPr>
          </a:p>
        </p:txBody>
      </p:sp>
      <p:pic>
        <p:nvPicPr>
          <p:cNvPr id="156" name="Google Shape;156;p12"/>
          <p:cNvPicPr preferRelativeResize="0"/>
          <p:nvPr/>
        </p:nvPicPr>
        <p:blipFill rotWithShape="1">
          <a:blip r:embed="rId3">
            <a:alphaModFix/>
          </a:blip>
          <a:srcRect/>
          <a:stretch/>
        </p:blipFill>
        <p:spPr>
          <a:xfrm>
            <a:off x="422570" y="1557075"/>
            <a:ext cx="4852126" cy="519675"/>
          </a:xfrm>
          <a:prstGeom prst="rect">
            <a:avLst/>
          </a:prstGeom>
          <a:noFill/>
          <a:ln>
            <a:noFill/>
          </a:ln>
        </p:spPr>
      </p:pic>
      <p:pic>
        <p:nvPicPr>
          <p:cNvPr id="157" name="Google Shape;157;p12"/>
          <p:cNvPicPr preferRelativeResize="0"/>
          <p:nvPr/>
        </p:nvPicPr>
        <p:blipFill rotWithShape="1">
          <a:blip r:embed="rId4">
            <a:alphaModFix/>
          </a:blip>
          <a:srcRect/>
          <a:stretch/>
        </p:blipFill>
        <p:spPr>
          <a:xfrm>
            <a:off x="422575" y="2424788"/>
            <a:ext cx="4852125" cy="600075"/>
          </a:xfrm>
          <a:prstGeom prst="rect">
            <a:avLst/>
          </a:prstGeom>
          <a:noFill/>
          <a:ln>
            <a:noFill/>
          </a:ln>
        </p:spPr>
      </p:pic>
      <p:pic>
        <p:nvPicPr>
          <p:cNvPr id="158" name="Google Shape;158;p12"/>
          <p:cNvPicPr preferRelativeResize="0"/>
          <p:nvPr/>
        </p:nvPicPr>
        <p:blipFill rotWithShape="1">
          <a:blip r:embed="rId5">
            <a:alphaModFix/>
          </a:blip>
          <a:srcRect/>
          <a:stretch/>
        </p:blipFill>
        <p:spPr>
          <a:xfrm>
            <a:off x="393425" y="3422075"/>
            <a:ext cx="4852125" cy="600075"/>
          </a:xfrm>
          <a:prstGeom prst="rect">
            <a:avLst/>
          </a:prstGeom>
          <a:noFill/>
          <a:ln>
            <a:noFill/>
          </a:ln>
        </p:spPr>
      </p:pic>
      <p:sp>
        <p:nvSpPr>
          <p:cNvPr id="159" name="Google Shape;159;p12"/>
          <p:cNvSpPr txBox="1"/>
          <p:nvPr/>
        </p:nvSpPr>
        <p:spPr>
          <a:xfrm>
            <a:off x="1027250" y="4184473"/>
            <a:ext cx="3059700" cy="7389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375"/>
              </a:spcAft>
              <a:buClr>
                <a:srgbClr val="000000"/>
              </a:buClr>
              <a:buSzPts val="900"/>
              <a:buFont typeface="Arial"/>
              <a:buNone/>
            </a:pPr>
            <a:r>
              <a:rPr lang="en-GB" sz="900" b="1" i="0" u="none" strike="noStrike" cap="none">
                <a:solidFill>
                  <a:schemeClr val="dk1"/>
                </a:solidFill>
                <a:highlight>
                  <a:srgbClr val="FFFFFF"/>
                </a:highlight>
                <a:latin typeface="Cambria"/>
                <a:ea typeface="Cambria"/>
                <a:cs typeface="Cambria"/>
                <a:sym typeface="Cambria"/>
              </a:rPr>
              <a:t>The balanced accuracy of Logistic Regression increased using GridSearchCV from 96.69 to 97.94 with FP=1 &amp; FN=2 with penalty=L1 and 98.28 with FP=2 &amp; FN=1 with penalty=L2</a:t>
            </a:r>
            <a:endParaRPr sz="900" b="0" i="0" u="none" strike="noStrike" cap="none">
              <a:solidFill>
                <a:schemeClr val="dk1"/>
              </a:solidFill>
              <a:highlight>
                <a:srgbClr val="FFFFFF"/>
              </a:highlight>
              <a:latin typeface="Cambria"/>
              <a:ea typeface="Cambria"/>
              <a:cs typeface="Cambria"/>
              <a:sym typeface="Cambria"/>
            </a:endParaRPr>
          </a:p>
        </p:txBody>
      </p:sp>
      <p:pic>
        <p:nvPicPr>
          <p:cNvPr id="160" name="Google Shape;160;p12"/>
          <p:cNvPicPr preferRelativeResize="0"/>
          <p:nvPr/>
        </p:nvPicPr>
        <p:blipFill rotWithShape="1">
          <a:blip r:embed="rId6">
            <a:alphaModFix/>
          </a:blip>
          <a:srcRect/>
          <a:stretch/>
        </p:blipFill>
        <p:spPr>
          <a:xfrm>
            <a:off x="6119100" y="2675950"/>
            <a:ext cx="2015450" cy="2247425"/>
          </a:xfrm>
          <a:prstGeom prst="rect">
            <a:avLst/>
          </a:prstGeom>
          <a:noFill/>
          <a:ln>
            <a:noFill/>
          </a:ln>
        </p:spPr>
      </p:pic>
      <p:pic>
        <p:nvPicPr>
          <p:cNvPr id="161" name="Google Shape;161;p12"/>
          <p:cNvPicPr preferRelativeResize="0"/>
          <p:nvPr/>
        </p:nvPicPr>
        <p:blipFill rotWithShape="1">
          <a:blip r:embed="rId7">
            <a:alphaModFix/>
          </a:blip>
          <a:srcRect/>
          <a:stretch/>
        </p:blipFill>
        <p:spPr>
          <a:xfrm>
            <a:off x="6119100" y="743525"/>
            <a:ext cx="1857050" cy="1869725"/>
          </a:xfrm>
          <a:prstGeom prst="rect">
            <a:avLst/>
          </a:prstGeom>
          <a:noFill/>
          <a:ln>
            <a:noFill/>
          </a:ln>
        </p:spPr>
      </p:pic>
    </p:spTree>
  </p:cSld>
  <p:clrMapOvr>
    <a:masterClrMapping/>
  </p:clrMapOvr>
  <p:transition spd="med">
    <p:push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3"/>
          <p:cNvSpPr txBox="1">
            <a:spLocks noGrp="1"/>
          </p:cNvSpPr>
          <p:nvPr>
            <p:ph type="title"/>
          </p:nvPr>
        </p:nvSpPr>
        <p:spPr>
          <a:xfrm>
            <a:off x="311700" y="128100"/>
            <a:ext cx="8520600" cy="831300"/>
          </a:xfrm>
          <a:prstGeom prst="rect">
            <a:avLst/>
          </a:prstGeom>
          <a:noFill/>
          <a:ln>
            <a:noFill/>
          </a:ln>
        </p:spPr>
        <p:txBody>
          <a:bodyPr spcFirstLastPara="1" wrap="square" lIns="91425" tIns="91425" rIns="91425" bIns="91425" anchor="b" anchorCtr="0">
            <a:normAutofit/>
          </a:bodyPr>
          <a:lstStyle/>
          <a:p>
            <a:pPr marL="12700" lvl="0" indent="0" algn="l" rtl="0">
              <a:lnSpc>
                <a:spcPct val="106200"/>
              </a:lnSpc>
              <a:spcBef>
                <a:spcPts val="0"/>
              </a:spcBef>
              <a:spcAft>
                <a:spcPts val="0"/>
              </a:spcAft>
              <a:buSzPts val="4200"/>
              <a:buNone/>
            </a:pPr>
            <a:r>
              <a:rPr lang="en-GB" sz="2500" b="1">
                <a:solidFill>
                  <a:srgbClr val="1A1A1A"/>
                </a:solidFill>
              </a:rPr>
              <a:t>Conclusion</a:t>
            </a:r>
            <a:endParaRPr/>
          </a:p>
        </p:txBody>
      </p:sp>
      <p:sp>
        <p:nvSpPr>
          <p:cNvPr id="167" name="Google Shape;167;p13"/>
          <p:cNvSpPr txBox="1">
            <a:spLocks noGrp="1"/>
          </p:cNvSpPr>
          <p:nvPr>
            <p:ph type="body" idx="1"/>
          </p:nvPr>
        </p:nvSpPr>
        <p:spPr>
          <a:xfrm>
            <a:off x="311700" y="959400"/>
            <a:ext cx="8520600" cy="36198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50000"/>
              </a:lnSpc>
              <a:spcBef>
                <a:spcPts val="0"/>
              </a:spcBef>
              <a:spcAft>
                <a:spcPts val="0"/>
              </a:spcAft>
              <a:buSzPts val="1800"/>
              <a:buFont typeface="Cambria"/>
              <a:buChar char="●"/>
            </a:pPr>
            <a:r>
              <a:rPr lang="en-GB">
                <a:highlight>
                  <a:srgbClr val="FFFFFF"/>
                </a:highlight>
                <a:latin typeface="Cambria"/>
                <a:ea typeface="Cambria"/>
                <a:cs typeface="Cambria"/>
                <a:sym typeface="Cambria"/>
              </a:rPr>
              <a:t>We found the correlation of all the features with the target variable as well as among each other. We then found the 22 most optimal features by removing highly correlated variables. We have reduced the number of features from 30 to 22.</a:t>
            </a:r>
            <a:endParaRPr>
              <a:highlight>
                <a:srgbClr val="FFFFFF"/>
              </a:highlight>
              <a:latin typeface="Cambria"/>
              <a:ea typeface="Cambria"/>
              <a:cs typeface="Cambria"/>
              <a:sym typeface="Cambria"/>
            </a:endParaRPr>
          </a:p>
          <a:p>
            <a:pPr marL="457200" marR="0" lvl="0" indent="-342900" algn="l" rtl="0">
              <a:lnSpc>
                <a:spcPct val="150000"/>
              </a:lnSpc>
              <a:spcBef>
                <a:spcPts val="0"/>
              </a:spcBef>
              <a:spcAft>
                <a:spcPts val="0"/>
              </a:spcAft>
              <a:buSzPts val="1800"/>
              <a:buFont typeface="Cambria"/>
              <a:buChar char="●"/>
            </a:pPr>
            <a:r>
              <a:rPr lang="en-GB">
                <a:highlight>
                  <a:srgbClr val="FFFFFF"/>
                </a:highlight>
                <a:latin typeface="Cambria"/>
                <a:ea typeface="Cambria"/>
                <a:cs typeface="Cambria"/>
                <a:sym typeface="Cambria"/>
              </a:rPr>
              <a:t>We then implemented multiple classifiers and selected </a:t>
            </a:r>
            <a:r>
              <a:rPr lang="en-GB" b="1">
                <a:highlight>
                  <a:srgbClr val="FFFFFF"/>
                </a:highlight>
                <a:latin typeface="Cambria"/>
                <a:ea typeface="Cambria"/>
                <a:cs typeface="Cambria"/>
                <a:sym typeface="Cambria"/>
              </a:rPr>
              <a:t>Logistic Regression</a:t>
            </a:r>
            <a:r>
              <a:rPr lang="en-GB">
                <a:highlight>
                  <a:srgbClr val="FFFFFF"/>
                </a:highlight>
                <a:latin typeface="Cambria"/>
                <a:ea typeface="Cambria"/>
                <a:cs typeface="Cambria"/>
                <a:sym typeface="Cambria"/>
              </a:rPr>
              <a:t> as our best classifier for further analysis with</a:t>
            </a:r>
            <a:r>
              <a:rPr lang="en-GB" b="1">
                <a:highlight>
                  <a:srgbClr val="FFFFFF"/>
                </a:highlight>
                <a:latin typeface="Cambria"/>
                <a:ea typeface="Cambria"/>
                <a:cs typeface="Cambria"/>
                <a:sym typeface="Cambria"/>
              </a:rPr>
              <a:t> 96.69%</a:t>
            </a:r>
            <a:r>
              <a:rPr lang="en-GB">
                <a:highlight>
                  <a:srgbClr val="FFFFFF"/>
                </a:highlight>
                <a:latin typeface="Cambria"/>
                <a:ea typeface="Cambria"/>
                <a:cs typeface="Cambria"/>
                <a:sym typeface="Cambria"/>
              </a:rPr>
              <a:t> accuracy.</a:t>
            </a:r>
            <a:endParaRPr>
              <a:highlight>
                <a:srgbClr val="FFFFFF"/>
              </a:highlight>
              <a:latin typeface="Cambria"/>
              <a:ea typeface="Cambria"/>
              <a:cs typeface="Cambria"/>
              <a:sym typeface="Cambria"/>
            </a:endParaRPr>
          </a:p>
          <a:p>
            <a:pPr marL="457200" marR="0" lvl="0" indent="-342900" algn="l" rtl="0">
              <a:lnSpc>
                <a:spcPct val="150000"/>
              </a:lnSpc>
              <a:spcBef>
                <a:spcPts val="0"/>
              </a:spcBef>
              <a:spcAft>
                <a:spcPts val="0"/>
              </a:spcAft>
              <a:buSzPts val="1800"/>
              <a:buFont typeface="Cambria"/>
              <a:buChar char="●"/>
            </a:pPr>
            <a:r>
              <a:rPr lang="en-GB">
                <a:highlight>
                  <a:srgbClr val="FFFFFF"/>
                </a:highlight>
                <a:latin typeface="Cambria"/>
                <a:ea typeface="Cambria"/>
                <a:cs typeface="Cambria"/>
                <a:sym typeface="Cambria"/>
              </a:rPr>
              <a:t>We also increased the accuracy of our model from </a:t>
            </a:r>
            <a:r>
              <a:rPr lang="en-GB" b="1">
                <a:highlight>
                  <a:srgbClr val="FFFFFF"/>
                </a:highlight>
                <a:latin typeface="Cambria"/>
                <a:ea typeface="Cambria"/>
                <a:cs typeface="Cambria"/>
                <a:sym typeface="Cambria"/>
              </a:rPr>
              <a:t>to ~98.2%</a:t>
            </a:r>
            <a:r>
              <a:rPr lang="en-GB">
                <a:highlight>
                  <a:srgbClr val="FFFFFF"/>
                </a:highlight>
                <a:latin typeface="Cambria"/>
                <a:ea typeface="Cambria"/>
                <a:cs typeface="Cambria"/>
                <a:sym typeface="Cambria"/>
              </a:rPr>
              <a:t> during the process using hyperparameter tuning.</a:t>
            </a:r>
            <a:endParaRPr>
              <a:highlight>
                <a:srgbClr val="FFFFFF"/>
              </a:highlight>
              <a:latin typeface="Cambria"/>
              <a:ea typeface="Cambria"/>
              <a:cs typeface="Cambria"/>
              <a:sym typeface="Cambria"/>
            </a:endParaRPr>
          </a:p>
          <a:p>
            <a:pPr marL="0" lvl="0" indent="0" algn="l" rtl="0">
              <a:lnSpc>
                <a:spcPct val="110000"/>
              </a:lnSpc>
              <a:spcBef>
                <a:spcPts val="800"/>
              </a:spcBef>
              <a:spcAft>
                <a:spcPts val="0"/>
              </a:spcAft>
              <a:buSzPts val="1800"/>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4"/>
          <p:cNvSpPr txBox="1">
            <a:spLocks noGrp="1"/>
          </p:cNvSpPr>
          <p:nvPr>
            <p:ph type="body" idx="1"/>
          </p:nvPr>
        </p:nvSpPr>
        <p:spPr>
          <a:xfrm>
            <a:off x="743100" y="1908800"/>
            <a:ext cx="7746900" cy="2196900"/>
          </a:xfrm>
          <a:prstGeom prst="rect">
            <a:avLst/>
          </a:prstGeom>
          <a:noFill/>
          <a:ln>
            <a:noFill/>
          </a:ln>
        </p:spPr>
        <p:txBody>
          <a:bodyPr spcFirstLastPara="1" wrap="square" lIns="91425" tIns="91425" rIns="91425" bIns="91425" anchor="t" anchorCtr="0">
            <a:normAutofit/>
          </a:bodyPr>
          <a:lstStyle/>
          <a:p>
            <a:pPr marL="0" lvl="0" indent="0" algn="ctr" rtl="0">
              <a:lnSpc>
                <a:spcPct val="110000"/>
              </a:lnSpc>
              <a:spcBef>
                <a:spcPts val="0"/>
              </a:spcBef>
              <a:spcAft>
                <a:spcPts val="0"/>
              </a:spcAft>
              <a:buClr>
                <a:schemeClr val="dk1"/>
              </a:buClr>
              <a:buSzPts val="1100"/>
              <a:buFont typeface="Arial"/>
              <a:buNone/>
            </a:pPr>
            <a:r>
              <a:rPr lang="en-GB" sz="3600">
                <a:solidFill>
                  <a:schemeClr val="dk1"/>
                </a:solidFill>
              </a:rPr>
              <a:t>THANK YOU FOR </a:t>
            </a:r>
            <a:endParaRPr sz="3600">
              <a:solidFill>
                <a:schemeClr val="dk1"/>
              </a:solidFill>
            </a:endParaRPr>
          </a:p>
          <a:p>
            <a:pPr marL="0" lvl="0" indent="0" algn="ctr" rtl="0">
              <a:lnSpc>
                <a:spcPct val="110000"/>
              </a:lnSpc>
              <a:spcBef>
                <a:spcPts val="0"/>
              </a:spcBef>
              <a:spcAft>
                <a:spcPts val="0"/>
              </a:spcAft>
              <a:buClr>
                <a:schemeClr val="dk1"/>
              </a:buClr>
              <a:buSzPts val="1100"/>
              <a:buFont typeface="Arial"/>
              <a:buNone/>
            </a:pPr>
            <a:r>
              <a:rPr lang="en-GB" sz="3600">
                <a:solidFill>
                  <a:schemeClr val="dk1"/>
                </a:solidFill>
              </a:rPr>
              <a:t>YOUR ATTENTION</a:t>
            </a:r>
            <a:endParaRPr sz="1300"/>
          </a:p>
        </p:txBody>
      </p:sp>
    </p:spTree>
  </p:cSld>
  <p:clrMapOvr>
    <a:masterClrMapping/>
  </p:clrMapOvr>
  <mc:AlternateContent xmlns:mc="http://schemas.openxmlformats.org/markup-compatibility/2006" xmlns:p14="http://schemas.microsoft.com/office/powerpoint/2010/main">
    <mc:Choice Requires="p14">
      <p:transition spd="med">
        <p14:prism/>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12700" lvl="0" indent="0" algn="l" rtl="0">
              <a:lnSpc>
                <a:spcPct val="106200"/>
              </a:lnSpc>
              <a:spcBef>
                <a:spcPts val="0"/>
              </a:spcBef>
              <a:spcAft>
                <a:spcPts val="0"/>
              </a:spcAft>
              <a:buClr>
                <a:schemeClr val="dk1"/>
              </a:buClr>
              <a:buSzPts val="4200"/>
              <a:buFont typeface="Arial"/>
              <a:buNone/>
            </a:pPr>
            <a:r>
              <a:rPr lang="en-GB" sz="2500" b="1">
                <a:solidFill>
                  <a:srgbClr val="1A1A1A"/>
                </a:solidFill>
              </a:rPr>
              <a:t>About our Dataset</a:t>
            </a:r>
            <a:endParaRPr sz="2500"/>
          </a:p>
        </p:txBody>
      </p:sp>
      <p:sp>
        <p:nvSpPr>
          <p:cNvPr id="71" name="Google Shape;71;p2"/>
          <p:cNvSpPr txBox="1">
            <a:spLocks noGrp="1"/>
          </p:cNvSpPr>
          <p:nvPr>
            <p:ph type="body" idx="1"/>
          </p:nvPr>
        </p:nvSpPr>
        <p:spPr>
          <a:xfrm>
            <a:off x="311700" y="831300"/>
            <a:ext cx="4955700" cy="3839700"/>
          </a:xfrm>
          <a:prstGeom prst="rect">
            <a:avLst/>
          </a:prstGeom>
          <a:noFill/>
          <a:ln>
            <a:noFill/>
          </a:ln>
        </p:spPr>
        <p:txBody>
          <a:bodyPr spcFirstLastPara="1" wrap="square" lIns="91425" tIns="91425" rIns="91425" bIns="91425" anchor="t" anchorCtr="0">
            <a:normAutofit fontScale="40000" lnSpcReduction="20000"/>
          </a:bodyPr>
          <a:lstStyle/>
          <a:p>
            <a:pPr marL="457200" lvl="0" indent="-304800" algn="l" rtl="0">
              <a:lnSpc>
                <a:spcPct val="109285"/>
              </a:lnSpc>
              <a:spcBef>
                <a:spcPts val="0"/>
              </a:spcBef>
              <a:spcAft>
                <a:spcPts val="0"/>
              </a:spcAft>
              <a:buSzPct val="100000"/>
              <a:buFont typeface="Cambria"/>
              <a:buChar char="●"/>
            </a:pPr>
            <a:r>
              <a:rPr lang="en-GB" sz="3000">
                <a:latin typeface="Cambria"/>
                <a:ea typeface="Cambria"/>
                <a:cs typeface="Cambria"/>
                <a:sym typeface="Cambria"/>
              </a:rPr>
              <a:t>It was created by the </a:t>
            </a:r>
            <a:r>
              <a:rPr lang="en-GB" sz="3000" b="1">
                <a:latin typeface="Cambria"/>
                <a:ea typeface="Cambria"/>
                <a:cs typeface="Cambria"/>
                <a:sym typeface="Cambria"/>
              </a:rPr>
              <a:t>University of Wisconsin </a:t>
            </a:r>
            <a:r>
              <a:rPr lang="en-GB" sz="3000">
                <a:latin typeface="Cambria"/>
                <a:ea typeface="Cambria"/>
                <a:cs typeface="Cambria"/>
                <a:sym typeface="Cambria"/>
              </a:rPr>
              <a:t>in </a:t>
            </a:r>
            <a:r>
              <a:rPr lang="en-GB" sz="3000" b="1">
                <a:latin typeface="Cambria"/>
                <a:ea typeface="Cambria"/>
                <a:cs typeface="Cambria"/>
                <a:sym typeface="Cambria"/>
              </a:rPr>
              <a:t>1992,</a:t>
            </a:r>
            <a:r>
              <a:rPr lang="en-GB" sz="3000">
                <a:latin typeface="Cambria"/>
                <a:ea typeface="Cambria"/>
                <a:cs typeface="Cambria"/>
                <a:sym typeface="Cambria"/>
              </a:rPr>
              <a:t> and was collected from </a:t>
            </a:r>
            <a:r>
              <a:rPr lang="en-GB" sz="3000" b="1">
                <a:latin typeface="Cambria"/>
                <a:ea typeface="Cambria"/>
                <a:cs typeface="Cambria"/>
                <a:sym typeface="Cambria"/>
              </a:rPr>
              <a:t>569 </a:t>
            </a:r>
            <a:r>
              <a:rPr lang="en-GB" sz="3000" i="1">
                <a:latin typeface="Cambria"/>
                <a:ea typeface="Cambria"/>
                <a:cs typeface="Cambria"/>
                <a:sym typeface="Cambria"/>
              </a:rPr>
              <a:t>breast cancer patients</a:t>
            </a:r>
            <a:endParaRPr sz="3000" i="1">
              <a:latin typeface="Cambria"/>
              <a:ea typeface="Cambria"/>
              <a:cs typeface="Cambria"/>
              <a:sym typeface="Cambria"/>
            </a:endParaRPr>
          </a:p>
          <a:p>
            <a:pPr marL="457200" lvl="0" indent="-304800" algn="l" rtl="0">
              <a:lnSpc>
                <a:spcPct val="109285"/>
              </a:lnSpc>
              <a:spcBef>
                <a:spcPts val="0"/>
              </a:spcBef>
              <a:spcAft>
                <a:spcPts val="0"/>
              </a:spcAft>
              <a:buSzPct val="100000"/>
              <a:buFont typeface="Cambria"/>
              <a:buChar char="●"/>
            </a:pPr>
            <a:r>
              <a:rPr lang="en-GB" sz="3000">
                <a:latin typeface="Cambria"/>
                <a:ea typeface="Cambria"/>
                <a:cs typeface="Cambria"/>
                <a:sym typeface="Cambria"/>
              </a:rPr>
              <a:t>Each data point is composed of the attributes of the </a:t>
            </a:r>
            <a:r>
              <a:rPr lang="en-GB" sz="3000" b="1">
                <a:latin typeface="Cambria"/>
                <a:ea typeface="Cambria"/>
                <a:cs typeface="Cambria"/>
                <a:sym typeface="Cambria"/>
              </a:rPr>
              <a:t>nuclei of a cluster of cells </a:t>
            </a:r>
            <a:r>
              <a:rPr lang="en-GB" sz="3000">
                <a:latin typeface="Cambria"/>
                <a:ea typeface="Cambria"/>
                <a:cs typeface="Cambria"/>
                <a:sym typeface="Cambria"/>
              </a:rPr>
              <a:t>obtained via </a:t>
            </a:r>
            <a:r>
              <a:rPr lang="en-GB" sz="3000" b="1">
                <a:latin typeface="Cambria"/>
                <a:ea typeface="Cambria"/>
                <a:cs typeface="Cambria"/>
                <a:sym typeface="Cambria"/>
              </a:rPr>
              <a:t>fine needle aspiration </a:t>
            </a:r>
            <a:r>
              <a:rPr lang="en-GB" sz="3000">
                <a:latin typeface="Cambria"/>
                <a:ea typeface="Cambria"/>
                <a:cs typeface="Cambria"/>
                <a:sym typeface="Cambria"/>
              </a:rPr>
              <a:t>and analyzed under a microscope.</a:t>
            </a:r>
            <a:endParaRPr sz="3000" i="1">
              <a:latin typeface="Cambria"/>
              <a:ea typeface="Cambria"/>
              <a:cs typeface="Cambria"/>
              <a:sym typeface="Cambria"/>
            </a:endParaRPr>
          </a:p>
          <a:p>
            <a:pPr marL="457200" marR="59673" lvl="0" indent="-304800" algn="l" rtl="0">
              <a:lnSpc>
                <a:spcPct val="150714"/>
              </a:lnSpc>
              <a:spcBef>
                <a:spcPts val="0"/>
              </a:spcBef>
              <a:spcAft>
                <a:spcPts val="0"/>
              </a:spcAft>
              <a:buSzPct val="100000"/>
              <a:buFont typeface="Cambria"/>
              <a:buChar char="●"/>
            </a:pPr>
            <a:r>
              <a:rPr lang="en-GB" sz="3000">
                <a:latin typeface="Cambria"/>
                <a:ea typeface="Cambria"/>
                <a:cs typeface="Cambria"/>
                <a:sym typeface="Cambria"/>
              </a:rPr>
              <a:t>The dataset is available in UCI Machine Learning Repository.</a:t>
            </a:r>
            <a:endParaRPr sz="3000">
              <a:latin typeface="Cambria"/>
              <a:ea typeface="Cambria"/>
              <a:cs typeface="Cambria"/>
              <a:sym typeface="Cambria"/>
            </a:endParaRPr>
          </a:p>
          <a:p>
            <a:pPr marL="457200" marR="59674" lvl="0" indent="-304800" algn="l" rtl="0">
              <a:lnSpc>
                <a:spcPct val="150714"/>
              </a:lnSpc>
              <a:spcBef>
                <a:spcPts val="0"/>
              </a:spcBef>
              <a:spcAft>
                <a:spcPts val="0"/>
              </a:spcAft>
              <a:buSzPct val="100000"/>
              <a:buFont typeface="Cambria"/>
              <a:buChar char="●"/>
            </a:pPr>
            <a:r>
              <a:rPr lang="en-GB" sz="3000">
                <a:latin typeface="Cambria"/>
                <a:ea typeface="Cambria"/>
                <a:cs typeface="Cambria"/>
                <a:sym typeface="Cambria"/>
              </a:rPr>
              <a:t>The dataset has been preprocessed to remove missing values, standardize the features, and convert the diagnosis to a binary variable (0 for benign, 1 for malignant).</a:t>
            </a:r>
            <a:endParaRPr sz="3000">
              <a:latin typeface="Cambria"/>
              <a:ea typeface="Cambria"/>
              <a:cs typeface="Cambria"/>
              <a:sym typeface="Cambria"/>
            </a:endParaRPr>
          </a:p>
          <a:p>
            <a:pPr marL="457200" marR="59674" lvl="0" indent="-304800" algn="l" rtl="0">
              <a:lnSpc>
                <a:spcPct val="150714"/>
              </a:lnSpc>
              <a:spcBef>
                <a:spcPts val="0"/>
              </a:spcBef>
              <a:spcAft>
                <a:spcPts val="0"/>
              </a:spcAft>
              <a:buSzPct val="100000"/>
              <a:buFont typeface="Cambria"/>
              <a:buChar char="●"/>
            </a:pPr>
            <a:r>
              <a:rPr lang="en-GB" sz="3000">
                <a:latin typeface="Cambria"/>
                <a:ea typeface="Cambria"/>
                <a:cs typeface="Cambria"/>
                <a:sym typeface="Cambria"/>
              </a:rPr>
              <a:t>The dataset is slightly imbalanced, with more benign cases than malignant cases, which may affect the performance of some classification algorithms.</a:t>
            </a:r>
            <a:endParaRPr sz="3000">
              <a:latin typeface="Cambria"/>
              <a:ea typeface="Cambria"/>
              <a:cs typeface="Cambria"/>
              <a:sym typeface="Cambria"/>
            </a:endParaRPr>
          </a:p>
          <a:p>
            <a:pPr marL="457200" marR="24765" lvl="0" indent="-304800" algn="l" rtl="0">
              <a:lnSpc>
                <a:spcPct val="95825"/>
              </a:lnSpc>
              <a:spcBef>
                <a:spcPts val="470"/>
              </a:spcBef>
              <a:spcAft>
                <a:spcPts val="0"/>
              </a:spcAft>
              <a:buSzPct val="100000"/>
              <a:buFont typeface="Cambria"/>
              <a:buChar char="●"/>
            </a:pPr>
            <a:r>
              <a:rPr lang="en-GB" sz="3000" b="1">
                <a:latin typeface="Cambria"/>
                <a:ea typeface="Cambria"/>
                <a:cs typeface="Cambria"/>
                <a:sym typeface="Cambria"/>
              </a:rPr>
              <a:t>Attribute Interpretation:</a:t>
            </a:r>
            <a:r>
              <a:rPr lang="en-GB" sz="3000">
                <a:latin typeface="Cambria"/>
                <a:ea typeface="Cambria"/>
                <a:cs typeface="Cambria"/>
                <a:sym typeface="Cambria"/>
              </a:rPr>
              <a:t> The mean, standard error and “worst” or largest (mean of the three largest values) of these features were computed for each image, , each contains 10 parameters (radius, texture, area, perimeter, smoothness, compactness, concavity, concave points, symmetry, and fractal dimension), resulting in 30 features. For instance, field 3 is Mean Radius, field 13 is Radius SE, and field 23 is the Worst Radius.</a:t>
            </a:r>
            <a:endParaRPr sz="3000">
              <a:latin typeface="Cambria"/>
              <a:ea typeface="Cambria"/>
              <a:cs typeface="Cambria"/>
              <a:sym typeface="Cambria"/>
            </a:endParaRPr>
          </a:p>
          <a:p>
            <a:pPr marL="15748" marR="59674" lvl="0" indent="3048" algn="l" rtl="0">
              <a:lnSpc>
                <a:spcPct val="150714"/>
              </a:lnSpc>
              <a:spcBef>
                <a:spcPts val="129"/>
              </a:spcBef>
              <a:spcAft>
                <a:spcPts val="0"/>
              </a:spcAft>
              <a:buSzPct val="321428"/>
              <a:buNone/>
            </a:pPr>
            <a:endParaRPr sz="1400"/>
          </a:p>
        </p:txBody>
      </p:sp>
      <p:pic>
        <p:nvPicPr>
          <p:cNvPr id="72" name="Google Shape;72;p2"/>
          <p:cNvPicPr preferRelativeResize="0"/>
          <p:nvPr/>
        </p:nvPicPr>
        <p:blipFill rotWithShape="1">
          <a:blip r:embed="rId3">
            <a:alphaModFix/>
          </a:blip>
          <a:srcRect/>
          <a:stretch/>
        </p:blipFill>
        <p:spPr>
          <a:xfrm>
            <a:off x="5267400" y="183050"/>
            <a:ext cx="3876675" cy="2632500"/>
          </a:xfrm>
          <a:prstGeom prst="rect">
            <a:avLst/>
          </a:prstGeom>
          <a:noFill/>
          <a:ln>
            <a:noFill/>
          </a:ln>
        </p:spPr>
      </p:pic>
      <p:pic>
        <p:nvPicPr>
          <p:cNvPr id="73" name="Google Shape;73;p2"/>
          <p:cNvPicPr preferRelativeResize="0"/>
          <p:nvPr/>
        </p:nvPicPr>
        <p:blipFill>
          <a:blip r:embed="rId4">
            <a:alphaModFix/>
          </a:blip>
          <a:stretch>
            <a:fillRect/>
          </a:stretch>
        </p:blipFill>
        <p:spPr>
          <a:xfrm>
            <a:off x="5267400" y="2815550"/>
            <a:ext cx="3876675" cy="2215325"/>
          </a:xfrm>
          <a:prstGeom prst="rect">
            <a:avLst/>
          </a:prstGeom>
          <a:noFill/>
          <a:ln>
            <a:noFill/>
          </a:ln>
        </p:spPr>
      </p:pic>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12700" lvl="0" indent="0" algn="l" rtl="0">
              <a:lnSpc>
                <a:spcPct val="106458"/>
              </a:lnSpc>
              <a:spcBef>
                <a:spcPts val="0"/>
              </a:spcBef>
              <a:spcAft>
                <a:spcPts val="0"/>
              </a:spcAft>
              <a:buClr>
                <a:schemeClr val="dk1"/>
              </a:buClr>
              <a:buSzPts val="4200"/>
              <a:buFont typeface="Arial"/>
              <a:buNone/>
            </a:pPr>
            <a:r>
              <a:rPr lang="en-GB" sz="2500" b="1">
                <a:solidFill>
                  <a:srgbClr val="1A1A1A"/>
                </a:solidFill>
              </a:rPr>
              <a:t>Approach Overview</a:t>
            </a:r>
            <a:endParaRPr sz="2500"/>
          </a:p>
        </p:txBody>
      </p:sp>
      <p:sp>
        <p:nvSpPr>
          <p:cNvPr id="79" name="Google Shape;79;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SzPts val="1800"/>
              <a:buNone/>
            </a:pPr>
            <a:r>
              <a:rPr lang="en-GB" sz="1200" b="1">
                <a:highlight>
                  <a:schemeClr val="lt1"/>
                </a:highlight>
                <a:latin typeface="Cambria"/>
                <a:ea typeface="Cambria"/>
                <a:cs typeface="Cambria"/>
                <a:sym typeface="Cambria"/>
              </a:rPr>
              <a:t>Pre-processing: </a:t>
            </a:r>
            <a:r>
              <a:rPr lang="en-GB" sz="1200">
                <a:solidFill>
                  <a:schemeClr val="dk1"/>
                </a:solidFill>
                <a:highlight>
                  <a:schemeClr val="lt1"/>
                </a:highlight>
                <a:latin typeface="Cambria"/>
                <a:ea typeface="Cambria"/>
                <a:cs typeface="Cambria"/>
                <a:sym typeface="Cambria"/>
              </a:rPr>
              <a:t>We started off by importing the dataset and performing some initial data exploration to understand the features and target variable distribution. We then preprocessed the data by removing any missing values, standardizing the features, and encoding the target variable as a binary variable (0 for benign, 1 for malignant).</a:t>
            </a:r>
            <a:endParaRPr sz="1200">
              <a:solidFill>
                <a:schemeClr val="dk1"/>
              </a:solidFill>
              <a:highlight>
                <a:schemeClr val="lt1"/>
              </a:highlight>
              <a:latin typeface="Cambria"/>
              <a:ea typeface="Cambria"/>
              <a:cs typeface="Cambria"/>
              <a:sym typeface="Cambria"/>
            </a:endParaRPr>
          </a:p>
          <a:p>
            <a:pPr marL="0" lvl="0" indent="0" algn="l" rtl="0">
              <a:lnSpc>
                <a:spcPct val="110000"/>
              </a:lnSpc>
              <a:spcBef>
                <a:spcPts val="0"/>
              </a:spcBef>
              <a:spcAft>
                <a:spcPts val="0"/>
              </a:spcAft>
              <a:buClr>
                <a:schemeClr val="dk1"/>
              </a:buClr>
              <a:buSzPts val="1100"/>
              <a:buFont typeface="Arial"/>
              <a:buNone/>
            </a:pPr>
            <a:endParaRPr sz="1200">
              <a:solidFill>
                <a:schemeClr val="dk1"/>
              </a:solidFill>
              <a:highlight>
                <a:schemeClr val="lt1"/>
              </a:highlight>
              <a:latin typeface="Cambria"/>
              <a:ea typeface="Cambria"/>
              <a:cs typeface="Cambria"/>
              <a:sym typeface="Cambria"/>
            </a:endParaRPr>
          </a:p>
          <a:p>
            <a:pPr marL="0" lvl="0" indent="0" algn="l" rtl="0">
              <a:lnSpc>
                <a:spcPct val="110000"/>
              </a:lnSpc>
              <a:spcBef>
                <a:spcPts val="0"/>
              </a:spcBef>
              <a:spcAft>
                <a:spcPts val="0"/>
              </a:spcAft>
              <a:buClr>
                <a:schemeClr val="dk1"/>
              </a:buClr>
              <a:buSzPts val="1100"/>
              <a:buFont typeface="Arial"/>
              <a:buNone/>
            </a:pPr>
            <a:r>
              <a:rPr lang="en-GB" sz="1200" b="1">
                <a:solidFill>
                  <a:schemeClr val="dk1"/>
                </a:solidFill>
                <a:highlight>
                  <a:schemeClr val="lt1"/>
                </a:highlight>
                <a:latin typeface="Cambria"/>
                <a:ea typeface="Cambria"/>
                <a:cs typeface="Cambria"/>
                <a:sym typeface="Cambria"/>
              </a:rPr>
              <a:t>Feature Selection:</a:t>
            </a:r>
            <a:r>
              <a:rPr lang="en-GB" sz="1200">
                <a:solidFill>
                  <a:schemeClr val="dk1"/>
                </a:solidFill>
                <a:highlight>
                  <a:schemeClr val="lt1"/>
                </a:highlight>
                <a:latin typeface="Cambria"/>
                <a:ea typeface="Cambria"/>
                <a:cs typeface="Cambria"/>
                <a:sym typeface="Cambria"/>
              </a:rPr>
              <a:t> Since the dataset contains 30 features, we explored feature selection with </a:t>
            </a:r>
            <a:r>
              <a:rPr lang="en-GB" sz="1200">
                <a:highlight>
                  <a:schemeClr val="lt1"/>
                </a:highlight>
                <a:latin typeface="Cambria"/>
                <a:ea typeface="Cambria"/>
                <a:cs typeface="Cambria"/>
                <a:sym typeface="Cambria"/>
              </a:rPr>
              <a:t>correlation</a:t>
            </a:r>
            <a:r>
              <a:rPr lang="en-GB" sz="1200">
                <a:solidFill>
                  <a:schemeClr val="dk1"/>
                </a:solidFill>
                <a:highlight>
                  <a:schemeClr val="lt1"/>
                </a:highlight>
                <a:latin typeface="Cambria"/>
                <a:ea typeface="Cambria"/>
                <a:cs typeface="Cambria"/>
                <a:sym typeface="Cambria"/>
              </a:rPr>
              <a:t> technique to identify the most informative features for our classification task</a:t>
            </a:r>
            <a:r>
              <a:rPr lang="en-GB" sz="1200">
                <a:highlight>
                  <a:schemeClr val="lt1"/>
                </a:highlight>
                <a:latin typeface="Cambria"/>
                <a:ea typeface="Cambria"/>
                <a:cs typeface="Cambria"/>
                <a:sym typeface="Cambria"/>
              </a:rPr>
              <a:t> by removing the multicollinearity </a:t>
            </a:r>
            <a:r>
              <a:rPr lang="en-GB" sz="1200">
                <a:solidFill>
                  <a:schemeClr val="dk1"/>
                </a:solidFill>
                <a:highlight>
                  <a:schemeClr val="lt1"/>
                </a:highlight>
                <a:latin typeface="Cambria"/>
                <a:ea typeface="Cambria"/>
                <a:cs typeface="Cambria"/>
                <a:sym typeface="Cambria"/>
              </a:rPr>
              <a:t>to select the most relevant features.</a:t>
            </a:r>
            <a:endParaRPr sz="1200">
              <a:solidFill>
                <a:schemeClr val="dk1"/>
              </a:solidFill>
              <a:highlight>
                <a:schemeClr val="lt1"/>
              </a:highlight>
              <a:latin typeface="Cambria"/>
              <a:ea typeface="Cambria"/>
              <a:cs typeface="Cambria"/>
              <a:sym typeface="Cambria"/>
            </a:endParaRPr>
          </a:p>
          <a:p>
            <a:pPr marL="0" lvl="0" indent="0" algn="l" rtl="0">
              <a:lnSpc>
                <a:spcPct val="110000"/>
              </a:lnSpc>
              <a:spcBef>
                <a:spcPts val="0"/>
              </a:spcBef>
              <a:spcAft>
                <a:spcPts val="0"/>
              </a:spcAft>
              <a:buClr>
                <a:schemeClr val="dk1"/>
              </a:buClr>
              <a:buSzPts val="1100"/>
              <a:buFont typeface="Arial"/>
              <a:buNone/>
            </a:pPr>
            <a:endParaRPr sz="1200">
              <a:solidFill>
                <a:schemeClr val="dk1"/>
              </a:solidFill>
              <a:highlight>
                <a:schemeClr val="lt1"/>
              </a:highlight>
              <a:latin typeface="Cambria"/>
              <a:ea typeface="Cambria"/>
              <a:cs typeface="Cambria"/>
              <a:sym typeface="Cambria"/>
            </a:endParaRPr>
          </a:p>
          <a:p>
            <a:pPr marL="0" lvl="0" indent="0" algn="l" rtl="0">
              <a:lnSpc>
                <a:spcPct val="110000"/>
              </a:lnSpc>
              <a:spcBef>
                <a:spcPts val="0"/>
              </a:spcBef>
              <a:spcAft>
                <a:spcPts val="0"/>
              </a:spcAft>
              <a:buClr>
                <a:schemeClr val="dk1"/>
              </a:buClr>
              <a:buSzPts val="1100"/>
              <a:buFont typeface="Arial"/>
              <a:buNone/>
            </a:pPr>
            <a:r>
              <a:rPr lang="en-GB" sz="1200" b="1">
                <a:solidFill>
                  <a:schemeClr val="dk1"/>
                </a:solidFill>
                <a:highlight>
                  <a:schemeClr val="lt1"/>
                </a:highlight>
                <a:latin typeface="Cambria"/>
                <a:ea typeface="Cambria"/>
                <a:cs typeface="Cambria"/>
                <a:sym typeface="Cambria"/>
              </a:rPr>
              <a:t>Model Selection</a:t>
            </a:r>
            <a:r>
              <a:rPr lang="en-GB" sz="1200" b="1">
                <a:highlight>
                  <a:schemeClr val="lt1"/>
                </a:highlight>
                <a:latin typeface="Cambria"/>
                <a:ea typeface="Cambria"/>
                <a:cs typeface="Cambria"/>
                <a:sym typeface="Cambria"/>
              </a:rPr>
              <a:t> &amp; building:</a:t>
            </a:r>
            <a:r>
              <a:rPr lang="en-GB" sz="1200">
                <a:highlight>
                  <a:schemeClr val="lt1"/>
                </a:highlight>
                <a:latin typeface="Cambria"/>
                <a:ea typeface="Cambria"/>
                <a:cs typeface="Cambria"/>
                <a:sym typeface="Cambria"/>
              </a:rPr>
              <a:t> </a:t>
            </a:r>
            <a:r>
              <a:rPr lang="en-GB" sz="1200">
                <a:solidFill>
                  <a:schemeClr val="dk1"/>
                </a:solidFill>
                <a:highlight>
                  <a:schemeClr val="lt1"/>
                </a:highlight>
                <a:latin typeface="Cambria"/>
                <a:ea typeface="Cambria"/>
                <a:cs typeface="Cambria"/>
                <a:sym typeface="Cambria"/>
              </a:rPr>
              <a:t>We evaluated different classification algorithms, including logistic regression, support vector machines, k-nearest neighbors, decision trees, random forests, and naive Bayes, to identify the most accurate and reliable model for this task. </a:t>
            </a:r>
            <a:endParaRPr sz="1200">
              <a:highlight>
                <a:schemeClr val="lt1"/>
              </a:highlight>
              <a:latin typeface="Cambria"/>
              <a:ea typeface="Cambria"/>
              <a:cs typeface="Cambria"/>
              <a:sym typeface="Cambria"/>
            </a:endParaRPr>
          </a:p>
          <a:p>
            <a:pPr marL="0" lvl="0" indent="0" algn="l" rtl="0">
              <a:lnSpc>
                <a:spcPct val="110000"/>
              </a:lnSpc>
              <a:spcBef>
                <a:spcPts val="0"/>
              </a:spcBef>
              <a:spcAft>
                <a:spcPts val="0"/>
              </a:spcAft>
              <a:buClr>
                <a:schemeClr val="dk1"/>
              </a:buClr>
              <a:buSzPts val="1100"/>
              <a:buFont typeface="Arial"/>
              <a:buNone/>
            </a:pPr>
            <a:endParaRPr sz="1200">
              <a:highlight>
                <a:schemeClr val="lt1"/>
              </a:highlight>
              <a:latin typeface="Cambria"/>
              <a:ea typeface="Cambria"/>
              <a:cs typeface="Cambria"/>
              <a:sym typeface="Cambria"/>
            </a:endParaRPr>
          </a:p>
          <a:p>
            <a:pPr marL="0" lvl="0" indent="0" algn="l" rtl="0">
              <a:lnSpc>
                <a:spcPct val="110000"/>
              </a:lnSpc>
              <a:spcBef>
                <a:spcPts val="0"/>
              </a:spcBef>
              <a:spcAft>
                <a:spcPts val="0"/>
              </a:spcAft>
              <a:buSzPts val="1800"/>
              <a:buNone/>
            </a:pPr>
            <a:r>
              <a:rPr lang="en-GB" sz="1200" b="1">
                <a:solidFill>
                  <a:schemeClr val="dk1"/>
                </a:solidFill>
                <a:highlight>
                  <a:schemeClr val="lt1"/>
                </a:highlight>
                <a:latin typeface="Cambria"/>
                <a:ea typeface="Cambria"/>
                <a:cs typeface="Cambria"/>
                <a:sym typeface="Cambria"/>
              </a:rPr>
              <a:t>Model Evaluation:</a:t>
            </a:r>
            <a:r>
              <a:rPr lang="en-GB" sz="1200">
                <a:solidFill>
                  <a:schemeClr val="dk1"/>
                </a:solidFill>
                <a:highlight>
                  <a:schemeClr val="lt1"/>
                </a:highlight>
                <a:latin typeface="Cambria"/>
                <a:ea typeface="Cambria"/>
                <a:cs typeface="Cambria"/>
                <a:sym typeface="Cambria"/>
              </a:rPr>
              <a:t> </a:t>
            </a:r>
            <a:r>
              <a:rPr lang="en-GB" sz="1200">
                <a:highlight>
                  <a:schemeClr val="lt1"/>
                </a:highlight>
                <a:latin typeface="Cambria"/>
                <a:ea typeface="Cambria"/>
                <a:cs typeface="Cambria"/>
                <a:sym typeface="Cambria"/>
              </a:rPr>
              <a:t>We used cross-validation and hyperparameter tuning to optimize the models' performance and prevent overfitting. </a:t>
            </a:r>
            <a:r>
              <a:rPr lang="en-GB" sz="1200">
                <a:solidFill>
                  <a:schemeClr val="dk1"/>
                </a:solidFill>
                <a:highlight>
                  <a:schemeClr val="lt1"/>
                </a:highlight>
                <a:latin typeface="Cambria"/>
                <a:ea typeface="Cambria"/>
                <a:cs typeface="Cambria"/>
                <a:sym typeface="Cambria"/>
              </a:rPr>
              <a:t>We used several evaluation metrics, such as accuracy, precision, recall, F1-score, and AUC-ROC, to assess the models' performance and compare them against each other. We also used a confusion matrix to visualize the models' predictions and identify any potential errors.</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252700" y="0"/>
            <a:ext cx="8520600" cy="831300"/>
          </a:xfrm>
          <a:prstGeom prst="rect">
            <a:avLst/>
          </a:prstGeom>
          <a:noFill/>
          <a:ln>
            <a:noFill/>
          </a:ln>
        </p:spPr>
        <p:txBody>
          <a:bodyPr spcFirstLastPara="1" wrap="square" lIns="91425" tIns="91425" rIns="91425" bIns="91425" anchor="b" anchorCtr="0">
            <a:normAutofit/>
          </a:bodyPr>
          <a:lstStyle/>
          <a:p>
            <a:pPr marL="12700" lvl="0" indent="0" algn="l" rtl="0">
              <a:lnSpc>
                <a:spcPct val="106458"/>
              </a:lnSpc>
              <a:spcBef>
                <a:spcPts val="0"/>
              </a:spcBef>
              <a:spcAft>
                <a:spcPts val="0"/>
              </a:spcAft>
              <a:buSzPts val="4200"/>
              <a:buNone/>
            </a:pPr>
            <a:r>
              <a:rPr lang="en-GB" sz="2500" b="1"/>
              <a:t>Library &amp; Tools Used</a:t>
            </a:r>
            <a:endParaRPr sz="2500" b="1"/>
          </a:p>
        </p:txBody>
      </p:sp>
      <p:sp>
        <p:nvSpPr>
          <p:cNvPr id="85" name="Google Shape;85;p4"/>
          <p:cNvSpPr txBox="1">
            <a:spLocks noGrp="1"/>
          </p:cNvSpPr>
          <p:nvPr>
            <p:ph type="body" idx="1"/>
          </p:nvPr>
        </p:nvSpPr>
        <p:spPr>
          <a:xfrm>
            <a:off x="311700" y="672675"/>
            <a:ext cx="8520600" cy="4356600"/>
          </a:xfrm>
          <a:prstGeom prst="rect">
            <a:avLst/>
          </a:prstGeom>
          <a:noFill/>
          <a:ln>
            <a:noFill/>
          </a:ln>
        </p:spPr>
        <p:txBody>
          <a:bodyPr spcFirstLastPara="1" wrap="square" lIns="91425" tIns="91425" rIns="91425" bIns="91425" anchor="t" anchorCtr="0">
            <a:noAutofit/>
          </a:bodyPr>
          <a:lstStyle/>
          <a:p>
            <a:pPr marL="0" lvl="0" indent="0" algn="l" rtl="0">
              <a:lnSpc>
                <a:spcPct val="120000"/>
              </a:lnSpc>
              <a:spcBef>
                <a:spcPts val="0"/>
              </a:spcBef>
              <a:spcAft>
                <a:spcPts val="0"/>
              </a:spcAft>
              <a:buSzPts val="1800"/>
              <a:buNone/>
            </a:pPr>
            <a:r>
              <a:rPr lang="en-GB" sz="1200" b="1">
                <a:solidFill>
                  <a:schemeClr val="dk1"/>
                </a:solidFill>
                <a:latin typeface="Quattrocento Sans"/>
                <a:ea typeface="Quattrocento Sans"/>
                <a:cs typeface="Quattrocento Sans"/>
                <a:sym typeface="Quattrocento Sans"/>
              </a:rPr>
              <a:t>TOOLS</a:t>
            </a:r>
            <a:r>
              <a:rPr lang="en-GB" sz="1200">
                <a:solidFill>
                  <a:schemeClr val="dk1"/>
                </a:solidFill>
                <a:latin typeface="Quattrocento Sans"/>
                <a:ea typeface="Quattrocento Sans"/>
                <a:cs typeface="Quattrocento Sans"/>
                <a:sym typeface="Quattrocento Sans"/>
              </a:rPr>
              <a:t>: VARIOUS DATA ANALYSIS AND MACHINE LEARNING TOOLS SUCH AS </a:t>
            </a:r>
            <a:r>
              <a:rPr lang="en-GB" sz="1200" b="1">
                <a:solidFill>
                  <a:schemeClr val="dk1"/>
                </a:solidFill>
                <a:latin typeface="Quattrocento Sans"/>
                <a:ea typeface="Quattrocento Sans"/>
                <a:cs typeface="Quattrocento Sans"/>
                <a:sym typeface="Quattrocento Sans"/>
              </a:rPr>
              <a:t>PYTHON, JUPYTER NOTEBOOK.</a:t>
            </a:r>
            <a:endParaRPr sz="1200" b="1">
              <a:latin typeface="Quattrocento Sans"/>
              <a:ea typeface="Quattrocento Sans"/>
              <a:cs typeface="Quattrocento Sans"/>
              <a:sym typeface="Quattrocento Sans"/>
            </a:endParaRPr>
          </a:p>
          <a:p>
            <a:pPr marL="0" lvl="0" indent="0" algn="l" rtl="0">
              <a:lnSpc>
                <a:spcPct val="120000"/>
              </a:lnSpc>
              <a:spcBef>
                <a:spcPts val="0"/>
              </a:spcBef>
              <a:spcAft>
                <a:spcPts val="0"/>
              </a:spcAft>
              <a:buSzPts val="1800"/>
              <a:buNone/>
            </a:pPr>
            <a:r>
              <a:rPr lang="en-GB" sz="1200" b="1">
                <a:latin typeface="Quattrocento Sans"/>
                <a:ea typeface="Quattrocento Sans"/>
                <a:cs typeface="Quattrocento Sans"/>
                <a:sym typeface="Quattrocento Sans"/>
              </a:rPr>
              <a:t>LIBRARIES: </a:t>
            </a:r>
            <a:r>
              <a:rPr lang="en-GB" sz="1200">
                <a:latin typeface="Quattrocento Sans"/>
                <a:ea typeface="Quattrocento Sans"/>
                <a:cs typeface="Quattrocento Sans"/>
                <a:sym typeface="Quattrocento Sans"/>
              </a:rPr>
              <a:t>ANY RELEVANT LIBRARIES AND PACKAGES SUCH AS: </a:t>
            </a:r>
            <a:endParaRPr sz="1200">
              <a:latin typeface="Quattrocento Sans"/>
              <a:ea typeface="Quattrocento Sans"/>
              <a:cs typeface="Quattrocento Sans"/>
              <a:sym typeface="Quattrocento Sans"/>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numpy </a:t>
            </a:r>
            <a:r>
              <a:rPr lang="en-GB" sz="1050">
                <a:solidFill>
                  <a:srgbClr val="C586C0"/>
                </a:solidFill>
                <a:highlight>
                  <a:srgbClr val="1E1E1E"/>
                </a:highlight>
                <a:latin typeface="Courier New"/>
                <a:ea typeface="Courier New"/>
                <a:cs typeface="Courier New"/>
                <a:sym typeface="Courier New"/>
              </a:rPr>
              <a:t>as</a:t>
            </a:r>
            <a:r>
              <a:rPr lang="en-GB" sz="1050">
                <a:solidFill>
                  <a:srgbClr val="D4D4D4"/>
                </a:solidFill>
                <a:highlight>
                  <a:srgbClr val="1E1E1E"/>
                </a:highlight>
                <a:latin typeface="Courier New"/>
                <a:ea typeface="Courier New"/>
                <a:cs typeface="Courier New"/>
                <a:sym typeface="Courier New"/>
              </a:rPr>
              <a:t> np </a:t>
            </a:r>
            <a:r>
              <a:rPr lang="en-GB" sz="1050">
                <a:solidFill>
                  <a:srgbClr val="6AA94F"/>
                </a:solidFill>
                <a:highlight>
                  <a:srgbClr val="1E1E1E"/>
                </a:highlight>
                <a:latin typeface="Courier New"/>
                <a:ea typeface="Courier New"/>
                <a:cs typeface="Courier New"/>
                <a:sym typeface="Courier New"/>
              </a:rPr>
              <a:t># linear algebra</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pandas </a:t>
            </a:r>
            <a:r>
              <a:rPr lang="en-GB" sz="1050">
                <a:solidFill>
                  <a:srgbClr val="C586C0"/>
                </a:solidFill>
                <a:highlight>
                  <a:srgbClr val="1E1E1E"/>
                </a:highlight>
                <a:latin typeface="Courier New"/>
                <a:ea typeface="Courier New"/>
                <a:cs typeface="Courier New"/>
                <a:sym typeface="Courier New"/>
              </a:rPr>
              <a:t>as</a:t>
            </a:r>
            <a:r>
              <a:rPr lang="en-GB" sz="1050">
                <a:solidFill>
                  <a:srgbClr val="D4D4D4"/>
                </a:solidFill>
                <a:highlight>
                  <a:srgbClr val="1E1E1E"/>
                </a:highlight>
                <a:latin typeface="Courier New"/>
                <a:ea typeface="Courier New"/>
                <a:cs typeface="Courier New"/>
                <a:sym typeface="Courier New"/>
              </a:rPr>
              <a:t> pd </a:t>
            </a:r>
            <a:r>
              <a:rPr lang="en-GB" sz="1050">
                <a:solidFill>
                  <a:srgbClr val="6AA94F"/>
                </a:solidFill>
                <a:highlight>
                  <a:srgbClr val="1E1E1E"/>
                </a:highlight>
                <a:latin typeface="Courier New"/>
                <a:ea typeface="Courier New"/>
                <a:cs typeface="Courier New"/>
                <a:sym typeface="Courier New"/>
              </a:rPr>
              <a:t># data processing, CSV file I/O (e.g. pd.read_csv), data manipulation as in SQL</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time </a:t>
            </a:r>
            <a:r>
              <a:rPr lang="en-GB" sz="1050">
                <a:solidFill>
                  <a:srgbClr val="6AA94F"/>
                </a:solidFill>
                <a:highlight>
                  <a:srgbClr val="1E1E1E"/>
                </a:highlight>
                <a:latin typeface="Courier New"/>
                <a:ea typeface="Courier New"/>
                <a:cs typeface="Courier New"/>
                <a:sym typeface="Courier New"/>
              </a:rPr>
              <a:t># get the execution time</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6AA94F"/>
                </a:solidFill>
                <a:highlight>
                  <a:srgbClr val="1E1E1E"/>
                </a:highlight>
                <a:latin typeface="Courier New"/>
                <a:ea typeface="Courier New"/>
                <a:cs typeface="Courier New"/>
                <a:sym typeface="Courier New"/>
              </a:rPr>
              <a:t># visualizations</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matplotlib.pyplot </a:t>
            </a:r>
            <a:r>
              <a:rPr lang="en-GB" sz="1050">
                <a:solidFill>
                  <a:srgbClr val="C586C0"/>
                </a:solidFill>
                <a:highlight>
                  <a:srgbClr val="1E1E1E"/>
                </a:highlight>
                <a:latin typeface="Courier New"/>
                <a:ea typeface="Courier New"/>
                <a:cs typeface="Courier New"/>
                <a:sym typeface="Courier New"/>
              </a:rPr>
              <a:t>as</a:t>
            </a:r>
            <a:r>
              <a:rPr lang="en-GB" sz="1050">
                <a:solidFill>
                  <a:srgbClr val="D4D4D4"/>
                </a:solidFill>
                <a:highlight>
                  <a:srgbClr val="1E1E1E"/>
                </a:highlight>
                <a:latin typeface="Courier New"/>
                <a:ea typeface="Courier New"/>
                <a:cs typeface="Courier New"/>
                <a:sym typeface="Courier New"/>
              </a:rPr>
              <a:t> plt </a:t>
            </a:r>
            <a:r>
              <a:rPr lang="en-GB" sz="1050">
                <a:solidFill>
                  <a:srgbClr val="6AA94F"/>
                </a:solidFill>
                <a:highlight>
                  <a:srgbClr val="1E1E1E"/>
                </a:highlight>
                <a:latin typeface="Courier New"/>
                <a:ea typeface="Courier New"/>
                <a:cs typeface="Courier New"/>
                <a:sym typeface="Courier New"/>
              </a:rPr>
              <a:t># matplotlib - this is used for plotting the graphs </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seaborn </a:t>
            </a:r>
            <a:r>
              <a:rPr lang="en-GB" sz="1050">
                <a:solidFill>
                  <a:srgbClr val="C586C0"/>
                </a:solidFill>
                <a:highlight>
                  <a:srgbClr val="1E1E1E"/>
                </a:highlight>
                <a:latin typeface="Courier New"/>
                <a:ea typeface="Courier New"/>
                <a:cs typeface="Courier New"/>
                <a:sym typeface="Courier New"/>
              </a:rPr>
              <a:t>as</a:t>
            </a:r>
            <a:r>
              <a:rPr lang="en-GB" sz="1050">
                <a:solidFill>
                  <a:srgbClr val="D4D4D4"/>
                </a:solidFill>
                <a:highlight>
                  <a:srgbClr val="1E1E1E"/>
                </a:highlight>
                <a:latin typeface="Courier New"/>
                <a:ea typeface="Courier New"/>
                <a:cs typeface="Courier New"/>
                <a:sym typeface="Courier New"/>
              </a:rPr>
              <a:t> sns </a:t>
            </a:r>
            <a:r>
              <a:rPr lang="en-GB" sz="1050">
                <a:solidFill>
                  <a:srgbClr val="6AA94F"/>
                </a:solidFill>
                <a:highlight>
                  <a:srgbClr val="1E1E1E"/>
                </a:highlight>
                <a:latin typeface="Courier New"/>
                <a:ea typeface="Courier New"/>
                <a:cs typeface="Courier New"/>
                <a:sym typeface="Courier New"/>
              </a:rPr>
              <a:t># seaborn - used for plot interactive graph. I like it most for plot</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6AA94F"/>
                </a:solidFill>
                <a:highlight>
                  <a:srgbClr val="1E1E1E"/>
                </a:highlight>
                <a:latin typeface="Courier New"/>
                <a:ea typeface="Courier New"/>
                <a:cs typeface="Courier New"/>
                <a:sym typeface="Courier New"/>
              </a:rPr>
              <a:t># plotly - interactive plotting</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plotly.graph_objs </a:t>
            </a:r>
            <a:r>
              <a:rPr lang="en-GB" sz="1050">
                <a:solidFill>
                  <a:srgbClr val="C586C0"/>
                </a:solidFill>
                <a:highlight>
                  <a:srgbClr val="1E1E1E"/>
                </a:highlight>
                <a:latin typeface="Courier New"/>
                <a:ea typeface="Courier New"/>
                <a:cs typeface="Courier New"/>
                <a:sym typeface="Courier New"/>
              </a:rPr>
              <a:t>as</a:t>
            </a:r>
            <a:r>
              <a:rPr lang="en-GB" sz="1050">
                <a:solidFill>
                  <a:srgbClr val="D4D4D4"/>
                </a:solidFill>
                <a:highlight>
                  <a:srgbClr val="1E1E1E"/>
                </a:highlight>
                <a:latin typeface="Courier New"/>
                <a:ea typeface="Courier New"/>
                <a:cs typeface="Courier New"/>
                <a:sym typeface="Courier New"/>
              </a:rPr>
              <a:t> go</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plotly.express </a:t>
            </a:r>
            <a:r>
              <a:rPr lang="en-GB" sz="1050">
                <a:solidFill>
                  <a:srgbClr val="C586C0"/>
                </a:solidFill>
                <a:highlight>
                  <a:srgbClr val="1E1E1E"/>
                </a:highlight>
                <a:latin typeface="Courier New"/>
                <a:ea typeface="Courier New"/>
                <a:cs typeface="Courier New"/>
                <a:sym typeface="Courier New"/>
              </a:rPr>
              <a:t>as</a:t>
            </a:r>
            <a:r>
              <a:rPr lang="en-GB" sz="1050">
                <a:solidFill>
                  <a:srgbClr val="D4D4D4"/>
                </a:solidFill>
                <a:highlight>
                  <a:srgbClr val="1E1E1E"/>
                </a:highlight>
                <a:latin typeface="Courier New"/>
                <a:ea typeface="Courier New"/>
                <a:cs typeface="Courier New"/>
                <a:sym typeface="Courier New"/>
              </a:rPr>
              <a:t> px</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6AA94F"/>
                </a:solidFill>
                <a:highlight>
                  <a:srgbClr val="1E1E1E"/>
                </a:highlight>
                <a:latin typeface="Courier New"/>
                <a:ea typeface="Courier New"/>
                <a:cs typeface="Courier New"/>
                <a:sym typeface="Courier New"/>
              </a:rPr>
              <a:t># models</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sklearn.linear_model </a:t>
            </a: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LogisticRegression </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6AA94F"/>
                </a:solidFill>
                <a:highlight>
                  <a:srgbClr val="1E1E1E"/>
                </a:highlight>
                <a:latin typeface="Courier New"/>
                <a:ea typeface="Courier New"/>
                <a:cs typeface="Courier New"/>
                <a:sym typeface="Courier New"/>
              </a:rPr>
              <a:t># model selection</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sklearn.model_selection </a:t>
            </a: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GridSearchCV</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cross_val_score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train_test_split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6AA94F"/>
                </a:solidFill>
                <a:highlight>
                  <a:srgbClr val="1E1E1E"/>
                </a:highlight>
                <a:latin typeface="Courier New"/>
                <a:ea typeface="Courier New"/>
                <a:cs typeface="Courier New"/>
                <a:sym typeface="Courier New"/>
              </a:rPr>
              <a:t># metrics</a:t>
            </a:r>
            <a:endParaRPr sz="1050">
              <a:solidFill>
                <a:srgbClr val="6AA94F"/>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sklearn.preprocessing </a:t>
            </a: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StandardScaler</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100"/>
              <a:buNone/>
            </a:pPr>
            <a:r>
              <a:rPr lang="en-GB" sz="1050">
                <a:solidFill>
                  <a:srgbClr val="C586C0"/>
                </a:solidFill>
                <a:highlight>
                  <a:srgbClr val="1E1E1E"/>
                </a:highlight>
                <a:latin typeface="Courier New"/>
                <a:ea typeface="Courier New"/>
                <a:cs typeface="Courier New"/>
                <a:sym typeface="Courier New"/>
              </a:rPr>
              <a:t>from</a:t>
            </a:r>
            <a:r>
              <a:rPr lang="en-GB" sz="1050">
                <a:solidFill>
                  <a:srgbClr val="D4D4D4"/>
                </a:solidFill>
                <a:highlight>
                  <a:srgbClr val="1E1E1E"/>
                </a:highlight>
                <a:latin typeface="Courier New"/>
                <a:ea typeface="Courier New"/>
                <a:cs typeface="Courier New"/>
                <a:sym typeface="Courier New"/>
              </a:rPr>
              <a:t> sklearn.metrics </a:t>
            </a:r>
            <a:r>
              <a:rPr lang="en-GB" sz="1050">
                <a:solidFill>
                  <a:srgbClr val="C586C0"/>
                </a:solidFill>
                <a:highlight>
                  <a:srgbClr val="1E1E1E"/>
                </a:highlight>
                <a:latin typeface="Courier New"/>
                <a:ea typeface="Courier New"/>
                <a:cs typeface="Courier New"/>
                <a:sym typeface="Courier New"/>
              </a:rPr>
              <a:t>import</a:t>
            </a:r>
            <a:r>
              <a:rPr lang="en-GB" sz="1050">
                <a:solidFill>
                  <a:srgbClr val="D4D4D4"/>
                </a:solidFill>
                <a:highlight>
                  <a:srgbClr val="1E1E1E"/>
                </a:highlight>
                <a:latin typeface="Courier New"/>
                <a:ea typeface="Courier New"/>
                <a:cs typeface="Courier New"/>
                <a:sym typeface="Courier New"/>
              </a:rPr>
              <a:t> precision_score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recall_score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confusion_matrix</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auc</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roc_curve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precision_recall_curve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accuracy_score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balanced_accuracy_score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f1_score</a:t>
            </a:r>
            <a:r>
              <a:rPr lang="en-GB" sz="1050">
                <a:solidFill>
                  <a:srgbClr val="DCDCDC"/>
                </a:solidFill>
                <a:highlight>
                  <a:srgbClr val="1E1E1E"/>
                </a:highlight>
                <a:latin typeface="Courier New"/>
                <a:ea typeface="Courier New"/>
                <a:cs typeface="Courier New"/>
                <a:sym typeface="Courier New"/>
              </a:rPr>
              <a:t>,</a:t>
            </a:r>
            <a:r>
              <a:rPr lang="en-GB" sz="1050">
                <a:solidFill>
                  <a:srgbClr val="D4D4D4"/>
                </a:solidFill>
                <a:highlight>
                  <a:srgbClr val="1E1E1E"/>
                </a:highlight>
                <a:latin typeface="Courier New"/>
                <a:ea typeface="Courier New"/>
                <a:cs typeface="Courier New"/>
                <a:sym typeface="Courier New"/>
              </a:rPr>
              <a:t> classification_report</a:t>
            </a: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Clr>
                <a:schemeClr val="dk1"/>
              </a:buClr>
              <a:buSzPts val="1100"/>
              <a:buFont typeface="Arial"/>
              <a:buNone/>
            </a:pPr>
            <a:endParaRPr sz="1050">
              <a:solidFill>
                <a:srgbClr val="D4D4D4"/>
              </a:solidFill>
              <a:highlight>
                <a:srgbClr val="1E1E1E"/>
              </a:highlight>
              <a:latin typeface="Courier New"/>
              <a:ea typeface="Courier New"/>
              <a:cs typeface="Courier New"/>
              <a:sym typeface="Courier New"/>
            </a:endParaRPr>
          </a:p>
          <a:p>
            <a:pPr marL="0" lvl="0" indent="0" algn="l" rtl="0">
              <a:lnSpc>
                <a:spcPct val="135714"/>
              </a:lnSpc>
              <a:spcBef>
                <a:spcPts val="0"/>
              </a:spcBef>
              <a:spcAft>
                <a:spcPts val="0"/>
              </a:spcAft>
              <a:buSzPts val="1800"/>
              <a:buNone/>
            </a:pPr>
            <a:endParaRPr sz="800">
              <a:solidFill>
                <a:srgbClr val="C586C0"/>
              </a:solidFill>
              <a:highlight>
                <a:srgbClr val="1E1E1E"/>
              </a:highlight>
              <a:latin typeface="Courier New"/>
              <a:ea typeface="Courier New"/>
              <a:cs typeface="Courier New"/>
              <a:sym typeface="Courier New"/>
            </a:endParaRPr>
          </a:p>
        </p:txBody>
      </p:sp>
    </p:spTree>
  </p:cSld>
  <p:clrMapOvr>
    <a:masterClrMapping/>
  </p:clrMapOvr>
  <p:transition spd="med">
    <p:push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Descriptive Statistics &amp; Data Exploration</a:t>
            </a:r>
            <a:endParaRPr sz="2500" b="1"/>
          </a:p>
        </p:txBody>
      </p:sp>
      <p:sp>
        <p:nvSpPr>
          <p:cNvPr id="91" name="Google Shape;91;p5"/>
          <p:cNvSpPr txBox="1">
            <a:spLocks noGrp="1"/>
          </p:cNvSpPr>
          <p:nvPr>
            <p:ph type="body" idx="1"/>
          </p:nvPr>
        </p:nvSpPr>
        <p:spPr>
          <a:xfrm>
            <a:off x="311700" y="1225225"/>
            <a:ext cx="5057700" cy="3354000"/>
          </a:xfrm>
          <a:prstGeom prst="rect">
            <a:avLst/>
          </a:prstGeom>
          <a:noFill/>
          <a:ln>
            <a:noFill/>
          </a:ln>
        </p:spPr>
        <p:txBody>
          <a:bodyPr spcFirstLastPara="1" wrap="square" lIns="91425" tIns="91425" rIns="91425" bIns="91425" anchor="t" anchorCtr="0">
            <a:normAutofit lnSpcReduction="10000"/>
          </a:bodyPr>
          <a:lstStyle/>
          <a:p>
            <a:pPr marL="457200" lvl="0" indent="-307657" algn="l" rtl="0">
              <a:lnSpc>
                <a:spcPct val="95000"/>
              </a:lnSpc>
              <a:spcBef>
                <a:spcPts val="0"/>
              </a:spcBef>
              <a:spcAft>
                <a:spcPts val="0"/>
              </a:spcAft>
              <a:buSzPts val="1245"/>
              <a:buFont typeface="Arial"/>
              <a:buChar char="●"/>
            </a:pPr>
            <a:r>
              <a:rPr lang="en-GB" sz="1245" i="1">
                <a:latin typeface="Arial"/>
                <a:ea typeface="Arial"/>
                <a:cs typeface="Arial"/>
                <a:sym typeface="Arial"/>
              </a:rPr>
              <a:t>with </a:t>
            </a:r>
            <a:r>
              <a:rPr lang="en-GB" sz="1245" b="1" i="1">
                <a:latin typeface="Arial"/>
                <a:ea typeface="Arial"/>
                <a:cs typeface="Arial"/>
                <a:sym typeface="Arial"/>
              </a:rPr>
              <a:t>212 </a:t>
            </a:r>
            <a:r>
              <a:rPr lang="en-GB" sz="1245" i="1">
                <a:latin typeface="Arial"/>
                <a:ea typeface="Arial"/>
                <a:cs typeface="Arial"/>
                <a:sym typeface="Arial"/>
              </a:rPr>
              <a:t>malignant cases and </a:t>
            </a:r>
            <a:r>
              <a:rPr lang="en-GB" sz="1245" b="1" i="1">
                <a:latin typeface="Arial"/>
                <a:ea typeface="Arial"/>
                <a:cs typeface="Arial"/>
                <a:sym typeface="Arial"/>
              </a:rPr>
              <a:t>357 </a:t>
            </a:r>
            <a:r>
              <a:rPr lang="en-GB" sz="1245" i="1">
                <a:latin typeface="Arial"/>
                <a:ea typeface="Arial"/>
                <a:cs typeface="Arial"/>
                <a:sym typeface="Arial"/>
              </a:rPr>
              <a:t>benign cases. </a:t>
            </a:r>
            <a:endParaRPr sz="1245" i="1">
              <a:latin typeface="Arial"/>
              <a:ea typeface="Arial"/>
              <a:cs typeface="Arial"/>
              <a:sym typeface="Arial"/>
            </a:endParaRPr>
          </a:p>
          <a:p>
            <a:pPr marL="457200" lvl="0" indent="0" algn="l" rtl="0">
              <a:lnSpc>
                <a:spcPct val="95000"/>
              </a:lnSpc>
              <a:spcBef>
                <a:spcPts val="0"/>
              </a:spcBef>
              <a:spcAft>
                <a:spcPts val="0"/>
              </a:spcAft>
              <a:buNone/>
            </a:pPr>
            <a:endParaRPr sz="1245" i="1">
              <a:latin typeface="Arial"/>
              <a:ea typeface="Arial"/>
              <a:cs typeface="Arial"/>
              <a:sym typeface="Arial"/>
            </a:endParaRPr>
          </a:p>
          <a:p>
            <a:pPr marL="457200" lvl="0" indent="-307657" algn="l" rtl="0">
              <a:lnSpc>
                <a:spcPct val="95000"/>
              </a:lnSpc>
              <a:spcBef>
                <a:spcPts val="0"/>
              </a:spcBef>
              <a:spcAft>
                <a:spcPts val="0"/>
              </a:spcAft>
              <a:buSzPts val="1245"/>
              <a:buFont typeface="Arial"/>
              <a:buChar char="●"/>
            </a:pPr>
            <a:r>
              <a:rPr lang="en-GB" sz="1245" i="1">
                <a:latin typeface="Arial"/>
                <a:ea typeface="Arial"/>
                <a:cs typeface="Arial"/>
                <a:sym typeface="Arial"/>
              </a:rPr>
              <a:t>Each instance has </a:t>
            </a:r>
            <a:r>
              <a:rPr lang="en-GB" sz="1245" b="1" i="1">
                <a:latin typeface="Arial"/>
                <a:ea typeface="Arial"/>
                <a:cs typeface="Arial"/>
                <a:sym typeface="Arial"/>
              </a:rPr>
              <a:t>30 </a:t>
            </a:r>
            <a:r>
              <a:rPr lang="en-GB" sz="1245" i="1">
                <a:latin typeface="Arial"/>
                <a:ea typeface="Arial"/>
                <a:cs typeface="Arial"/>
                <a:sym typeface="Arial"/>
              </a:rPr>
              <a:t>features, including the diagnosis (M = malignant, B = benign) and </a:t>
            </a:r>
            <a:r>
              <a:rPr lang="en-GB" sz="1245" b="1" i="1">
                <a:latin typeface="Arial"/>
                <a:ea typeface="Arial"/>
                <a:cs typeface="Arial"/>
                <a:sym typeface="Arial"/>
              </a:rPr>
              <a:t>10 </a:t>
            </a:r>
            <a:r>
              <a:rPr lang="en-GB" sz="1245" i="1">
                <a:latin typeface="Arial"/>
                <a:ea typeface="Arial"/>
                <a:cs typeface="Arial"/>
                <a:sym typeface="Arial"/>
              </a:rPr>
              <a:t>real-valued features representing </a:t>
            </a:r>
            <a:r>
              <a:rPr lang="en-GB" sz="1245" b="1" i="1">
                <a:latin typeface="Arial"/>
                <a:ea typeface="Arial"/>
                <a:cs typeface="Arial"/>
                <a:sym typeface="Arial"/>
              </a:rPr>
              <a:t>the mean, standard error, and worst</a:t>
            </a:r>
            <a:r>
              <a:rPr lang="en-GB" sz="1245" i="1">
                <a:latin typeface="Arial"/>
                <a:ea typeface="Arial"/>
                <a:cs typeface="Arial"/>
                <a:sym typeface="Arial"/>
              </a:rPr>
              <a:t> (mean of the three largest values) of different measurements such as radius, texture, perimeter, area, smoothness, and more.</a:t>
            </a:r>
            <a:endParaRPr sz="1245" i="1">
              <a:latin typeface="Arial"/>
              <a:ea typeface="Arial"/>
              <a:cs typeface="Arial"/>
              <a:sym typeface="Arial"/>
            </a:endParaRPr>
          </a:p>
          <a:p>
            <a:pPr marL="457200" lvl="0" indent="0" algn="l" rtl="0">
              <a:lnSpc>
                <a:spcPct val="95000"/>
              </a:lnSpc>
              <a:spcBef>
                <a:spcPts val="0"/>
              </a:spcBef>
              <a:spcAft>
                <a:spcPts val="0"/>
              </a:spcAft>
              <a:buNone/>
            </a:pPr>
            <a:endParaRPr sz="1245" i="1">
              <a:latin typeface="Arial"/>
              <a:ea typeface="Arial"/>
              <a:cs typeface="Arial"/>
              <a:sym typeface="Arial"/>
            </a:endParaRPr>
          </a:p>
          <a:p>
            <a:pPr marL="457200" lvl="0" indent="-307657" algn="l" rtl="0">
              <a:lnSpc>
                <a:spcPct val="95000"/>
              </a:lnSpc>
              <a:spcBef>
                <a:spcPts val="0"/>
              </a:spcBef>
              <a:spcAft>
                <a:spcPts val="0"/>
              </a:spcAft>
              <a:buSzPts val="1245"/>
              <a:buFont typeface="Arial"/>
              <a:buChar char="●"/>
            </a:pPr>
            <a:r>
              <a:rPr lang="en-GB" sz="1245" i="1">
                <a:latin typeface="Arial"/>
                <a:ea typeface="Arial"/>
                <a:cs typeface="Arial"/>
                <a:sym typeface="Arial"/>
              </a:rPr>
              <a:t>the shape of the dataset: </a:t>
            </a:r>
            <a:r>
              <a:rPr lang="en-GB" sz="1245" b="1" i="1">
                <a:latin typeface="Arial"/>
                <a:ea typeface="Arial"/>
                <a:cs typeface="Arial"/>
                <a:sym typeface="Arial"/>
              </a:rPr>
              <a:t>(569, 33)</a:t>
            </a:r>
            <a:endParaRPr sz="1245" b="1" i="1">
              <a:latin typeface="Arial"/>
              <a:ea typeface="Arial"/>
              <a:cs typeface="Arial"/>
              <a:sym typeface="Arial"/>
            </a:endParaRPr>
          </a:p>
          <a:p>
            <a:pPr marL="457200" lvl="0" indent="0" algn="l" rtl="0">
              <a:lnSpc>
                <a:spcPct val="95000"/>
              </a:lnSpc>
              <a:spcBef>
                <a:spcPts val="0"/>
              </a:spcBef>
              <a:spcAft>
                <a:spcPts val="0"/>
              </a:spcAft>
              <a:buNone/>
            </a:pPr>
            <a:endParaRPr sz="1245" b="1" i="1">
              <a:latin typeface="Arial"/>
              <a:ea typeface="Arial"/>
              <a:cs typeface="Arial"/>
              <a:sym typeface="Arial"/>
            </a:endParaRPr>
          </a:p>
          <a:p>
            <a:pPr marL="457200" lvl="0" indent="-307657" algn="l" rtl="0">
              <a:lnSpc>
                <a:spcPct val="95000"/>
              </a:lnSpc>
              <a:spcBef>
                <a:spcPts val="0"/>
              </a:spcBef>
              <a:spcAft>
                <a:spcPts val="0"/>
              </a:spcAft>
              <a:buSzPts val="1245"/>
              <a:buFont typeface="Arial"/>
              <a:buChar char="●"/>
            </a:pPr>
            <a:r>
              <a:rPr lang="en-GB" sz="1245" i="1">
                <a:latin typeface="Arial"/>
                <a:ea typeface="Arial"/>
                <a:cs typeface="Arial"/>
                <a:sym typeface="Arial"/>
              </a:rPr>
              <a:t>the size of the dataset: </a:t>
            </a:r>
            <a:r>
              <a:rPr lang="en-GB" sz="1245" b="1" i="1">
                <a:latin typeface="Arial"/>
                <a:ea typeface="Arial"/>
                <a:cs typeface="Arial"/>
                <a:sym typeface="Arial"/>
              </a:rPr>
              <a:t>18777</a:t>
            </a:r>
            <a:endParaRPr sz="1245" b="1" i="1">
              <a:latin typeface="Arial"/>
              <a:ea typeface="Arial"/>
              <a:cs typeface="Arial"/>
              <a:sym typeface="Arial"/>
            </a:endParaRPr>
          </a:p>
          <a:p>
            <a:pPr marL="457200" lvl="0" indent="0" algn="l" rtl="0">
              <a:lnSpc>
                <a:spcPct val="95000"/>
              </a:lnSpc>
              <a:spcBef>
                <a:spcPts val="0"/>
              </a:spcBef>
              <a:spcAft>
                <a:spcPts val="0"/>
              </a:spcAft>
              <a:buNone/>
            </a:pPr>
            <a:endParaRPr sz="1245" b="1" i="1">
              <a:latin typeface="Arial"/>
              <a:ea typeface="Arial"/>
              <a:cs typeface="Arial"/>
              <a:sym typeface="Arial"/>
            </a:endParaRPr>
          </a:p>
          <a:p>
            <a:pPr marL="457200" lvl="0" indent="-307657" algn="l" rtl="0">
              <a:lnSpc>
                <a:spcPct val="95000"/>
              </a:lnSpc>
              <a:spcBef>
                <a:spcPts val="0"/>
              </a:spcBef>
              <a:spcAft>
                <a:spcPts val="0"/>
              </a:spcAft>
              <a:buSzPts val="1245"/>
              <a:buFont typeface="Arial"/>
              <a:buChar char="●"/>
            </a:pPr>
            <a:r>
              <a:rPr lang="en-GB" sz="1245" i="1">
                <a:latin typeface="Arial"/>
                <a:ea typeface="Arial"/>
                <a:cs typeface="Arial"/>
                <a:sym typeface="Arial"/>
              </a:rPr>
              <a:t>data types of the dataset: </a:t>
            </a:r>
            <a:r>
              <a:rPr lang="en-GB" sz="1245" b="1" i="1">
                <a:latin typeface="Arial"/>
                <a:ea typeface="Arial"/>
                <a:cs typeface="Arial"/>
                <a:sym typeface="Arial"/>
              </a:rPr>
              <a:t>int64, object, and</a:t>
            </a:r>
            <a:endParaRPr sz="1245" b="1" i="1">
              <a:latin typeface="Arial"/>
              <a:ea typeface="Arial"/>
              <a:cs typeface="Arial"/>
              <a:sym typeface="Arial"/>
            </a:endParaRPr>
          </a:p>
          <a:p>
            <a:pPr marL="457200" lvl="0" indent="0" algn="l" rtl="0">
              <a:lnSpc>
                <a:spcPct val="95000"/>
              </a:lnSpc>
              <a:spcBef>
                <a:spcPts val="0"/>
              </a:spcBef>
              <a:spcAft>
                <a:spcPts val="0"/>
              </a:spcAft>
              <a:buSzPts val="1800"/>
              <a:buNone/>
            </a:pPr>
            <a:r>
              <a:rPr lang="en-GB" sz="1245" b="1" i="1">
                <a:latin typeface="Arial"/>
                <a:ea typeface="Arial"/>
                <a:cs typeface="Arial"/>
                <a:sym typeface="Arial"/>
              </a:rPr>
              <a:t>float64</a:t>
            </a:r>
            <a:endParaRPr sz="1245" b="1" i="1">
              <a:latin typeface="Arial"/>
              <a:ea typeface="Arial"/>
              <a:cs typeface="Arial"/>
              <a:sym typeface="Arial"/>
            </a:endParaRPr>
          </a:p>
          <a:p>
            <a:pPr marL="0" lvl="0" indent="0" algn="l" rtl="0">
              <a:lnSpc>
                <a:spcPct val="95000"/>
              </a:lnSpc>
              <a:spcBef>
                <a:spcPts val="0"/>
              </a:spcBef>
              <a:spcAft>
                <a:spcPts val="0"/>
              </a:spcAft>
              <a:buSzPts val="1800"/>
              <a:buNone/>
            </a:pPr>
            <a:endParaRPr sz="1245" i="1">
              <a:latin typeface="Arial"/>
              <a:ea typeface="Arial"/>
              <a:cs typeface="Arial"/>
              <a:sym typeface="Arial"/>
            </a:endParaRPr>
          </a:p>
          <a:p>
            <a:pPr marL="457200" lvl="0" indent="0" algn="l" rtl="0">
              <a:lnSpc>
                <a:spcPct val="95000"/>
              </a:lnSpc>
              <a:spcBef>
                <a:spcPts val="0"/>
              </a:spcBef>
              <a:spcAft>
                <a:spcPts val="0"/>
              </a:spcAft>
              <a:buSzPts val="1800"/>
              <a:buNone/>
            </a:pPr>
            <a:r>
              <a:rPr lang="en-GB" sz="1245" i="1">
                <a:latin typeface="Arial"/>
                <a:ea typeface="Arial"/>
                <a:cs typeface="Arial"/>
                <a:sym typeface="Arial"/>
              </a:rPr>
              <a:t>There are no missing values except the last column, we dropped </a:t>
            </a:r>
            <a:r>
              <a:rPr lang="en-GB" sz="1245" b="1" i="1">
                <a:latin typeface="Arial"/>
                <a:ea typeface="Arial"/>
                <a:cs typeface="Arial"/>
                <a:sym typeface="Arial"/>
              </a:rPr>
              <a:t>“Unnamed:32” </a:t>
            </a:r>
            <a:r>
              <a:rPr lang="en-GB" sz="1245" i="1">
                <a:latin typeface="Arial"/>
                <a:ea typeface="Arial"/>
                <a:cs typeface="Arial"/>
                <a:sym typeface="Arial"/>
              </a:rPr>
              <a:t>column and also </a:t>
            </a:r>
            <a:r>
              <a:rPr lang="en-GB" sz="1245" b="1" i="1">
                <a:latin typeface="Arial"/>
                <a:ea typeface="Arial"/>
                <a:cs typeface="Arial"/>
                <a:sym typeface="Arial"/>
              </a:rPr>
              <a:t>“Id” </a:t>
            </a:r>
            <a:r>
              <a:rPr lang="en-GB" sz="1245" i="1">
                <a:latin typeface="Arial"/>
                <a:ea typeface="Arial"/>
                <a:cs typeface="Arial"/>
                <a:sym typeface="Arial"/>
              </a:rPr>
              <a:t>which was useless for our analysis.</a:t>
            </a:r>
            <a:endParaRPr sz="1245" i="1">
              <a:latin typeface="Arial"/>
              <a:ea typeface="Arial"/>
              <a:cs typeface="Arial"/>
              <a:sym typeface="Arial"/>
            </a:endParaRPr>
          </a:p>
        </p:txBody>
      </p:sp>
      <p:sp>
        <p:nvSpPr>
          <p:cNvPr id="92" name="Google Shape;92;p5"/>
          <p:cNvSpPr txBox="1"/>
          <p:nvPr/>
        </p:nvSpPr>
        <p:spPr>
          <a:xfrm>
            <a:off x="5614875" y="1023400"/>
            <a:ext cx="3000000" cy="1108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Label Distribution:</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Number of cells labeled Benign: </a:t>
            </a:r>
            <a:r>
              <a:rPr lang="en-GB" sz="1200" b="1" i="0" u="none" strike="noStrike" cap="none">
                <a:solidFill>
                  <a:srgbClr val="000000"/>
                </a:solidFill>
                <a:latin typeface="Arial"/>
                <a:ea typeface="Arial"/>
                <a:cs typeface="Arial"/>
                <a:sym typeface="Arial"/>
              </a:rPr>
              <a:t>357</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 Number of cells labeled Malignant : </a:t>
            </a:r>
            <a:r>
              <a:rPr lang="en-GB" sz="1200" b="1" i="0" u="none" strike="noStrike" cap="none">
                <a:solidFill>
                  <a:srgbClr val="000000"/>
                </a:solidFill>
                <a:latin typeface="Arial"/>
                <a:ea typeface="Arial"/>
                <a:cs typeface="Arial"/>
                <a:sym typeface="Arial"/>
              </a:rPr>
              <a:t>212</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 % of cells labeled Benign </a:t>
            </a:r>
            <a:r>
              <a:rPr lang="en-GB" sz="1200" b="1" i="0" u="none" strike="noStrike" cap="none">
                <a:solidFill>
                  <a:srgbClr val="000000"/>
                </a:solidFill>
                <a:latin typeface="Arial"/>
                <a:ea typeface="Arial"/>
                <a:cs typeface="Arial"/>
                <a:sym typeface="Arial"/>
              </a:rPr>
              <a:t>62.74 %</a:t>
            </a:r>
            <a:endParaRPr sz="12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GB" sz="1200" b="0" i="0" u="none" strike="noStrike" cap="none">
                <a:solidFill>
                  <a:srgbClr val="000000"/>
                </a:solidFill>
                <a:latin typeface="Arial"/>
                <a:ea typeface="Arial"/>
                <a:cs typeface="Arial"/>
                <a:sym typeface="Arial"/>
              </a:rPr>
              <a:t>● % of cells labeled Malignant </a:t>
            </a:r>
            <a:r>
              <a:rPr lang="en-GB" sz="1200" b="1" i="0" u="none" strike="noStrike" cap="none">
                <a:solidFill>
                  <a:srgbClr val="000000"/>
                </a:solidFill>
                <a:latin typeface="Arial"/>
                <a:ea typeface="Arial"/>
                <a:cs typeface="Arial"/>
                <a:sym typeface="Arial"/>
              </a:rPr>
              <a:t>37.26 %</a:t>
            </a:r>
            <a:endParaRPr sz="1200" b="1" i="0" u="none" strike="noStrike" cap="none">
              <a:solidFill>
                <a:srgbClr val="000000"/>
              </a:solidFill>
              <a:latin typeface="Arial"/>
              <a:ea typeface="Arial"/>
              <a:cs typeface="Arial"/>
              <a:sym typeface="Arial"/>
            </a:endParaRPr>
          </a:p>
        </p:txBody>
      </p:sp>
      <p:pic>
        <p:nvPicPr>
          <p:cNvPr id="93" name="Google Shape;93;p5"/>
          <p:cNvPicPr preferRelativeResize="0"/>
          <p:nvPr/>
        </p:nvPicPr>
        <p:blipFill rotWithShape="1">
          <a:blip r:embed="rId3">
            <a:alphaModFix/>
          </a:blip>
          <a:srcRect/>
          <a:stretch/>
        </p:blipFill>
        <p:spPr>
          <a:xfrm>
            <a:off x="5540675" y="2426050"/>
            <a:ext cx="3291625" cy="2125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6"/>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EDA (Exploratory Data Analysis)</a:t>
            </a:r>
            <a:endParaRPr sz="2500" b="1"/>
          </a:p>
        </p:txBody>
      </p:sp>
      <p:sp>
        <p:nvSpPr>
          <p:cNvPr id="99" name="Google Shape;99;p6"/>
          <p:cNvSpPr txBox="1">
            <a:spLocks noGrp="1"/>
          </p:cNvSpPr>
          <p:nvPr>
            <p:ph type="body" idx="1"/>
          </p:nvPr>
        </p:nvSpPr>
        <p:spPr>
          <a:xfrm>
            <a:off x="196125" y="894750"/>
            <a:ext cx="4125300" cy="3354000"/>
          </a:xfrm>
          <a:prstGeom prst="rect">
            <a:avLst/>
          </a:prstGeom>
          <a:noFill/>
          <a:ln>
            <a:noFill/>
          </a:ln>
        </p:spPr>
        <p:txBody>
          <a:bodyPr spcFirstLastPara="1" wrap="square" lIns="91425" tIns="91425" rIns="91425" bIns="91425" anchor="t" anchorCtr="0">
            <a:noAutofit/>
          </a:bodyPr>
          <a:lstStyle/>
          <a:p>
            <a:pPr marL="457200" lvl="0" indent="-317500" algn="l" rtl="0">
              <a:lnSpc>
                <a:spcPct val="115000"/>
              </a:lnSpc>
              <a:spcBef>
                <a:spcPts val="0"/>
              </a:spcBef>
              <a:spcAft>
                <a:spcPts val="0"/>
              </a:spcAft>
              <a:buSzPts val="1400"/>
              <a:buFont typeface="Cambria"/>
              <a:buChar char="●"/>
            </a:pPr>
            <a:r>
              <a:rPr lang="en-GB" sz="1400">
                <a:highlight>
                  <a:schemeClr val="lt1"/>
                </a:highlight>
                <a:latin typeface="Cambria"/>
                <a:ea typeface="Cambria"/>
                <a:cs typeface="Cambria"/>
                <a:sym typeface="Cambria"/>
              </a:rPr>
              <a:t>Overall, the dataset contains a mix of features with different distributions and correlations with the diagnosis.</a:t>
            </a:r>
            <a:endParaRPr sz="1400">
              <a:highlight>
                <a:schemeClr val="lt1"/>
              </a:highlight>
              <a:latin typeface="Cambria"/>
              <a:ea typeface="Cambria"/>
              <a:cs typeface="Cambria"/>
              <a:sym typeface="Cambria"/>
            </a:endParaRPr>
          </a:p>
          <a:p>
            <a:pPr marL="457200" marR="381000" lvl="0" indent="-317500" algn="l" rtl="0">
              <a:lnSpc>
                <a:spcPct val="115000"/>
              </a:lnSpc>
              <a:spcBef>
                <a:spcPts val="0"/>
              </a:spcBef>
              <a:spcAft>
                <a:spcPts val="0"/>
              </a:spcAft>
              <a:buSzPts val="1400"/>
              <a:buFont typeface="Cambria"/>
              <a:buChar char="●"/>
            </a:pPr>
            <a:r>
              <a:rPr lang="en-GB" sz="1400">
                <a:highlight>
                  <a:srgbClr val="FFFFFF"/>
                </a:highlight>
                <a:latin typeface="Cambria"/>
                <a:ea typeface="Cambria"/>
                <a:cs typeface="Cambria"/>
                <a:sym typeface="Cambria"/>
              </a:rPr>
              <a:t>We divided features into groups of </a:t>
            </a:r>
            <a:r>
              <a:rPr lang="en-GB" sz="1400" b="1">
                <a:highlight>
                  <a:srgbClr val="FFFFFF"/>
                </a:highlight>
                <a:latin typeface="Cambria"/>
                <a:ea typeface="Cambria"/>
                <a:cs typeface="Cambria"/>
                <a:sym typeface="Cambria"/>
              </a:rPr>
              <a:t>mean, se and worst</a:t>
            </a:r>
            <a:r>
              <a:rPr lang="en-GB" sz="1400">
                <a:highlight>
                  <a:srgbClr val="FFFFFF"/>
                </a:highlight>
                <a:latin typeface="Cambria"/>
                <a:ea typeface="Cambria"/>
                <a:cs typeface="Cambria"/>
                <a:sym typeface="Cambria"/>
              </a:rPr>
              <a:t> for easier kernel subplot readability.</a:t>
            </a:r>
            <a:endParaRPr sz="1400">
              <a:highlight>
                <a:srgbClr val="FFFFFF"/>
              </a:highlight>
              <a:latin typeface="Cambria"/>
              <a:ea typeface="Cambria"/>
              <a:cs typeface="Cambria"/>
              <a:sym typeface="Cambria"/>
            </a:endParaRPr>
          </a:p>
          <a:p>
            <a:pPr marL="457200" marR="381000" lvl="0" indent="-317500" algn="l" rtl="0">
              <a:lnSpc>
                <a:spcPct val="115000"/>
              </a:lnSpc>
              <a:spcBef>
                <a:spcPts val="0"/>
              </a:spcBef>
              <a:spcAft>
                <a:spcPts val="0"/>
              </a:spcAft>
              <a:buSzPts val="1400"/>
              <a:buFont typeface="Cambria"/>
              <a:buChar char="●"/>
            </a:pPr>
            <a:r>
              <a:rPr lang="en-GB" sz="1400">
                <a:highlight>
                  <a:srgbClr val="FFFFFF"/>
                </a:highlight>
                <a:latin typeface="Cambria"/>
                <a:ea typeface="Cambria"/>
                <a:cs typeface="Cambria"/>
                <a:sym typeface="Cambria"/>
              </a:rPr>
              <a:t>We used </a:t>
            </a:r>
            <a:r>
              <a:rPr lang="en-GB" sz="1400" b="1">
                <a:highlight>
                  <a:srgbClr val="FFFFFF"/>
                </a:highlight>
                <a:latin typeface="Cambria"/>
                <a:ea typeface="Cambria"/>
                <a:cs typeface="Cambria"/>
                <a:sym typeface="Cambria"/>
              </a:rPr>
              <a:t>correlation matrix</a:t>
            </a:r>
            <a:r>
              <a:rPr lang="en-GB" sz="1400">
                <a:highlight>
                  <a:srgbClr val="FFFFFF"/>
                </a:highlight>
                <a:latin typeface="Cambria"/>
                <a:ea typeface="Cambria"/>
                <a:cs typeface="Cambria"/>
                <a:sym typeface="Cambria"/>
              </a:rPr>
              <a:t> to find the correlation between variables in our dataset. </a:t>
            </a:r>
            <a:r>
              <a:rPr lang="en-GB" sz="1400">
                <a:highlight>
                  <a:schemeClr val="lt1"/>
                </a:highlight>
                <a:latin typeface="Cambria"/>
                <a:ea typeface="Cambria"/>
                <a:cs typeface="Cambria"/>
                <a:sym typeface="Cambria"/>
              </a:rPr>
              <a:t>Looking at the matrix, we can immediately verify the presence of </a:t>
            </a:r>
            <a:r>
              <a:rPr lang="en-GB" sz="1400" b="1">
                <a:highlight>
                  <a:schemeClr val="lt1"/>
                </a:highlight>
                <a:latin typeface="Cambria"/>
                <a:ea typeface="Cambria"/>
                <a:cs typeface="Cambria"/>
                <a:sym typeface="Cambria"/>
              </a:rPr>
              <a:t>multicollinearity </a:t>
            </a:r>
            <a:r>
              <a:rPr lang="en-GB" sz="1400">
                <a:highlight>
                  <a:schemeClr val="lt1"/>
                </a:highlight>
                <a:latin typeface="Cambria"/>
                <a:ea typeface="Cambria"/>
                <a:cs typeface="Cambria"/>
                <a:sym typeface="Cambria"/>
              </a:rPr>
              <a:t>between some of our variables which is </a:t>
            </a:r>
            <a:r>
              <a:rPr lang="en-GB" sz="1400">
                <a:highlight>
                  <a:srgbClr val="FFFFFF"/>
                </a:highlight>
                <a:latin typeface="Cambria"/>
                <a:ea typeface="Cambria"/>
                <a:cs typeface="Cambria"/>
                <a:sym typeface="Cambria"/>
              </a:rPr>
              <a:t>caused by a high correlation between variables and hence it’s important to be aware of the relationships between each variable to better interpret the results of a model. </a:t>
            </a:r>
            <a:endParaRPr sz="1300">
              <a:highlight>
                <a:srgbClr val="FFFFFF"/>
              </a:highlight>
              <a:latin typeface="Cambria"/>
              <a:ea typeface="Cambria"/>
              <a:cs typeface="Cambria"/>
              <a:sym typeface="Cambria"/>
            </a:endParaRPr>
          </a:p>
        </p:txBody>
      </p:sp>
      <p:pic>
        <p:nvPicPr>
          <p:cNvPr id="100" name="Google Shape;100;p6"/>
          <p:cNvPicPr preferRelativeResize="0"/>
          <p:nvPr/>
        </p:nvPicPr>
        <p:blipFill rotWithShape="1">
          <a:blip r:embed="rId3">
            <a:alphaModFix/>
          </a:blip>
          <a:srcRect/>
          <a:stretch/>
        </p:blipFill>
        <p:spPr>
          <a:xfrm>
            <a:off x="4321425" y="0"/>
            <a:ext cx="4822576" cy="3254400"/>
          </a:xfrm>
          <a:prstGeom prst="rect">
            <a:avLst/>
          </a:prstGeom>
          <a:noFill/>
          <a:ln>
            <a:noFill/>
          </a:ln>
        </p:spPr>
      </p:pic>
      <p:sp>
        <p:nvSpPr>
          <p:cNvPr id="101" name="Google Shape;101;p6"/>
          <p:cNvSpPr txBox="1"/>
          <p:nvPr/>
        </p:nvSpPr>
        <p:spPr>
          <a:xfrm>
            <a:off x="5004900" y="3254400"/>
            <a:ext cx="4017900" cy="1522200"/>
          </a:xfrm>
          <a:prstGeom prst="rect">
            <a:avLst/>
          </a:prstGeom>
          <a:noFill/>
          <a:ln>
            <a:noFill/>
          </a:ln>
        </p:spPr>
        <p:txBody>
          <a:bodyPr spcFirstLastPara="1" wrap="square" lIns="91425" tIns="91425" rIns="91425" bIns="91425" anchor="t" anchorCtr="0">
            <a:spAutoFit/>
          </a:bodyPr>
          <a:lstStyle/>
          <a:p>
            <a:pPr marL="0" marR="381000" lvl="0" indent="0" algn="l" rtl="0">
              <a:lnSpc>
                <a:spcPct val="115000"/>
              </a:lnSpc>
              <a:spcBef>
                <a:spcPts val="600"/>
              </a:spcBef>
              <a:spcAft>
                <a:spcPts val="500"/>
              </a:spcAft>
              <a:buClr>
                <a:srgbClr val="000000"/>
              </a:buClr>
              <a:buSzPts val="1100"/>
              <a:buFont typeface="Arial"/>
              <a:buNone/>
            </a:pPr>
            <a:r>
              <a:rPr lang="en-GB" sz="1100" b="1" i="0" u="none" strike="noStrike" cap="none">
                <a:solidFill>
                  <a:schemeClr val="dk1"/>
                </a:solidFill>
                <a:highlight>
                  <a:schemeClr val="lt1"/>
                </a:highlight>
                <a:latin typeface="Cambria"/>
                <a:ea typeface="Cambria"/>
                <a:cs typeface="Cambria"/>
                <a:sym typeface="Cambria"/>
              </a:rPr>
              <a:t>Observation</a:t>
            </a:r>
            <a:r>
              <a:rPr lang="en-GB" sz="1100" b="0" i="0" u="none" strike="noStrike" cap="none">
                <a:solidFill>
                  <a:schemeClr val="dk1"/>
                </a:solidFill>
                <a:highlight>
                  <a:schemeClr val="lt1"/>
                </a:highlight>
                <a:latin typeface="Cambria"/>
                <a:ea typeface="Cambria"/>
                <a:cs typeface="Cambria"/>
                <a:sym typeface="Cambria"/>
              </a:rPr>
              <a:t>: the</a:t>
            </a:r>
            <a:r>
              <a:rPr lang="en-GB" sz="1100" b="1" i="0" u="none" strike="noStrike" cap="none">
                <a:solidFill>
                  <a:schemeClr val="dk1"/>
                </a:solidFill>
                <a:highlight>
                  <a:schemeClr val="lt1"/>
                </a:highlight>
                <a:latin typeface="Cambria"/>
                <a:ea typeface="Cambria"/>
                <a:cs typeface="Cambria"/>
                <a:sym typeface="Cambria"/>
              </a:rPr>
              <a:t> radius_mean</a:t>
            </a:r>
            <a:r>
              <a:rPr lang="en-GB" sz="1100" b="0" i="0" u="none" strike="noStrike" cap="none">
                <a:solidFill>
                  <a:schemeClr val="dk1"/>
                </a:solidFill>
                <a:highlight>
                  <a:schemeClr val="lt1"/>
                </a:highlight>
                <a:latin typeface="Cambria"/>
                <a:ea typeface="Cambria"/>
                <a:cs typeface="Cambria"/>
                <a:sym typeface="Cambria"/>
              </a:rPr>
              <a:t> column has a correlation of 1 and 0.99 with the </a:t>
            </a:r>
            <a:r>
              <a:rPr lang="en-GB" sz="1100" b="1" i="0" u="none" strike="noStrike" cap="none">
                <a:solidFill>
                  <a:schemeClr val="dk1"/>
                </a:solidFill>
                <a:highlight>
                  <a:schemeClr val="lt1"/>
                </a:highlight>
                <a:latin typeface="Cambria"/>
                <a:ea typeface="Cambria"/>
                <a:cs typeface="Cambria"/>
                <a:sym typeface="Cambria"/>
              </a:rPr>
              <a:t>perimeter_mean</a:t>
            </a:r>
            <a:r>
              <a:rPr lang="en-GB" sz="1100" b="0" i="0" u="none" strike="noStrike" cap="none">
                <a:solidFill>
                  <a:schemeClr val="dk1"/>
                </a:solidFill>
                <a:highlight>
                  <a:schemeClr val="lt1"/>
                </a:highlight>
                <a:latin typeface="Cambria"/>
                <a:ea typeface="Cambria"/>
                <a:cs typeface="Cambria"/>
                <a:sym typeface="Cambria"/>
              </a:rPr>
              <a:t> and </a:t>
            </a:r>
            <a:r>
              <a:rPr lang="en-GB" sz="1100" b="1" i="0" u="none" strike="noStrike" cap="none">
                <a:solidFill>
                  <a:schemeClr val="dk1"/>
                </a:solidFill>
                <a:highlight>
                  <a:schemeClr val="lt1"/>
                </a:highlight>
                <a:latin typeface="Cambria"/>
                <a:ea typeface="Cambria"/>
                <a:cs typeface="Cambria"/>
                <a:sym typeface="Cambria"/>
              </a:rPr>
              <a:t>area_mean</a:t>
            </a:r>
            <a:r>
              <a:rPr lang="en-GB" sz="1100" b="0" i="0" u="none" strike="noStrike" cap="none">
                <a:solidFill>
                  <a:schemeClr val="dk1"/>
                </a:solidFill>
                <a:highlight>
                  <a:schemeClr val="lt1"/>
                </a:highlight>
                <a:latin typeface="Cambria"/>
                <a:ea typeface="Cambria"/>
                <a:cs typeface="Cambria"/>
                <a:sym typeface="Cambria"/>
              </a:rPr>
              <a:t> columns, respectively. This is probably because the three columns essentially contain the same information</a:t>
            </a:r>
            <a:r>
              <a:rPr lang="en-GB" sz="1100">
                <a:solidFill>
                  <a:schemeClr val="dk1"/>
                </a:solidFill>
                <a:highlight>
                  <a:schemeClr val="lt1"/>
                </a:highlight>
                <a:latin typeface="Cambria"/>
                <a:ea typeface="Cambria"/>
                <a:cs typeface="Cambria"/>
                <a:sym typeface="Cambria"/>
              </a:rPr>
              <a:t>. </a:t>
            </a:r>
            <a:r>
              <a:rPr lang="en-GB" sz="1100" b="0" i="0" u="none" strike="noStrike" cap="none">
                <a:solidFill>
                  <a:schemeClr val="dk1"/>
                </a:solidFill>
                <a:highlight>
                  <a:schemeClr val="lt1"/>
                </a:highlight>
                <a:latin typeface="Cambria"/>
                <a:ea typeface="Cambria"/>
                <a:cs typeface="Cambria"/>
                <a:sym typeface="Cambria"/>
              </a:rPr>
              <a:t>In fact, each of the 10 key attributes displays very high (from 0.7 up to 0.97) correlations between its "</a:t>
            </a:r>
            <a:r>
              <a:rPr lang="en-GB" sz="1100" b="1" i="0" u="none" strike="noStrike" cap="none">
                <a:solidFill>
                  <a:schemeClr val="dk1"/>
                </a:solidFill>
                <a:highlight>
                  <a:schemeClr val="lt1"/>
                </a:highlight>
                <a:latin typeface="Cambria"/>
                <a:ea typeface="Cambria"/>
                <a:cs typeface="Cambria"/>
                <a:sym typeface="Cambria"/>
              </a:rPr>
              <a:t>mean</a:t>
            </a:r>
            <a:r>
              <a:rPr lang="en-GB" sz="1100" b="0" i="0" u="none" strike="noStrike" cap="none">
                <a:solidFill>
                  <a:schemeClr val="dk1"/>
                </a:solidFill>
                <a:highlight>
                  <a:schemeClr val="lt1"/>
                </a:highlight>
                <a:latin typeface="Cambria"/>
                <a:ea typeface="Cambria"/>
                <a:cs typeface="Cambria"/>
                <a:sym typeface="Cambria"/>
              </a:rPr>
              <a:t>" and "</a:t>
            </a:r>
            <a:r>
              <a:rPr lang="en-GB" sz="1100" b="1" i="0" u="none" strike="noStrike" cap="none">
                <a:solidFill>
                  <a:schemeClr val="dk1"/>
                </a:solidFill>
                <a:highlight>
                  <a:schemeClr val="lt1"/>
                </a:highlight>
                <a:latin typeface="Cambria"/>
                <a:ea typeface="Cambria"/>
                <a:cs typeface="Cambria"/>
                <a:sym typeface="Cambria"/>
              </a:rPr>
              <a:t>worst</a:t>
            </a:r>
            <a:r>
              <a:rPr lang="en-GB" sz="1100" b="0" i="0" u="none" strike="noStrike" cap="none">
                <a:solidFill>
                  <a:schemeClr val="dk1"/>
                </a:solidFill>
                <a:highlight>
                  <a:schemeClr val="lt1"/>
                </a:highlight>
                <a:latin typeface="Cambria"/>
                <a:ea typeface="Cambria"/>
                <a:cs typeface="Cambria"/>
                <a:sym typeface="Cambria"/>
              </a:rPr>
              <a:t>" columns.</a:t>
            </a:r>
            <a:endParaRPr sz="1400" b="0" i="0" u="none" strike="noStrike" cap="none">
              <a:solidFill>
                <a:srgbClr val="000000"/>
              </a:solidFill>
              <a:latin typeface="Arial"/>
              <a:ea typeface="Arial"/>
              <a:cs typeface="Arial"/>
              <a:sym typeface="Arial"/>
            </a:endParaRPr>
          </a:p>
        </p:txBody>
      </p:sp>
    </p:spTree>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7"/>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EDA (Exploratory Data Analysis)</a:t>
            </a:r>
            <a:endParaRPr sz="2500" b="1"/>
          </a:p>
        </p:txBody>
      </p:sp>
      <p:sp>
        <p:nvSpPr>
          <p:cNvPr id="107" name="Google Shape;107;p7"/>
          <p:cNvSpPr txBox="1">
            <a:spLocks noGrp="1"/>
          </p:cNvSpPr>
          <p:nvPr>
            <p:ph type="body" idx="1"/>
          </p:nvPr>
        </p:nvSpPr>
        <p:spPr>
          <a:xfrm>
            <a:off x="311700" y="831300"/>
            <a:ext cx="4602000" cy="37122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600"/>
              </a:spcBef>
              <a:spcAft>
                <a:spcPts val="0"/>
              </a:spcAft>
              <a:buSzPts val="1800"/>
              <a:buNone/>
            </a:pPr>
            <a:r>
              <a:rPr lang="en-GB" sz="1400">
                <a:highlight>
                  <a:srgbClr val="FFFFFF"/>
                </a:highlight>
                <a:latin typeface="Cambria"/>
                <a:ea typeface="Cambria"/>
                <a:cs typeface="Cambria"/>
                <a:sym typeface="Cambria"/>
              </a:rPr>
              <a:t>We also we used different visualization plottings such as:</a:t>
            </a:r>
            <a:endParaRPr sz="1400">
              <a:highlight>
                <a:srgbClr val="FFFFFF"/>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r>
              <a:rPr lang="en-GB" sz="1400" b="1">
                <a:highlight>
                  <a:srgbClr val="FFFFFF"/>
                </a:highlight>
                <a:latin typeface="Cambria"/>
                <a:ea typeface="Cambria"/>
                <a:cs typeface="Cambria"/>
                <a:sym typeface="Cambria"/>
              </a:rPr>
              <a:t>Barplot</a:t>
            </a:r>
            <a:r>
              <a:rPr lang="en-GB" sz="1400">
                <a:highlight>
                  <a:srgbClr val="FFFFFF"/>
                </a:highlight>
                <a:latin typeface="Cambria"/>
                <a:ea typeface="Cambria"/>
                <a:cs typeface="Cambria"/>
                <a:sym typeface="Cambria"/>
              </a:rPr>
              <a:t>: in this plot we aimed to find the least correlated features of our subset variables with the target variable.  </a:t>
            </a:r>
            <a:endParaRPr sz="1400">
              <a:highlight>
                <a:srgbClr val="FFFFFF"/>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endParaRPr sz="1400">
              <a:highlight>
                <a:srgbClr val="FFFFFF"/>
              </a:highlight>
              <a:latin typeface="Cambria"/>
              <a:ea typeface="Cambria"/>
              <a:cs typeface="Cambria"/>
              <a:sym typeface="Cambria"/>
            </a:endParaRPr>
          </a:p>
          <a:p>
            <a:pPr marL="0" lvl="0" indent="0" algn="l" rtl="0">
              <a:lnSpc>
                <a:spcPct val="107916"/>
              </a:lnSpc>
              <a:spcBef>
                <a:spcPts val="0"/>
              </a:spcBef>
              <a:spcAft>
                <a:spcPts val="0"/>
              </a:spcAft>
              <a:buClr>
                <a:schemeClr val="dk1"/>
              </a:buClr>
              <a:buSzPts val="1100"/>
              <a:buFont typeface="Arial"/>
              <a:buNone/>
            </a:pPr>
            <a:r>
              <a:rPr lang="en-GB" sz="1400" b="1">
                <a:highlight>
                  <a:srgbClr val="FFFFFF"/>
                </a:highlight>
                <a:latin typeface="Cambria"/>
                <a:ea typeface="Cambria"/>
                <a:cs typeface="Cambria"/>
                <a:sym typeface="Cambria"/>
              </a:rPr>
              <a:t>Observations:</a:t>
            </a:r>
            <a:endParaRPr sz="1400" b="1">
              <a:highlight>
                <a:srgbClr val="FFFFFF"/>
              </a:highlight>
              <a:latin typeface="Cambria"/>
              <a:ea typeface="Cambria"/>
              <a:cs typeface="Cambria"/>
              <a:sym typeface="Cambria"/>
            </a:endParaRPr>
          </a:p>
          <a:p>
            <a:pPr marL="457200" lvl="0" indent="-317500" algn="l" rtl="0">
              <a:lnSpc>
                <a:spcPct val="107916"/>
              </a:lnSpc>
              <a:spcBef>
                <a:spcPts val="800"/>
              </a:spcBef>
              <a:spcAft>
                <a:spcPts val="0"/>
              </a:spcAft>
              <a:buSzPts val="1400"/>
              <a:buFont typeface="Cambria"/>
              <a:buChar char="●"/>
            </a:pPr>
            <a:r>
              <a:rPr lang="en-GB" sz="1400" b="1">
                <a:highlight>
                  <a:srgbClr val="FFFFFF"/>
                </a:highlight>
                <a:latin typeface="Cambria"/>
                <a:ea typeface="Cambria"/>
                <a:cs typeface="Cambria"/>
                <a:sym typeface="Cambria"/>
              </a:rPr>
              <a:t>texture_se, smoothness_se, symmetry_se, and fractal_dimension_se</a:t>
            </a:r>
            <a:r>
              <a:rPr lang="en-GB" sz="1400">
                <a:highlight>
                  <a:srgbClr val="FFFFFF"/>
                </a:highlight>
                <a:latin typeface="Cambria"/>
                <a:ea typeface="Cambria"/>
                <a:cs typeface="Cambria"/>
                <a:sym typeface="Cambria"/>
              </a:rPr>
              <a:t> are least correlated with the target variable.</a:t>
            </a:r>
            <a:endParaRPr sz="1400">
              <a:highlight>
                <a:srgbClr val="FFFFFF"/>
              </a:highlight>
              <a:latin typeface="Cambria"/>
              <a:ea typeface="Cambria"/>
              <a:cs typeface="Cambria"/>
              <a:sym typeface="Cambria"/>
            </a:endParaRPr>
          </a:p>
          <a:p>
            <a:pPr marL="457200" lvl="0" indent="-317500" algn="l" rtl="0">
              <a:lnSpc>
                <a:spcPct val="107916"/>
              </a:lnSpc>
              <a:spcBef>
                <a:spcPts val="0"/>
              </a:spcBef>
              <a:spcAft>
                <a:spcPts val="800"/>
              </a:spcAft>
              <a:buSzPts val="1400"/>
              <a:buFont typeface="Cambria"/>
              <a:buChar char="●"/>
            </a:pPr>
            <a:r>
              <a:rPr lang="en-GB" sz="1400">
                <a:highlight>
                  <a:srgbClr val="FFFFFF"/>
                </a:highlight>
                <a:latin typeface="Cambria"/>
                <a:ea typeface="Cambria"/>
                <a:cs typeface="Cambria"/>
                <a:sym typeface="Cambria"/>
              </a:rPr>
              <a:t>All other squared error features have a significant correlation with the target variable.</a:t>
            </a:r>
            <a:endParaRPr sz="1400">
              <a:highlight>
                <a:srgbClr val="FFFFFF"/>
              </a:highlight>
              <a:latin typeface="Cambria"/>
              <a:ea typeface="Cambria"/>
              <a:cs typeface="Cambria"/>
              <a:sym typeface="Cambria"/>
            </a:endParaRPr>
          </a:p>
        </p:txBody>
      </p:sp>
      <p:pic>
        <p:nvPicPr>
          <p:cNvPr id="108" name="Google Shape;108;p7"/>
          <p:cNvPicPr preferRelativeResize="0"/>
          <p:nvPr/>
        </p:nvPicPr>
        <p:blipFill rotWithShape="1">
          <a:blip r:embed="rId3">
            <a:alphaModFix/>
          </a:blip>
          <a:srcRect/>
          <a:stretch/>
        </p:blipFill>
        <p:spPr>
          <a:xfrm>
            <a:off x="5066100" y="983700"/>
            <a:ext cx="3936425" cy="2833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30f258d902_1_10"/>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EDA (Exploratory Data Analysis)</a:t>
            </a:r>
            <a:endParaRPr sz="2500" b="1"/>
          </a:p>
        </p:txBody>
      </p:sp>
      <p:sp>
        <p:nvSpPr>
          <p:cNvPr id="114" name="Google Shape;114;g230f258d902_1_10"/>
          <p:cNvSpPr txBox="1">
            <a:spLocks noGrp="1"/>
          </p:cNvSpPr>
          <p:nvPr>
            <p:ph type="body" idx="1"/>
          </p:nvPr>
        </p:nvSpPr>
        <p:spPr>
          <a:xfrm>
            <a:off x="311700" y="831300"/>
            <a:ext cx="4703100" cy="37122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600"/>
              </a:spcBef>
              <a:spcAft>
                <a:spcPts val="0"/>
              </a:spcAft>
              <a:buSzPts val="1800"/>
              <a:buNone/>
            </a:pPr>
            <a:r>
              <a:rPr lang="en-GB" sz="1500" b="1">
                <a:highlight>
                  <a:srgbClr val="FFFFFF"/>
                </a:highlight>
                <a:latin typeface="Cambria"/>
                <a:ea typeface="Cambria"/>
                <a:cs typeface="Cambria"/>
                <a:sym typeface="Cambria"/>
              </a:rPr>
              <a:t>Pairplot</a:t>
            </a:r>
            <a:r>
              <a:rPr lang="en-GB" sz="1500">
                <a:highlight>
                  <a:srgbClr val="FFFFFF"/>
                </a:highlight>
                <a:latin typeface="Cambria"/>
                <a:ea typeface="Cambria"/>
                <a:cs typeface="Cambria"/>
                <a:sym typeface="Cambria"/>
              </a:rPr>
              <a:t>: we used it to check multicollinearity between distinct features, it gives </a:t>
            </a:r>
            <a:r>
              <a:rPr lang="en-GB" sz="1500">
                <a:highlight>
                  <a:schemeClr val="lt1"/>
                </a:highlight>
                <a:latin typeface="Cambria"/>
                <a:ea typeface="Cambria"/>
                <a:cs typeface="Cambria"/>
                <a:sym typeface="Cambria"/>
              </a:rPr>
              <a:t>a general outlook of all correlation which mixes scatter plot and line plot.  </a:t>
            </a:r>
            <a:endParaRPr sz="1500">
              <a:highlight>
                <a:schemeClr val="lt1"/>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endParaRPr sz="1500" b="1">
              <a:highlight>
                <a:schemeClr val="lt1"/>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r>
              <a:rPr lang="en-GB" sz="1500" b="1">
                <a:highlight>
                  <a:schemeClr val="lt1"/>
                </a:highlight>
                <a:latin typeface="Cambria"/>
                <a:ea typeface="Cambria"/>
                <a:cs typeface="Cambria"/>
                <a:sym typeface="Cambria"/>
              </a:rPr>
              <a:t>Observation</a:t>
            </a:r>
            <a:r>
              <a:rPr lang="en-GB" sz="1500">
                <a:highlight>
                  <a:schemeClr val="lt1"/>
                </a:highlight>
                <a:latin typeface="Cambria"/>
                <a:ea typeface="Cambria"/>
                <a:cs typeface="Cambria"/>
                <a:sym typeface="Cambria"/>
              </a:rPr>
              <a:t>: </a:t>
            </a:r>
            <a:r>
              <a:rPr lang="en-GB" sz="1500">
                <a:highlight>
                  <a:srgbClr val="FFFFFF"/>
                </a:highlight>
                <a:latin typeface="Cambria"/>
                <a:ea typeface="Cambria"/>
                <a:cs typeface="Cambria"/>
                <a:sym typeface="Cambria"/>
              </a:rPr>
              <a:t>Almost perfectly linear patterns between the </a:t>
            </a:r>
            <a:r>
              <a:rPr lang="en-GB" sz="1500" b="1">
                <a:highlight>
                  <a:srgbClr val="FFFFFF"/>
                </a:highlight>
                <a:latin typeface="Cambria"/>
                <a:ea typeface="Cambria"/>
                <a:cs typeface="Cambria"/>
                <a:sym typeface="Cambria"/>
              </a:rPr>
              <a:t>radius, perimeter, and area</a:t>
            </a:r>
            <a:r>
              <a:rPr lang="en-GB" sz="1500">
                <a:highlight>
                  <a:srgbClr val="FFFFFF"/>
                </a:highlight>
                <a:latin typeface="Cambria"/>
                <a:ea typeface="Cambria"/>
                <a:cs typeface="Cambria"/>
                <a:sym typeface="Cambria"/>
              </a:rPr>
              <a:t> attributes are hinting at the presence of multicollinearity between these variables. Another set of variables that possibly imply multicollinearity are </a:t>
            </a:r>
            <a:r>
              <a:rPr lang="en-GB" sz="1500" b="1">
                <a:highlight>
                  <a:srgbClr val="FFFFFF"/>
                </a:highlight>
                <a:latin typeface="Cambria"/>
                <a:ea typeface="Cambria"/>
                <a:cs typeface="Cambria"/>
                <a:sym typeface="Cambria"/>
              </a:rPr>
              <a:t>concavity, concave points, and compactness.</a:t>
            </a:r>
            <a:endParaRPr b="1">
              <a:highlight>
                <a:srgbClr val="FFFFFF"/>
              </a:highlight>
              <a:latin typeface="Cambria"/>
              <a:ea typeface="Cambria"/>
              <a:cs typeface="Cambria"/>
              <a:sym typeface="Cambria"/>
            </a:endParaRPr>
          </a:p>
        </p:txBody>
      </p:sp>
      <p:pic>
        <p:nvPicPr>
          <p:cNvPr id="115" name="Google Shape;115;g230f258d902_1_10"/>
          <p:cNvPicPr preferRelativeResize="0"/>
          <p:nvPr/>
        </p:nvPicPr>
        <p:blipFill rotWithShape="1">
          <a:blip r:embed="rId3">
            <a:alphaModFix/>
          </a:blip>
          <a:srcRect/>
          <a:stretch/>
        </p:blipFill>
        <p:spPr>
          <a:xfrm>
            <a:off x="4572000" y="203450"/>
            <a:ext cx="4572000" cy="4596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g230f258d902_1_15"/>
          <p:cNvSpPr txBox="1">
            <a:spLocks noGrp="1"/>
          </p:cNvSpPr>
          <p:nvPr>
            <p:ph type="title"/>
          </p:nvPr>
        </p:nvSpPr>
        <p:spPr>
          <a:xfrm>
            <a:off x="311700" y="0"/>
            <a:ext cx="8520600" cy="831300"/>
          </a:xfrm>
          <a:prstGeom prst="rect">
            <a:avLst/>
          </a:prstGeom>
          <a:noFill/>
          <a:ln>
            <a:noFill/>
          </a:ln>
        </p:spPr>
        <p:txBody>
          <a:bodyPr spcFirstLastPara="1" wrap="square" lIns="91425" tIns="91425" rIns="91425" bIns="91425" anchor="b" anchorCtr="0">
            <a:normAutofit/>
          </a:bodyPr>
          <a:lstStyle/>
          <a:p>
            <a:pPr marL="0" lvl="0" indent="0" algn="l" rtl="0">
              <a:lnSpc>
                <a:spcPct val="100000"/>
              </a:lnSpc>
              <a:spcBef>
                <a:spcPts val="0"/>
              </a:spcBef>
              <a:spcAft>
                <a:spcPts val="0"/>
              </a:spcAft>
              <a:buSzPts val="4200"/>
              <a:buNone/>
            </a:pPr>
            <a:r>
              <a:rPr lang="en-GB" sz="2500" b="1"/>
              <a:t>EDA (Exploratory Data Analysis)</a:t>
            </a:r>
            <a:endParaRPr sz="2500" b="1"/>
          </a:p>
        </p:txBody>
      </p:sp>
      <p:sp>
        <p:nvSpPr>
          <p:cNvPr id="121" name="Google Shape;121;g230f258d902_1_15"/>
          <p:cNvSpPr txBox="1">
            <a:spLocks noGrp="1"/>
          </p:cNvSpPr>
          <p:nvPr>
            <p:ph type="body" idx="1"/>
          </p:nvPr>
        </p:nvSpPr>
        <p:spPr>
          <a:xfrm>
            <a:off x="311700" y="831300"/>
            <a:ext cx="4260300" cy="3712200"/>
          </a:xfrm>
          <a:prstGeom prst="rect">
            <a:avLst/>
          </a:prstGeom>
          <a:noFill/>
          <a:ln>
            <a:noFill/>
          </a:ln>
        </p:spPr>
        <p:txBody>
          <a:bodyPr spcFirstLastPara="1" wrap="square" lIns="91425" tIns="91425" rIns="91425" bIns="91425" anchor="t" anchorCtr="0">
            <a:noAutofit/>
          </a:bodyPr>
          <a:lstStyle/>
          <a:p>
            <a:pPr marL="0" marR="381000" lvl="0" indent="0" algn="l" rtl="0">
              <a:lnSpc>
                <a:spcPct val="115000"/>
              </a:lnSpc>
              <a:spcBef>
                <a:spcPts val="600"/>
              </a:spcBef>
              <a:spcAft>
                <a:spcPts val="0"/>
              </a:spcAft>
              <a:buSzPts val="1800"/>
              <a:buNone/>
            </a:pPr>
            <a:r>
              <a:rPr lang="en-GB" sz="1300" b="1">
                <a:highlight>
                  <a:srgbClr val="FFFFFF"/>
                </a:highlight>
                <a:latin typeface="Cambria"/>
                <a:ea typeface="Cambria"/>
                <a:cs typeface="Cambria"/>
                <a:sym typeface="Cambria"/>
              </a:rPr>
              <a:t>Stripplot: </a:t>
            </a:r>
            <a:r>
              <a:rPr lang="en-GB" sz="1300">
                <a:highlight>
                  <a:srgbClr val="FFFFFF"/>
                </a:highlight>
                <a:latin typeface="Cambria"/>
                <a:ea typeface="Cambria"/>
                <a:cs typeface="Cambria"/>
                <a:sym typeface="Cambria"/>
              </a:rPr>
              <a:t>to go deeper into the distribution of datapoint based on the label, in this plot, we aimed to find the distinction between our labels to choose it for our analysis. </a:t>
            </a:r>
            <a:endParaRPr sz="1300">
              <a:highlight>
                <a:srgbClr val="FFFFFF"/>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r>
              <a:rPr lang="en-GB" sz="1300" b="1">
                <a:highlight>
                  <a:srgbClr val="FFFFFF"/>
                </a:highlight>
                <a:latin typeface="Cambria"/>
                <a:ea typeface="Cambria"/>
                <a:cs typeface="Cambria"/>
                <a:sym typeface="Cambria"/>
              </a:rPr>
              <a:t>Observation</a:t>
            </a:r>
            <a:r>
              <a:rPr lang="en-GB" sz="1300">
                <a:highlight>
                  <a:srgbClr val="FFFFFF"/>
                </a:highlight>
                <a:latin typeface="Cambria"/>
                <a:ea typeface="Cambria"/>
                <a:cs typeface="Cambria"/>
                <a:sym typeface="Cambria"/>
              </a:rPr>
              <a:t>: </a:t>
            </a:r>
            <a:endParaRPr sz="1300">
              <a:highlight>
                <a:srgbClr val="FFFFFF"/>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r>
              <a:rPr lang="en-GB" sz="1300">
                <a:highlight>
                  <a:srgbClr val="FFFFFF"/>
                </a:highlight>
                <a:latin typeface="Cambria"/>
                <a:ea typeface="Cambria"/>
                <a:cs typeface="Cambria"/>
                <a:sym typeface="Cambria"/>
              </a:rPr>
              <a:t>A certain level of separation in the values for the radius, perimeter, and area in the benign &amp; malignant data points. </a:t>
            </a:r>
            <a:endParaRPr sz="1300">
              <a:highlight>
                <a:srgbClr val="FFFFFF"/>
              </a:highlight>
              <a:latin typeface="Cambria"/>
              <a:ea typeface="Cambria"/>
              <a:cs typeface="Cambria"/>
              <a:sym typeface="Cambria"/>
            </a:endParaRPr>
          </a:p>
          <a:p>
            <a:pPr marL="0" marR="381000" lvl="0" indent="0" algn="l" rtl="0">
              <a:lnSpc>
                <a:spcPct val="115000"/>
              </a:lnSpc>
              <a:spcBef>
                <a:spcPts val="600"/>
              </a:spcBef>
              <a:spcAft>
                <a:spcPts val="0"/>
              </a:spcAft>
              <a:buSzPts val="1800"/>
              <a:buNone/>
            </a:pPr>
            <a:r>
              <a:rPr lang="en-GB" sz="1300">
                <a:highlight>
                  <a:srgbClr val="FFFFFF"/>
                </a:highlight>
                <a:latin typeface="Cambria"/>
                <a:ea typeface="Cambria"/>
                <a:cs typeface="Cambria"/>
                <a:sym typeface="Cambria"/>
              </a:rPr>
              <a:t>Each of the features appears to have outliers. </a:t>
            </a:r>
            <a:endParaRPr sz="1300">
              <a:highlight>
                <a:srgbClr val="FFFFFF"/>
              </a:highlight>
              <a:latin typeface="Cambria"/>
              <a:ea typeface="Cambria"/>
              <a:cs typeface="Cambria"/>
              <a:sym typeface="Cambria"/>
            </a:endParaRPr>
          </a:p>
          <a:p>
            <a:pPr marL="0" marR="381000" lvl="0" indent="0" algn="l" rtl="0">
              <a:lnSpc>
                <a:spcPct val="115000"/>
              </a:lnSpc>
              <a:spcBef>
                <a:spcPts val="600"/>
              </a:spcBef>
              <a:spcAft>
                <a:spcPts val="500"/>
              </a:spcAft>
              <a:buSzPts val="1800"/>
              <a:buNone/>
            </a:pPr>
            <a:r>
              <a:rPr lang="en-GB" sz="1300">
                <a:highlight>
                  <a:srgbClr val="FFFFFF"/>
                </a:highlight>
                <a:latin typeface="Cambria"/>
                <a:ea typeface="Cambria"/>
                <a:cs typeface="Cambria"/>
                <a:sym typeface="Cambria"/>
              </a:rPr>
              <a:t>The </a:t>
            </a:r>
            <a:r>
              <a:rPr lang="en-GB" sz="1300" b="1">
                <a:highlight>
                  <a:srgbClr val="FFFFFF"/>
                </a:highlight>
                <a:latin typeface="Cambria"/>
                <a:ea typeface="Cambria"/>
                <a:cs typeface="Cambria"/>
                <a:sym typeface="Cambria"/>
              </a:rPr>
              <a:t>area_worst </a:t>
            </a:r>
            <a:r>
              <a:rPr lang="en-GB" sz="1300">
                <a:highlight>
                  <a:srgbClr val="FFFFFF"/>
                </a:highlight>
                <a:latin typeface="Cambria"/>
                <a:ea typeface="Cambria"/>
                <a:cs typeface="Cambria"/>
                <a:sym typeface="Cambria"/>
              </a:rPr>
              <a:t>looks like malignant and benign are separated not totally but mostly. However, </a:t>
            </a:r>
            <a:r>
              <a:rPr lang="en-GB" sz="1300" b="1">
                <a:highlight>
                  <a:srgbClr val="FFFFFF"/>
                </a:highlight>
                <a:latin typeface="Cambria"/>
                <a:ea typeface="Cambria"/>
                <a:cs typeface="Cambria"/>
                <a:sym typeface="Cambria"/>
              </a:rPr>
              <a:t>smoothness_worst </a:t>
            </a:r>
            <a:r>
              <a:rPr lang="en-GB" sz="1300">
                <a:highlight>
                  <a:srgbClr val="FFFFFF"/>
                </a:highlight>
                <a:latin typeface="Cambria"/>
                <a:ea typeface="Cambria"/>
                <a:cs typeface="Cambria"/>
                <a:sym typeface="Cambria"/>
              </a:rPr>
              <a:t>looks like malignant and benign are mixed so it is hard to classify while using this feature.</a:t>
            </a:r>
            <a:endParaRPr sz="1300">
              <a:highlight>
                <a:srgbClr val="FFFFFF"/>
              </a:highlight>
              <a:latin typeface="Cambria"/>
              <a:ea typeface="Cambria"/>
              <a:cs typeface="Cambria"/>
              <a:sym typeface="Cambria"/>
            </a:endParaRPr>
          </a:p>
        </p:txBody>
      </p:sp>
      <p:pic>
        <p:nvPicPr>
          <p:cNvPr id="122" name="Google Shape;122;g230f258d902_1_15"/>
          <p:cNvPicPr preferRelativeResize="0"/>
          <p:nvPr/>
        </p:nvPicPr>
        <p:blipFill rotWithShape="1">
          <a:blip r:embed="rId3">
            <a:alphaModFix/>
          </a:blip>
          <a:srcRect/>
          <a:stretch/>
        </p:blipFill>
        <p:spPr>
          <a:xfrm>
            <a:off x="4724400" y="590275"/>
            <a:ext cx="4260300" cy="4194249"/>
          </a:xfrm>
          <a:prstGeom prst="rect">
            <a:avLst/>
          </a:prstGeom>
          <a:noFill/>
          <a:ln>
            <a:noFill/>
          </a:ln>
        </p:spPr>
      </p:pic>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2032</Words>
  <Application>Microsoft Office PowerPoint</Application>
  <PresentationFormat>On-screen Show (16:9)</PresentationFormat>
  <Paragraphs>130</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Open Sans</vt:lpstr>
      <vt:lpstr>Economica</vt:lpstr>
      <vt:lpstr>Quattrocento Sans</vt:lpstr>
      <vt:lpstr>Courier New</vt:lpstr>
      <vt:lpstr>Cambria</vt:lpstr>
      <vt:lpstr>Georgia</vt:lpstr>
      <vt:lpstr>Luxe</vt:lpstr>
      <vt:lpstr>Breast Cancer Wisconsin (Diagnostic) Prediction</vt:lpstr>
      <vt:lpstr>About our Dataset</vt:lpstr>
      <vt:lpstr>Approach Overview</vt:lpstr>
      <vt:lpstr>Library &amp; Tools Used</vt:lpstr>
      <vt:lpstr>Descriptive Statistics &amp; Data Exploration</vt:lpstr>
      <vt:lpstr>EDA (Exploratory Data Analysis)</vt:lpstr>
      <vt:lpstr>EDA (Exploratory Data Analysis)</vt:lpstr>
      <vt:lpstr>EDA (Exploratory Data Analysis)</vt:lpstr>
      <vt:lpstr>EDA (Exploratory Data Analysis)</vt:lpstr>
      <vt:lpstr>Feature Selection </vt:lpstr>
      <vt:lpstr>Model Selection</vt:lpstr>
      <vt:lpstr>Model Building</vt:lpstr>
      <vt:lpstr>Model Evaluation</vt:lpstr>
      <vt:lpstr>Summary of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Breast Cancer Wisconsin (Diagnostic) Prediction</dc:title>
  <cp:lastModifiedBy>Ahmad R. Zare</cp:lastModifiedBy>
  <cp:revision>1</cp:revision>
  <dcterms:modified xsi:type="dcterms:W3CDTF">2025-04-01T01:25:50Z</dcterms:modified>
</cp:coreProperties>
</file>