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7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62" r:id="rId17"/>
    <p:sldId id="263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3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4632-2769-4823-A0CB-51E9CE07C42A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30D8-8C24-4A70-9138-4C4CDB1B929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4632-2769-4823-A0CB-51E9CE07C42A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30D8-8C24-4A70-9138-4C4CDB1B929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4632-2769-4823-A0CB-51E9CE07C42A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30D8-8C24-4A70-9138-4C4CDB1B929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4632-2769-4823-A0CB-51E9CE07C42A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30D8-8C24-4A70-9138-4C4CDB1B929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4632-2769-4823-A0CB-51E9CE07C42A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30D8-8C24-4A70-9138-4C4CDB1B929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4632-2769-4823-A0CB-51E9CE07C42A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30D8-8C24-4A70-9138-4C4CDB1B929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4632-2769-4823-A0CB-51E9CE07C42A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30D8-8C24-4A70-9138-4C4CDB1B929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4632-2769-4823-A0CB-51E9CE07C42A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30D8-8C24-4A70-9138-4C4CDB1B929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4632-2769-4823-A0CB-51E9CE07C42A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30D8-8C24-4A70-9138-4C4CDB1B929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4632-2769-4823-A0CB-51E9CE07C42A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30D8-8C24-4A70-9138-4C4CDB1B929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4632-2769-4823-A0CB-51E9CE07C42A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30D8-8C24-4A70-9138-4C4CDB1B929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F4632-2769-4823-A0CB-51E9CE07C42A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130D8-8C24-4A70-9138-4C4CDB1B929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versité de Montpellier – sciences, technologie, santé, droit, économie,  ges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32656"/>
            <a:ext cx="1584176" cy="1584176"/>
          </a:xfrm>
          <a:prstGeom prst="rect">
            <a:avLst/>
          </a:prstGeom>
          <a:noFill/>
        </p:spPr>
      </p:pic>
      <p:cxnSp>
        <p:nvCxnSpPr>
          <p:cNvPr id="6" name="Connecteur droit 5"/>
          <p:cNvCxnSpPr/>
          <p:nvPr/>
        </p:nvCxnSpPr>
        <p:spPr>
          <a:xfrm>
            <a:off x="197768" y="2348880"/>
            <a:ext cx="87484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97768" y="4653136"/>
            <a:ext cx="87484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29548" y="2636912"/>
            <a:ext cx="4084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Programmation Avancés </a:t>
            </a:r>
            <a:r>
              <a:rPr lang="fr-FR" sz="20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HMIN327</a:t>
            </a:r>
          </a:p>
          <a:p>
            <a:pPr algn="ctr"/>
            <a:r>
              <a:rPr lang="fr-FR" sz="20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HMIN327</a:t>
            </a:r>
            <a:endParaRPr lang="fr-FR" sz="2000" dirty="0">
              <a:latin typeface="Linux Biolinum G" pitchFamily="2" charset="0"/>
              <a:ea typeface="Linux Biolinum G" pitchFamily="2" charset="0"/>
              <a:cs typeface="Linux Biolinum G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1580" y="3501008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err="1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MonumTour</a:t>
            </a:r>
            <a:r>
              <a:rPr lang="fr-FR" sz="24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: Application de gestion de monuments liés à des célébrités</a:t>
            </a:r>
            <a:endParaRPr lang="fr-FR" sz="2400" dirty="0">
              <a:latin typeface="Linux Biolinum G" pitchFamily="2" charset="0"/>
              <a:ea typeface="Linux Biolinum G" pitchFamily="2" charset="0"/>
              <a:cs typeface="Linux Biolinum G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9708" y="4797152"/>
            <a:ext cx="32642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Enseignants </a:t>
            </a:r>
            <a:r>
              <a:rPr lang="fr-FR" sz="20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</a:t>
            </a:r>
            <a:r>
              <a:rPr lang="fr-FR" sz="2000" dirty="0" err="1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Duroux</a:t>
            </a:r>
            <a:r>
              <a:rPr lang="fr-FR" sz="20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Patrice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</a:t>
            </a:r>
            <a:r>
              <a:rPr lang="fr-FR" sz="2000" dirty="0" err="1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Mougenot</a:t>
            </a:r>
            <a:r>
              <a:rPr lang="fr-FR" sz="20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Isabelle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5620" y="4797152"/>
            <a:ext cx="32642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Etudiant: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</a:t>
            </a:r>
            <a:r>
              <a:rPr lang="fr-FR" sz="2000" dirty="0" err="1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Kacioui</a:t>
            </a:r>
            <a:r>
              <a:rPr lang="fr-FR" sz="20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</a:t>
            </a:r>
            <a:r>
              <a:rPr lang="fr-FR" sz="2000" dirty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</a:t>
            </a:r>
            <a:r>
              <a:rPr lang="fr-FR" sz="20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Arezki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39854" y="6125234"/>
            <a:ext cx="32642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2020/2021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1"/>
            <a:ext cx="8136904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539552" y="616530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A la validation, une requête de type post est envoyé à la route /</a:t>
            </a:r>
            <a:r>
              <a:rPr lang="fr-FR" dirty="0" err="1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savelieu</a:t>
            </a:r>
            <a:endParaRPr lang="fr-FR" dirty="0">
              <a:latin typeface="Linux Biolinum G" pitchFamily="2" charset="0"/>
              <a:ea typeface="Linux Biolinum G" pitchFamily="2" charset="0"/>
              <a:cs typeface="Linux Biolinum G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548" y="1340768"/>
            <a:ext cx="813690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467544" y="18864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La requête envoyée est reçue par </a:t>
            </a:r>
            <a:r>
              <a:rPr lang="fr-FR" dirty="0" err="1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MonumentController</a:t>
            </a:r>
            <a:r>
              <a:rPr lang="fr-FR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et effectue les traitements en faisant appel aux différents services qui y sont injectés, et renvoie ensuite la Template allMonuments.html</a:t>
            </a:r>
            <a:endParaRPr lang="fr-FR" dirty="0">
              <a:latin typeface="Linux Biolinum G" pitchFamily="2" charset="0"/>
              <a:ea typeface="Linux Biolinum G" pitchFamily="2" charset="0"/>
              <a:cs typeface="Linux Biolinum G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35292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412766" y="260648"/>
            <a:ext cx="8335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Le service </a:t>
            </a:r>
            <a:r>
              <a:rPr lang="fr-FR" dirty="0" err="1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MonumentService</a:t>
            </a:r>
            <a:r>
              <a:rPr lang="fr-FR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implémente l’interface </a:t>
            </a:r>
            <a:r>
              <a:rPr lang="fr-FR" dirty="0" err="1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IMonumentService</a:t>
            </a:r>
            <a:r>
              <a:rPr lang="fr-FR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.</a:t>
            </a:r>
          </a:p>
          <a:p>
            <a:r>
              <a:rPr lang="fr-FR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Utilise le </a:t>
            </a:r>
            <a:r>
              <a:rPr lang="fr-FR" dirty="0" err="1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MonumentRepository</a:t>
            </a:r>
            <a:r>
              <a:rPr lang="fr-FR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interagissant ainsi avec l’entité Monument </a:t>
            </a:r>
          </a:p>
          <a:p>
            <a:r>
              <a:rPr lang="fr-FR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et la base de donnés.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80728"/>
            <a:ext cx="7056784" cy="5500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1043608" y="188640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On utilise les annotations afin de spécifier les relations entre les entités</a:t>
            </a:r>
            <a:endParaRPr lang="fr-FR" dirty="0">
              <a:latin typeface="Linux Biolinum G" pitchFamily="2" charset="0"/>
              <a:ea typeface="Linux Biolinum G" pitchFamily="2" charset="0"/>
              <a:cs typeface="Linux Biolinum G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612" y="836712"/>
            <a:ext cx="6984776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323528" y="188640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La Template </a:t>
            </a:r>
            <a:r>
              <a:rPr lang="fr-FR" sz="2000" dirty="0" err="1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allMonument</a:t>
            </a:r>
            <a:r>
              <a:rPr lang="fr-FR" sz="20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est retournée à l’</a:t>
            </a:r>
            <a:r>
              <a:rPr lang="fr-FR" sz="2000" dirty="0" err="1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uilisateur</a:t>
            </a:r>
            <a:endParaRPr lang="fr-FR" sz="2000" dirty="0">
              <a:latin typeface="Linux Biolinum G" pitchFamily="2" charset="0"/>
              <a:ea typeface="Linux Biolinum G" pitchFamily="2" charset="0"/>
              <a:cs typeface="Linux Biolinum G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9512" y="260648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Spring</a:t>
            </a:r>
            <a:r>
              <a:rPr lang="fr-FR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Security permet de gérer les rôles ainsi que l’accès aux routes</a:t>
            </a:r>
            <a:endParaRPr lang="fr-FR" dirty="0">
              <a:latin typeface="Linux Biolinum G" pitchFamily="2" charset="0"/>
              <a:ea typeface="Linux Biolinum G" pitchFamily="2" charset="0"/>
              <a:cs typeface="Linux Biolinum G" pitchFamily="2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1769" y="836712"/>
            <a:ext cx="691870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429000"/>
            <a:ext cx="691276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8339" y="4509120"/>
            <a:ext cx="695213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5733256"/>
            <a:ext cx="684076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ZoneTexte 9"/>
          <p:cNvSpPr txBox="1"/>
          <p:nvPr/>
        </p:nvSpPr>
        <p:spPr>
          <a:xfrm>
            <a:off x="107504" y="836712"/>
            <a:ext cx="1728192" cy="2001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2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Utilisation du dialecte sec de </a:t>
            </a:r>
            <a:r>
              <a:rPr lang="fr-FR" sz="1200" dirty="0" err="1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Spring</a:t>
            </a:r>
            <a:r>
              <a:rPr lang="fr-FR" sz="12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</a:t>
            </a:r>
            <a:r>
              <a:rPr lang="fr-FR" sz="1200" dirty="0" err="1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security</a:t>
            </a:r>
            <a:r>
              <a:rPr lang="fr-FR" sz="12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afin de gérer les accès au sein des </a:t>
            </a:r>
            <a:r>
              <a:rPr lang="fr-FR" sz="1200" dirty="0" err="1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templates</a:t>
            </a:r>
            <a:r>
              <a:rPr lang="fr-FR" sz="12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, et des annotations @</a:t>
            </a:r>
            <a:r>
              <a:rPr lang="fr-FR" sz="1200" dirty="0" err="1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Secured</a:t>
            </a:r>
            <a:r>
              <a:rPr lang="fr-FR" sz="12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au sein des Controller</a:t>
            </a:r>
            <a:endParaRPr lang="fr-FR" sz="1200" dirty="0">
              <a:latin typeface="Linux Biolinum G" pitchFamily="2" charset="0"/>
              <a:ea typeface="Linux Biolinum G" pitchFamily="2" charset="0"/>
              <a:cs typeface="Linux Biolinum G" pitchFamily="2" charset="0"/>
            </a:endParaRP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96" y="2780928"/>
            <a:ext cx="172819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ZoneTexte 11"/>
          <p:cNvSpPr txBox="1"/>
          <p:nvPr/>
        </p:nvSpPr>
        <p:spPr>
          <a:xfrm>
            <a:off x="107504" y="3429000"/>
            <a:ext cx="1728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2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L’administrateur (ROLE_SUPER_ADMIN) a accès a tout.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fr-FR" sz="1200" dirty="0">
              <a:latin typeface="Linux Biolinum G" pitchFamily="2" charset="0"/>
              <a:ea typeface="Linux Biolinum G" pitchFamily="2" charset="0"/>
              <a:cs typeface="Linux Biolinum G" pitchFamily="2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2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Le voyagiste (ROLE_ADMIN) a accès à la gestion des entités hormis les utilisateurs.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fr-FR" sz="1200" dirty="0" smtClean="0">
              <a:latin typeface="Linux Biolinum G" pitchFamily="2" charset="0"/>
              <a:ea typeface="Linux Biolinum G" pitchFamily="2" charset="0"/>
              <a:cs typeface="Linux Biolinum G" pitchFamily="2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2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Le touriste (ROLE_USER) a accès à la consultation</a:t>
            </a:r>
            <a:endParaRPr lang="fr-FR" sz="1200" dirty="0">
              <a:latin typeface="Linux Biolinum G" pitchFamily="2" charset="0"/>
              <a:ea typeface="Linux Biolinum G" pitchFamily="2" charset="0"/>
              <a:cs typeface="Linux Biolinum G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404664"/>
            <a:ext cx="432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5. Conclusion</a:t>
            </a:r>
          </a:p>
          <a:p>
            <a:endParaRPr lang="fr-FR" sz="2800" dirty="0" smtClean="0">
              <a:latin typeface="Linux Biolinum G" pitchFamily="2" charset="0"/>
              <a:ea typeface="Linux Biolinum G" pitchFamily="2" charset="0"/>
              <a:cs typeface="Linux Biolinum G" pitchFamily="2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79512" y="980727"/>
            <a:ext cx="864096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3568" y="1484784"/>
            <a:ext cx="7848872" cy="792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Expérience enrichissante au niveau technique </a:t>
            </a:r>
            <a:endParaRPr lang="fr-FR" dirty="0">
              <a:solidFill>
                <a:schemeClr val="tx1"/>
              </a:solidFill>
              <a:latin typeface="Linux Biolinum G" pitchFamily="2" charset="0"/>
              <a:ea typeface="Linux Biolinum G" pitchFamily="2" charset="0"/>
              <a:cs typeface="Linux Biolinum G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568" y="2636912"/>
            <a:ext cx="7848872" cy="792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Conception d’application Web avec Java </a:t>
            </a:r>
            <a:r>
              <a:rPr lang="fr-FR" dirty="0" err="1" smtClean="0">
                <a:solidFill>
                  <a:schemeClr val="tx1"/>
                </a:solidFill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SpringBoot</a:t>
            </a:r>
            <a:r>
              <a:rPr lang="fr-FR" dirty="0" smtClean="0">
                <a:solidFill>
                  <a:schemeClr val="tx1"/>
                </a:solidFill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, </a:t>
            </a:r>
            <a:r>
              <a:rPr lang="fr-FR" dirty="0" err="1" smtClean="0">
                <a:solidFill>
                  <a:schemeClr val="tx1"/>
                </a:solidFill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Thymeleaf</a:t>
            </a:r>
            <a:r>
              <a:rPr lang="fr-FR" dirty="0" smtClean="0">
                <a:solidFill>
                  <a:schemeClr val="tx1"/>
                </a:solidFill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et MySQL</a:t>
            </a:r>
            <a:endParaRPr lang="fr-FR" dirty="0">
              <a:solidFill>
                <a:schemeClr val="tx1"/>
              </a:solidFill>
              <a:latin typeface="Linux Biolinum G" pitchFamily="2" charset="0"/>
              <a:ea typeface="Linux Biolinum G" pitchFamily="2" charset="0"/>
              <a:cs typeface="Linux Biolinum G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568" y="3861048"/>
            <a:ext cx="7848872" cy="792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Concevoir un modèle de données et le respecter</a:t>
            </a:r>
            <a:endParaRPr lang="fr-FR" dirty="0">
              <a:solidFill>
                <a:schemeClr val="tx1"/>
              </a:solidFill>
              <a:latin typeface="Linux Biolinum G" pitchFamily="2" charset="0"/>
              <a:ea typeface="Linux Biolinum G" pitchFamily="2" charset="0"/>
              <a:cs typeface="Linux Biolinum G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3568" y="5013176"/>
            <a:ext cx="7848872" cy="792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Respecter un cahier des charges</a:t>
            </a:r>
            <a:endParaRPr lang="fr-FR" dirty="0">
              <a:solidFill>
                <a:schemeClr val="tx1"/>
              </a:solidFill>
              <a:latin typeface="Linux Biolinum G" pitchFamily="2" charset="0"/>
              <a:ea typeface="Linux Biolinum G" pitchFamily="2" charset="0"/>
              <a:cs typeface="Linux Biolinum G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404664"/>
            <a:ext cx="6516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6. Démonstration sur machine</a:t>
            </a:r>
          </a:p>
          <a:p>
            <a:endParaRPr lang="fr-FR" sz="2800" dirty="0" smtClean="0">
              <a:latin typeface="Linux Biolinum G" pitchFamily="2" charset="0"/>
              <a:ea typeface="Linux Biolinum G" pitchFamily="2" charset="0"/>
              <a:cs typeface="Linux Biolinum G" pitchFamily="2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79512" y="980727"/>
            <a:ext cx="864096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24744"/>
            <a:ext cx="7344816" cy="569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0" y="404664"/>
            <a:ext cx="432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Sommaire</a:t>
            </a:r>
          </a:p>
          <a:p>
            <a:endParaRPr lang="fr-FR" sz="2800" dirty="0" smtClean="0">
              <a:latin typeface="Linux Biolinum G" pitchFamily="2" charset="0"/>
              <a:ea typeface="Linux Biolinum G" pitchFamily="2" charset="0"/>
              <a:cs typeface="Linux Biolinum G" pitchFamily="2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179512" y="980727"/>
            <a:ext cx="864096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23528" y="1382126"/>
            <a:ext cx="8424936" cy="413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fr-FR" dirty="0" smtClean="0"/>
              <a:t>Introduction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fr-FR" dirty="0" smtClean="0"/>
              <a:t>Exigences fonctionnelles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fr-FR" dirty="0" smtClean="0"/>
              <a:t>Conception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fr-FR" dirty="0" smtClean="0"/>
              <a:t>Architecture technique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fr-FR" dirty="0" smtClean="0"/>
              <a:t>Conclusion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fr-FR" dirty="0" smtClean="0"/>
              <a:t>Démonstration de l’application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404664"/>
            <a:ext cx="432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1. Introduction </a:t>
            </a:r>
          </a:p>
          <a:p>
            <a:endParaRPr lang="fr-FR" sz="2800" dirty="0" smtClean="0">
              <a:latin typeface="Linux Biolinum G" pitchFamily="2" charset="0"/>
              <a:ea typeface="Linux Biolinum G" pitchFamily="2" charset="0"/>
              <a:cs typeface="Linux Biolinum G" pitchFamily="2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79512" y="980727"/>
            <a:ext cx="864096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3568" y="1484784"/>
            <a:ext cx="7848872" cy="792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L’application </a:t>
            </a:r>
            <a:r>
              <a:rPr lang="fr-FR" dirty="0" err="1" smtClean="0">
                <a:solidFill>
                  <a:schemeClr val="tx1"/>
                </a:solidFill>
              </a:rPr>
              <a:t>monumTour</a:t>
            </a:r>
            <a:r>
              <a:rPr lang="fr-FR" dirty="0" smtClean="0">
                <a:solidFill>
                  <a:schemeClr val="tx1"/>
                </a:solidFill>
              </a:rPr>
              <a:t> a été développé dans le cadre de l’UE HMIN327 (Programmation avancée)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3568" y="2636912"/>
            <a:ext cx="7848872" cy="792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Appliquer les notions vus en cours notamment la persistance des données, le </a:t>
            </a:r>
            <a:r>
              <a:rPr lang="fr-FR" dirty="0" err="1" smtClean="0">
                <a:solidFill>
                  <a:schemeClr val="tx1"/>
                </a:solidFill>
              </a:rPr>
              <a:t>mapping</a:t>
            </a:r>
            <a:r>
              <a:rPr lang="fr-FR" dirty="0" smtClean="0">
                <a:solidFill>
                  <a:schemeClr val="tx1"/>
                </a:solidFill>
              </a:rPr>
              <a:t> objet-relationnel et le modèle MVC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568" y="3861048"/>
            <a:ext cx="7848872" cy="792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Application web respectant le model MVC, offrant une interface d’administration ou de consultation selon le type d’utilisateurs sur les différentes entités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568" y="5085184"/>
            <a:ext cx="7848872" cy="792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Respect d’un cahier des charges et d’un modèle de données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404664"/>
            <a:ext cx="432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2. Exigences fonctionnelles </a:t>
            </a:r>
          </a:p>
          <a:p>
            <a:endParaRPr lang="fr-FR" sz="2800" dirty="0" smtClean="0">
              <a:latin typeface="Linux Biolinum G" pitchFamily="2" charset="0"/>
              <a:ea typeface="Linux Biolinum G" pitchFamily="2" charset="0"/>
              <a:cs typeface="Linux Biolinum G" pitchFamily="2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79512" y="980727"/>
            <a:ext cx="864096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87524" y="1124744"/>
            <a:ext cx="856895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7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L’application doit offrir une possibilité de connexion avec différents types d’utilisateurs: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7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Un administrateur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7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Un voyagiste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7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Un touriste</a:t>
            </a:r>
            <a:endParaRPr lang="fr-FR" sz="1700" dirty="0">
              <a:latin typeface="Linux Biolinum G" pitchFamily="2" charset="0"/>
              <a:ea typeface="Linux Biolinum G" pitchFamily="2" charset="0"/>
              <a:cs typeface="Linux Biolinum G" pitchFamily="2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7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Selon le type d’utilisateur, celui-ci aura accès à des fonctionnalités spécifiques: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7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L’administrateur peut effectuer des consultations, des ajouts, des mises à jour et des suppressions sur l’ensemble des entités, y compris les utilisateurs.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7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Le voyagiste </a:t>
            </a:r>
            <a:r>
              <a:rPr lang="fr-FR" sz="17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peut effectuer des consultations, des ajouts, des mises à jour et des suppressions sur l’ensemble des entités, hormis les utilisateurs.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7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Le touriste peut effectuer des consultations.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700" dirty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</a:t>
            </a:r>
            <a:r>
              <a:rPr lang="fr-FR" sz="17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Effectuer des prétraitement tels que le calcul de distance entre monuments ou l’affichage sur une carte.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700" dirty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</a:t>
            </a:r>
            <a:r>
              <a:rPr lang="fr-FR" sz="17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Respecter le modèle de données qui est donnée.</a:t>
            </a:r>
            <a:endParaRPr lang="fr-FR" sz="1700" dirty="0" smtClean="0">
              <a:latin typeface="Linux Biolinum G" pitchFamily="2" charset="0"/>
              <a:ea typeface="Linux Biolinum G" pitchFamily="2" charset="0"/>
              <a:cs typeface="Linux Biolinum G" pitchFamily="2" charset="0"/>
            </a:endParaRPr>
          </a:p>
          <a:p>
            <a:pPr algn="just">
              <a:lnSpc>
                <a:spcPct val="150000"/>
              </a:lnSpc>
            </a:pPr>
            <a:endParaRPr lang="fr-FR" sz="1700" dirty="0" smtClean="0">
              <a:latin typeface="Linux Biolinum G" pitchFamily="2" charset="0"/>
              <a:ea typeface="Linux Biolinum G" pitchFamily="2" charset="0"/>
              <a:cs typeface="Linux Biolinum G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-27384"/>
            <a:ext cx="432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3. Conception</a:t>
            </a:r>
          </a:p>
          <a:p>
            <a:endParaRPr lang="fr-FR" sz="2800" dirty="0" smtClean="0">
              <a:latin typeface="Linux Biolinum G" pitchFamily="2" charset="0"/>
              <a:ea typeface="Linux Biolinum G" pitchFamily="2" charset="0"/>
              <a:cs typeface="Linux Biolinum G" pitchFamily="2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79512" y="548680"/>
            <a:ext cx="864096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20688"/>
            <a:ext cx="8280920" cy="5934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2015716" y="6516052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Diagramme de cas d’utilisation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7" y="260647"/>
            <a:ext cx="2987824" cy="583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32656"/>
            <a:ext cx="6097587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2159732" y="587727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Diagramme de classe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42645"/>
            <a:ext cx="432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Linux Biolinum G" pitchFamily="2" charset="0"/>
                <a:ea typeface="Linux Biolinum G" pitchFamily="2" charset="0"/>
                <a:cs typeface="Linux Biolinum G" pitchFamily="2" charset="0"/>
              </a:rPr>
              <a:t> 4. Architecture</a:t>
            </a:r>
          </a:p>
          <a:p>
            <a:endParaRPr lang="fr-FR" sz="2800" dirty="0" smtClean="0">
              <a:latin typeface="Linux Biolinum G" pitchFamily="2" charset="0"/>
              <a:ea typeface="Linux Biolinum G" pitchFamily="2" charset="0"/>
              <a:cs typeface="Linux Biolinum G" pitchFamily="2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79512" y="818708"/>
            <a:ext cx="864096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5" name="AutoShape 7" descr="Java (technique)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77" name="AutoShape 9" descr="Java (technique)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79" name="AutoShape 11" descr="Java (technique)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185" name="Picture 17" descr="Create a Spring Boot Application (PostgreSQL, Spring Security) | Medi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238483" cy="3816424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323528" y="3212976"/>
            <a:ext cx="1872208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83" name="Picture 15" descr="MySQL — Wikipé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356992"/>
            <a:ext cx="1584176" cy="1008112"/>
          </a:xfrm>
          <a:prstGeom prst="rect">
            <a:avLst/>
          </a:prstGeom>
          <a:noFill/>
        </p:spPr>
      </p:pic>
      <p:pic>
        <p:nvPicPr>
          <p:cNvPr id="7181" name="Picture 13" descr="https://upload.wikimedia.org/wikipedia/fr/thumb/2/2e/Java_Logo.svg/800px-Java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484784"/>
            <a:ext cx="1354798" cy="1728192"/>
          </a:xfrm>
          <a:prstGeom prst="rect">
            <a:avLst/>
          </a:prstGeom>
          <a:noFill/>
        </p:spPr>
      </p:pic>
      <p:pic>
        <p:nvPicPr>
          <p:cNvPr id="7187" name="Picture 19" descr="Formation JPA avec Hibernate ⋆ Ambient Formatio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6256" y="1700808"/>
            <a:ext cx="1905000" cy="1666875"/>
          </a:xfrm>
          <a:prstGeom prst="rect">
            <a:avLst/>
          </a:prstGeom>
          <a:noFill/>
        </p:spPr>
      </p:pic>
      <p:sp>
        <p:nvSpPr>
          <p:cNvPr id="20" name="ZoneTexte 19"/>
          <p:cNvSpPr txBox="1"/>
          <p:nvPr/>
        </p:nvSpPr>
        <p:spPr>
          <a:xfrm>
            <a:off x="1655676" y="515719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Technologies utilisées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Introduction to Spring Boot - GeeksforGeek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496944" cy="61370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95536" y="188640"/>
            <a:ext cx="8424936" cy="6192688"/>
            <a:chOff x="683568" y="620688"/>
            <a:chExt cx="7776864" cy="619268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6237" y="620688"/>
              <a:ext cx="7731526" cy="5976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6565726"/>
              <a:ext cx="777686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ZoneTexte 6"/>
          <p:cNvSpPr txBox="1"/>
          <p:nvPr/>
        </p:nvSpPr>
        <p:spPr>
          <a:xfrm>
            <a:off x="1619672" y="638132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Arborescence du projet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452</Words>
  <Application>Microsoft Office PowerPoint</Application>
  <PresentationFormat>Affichage à l'écran (4:3)</PresentationFormat>
  <Paragraphs>58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arezki_k</dc:creator>
  <cp:lastModifiedBy>arezki_k</cp:lastModifiedBy>
  <cp:revision>52</cp:revision>
  <dcterms:created xsi:type="dcterms:W3CDTF">2021-01-28T11:37:56Z</dcterms:created>
  <dcterms:modified xsi:type="dcterms:W3CDTF">2021-01-28T14:12:43Z</dcterms:modified>
</cp:coreProperties>
</file>