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bd01b459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50bd01b459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72386511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472386511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72386511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472386511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72386511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472386511_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bd01b459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0bd01b459_3_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bd01b459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0bd01b459_3_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723865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472386511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7238651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472386511_2_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723865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4723865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7238651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47238651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72386511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472386511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72386511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472386511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975600" y="2898100"/>
            <a:ext cx="35964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i="1" lang="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Elias Brun</a:t>
            </a:r>
            <a:endParaRPr b="1" i="1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i="1" lang="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 Mekedem</a:t>
            </a:r>
            <a:endParaRPr b="1" i="1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i="1" lang="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Sonia Fettat</a:t>
            </a:r>
            <a:endParaRPr b="1" i="1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i="1" lang="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Djaroud Arezki</a:t>
            </a:r>
            <a:endParaRPr b="1" i="1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i="1" lang="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Jean-Baptiste Bourgeois</a:t>
            </a:r>
            <a:endParaRPr b="1" i="1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i="1" lang="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Johann Equilbec</a:t>
            </a:r>
            <a:endParaRPr b="1" i="1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08155" y="1715444"/>
            <a:ext cx="4708634" cy="1059911"/>
          </a:xfrm>
          <a:prstGeom prst="rect">
            <a:avLst/>
          </a:prstGeom>
          <a:noFill/>
          <a:ln>
            <a:noFill/>
          </a:ln>
          <a:effectLst>
            <a:outerShdw blurRad="225425" algn="ctr" dir="5220000" dist="50800">
              <a:srgbClr val="000000">
                <a:alpha val="3294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fr" sz="4000" u="sng" cap="none" strike="noStrik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Challenge Hadaca </a:t>
            </a:r>
            <a:endParaRPr b="1" i="1" sz="4000" u="sng" cap="none" strike="noStrike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/>
        </p:nvSpPr>
        <p:spPr>
          <a:xfrm>
            <a:off x="1898525" y="98725"/>
            <a:ext cx="52473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400" u="sng"/>
              <a:t>Visualisation</a:t>
            </a:r>
            <a:r>
              <a:rPr b="1" i="1" lang="fr" sz="5400" u="sng">
                <a:solidFill>
                  <a:schemeClr val="lt1"/>
                </a:solidFill>
              </a:rPr>
              <a:t>:</a:t>
            </a:r>
            <a:endParaRPr b="1" i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675" y="1469575"/>
            <a:ext cx="5750975" cy="32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1948350" y="472350"/>
            <a:ext cx="52473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400" u="sng"/>
              <a:t>Visualisation:</a:t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575" y="1905475"/>
            <a:ext cx="5961675" cy="28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3938425" y="255250"/>
            <a:ext cx="48417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000" u="sng">
                <a:solidFill>
                  <a:srgbClr val="5B0F00"/>
                </a:solidFill>
              </a:rPr>
              <a:t>Conclusion</a:t>
            </a:r>
            <a:endParaRPr b="1" i="1" sz="3000" u="sng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400">
                <a:solidFill>
                  <a:srgbClr val="434343"/>
                </a:solidFill>
              </a:rPr>
              <a:t>Relever ce challenge peut sauver des vies ! </a:t>
            </a:r>
            <a:endParaRPr b="1" i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>
            <p:ph type="title"/>
          </p:nvPr>
        </p:nvSpPr>
        <p:spPr>
          <a:xfrm>
            <a:off x="1976283" y="391621"/>
            <a:ext cx="4503175" cy="948977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  <a:reflection blurRad="0" dir="5400000" dist="50800" endA="300" endPos="90000" fadeDir="5400000" kx="0" rotWithShape="0" algn="bl" stA="50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fr" sz="4800" u="sng">
                <a:solidFill>
                  <a:schemeClr val="dk1"/>
                </a:solidFill>
              </a:rPr>
              <a:t>Introduction</a:t>
            </a:r>
            <a:r>
              <a:rPr b="1" i="1" lang="fr" sz="3200" u="sng">
                <a:solidFill>
                  <a:schemeClr val="dk1"/>
                </a:solidFill>
              </a:rPr>
              <a:t>: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2281083"/>
            <a:ext cx="8520600" cy="1612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>
                <a:solidFill>
                  <a:srgbClr val="262626"/>
                </a:solidFill>
              </a:rPr>
              <a:t>Seulement en 2017, 400 000 nouveaux cas de cancer ont été découverts. Malheureusement, même à l'ère des technologies, il n'y a toujours pas de remède absolu.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70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2015613"/>
            <a:ext cx="8520600" cy="1868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chemeClr val="dk1"/>
                </a:solidFill>
              </a:rPr>
              <a:t> </a:t>
            </a:r>
            <a:r>
              <a:rPr b="1" lang="fr" sz="2400">
                <a:solidFill>
                  <a:schemeClr val="dk1"/>
                </a:solidFill>
              </a:rPr>
              <a:t> </a:t>
            </a:r>
            <a:endParaRPr b="1" i="1" sz="3600" u="sng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>
                <a:solidFill>
                  <a:srgbClr val="262626"/>
                </a:solidFill>
              </a:rPr>
              <a:t>Effectuer une tâche de classification multi classe sur les données, afin de prédire le stade d’avancement du cancer chez un patient.</a:t>
            </a:r>
            <a:endParaRPr b="1" i="1" u="sng">
              <a:solidFill>
                <a:srgbClr val="262626"/>
              </a:solidFill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535858" y="311084"/>
            <a:ext cx="8072284" cy="646331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90000" fadeDir="5400000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600" u="sng"/>
              <a:t>Objectif</a:t>
            </a:r>
            <a:r>
              <a:rPr b="1" i="1" lang="fr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3061041"/>
            <a:ext cx="8520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>
                <a:solidFill>
                  <a:srgbClr val="262626"/>
                </a:solidFill>
              </a:rPr>
              <a:t>Traitement </a:t>
            </a:r>
            <a:r>
              <a:rPr b="1" i="1" lang="fr">
                <a:solidFill>
                  <a:srgbClr val="262626"/>
                </a:solidFill>
              </a:rPr>
              <a:t>d</a:t>
            </a:r>
            <a:r>
              <a:rPr b="1" i="1" lang="fr">
                <a:solidFill>
                  <a:srgbClr val="262626"/>
                </a:solidFill>
              </a:rPr>
              <a:t>es données pour les rendre utilisables par la suite</a:t>
            </a:r>
            <a:br>
              <a:rPr lang="fr">
                <a:solidFill>
                  <a:srgbClr val="262626"/>
                </a:solidFill>
              </a:rPr>
            </a:br>
            <a:endParaRPr b="1" i="1" u="sng">
              <a:solidFill>
                <a:srgbClr val="262626"/>
              </a:solidFill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2089633" y="1495404"/>
            <a:ext cx="4964734" cy="92333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90000" fadeDir="5400000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400" u="none" cap="none" strike="noStrike"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/>
        </p:nvSpPr>
        <p:spPr>
          <a:xfrm>
            <a:off x="1843207" y="73001"/>
            <a:ext cx="4964700" cy="9234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90000" fadeDir="5400000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400" u="none" cap="none" strike="noStrike"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</p:txBody>
      </p:sp>
      <p:pic>
        <p:nvPicPr>
          <p:cNvPr descr="https://lh4.googleusercontent.com/8BTVSPH_9PoqjkJlxCsSBPUckgdbMc7qomwtUf4K7b4HcISj_JilqG6FdvEmSztEYZ1ONRpvOhQkT3jf50tZxYRcQkVEJyjaP4S8UvCX5MK9aQ2vre_6CeBNUEQ6MDlRYWRgegWw" id="126" name="Google Shape;1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225" y="996400"/>
            <a:ext cx="7024049" cy="36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2497500" y="4689450"/>
            <a:ext cx="35280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Figure 6 : Ce nuage de points montre les données avant le traitement de celles-ci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/>
          <p:nvPr/>
        </p:nvSpPr>
        <p:spPr>
          <a:xfrm>
            <a:off x="1391651" y="647175"/>
            <a:ext cx="6412200" cy="9234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90000" fadeDir="5400012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400"/>
              <a:t>Modèle</a:t>
            </a:r>
            <a:r>
              <a:rPr b="1" i="1" lang="fr" sz="5400"/>
              <a:t> </a:t>
            </a:r>
            <a:r>
              <a:rPr b="1" i="1" lang="fr" sz="5400"/>
              <a:t>Prédictif</a:t>
            </a:r>
            <a:endParaRPr b="1" i="1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1927450" y="2266151"/>
            <a:ext cx="4722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800">
                <a:solidFill>
                  <a:srgbClr val="434343"/>
                </a:solidFill>
              </a:rPr>
              <a:t>Comparaison  des </a:t>
            </a:r>
            <a:r>
              <a:rPr b="1" i="1" lang="fr" sz="1800">
                <a:solidFill>
                  <a:srgbClr val="434343"/>
                </a:solidFill>
              </a:rPr>
              <a:t>différents</a:t>
            </a:r>
            <a:r>
              <a:rPr b="1" i="1" lang="fr" sz="1800">
                <a:solidFill>
                  <a:srgbClr val="434343"/>
                </a:solidFill>
              </a:rPr>
              <a:t> </a:t>
            </a:r>
            <a:r>
              <a:rPr b="1" i="1" lang="fr" sz="1800">
                <a:solidFill>
                  <a:srgbClr val="434343"/>
                </a:solidFill>
              </a:rPr>
              <a:t>modèles</a:t>
            </a:r>
            <a:r>
              <a:rPr b="1" i="1" lang="fr" sz="1800">
                <a:solidFill>
                  <a:srgbClr val="434343"/>
                </a:solidFill>
              </a:rPr>
              <a:t> de classification.</a:t>
            </a:r>
            <a:endParaRPr b="1" i="1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>
            <a:off x="1275250" y="647175"/>
            <a:ext cx="6584100" cy="9234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90000" fadeDir="5400012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400" u="sng">
                <a:solidFill>
                  <a:srgbClr val="274E13"/>
                </a:solidFill>
              </a:rPr>
              <a:t>Comparaison des différentes méthodes de classification:</a:t>
            </a:r>
            <a:endParaRPr b="1" i="1" sz="2400" u="sng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2281200" y="4215775"/>
            <a:ext cx="4581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434343"/>
                </a:solidFill>
              </a:rPr>
              <a:t>Résultats Préliminaires</a:t>
            </a:r>
            <a:endParaRPr b="1" i="1" sz="1800">
              <a:solidFill>
                <a:srgbClr val="434343"/>
              </a:solidFill>
            </a:endParaRPr>
          </a:p>
        </p:txBody>
      </p:sp>
      <p:pic>
        <p:nvPicPr>
          <p:cNvPr id="140" name="Google Shape;1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50" y="1668825"/>
            <a:ext cx="7335426" cy="22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1700325" y="670800"/>
            <a:ext cx="6584100" cy="7320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90000" fadeDir="5400012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400" u="sng">
                <a:solidFill>
                  <a:srgbClr val="274E13"/>
                </a:solidFill>
              </a:rPr>
              <a:t>Notre Classement sur codaLab:</a:t>
            </a:r>
            <a:endParaRPr b="1" i="1" sz="2400" u="sng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50" y="1345025"/>
            <a:ext cx="8280649" cy="30070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90000" fadeDir="5400012" kx="0" rotWithShape="0" algn="bl" stA="50000" stPos="0" sy="-100000" ky="0"/>
          </a:effectLst>
        </p:spPr>
      </p:pic>
      <p:sp>
        <p:nvSpPr>
          <p:cNvPr id="147" name="Google Shape;147;p32"/>
          <p:cNvSpPr/>
          <p:nvPr/>
        </p:nvSpPr>
        <p:spPr>
          <a:xfrm>
            <a:off x="252650" y="3070550"/>
            <a:ext cx="3825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1948350" y="609300"/>
            <a:ext cx="52473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fr" sz="5400"/>
              <a:t>Visualisation: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3"/>
          <p:cNvSpPr txBox="1"/>
          <p:nvPr/>
        </p:nvSpPr>
        <p:spPr>
          <a:xfrm>
            <a:off x="1754700" y="2063975"/>
            <a:ext cx="5634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800">
                <a:solidFill>
                  <a:srgbClr val="434343"/>
                </a:solidFill>
              </a:rPr>
              <a:t>Consiste à analyser les résultats obtenus par le classifieur et afficher les données de manière à ce qu’elles soient plus facilement exploitables .</a:t>
            </a:r>
            <a:endParaRPr b="1" i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