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9" r:id="rId4"/>
    <p:sldId id="279" r:id="rId5"/>
    <p:sldId id="260" r:id="rId6"/>
    <p:sldId id="261" r:id="rId7"/>
    <p:sldId id="262" r:id="rId8"/>
    <p:sldId id="266" r:id="rId9"/>
    <p:sldId id="263" r:id="rId10"/>
    <p:sldId id="264" r:id="rId11"/>
    <p:sldId id="265" r:id="rId12"/>
    <p:sldId id="267" r:id="rId13"/>
    <p:sldId id="269" r:id="rId14"/>
    <p:sldId id="270" r:id="rId15"/>
    <p:sldId id="271" r:id="rId16"/>
    <p:sldId id="273" r:id="rId17"/>
    <p:sldId id="274" r:id="rId18"/>
    <p:sldId id="275" r:id="rId19"/>
    <p:sldId id="281" r:id="rId20"/>
    <p:sldId id="280" r:id="rId21"/>
    <p:sldId id="278" r:id="rId22"/>
    <p:sldId id="25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7"/>
    <p:restoredTop sz="80563"/>
  </p:normalViewPr>
  <p:slideViewPr>
    <p:cSldViewPr snapToGrid="0">
      <p:cViewPr varScale="1">
        <p:scale>
          <a:sx n="108" d="100"/>
          <a:sy n="108" d="100"/>
        </p:scale>
        <p:origin x="9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8ED44-19A5-374F-B1D6-6FA7D8E697BC}"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85B12-1F1D-3B42-AA85-0731EB675159}" type="slidenum">
              <a:rPr lang="en-US" smtClean="0"/>
              <a:t>‹#›</a:t>
            </a:fld>
            <a:endParaRPr lang="en-US"/>
          </a:p>
        </p:txBody>
      </p:sp>
    </p:spTree>
    <p:extLst>
      <p:ext uri="{BB962C8B-B14F-4D97-AF65-F5344CB8AC3E}">
        <p14:creationId xmlns:p14="http://schemas.microsoft.com/office/powerpoint/2010/main" val="216310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This is a meal delivery company which operates in multiple cities and has fulfillment centers across these locations to dispatch meal orders to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The goal is to forecast orders for the upcoming weeks to help these centers in planning their raw material stocks based on these orders.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So, Since most raw materials are replenished weekly and are perishable, a precise procurement planning is important. </a:t>
            </a:r>
            <a:r>
              <a:rPr lang="en-US" sz="4000" b="0" i="0" dirty="0">
                <a:solidFill>
                  <a:srgbClr val="0D0D0D"/>
                </a:solidFill>
                <a:effectLst/>
                <a:highlight>
                  <a:srgbClr val="FFFFFF"/>
                </a:highlight>
                <a:latin typeface="Söhne"/>
              </a:rPr>
              <a:t>Accurate demand forecasts also significantly impact staffing decisions at these centers.</a:t>
            </a:r>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2</a:t>
            </a:fld>
            <a:endParaRPr lang="en-US"/>
          </a:p>
        </p:txBody>
      </p:sp>
    </p:spTree>
    <p:extLst>
      <p:ext uri="{BB962C8B-B14F-4D97-AF65-F5344CB8AC3E}">
        <p14:creationId xmlns:p14="http://schemas.microsoft.com/office/powerpoint/2010/main" val="332908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employed 4 regression models </a:t>
            </a:r>
            <a:r>
              <a:rPr lang="en-US" b="0" i="0" dirty="0">
                <a:solidFill>
                  <a:srgbClr val="0D0D0D"/>
                </a:solidFill>
                <a:effectLst/>
                <a:highlight>
                  <a:srgbClr val="FFFFFF"/>
                </a:highlight>
                <a:latin typeface="Söhne"/>
              </a:rPr>
              <a:t>to predict the number of orders since the target variable is continues.</a:t>
            </a:r>
          </a:p>
          <a:p>
            <a:r>
              <a:rPr lang="en-US" b="0" i="0" dirty="0">
                <a:solidFill>
                  <a:srgbClr val="0D0D0D"/>
                </a:solidFill>
                <a:effectLst/>
                <a:highlight>
                  <a:srgbClr val="FFFFFF"/>
                </a:highlight>
                <a:latin typeface="Söhne"/>
              </a:rPr>
              <a:t>- I started with the Linear Regression model, which is a simple and interpretable model that provides baseline performance. However, the results were not satisfactory. </a:t>
            </a:r>
          </a:p>
          <a:p>
            <a:pPr marL="171450" indent="-171450">
              <a:buFontTx/>
              <a:buChar char="-"/>
            </a:pPr>
            <a:r>
              <a:rPr lang="en-US" b="0" i="0" dirty="0">
                <a:solidFill>
                  <a:srgbClr val="0D0D0D"/>
                </a:solidFill>
                <a:effectLst/>
                <a:highlight>
                  <a:srgbClr val="FFFFFF"/>
                </a:highlight>
                <a:latin typeface="Söhne"/>
              </a:rPr>
              <a:t>I then considered the Decision Tree model, which can capture non-linear relationships between features and the number of orders and is more interpretable. Although the results improved, they were still not satisfactory. </a:t>
            </a:r>
          </a:p>
          <a:p>
            <a:pPr marL="171450" indent="-171450">
              <a:buFontTx/>
              <a:buChar char="-"/>
            </a:pPr>
            <a:r>
              <a:rPr lang="en-US" b="0" i="0" dirty="0">
                <a:solidFill>
                  <a:srgbClr val="0D0D0D"/>
                </a:solidFill>
                <a:effectLst/>
                <a:highlight>
                  <a:srgbClr val="FFFFFF"/>
                </a:highlight>
                <a:latin typeface="Söhne"/>
              </a:rPr>
              <a:t> I continued with the Random Forest model, an ensemble learning method that constructs multiple decision trees and aggregates their predictions. This model can capture more complex relationships in the data, and the results improved significantly, albeit with a higher computation time.</a:t>
            </a:r>
          </a:p>
          <a:p>
            <a:pPr marL="171450" indent="-171450">
              <a:buFontTx/>
              <a:buChar char="-"/>
            </a:pPr>
            <a:r>
              <a:rPr lang="en-US" b="0" i="0" dirty="0">
                <a:solidFill>
                  <a:srgbClr val="0D0D0D"/>
                </a:solidFill>
                <a:effectLst/>
                <a:highlight>
                  <a:srgbClr val="FFFFFF"/>
                </a:highlight>
                <a:latin typeface="Söhne"/>
              </a:rPr>
              <a:t>therefore, I considered the XGBoost model, a gradient boosting algorithm that utilizes an ensemble of weak learners, typically decision trees, to sequentially correct errors and build a robust predictive model. The results showed that the XGBoost model is a compelling choice for accurate and efficient predictions.</a:t>
            </a:r>
          </a:p>
          <a:p>
            <a:endParaRPr lang="en-US" b="0" dirty="0"/>
          </a:p>
          <a:p>
            <a:r>
              <a:rPr lang="en-US" b="1" dirty="0"/>
              <a:t>Linear Regression</a:t>
            </a:r>
            <a:r>
              <a:rPr lang="en-US" dirty="0"/>
              <a:t>: </a:t>
            </a:r>
            <a:r>
              <a:rPr lang="en-US" b="0" i="0" dirty="0">
                <a:effectLst/>
                <a:highlight>
                  <a:srgbClr val="FFFFFF"/>
                </a:highlight>
                <a:latin typeface="system-ui"/>
              </a:rPr>
              <a:t>Linear regression is a simple and interpretable model that can provide baseline performance</a:t>
            </a:r>
            <a:r>
              <a:rPr lang="en-US" dirty="0"/>
              <a:t> </a:t>
            </a:r>
          </a:p>
          <a:p>
            <a:r>
              <a:rPr lang="en-US" dirty="0" err="1"/>
              <a:t>Regulization</a:t>
            </a:r>
            <a:r>
              <a:rPr lang="en-US" dirty="0"/>
              <a:t> Penalize large coefficients for overfitting</a:t>
            </a:r>
          </a:p>
          <a:p>
            <a:r>
              <a:rPr lang="en-US" dirty="0"/>
              <a:t>Ridge: penalizes large positive or negative coefficients a2</a:t>
            </a:r>
          </a:p>
          <a:p>
            <a:r>
              <a:rPr lang="en-US" dirty="0"/>
              <a:t>Lasso: shrinks the coefficients of less important features to zero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highlight>
                  <a:srgbClr val="FFFFFF"/>
                </a:highlight>
                <a:latin typeface="system-ui"/>
              </a:rPr>
              <a:t>Decision Tree Regressor</a:t>
            </a:r>
          </a:p>
          <a:p>
            <a:r>
              <a:rPr lang="en-US" b="0" i="0" dirty="0">
                <a:effectLst/>
                <a:highlight>
                  <a:srgbClr val="FFFFFF"/>
                </a:highlight>
                <a:latin typeface="system-ui"/>
              </a:rPr>
              <a:t>can capture non-linear relationships between features and number of orders</a:t>
            </a:r>
          </a:p>
          <a:p>
            <a:r>
              <a:rPr lang="en-US" b="0" i="0" dirty="0">
                <a:effectLst/>
                <a:highlight>
                  <a:srgbClr val="FFFFFF"/>
                </a:highlight>
                <a:latin typeface="system-ui"/>
              </a:rPr>
              <a:t>interpretable, allowing us to understand the decision-making process of the model</a:t>
            </a:r>
          </a:p>
          <a:p>
            <a:r>
              <a:rPr lang="en-US" b="0" i="0" dirty="0">
                <a:effectLst/>
                <a:highlight>
                  <a:srgbClr val="FFFFFF"/>
                </a:highlight>
                <a:latin typeface="system-ui"/>
              </a:rPr>
              <a:t>Hyper parameter tunning: "</a:t>
            </a:r>
            <a:r>
              <a:rPr lang="en-US" b="0" i="0" dirty="0" err="1">
                <a:effectLst/>
                <a:highlight>
                  <a:srgbClr val="FFFFFF"/>
                </a:highlight>
                <a:latin typeface="system-ui"/>
              </a:rPr>
              <a:t>max_depth</a:t>
            </a:r>
            <a:r>
              <a:rPr lang="en-US" b="0" i="0" dirty="0">
                <a:effectLst/>
                <a:highlight>
                  <a:srgbClr val="FFFFFF"/>
                </a:highlight>
                <a:latin typeface="system-ui"/>
              </a:rPr>
              <a:t>", "</a:t>
            </a:r>
            <a:r>
              <a:rPr lang="en-US" b="0" i="0" dirty="0" err="1">
                <a:effectLst/>
                <a:highlight>
                  <a:srgbClr val="FFFFFF"/>
                </a:highlight>
                <a:latin typeface="system-ui"/>
              </a:rPr>
              <a:t>min_samples_split</a:t>
            </a:r>
            <a:r>
              <a:rPr lang="en-US" b="0" i="0" dirty="0">
                <a:effectLst/>
                <a:highlight>
                  <a:srgbClr val="FFFFFF"/>
                </a:highlight>
                <a:latin typeface="system-ui"/>
              </a:rPr>
              <a:t>", and "</a:t>
            </a:r>
            <a:r>
              <a:rPr lang="en-US" b="0" i="0" dirty="0" err="1">
                <a:effectLst/>
                <a:highlight>
                  <a:srgbClr val="FFFFFF"/>
                </a:highlight>
                <a:latin typeface="system-ui"/>
              </a:rPr>
              <a:t>max_leaf_nodes</a:t>
            </a:r>
            <a:r>
              <a:rPr lang="en-US" b="0" i="0" dirty="0">
                <a:effectLst/>
                <a:highlight>
                  <a:srgbClr val="FFFFFF"/>
                </a:highlight>
                <a:latin typeface="system-ui"/>
              </a:rPr>
              <a:t>” common hyperparameters </a:t>
            </a:r>
          </a:p>
          <a:p>
            <a:r>
              <a:rPr lang="en-US" b="0" i="0" dirty="0">
                <a:effectLst/>
                <a:highlight>
                  <a:srgbClr val="FFFFFF"/>
                </a:highlight>
                <a:latin typeface="system-ui"/>
              </a:rPr>
              <a:t>Randomize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highlight>
                  <a:srgbClr val="FFFFFF"/>
                </a:highlight>
                <a:latin typeface="system-ui"/>
              </a:rPr>
              <a:t>Random Forest model</a:t>
            </a:r>
          </a:p>
          <a:p>
            <a:r>
              <a:rPr lang="en-US" b="0" i="0" dirty="0">
                <a:effectLst/>
                <a:highlight>
                  <a:srgbClr val="FFFFFF"/>
                </a:highlight>
                <a:latin typeface="system-ui"/>
              </a:rPr>
              <a:t>an ensemble learning method that constructs multiple decision trees and aggregates their predictions</a:t>
            </a:r>
          </a:p>
          <a:p>
            <a:r>
              <a:rPr lang="en-US" b="0" i="0" dirty="0">
                <a:effectLst/>
                <a:highlight>
                  <a:srgbClr val="FFFFFF"/>
                </a:highlight>
                <a:latin typeface="system-ui"/>
              </a:rPr>
              <a:t>capture more complex relationships in the data compared to individual decision trees</a:t>
            </a:r>
          </a:p>
          <a:p>
            <a:r>
              <a:rPr lang="en-US" b="0" i="0" dirty="0">
                <a:effectLst/>
                <a:highlight>
                  <a:srgbClr val="FFFFFF"/>
                </a:highlight>
                <a:latin typeface="system-ui"/>
              </a:rPr>
              <a:t>improved generalization and reduced overfitting compared to standalone decision trees.</a:t>
            </a:r>
          </a:p>
          <a:p>
            <a:r>
              <a:rPr lang="en-US" b="0" i="0" dirty="0">
                <a:effectLst/>
                <a:highlight>
                  <a:srgbClr val="FFFFFF"/>
                </a:highlight>
                <a:latin typeface="system-ui"/>
              </a:rPr>
              <a:t>handle a large number of features and robustness to noisy data</a:t>
            </a:r>
          </a:p>
          <a:p>
            <a:r>
              <a:rPr lang="en-US" b="0" i="0" dirty="0">
                <a:effectLst/>
                <a:highlight>
                  <a:srgbClr val="FFFFFF"/>
                </a:highlight>
                <a:latin typeface="system-ui"/>
              </a:rPr>
              <a:t>Hyper parameter tunning: the number of trees in the forest (</a:t>
            </a:r>
            <a:r>
              <a:rPr lang="en-US" b="0" i="0" dirty="0" err="1">
                <a:effectLst/>
                <a:highlight>
                  <a:srgbClr val="FFFFFF"/>
                </a:highlight>
                <a:latin typeface="system-ui"/>
              </a:rPr>
              <a:t>n_estimators</a:t>
            </a:r>
            <a:r>
              <a:rPr lang="en-US" b="0" i="0" dirty="0">
                <a:effectLst/>
                <a:highlight>
                  <a:srgbClr val="FFFFFF"/>
                </a:highlight>
                <a:latin typeface="system-ui"/>
              </a:rPr>
              <a:t>), the maximum depth of the trees (</a:t>
            </a:r>
            <a:r>
              <a:rPr lang="en-US" b="0" i="0" dirty="0" err="1">
                <a:effectLst/>
                <a:highlight>
                  <a:srgbClr val="FFFFFF"/>
                </a:highlight>
                <a:latin typeface="system-ui"/>
              </a:rPr>
              <a:t>max_depth</a:t>
            </a:r>
            <a:r>
              <a:rPr lang="en-US" b="0" i="0" dirty="0">
                <a:effectLst/>
                <a:highlight>
                  <a:srgbClr val="FFFFFF"/>
                </a:highlight>
                <a:latin typeface="system-ui"/>
              </a:rPr>
              <a:t>), and the minimum number of samples required to split a node (</a:t>
            </a:r>
            <a:r>
              <a:rPr lang="en-US" b="0" i="0" dirty="0" err="1">
                <a:effectLst/>
                <a:highlight>
                  <a:srgbClr val="FFFFFF"/>
                </a:highlight>
                <a:latin typeface="system-ui"/>
              </a:rPr>
              <a:t>min_samples_split</a:t>
            </a:r>
            <a:r>
              <a:rPr lang="en-US" b="0" i="0" dirty="0">
                <a:effectLst/>
                <a:highlight>
                  <a:srgbClr val="FFFFFF"/>
                </a:highlight>
                <a:latin typeface="system-u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X</a:t>
            </a:r>
            <a:r>
              <a:rPr lang="en-US" b="1" i="0" dirty="0">
                <a:effectLst/>
                <a:highlight>
                  <a:srgbClr val="FFFFFF"/>
                </a:highlight>
                <a:latin typeface="system-ui"/>
              </a:rPr>
              <a:t>GBoost model: </a:t>
            </a:r>
            <a:r>
              <a:rPr lang="en-US" b="0" i="0" dirty="0">
                <a:effectLst/>
                <a:highlight>
                  <a:srgbClr val="FFFFFF"/>
                </a:highlight>
                <a:latin typeface="system-ui"/>
              </a:rPr>
              <a:t>ML algorithm belonging to the gradient boosting family.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It follows a framework where an ensemble of weak learners, typically decision trees, is constructed sequentially. Each tree corrects errors from the preceding ones, resulting in a robust predictive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incorporates regularization techniques to prevent overfitting and employs tree pruning during construction.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Initially building deep trees, it then prunes them backward, removing branches that do not significantly contribute to model performance, effectively controlling overfitting.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supports parallel and distributed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predictive performance, speed, and robustness,</a:t>
            </a:r>
            <a:endParaRPr lang="en-US" b="1" i="0" dirty="0">
              <a:effectLst/>
              <a:highlight>
                <a:srgbClr val="FFFFFF"/>
              </a:highlight>
              <a:latin typeface="system-ui"/>
            </a:endParaRPr>
          </a:p>
          <a:p>
            <a:r>
              <a:rPr lang="en-US" b="0" i="0" dirty="0" err="1">
                <a:effectLst/>
                <a:highlight>
                  <a:srgbClr val="FFFFFF"/>
                </a:highlight>
                <a:latin typeface="system-ui"/>
              </a:rPr>
              <a:t>n_estimators</a:t>
            </a:r>
            <a:r>
              <a:rPr lang="en-US" b="0" i="0" dirty="0">
                <a:effectLst/>
                <a:highlight>
                  <a:srgbClr val="FFFFFF"/>
                </a:highlight>
                <a:latin typeface="system-ui"/>
              </a:rPr>
              <a:t>,' '</a:t>
            </a:r>
            <a:r>
              <a:rPr lang="en-US" b="0" i="0" dirty="0" err="1">
                <a:effectLst/>
                <a:highlight>
                  <a:srgbClr val="FFFFFF"/>
                </a:highlight>
                <a:latin typeface="system-ui"/>
              </a:rPr>
              <a:t>learning_rate</a:t>
            </a:r>
            <a:r>
              <a:rPr lang="en-US" b="0" i="0" dirty="0">
                <a:effectLst/>
                <a:highlight>
                  <a:srgbClr val="FFFFFF"/>
                </a:highlight>
                <a:latin typeface="system-ui"/>
              </a:rPr>
              <a:t>,' '</a:t>
            </a:r>
            <a:r>
              <a:rPr lang="en-US" b="0" i="0" dirty="0" err="1">
                <a:effectLst/>
                <a:highlight>
                  <a:srgbClr val="FFFFFF"/>
                </a:highlight>
                <a:latin typeface="system-ui"/>
              </a:rPr>
              <a:t>max_depth</a:t>
            </a:r>
            <a:r>
              <a:rPr lang="en-US" b="0" i="0" dirty="0">
                <a:effectLst/>
                <a:highlight>
                  <a:srgbClr val="FFFFFF"/>
                </a:highlight>
                <a:latin typeface="system-ui"/>
              </a:rPr>
              <a:t>,' '</a:t>
            </a:r>
            <a:r>
              <a:rPr lang="en-US" b="0" i="0" dirty="0" err="1">
                <a:effectLst/>
                <a:highlight>
                  <a:srgbClr val="FFFFFF"/>
                </a:highlight>
                <a:latin typeface="system-ui"/>
              </a:rPr>
              <a:t>min_child_weight</a:t>
            </a:r>
            <a:r>
              <a:rPr lang="en-US" b="0" i="0" dirty="0">
                <a:effectLst/>
                <a:highlight>
                  <a:srgbClr val="FFFFFF"/>
                </a:highlight>
                <a:latin typeface="system-ui"/>
              </a:rPr>
              <a:t>,' 'gamma,' and '</a:t>
            </a:r>
            <a:r>
              <a:rPr lang="en-US" b="0" i="0" dirty="0" err="1">
                <a:effectLst/>
                <a:highlight>
                  <a:srgbClr val="FFFFFF"/>
                </a:highlight>
                <a:latin typeface="system-ui"/>
              </a:rPr>
              <a:t>colsample_bytree</a:t>
            </a:r>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13</a:t>
            </a:fld>
            <a:endParaRPr lang="en-US"/>
          </a:p>
        </p:txBody>
      </p:sp>
    </p:spTree>
    <p:extLst>
      <p:ext uri="{BB962C8B-B14F-4D97-AF65-F5344CB8AC3E}">
        <p14:creationId xmlns:p14="http://schemas.microsoft.com/office/powerpoint/2010/main" val="686685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00" dirty="0">
                <a:effectLst/>
              </a:rPr>
              <a:t>To measure model performance </a:t>
            </a:r>
            <a:r>
              <a:rPr lang="en-US" b="0" i="0" dirty="0">
                <a:solidFill>
                  <a:srgbClr val="0D0D0D"/>
                </a:solidFill>
                <a:effectLst/>
                <a:highlight>
                  <a:srgbClr val="FFFFFF"/>
                </a:highlight>
                <a:latin typeface="Söhne"/>
              </a:rPr>
              <a:t>I used a sequential split for training and testing sets to maintain the temporal order of the data.</a:t>
            </a:r>
            <a:endParaRPr lang="en-US" sz="1200" b="0" i="0" kern="10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highlight>
                  <a:srgbClr val="FFFFFF"/>
                </a:highlight>
                <a:latin typeface="Söhne"/>
              </a:rPr>
              <a:t>Adjusted R-squared (R2_adj):</a:t>
            </a:r>
            <a:endParaRPr lang="en-US" sz="1200" b="1" kern="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useful when comparing models with different numbers of independent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00" dirty="0">
                <a:effectLst/>
              </a:rPr>
              <a:t>Computation Time</a:t>
            </a:r>
            <a:r>
              <a:rPr lang="en-US" sz="1200" b="0" kern="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00" dirty="0">
                <a:effectLst/>
              </a:rPr>
              <a:t>Real-time</a:t>
            </a:r>
            <a:r>
              <a:rPr lang="en-US" sz="2400" b="0" i="0" dirty="0">
                <a:solidFill>
                  <a:srgbClr val="0D0D0D"/>
                </a:solidFill>
                <a:effectLst/>
                <a:highlight>
                  <a:srgbClr val="FFFFFF"/>
                </a:highlight>
                <a:latin typeface="Söhne"/>
              </a:rPr>
              <a:t>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D0D0D"/>
                </a:solidFill>
                <a:effectLst/>
                <a:highlight>
                  <a:srgbClr val="FFFFFF"/>
                </a:highlight>
                <a:latin typeface="Söhne"/>
              </a:rPr>
              <a:t>Resource Constraints(memory, budget for cloud),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D0D0D"/>
                </a:solidFill>
                <a:effectLst/>
                <a:highlight>
                  <a:srgbClr val="FFFFFF"/>
                </a:highlight>
                <a:latin typeface="Söhne"/>
              </a:rPr>
              <a:t>Large Datasets</a:t>
            </a:r>
            <a:endParaRPr lang="en-US" sz="1600" b="0" kern="100" dirty="0">
              <a:effectLst/>
              <a:latin typeface="Calibri" panose="020F0502020204030204" pitchFamily="34" charset="0"/>
              <a:ea typeface="Calibri" panose="020F0502020204030204" pitchFamily="34" charset="0"/>
              <a:cs typeface="Arial" panose="020B0604020202020204" pitchFamily="34" charset="0"/>
            </a:endParaRPr>
          </a:p>
          <a:p>
            <a:r>
              <a:rPr lang="en-US" b="1" dirty="0"/>
              <a:t>RMSE</a:t>
            </a:r>
            <a:r>
              <a:rPr lang="en-US" dirty="0"/>
              <a:t>: </a:t>
            </a:r>
          </a:p>
          <a:p>
            <a:r>
              <a:rPr lang="en-US" b="0" i="0" dirty="0">
                <a:solidFill>
                  <a:srgbClr val="0D0D0D"/>
                </a:solidFill>
                <a:effectLst/>
                <a:highlight>
                  <a:srgbClr val="FFFFFF"/>
                </a:highlight>
                <a:latin typeface="Söhne"/>
              </a:rPr>
              <a:t>When you want a metric that:</a:t>
            </a:r>
          </a:p>
          <a:p>
            <a:r>
              <a:rPr lang="en-US" b="0" i="0" dirty="0">
                <a:solidFill>
                  <a:srgbClr val="0D0D0D"/>
                </a:solidFill>
                <a:effectLst/>
                <a:highlight>
                  <a:srgbClr val="FFFFFF"/>
                </a:highlight>
                <a:latin typeface="Söhne"/>
              </a:rPr>
              <a:t>penalizes large errors more than smaller errors, </a:t>
            </a:r>
          </a:p>
          <a:p>
            <a:r>
              <a:rPr lang="en-US" b="0" i="0" dirty="0">
                <a:solidFill>
                  <a:srgbClr val="0D0D0D"/>
                </a:solidFill>
                <a:effectLst/>
                <a:highlight>
                  <a:srgbClr val="FFFFFF"/>
                </a:highlight>
                <a:latin typeface="Söhne"/>
              </a:rPr>
              <a:t>When distribution of errors is approximately normal, </a:t>
            </a:r>
          </a:p>
          <a:p>
            <a:r>
              <a:rPr lang="en-US" b="0" i="0" dirty="0">
                <a:solidFill>
                  <a:srgbClr val="0D0D0D"/>
                </a:solidFill>
                <a:effectLst/>
                <a:highlight>
                  <a:srgbClr val="FFFFFF"/>
                </a:highlight>
                <a:latin typeface="Söhne"/>
              </a:rPr>
              <a:t>is more sensitive to the magnitude of errors</a:t>
            </a:r>
          </a:p>
          <a:p>
            <a:r>
              <a:rPr lang="en-US" b="1" i="0" dirty="0">
                <a:solidFill>
                  <a:srgbClr val="0D0D0D"/>
                </a:solidFill>
                <a:effectLst/>
                <a:highlight>
                  <a:srgbClr val="FFFFFF"/>
                </a:highlight>
                <a:latin typeface="Söhne"/>
              </a:rPr>
              <a:t>MAE</a:t>
            </a:r>
            <a:r>
              <a:rPr lang="en-US" b="0" i="0" dirty="0">
                <a:solidFill>
                  <a:srgbClr val="0D0D0D"/>
                </a:solidFill>
                <a:effectLst/>
                <a:highlight>
                  <a:srgbClr val="FFFFFF"/>
                </a:highlight>
                <a:latin typeface="Söhne"/>
              </a:rPr>
              <a:t>: </a:t>
            </a:r>
          </a:p>
          <a:p>
            <a:r>
              <a:rPr lang="en-US" b="0" i="0" dirty="0">
                <a:solidFill>
                  <a:srgbClr val="0D0D0D"/>
                </a:solidFill>
                <a:effectLst/>
                <a:highlight>
                  <a:srgbClr val="FFFFFF"/>
                </a:highlight>
                <a:latin typeface="Söhne"/>
              </a:rPr>
              <a:t>Robust (less sensitive) to outliers, </a:t>
            </a:r>
          </a:p>
          <a:p>
            <a:r>
              <a:rPr lang="en-US" b="0" i="0" dirty="0">
                <a:solidFill>
                  <a:srgbClr val="0D0D0D"/>
                </a:solidFill>
                <a:effectLst/>
                <a:highlight>
                  <a:srgbClr val="FFFFFF"/>
                </a:highlight>
                <a:latin typeface="Söhne"/>
              </a:rPr>
              <a:t>easier to interpret and explain, </a:t>
            </a:r>
          </a:p>
          <a:p>
            <a:r>
              <a:rPr lang="en-US" b="0" i="0" dirty="0">
                <a:solidFill>
                  <a:srgbClr val="0D0D0D"/>
                </a:solidFill>
                <a:effectLst/>
                <a:highlight>
                  <a:srgbClr val="FFFFFF"/>
                </a:highlight>
                <a:latin typeface="Söhne"/>
              </a:rPr>
              <a:t>straightforward measure of average prediction error without the influence of large errors</a:t>
            </a:r>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14</a:t>
            </a:fld>
            <a:endParaRPr lang="en-US"/>
          </a:p>
        </p:txBody>
      </p:sp>
    </p:spTree>
    <p:extLst>
      <p:ext uri="{BB962C8B-B14F-4D97-AF65-F5344CB8AC3E}">
        <p14:creationId xmlns:p14="http://schemas.microsoft.com/office/powerpoint/2010/main" val="219750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2800" b="0" i="0" dirty="0">
                <a:solidFill>
                  <a:srgbClr val="0D0D0D"/>
                </a:solidFill>
                <a:effectLst/>
                <a:highlight>
                  <a:srgbClr val="FFFFFF"/>
                </a:highlight>
                <a:latin typeface="Söhne"/>
              </a:rPr>
              <a:t>checkout price and base price are highly influential, showing that pricing strategies significantly impact customer behavior and sales.</a:t>
            </a: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2800" b="0" i="0" dirty="0">
                <a:solidFill>
                  <a:srgbClr val="0D0D0D"/>
                </a:solidFill>
                <a:effectLst/>
                <a:highlight>
                  <a:srgbClr val="FFFFFF"/>
                </a:highlight>
                <a:latin typeface="Söhne"/>
              </a:rPr>
              <a:t>Operational area (op_area) follows closely, highlighting the importance of outlet size in sales patterns.</a:t>
            </a: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4000" b="0" i="0" dirty="0">
                <a:solidFill>
                  <a:srgbClr val="0D0D0D"/>
                </a:solidFill>
                <a:effectLst/>
                <a:highlight>
                  <a:srgbClr val="FFFFFF"/>
                </a:highlight>
                <a:latin typeface="Söhne"/>
              </a:rPr>
              <a:t>Specific meal categories such as Rice Bowl, Sandwich, and Italian, and Indian cuisines also play significant roles, suggesting that meal category and cuisine types strongly influence customer choices. </a:t>
            </a:r>
            <a:endParaRPr lang="en-US" sz="2800" b="0" i="0" kern="100" dirty="0">
              <a:solidFill>
                <a:srgbClr val="0D0D0D"/>
              </a:solidFill>
              <a:effectLst/>
              <a:highlight>
                <a:srgbClr val="FFFFFF"/>
              </a:highlight>
              <a:latin typeface="Söhne"/>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2800" b="0" i="0" dirty="0">
                <a:solidFill>
                  <a:srgbClr val="0D0D0D"/>
                </a:solidFill>
                <a:effectLst/>
                <a:highlight>
                  <a:srgbClr val="FFFFFF"/>
                </a:highlight>
                <a:latin typeface="Söhne"/>
              </a:rPr>
              <a:t>Additionally, features related to promotions (homepage_featured, emailer_for_promotion) </a:t>
            </a:r>
            <a:r>
              <a:rPr lang="en-US" sz="2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influences the predictions.</a:t>
            </a:r>
            <a:endParaRPr lang="en-US" sz="2800" b="0" i="0" dirty="0">
              <a:solidFill>
                <a:srgbClr val="0D0D0D"/>
              </a:solidFill>
              <a:effectLst/>
              <a:highlight>
                <a:srgbClr val="FFFFFF"/>
              </a:highlight>
              <a:latin typeface="Söhne"/>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2800" b="0" i="0" dirty="0">
                <a:solidFill>
                  <a:srgbClr val="0D0D0D"/>
                </a:solidFill>
                <a:effectLst/>
                <a:highlight>
                  <a:srgbClr val="FFFFFF"/>
                </a:highlight>
                <a:latin typeface="Söhne"/>
              </a:rPr>
              <a:t>and geographic factors (city_code, region_code) </a:t>
            </a:r>
            <a:r>
              <a:rPr lang="en-US" sz="2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have a moderate impact on predictions</a:t>
            </a:r>
            <a:r>
              <a:rPr lang="en-US" sz="2800" b="0" i="0" dirty="0">
                <a:solidFill>
                  <a:srgbClr val="0D0D0D"/>
                </a:solidFill>
                <a:effectLst/>
                <a:highlight>
                  <a:srgbClr val="FFFFFF"/>
                </a:highlight>
                <a:latin typeface="Söhne"/>
              </a:rPr>
              <a:t>.</a:t>
            </a:r>
            <a:endPar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endPar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endPar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endPar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1800" kern="100" dirty="0" err="1">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Checkout_price,op_area,homepage_featured</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r>
              <a:rPr lang="en-US" sz="1800" kern="100" dirty="0" err="1">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based_price</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and emailer_for_promotion: They seem to be significant contributors to the model, indicating that whether a meal is featured on the homepage or promoted via email strongly influences the prediction</a:t>
            </a:r>
          </a:p>
          <a:p>
            <a:pPr marL="342900" marR="0" lvl="0" indent="-342900" algn="just" rtl="0">
              <a:spcBef>
                <a:spcPts val="0"/>
              </a:spcBef>
              <a:spcAft>
                <a:spcPts val="1200"/>
              </a:spcAft>
              <a:buClr>
                <a:srgbClr val="000000"/>
              </a:buClr>
              <a:buFont typeface="Symbol" pitchFamily="2" charset="2"/>
              <a:buChar cha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meal_category and cuisine: features like </a:t>
            </a:r>
            <a:r>
              <a:rPr lang="en-US" sz="1800" kern="100" dirty="0" err="1">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C_Rice_Bowl</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and </a:t>
            </a:r>
            <a:r>
              <a:rPr lang="en-US" sz="1800" kern="100" dirty="0" err="1">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C_Thai</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among others, indicate that their presence significantly influences the predictions.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1200"/>
              </a:spcAft>
              <a:buClr>
                <a:srgbClr val="000000"/>
              </a:buClr>
              <a:buFont typeface="Symbol" pitchFamily="2" charset="2"/>
              <a:buChar cha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homepage_featured and emailer_for_promotion: They seem to be significant contributors to the model, indicating that whether a meal is featured on the homepage or promoted via email strongly influences the predictions.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1200"/>
              </a:spcAft>
              <a:buClr>
                <a:srgbClr val="000000"/>
              </a:buClr>
              <a:buFont typeface="Symbol" pitchFamily="2" charset="2"/>
              <a:buChar cha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op_area, and checkout_price: These numerical features have a moderate impact on predictions.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600"/>
              </a:spcAft>
            </a:pPr>
            <a:r>
              <a:rPr lang="en-US" sz="18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Arial" panose="020B0604020202020204" pitchFamily="34" charset="0"/>
              </a:rPr>
              <a:t>Other Features like region_code, center_type, city_code, week, and base_price contribute to the model's predictions but are not among the important features.</a:t>
            </a:r>
            <a:endParaRPr lang="en-US" sz="1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17</a:t>
            </a:fld>
            <a:endParaRPr lang="en-US"/>
          </a:p>
        </p:txBody>
      </p:sp>
    </p:spTree>
    <p:extLst>
      <p:ext uri="{BB962C8B-B14F-4D97-AF65-F5344CB8AC3E}">
        <p14:creationId xmlns:p14="http://schemas.microsoft.com/office/powerpoint/2010/main" val="9367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dirty="0"/>
              <a:t>Checkout price and base price are highly influential, showing the impact of pricing strategies on customer behavior and sales.</a:t>
            </a:r>
          </a:p>
          <a:p>
            <a:pPr algn="just">
              <a:lnSpc>
                <a:spcPct val="150000"/>
              </a:lnSpc>
            </a:pPr>
            <a:r>
              <a:rPr lang="en-US" dirty="0"/>
              <a:t>Operational area (op_area) is significant, emphasizing the importance of it in sales patterns.</a:t>
            </a:r>
          </a:p>
          <a:p>
            <a:pPr algn="just">
              <a:lnSpc>
                <a:spcPct val="150000"/>
              </a:lnSpc>
            </a:pPr>
            <a:r>
              <a:rPr lang="en-US" dirty="0"/>
              <a:t>Meal category and cuisine types, such as Rice Bowl, Sandwich, Italian, and Indian cuisines, strongly influence customer choices.</a:t>
            </a:r>
          </a:p>
          <a:p>
            <a:pPr algn="just">
              <a:lnSpc>
                <a:spcPct val="150000"/>
              </a:lnSpc>
            </a:pPr>
            <a:r>
              <a:rPr lang="en-US" dirty="0"/>
              <a:t>Promotional features (homepage_featured, emailer_for_promotion) are also significant, indicating that whether a meal is featured on the homepage or promoted via email influences the prediction</a:t>
            </a:r>
          </a:p>
          <a:p>
            <a:pPr algn="just">
              <a:lnSpc>
                <a:spcPct val="150000"/>
              </a:lnSpc>
            </a:pPr>
            <a:r>
              <a:rPr lang="en-US" dirty="0"/>
              <a:t> and geographic factors (city_code, region_code) also play crucial roles in sales variations.</a:t>
            </a: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18</a:t>
            </a:fld>
            <a:endParaRPr lang="en-US"/>
          </a:p>
        </p:txBody>
      </p:sp>
    </p:spTree>
    <p:extLst>
      <p:ext uri="{BB962C8B-B14F-4D97-AF65-F5344CB8AC3E}">
        <p14:creationId xmlns:p14="http://schemas.microsoft.com/office/powerpoint/2010/main" val="2408656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19</a:t>
            </a:fld>
            <a:endParaRPr lang="en-US"/>
          </a:p>
        </p:txBody>
      </p:sp>
    </p:spTree>
    <p:extLst>
      <p:ext uri="{BB962C8B-B14F-4D97-AF65-F5344CB8AC3E}">
        <p14:creationId xmlns:p14="http://schemas.microsoft.com/office/powerpoint/2010/main" val="216287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D0D0D"/>
              </a:solidFill>
              <a:effectLst/>
              <a:highlight>
                <a:srgbClr val="FFFFFF"/>
              </a:highlight>
              <a:latin typeface="Söhne"/>
            </a:endParaRPr>
          </a:p>
          <a:p>
            <a:pPr marL="0" marR="0">
              <a:spcBef>
                <a:spcPts val="0"/>
              </a:spcBef>
              <a:spcAft>
                <a:spcPts val="1200"/>
              </a:spcAft>
            </a:pPr>
            <a:r>
              <a:rPr lang="en-US" sz="2800" b="0" i="0" dirty="0">
                <a:solidFill>
                  <a:srgbClr val="0D0D0D"/>
                </a:solidFill>
                <a:effectLst/>
                <a:highlight>
                  <a:srgbClr val="FFFFFF"/>
                </a:highlight>
                <a:latin typeface="Söhne"/>
              </a:rPr>
              <a:t>While the models did a good job balancing performance and computation time, it's always smart to think about ways we can make them even better.</a:t>
            </a:r>
          </a:p>
          <a:p>
            <a:pPr marL="0" marR="0">
              <a:spcBef>
                <a:spcPts val="0"/>
              </a:spcBef>
              <a:spcAft>
                <a:spcPts val="1200"/>
              </a:spcAft>
            </a:pPr>
            <a:endParaRPr lang="en-US" sz="2800" b="0" i="0" kern="100" dirty="0">
              <a:solidFill>
                <a:srgbClr val="0D0D0D"/>
              </a:solidFill>
              <a:effectLst/>
              <a:highlight>
                <a:srgbClr val="FFFFFF"/>
              </a:highlight>
              <a:latin typeface="Söhne"/>
              <a:ea typeface="Calibri" panose="020F0502020204030204" pitchFamily="34" charset="0"/>
              <a:cs typeface="Arial" panose="020B0604020202020204" pitchFamily="34" charset="0"/>
            </a:endParaRPr>
          </a:p>
          <a:p>
            <a:pPr marL="285750" marR="0" indent="-285750">
              <a:spcBef>
                <a:spcPts val="0"/>
              </a:spcBef>
              <a:spcAft>
                <a:spcPts val="1200"/>
              </a:spcAft>
              <a:buFontTx/>
              <a:buChar cha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Utilizing more data: Currently, we have data spanning three years. Exploring additional data from another year or two can enhance the model's predictive capabilities.</a:t>
            </a:r>
          </a:p>
          <a:p>
            <a:pPr marL="342900" marR="0" lvl="0" indent="-342900" algn="just">
              <a:spcBef>
                <a:spcPts val="0"/>
              </a:spcBef>
              <a:spcAft>
                <a:spcPts val="1200"/>
              </a:spcAft>
              <a:buClr>
                <a:srgbClr val="000000"/>
              </a:buClr>
              <a:buFont typeface="Symbol" pitchFamily="2" charset="2"/>
              <a:buChar cha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Exploring other ensemble models: like the </a:t>
            </a:r>
            <a:r>
              <a:rPr lang="en-US" sz="1800" kern="100" dirty="0" err="1">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Adaboost</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model, could provide valuable insights and potentially lead to improved results.</a:t>
            </a:r>
          </a:p>
          <a:p>
            <a:pPr marL="342900" marR="0" lvl="0" indent="-342900" algn="just">
              <a:spcBef>
                <a:spcPts val="0"/>
              </a:spcBef>
              <a:spcAft>
                <a:spcPts val="1200"/>
              </a:spcAft>
              <a:buClr>
                <a:srgbClr val="000000"/>
              </a:buClr>
              <a:buFont typeface="Symbol" pitchFamily="2" charset="2"/>
              <a:buChar char=""/>
            </a:pPr>
            <a:endPar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1200"/>
              </a:spcAft>
              <a:buClr>
                <a:srgbClr val="000000"/>
              </a:buClr>
              <a:buSzTx/>
              <a:buFont typeface="Symbol" pitchFamily="2" charset="2"/>
              <a:buChar char=""/>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Incorporating feature engineering: Employing advanced feature engineering techniques can contribute to refining the model's performance.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1200"/>
              </a:spcAft>
              <a:buClr>
                <a:srgbClr val="000000"/>
              </a:buClr>
              <a:buFont typeface="Symbol" pitchFamily="2" charset="2"/>
              <a:buChar cha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highlight>
                  <a:srgbClr val="FFFFFF"/>
                </a:highlight>
                <a:latin typeface="Söhne"/>
              </a:rPr>
              <a:t>Neural Network Regression:</a:t>
            </a:r>
            <a:r>
              <a:rPr lang="en-US" b="0" i="0" dirty="0">
                <a:solidFill>
                  <a:srgbClr val="0D0D0D"/>
                </a:solidFill>
                <a:effectLst/>
                <a:highlight>
                  <a:srgbClr val="FFFFFF"/>
                </a:highlight>
                <a:latin typeface="Söhne"/>
              </a:rPr>
              <a:t> Deep learning models like feedforward neural networks can be used for regression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They are capable of learning intricate patterns from data but may require more data and computational resources compared to traditional regression models.</a:t>
            </a: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r>
              <a:rPr lang="en-US" b="0" i="0" dirty="0" err="1">
                <a:solidFill>
                  <a:srgbClr val="0D0D0D"/>
                </a:solidFill>
                <a:effectLst/>
                <a:highlight>
                  <a:srgbClr val="FFFFFF"/>
                </a:highlight>
                <a:latin typeface="Söhne"/>
              </a:rPr>
              <a:t>AdaBoostRegressor</a:t>
            </a:r>
            <a:r>
              <a:rPr lang="en-US" b="0" i="0" dirty="0">
                <a:solidFill>
                  <a:srgbClr val="0D0D0D"/>
                </a:solidFill>
                <a:effectLst/>
                <a:highlight>
                  <a:srgbClr val="FFFFFF"/>
                </a:highlight>
                <a:latin typeface="Söhne"/>
              </a:rPr>
              <a:t> builds an ensemble of weak learners (usually decision trees) sequentially, with each subsequent model focusing more on the instances that the previous models struggled with, thereby improving overall predictive accuracy.</a:t>
            </a:r>
          </a:p>
          <a:p>
            <a:pPr algn="l">
              <a:buFont typeface="+mj-lt"/>
              <a:buAutoNum type="arabicPeriod"/>
            </a:pPr>
            <a:r>
              <a:rPr lang="en-US" b="1" i="0" dirty="0">
                <a:solidFill>
                  <a:srgbClr val="0D0D0D"/>
                </a:solidFill>
                <a:effectLst/>
                <a:highlight>
                  <a:srgbClr val="FFFFFF"/>
                </a:highlight>
                <a:latin typeface="Söhne"/>
              </a:rPr>
              <a:t>Strengths of AdaBoost Regression:</a:t>
            </a:r>
            <a:r>
              <a:rPr lang="en-US" b="0" i="0" dirty="0">
                <a:solidFill>
                  <a:srgbClr val="0D0D0D"/>
                </a:solidFill>
                <a:effectLst/>
                <a:highlight>
                  <a:srgbClr val="FFFFFF"/>
                </a:highlight>
                <a:latin typeface="Söhne"/>
              </a:rPr>
              <a:t> AdaBoost has several strengths that make it a good candidate for regression:</a:t>
            </a:r>
          </a:p>
          <a:p>
            <a:pPr marL="742950" lvl="1" indent="-285750" algn="l">
              <a:buFont typeface="+mj-lt"/>
              <a:buAutoNum type="arabicPeriod"/>
            </a:pPr>
            <a:r>
              <a:rPr lang="en-US" b="1" i="0" dirty="0">
                <a:solidFill>
                  <a:srgbClr val="0D0D0D"/>
                </a:solidFill>
                <a:effectLst/>
                <a:highlight>
                  <a:srgbClr val="FFFFFF"/>
                </a:highlight>
                <a:latin typeface="Söhne"/>
              </a:rPr>
              <a:t>Adaptability:</a:t>
            </a:r>
            <a:r>
              <a:rPr lang="en-US" b="0" i="0" dirty="0">
                <a:solidFill>
                  <a:srgbClr val="0D0D0D"/>
                </a:solidFill>
                <a:effectLst/>
                <a:highlight>
                  <a:srgbClr val="FFFFFF"/>
                </a:highlight>
                <a:latin typeface="Söhne"/>
              </a:rPr>
              <a:t> AdaBoost can adapt to complex relationships in the data and handle non-linearities effectively.</a:t>
            </a:r>
          </a:p>
          <a:p>
            <a:pPr marL="742950" lvl="1" indent="-285750" algn="l">
              <a:buFont typeface="+mj-lt"/>
              <a:buAutoNum type="arabicPeriod"/>
            </a:pPr>
            <a:r>
              <a:rPr lang="en-US" b="1" i="0" dirty="0">
                <a:solidFill>
                  <a:srgbClr val="0D0D0D"/>
                </a:solidFill>
                <a:effectLst/>
                <a:highlight>
                  <a:srgbClr val="FFFFFF"/>
                </a:highlight>
                <a:latin typeface="Söhne"/>
              </a:rPr>
              <a:t>Feature Importance:</a:t>
            </a:r>
            <a:r>
              <a:rPr lang="en-US" b="0" i="0" dirty="0">
                <a:solidFill>
                  <a:srgbClr val="0D0D0D"/>
                </a:solidFill>
                <a:effectLst/>
                <a:highlight>
                  <a:srgbClr val="FFFFFF"/>
                </a:highlight>
                <a:latin typeface="Söhne"/>
              </a:rPr>
              <a:t> It provides insights into feature importance, helping identify which features are most influential in predicting the number of orders.</a:t>
            </a:r>
          </a:p>
          <a:p>
            <a:pPr marL="742950" lvl="1" indent="-285750" algn="l">
              <a:buFont typeface="+mj-lt"/>
              <a:buAutoNum type="arabicPeriod"/>
            </a:pPr>
            <a:r>
              <a:rPr lang="en-US" b="1" i="0" dirty="0">
                <a:solidFill>
                  <a:srgbClr val="0D0D0D"/>
                </a:solidFill>
                <a:effectLst/>
                <a:highlight>
                  <a:srgbClr val="FFFFFF"/>
                </a:highlight>
                <a:latin typeface="Söhne"/>
              </a:rPr>
              <a:t>Robustness to Overfitting:</a:t>
            </a:r>
            <a:r>
              <a:rPr lang="en-US" b="0" i="0" dirty="0">
                <a:solidFill>
                  <a:srgbClr val="0D0D0D"/>
                </a:solidFill>
                <a:effectLst/>
                <a:highlight>
                  <a:srgbClr val="FFFFFF"/>
                </a:highlight>
                <a:latin typeface="Söhne"/>
              </a:rPr>
              <a:t> AdaBoost tends to be less prone to overfitting compared to individual decision trees, especially when using shallow trees as base learners.</a:t>
            </a:r>
          </a:p>
          <a:p>
            <a:pPr marL="742950" lvl="1" indent="-285750" algn="l">
              <a:buFont typeface="+mj-lt"/>
              <a:buAutoNum type="arabicPeriod"/>
            </a:pPr>
            <a:r>
              <a:rPr lang="en-US" b="1" i="0" dirty="0">
                <a:solidFill>
                  <a:srgbClr val="0D0D0D"/>
                </a:solidFill>
                <a:effectLst/>
                <a:highlight>
                  <a:srgbClr val="FFFFFF"/>
                </a:highlight>
                <a:latin typeface="Söhne"/>
              </a:rPr>
              <a:t>Ensemble Learning Benefits:</a:t>
            </a:r>
            <a:r>
              <a:rPr lang="en-US" b="0" i="0" dirty="0">
                <a:solidFill>
                  <a:srgbClr val="0D0D0D"/>
                </a:solidFill>
                <a:effectLst/>
                <a:highlight>
                  <a:srgbClr val="FFFFFF"/>
                </a:highlight>
                <a:latin typeface="Söhne"/>
              </a:rPr>
              <a:t> By combining multiple weak learners, AdaBoost can often achieve higher predictive accuracy than any individual model.</a:t>
            </a:r>
          </a:p>
          <a:p>
            <a:pPr algn="l">
              <a:buFont typeface="+mj-lt"/>
              <a:buAutoNum type="arabicPeriod"/>
            </a:pPr>
            <a:r>
              <a:rPr lang="en-US" b="1" i="0" dirty="0">
                <a:solidFill>
                  <a:srgbClr val="0D0D0D"/>
                </a:solidFill>
                <a:effectLst/>
                <a:highlight>
                  <a:srgbClr val="FFFFFF"/>
                </a:highlight>
                <a:latin typeface="Söhne"/>
              </a:rPr>
              <a:t>Considerations:</a:t>
            </a:r>
            <a:r>
              <a:rPr lang="en-US" b="0" i="0" dirty="0">
                <a:solidFill>
                  <a:srgbClr val="0D0D0D"/>
                </a:solidFill>
                <a:effectLst/>
                <a:highlight>
                  <a:srgbClr val="FFFFFF"/>
                </a:highlight>
                <a:latin typeface="Söhne"/>
              </a:rPr>
              <a:t> While AdaBoost has many strengths, it's important to consider a few factors:</a:t>
            </a:r>
          </a:p>
          <a:p>
            <a:pPr marL="742950" lvl="1" indent="-285750" algn="l">
              <a:buFont typeface="+mj-lt"/>
              <a:buAutoNum type="arabicPeriod"/>
            </a:pPr>
            <a:r>
              <a:rPr lang="en-US" b="1" i="0" dirty="0">
                <a:solidFill>
                  <a:srgbClr val="0D0D0D"/>
                </a:solidFill>
                <a:effectLst/>
                <a:highlight>
                  <a:srgbClr val="FFFFFF"/>
                </a:highlight>
                <a:latin typeface="Söhne"/>
              </a:rPr>
              <a:t>Data Size:</a:t>
            </a:r>
            <a:r>
              <a:rPr lang="en-US" b="0" i="0" dirty="0">
                <a:solidFill>
                  <a:srgbClr val="0D0D0D"/>
                </a:solidFill>
                <a:effectLst/>
                <a:highlight>
                  <a:srgbClr val="FFFFFF"/>
                </a:highlight>
                <a:latin typeface="Söhne"/>
              </a:rPr>
              <a:t> AdaBoost can be computationally intensive, especially with large datasets or when using complex base learners.</a:t>
            </a:r>
          </a:p>
          <a:p>
            <a:pPr marL="742950" lvl="1" indent="-285750" algn="l">
              <a:buFont typeface="+mj-lt"/>
              <a:buAutoNum type="arabicPeriod"/>
            </a:pPr>
            <a:r>
              <a:rPr lang="en-US" b="1" i="0" dirty="0">
                <a:solidFill>
                  <a:srgbClr val="0D0D0D"/>
                </a:solidFill>
                <a:effectLst/>
                <a:highlight>
                  <a:srgbClr val="FFFFFF"/>
                </a:highlight>
                <a:latin typeface="Söhne"/>
              </a:rPr>
              <a:t>Hyperparameters:</a:t>
            </a:r>
            <a:r>
              <a:rPr lang="en-US" b="0" i="0" dirty="0">
                <a:solidFill>
                  <a:srgbClr val="0D0D0D"/>
                </a:solidFill>
                <a:effectLst/>
                <a:highlight>
                  <a:srgbClr val="FFFFFF"/>
                </a:highlight>
                <a:latin typeface="Söhne"/>
              </a:rPr>
              <a:t> Tuning hyperparameters such as the number of estimators (base learners) and learning rate is crucial for optimal performance.</a:t>
            </a:r>
          </a:p>
          <a:p>
            <a:pPr marL="742950" lvl="1" indent="-285750" algn="l">
              <a:buFont typeface="+mj-lt"/>
              <a:buAutoNum type="arabicPeriod"/>
            </a:pPr>
            <a:r>
              <a:rPr lang="en-US" b="1" i="0" dirty="0">
                <a:solidFill>
                  <a:srgbClr val="0D0D0D"/>
                </a:solidFill>
                <a:effectLst/>
                <a:highlight>
                  <a:srgbClr val="FFFFFF"/>
                </a:highlight>
                <a:latin typeface="Söhne"/>
              </a:rPr>
              <a:t>Interpretability:</a:t>
            </a:r>
            <a:r>
              <a:rPr lang="en-US" b="0" i="0" dirty="0">
                <a:solidFill>
                  <a:srgbClr val="0D0D0D"/>
                </a:solidFill>
                <a:effectLst/>
                <a:highlight>
                  <a:srgbClr val="FFFFFF"/>
                </a:highlight>
                <a:latin typeface="Söhne"/>
              </a:rPr>
              <a:t> While AdaBoost provides feature importance scores, the ensemble nature of the model can ma</a:t>
            </a: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20</a:t>
            </a:fld>
            <a:endParaRPr lang="en-US"/>
          </a:p>
        </p:txBody>
      </p:sp>
    </p:spTree>
    <p:extLst>
      <p:ext uri="{BB962C8B-B14F-4D97-AF65-F5344CB8AC3E}">
        <p14:creationId xmlns:p14="http://schemas.microsoft.com/office/powerpoint/2010/main" val="43144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got the data from </a:t>
            </a:r>
            <a:r>
              <a:rPr lang="en-US" dirty="0" err="1"/>
              <a:t>kaggle</a:t>
            </a:r>
            <a:r>
              <a:rPr lang="en-US" dirty="0"/>
              <a:t>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a:t>
            </a:r>
            <a:r>
              <a:rPr lang="en-US" sz="1800" dirty="0">
                <a:solidFill>
                  <a:srgbClr val="0D0D0D"/>
                </a:solidFill>
                <a:effectLst/>
                <a:highlight>
                  <a:srgbClr val="FFFFFF"/>
                </a:highlight>
                <a:latin typeface="Times New Roman" panose="02020603050405020304" pitchFamily="18" charset="0"/>
                <a:ea typeface="Calibri" panose="020F0502020204030204" pitchFamily="34" charset="0"/>
              </a:rPr>
              <a:t>consists of </a:t>
            </a:r>
            <a:r>
              <a:rPr lang="en-US" sz="2400" i="0" dirty="0">
                <a:solidFill>
                  <a:srgbClr val="0D0D0D"/>
                </a:solidFill>
                <a:effectLst/>
              </a:rPr>
              <a:t>77 Fulfillment Center Information (contains 5 features), 52 </a:t>
            </a:r>
            <a:r>
              <a:rPr lang="en-US" sz="3200" i="0" dirty="0">
                <a:solidFill>
                  <a:srgbClr val="0D0D0D"/>
                </a:solidFill>
                <a:effectLst/>
              </a:rPr>
              <a:t>Meal Information (contains 3 features),  and more than 400k orders over 135 weeks ((contains 9 features). (145, 10 weeks for forecasting)</a:t>
            </a:r>
            <a:endParaRPr lang="en-US" sz="2400" i="0" dirty="0">
              <a:solidFill>
                <a:srgbClr val="0D0D0D"/>
              </a:solidFill>
              <a:effectLst/>
            </a:endParaRPr>
          </a:p>
          <a:p>
            <a:r>
              <a:rPr lang="en-US" dirty="0"/>
              <a:t>I merged these datasets on key features, center Id and meal ID. And sort them by week to maintain tis temporal nature. </a:t>
            </a:r>
          </a:p>
          <a:p>
            <a:r>
              <a:rPr lang="en-US" dirty="0"/>
              <a:t>The datasets are in CSV format</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Id,   week,   center_id-meal_id,  checkout_price,  base_price,  emailer_for_promotion,  homepage_featured,  num_orders,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city_code,  region_code,  center_type,  op_area,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meal_category,  cuisine</a:t>
            </a:r>
          </a:p>
        </p:txBody>
      </p:sp>
      <p:sp>
        <p:nvSpPr>
          <p:cNvPr id="4" name="Slide Number Placeholder 3"/>
          <p:cNvSpPr>
            <a:spLocks noGrp="1"/>
          </p:cNvSpPr>
          <p:nvPr>
            <p:ph type="sldNum" sz="quarter" idx="5"/>
          </p:nvPr>
        </p:nvSpPr>
        <p:spPr/>
        <p:txBody>
          <a:bodyPr/>
          <a:lstStyle/>
          <a:p>
            <a:fld id="{54885B12-1F1D-3B42-AA85-0731EB675159}" type="slidenum">
              <a:rPr lang="en-US" smtClean="0"/>
              <a:t>3</a:t>
            </a:fld>
            <a:endParaRPr lang="en-US"/>
          </a:p>
        </p:txBody>
      </p:sp>
    </p:spTree>
    <p:extLst>
      <p:ext uri="{BB962C8B-B14F-4D97-AF65-F5344CB8AC3E}">
        <p14:creationId xmlns:p14="http://schemas.microsoft.com/office/powerpoint/2010/main" val="88672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highlight>
                  <a:srgbClr val="FFFFFF"/>
                </a:highlight>
                <a:latin typeface="Söhne"/>
              </a:rPr>
              <a:t>Identify and Understand Missing values: </a:t>
            </a:r>
            <a:r>
              <a:rPr lang="en-US" b="0" i="0" dirty="0">
                <a:solidFill>
                  <a:srgbClr val="0D0D0D"/>
                </a:solidFill>
                <a:effectLst/>
                <a:highlight>
                  <a:srgbClr val="FFFFFF"/>
                </a:highlight>
                <a:latin typeface="Söhne"/>
              </a:rPr>
              <a:t>It's essential to identify the patterns and reasons for missing data. Random? Systematic?</a:t>
            </a:r>
          </a:p>
          <a:p>
            <a:r>
              <a:rPr lang="en-US" b="1" i="0" dirty="0">
                <a:solidFill>
                  <a:srgbClr val="0D0D0D"/>
                </a:solidFill>
                <a:effectLst/>
                <a:highlight>
                  <a:srgbClr val="FFFFFF"/>
                </a:highlight>
                <a:latin typeface="Söhne"/>
              </a:rPr>
              <a:t>1-Data Imputation: fill the missing values</a:t>
            </a:r>
          </a:p>
          <a:p>
            <a:r>
              <a:rPr lang="en-US" b="0" i="0" dirty="0">
                <a:solidFill>
                  <a:srgbClr val="0D0D0D"/>
                </a:solidFill>
                <a:effectLst/>
                <a:highlight>
                  <a:srgbClr val="FFFFFF"/>
                </a:highlight>
                <a:latin typeface="Söhne"/>
              </a:rPr>
              <a:t>Need to check the distribution of the variable</a:t>
            </a:r>
          </a:p>
          <a:p>
            <a:pPr algn="l">
              <a:buFont typeface="+mj-lt"/>
              <a:buAutoNum type="arabicPeriod"/>
            </a:pPr>
            <a:r>
              <a:rPr lang="en-US" b="1" i="0" dirty="0">
                <a:solidFill>
                  <a:srgbClr val="0D0D0D"/>
                </a:solidFill>
                <a:effectLst/>
                <a:highlight>
                  <a:srgbClr val="FFFFFF"/>
                </a:highlight>
                <a:latin typeface="Söhne"/>
              </a:rPr>
              <a:t>Mean:</a:t>
            </a: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Continuous Numerical Data:</a:t>
            </a:r>
            <a:r>
              <a:rPr lang="en-US" b="0" i="0" dirty="0">
                <a:solidFill>
                  <a:srgbClr val="0D0D0D"/>
                </a:solidFill>
                <a:effectLst/>
                <a:highlight>
                  <a:srgbClr val="FFFFFF"/>
                </a:highlight>
                <a:latin typeface="Söhne"/>
              </a:rPr>
              <a:t> Use the mean to impute missing values when dealing with continuous numerical data, especially when the data is normally distributed or symmetrically distributed around the mean. The mean is sensitive to extreme values (outliers), so ensure that outliers do not unduly influence the mean.</a:t>
            </a:r>
          </a:p>
          <a:p>
            <a:pPr algn="l"/>
            <a:r>
              <a:rPr lang="en-US" b="1" i="0" dirty="0">
                <a:solidFill>
                  <a:srgbClr val="0D0D0D"/>
                </a:solidFill>
                <a:effectLst/>
                <a:highlight>
                  <a:srgbClr val="FFFFFF"/>
                </a:highlight>
                <a:latin typeface="Söhne"/>
              </a:rPr>
              <a:t>2-Median:</a:t>
            </a:r>
            <a:r>
              <a:rPr lang="en-US" b="0" i="0" dirty="0">
                <a:solidFill>
                  <a:srgbClr val="0D0D0D"/>
                </a:solidFill>
                <a:effectLst/>
                <a:highlight>
                  <a:srgbClr val="FFFFFF"/>
                </a:highlight>
                <a:latin typeface="Söhne"/>
              </a:rPr>
              <a:t>  </a:t>
            </a:r>
          </a:p>
          <a:p>
            <a:pPr algn="l"/>
            <a:r>
              <a:rPr lang="en-US" b="1" i="0" dirty="0">
                <a:solidFill>
                  <a:srgbClr val="0D0D0D"/>
                </a:solidFill>
                <a:effectLst/>
                <a:highlight>
                  <a:srgbClr val="FFFFFF"/>
                </a:highlight>
                <a:latin typeface="Söhne"/>
              </a:rPr>
              <a:t>Skewed Data:</a:t>
            </a:r>
            <a:r>
              <a:rPr lang="en-US" b="0" i="0" dirty="0">
                <a:solidFill>
                  <a:srgbClr val="0D0D0D"/>
                </a:solidFill>
                <a:effectLst/>
                <a:highlight>
                  <a:srgbClr val="FFFFFF"/>
                </a:highlight>
                <a:latin typeface="Söhne"/>
              </a:rPr>
              <a:t> If the data is skewed (positively or negatively), the median may be a more robust measure than the mean. The median is less affected by extreme values or outliers, making it suitable for handling skewed distributions.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highlight>
                  <a:srgbClr val="FFFFFF"/>
                </a:highlight>
                <a:latin typeface="Söhne"/>
              </a:rPr>
              <a:t>Ordinal Data:</a:t>
            </a:r>
            <a:r>
              <a:rPr lang="en-US" b="0" i="0" dirty="0">
                <a:solidFill>
                  <a:srgbClr val="0D0D0D"/>
                </a:solidFill>
                <a:effectLst/>
                <a:highlight>
                  <a:srgbClr val="FFFFFF"/>
                </a:highlight>
                <a:latin typeface="Söhne"/>
              </a:rPr>
              <a:t> For ordinal data or categorical data with an inherent order, the median can be used to impute missing values while preserving the ordinality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3-</a:t>
            </a:r>
            <a:r>
              <a:rPr lang="en-US" b="1" i="0" dirty="0">
                <a:solidFill>
                  <a:srgbClr val="0D0D0D"/>
                </a:solidFill>
                <a:effectLst/>
                <a:highlight>
                  <a:srgbClr val="FFFFFF"/>
                </a:highlight>
                <a:latin typeface="Söhne"/>
              </a:rPr>
              <a:t>Mode: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Categorical Data:</a:t>
            </a:r>
            <a:r>
              <a:rPr lang="en-US" b="0" i="0" dirty="0">
                <a:solidFill>
                  <a:srgbClr val="0D0D0D"/>
                </a:solidFill>
                <a:effectLst/>
                <a:highlight>
                  <a:srgbClr val="FFFFFF"/>
                </a:highlight>
                <a:latin typeface="Söhne"/>
              </a:rPr>
              <a:t> Use the mode for imputing missing values in categorical variables or discrete data where specific categories or values are more frequent. The mode represents the most common value in the dataset and is suitable for handling categorical variables.</a:t>
            </a:r>
          </a:p>
          <a:p>
            <a:pPr marL="742950" lvl="1" indent="-285750" algn="l">
              <a:buFont typeface="+mj-lt"/>
              <a:buAutoNum type="arabicPeriod"/>
            </a:pPr>
            <a:r>
              <a:rPr lang="en-US" b="1" i="0" dirty="0">
                <a:solidFill>
                  <a:srgbClr val="0D0D0D"/>
                </a:solidFill>
                <a:effectLst/>
                <a:highlight>
                  <a:srgbClr val="FFFFFF"/>
                </a:highlight>
                <a:latin typeface="Söhne"/>
              </a:rPr>
              <a:t>Nominal Data:</a:t>
            </a:r>
            <a:r>
              <a:rPr lang="en-US" b="0" i="0" dirty="0">
                <a:solidFill>
                  <a:srgbClr val="0D0D0D"/>
                </a:solidFill>
                <a:effectLst/>
                <a:highlight>
                  <a:srgbClr val="FFFFFF"/>
                </a:highlight>
                <a:latin typeface="Söhne"/>
              </a:rPr>
              <a:t> When dealing with nominal data (categories without inherent order), the mode is often the preferred measure for imputation.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highlight>
                <a:srgbClr val="FFFFFF"/>
              </a:highlight>
              <a:latin typeface="Söhne"/>
            </a:endParaRPr>
          </a:p>
          <a:p>
            <a:r>
              <a:rPr lang="en-US" b="1" i="0" dirty="0">
                <a:solidFill>
                  <a:srgbClr val="0D0D0D"/>
                </a:solidFill>
                <a:effectLst/>
                <a:highlight>
                  <a:srgbClr val="FFFFFF"/>
                </a:highlight>
                <a:latin typeface="Söhne"/>
              </a:rPr>
              <a:t>2-Delete Missing Data</a:t>
            </a:r>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4</a:t>
            </a:fld>
            <a:endParaRPr lang="en-US"/>
          </a:p>
        </p:txBody>
      </p:sp>
    </p:spTree>
    <p:extLst>
      <p:ext uri="{BB962C8B-B14F-4D97-AF65-F5344CB8AC3E}">
        <p14:creationId xmlns:p14="http://schemas.microsoft.com/office/powerpoint/2010/main" val="69537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5</a:t>
            </a:fld>
            <a:endParaRPr lang="en-US"/>
          </a:p>
        </p:txBody>
      </p:sp>
    </p:spTree>
    <p:extLst>
      <p:ext uri="{BB962C8B-B14F-4D97-AF65-F5344CB8AC3E}">
        <p14:creationId xmlns:p14="http://schemas.microsoft.com/office/powerpoint/2010/main" val="248153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No clear evidence of outliers is found, suggesting these occurrences could be linked to a promotions during that week.</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6</a:t>
            </a:fld>
            <a:endParaRPr lang="en-US"/>
          </a:p>
        </p:txBody>
      </p:sp>
    </p:spTree>
    <p:extLst>
      <p:ext uri="{BB962C8B-B14F-4D97-AF65-F5344CB8AC3E}">
        <p14:creationId xmlns:p14="http://schemas.microsoft.com/office/powerpoint/2010/main" val="11359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D0D0D"/>
                </a:solidFill>
                <a:effectLst/>
                <a:highlight>
                  <a:srgbClr val="FFFFFF"/>
                </a:highlight>
                <a:latin typeface="Times New Roman" panose="02020603050405020304" pitchFamily="18" charset="0"/>
                <a:ea typeface="Calibri" panose="020F0502020204030204" pitchFamily="34" charset="0"/>
              </a:rPr>
              <a:t>I also explored ... to identify ...across features.</a:t>
            </a:r>
          </a:p>
          <a:p>
            <a:endParaRPr lang="en-US" sz="1800" dirty="0">
              <a:solidFill>
                <a:srgbClr val="0D0D0D"/>
              </a:solidFill>
              <a:effectLst/>
              <a:highlight>
                <a:srgbClr val="FFFFFF"/>
              </a:highlight>
              <a:latin typeface="Times New Roman" panose="02020603050405020304" pitchFamily="18" charset="0"/>
              <a:ea typeface="Calibri" panose="020F0502020204030204" pitchFamily="34" charset="0"/>
            </a:endParaRPr>
          </a:p>
          <a:p>
            <a:r>
              <a:rPr lang="en-US" sz="1800" dirty="0" err="1">
                <a:solidFill>
                  <a:srgbClr val="0D0D0D"/>
                </a:solidFill>
                <a:effectLst/>
                <a:highlight>
                  <a:srgbClr val="FFFFFF"/>
                </a:highlight>
                <a:latin typeface="Times New Roman" panose="02020603050405020304" pitchFamily="18" charset="0"/>
                <a:ea typeface="Calibri" panose="020F0502020204030204" pitchFamily="34" charset="0"/>
              </a:rPr>
              <a:t>Meal:This</a:t>
            </a:r>
            <a:r>
              <a:rPr lang="en-US" sz="1800" dirty="0">
                <a:solidFill>
                  <a:srgbClr val="0D0D0D"/>
                </a:solidFill>
                <a:effectLst/>
                <a:highlight>
                  <a:srgbClr val="FFFFFF"/>
                </a:highlight>
                <a:latin typeface="Times New Roman" panose="02020603050405020304" pitchFamily="18" charset="0"/>
                <a:ea typeface="Calibri" panose="020F0502020204030204" pitchFamily="34" charset="0"/>
              </a:rPr>
              <a:t> suggests that these meal IDs play an important role in driving a substantial portion of the overall order volume</a:t>
            </a:r>
            <a:r>
              <a:rPr lang="en-US" dirty="0">
                <a:effectLst/>
              </a:rPr>
              <a:t> </a:t>
            </a:r>
          </a:p>
          <a:p>
            <a:endParaRPr lang="en-US" b="0" i="0" dirty="0">
              <a:solidFill>
                <a:srgbClr val="0D0D0D"/>
              </a:solidFill>
              <a:effectLst/>
              <a:highlight>
                <a:srgbClr val="FFFFFF"/>
              </a:highlight>
              <a:latin typeface="Söhne"/>
            </a:endParaRPr>
          </a:p>
          <a:p>
            <a:r>
              <a:rPr lang="en-US" b="0" i="0" dirty="0" err="1">
                <a:solidFill>
                  <a:srgbClr val="0D0D0D"/>
                </a:solidFill>
                <a:effectLst/>
                <a:highlight>
                  <a:srgbClr val="FFFFFF"/>
                </a:highlight>
                <a:latin typeface="Söhne"/>
              </a:rPr>
              <a:t>Centers:the</a:t>
            </a:r>
            <a:r>
              <a:rPr lang="en-US" b="0" i="0" dirty="0">
                <a:solidFill>
                  <a:srgbClr val="0D0D0D"/>
                </a:solidFill>
                <a:effectLst/>
                <a:highlight>
                  <a:srgbClr val="FFFFFF"/>
                </a:highlight>
                <a:latin typeface="Söhne"/>
              </a:rPr>
              <a:t> orders are spread out among a majority of centers rather than being concentrated in a few.</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To identified the significant contributors across features. For example, if there is a notable cuisine or center, I can assess the model performance for these significant contributors and fine-tune the model to achieve better performance specifically for these influential factors. This approach depends on aligning with the business goals.</a:t>
            </a: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By closely examining these aspects, we can identify those that contribute significantly.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This t is important for </a:t>
            </a:r>
            <a:r>
              <a:rPr lang="en-US" b="0" i="0" dirty="0">
                <a:solidFill>
                  <a:srgbClr val="0D0D0D"/>
                </a:solidFill>
                <a:effectLst/>
                <a:highlight>
                  <a:srgbClr val="FFFFFF"/>
                </a:highlight>
                <a:latin typeface="Söhne"/>
              </a:rPr>
              <a:t>fine-tuning our models and using our resources wisely</a:t>
            </a:r>
            <a:r>
              <a:rPr lang="en-US" sz="12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r>
              <a:rPr lang="en-US" b="0" i="0" dirty="0">
                <a:solidFill>
                  <a:srgbClr val="0D0D0D"/>
                </a:solidFill>
                <a:effectLst/>
                <a:highlight>
                  <a:srgbClr val="FFFFFF"/>
                </a:highlight>
                <a:latin typeface="Söhne"/>
              </a:rPr>
              <a:t>It helps us focus on the key features that heavily influence how orders are distributed overall.</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
        <p:nvSpPr>
          <p:cNvPr id="4" name="Slide Number Placeholder 3"/>
          <p:cNvSpPr>
            <a:spLocks noGrp="1"/>
          </p:cNvSpPr>
          <p:nvPr>
            <p:ph type="sldNum" sz="quarter" idx="5"/>
          </p:nvPr>
        </p:nvSpPr>
        <p:spPr/>
        <p:txBody>
          <a:bodyPr/>
          <a:lstStyle/>
          <a:p>
            <a:fld id="{54885B12-1F1D-3B42-AA85-0731EB675159}" type="slidenum">
              <a:rPr lang="en-US" smtClean="0"/>
              <a:t>7</a:t>
            </a:fld>
            <a:endParaRPr lang="en-US"/>
          </a:p>
        </p:txBody>
      </p:sp>
    </p:spTree>
    <p:extLst>
      <p:ext uri="{BB962C8B-B14F-4D97-AF65-F5344CB8AC3E}">
        <p14:creationId xmlns:p14="http://schemas.microsoft.com/office/powerpoint/2010/main" val="181605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D0D0D"/>
                </a:solidFill>
              </a:rPr>
              <a:t>Cities: 30% of orders belong to three cities and the remaining orders spread out among other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D0D0D"/>
                </a:solidFill>
              </a:rPr>
              <a:t>Regions:</a:t>
            </a:r>
            <a:r>
              <a:rPr lang="en-US" sz="1800" dirty="0" err="1">
                <a:solidFill>
                  <a:srgbClr val="0D0D0D"/>
                </a:solidFill>
                <a:effectLst/>
                <a:highlight>
                  <a:srgbClr val="FFFFFF"/>
                </a:highlight>
                <a:latin typeface="Times New Roman" panose="02020603050405020304" pitchFamily="18" charset="0"/>
                <a:ea typeface="Calibri" panose="020F0502020204030204" pitchFamily="34" charset="0"/>
              </a:rPr>
              <a:t>This</a:t>
            </a:r>
            <a:r>
              <a:rPr lang="en-US" sz="1800" dirty="0">
                <a:solidFill>
                  <a:srgbClr val="0D0D0D"/>
                </a:solidFill>
                <a:effectLst/>
                <a:highlight>
                  <a:srgbClr val="FFFFFF"/>
                </a:highlight>
                <a:latin typeface="Times New Roman" panose="02020603050405020304" pitchFamily="18" charset="0"/>
                <a:ea typeface="Calibri" panose="020F0502020204030204" pitchFamily="34" charset="0"/>
              </a:rPr>
              <a:t> highlights the significance of these centers compared to others</a:t>
            </a:r>
            <a:r>
              <a:rPr lang="en-US" dirty="0">
                <a:effectLst/>
              </a:rPr>
              <a:t> </a:t>
            </a:r>
            <a:endParaRPr lang="en-US" dirty="0">
              <a:solidFill>
                <a:srgbClr val="0D0D0D"/>
              </a:solidFill>
            </a:endParaRP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8</a:t>
            </a:fld>
            <a:endParaRPr lang="en-US"/>
          </a:p>
        </p:txBody>
      </p:sp>
    </p:spTree>
    <p:extLst>
      <p:ext uri="{BB962C8B-B14F-4D97-AF65-F5344CB8AC3E}">
        <p14:creationId xmlns:p14="http://schemas.microsoft.com/office/powerpoint/2010/main" val="141987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I identified the significant contributors across features. For example, if there is a notable cuisine or center, I can assess the model performance for these significant contributors and fine-tune the model to achieve better performance specifically for these influential factors. This approach depends on aligning with the business goals.</a:t>
            </a:r>
          </a:p>
          <a:p>
            <a:endParaRPr lang="en-US"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By closely exploring  these aspects, we can identify those that contribute significantly.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This t is important for </a:t>
            </a:r>
            <a:r>
              <a:rPr lang="en-US" sz="1800" b="0" i="0" dirty="0">
                <a:solidFill>
                  <a:srgbClr val="0D0D0D"/>
                </a:solidFill>
                <a:effectLst/>
                <a:highlight>
                  <a:srgbClr val="FFFFFF"/>
                </a:highlight>
                <a:latin typeface="Söhne"/>
              </a:rPr>
              <a:t>fine-tuning our models and using our resources wisely</a:t>
            </a:r>
            <a:r>
              <a:rPr lang="en-US" sz="1800" kern="100" dirty="0">
                <a:solidFill>
                  <a:srgbClr val="0D0D0D"/>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r>
              <a:rPr lang="en-US" sz="1800" b="0" i="0" dirty="0">
                <a:solidFill>
                  <a:srgbClr val="0D0D0D"/>
                </a:solidFill>
                <a:effectLst/>
                <a:highlight>
                  <a:srgbClr val="FFFFFF"/>
                </a:highlight>
                <a:latin typeface="Söhne"/>
              </a:rPr>
              <a:t>It helps us focus on the key features that heavily influence how orders are distributed overall.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10</a:t>
            </a:fld>
            <a:endParaRPr lang="en-US"/>
          </a:p>
        </p:txBody>
      </p:sp>
    </p:spTree>
    <p:extLst>
      <p:ext uri="{BB962C8B-B14F-4D97-AF65-F5344CB8AC3E}">
        <p14:creationId xmlns:p14="http://schemas.microsoft.com/office/powerpoint/2010/main" val="253382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D0D0D"/>
                </a:solidFill>
                <a:effectLst/>
                <a:highlight>
                  <a:srgbClr val="FFFFFF"/>
                </a:highlight>
                <a:latin typeface="Times New Roman" panose="02020603050405020304" pitchFamily="18" charset="0"/>
                <a:ea typeface="Calibri" panose="020F0502020204030204" pitchFamily="34" charset="0"/>
              </a:rPr>
              <a:t>I also explored the relationship between variables. We can see the important independent variables for predicting the dependent variable</a:t>
            </a:r>
          </a:p>
          <a:p>
            <a:endParaRPr lang="en-US" dirty="0"/>
          </a:p>
        </p:txBody>
      </p:sp>
      <p:sp>
        <p:nvSpPr>
          <p:cNvPr id="4" name="Slide Number Placeholder 3"/>
          <p:cNvSpPr>
            <a:spLocks noGrp="1"/>
          </p:cNvSpPr>
          <p:nvPr>
            <p:ph type="sldNum" sz="quarter" idx="5"/>
          </p:nvPr>
        </p:nvSpPr>
        <p:spPr/>
        <p:txBody>
          <a:bodyPr/>
          <a:lstStyle/>
          <a:p>
            <a:fld id="{54885B12-1F1D-3B42-AA85-0731EB675159}" type="slidenum">
              <a:rPr lang="en-US" smtClean="0"/>
              <a:t>11</a:t>
            </a:fld>
            <a:endParaRPr lang="en-US"/>
          </a:p>
        </p:txBody>
      </p:sp>
    </p:spTree>
    <p:extLst>
      <p:ext uri="{BB962C8B-B14F-4D97-AF65-F5344CB8AC3E}">
        <p14:creationId xmlns:p14="http://schemas.microsoft.com/office/powerpoint/2010/main" val="265978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hoshsaptarshi/av-genpact-hack-dec2018/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9D6B-4535-4196-0678-36327C13755F}"/>
              </a:ext>
            </a:extLst>
          </p:cNvPr>
          <p:cNvSpPr>
            <a:spLocks noGrp="1"/>
          </p:cNvSpPr>
          <p:nvPr>
            <p:ph type="ctrTitle"/>
          </p:nvPr>
        </p:nvSpPr>
        <p:spPr/>
        <p:txBody>
          <a:bodyPr>
            <a:normAutofit fontScale="90000"/>
          </a:bodyPr>
          <a:lstStyle/>
          <a:p>
            <a:r>
              <a:rPr lang="en-US" b="1" dirty="0"/>
              <a:t>Forecasting the Number of Meal Orders for Upcoming 10 Weeks</a:t>
            </a:r>
            <a:br>
              <a:rPr lang="en-US" dirty="0"/>
            </a:br>
            <a:endParaRPr lang="en-US" dirty="0"/>
          </a:p>
        </p:txBody>
      </p:sp>
      <p:sp>
        <p:nvSpPr>
          <p:cNvPr id="3" name="Subtitle 2">
            <a:extLst>
              <a:ext uri="{FF2B5EF4-FFF2-40B4-BE49-F238E27FC236}">
                <a16:creationId xmlns:a16="http://schemas.microsoft.com/office/drawing/2014/main" id="{C1503433-3D82-AD61-5FE6-C9CE193EE13A}"/>
              </a:ext>
            </a:extLst>
          </p:cNvPr>
          <p:cNvSpPr>
            <a:spLocks noGrp="1"/>
          </p:cNvSpPr>
          <p:nvPr>
            <p:ph type="subTitle" idx="1"/>
          </p:nvPr>
        </p:nvSpPr>
        <p:spPr/>
        <p:txBody>
          <a:bodyPr/>
          <a:lstStyle/>
          <a:p>
            <a:r>
              <a:rPr lang="en-US" dirty="0"/>
              <a:t>Arezoo </a:t>
            </a:r>
            <a:r>
              <a:rPr lang="en-US" dirty="0" err="1"/>
              <a:t>Memarian</a:t>
            </a:r>
            <a:endParaRPr lang="en-US" dirty="0"/>
          </a:p>
        </p:txBody>
      </p:sp>
    </p:spTree>
    <p:extLst>
      <p:ext uri="{BB962C8B-B14F-4D97-AF65-F5344CB8AC3E}">
        <p14:creationId xmlns:p14="http://schemas.microsoft.com/office/powerpoint/2010/main" val="313292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FC25-CDF3-4461-C728-EB5EF6172767}"/>
              </a:ext>
            </a:extLst>
          </p:cNvPr>
          <p:cNvSpPr>
            <a:spLocks noGrp="1"/>
          </p:cNvSpPr>
          <p:nvPr>
            <p:ph type="title"/>
          </p:nvPr>
        </p:nvSpPr>
        <p:spPr/>
        <p:txBody>
          <a:bodyPr/>
          <a:lstStyle/>
          <a:p>
            <a:r>
              <a:rPr lang="en-US" sz="3600" b="1" dirty="0"/>
              <a:t>Exploring Order Concentration: Identify Significant Contributors</a:t>
            </a:r>
            <a:endParaRPr lang="en-US" dirty="0"/>
          </a:p>
        </p:txBody>
      </p:sp>
      <p:sp>
        <p:nvSpPr>
          <p:cNvPr id="6" name="Content Placeholder 2">
            <a:extLst>
              <a:ext uri="{FF2B5EF4-FFF2-40B4-BE49-F238E27FC236}">
                <a16:creationId xmlns:a16="http://schemas.microsoft.com/office/drawing/2014/main" id="{92BD45C5-F84D-E9AE-EAA5-954A2491CF6E}"/>
              </a:ext>
            </a:extLst>
          </p:cNvPr>
          <p:cNvSpPr txBox="1">
            <a:spLocks/>
          </p:cNvSpPr>
          <p:nvPr/>
        </p:nvSpPr>
        <p:spPr>
          <a:xfrm>
            <a:off x="2181641" y="1901985"/>
            <a:ext cx="3301449" cy="32001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endParaRPr lang="en-US" dirty="0"/>
          </a:p>
          <a:p>
            <a:r>
              <a:rPr lang="en-US" dirty="0"/>
              <a:t>Cuisine :</a:t>
            </a:r>
          </a:p>
          <a:p>
            <a:pPr lvl="1">
              <a:buFont typeface="Arial" panose="020B0604020202020204" pitchFamily="34" charset="0"/>
              <a:buChar char="•"/>
            </a:pPr>
            <a:r>
              <a:rPr lang="en-US" dirty="0">
                <a:solidFill>
                  <a:srgbClr val="0D0D0D"/>
                </a:solidFill>
              </a:rPr>
              <a:t>Italian Cuisine contains more than 30% of orders</a:t>
            </a:r>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sz="2100" dirty="0">
              <a:solidFill>
                <a:srgbClr val="0D0D0D"/>
              </a:solidFill>
            </a:endParaRPr>
          </a:p>
        </p:txBody>
      </p:sp>
      <p:grpSp>
        <p:nvGrpSpPr>
          <p:cNvPr id="11" name="Group 10">
            <a:extLst>
              <a:ext uri="{FF2B5EF4-FFF2-40B4-BE49-F238E27FC236}">
                <a16:creationId xmlns:a16="http://schemas.microsoft.com/office/drawing/2014/main" id="{6B60FE74-2273-D8E8-0013-6BC9617EFDC4}"/>
              </a:ext>
            </a:extLst>
          </p:cNvPr>
          <p:cNvGrpSpPr/>
          <p:nvPr/>
        </p:nvGrpSpPr>
        <p:grpSpPr>
          <a:xfrm>
            <a:off x="5896948" y="2136807"/>
            <a:ext cx="5187820" cy="3489552"/>
            <a:chOff x="6902061" y="1243455"/>
            <a:chExt cx="3602083" cy="2628547"/>
          </a:xfrm>
        </p:grpSpPr>
        <p:pic>
          <p:nvPicPr>
            <p:cNvPr id="4" name="Picture 3">
              <a:extLst>
                <a:ext uri="{FF2B5EF4-FFF2-40B4-BE49-F238E27FC236}">
                  <a16:creationId xmlns:a16="http://schemas.microsoft.com/office/drawing/2014/main" id="{135898D0-AD0D-F13E-78F7-8FA71F837434}"/>
                </a:ext>
              </a:extLst>
            </p:cNvPr>
            <p:cNvPicPr>
              <a:picLocks noChangeAspect="1"/>
            </p:cNvPicPr>
            <p:nvPr/>
          </p:nvPicPr>
          <p:blipFill>
            <a:blip r:embed="rId3"/>
            <a:stretch>
              <a:fillRect/>
            </a:stretch>
          </p:blipFill>
          <p:spPr>
            <a:xfrm>
              <a:off x="6902061" y="1243455"/>
              <a:ext cx="3602083" cy="2628547"/>
            </a:xfrm>
            <a:prstGeom prst="rect">
              <a:avLst/>
            </a:prstGeom>
          </p:spPr>
        </p:pic>
        <p:sp>
          <p:nvSpPr>
            <p:cNvPr id="5" name="TextBox 4">
              <a:extLst>
                <a:ext uri="{FF2B5EF4-FFF2-40B4-BE49-F238E27FC236}">
                  <a16:creationId xmlns:a16="http://schemas.microsoft.com/office/drawing/2014/main" id="{EDAAAAF6-7D6A-2D88-4672-CA75261D3700}"/>
                </a:ext>
              </a:extLst>
            </p:cNvPr>
            <p:cNvSpPr txBox="1"/>
            <p:nvPr/>
          </p:nvSpPr>
          <p:spPr>
            <a:xfrm>
              <a:off x="7374495" y="1331982"/>
              <a:ext cx="343905" cy="150694"/>
            </a:xfrm>
            <a:prstGeom prst="rect">
              <a:avLst/>
            </a:prstGeom>
            <a:noFill/>
          </p:spPr>
          <p:txBody>
            <a:bodyPr wrap="square" rtlCol="0">
              <a:spAutoFit/>
            </a:bodyPr>
            <a:lstStyle/>
            <a:p>
              <a:r>
                <a:rPr lang="en-US" sz="700" dirty="0">
                  <a:solidFill>
                    <a:schemeClr val="tx1">
                      <a:lumMod val="85000"/>
                      <a:lumOff val="15000"/>
                    </a:schemeClr>
                  </a:solidFill>
                  <a:latin typeface="Arial" panose="020B0604020202020204" pitchFamily="34" charset="0"/>
                  <a:cs typeface="Arial" panose="020B0604020202020204" pitchFamily="34" charset="0"/>
                </a:rPr>
                <a:t>37</a:t>
              </a:r>
            </a:p>
          </p:txBody>
        </p:sp>
        <p:sp>
          <p:nvSpPr>
            <p:cNvPr id="7" name="TextBox 6">
              <a:extLst>
                <a:ext uri="{FF2B5EF4-FFF2-40B4-BE49-F238E27FC236}">
                  <a16:creationId xmlns:a16="http://schemas.microsoft.com/office/drawing/2014/main" id="{C36DAD59-87D3-EE3E-FFA0-A73EC96A98CA}"/>
                </a:ext>
              </a:extLst>
            </p:cNvPr>
            <p:cNvSpPr txBox="1"/>
            <p:nvPr/>
          </p:nvSpPr>
          <p:spPr>
            <a:xfrm>
              <a:off x="8236022" y="1885894"/>
              <a:ext cx="343905" cy="150694"/>
            </a:xfrm>
            <a:prstGeom prst="rect">
              <a:avLst/>
            </a:prstGeom>
            <a:noFill/>
          </p:spPr>
          <p:txBody>
            <a:bodyPr wrap="square" rtlCol="0">
              <a:spAutoFit/>
            </a:bodyPr>
            <a:lstStyle/>
            <a:p>
              <a:r>
                <a:rPr lang="en-US" sz="700" dirty="0">
                  <a:solidFill>
                    <a:schemeClr val="tx1">
                      <a:lumMod val="85000"/>
                      <a:lumOff val="15000"/>
                    </a:schemeClr>
                  </a:solidFill>
                  <a:latin typeface="Arial" panose="020B0604020202020204" pitchFamily="34" charset="0"/>
                  <a:cs typeface="Arial" panose="020B0604020202020204" pitchFamily="34" charset="0"/>
                </a:rPr>
                <a:t>64</a:t>
              </a:r>
            </a:p>
          </p:txBody>
        </p:sp>
        <p:sp>
          <p:nvSpPr>
            <p:cNvPr id="9" name="TextBox 8">
              <a:extLst>
                <a:ext uri="{FF2B5EF4-FFF2-40B4-BE49-F238E27FC236}">
                  <a16:creationId xmlns:a16="http://schemas.microsoft.com/office/drawing/2014/main" id="{E362BC0B-A472-5459-3A28-77760076F8FB}"/>
                </a:ext>
              </a:extLst>
            </p:cNvPr>
            <p:cNvSpPr txBox="1"/>
            <p:nvPr/>
          </p:nvSpPr>
          <p:spPr>
            <a:xfrm>
              <a:off x="9075774" y="2208594"/>
              <a:ext cx="343905" cy="150694"/>
            </a:xfrm>
            <a:prstGeom prst="rect">
              <a:avLst/>
            </a:prstGeom>
            <a:noFill/>
          </p:spPr>
          <p:txBody>
            <a:bodyPr wrap="square" rtlCol="0">
              <a:spAutoFit/>
            </a:bodyPr>
            <a:lstStyle/>
            <a:p>
              <a:r>
                <a:rPr lang="en-US" sz="700" dirty="0">
                  <a:solidFill>
                    <a:schemeClr val="tx1">
                      <a:lumMod val="85000"/>
                      <a:lumOff val="15000"/>
                    </a:schemeClr>
                  </a:solidFill>
                  <a:latin typeface="Arial" panose="020B0604020202020204" pitchFamily="34" charset="0"/>
                  <a:cs typeface="Arial" panose="020B0604020202020204" pitchFamily="34" charset="0"/>
                </a:rPr>
                <a:t>86</a:t>
              </a:r>
            </a:p>
          </p:txBody>
        </p:sp>
        <p:sp>
          <p:nvSpPr>
            <p:cNvPr id="10" name="TextBox 9">
              <a:extLst>
                <a:ext uri="{FF2B5EF4-FFF2-40B4-BE49-F238E27FC236}">
                  <a16:creationId xmlns:a16="http://schemas.microsoft.com/office/drawing/2014/main" id="{53326D97-FBC9-33E8-F791-61EFEBB21697}"/>
                </a:ext>
              </a:extLst>
            </p:cNvPr>
            <p:cNvSpPr txBox="1"/>
            <p:nvPr/>
          </p:nvSpPr>
          <p:spPr>
            <a:xfrm>
              <a:off x="9906221" y="2629553"/>
              <a:ext cx="434598" cy="150694"/>
            </a:xfrm>
            <a:prstGeom prst="rect">
              <a:avLst/>
            </a:prstGeom>
            <a:noFill/>
          </p:spPr>
          <p:txBody>
            <a:bodyPr wrap="square" rtlCol="0">
              <a:spAutoFit/>
            </a:bodyPr>
            <a:lstStyle/>
            <a:p>
              <a:r>
                <a:rPr lang="en-US" sz="700" dirty="0">
                  <a:solidFill>
                    <a:schemeClr val="tx1">
                      <a:lumMod val="85000"/>
                      <a:lumOff val="15000"/>
                    </a:schemeClr>
                  </a:solidFill>
                  <a:latin typeface="Arial" panose="020B0604020202020204" pitchFamily="34" charset="0"/>
                  <a:cs typeface="Arial" panose="020B0604020202020204" pitchFamily="34" charset="0"/>
                </a:rPr>
                <a:t>100</a:t>
              </a:r>
            </a:p>
          </p:txBody>
        </p:sp>
      </p:grpSp>
    </p:spTree>
    <p:extLst>
      <p:ext uri="{BB962C8B-B14F-4D97-AF65-F5344CB8AC3E}">
        <p14:creationId xmlns:p14="http://schemas.microsoft.com/office/powerpoint/2010/main" val="12515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C42A-3694-1919-FED4-9BC201C153E4}"/>
              </a:ext>
            </a:extLst>
          </p:cNvPr>
          <p:cNvSpPr>
            <a:spLocks noGrp="1"/>
          </p:cNvSpPr>
          <p:nvPr>
            <p:ph type="title"/>
          </p:nvPr>
        </p:nvSpPr>
        <p:spPr/>
        <p:txBody>
          <a:bodyPr/>
          <a:lstStyle/>
          <a:p>
            <a:r>
              <a:rPr lang="en-US" b="1" dirty="0"/>
              <a:t>Exploring Feature Relationships</a:t>
            </a:r>
          </a:p>
        </p:txBody>
      </p:sp>
      <p:sp>
        <p:nvSpPr>
          <p:cNvPr id="3" name="Content Placeholder 2">
            <a:extLst>
              <a:ext uri="{FF2B5EF4-FFF2-40B4-BE49-F238E27FC236}">
                <a16:creationId xmlns:a16="http://schemas.microsoft.com/office/drawing/2014/main" id="{A8CED247-B31C-BC77-0189-1B640922091C}"/>
              </a:ext>
            </a:extLst>
          </p:cNvPr>
          <p:cNvSpPr>
            <a:spLocks noGrp="1"/>
          </p:cNvSpPr>
          <p:nvPr>
            <p:ph idx="1"/>
          </p:nvPr>
        </p:nvSpPr>
        <p:spPr>
          <a:xfrm>
            <a:off x="2237214" y="1603513"/>
            <a:ext cx="4699484" cy="4373217"/>
          </a:xfrm>
        </p:spPr>
        <p:txBody>
          <a:bodyPr/>
          <a:lstStyle/>
          <a:p>
            <a:r>
              <a:rPr lang="en-US" dirty="0"/>
              <a:t>Strong positive correlation </a:t>
            </a:r>
          </a:p>
          <a:p>
            <a:pPr lvl="1">
              <a:buFont typeface="Arial" panose="020B0604020202020204" pitchFamily="34" charset="0"/>
              <a:buChar char="•"/>
            </a:pPr>
            <a:r>
              <a:rPr lang="en-US" sz="1400" dirty="0">
                <a:solidFill>
                  <a:srgbClr val="0D0D0D"/>
                </a:solidFill>
              </a:rPr>
              <a:t>Base price and checkout price (0.95)</a:t>
            </a:r>
          </a:p>
          <a:p>
            <a:r>
              <a:rPr lang="en-US" dirty="0"/>
              <a:t>Moderate to mild correlations</a:t>
            </a:r>
          </a:p>
          <a:p>
            <a:pPr lvl="1">
              <a:buFont typeface="Arial" panose="020B0604020202020204" pitchFamily="34" charset="0"/>
              <a:buChar char="•"/>
            </a:pPr>
            <a:r>
              <a:rPr lang="en-US" sz="1400" dirty="0">
                <a:solidFill>
                  <a:srgbClr val="0D0D0D"/>
                </a:solidFill>
              </a:rPr>
              <a:t>Email promotion and homepage featured (0.39)</a:t>
            </a:r>
          </a:p>
          <a:p>
            <a:pPr lvl="1">
              <a:buFont typeface="Arial" panose="020B0604020202020204" pitchFamily="34" charset="0"/>
              <a:buChar char="•"/>
            </a:pPr>
            <a:r>
              <a:rPr lang="en-US" sz="1400" dirty="0">
                <a:solidFill>
                  <a:srgbClr val="0D0D0D"/>
                </a:solidFill>
              </a:rPr>
              <a:t>Number of orders and (Email promotion (0.28), homepage featured (0.29), operation area (0.18))</a:t>
            </a:r>
          </a:p>
          <a:p>
            <a:r>
              <a:rPr lang="en-US" dirty="0"/>
              <a:t>Moderate Negative Correlation</a:t>
            </a:r>
          </a:p>
          <a:p>
            <a:pPr lvl="1">
              <a:buFont typeface="Arial" panose="020B0604020202020204" pitchFamily="34" charset="0"/>
              <a:buChar char="•"/>
            </a:pPr>
            <a:r>
              <a:rPr lang="en-US" sz="1400" dirty="0">
                <a:solidFill>
                  <a:srgbClr val="0D0D0D"/>
                </a:solidFill>
              </a:rPr>
              <a:t>Number of orders and checkout price(0.28)</a:t>
            </a:r>
          </a:p>
          <a:p>
            <a:pPr lvl="1">
              <a:buFont typeface="Arial" panose="020B0604020202020204" pitchFamily="34" charset="0"/>
              <a:buChar char="•"/>
            </a:pPr>
            <a:r>
              <a:rPr lang="en-US" sz="1400" dirty="0">
                <a:solidFill>
                  <a:srgbClr val="0D0D0D"/>
                </a:solidFill>
              </a:rPr>
              <a:t>Number of orders and base price (0.22)</a:t>
            </a:r>
          </a:p>
        </p:txBody>
      </p:sp>
      <p:pic>
        <p:nvPicPr>
          <p:cNvPr id="4" name="Picture 3">
            <a:extLst>
              <a:ext uri="{FF2B5EF4-FFF2-40B4-BE49-F238E27FC236}">
                <a16:creationId xmlns:a16="http://schemas.microsoft.com/office/drawing/2014/main" id="{54499F53-30B2-C103-2217-4987E8FB53E7}"/>
              </a:ext>
            </a:extLst>
          </p:cNvPr>
          <p:cNvPicPr>
            <a:picLocks noChangeAspect="1"/>
          </p:cNvPicPr>
          <p:nvPr/>
        </p:nvPicPr>
        <p:blipFill>
          <a:blip r:embed="rId3"/>
          <a:stretch>
            <a:fillRect/>
          </a:stretch>
        </p:blipFill>
        <p:spPr>
          <a:xfrm>
            <a:off x="6671388" y="1752316"/>
            <a:ext cx="5629867" cy="3639564"/>
          </a:xfrm>
          <a:prstGeom prst="rect">
            <a:avLst/>
          </a:prstGeom>
        </p:spPr>
      </p:pic>
    </p:spTree>
    <p:extLst>
      <p:ext uri="{BB962C8B-B14F-4D97-AF65-F5344CB8AC3E}">
        <p14:creationId xmlns:p14="http://schemas.microsoft.com/office/powerpoint/2010/main" val="124688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5DF7-B78A-9D87-BFB6-5DD6DDFBAB7B}"/>
              </a:ext>
            </a:extLst>
          </p:cNvPr>
          <p:cNvSpPr>
            <a:spLocks noGrp="1"/>
          </p:cNvSpPr>
          <p:nvPr>
            <p:ph type="title"/>
          </p:nvPr>
        </p:nvSpPr>
        <p:spPr/>
        <p:txBody>
          <a:bodyPr/>
          <a:lstStyle/>
          <a:p>
            <a:r>
              <a:rPr lang="en-US" b="1" dirty="0"/>
              <a:t>Modeling</a:t>
            </a:r>
          </a:p>
        </p:txBody>
      </p:sp>
      <p:sp>
        <p:nvSpPr>
          <p:cNvPr id="3" name="Content Placeholder 2">
            <a:extLst>
              <a:ext uri="{FF2B5EF4-FFF2-40B4-BE49-F238E27FC236}">
                <a16:creationId xmlns:a16="http://schemas.microsoft.com/office/drawing/2014/main" id="{F03EB7EA-748C-9AD2-4640-952DE20BB503}"/>
              </a:ext>
            </a:extLst>
          </p:cNvPr>
          <p:cNvSpPr>
            <a:spLocks noGrp="1"/>
          </p:cNvSpPr>
          <p:nvPr>
            <p:ph idx="1"/>
          </p:nvPr>
        </p:nvSpPr>
        <p:spPr/>
        <p:txBody>
          <a:bodyPr/>
          <a:lstStyle/>
          <a:p>
            <a:r>
              <a:rPr lang="en-US" sz="1800" kern="0" dirty="0">
                <a:solidFill>
                  <a:srgbClr val="0D0D0D"/>
                </a:solidFill>
                <a:effectLst/>
                <a:ea typeface="Times New Roman" panose="02020603050405020304" pitchFamily="18" charset="0"/>
                <a:cs typeface="Arial" panose="020B0604020202020204" pitchFamily="34" charset="0"/>
              </a:rPr>
              <a:t>Model selection</a:t>
            </a:r>
            <a:endParaRPr lang="en-US" sz="1800" kern="100" dirty="0">
              <a:effectLst/>
              <a:ea typeface="Calibri" panose="020F0502020204030204" pitchFamily="34" charset="0"/>
              <a:cs typeface="Arial" panose="020B0604020202020204" pitchFamily="34" charset="0"/>
            </a:endParaRPr>
          </a:p>
          <a:p>
            <a:r>
              <a:rPr lang="en-US" sz="1800" kern="0" dirty="0">
                <a:solidFill>
                  <a:srgbClr val="0D0D0D"/>
                </a:solidFill>
                <a:effectLst/>
                <a:ea typeface="Times New Roman" panose="02020603050405020304" pitchFamily="18" charset="0"/>
                <a:cs typeface="Arial" panose="020B0604020202020204" pitchFamily="34" charset="0"/>
              </a:rPr>
              <a:t>Refit the Model on the Entire Training Dataset</a:t>
            </a:r>
            <a:endParaRPr lang="en-US" sz="1800" kern="100" dirty="0">
              <a:effectLst/>
              <a:ea typeface="Calibri" panose="020F0502020204030204" pitchFamily="34" charset="0"/>
              <a:cs typeface="Arial" panose="020B0604020202020204" pitchFamily="34" charset="0"/>
            </a:endParaRPr>
          </a:p>
          <a:p>
            <a:r>
              <a:rPr lang="en-US" sz="1800" kern="0" dirty="0">
                <a:solidFill>
                  <a:srgbClr val="0D0D0D"/>
                </a:solidFill>
                <a:effectLst/>
                <a:ea typeface="Times New Roman" panose="02020603050405020304" pitchFamily="18" charset="0"/>
                <a:cs typeface="Arial" panose="020B0604020202020204" pitchFamily="34" charset="0"/>
              </a:rPr>
              <a:t>Feature Importance</a:t>
            </a:r>
            <a:endParaRPr lang="en-US" sz="1800" kern="100"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2355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B84-F050-DDFE-4BB4-6924C06CF051}"/>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a16="http://schemas.microsoft.com/office/drawing/2014/main" id="{2DFC2B5A-88F2-7198-C8CE-B06C32384FCB}"/>
              </a:ext>
            </a:extLst>
          </p:cNvPr>
          <p:cNvSpPr>
            <a:spLocks noGrp="1"/>
          </p:cNvSpPr>
          <p:nvPr>
            <p:ph idx="1"/>
          </p:nvPr>
        </p:nvSpPr>
        <p:spPr/>
        <p:txBody>
          <a:bodyPr/>
          <a:lstStyle/>
          <a:p>
            <a:pPr algn="l"/>
            <a:r>
              <a:rPr lang="en-US" b="0" i="0" dirty="0">
                <a:effectLst/>
              </a:rPr>
              <a:t>Regression models:</a:t>
            </a:r>
          </a:p>
          <a:p>
            <a:pPr lvl="1"/>
            <a:r>
              <a:rPr lang="en-US" b="0" i="0" dirty="0">
                <a:effectLst/>
              </a:rPr>
              <a:t>Linear Regression</a:t>
            </a:r>
          </a:p>
          <a:p>
            <a:pPr lvl="1"/>
            <a:r>
              <a:rPr lang="en-US" b="0" i="0" dirty="0">
                <a:effectLst/>
              </a:rPr>
              <a:t>Decision Tree</a:t>
            </a:r>
          </a:p>
          <a:p>
            <a:pPr lvl="1"/>
            <a:r>
              <a:rPr lang="en-US" b="0" i="0" dirty="0">
                <a:effectLst/>
              </a:rPr>
              <a:t>Random Forest</a:t>
            </a:r>
          </a:p>
          <a:p>
            <a:pPr lvl="1"/>
            <a:r>
              <a:rPr lang="en-US" b="0" i="0" dirty="0">
                <a:effectLst/>
              </a:rPr>
              <a:t>XGBoost</a:t>
            </a:r>
          </a:p>
          <a:p>
            <a:endParaRPr lang="en-US" dirty="0"/>
          </a:p>
        </p:txBody>
      </p:sp>
    </p:spTree>
    <p:extLst>
      <p:ext uri="{BB962C8B-B14F-4D97-AF65-F5344CB8AC3E}">
        <p14:creationId xmlns:p14="http://schemas.microsoft.com/office/powerpoint/2010/main" val="10554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6FC-117C-6720-6CA6-C36C0645501A}"/>
              </a:ext>
            </a:extLst>
          </p:cNvPr>
          <p:cNvSpPr>
            <a:spLocks noGrp="1"/>
          </p:cNvSpPr>
          <p:nvPr>
            <p:ph type="title"/>
          </p:nvPr>
        </p:nvSpPr>
        <p:spPr/>
        <p:txBody>
          <a:bodyPr/>
          <a:lstStyle/>
          <a:p>
            <a:r>
              <a:rPr lang="en-US" b="1" dirty="0"/>
              <a:t>Model Comparisons/Model Performance</a:t>
            </a:r>
          </a:p>
        </p:txBody>
      </p:sp>
      <p:graphicFrame>
        <p:nvGraphicFramePr>
          <p:cNvPr id="4" name="Content Placeholder 3">
            <a:extLst>
              <a:ext uri="{FF2B5EF4-FFF2-40B4-BE49-F238E27FC236}">
                <a16:creationId xmlns:a16="http://schemas.microsoft.com/office/drawing/2014/main" id="{32981611-E8C1-1216-E8FF-B8D1AB717867}"/>
              </a:ext>
            </a:extLst>
          </p:cNvPr>
          <p:cNvGraphicFramePr>
            <a:graphicFrameLocks noGrp="1"/>
          </p:cNvGraphicFramePr>
          <p:nvPr>
            <p:ph idx="1"/>
            <p:extLst>
              <p:ext uri="{D42A27DB-BD31-4B8C-83A1-F6EECF244321}">
                <p14:modId xmlns:p14="http://schemas.microsoft.com/office/powerpoint/2010/main" val="129866630"/>
              </p:ext>
            </p:extLst>
          </p:nvPr>
        </p:nvGraphicFramePr>
        <p:xfrm>
          <a:off x="2592925" y="2077278"/>
          <a:ext cx="7637753" cy="2768598"/>
        </p:xfrm>
        <a:graphic>
          <a:graphicData uri="http://schemas.openxmlformats.org/drawingml/2006/table">
            <a:tbl>
              <a:tblPr firstRow="1" firstCol="1" bandRow="1">
                <a:tableStyleId>{5C22544A-7EE6-4342-B048-85BDC9FD1C3A}</a:tableStyleId>
              </a:tblPr>
              <a:tblGrid>
                <a:gridCol w="1831646">
                  <a:extLst>
                    <a:ext uri="{9D8B030D-6E8A-4147-A177-3AD203B41FA5}">
                      <a16:colId xmlns:a16="http://schemas.microsoft.com/office/drawing/2014/main" val="2265030282"/>
                    </a:ext>
                  </a:extLst>
                </a:gridCol>
                <a:gridCol w="1271191">
                  <a:extLst>
                    <a:ext uri="{9D8B030D-6E8A-4147-A177-3AD203B41FA5}">
                      <a16:colId xmlns:a16="http://schemas.microsoft.com/office/drawing/2014/main" val="1665966457"/>
                    </a:ext>
                  </a:extLst>
                </a:gridCol>
                <a:gridCol w="1457715">
                  <a:extLst>
                    <a:ext uri="{9D8B030D-6E8A-4147-A177-3AD203B41FA5}">
                      <a16:colId xmlns:a16="http://schemas.microsoft.com/office/drawing/2014/main" val="4087126551"/>
                    </a:ext>
                  </a:extLst>
                </a:gridCol>
                <a:gridCol w="1474511">
                  <a:extLst>
                    <a:ext uri="{9D8B030D-6E8A-4147-A177-3AD203B41FA5}">
                      <a16:colId xmlns:a16="http://schemas.microsoft.com/office/drawing/2014/main" val="4065292248"/>
                    </a:ext>
                  </a:extLst>
                </a:gridCol>
                <a:gridCol w="1602690">
                  <a:extLst>
                    <a:ext uri="{9D8B030D-6E8A-4147-A177-3AD203B41FA5}">
                      <a16:colId xmlns:a16="http://schemas.microsoft.com/office/drawing/2014/main" val="1307733287"/>
                    </a:ext>
                  </a:extLst>
                </a:gridCol>
              </a:tblGrid>
              <a:tr h="842618">
                <a:tc>
                  <a:txBody>
                    <a:bodyPr/>
                    <a:lstStyle/>
                    <a:p>
                      <a:pPr marL="0" marR="0" algn="ctr">
                        <a:spcBef>
                          <a:spcPts val="0"/>
                        </a:spcBef>
                        <a:spcAft>
                          <a:spcPts val="0"/>
                        </a:spcAft>
                      </a:pPr>
                      <a:r>
                        <a:rPr lang="en-US" sz="1400" kern="100" dirty="0">
                          <a:effectLst/>
                        </a:rPr>
                        <a:t>Models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a:spcBef>
                          <a:spcPts val="0"/>
                        </a:spcBef>
                        <a:spcAft>
                          <a:spcPts val="0"/>
                        </a:spcAft>
                      </a:pPr>
                      <a:r>
                        <a:rPr lang="en-US" sz="1400" kern="100" dirty="0">
                          <a:effectLst/>
                        </a:rPr>
                        <a:t>R-Squared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a:spcBef>
                          <a:spcPts val="0"/>
                        </a:spcBef>
                        <a:spcAft>
                          <a:spcPts val="0"/>
                        </a:spcAft>
                      </a:pPr>
                      <a:r>
                        <a:rPr lang="en-US" sz="1400" kern="100" dirty="0">
                          <a:effectLst/>
                        </a:rPr>
                        <a:t>Root Mean Squared Error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a:spcBef>
                          <a:spcPts val="0"/>
                        </a:spcBef>
                        <a:spcAft>
                          <a:spcPts val="0"/>
                        </a:spcAft>
                      </a:pPr>
                      <a:r>
                        <a:rPr lang="en-US" sz="1400" kern="100" dirty="0">
                          <a:effectLst/>
                        </a:rPr>
                        <a:t>Mean Absolute Error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a:spcBef>
                          <a:spcPts val="0"/>
                        </a:spcBef>
                        <a:spcAft>
                          <a:spcPts val="0"/>
                        </a:spcAft>
                      </a:pPr>
                      <a:r>
                        <a:rPr lang="en-US" sz="1400" kern="100" dirty="0">
                          <a:effectLst/>
                        </a:rPr>
                        <a:t>Computation Time (s)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100473317"/>
                  </a:ext>
                </a:extLst>
              </a:tr>
              <a:tr h="481495">
                <a:tc>
                  <a:txBody>
                    <a:bodyPr/>
                    <a:lstStyle/>
                    <a:p>
                      <a:pPr marL="0" marR="0" fontAlgn="base">
                        <a:spcBef>
                          <a:spcPts val="0"/>
                        </a:spcBef>
                        <a:spcAft>
                          <a:spcPts val="0"/>
                        </a:spcAft>
                      </a:pPr>
                      <a:r>
                        <a:rPr lang="en-US" sz="1400" b="0" kern="100" dirty="0">
                          <a:effectLst/>
                        </a:rPr>
                        <a:t>Linear Regression</a:t>
                      </a: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fontAlgn="base">
                        <a:spcBef>
                          <a:spcPts val="0"/>
                        </a:spcBef>
                        <a:spcAft>
                          <a:spcPts val="0"/>
                        </a:spcAft>
                      </a:pPr>
                      <a:r>
                        <a:rPr lang="en-US" sz="1400" kern="100" dirty="0">
                          <a:effectLst/>
                        </a:rPr>
                        <a:t>0.42</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300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168</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14.33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9533339"/>
                  </a:ext>
                </a:extLst>
              </a:tr>
              <a:tr h="481495">
                <a:tc>
                  <a:txBody>
                    <a:bodyPr/>
                    <a:lstStyle/>
                    <a:p>
                      <a:pPr marL="0" marR="0" fontAlgn="base">
                        <a:spcBef>
                          <a:spcPts val="0"/>
                        </a:spcBef>
                        <a:spcAft>
                          <a:spcPts val="0"/>
                        </a:spcAft>
                      </a:pPr>
                      <a:r>
                        <a:rPr lang="en-US" sz="1400" b="0" kern="100" dirty="0">
                          <a:effectLst/>
                        </a:rPr>
                        <a:t>Decision Tree</a:t>
                      </a: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fontAlgn="base">
                        <a:spcBef>
                          <a:spcPts val="0"/>
                        </a:spcBef>
                        <a:spcAft>
                          <a:spcPts val="0"/>
                        </a:spcAft>
                      </a:pPr>
                      <a:r>
                        <a:rPr lang="en-US" sz="1400" kern="100" dirty="0">
                          <a:effectLst/>
                        </a:rPr>
                        <a:t>0.56</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259</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120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47.63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87731320"/>
                  </a:ext>
                </a:extLst>
              </a:tr>
              <a:tr h="481495">
                <a:tc>
                  <a:txBody>
                    <a:bodyPr/>
                    <a:lstStyle/>
                    <a:p>
                      <a:pPr marL="0" marR="0" fontAlgn="base">
                        <a:spcBef>
                          <a:spcPts val="0"/>
                        </a:spcBef>
                        <a:spcAft>
                          <a:spcPts val="0"/>
                        </a:spcAft>
                      </a:pPr>
                      <a:r>
                        <a:rPr lang="en-US" sz="1400" b="0" kern="100" dirty="0">
                          <a:effectLst/>
                        </a:rPr>
                        <a:t>Random forest</a:t>
                      </a: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fontAlgn="base">
                        <a:spcBef>
                          <a:spcPts val="0"/>
                        </a:spcBef>
                        <a:spcAft>
                          <a:spcPts val="0"/>
                        </a:spcAft>
                      </a:pPr>
                      <a:r>
                        <a:rPr lang="en-US" sz="1400" kern="100" dirty="0">
                          <a:effectLst/>
                        </a:rPr>
                        <a:t>0.71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211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99</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400" kern="100" dirty="0">
                          <a:effectLst/>
                        </a:rPr>
                        <a:t>515.6</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82178348"/>
                  </a:ext>
                </a:extLst>
              </a:tr>
              <a:tr h="481495">
                <a:tc>
                  <a:txBody>
                    <a:bodyPr/>
                    <a:lstStyle/>
                    <a:p>
                      <a:pPr marL="0" marR="0" fontAlgn="base">
                        <a:spcBef>
                          <a:spcPts val="0"/>
                        </a:spcBef>
                        <a:spcAft>
                          <a:spcPts val="0"/>
                        </a:spcAft>
                      </a:pPr>
                      <a:r>
                        <a:rPr lang="en-US" sz="1600" b="1" kern="100" dirty="0">
                          <a:effectLst/>
                        </a:rPr>
                        <a:t>XGBoost</a:t>
                      </a:r>
                      <a:endParaRPr lang="en-US" sz="20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4"/>
                    </a:solidFill>
                  </a:tcPr>
                </a:tc>
                <a:tc>
                  <a:txBody>
                    <a:bodyPr/>
                    <a:lstStyle/>
                    <a:p>
                      <a:pPr marL="0" marR="0" algn="ctr" fontAlgn="base">
                        <a:spcBef>
                          <a:spcPts val="0"/>
                        </a:spcBef>
                        <a:spcAft>
                          <a:spcPts val="0"/>
                        </a:spcAft>
                      </a:pPr>
                      <a:r>
                        <a:rPr lang="en-US" sz="1600" b="1" kern="100" dirty="0">
                          <a:effectLst/>
                        </a:rPr>
                        <a:t>0.75</a:t>
                      </a:r>
                      <a:endParaRPr lang="en-US" sz="20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600" b="1" kern="100" dirty="0">
                          <a:effectLst/>
                        </a:rPr>
                        <a:t>198</a:t>
                      </a:r>
                      <a:endParaRPr lang="en-US" sz="20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600" b="1" kern="100" dirty="0">
                          <a:effectLst/>
                        </a:rPr>
                        <a:t>96</a:t>
                      </a:r>
                      <a:endParaRPr lang="en-US" sz="20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a:spcBef>
                          <a:spcPts val="0"/>
                        </a:spcBef>
                        <a:spcAft>
                          <a:spcPts val="0"/>
                        </a:spcAft>
                      </a:pPr>
                      <a:r>
                        <a:rPr lang="en-US" sz="1600" b="1" kern="100" dirty="0">
                          <a:effectLst/>
                        </a:rPr>
                        <a:t>245.36</a:t>
                      </a:r>
                      <a:endParaRPr lang="en-US" sz="20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7469460"/>
                  </a:ext>
                </a:extLst>
              </a:tr>
            </a:tbl>
          </a:graphicData>
        </a:graphic>
      </p:graphicFrame>
    </p:spTree>
    <p:extLst>
      <p:ext uri="{BB962C8B-B14F-4D97-AF65-F5344CB8AC3E}">
        <p14:creationId xmlns:p14="http://schemas.microsoft.com/office/powerpoint/2010/main" val="74450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A344-C086-86D6-2979-22EE2C0ADC9A}"/>
              </a:ext>
            </a:extLst>
          </p:cNvPr>
          <p:cNvSpPr>
            <a:spLocks noGrp="1"/>
          </p:cNvSpPr>
          <p:nvPr>
            <p:ph type="title"/>
          </p:nvPr>
        </p:nvSpPr>
        <p:spPr/>
        <p:txBody>
          <a:bodyPr>
            <a:normAutofit fontScale="90000"/>
          </a:bodyPr>
          <a:lstStyle/>
          <a:p>
            <a:r>
              <a:rPr lang="en-US" b="1" dirty="0"/>
              <a:t>Refit the Model on the Entire Training Dataset</a:t>
            </a:r>
            <a:br>
              <a:rPr lang="en-US" b="1" dirty="0"/>
            </a:br>
            <a:endParaRPr lang="en-US" b="1" dirty="0"/>
          </a:p>
        </p:txBody>
      </p:sp>
      <p:sp>
        <p:nvSpPr>
          <p:cNvPr id="3" name="Content Placeholder 2">
            <a:extLst>
              <a:ext uri="{FF2B5EF4-FFF2-40B4-BE49-F238E27FC236}">
                <a16:creationId xmlns:a16="http://schemas.microsoft.com/office/drawing/2014/main" id="{5F30F1F6-E0E4-594A-E9C6-CDB822A871EA}"/>
              </a:ext>
            </a:extLst>
          </p:cNvPr>
          <p:cNvSpPr>
            <a:spLocks noGrp="1"/>
          </p:cNvSpPr>
          <p:nvPr>
            <p:ph idx="1"/>
          </p:nvPr>
        </p:nvSpPr>
        <p:spPr>
          <a:xfrm>
            <a:off x="2589212" y="2133600"/>
            <a:ext cx="2325688" cy="3777622"/>
          </a:xfrm>
        </p:spPr>
        <p:txBody>
          <a:bodyPr/>
          <a:lstStyle/>
          <a:p>
            <a:r>
              <a:rPr lang="en-US" dirty="0"/>
              <a:t>RMSE: 151</a:t>
            </a:r>
          </a:p>
          <a:p>
            <a:r>
              <a:rPr lang="en-US" dirty="0"/>
              <a:t>MAE: 91</a:t>
            </a:r>
          </a:p>
          <a:p>
            <a:r>
              <a:rPr lang="en-US" dirty="0"/>
              <a:t>R</a:t>
            </a:r>
            <a:r>
              <a:rPr lang="en-US" baseline="30000" dirty="0"/>
              <a:t>2</a:t>
            </a:r>
            <a:r>
              <a:rPr lang="en-US" dirty="0"/>
              <a:t>: 0.70</a:t>
            </a:r>
          </a:p>
          <a:p>
            <a:endParaRPr lang="en-US" dirty="0"/>
          </a:p>
          <a:p>
            <a:endParaRPr lang="en-US" dirty="0"/>
          </a:p>
        </p:txBody>
      </p:sp>
      <p:pic>
        <p:nvPicPr>
          <p:cNvPr id="5" name="Picture 4">
            <a:extLst>
              <a:ext uri="{FF2B5EF4-FFF2-40B4-BE49-F238E27FC236}">
                <a16:creationId xmlns:a16="http://schemas.microsoft.com/office/drawing/2014/main" id="{25A135BC-1FD2-2EEC-9904-7A392837D1FB}"/>
              </a:ext>
            </a:extLst>
          </p:cNvPr>
          <p:cNvPicPr>
            <a:picLocks noChangeAspect="1"/>
          </p:cNvPicPr>
          <p:nvPr/>
        </p:nvPicPr>
        <p:blipFill>
          <a:blip r:embed="rId2"/>
          <a:stretch>
            <a:fillRect/>
          </a:stretch>
        </p:blipFill>
        <p:spPr>
          <a:xfrm>
            <a:off x="1688563" y="3358416"/>
            <a:ext cx="4810123" cy="3189170"/>
          </a:xfrm>
          <a:prstGeom prst="rect">
            <a:avLst/>
          </a:prstGeom>
        </p:spPr>
      </p:pic>
      <p:pic>
        <p:nvPicPr>
          <p:cNvPr id="7" name="Picture 6">
            <a:extLst>
              <a:ext uri="{FF2B5EF4-FFF2-40B4-BE49-F238E27FC236}">
                <a16:creationId xmlns:a16="http://schemas.microsoft.com/office/drawing/2014/main" id="{A45DCFAD-ACE3-698F-225A-BEE42894B72B}"/>
              </a:ext>
            </a:extLst>
          </p:cNvPr>
          <p:cNvPicPr>
            <a:picLocks noChangeAspect="1"/>
          </p:cNvPicPr>
          <p:nvPr/>
        </p:nvPicPr>
        <p:blipFill>
          <a:blip r:embed="rId3"/>
          <a:srcRect/>
          <a:stretch/>
        </p:blipFill>
        <p:spPr>
          <a:xfrm>
            <a:off x="6782754" y="1414416"/>
            <a:ext cx="5138285" cy="3467503"/>
          </a:xfrm>
          <a:prstGeom prst="rect">
            <a:avLst/>
          </a:prstGeom>
        </p:spPr>
      </p:pic>
    </p:spTree>
    <p:extLst>
      <p:ext uri="{BB962C8B-B14F-4D97-AF65-F5344CB8AC3E}">
        <p14:creationId xmlns:p14="http://schemas.microsoft.com/office/powerpoint/2010/main" val="406051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A344-C086-86D6-2979-22EE2C0ADC9A}"/>
              </a:ext>
            </a:extLst>
          </p:cNvPr>
          <p:cNvSpPr>
            <a:spLocks noGrp="1"/>
          </p:cNvSpPr>
          <p:nvPr>
            <p:ph type="title"/>
          </p:nvPr>
        </p:nvSpPr>
        <p:spPr/>
        <p:txBody>
          <a:bodyPr>
            <a:normAutofit fontScale="90000"/>
          </a:bodyPr>
          <a:lstStyle/>
          <a:p>
            <a:r>
              <a:rPr lang="en-US" b="1" dirty="0"/>
              <a:t>Refit the Model on the Entire Training Dataset</a:t>
            </a:r>
            <a:br>
              <a:rPr lang="en-US" b="1" dirty="0"/>
            </a:br>
            <a:endParaRPr lang="en-US" b="1" dirty="0"/>
          </a:p>
        </p:txBody>
      </p:sp>
      <p:pic>
        <p:nvPicPr>
          <p:cNvPr id="4" name="Picture 3">
            <a:extLst>
              <a:ext uri="{FF2B5EF4-FFF2-40B4-BE49-F238E27FC236}">
                <a16:creationId xmlns:a16="http://schemas.microsoft.com/office/drawing/2014/main" id="{749F35B5-DFC0-A7B4-33EB-88C9D144518C}"/>
              </a:ext>
            </a:extLst>
          </p:cNvPr>
          <p:cNvPicPr>
            <a:picLocks noChangeAspect="1"/>
          </p:cNvPicPr>
          <p:nvPr/>
        </p:nvPicPr>
        <p:blipFill>
          <a:blip r:embed="rId2"/>
          <a:stretch>
            <a:fillRect/>
          </a:stretch>
        </p:blipFill>
        <p:spPr>
          <a:xfrm>
            <a:off x="1612899" y="1754787"/>
            <a:ext cx="5041900" cy="3348425"/>
          </a:xfrm>
          <a:prstGeom prst="rect">
            <a:avLst/>
          </a:prstGeom>
        </p:spPr>
      </p:pic>
      <p:pic>
        <p:nvPicPr>
          <p:cNvPr id="6" name="Picture 5">
            <a:extLst>
              <a:ext uri="{FF2B5EF4-FFF2-40B4-BE49-F238E27FC236}">
                <a16:creationId xmlns:a16="http://schemas.microsoft.com/office/drawing/2014/main" id="{1B7E83B8-6391-68CA-3EF0-0D4FD158DF9F}"/>
              </a:ext>
            </a:extLst>
          </p:cNvPr>
          <p:cNvPicPr>
            <a:picLocks noChangeAspect="1"/>
          </p:cNvPicPr>
          <p:nvPr/>
        </p:nvPicPr>
        <p:blipFill>
          <a:blip r:embed="rId3"/>
          <a:stretch>
            <a:fillRect/>
          </a:stretch>
        </p:blipFill>
        <p:spPr>
          <a:xfrm>
            <a:off x="6654799" y="2501900"/>
            <a:ext cx="5258977" cy="3492500"/>
          </a:xfrm>
          <a:prstGeom prst="rect">
            <a:avLst/>
          </a:prstGeom>
        </p:spPr>
      </p:pic>
    </p:spTree>
    <p:extLst>
      <p:ext uri="{BB962C8B-B14F-4D97-AF65-F5344CB8AC3E}">
        <p14:creationId xmlns:p14="http://schemas.microsoft.com/office/powerpoint/2010/main" val="306235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5DB-2FA2-613C-5693-5194C62DA786}"/>
              </a:ext>
            </a:extLst>
          </p:cNvPr>
          <p:cNvSpPr>
            <a:spLocks noGrp="1"/>
          </p:cNvSpPr>
          <p:nvPr>
            <p:ph type="title"/>
          </p:nvPr>
        </p:nvSpPr>
        <p:spPr/>
        <p:txBody>
          <a:bodyPr/>
          <a:lstStyle/>
          <a:p>
            <a:r>
              <a:rPr lang="en-US" b="1" dirty="0"/>
              <a:t>Feature Importance</a:t>
            </a:r>
            <a:br>
              <a:rPr lang="en-US" b="1" dirty="0"/>
            </a:br>
            <a:endParaRPr lang="en-US" b="1" dirty="0"/>
          </a:p>
        </p:txBody>
      </p:sp>
      <p:pic>
        <p:nvPicPr>
          <p:cNvPr id="4" name="Picture 3">
            <a:extLst>
              <a:ext uri="{FF2B5EF4-FFF2-40B4-BE49-F238E27FC236}">
                <a16:creationId xmlns:a16="http://schemas.microsoft.com/office/drawing/2014/main" id="{094F7487-FC69-F453-AFA5-0FBFFF7FEB07}"/>
              </a:ext>
            </a:extLst>
          </p:cNvPr>
          <p:cNvPicPr>
            <a:picLocks noChangeAspect="1"/>
          </p:cNvPicPr>
          <p:nvPr/>
        </p:nvPicPr>
        <p:blipFill>
          <a:blip r:embed="rId3"/>
          <a:srcRect/>
          <a:stretch/>
        </p:blipFill>
        <p:spPr>
          <a:xfrm>
            <a:off x="2356424" y="1429655"/>
            <a:ext cx="7479151" cy="4595034"/>
          </a:xfrm>
          <a:prstGeom prst="rect">
            <a:avLst/>
          </a:prstGeom>
        </p:spPr>
      </p:pic>
    </p:spTree>
    <p:extLst>
      <p:ext uri="{BB962C8B-B14F-4D97-AF65-F5344CB8AC3E}">
        <p14:creationId xmlns:p14="http://schemas.microsoft.com/office/powerpoint/2010/main" val="66092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277-1684-0082-7D49-427580D974C9}"/>
              </a:ext>
            </a:extLst>
          </p:cNvPr>
          <p:cNvSpPr>
            <a:spLocks noGrp="1"/>
          </p:cNvSpPr>
          <p:nvPr>
            <p:ph type="title"/>
          </p:nvPr>
        </p:nvSpPr>
        <p:spPr/>
        <p:txBody>
          <a:bodyPr/>
          <a:lstStyle/>
          <a:p>
            <a:r>
              <a:rPr lang="en-US" b="1" dirty="0"/>
              <a:t>Feature Importance</a:t>
            </a:r>
          </a:p>
        </p:txBody>
      </p:sp>
      <p:sp>
        <p:nvSpPr>
          <p:cNvPr id="3" name="Content Placeholder 2">
            <a:extLst>
              <a:ext uri="{FF2B5EF4-FFF2-40B4-BE49-F238E27FC236}">
                <a16:creationId xmlns:a16="http://schemas.microsoft.com/office/drawing/2014/main" id="{203669E1-5E56-C086-3A5E-7FD48D26BED7}"/>
              </a:ext>
            </a:extLst>
          </p:cNvPr>
          <p:cNvSpPr>
            <a:spLocks noGrp="1"/>
          </p:cNvSpPr>
          <p:nvPr>
            <p:ph idx="1"/>
          </p:nvPr>
        </p:nvSpPr>
        <p:spPr>
          <a:xfrm>
            <a:off x="2434442" y="1579417"/>
            <a:ext cx="7873340" cy="4773881"/>
          </a:xfrm>
        </p:spPr>
        <p:txBody>
          <a:bodyPr>
            <a:normAutofit fontScale="92500" lnSpcReduction="10000"/>
          </a:bodyPr>
          <a:lstStyle/>
          <a:p>
            <a:pPr algn="just">
              <a:lnSpc>
                <a:spcPct val="150000"/>
              </a:lnSpc>
            </a:pPr>
            <a:r>
              <a:rPr lang="en-US" dirty="0"/>
              <a:t>Checkout price and base price are highly influential, showing the impact of pricing strategies on customer behavior and sales.</a:t>
            </a:r>
          </a:p>
          <a:p>
            <a:pPr algn="just">
              <a:lnSpc>
                <a:spcPct val="150000"/>
              </a:lnSpc>
            </a:pPr>
            <a:r>
              <a:rPr lang="en-US" dirty="0"/>
              <a:t>Operational area (op_area) is significant, emphasizing the importance of it in sales patterns.</a:t>
            </a:r>
          </a:p>
          <a:p>
            <a:pPr algn="just">
              <a:lnSpc>
                <a:spcPct val="150000"/>
              </a:lnSpc>
            </a:pPr>
            <a:r>
              <a:rPr lang="en-US" dirty="0"/>
              <a:t>Meal category and cuisine types, such as Rice Bowl, Sandwich, Italian, and Indian cuisines, strongly influence customer choices.</a:t>
            </a:r>
          </a:p>
          <a:p>
            <a:pPr algn="just">
              <a:lnSpc>
                <a:spcPct val="150000"/>
              </a:lnSpc>
            </a:pPr>
            <a:r>
              <a:rPr lang="en-US" dirty="0"/>
              <a:t>Promotional features (homepage_featured, emailer_for_promotion) are also significant, indicating that whether a meal is featured on the homepage or promoted via email influences the prediction.</a:t>
            </a:r>
          </a:p>
          <a:p>
            <a:pPr algn="just">
              <a:lnSpc>
                <a:spcPct val="150000"/>
              </a:lnSpc>
            </a:pPr>
            <a:r>
              <a:rPr lang="en-US" dirty="0"/>
              <a:t>Geographic factors (city_code, region_code) also play crucial roles in sales variations.</a:t>
            </a:r>
          </a:p>
        </p:txBody>
      </p:sp>
    </p:spTree>
    <p:extLst>
      <p:ext uri="{BB962C8B-B14F-4D97-AF65-F5344CB8AC3E}">
        <p14:creationId xmlns:p14="http://schemas.microsoft.com/office/powerpoint/2010/main" val="28675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277-1684-0082-7D49-427580D974C9}"/>
              </a:ext>
            </a:extLst>
          </p:cNvPr>
          <p:cNvSpPr>
            <a:spLocks noGrp="1"/>
          </p:cNvSpPr>
          <p:nvPr>
            <p:ph type="title"/>
          </p:nvPr>
        </p:nvSpPr>
        <p:spPr/>
        <p:txBody>
          <a:bodyPr/>
          <a:lstStyle/>
          <a:p>
            <a:r>
              <a:rPr lang="en-US" b="1" dirty="0"/>
              <a:t>Remarks</a:t>
            </a:r>
          </a:p>
        </p:txBody>
      </p:sp>
      <p:sp>
        <p:nvSpPr>
          <p:cNvPr id="3" name="Content Placeholder 2">
            <a:extLst>
              <a:ext uri="{FF2B5EF4-FFF2-40B4-BE49-F238E27FC236}">
                <a16:creationId xmlns:a16="http://schemas.microsoft.com/office/drawing/2014/main" id="{203669E1-5E56-C086-3A5E-7FD48D26BED7}"/>
              </a:ext>
            </a:extLst>
          </p:cNvPr>
          <p:cNvSpPr>
            <a:spLocks noGrp="1"/>
          </p:cNvSpPr>
          <p:nvPr>
            <p:ph idx="1"/>
          </p:nvPr>
        </p:nvSpPr>
        <p:spPr>
          <a:xfrm>
            <a:off x="2327564" y="1436915"/>
            <a:ext cx="7980218" cy="4916384"/>
          </a:xfrm>
        </p:spPr>
        <p:txBody>
          <a:bodyPr>
            <a:normAutofit/>
          </a:bodyPr>
          <a:lstStyle/>
          <a:p>
            <a:pPr algn="just">
              <a:lnSpc>
                <a:spcPct val="150000"/>
              </a:lnSpc>
            </a:pPr>
            <a:r>
              <a:rPr lang="en-US" dirty="0"/>
              <a:t>Gained valuable insights into customer behavior, sales patterns, and influential factors affecting order volumes</a:t>
            </a:r>
          </a:p>
          <a:p>
            <a:pPr algn="just">
              <a:lnSpc>
                <a:spcPct val="150000"/>
              </a:lnSpc>
            </a:pPr>
            <a:r>
              <a:rPr lang="en-US" dirty="0"/>
              <a:t>Developed advanced machine learning models, including regression techniques and ensemble methods, to create accurate order forecasts.</a:t>
            </a:r>
          </a:p>
          <a:p>
            <a:pPr algn="just">
              <a:lnSpc>
                <a:spcPct val="150000"/>
              </a:lnSpc>
            </a:pPr>
            <a:r>
              <a:rPr lang="en-US" dirty="0"/>
              <a:t>Significant business implications, including optimized procurement strategies, and targeted operational decisions to enhance sales and customer satisfaction.</a:t>
            </a:r>
          </a:p>
        </p:txBody>
      </p:sp>
    </p:spTree>
    <p:extLst>
      <p:ext uri="{BB962C8B-B14F-4D97-AF65-F5344CB8AC3E}">
        <p14:creationId xmlns:p14="http://schemas.microsoft.com/office/powerpoint/2010/main" val="287973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A67EB0-ACE2-B81B-27F2-484BC60F7E5E}"/>
              </a:ext>
            </a:extLst>
          </p:cNvPr>
          <p:cNvPicPr>
            <a:picLocks noChangeAspect="1"/>
          </p:cNvPicPr>
          <p:nvPr/>
        </p:nvPicPr>
        <p:blipFill rotWithShape="1">
          <a:blip r:embed="rId3"/>
          <a:srcRect l="-62" r="43442" b="22130"/>
          <a:stretch/>
        </p:blipFill>
        <p:spPr>
          <a:xfrm>
            <a:off x="7924800" y="2143539"/>
            <a:ext cx="3723860" cy="1986915"/>
          </a:xfrm>
          <a:prstGeom prst="rect">
            <a:avLst/>
          </a:prstGeom>
        </p:spPr>
      </p:pic>
      <p:sp>
        <p:nvSpPr>
          <p:cNvPr id="2" name="Title 1">
            <a:extLst>
              <a:ext uri="{FF2B5EF4-FFF2-40B4-BE49-F238E27FC236}">
                <a16:creationId xmlns:a16="http://schemas.microsoft.com/office/drawing/2014/main" id="{FDFD9A44-F600-833D-F1E0-3EFFF0174FE2}"/>
              </a:ext>
            </a:extLst>
          </p:cNvPr>
          <p:cNvSpPr>
            <a:spLocks noGrp="1"/>
          </p:cNvSpPr>
          <p:nvPr>
            <p:ph type="title"/>
          </p:nvPr>
        </p:nvSpPr>
        <p:spPr/>
        <p:txBody>
          <a:bodyPr/>
          <a:lstStyle/>
          <a:p>
            <a:r>
              <a:rPr lang="en-US" b="1" dirty="0"/>
              <a:t>Problem statement</a:t>
            </a:r>
            <a:br>
              <a:rPr lang="en-US" b="1" dirty="0"/>
            </a:br>
            <a:endParaRPr lang="en-US" b="1" dirty="0"/>
          </a:p>
        </p:txBody>
      </p:sp>
      <p:sp>
        <p:nvSpPr>
          <p:cNvPr id="3" name="Content Placeholder 2">
            <a:extLst>
              <a:ext uri="{FF2B5EF4-FFF2-40B4-BE49-F238E27FC236}">
                <a16:creationId xmlns:a16="http://schemas.microsoft.com/office/drawing/2014/main" id="{42D793A9-2AAA-C0CC-BD64-5B5FB4C74B7C}"/>
              </a:ext>
            </a:extLst>
          </p:cNvPr>
          <p:cNvSpPr>
            <a:spLocks noGrp="1"/>
          </p:cNvSpPr>
          <p:nvPr>
            <p:ph idx="1"/>
          </p:nvPr>
        </p:nvSpPr>
        <p:spPr>
          <a:xfrm>
            <a:off x="2592924" y="1905001"/>
            <a:ext cx="8911687" cy="4023526"/>
          </a:xfrm>
        </p:spPr>
        <p:txBody>
          <a:bodyPr>
            <a:normAutofit/>
          </a:bodyPr>
          <a:lstStyle/>
          <a:p>
            <a:r>
              <a:rPr lang="en-US" b="0" i="0" dirty="0">
                <a:solidFill>
                  <a:srgbClr val="0D0D0D"/>
                </a:solidFill>
                <a:effectLst/>
                <a:latin typeface="Söhne"/>
              </a:rPr>
              <a:t>Predict meal orders for the next 10 weeks </a:t>
            </a:r>
          </a:p>
          <a:p>
            <a:r>
              <a:rPr lang="en-US" dirty="0">
                <a:solidFill>
                  <a:srgbClr val="0D0D0D"/>
                </a:solidFill>
                <a:latin typeface="Söhne"/>
              </a:rPr>
              <a:t>Various fulfillment centers in multiple cities</a:t>
            </a:r>
          </a:p>
          <a:p>
            <a:pPr algn="l"/>
            <a:r>
              <a:rPr lang="en-US" b="1" i="0" dirty="0">
                <a:solidFill>
                  <a:srgbClr val="0D0D0D"/>
                </a:solidFill>
                <a:effectLst/>
                <a:latin typeface="Söhne"/>
              </a:rPr>
              <a:t>Challenges:</a:t>
            </a:r>
            <a:endParaRPr lang="en-US" b="0" i="0" dirty="0">
              <a:solidFill>
                <a:srgbClr val="0D0D0D"/>
              </a:solidFill>
              <a:effectLst/>
              <a:latin typeface="Söhne"/>
            </a:endParaRPr>
          </a:p>
          <a:p>
            <a:pPr lvl="1">
              <a:buFont typeface="Arial" panose="020B0604020202020204" pitchFamily="34" charset="0"/>
              <a:buChar char="•"/>
            </a:pPr>
            <a:r>
              <a:rPr lang="en-US" b="0" i="0" dirty="0">
                <a:solidFill>
                  <a:srgbClr val="0D0D0D"/>
                </a:solidFill>
                <a:effectLst/>
                <a:latin typeface="Söhne"/>
              </a:rPr>
              <a:t>Perishable raw materials.</a:t>
            </a:r>
          </a:p>
          <a:p>
            <a:pPr lvl="1">
              <a:buFont typeface="Arial" panose="020B0604020202020204" pitchFamily="34" charset="0"/>
              <a:buChar char="•"/>
            </a:pPr>
            <a:r>
              <a:rPr lang="en-US" b="0" i="0" dirty="0">
                <a:solidFill>
                  <a:srgbClr val="0D0D0D"/>
                </a:solidFill>
                <a:effectLst/>
                <a:latin typeface="Söhne"/>
              </a:rPr>
              <a:t>Weekly replenishment.</a:t>
            </a:r>
          </a:p>
          <a:p>
            <a:pPr lvl="1">
              <a:buFont typeface="Arial" panose="020B0604020202020204" pitchFamily="34" charset="0"/>
              <a:buChar char="•"/>
            </a:pPr>
            <a:r>
              <a:rPr lang="en-US" b="0" i="0" dirty="0">
                <a:solidFill>
                  <a:srgbClr val="0D0D0D"/>
                </a:solidFill>
                <a:effectLst/>
                <a:latin typeface="Söhne"/>
              </a:rPr>
              <a:t>Precise procurement planning</a:t>
            </a:r>
          </a:p>
          <a:p>
            <a:pPr algn="l"/>
            <a:r>
              <a:rPr lang="en-US" b="1" i="0" dirty="0">
                <a:solidFill>
                  <a:srgbClr val="0D0D0D"/>
                </a:solidFill>
                <a:effectLst/>
                <a:latin typeface="Söhne"/>
              </a:rPr>
              <a:t>Approach:</a:t>
            </a:r>
            <a:endParaRPr lang="en-US" b="0" i="0" dirty="0">
              <a:solidFill>
                <a:srgbClr val="0D0D0D"/>
              </a:solidFill>
              <a:effectLst/>
              <a:latin typeface="Söhne"/>
            </a:endParaRPr>
          </a:p>
          <a:p>
            <a:pPr lvl="1">
              <a:buFont typeface="Arial" panose="020B0604020202020204" pitchFamily="34" charset="0"/>
              <a:buChar char="•"/>
            </a:pPr>
            <a:r>
              <a:rPr lang="en-US" b="0" i="0" dirty="0">
                <a:solidFill>
                  <a:srgbClr val="0D0D0D"/>
                </a:solidFill>
                <a:effectLst/>
                <a:latin typeface="Söhne"/>
              </a:rPr>
              <a:t>Utilize regression models: Linear Regression, Decision Tree, Random Forest, and XGBoost.</a:t>
            </a:r>
          </a:p>
          <a:p>
            <a:pPr algn="l"/>
            <a:r>
              <a:rPr lang="en-US" b="1" i="0" dirty="0">
                <a:solidFill>
                  <a:srgbClr val="0D0D0D"/>
                </a:solidFill>
                <a:effectLst/>
                <a:latin typeface="Söhne"/>
              </a:rPr>
              <a:t>Model Selection:</a:t>
            </a:r>
            <a:endParaRPr lang="en-US" b="0" i="0" dirty="0">
              <a:solidFill>
                <a:srgbClr val="0D0D0D"/>
              </a:solidFill>
              <a:effectLst/>
              <a:latin typeface="Söhne"/>
            </a:endParaRPr>
          </a:p>
          <a:p>
            <a:pPr lvl="1">
              <a:buFont typeface="Arial" panose="020B0604020202020204" pitchFamily="34" charset="0"/>
              <a:buChar char="•"/>
            </a:pPr>
            <a:r>
              <a:rPr lang="en-US" b="0" i="0" dirty="0">
                <a:solidFill>
                  <a:srgbClr val="0D0D0D"/>
                </a:solidFill>
                <a:effectLst/>
                <a:latin typeface="Söhne"/>
              </a:rPr>
              <a:t>Choose the model with the best performance on the test dataset.</a:t>
            </a:r>
          </a:p>
          <a:p>
            <a:endParaRPr lang="en-US" dirty="0"/>
          </a:p>
        </p:txBody>
      </p:sp>
    </p:spTree>
    <p:extLst>
      <p:ext uri="{BB962C8B-B14F-4D97-AF65-F5344CB8AC3E}">
        <p14:creationId xmlns:p14="http://schemas.microsoft.com/office/powerpoint/2010/main" val="174190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277-1684-0082-7D49-427580D974C9}"/>
              </a:ext>
            </a:extLst>
          </p:cNvPr>
          <p:cNvSpPr>
            <a:spLocks noGrp="1"/>
          </p:cNvSpPr>
          <p:nvPr>
            <p:ph type="title"/>
          </p:nvPr>
        </p:nvSpPr>
        <p:spPr/>
        <p:txBody>
          <a:bodyPr/>
          <a:lstStyle/>
          <a:p>
            <a:r>
              <a:rPr lang="en-US" b="1" dirty="0"/>
              <a:t>Future Direction</a:t>
            </a:r>
          </a:p>
        </p:txBody>
      </p:sp>
      <p:sp>
        <p:nvSpPr>
          <p:cNvPr id="4" name="Content Placeholder 2">
            <a:extLst>
              <a:ext uri="{FF2B5EF4-FFF2-40B4-BE49-F238E27FC236}">
                <a16:creationId xmlns:a16="http://schemas.microsoft.com/office/drawing/2014/main" id="{E3685A1D-3B51-0FE1-F1CA-FBF8A91750EA}"/>
              </a:ext>
            </a:extLst>
          </p:cNvPr>
          <p:cNvSpPr txBox="1">
            <a:spLocks/>
          </p:cNvSpPr>
          <p:nvPr/>
        </p:nvSpPr>
        <p:spPr>
          <a:xfrm>
            <a:off x="2592925" y="1802451"/>
            <a:ext cx="653075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t>incorporate additional data sources</a:t>
            </a:r>
          </a:p>
          <a:p>
            <a:pPr>
              <a:lnSpc>
                <a:spcPct val="150000"/>
              </a:lnSpc>
            </a:pPr>
            <a:r>
              <a:rPr lang="en-US" dirty="0"/>
              <a:t>Exploring other ensemble models such as the </a:t>
            </a:r>
            <a:r>
              <a:rPr lang="en-US" dirty="0" err="1"/>
              <a:t>Adaboost</a:t>
            </a:r>
            <a:r>
              <a:rPr lang="en-US" dirty="0"/>
              <a:t> model</a:t>
            </a:r>
          </a:p>
          <a:p>
            <a:pPr>
              <a:lnSpc>
                <a:spcPct val="150000"/>
              </a:lnSpc>
            </a:pPr>
            <a:r>
              <a:rPr lang="en-US" dirty="0"/>
              <a:t>Exploring other models such as neural network and deep learning</a:t>
            </a:r>
          </a:p>
          <a:p>
            <a:pPr marL="0" indent="0">
              <a:lnSpc>
                <a:spcPct val="150000"/>
              </a:lnSpc>
              <a:buNone/>
            </a:pPr>
            <a:endParaRPr lang="en-US" dirty="0"/>
          </a:p>
          <a:p>
            <a:pPr>
              <a:lnSpc>
                <a:spcPct val="150000"/>
              </a:lnSpc>
            </a:pPr>
            <a:endParaRPr lang="en-US" dirty="0"/>
          </a:p>
        </p:txBody>
      </p:sp>
    </p:spTree>
    <p:extLst>
      <p:ext uri="{BB962C8B-B14F-4D97-AF65-F5344CB8AC3E}">
        <p14:creationId xmlns:p14="http://schemas.microsoft.com/office/powerpoint/2010/main" val="203449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3FE4-0F7E-9393-7C20-676A6B5EF2BC}"/>
              </a:ext>
            </a:extLst>
          </p:cNvPr>
          <p:cNvSpPr>
            <a:spLocks noGrp="1"/>
          </p:cNvSpPr>
          <p:nvPr>
            <p:ph type="title"/>
          </p:nvPr>
        </p:nvSpPr>
        <p:spPr>
          <a:xfrm>
            <a:off x="1954213" y="2489200"/>
            <a:ext cx="8915400" cy="1188145"/>
          </a:xfrm>
        </p:spPr>
        <p:txBody>
          <a:bodyPr/>
          <a:lstStyle/>
          <a:p>
            <a:pPr algn="ctr"/>
            <a:r>
              <a:rPr lang="en-US" dirty="0"/>
              <a:t>Thank you!</a:t>
            </a:r>
          </a:p>
        </p:txBody>
      </p:sp>
    </p:spTree>
    <p:extLst>
      <p:ext uri="{BB962C8B-B14F-4D97-AF65-F5344CB8AC3E}">
        <p14:creationId xmlns:p14="http://schemas.microsoft.com/office/powerpoint/2010/main" val="268586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12D7-E74E-F58E-FEBC-335A2CBA33C9}"/>
              </a:ext>
            </a:extLst>
          </p:cNvPr>
          <p:cNvSpPr>
            <a:spLocks noGrp="1"/>
          </p:cNvSpPr>
          <p:nvPr>
            <p:ph type="title"/>
          </p:nvPr>
        </p:nvSpPr>
        <p:spPr/>
        <p:txBody>
          <a:bodyPr/>
          <a:lstStyle/>
          <a:p>
            <a:r>
              <a:rPr lang="en-US" dirty="0"/>
              <a:t>Who might care?</a:t>
            </a:r>
          </a:p>
        </p:txBody>
      </p:sp>
      <p:sp>
        <p:nvSpPr>
          <p:cNvPr id="3" name="Content Placeholder 2">
            <a:extLst>
              <a:ext uri="{FF2B5EF4-FFF2-40B4-BE49-F238E27FC236}">
                <a16:creationId xmlns:a16="http://schemas.microsoft.com/office/drawing/2014/main" id="{1987B07A-3E58-D1A1-2EBD-DA5C06DE97A9}"/>
              </a:ext>
            </a:extLst>
          </p:cNvPr>
          <p:cNvSpPr>
            <a:spLocks noGrp="1"/>
          </p:cNvSpPr>
          <p:nvPr>
            <p:ph idx="1"/>
          </p:nvPr>
        </p:nvSpPr>
        <p:spPr/>
        <p:txBody>
          <a:bodyPr/>
          <a:lstStyle/>
          <a:p>
            <a:r>
              <a:rPr lang="en-US" dirty="0"/>
              <a:t>Meal delivery companies</a:t>
            </a:r>
          </a:p>
          <a:p>
            <a:endParaRPr lang="en-US" dirty="0"/>
          </a:p>
          <a:p>
            <a:pPr marL="0" indent="0">
              <a:buNone/>
            </a:pPr>
            <a:endParaRPr lang="en-US" dirty="0"/>
          </a:p>
        </p:txBody>
      </p:sp>
      <p:pic>
        <p:nvPicPr>
          <p:cNvPr id="1034" name="Picture 10" descr="meal delivery service">
            <a:extLst>
              <a:ext uri="{FF2B5EF4-FFF2-40B4-BE49-F238E27FC236}">
                <a16:creationId xmlns:a16="http://schemas.microsoft.com/office/drawing/2014/main" id="{2E89545C-A260-4456-BE12-77796C1E8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692" y="2819401"/>
            <a:ext cx="4591876" cy="229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DC8B-9F6A-8A8F-39B7-2DFF5D77DD24}"/>
              </a:ext>
            </a:extLst>
          </p:cNvPr>
          <p:cNvSpPr>
            <a:spLocks noGrp="1"/>
          </p:cNvSpPr>
          <p:nvPr>
            <p:ph type="title"/>
          </p:nvPr>
        </p:nvSpPr>
        <p:spPr/>
        <p:txBody>
          <a:bodyPr/>
          <a:lstStyle/>
          <a:p>
            <a:r>
              <a:rPr lang="en-US" sz="3600" kern="0" dirty="0">
                <a:solidFill>
                  <a:srgbClr val="0D0D0D"/>
                </a:solidFill>
                <a:effectLst/>
                <a:ea typeface="Times New Roman" panose="02020603050405020304" pitchFamily="18" charset="0"/>
                <a:cs typeface="Arial" panose="020B0604020202020204" pitchFamily="34" charset="0"/>
              </a:rPr>
              <a:t>Data Preprocessing</a:t>
            </a:r>
            <a:br>
              <a:rPr lang="en-US" sz="3600" kern="100"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F8C12E7-C88F-7046-349B-9E194DE33BEE}"/>
              </a:ext>
            </a:extLst>
          </p:cNvPr>
          <p:cNvSpPr>
            <a:spLocks noGrp="1"/>
          </p:cNvSpPr>
          <p:nvPr>
            <p:ph idx="1"/>
          </p:nvPr>
        </p:nvSpPr>
        <p:spPr/>
        <p:txBody>
          <a:bodyPr/>
          <a:lstStyle/>
          <a:p>
            <a:r>
              <a:rPr lang="en-US" dirty="0"/>
              <a:t>Categorical variables transformed into dummy features</a:t>
            </a:r>
          </a:p>
          <a:p>
            <a:r>
              <a:rPr lang="en-US" dirty="0"/>
              <a:t>Total features: 28</a:t>
            </a:r>
          </a:p>
          <a:p>
            <a:r>
              <a:rPr lang="en-US" dirty="0"/>
              <a:t>Sequential split for training and testing sets to preserve temporal order</a:t>
            </a:r>
            <a:br>
              <a:rPr lang="en-US" dirty="0"/>
            </a:br>
            <a:r>
              <a:rPr lang="en-US" dirty="0"/>
              <a:t> </a:t>
            </a:r>
          </a:p>
        </p:txBody>
      </p:sp>
    </p:spTree>
    <p:extLst>
      <p:ext uri="{BB962C8B-B14F-4D97-AF65-F5344CB8AC3E}">
        <p14:creationId xmlns:p14="http://schemas.microsoft.com/office/powerpoint/2010/main" val="14035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6AD3-0DCC-0078-1B96-9827C686DF0B}"/>
              </a:ext>
            </a:extLst>
          </p:cNvPr>
          <p:cNvSpPr>
            <a:spLocks noGrp="1"/>
          </p:cNvSpPr>
          <p:nvPr>
            <p:ph type="title"/>
          </p:nvPr>
        </p:nvSpPr>
        <p:spPr/>
        <p:txBody>
          <a:bodyPr/>
          <a:lstStyle/>
          <a:p>
            <a:r>
              <a:rPr lang="en-US" b="1" dirty="0"/>
              <a:t>Data Information</a:t>
            </a:r>
          </a:p>
        </p:txBody>
      </p:sp>
      <p:sp>
        <p:nvSpPr>
          <p:cNvPr id="3" name="Content Placeholder 2">
            <a:extLst>
              <a:ext uri="{FF2B5EF4-FFF2-40B4-BE49-F238E27FC236}">
                <a16:creationId xmlns:a16="http://schemas.microsoft.com/office/drawing/2014/main" id="{B829A282-437B-C7B5-6575-DB2E779D2718}"/>
              </a:ext>
            </a:extLst>
          </p:cNvPr>
          <p:cNvSpPr>
            <a:spLocks noGrp="1"/>
          </p:cNvSpPr>
          <p:nvPr>
            <p:ph idx="1"/>
          </p:nvPr>
        </p:nvSpPr>
        <p:spPr>
          <a:xfrm>
            <a:off x="2589212" y="1905000"/>
            <a:ext cx="8915400" cy="4006222"/>
          </a:xfrm>
        </p:spPr>
        <p:txBody>
          <a:bodyPr>
            <a:normAutofit/>
          </a:bodyPr>
          <a:lstStyle/>
          <a:p>
            <a:r>
              <a:rPr lang="en-US" dirty="0"/>
              <a:t>Data source: </a:t>
            </a:r>
            <a:r>
              <a:rPr lang="en-US" dirty="0">
                <a:hlinkClick r:id="rId3"/>
              </a:rPr>
              <a:t>Kaggle</a:t>
            </a:r>
            <a:endParaRPr lang="en-US" dirty="0"/>
          </a:p>
          <a:p>
            <a:r>
              <a:rPr lang="en-US" dirty="0"/>
              <a:t>Datasets:</a:t>
            </a:r>
          </a:p>
          <a:p>
            <a:pPr lvl="1">
              <a:buFont typeface="Arial" panose="020B0604020202020204" pitchFamily="34" charset="0"/>
              <a:buChar char="•"/>
            </a:pPr>
            <a:r>
              <a:rPr lang="en-US" i="0" dirty="0">
                <a:solidFill>
                  <a:srgbClr val="0D0D0D"/>
                </a:solidFill>
                <a:effectLst/>
              </a:rPr>
              <a:t>Fulfillment Center Information: 77 centers</a:t>
            </a:r>
          </a:p>
          <a:p>
            <a:pPr lvl="1">
              <a:buFont typeface="Arial" panose="020B0604020202020204" pitchFamily="34" charset="0"/>
              <a:buChar char="•"/>
            </a:pPr>
            <a:r>
              <a:rPr lang="en-US" i="0" dirty="0">
                <a:solidFill>
                  <a:srgbClr val="0D0D0D"/>
                </a:solidFill>
                <a:effectLst/>
              </a:rPr>
              <a:t>Meal Information: 52 meals</a:t>
            </a:r>
          </a:p>
          <a:p>
            <a:pPr lvl="1">
              <a:buFont typeface="Arial" panose="020B0604020202020204" pitchFamily="34" charset="0"/>
              <a:buChar char="•"/>
            </a:pPr>
            <a:r>
              <a:rPr lang="en-US" i="0" dirty="0">
                <a:solidFill>
                  <a:srgbClr val="0D0D0D"/>
                </a:solidFill>
                <a:effectLst/>
              </a:rPr>
              <a:t>Orders: 423k orders over 135 weeks</a:t>
            </a:r>
          </a:p>
          <a:p>
            <a:r>
              <a:rPr lang="en-US" dirty="0"/>
              <a:t>Data Organization:</a:t>
            </a:r>
          </a:p>
          <a:p>
            <a:pPr lvl="1">
              <a:buFont typeface="Arial" panose="020B0604020202020204" pitchFamily="34" charset="0"/>
              <a:buChar char="•"/>
            </a:pPr>
            <a:r>
              <a:rPr lang="en-US" dirty="0">
                <a:solidFill>
                  <a:srgbClr val="0D0D0D"/>
                </a:solidFill>
              </a:rPr>
              <a:t>Merged all the datasets</a:t>
            </a:r>
          </a:p>
          <a:p>
            <a:pPr lvl="1">
              <a:buFont typeface="Arial" panose="020B0604020202020204" pitchFamily="34" charset="0"/>
              <a:buChar char="•"/>
            </a:pPr>
            <a:r>
              <a:rPr lang="en-US" dirty="0">
                <a:solidFill>
                  <a:srgbClr val="0D0D0D"/>
                </a:solidFill>
              </a:rPr>
              <a:t>Ordered by week (temporal nature)</a:t>
            </a:r>
          </a:p>
          <a:p>
            <a:pPr lvl="1">
              <a:buFont typeface="Arial" panose="020B0604020202020204" pitchFamily="34" charset="0"/>
              <a:buChar char="•"/>
            </a:pPr>
            <a:r>
              <a:rPr lang="en-US" dirty="0">
                <a:solidFill>
                  <a:srgbClr val="0D0D0D"/>
                </a:solidFill>
              </a:rPr>
              <a:t>Total features: 15</a:t>
            </a:r>
          </a:p>
          <a:p>
            <a:pPr marL="0" indent="0">
              <a:buNone/>
            </a:pPr>
            <a:endParaRPr lang="en-US" dirty="0"/>
          </a:p>
        </p:txBody>
      </p:sp>
      <p:graphicFrame>
        <p:nvGraphicFramePr>
          <p:cNvPr id="4" name="Table 3">
            <a:extLst>
              <a:ext uri="{FF2B5EF4-FFF2-40B4-BE49-F238E27FC236}">
                <a16:creationId xmlns:a16="http://schemas.microsoft.com/office/drawing/2014/main" id="{78DF2F1F-202F-59F2-4844-B457201454DB}"/>
              </a:ext>
            </a:extLst>
          </p:cNvPr>
          <p:cNvGraphicFramePr>
            <a:graphicFrameLocks noGrp="1"/>
          </p:cNvGraphicFramePr>
          <p:nvPr>
            <p:extLst>
              <p:ext uri="{D42A27DB-BD31-4B8C-83A1-F6EECF244321}">
                <p14:modId xmlns:p14="http://schemas.microsoft.com/office/powerpoint/2010/main" val="2374755256"/>
              </p:ext>
            </p:extLst>
          </p:nvPr>
        </p:nvGraphicFramePr>
        <p:xfrm>
          <a:off x="1572175" y="5640490"/>
          <a:ext cx="9998773" cy="541463"/>
        </p:xfrm>
        <a:graphic>
          <a:graphicData uri="http://schemas.openxmlformats.org/drawingml/2006/table">
            <a:tbl>
              <a:tblPr/>
              <a:tblGrid>
                <a:gridCol w="594360">
                  <a:extLst>
                    <a:ext uri="{9D8B030D-6E8A-4147-A177-3AD203B41FA5}">
                      <a16:colId xmlns:a16="http://schemas.microsoft.com/office/drawing/2014/main" val="3468685417"/>
                    </a:ext>
                  </a:extLst>
                </a:gridCol>
                <a:gridCol w="594360">
                  <a:extLst>
                    <a:ext uri="{9D8B030D-6E8A-4147-A177-3AD203B41FA5}">
                      <a16:colId xmlns:a16="http://schemas.microsoft.com/office/drawing/2014/main" val="2516162355"/>
                    </a:ext>
                  </a:extLst>
                </a:gridCol>
                <a:gridCol w="594360">
                  <a:extLst>
                    <a:ext uri="{9D8B030D-6E8A-4147-A177-3AD203B41FA5}">
                      <a16:colId xmlns:a16="http://schemas.microsoft.com/office/drawing/2014/main" val="1080557173"/>
                    </a:ext>
                  </a:extLst>
                </a:gridCol>
                <a:gridCol w="594360">
                  <a:extLst>
                    <a:ext uri="{9D8B030D-6E8A-4147-A177-3AD203B41FA5}">
                      <a16:colId xmlns:a16="http://schemas.microsoft.com/office/drawing/2014/main" val="4150777324"/>
                    </a:ext>
                  </a:extLst>
                </a:gridCol>
                <a:gridCol w="751903">
                  <a:extLst>
                    <a:ext uri="{9D8B030D-6E8A-4147-A177-3AD203B41FA5}">
                      <a16:colId xmlns:a16="http://schemas.microsoft.com/office/drawing/2014/main" val="1164128017"/>
                    </a:ext>
                  </a:extLst>
                </a:gridCol>
                <a:gridCol w="594360">
                  <a:extLst>
                    <a:ext uri="{9D8B030D-6E8A-4147-A177-3AD203B41FA5}">
                      <a16:colId xmlns:a16="http://schemas.microsoft.com/office/drawing/2014/main" val="2663327351"/>
                    </a:ext>
                  </a:extLst>
                </a:gridCol>
                <a:gridCol w="931291">
                  <a:extLst>
                    <a:ext uri="{9D8B030D-6E8A-4147-A177-3AD203B41FA5}">
                      <a16:colId xmlns:a16="http://schemas.microsoft.com/office/drawing/2014/main" val="892189414"/>
                    </a:ext>
                  </a:extLst>
                </a:gridCol>
                <a:gridCol w="993203">
                  <a:extLst>
                    <a:ext uri="{9D8B030D-6E8A-4147-A177-3AD203B41FA5}">
                      <a16:colId xmlns:a16="http://schemas.microsoft.com/office/drawing/2014/main" val="1406282011"/>
                    </a:ext>
                  </a:extLst>
                </a:gridCol>
                <a:gridCol w="623316">
                  <a:extLst>
                    <a:ext uri="{9D8B030D-6E8A-4147-A177-3AD203B41FA5}">
                      <a16:colId xmlns:a16="http://schemas.microsoft.com/office/drawing/2014/main" val="1129315213"/>
                    </a:ext>
                  </a:extLst>
                </a:gridCol>
                <a:gridCol w="594360">
                  <a:extLst>
                    <a:ext uri="{9D8B030D-6E8A-4147-A177-3AD203B41FA5}">
                      <a16:colId xmlns:a16="http://schemas.microsoft.com/office/drawing/2014/main" val="4065343958"/>
                    </a:ext>
                  </a:extLst>
                </a:gridCol>
                <a:gridCol w="620141">
                  <a:extLst>
                    <a:ext uri="{9D8B030D-6E8A-4147-A177-3AD203B41FA5}">
                      <a16:colId xmlns:a16="http://schemas.microsoft.com/office/drawing/2014/main" val="610524782"/>
                    </a:ext>
                  </a:extLst>
                </a:gridCol>
                <a:gridCol w="594360">
                  <a:extLst>
                    <a:ext uri="{9D8B030D-6E8A-4147-A177-3AD203B41FA5}">
                      <a16:colId xmlns:a16="http://schemas.microsoft.com/office/drawing/2014/main" val="335065820"/>
                    </a:ext>
                  </a:extLst>
                </a:gridCol>
                <a:gridCol w="594360">
                  <a:extLst>
                    <a:ext uri="{9D8B030D-6E8A-4147-A177-3AD203B41FA5}">
                      <a16:colId xmlns:a16="http://schemas.microsoft.com/office/drawing/2014/main" val="3937038866"/>
                    </a:ext>
                  </a:extLst>
                </a:gridCol>
                <a:gridCol w="729679">
                  <a:extLst>
                    <a:ext uri="{9D8B030D-6E8A-4147-A177-3AD203B41FA5}">
                      <a16:colId xmlns:a16="http://schemas.microsoft.com/office/drawing/2014/main" val="2491085048"/>
                    </a:ext>
                  </a:extLst>
                </a:gridCol>
                <a:gridCol w="594360">
                  <a:extLst>
                    <a:ext uri="{9D8B030D-6E8A-4147-A177-3AD203B41FA5}">
                      <a16:colId xmlns:a16="http://schemas.microsoft.com/office/drawing/2014/main" val="3736125848"/>
                    </a:ext>
                  </a:extLst>
                </a:gridCol>
              </a:tblGrid>
              <a:tr h="248855">
                <a:tc>
                  <a:txBody>
                    <a:bodyPr/>
                    <a:lstStyle/>
                    <a:p>
                      <a:pPr algn="ctr" fontAlgn="b"/>
                      <a:r>
                        <a:rPr lang="en-US" sz="900" b="1" i="0" u="none" strike="noStrike" dirty="0">
                          <a:solidFill>
                            <a:srgbClr val="000000"/>
                          </a:solidFill>
                          <a:effectLst/>
                          <a:latin typeface="Calibri" panose="020F0502020204030204" pitchFamily="34" charset="0"/>
                        </a:rPr>
                        <a:t>id</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week</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center_id</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meal_id</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checkout_price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base_price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email_promotion</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homepage_featured</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num_orders</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city_code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region_code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center_type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op_area</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meal_category</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Calibri" panose="020F0502020204030204" pitchFamily="34" charset="0"/>
                        </a:rPr>
                        <a:t>cuisine</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279004"/>
                  </a:ext>
                </a:extLst>
              </a:tr>
              <a:tr h="146304">
                <a:tc>
                  <a:txBody>
                    <a:bodyPr/>
                    <a:lstStyle/>
                    <a:p>
                      <a:pPr algn="ctr" fontAlgn="b"/>
                      <a:r>
                        <a:rPr lang="en-US" sz="900" b="0" i="0" u="none" strike="noStrike">
                          <a:solidFill>
                            <a:srgbClr val="000000"/>
                          </a:solidFill>
                          <a:effectLst/>
                          <a:latin typeface="Calibri" panose="020F0502020204030204" pitchFamily="34" charset="0"/>
                        </a:rPr>
                        <a:t>1379560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1</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1885</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136.83</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152.29</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177</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647</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56</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TYPE_C</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2</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Beverages</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Thai</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1650899"/>
                  </a:ext>
                </a:extLst>
              </a:tr>
              <a:tr h="146304">
                <a:tc>
                  <a:txBody>
                    <a:bodyPr/>
                    <a:lstStyle/>
                    <a:p>
                      <a:pPr algn="ctr" fontAlgn="b"/>
                      <a:r>
                        <a:rPr lang="en-US" sz="900" b="0" i="0" u="none" strike="noStrike">
                          <a:solidFill>
                            <a:srgbClr val="000000"/>
                          </a:solidFill>
                          <a:effectLst/>
                          <a:latin typeface="Calibri" panose="020F0502020204030204" pitchFamily="34" charset="0"/>
                        </a:rPr>
                        <a:t>1272063</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Calibri" panose="020F0502020204030204" pitchFamily="34" charset="0"/>
                        </a:rPr>
                        <a:t>1</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65</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2290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305.58</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306.58</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0</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878</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602</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34</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TYPE_A</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4.8</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Rice Bowl</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a:solidFill>
                            <a:srgbClr val="000000"/>
                          </a:solidFill>
                          <a:effectLst/>
                          <a:latin typeface="Calibri" panose="020F0502020204030204" pitchFamily="34" charset="0"/>
                        </a:rPr>
                        <a:t>Indian</a:t>
                      </a:r>
                    </a:p>
                  </a:txBody>
                  <a:tcPr marL="6858" marR="6858" marT="68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8385166"/>
                  </a:ext>
                </a:extLst>
              </a:tr>
            </a:tbl>
          </a:graphicData>
        </a:graphic>
      </p:graphicFrame>
    </p:spTree>
    <p:extLst>
      <p:ext uri="{BB962C8B-B14F-4D97-AF65-F5344CB8AC3E}">
        <p14:creationId xmlns:p14="http://schemas.microsoft.com/office/powerpoint/2010/main" val="255246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9A62-50AD-A46D-855E-D1A2103016D3}"/>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41638657-6D98-2FBC-10A8-EDCC8274FAEF}"/>
              </a:ext>
            </a:extLst>
          </p:cNvPr>
          <p:cNvSpPr>
            <a:spLocks noGrp="1"/>
          </p:cNvSpPr>
          <p:nvPr>
            <p:ph idx="1"/>
          </p:nvPr>
        </p:nvSpPr>
        <p:spPr/>
        <p:txBody>
          <a:bodyPr/>
          <a:lstStyle/>
          <a:p>
            <a:r>
              <a:rPr lang="en-US" dirty="0"/>
              <a:t>Check for Missing Values:</a:t>
            </a:r>
          </a:p>
          <a:p>
            <a:pPr lvl="1"/>
            <a:r>
              <a:rPr lang="en-US" dirty="0"/>
              <a:t>There are no missing value in the dataset</a:t>
            </a:r>
          </a:p>
        </p:txBody>
      </p:sp>
    </p:spTree>
    <p:extLst>
      <p:ext uri="{BB962C8B-B14F-4D97-AF65-F5344CB8AC3E}">
        <p14:creationId xmlns:p14="http://schemas.microsoft.com/office/powerpoint/2010/main" val="341905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9A62-50AD-A46D-855E-D1A2103016D3}"/>
              </a:ext>
            </a:extLst>
          </p:cNvPr>
          <p:cNvSpPr>
            <a:spLocks noGrp="1"/>
          </p:cNvSpPr>
          <p:nvPr>
            <p:ph type="title"/>
          </p:nvPr>
        </p:nvSpPr>
        <p:spPr/>
        <p:txBody>
          <a:bodyPr/>
          <a:lstStyle/>
          <a:p>
            <a:r>
              <a:rPr lang="en-US" b="1" dirty="0"/>
              <a:t>Exploratory Data Analysis</a:t>
            </a:r>
            <a:br>
              <a:rPr lang="en-US" b="1" dirty="0"/>
            </a:br>
            <a:endParaRPr lang="en-US" b="1" dirty="0"/>
          </a:p>
        </p:txBody>
      </p:sp>
      <p:sp>
        <p:nvSpPr>
          <p:cNvPr id="3" name="Content Placeholder 2">
            <a:extLst>
              <a:ext uri="{FF2B5EF4-FFF2-40B4-BE49-F238E27FC236}">
                <a16:creationId xmlns:a16="http://schemas.microsoft.com/office/drawing/2014/main" id="{41638657-6D98-2FBC-10A8-EDCC8274FAEF}"/>
              </a:ext>
            </a:extLst>
          </p:cNvPr>
          <p:cNvSpPr>
            <a:spLocks noGrp="1"/>
          </p:cNvSpPr>
          <p:nvPr>
            <p:ph idx="1"/>
          </p:nvPr>
        </p:nvSpPr>
        <p:spPr/>
        <p:txBody>
          <a:bodyPr/>
          <a:lstStyle/>
          <a:p>
            <a:r>
              <a:rPr lang="en-US" dirty="0"/>
              <a:t>Individual Feature Distributions</a:t>
            </a:r>
          </a:p>
          <a:p>
            <a:r>
              <a:rPr lang="en-US" dirty="0"/>
              <a:t>Exploring Target Distribution Across Features</a:t>
            </a:r>
          </a:p>
          <a:p>
            <a:r>
              <a:rPr lang="en-US" dirty="0"/>
              <a:t>Exploring Feature Relationships</a:t>
            </a:r>
          </a:p>
          <a:p>
            <a:endParaRPr lang="en-US" dirty="0"/>
          </a:p>
        </p:txBody>
      </p:sp>
      <p:pic>
        <p:nvPicPr>
          <p:cNvPr id="2052" name="Picture 4" descr="Automate Exploratory Data Analysis Image">
            <a:extLst>
              <a:ext uri="{FF2B5EF4-FFF2-40B4-BE49-F238E27FC236}">
                <a16:creationId xmlns:a16="http://schemas.microsoft.com/office/drawing/2014/main" id="{E36A7126-93B6-876C-2EA2-663411D999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7900" y="3739164"/>
            <a:ext cx="4346712" cy="289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655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3D39-21D7-37AD-2BF5-5A22CEA0E437}"/>
              </a:ext>
            </a:extLst>
          </p:cNvPr>
          <p:cNvSpPr>
            <a:spLocks noGrp="1"/>
          </p:cNvSpPr>
          <p:nvPr>
            <p:ph type="title"/>
          </p:nvPr>
        </p:nvSpPr>
        <p:spPr/>
        <p:txBody>
          <a:bodyPr/>
          <a:lstStyle/>
          <a:p>
            <a:r>
              <a:rPr lang="en-US" b="1" dirty="0"/>
              <a:t>Individual Feature Distributions</a:t>
            </a:r>
            <a:br>
              <a:rPr lang="en-US" b="1" dirty="0"/>
            </a:br>
            <a:endParaRPr lang="en-US" b="1" dirty="0"/>
          </a:p>
        </p:txBody>
      </p:sp>
      <p:pic>
        <p:nvPicPr>
          <p:cNvPr id="4" name="Content Placeholder 3">
            <a:extLst>
              <a:ext uri="{FF2B5EF4-FFF2-40B4-BE49-F238E27FC236}">
                <a16:creationId xmlns:a16="http://schemas.microsoft.com/office/drawing/2014/main" id="{CB1D57BF-58C3-6A37-CBFE-F694A9E5016F}"/>
              </a:ext>
            </a:extLst>
          </p:cNvPr>
          <p:cNvPicPr>
            <a:picLocks noGrp="1" noChangeAspect="1"/>
          </p:cNvPicPr>
          <p:nvPr>
            <p:ph idx="1"/>
          </p:nvPr>
        </p:nvPicPr>
        <p:blipFill>
          <a:blip r:embed="rId3"/>
          <a:stretch>
            <a:fillRect/>
          </a:stretch>
        </p:blipFill>
        <p:spPr>
          <a:xfrm>
            <a:off x="7362571" y="1264555"/>
            <a:ext cx="4682205" cy="3042402"/>
          </a:xfrm>
          <a:prstGeom prst="rect">
            <a:avLst/>
          </a:prstGeom>
        </p:spPr>
      </p:pic>
      <p:sp>
        <p:nvSpPr>
          <p:cNvPr id="6" name="Content Placeholder 2">
            <a:extLst>
              <a:ext uri="{FF2B5EF4-FFF2-40B4-BE49-F238E27FC236}">
                <a16:creationId xmlns:a16="http://schemas.microsoft.com/office/drawing/2014/main" id="{5D176D97-E45B-1F7F-39FD-B0F29F07D45E}"/>
              </a:ext>
            </a:extLst>
          </p:cNvPr>
          <p:cNvSpPr txBox="1">
            <a:spLocks/>
          </p:cNvSpPr>
          <p:nvPr/>
        </p:nvSpPr>
        <p:spPr>
          <a:xfrm>
            <a:off x="2592924" y="1905000"/>
            <a:ext cx="4960815" cy="400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Most Features Appears Sensible</a:t>
            </a:r>
          </a:p>
          <a:p>
            <a:r>
              <a:rPr lang="en-US" dirty="0"/>
              <a:t>Concern with '</a:t>
            </a:r>
            <a:r>
              <a:rPr lang="en-US" dirty="0" err="1"/>
              <a:t>num_orders</a:t>
            </a:r>
            <a:r>
              <a:rPr lang="en-US" dirty="0"/>
              <a:t>':</a:t>
            </a:r>
          </a:p>
          <a:p>
            <a:pPr>
              <a:buFont typeface="Arial" panose="020B0604020202020204" pitchFamily="34" charset="0"/>
              <a:buChar char="•"/>
            </a:pPr>
            <a:r>
              <a:rPr lang="en-US" dirty="0">
                <a:solidFill>
                  <a:srgbClr val="0D0D0D"/>
                </a:solidFill>
              </a:rPr>
              <a:t>Wide range despite mostly low values</a:t>
            </a:r>
          </a:p>
          <a:p>
            <a:pPr>
              <a:buFont typeface="Arial" panose="020B0604020202020204" pitchFamily="34" charset="0"/>
              <a:buChar char="•"/>
            </a:pPr>
            <a:r>
              <a:rPr lang="en-US" dirty="0">
                <a:solidFill>
                  <a:srgbClr val="0D0D0D"/>
                </a:solidFill>
              </a:rPr>
              <a:t>High-volume orders</a:t>
            </a:r>
          </a:p>
          <a:p>
            <a:pPr lvl="1">
              <a:buFont typeface="Arial" panose="020B0604020202020204" pitchFamily="34" charset="0"/>
              <a:buChar char="•"/>
            </a:pPr>
            <a:r>
              <a:rPr lang="en-US" dirty="0">
                <a:solidFill>
                  <a:srgbClr val="0D0D0D"/>
                </a:solidFill>
              </a:rPr>
              <a:t>'Rice Bowl' and sandwiches on week 5</a:t>
            </a:r>
          </a:p>
          <a:p>
            <a:pPr lvl="1">
              <a:buFont typeface="Arial" panose="020B0604020202020204" pitchFamily="34" charset="0"/>
              <a:buChar char="•"/>
            </a:pPr>
            <a:r>
              <a:rPr lang="en-US" dirty="0">
                <a:solidFill>
                  <a:srgbClr val="0D0D0D"/>
                </a:solidFill>
              </a:rPr>
              <a:t>Linked to email promotions or homepage features</a:t>
            </a:r>
          </a:p>
          <a:p>
            <a:r>
              <a:rPr lang="en-US" dirty="0">
                <a:solidFill>
                  <a:srgbClr val="0D0D0D"/>
                </a:solidFill>
              </a:rPr>
              <a:t>No clear evidence of outliers </a:t>
            </a:r>
            <a:r>
              <a:rPr lang="en-US" dirty="0"/>
              <a:t>:</a:t>
            </a:r>
          </a:p>
          <a:p>
            <a:pPr lvl="1">
              <a:buFont typeface="Arial" panose="020B0604020202020204" pitchFamily="34" charset="0"/>
              <a:buChar char="•"/>
            </a:pPr>
            <a:r>
              <a:rPr lang="en-US" dirty="0">
                <a:solidFill>
                  <a:srgbClr val="0D0D0D"/>
                </a:solidFill>
              </a:rPr>
              <a:t>May be tied to special events or promotions during that week</a:t>
            </a:r>
          </a:p>
          <a:p>
            <a:endParaRPr lang="en-US" dirty="0"/>
          </a:p>
        </p:txBody>
      </p:sp>
      <p:pic>
        <p:nvPicPr>
          <p:cNvPr id="7" name="Picture 6">
            <a:extLst>
              <a:ext uri="{FF2B5EF4-FFF2-40B4-BE49-F238E27FC236}">
                <a16:creationId xmlns:a16="http://schemas.microsoft.com/office/drawing/2014/main" id="{9A94A7E1-6A27-CB93-CE9B-548BA57CF4A1}"/>
              </a:ext>
            </a:extLst>
          </p:cNvPr>
          <p:cNvPicPr>
            <a:picLocks noChangeAspect="1"/>
          </p:cNvPicPr>
          <p:nvPr/>
        </p:nvPicPr>
        <p:blipFill>
          <a:blip r:embed="rId4"/>
          <a:stretch>
            <a:fillRect/>
          </a:stretch>
        </p:blipFill>
        <p:spPr>
          <a:xfrm>
            <a:off x="7710639" y="4407855"/>
            <a:ext cx="4087990" cy="1344478"/>
          </a:xfrm>
          <a:prstGeom prst="rect">
            <a:avLst/>
          </a:prstGeom>
        </p:spPr>
      </p:pic>
    </p:spTree>
    <p:extLst>
      <p:ext uri="{BB962C8B-B14F-4D97-AF65-F5344CB8AC3E}">
        <p14:creationId xmlns:p14="http://schemas.microsoft.com/office/powerpoint/2010/main" val="250035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498C-3111-C742-53C1-1D346E32867F}"/>
              </a:ext>
            </a:extLst>
          </p:cNvPr>
          <p:cNvSpPr>
            <a:spLocks noGrp="1"/>
          </p:cNvSpPr>
          <p:nvPr>
            <p:ph type="title"/>
          </p:nvPr>
        </p:nvSpPr>
        <p:spPr>
          <a:xfrm>
            <a:off x="2186611" y="337930"/>
            <a:ext cx="8093731" cy="540959"/>
          </a:xfrm>
        </p:spPr>
        <p:txBody>
          <a:bodyPr>
            <a:normAutofit fontScale="90000"/>
          </a:bodyPr>
          <a:lstStyle/>
          <a:p>
            <a:r>
              <a:rPr lang="en-US" b="1" dirty="0"/>
              <a:t>Exploring Order Concentration: Identify Significant Contributors</a:t>
            </a:r>
          </a:p>
        </p:txBody>
      </p:sp>
      <p:sp>
        <p:nvSpPr>
          <p:cNvPr id="3" name="Content Placeholder 2">
            <a:extLst>
              <a:ext uri="{FF2B5EF4-FFF2-40B4-BE49-F238E27FC236}">
                <a16:creationId xmlns:a16="http://schemas.microsoft.com/office/drawing/2014/main" id="{05C41D4D-A84C-64D6-DC0A-68C6E9EDF60C}"/>
              </a:ext>
            </a:extLst>
          </p:cNvPr>
          <p:cNvSpPr>
            <a:spLocks noGrp="1"/>
          </p:cNvSpPr>
          <p:nvPr>
            <p:ph idx="1"/>
          </p:nvPr>
        </p:nvSpPr>
        <p:spPr>
          <a:xfrm>
            <a:off x="2186611" y="1904999"/>
            <a:ext cx="3405807" cy="4615071"/>
          </a:xfrm>
        </p:spPr>
        <p:txBody>
          <a:bodyPr>
            <a:normAutofit/>
          </a:bodyPr>
          <a:lstStyle/>
          <a:p>
            <a:r>
              <a:rPr lang="en-US" dirty="0"/>
              <a:t>Meals:</a:t>
            </a:r>
          </a:p>
          <a:p>
            <a:pPr lvl="1">
              <a:buFont typeface="Arial" panose="020B0604020202020204" pitchFamily="34" charset="0"/>
              <a:buChar char="•"/>
            </a:pPr>
            <a:r>
              <a:rPr lang="en-US" dirty="0">
                <a:solidFill>
                  <a:srgbClr val="0D0D0D"/>
                </a:solidFill>
              </a:rPr>
              <a:t>41% of meal Ids contains 80% of orders</a:t>
            </a:r>
          </a:p>
          <a:p>
            <a:pPr marL="342900" lvl="1" indent="-342900"/>
            <a:r>
              <a:rPr lang="en-US" sz="1800" dirty="0"/>
              <a:t>Centers:</a:t>
            </a:r>
          </a:p>
          <a:p>
            <a:pPr lvl="1">
              <a:buFont typeface="Arial" panose="020B0604020202020204" pitchFamily="34" charset="0"/>
              <a:buChar char="•"/>
            </a:pPr>
            <a:r>
              <a:rPr lang="en-US" dirty="0">
                <a:solidFill>
                  <a:srgbClr val="0D0D0D"/>
                </a:solidFill>
              </a:rPr>
              <a:t>Dispersed pattern in orders</a:t>
            </a:r>
          </a:p>
          <a:p>
            <a:pPr lvl="1">
              <a:buFont typeface="Arial" panose="020B0604020202020204" pitchFamily="34" charset="0"/>
              <a:buChar char="•"/>
            </a:pPr>
            <a:r>
              <a:rPr lang="en-US" dirty="0">
                <a:solidFill>
                  <a:srgbClr val="0D0D0D"/>
                </a:solidFill>
              </a:rPr>
              <a:t>66% of centers contribute to 80%</a:t>
            </a:r>
          </a:p>
          <a:p>
            <a:pPr marL="342900" lvl="1" indent="-342900"/>
            <a:endParaRPr lang="en-US" sz="2600" dirty="0"/>
          </a:p>
          <a:p>
            <a:pPr marL="342900" lvl="1" indent="-342900"/>
            <a:endParaRPr lang="en-US" sz="2600" dirty="0"/>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sz="2100" dirty="0">
              <a:solidFill>
                <a:srgbClr val="0D0D0D"/>
              </a:solidFill>
            </a:endParaRPr>
          </a:p>
        </p:txBody>
      </p:sp>
      <p:pic>
        <p:nvPicPr>
          <p:cNvPr id="6" name="Picture 5">
            <a:extLst>
              <a:ext uri="{FF2B5EF4-FFF2-40B4-BE49-F238E27FC236}">
                <a16:creationId xmlns:a16="http://schemas.microsoft.com/office/drawing/2014/main" id="{CE5B4625-97BB-58DC-C70B-DDFF4DDB32A5}"/>
              </a:ext>
            </a:extLst>
          </p:cNvPr>
          <p:cNvPicPr>
            <a:picLocks noChangeAspect="1"/>
          </p:cNvPicPr>
          <p:nvPr/>
        </p:nvPicPr>
        <p:blipFill>
          <a:blip r:embed="rId3"/>
          <a:stretch>
            <a:fillRect/>
          </a:stretch>
        </p:blipFill>
        <p:spPr>
          <a:xfrm>
            <a:off x="6959092" y="1310492"/>
            <a:ext cx="3574681" cy="2522359"/>
          </a:xfrm>
          <a:prstGeom prst="rect">
            <a:avLst/>
          </a:prstGeom>
        </p:spPr>
      </p:pic>
      <p:cxnSp>
        <p:nvCxnSpPr>
          <p:cNvPr id="16" name="Straight Connector 15">
            <a:extLst>
              <a:ext uri="{FF2B5EF4-FFF2-40B4-BE49-F238E27FC236}">
                <a16:creationId xmlns:a16="http://schemas.microsoft.com/office/drawing/2014/main" id="{14D9807E-9AC1-4F02-8EAF-E4319CB86547}"/>
              </a:ext>
            </a:extLst>
          </p:cNvPr>
          <p:cNvCxnSpPr>
            <a:cxnSpLocks/>
          </p:cNvCxnSpPr>
          <p:nvPr/>
        </p:nvCxnSpPr>
        <p:spPr>
          <a:xfrm>
            <a:off x="8487052" y="1420427"/>
            <a:ext cx="0" cy="217502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230EF6D-08A7-A20C-285F-5B79244DEAFE}"/>
              </a:ext>
            </a:extLst>
          </p:cNvPr>
          <p:cNvPicPr>
            <a:picLocks noChangeAspect="1"/>
          </p:cNvPicPr>
          <p:nvPr/>
        </p:nvPicPr>
        <p:blipFill>
          <a:blip r:embed="rId4"/>
          <a:stretch>
            <a:fillRect/>
          </a:stretch>
        </p:blipFill>
        <p:spPr>
          <a:xfrm>
            <a:off x="5144466" y="3832851"/>
            <a:ext cx="4036857" cy="2799248"/>
          </a:xfrm>
          <a:prstGeom prst="rect">
            <a:avLst/>
          </a:prstGeom>
        </p:spPr>
      </p:pic>
      <p:cxnSp>
        <p:nvCxnSpPr>
          <p:cNvPr id="28" name="Straight Connector 27">
            <a:extLst>
              <a:ext uri="{FF2B5EF4-FFF2-40B4-BE49-F238E27FC236}">
                <a16:creationId xmlns:a16="http://schemas.microsoft.com/office/drawing/2014/main" id="{A5D4C297-56BF-0C13-383A-4DAD3BCE01CE}"/>
              </a:ext>
            </a:extLst>
          </p:cNvPr>
          <p:cNvCxnSpPr>
            <a:cxnSpLocks/>
          </p:cNvCxnSpPr>
          <p:nvPr/>
        </p:nvCxnSpPr>
        <p:spPr>
          <a:xfrm>
            <a:off x="7781035" y="3941948"/>
            <a:ext cx="0" cy="246888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91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498C-3111-C742-53C1-1D346E32867F}"/>
              </a:ext>
            </a:extLst>
          </p:cNvPr>
          <p:cNvSpPr>
            <a:spLocks noGrp="1"/>
          </p:cNvSpPr>
          <p:nvPr>
            <p:ph type="title"/>
          </p:nvPr>
        </p:nvSpPr>
        <p:spPr>
          <a:xfrm>
            <a:off x="1900468" y="325145"/>
            <a:ext cx="8911687" cy="1280890"/>
          </a:xfrm>
        </p:spPr>
        <p:txBody>
          <a:bodyPr>
            <a:normAutofit/>
          </a:bodyPr>
          <a:lstStyle/>
          <a:p>
            <a:r>
              <a:rPr lang="en-US" sz="3200" b="1" dirty="0"/>
              <a:t>Exploring Order Concentration: Identify Significant Contributors</a:t>
            </a:r>
            <a:endParaRPr lang="en-US" sz="3200" dirty="0"/>
          </a:p>
        </p:txBody>
      </p:sp>
      <p:sp>
        <p:nvSpPr>
          <p:cNvPr id="3" name="Content Placeholder 2">
            <a:extLst>
              <a:ext uri="{FF2B5EF4-FFF2-40B4-BE49-F238E27FC236}">
                <a16:creationId xmlns:a16="http://schemas.microsoft.com/office/drawing/2014/main" id="{05C41D4D-A84C-64D6-DC0A-68C6E9EDF60C}"/>
              </a:ext>
            </a:extLst>
          </p:cNvPr>
          <p:cNvSpPr>
            <a:spLocks noGrp="1"/>
          </p:cNvSpPr>
          <p:nvPr>
            <p:ph idx="1"/>
          </p:nvPr>
        </p:nvSpPr>
        <p:spPr>
          <a:xfrm>
            <a:off x="2186611" y="1904999"/>
            <a:ext cx="3246781" cy="4429539"/>
          </a:xfrm>
        </p:spPr>
        <p:txBody>
          <a:bodyPr>
            <a:normAutofit/>
          </a:bodyPr>
          <a:lstStyle/>
          <a:p>
            <a:r>
              <a:rPr lang="en-US" dirty="0"/>
              <a:t>Cities:</a:t>
            </a:r>
          </a:p>
          <a:p>
            <a:pPr lvl="1">
              <a:buFont typeface="Arial" panose="020B0604020202020204" pitchFamily="34" charset="0"/>
              <a:buChar char="•"/>
            </a:pPr>
            <a:r>
              <a:rPr lang="en-US" dirty="0">
                <a:solidFill>
                  <a:srgbClr val="0D0D0D"/>
                </a:solidFill>
              </a:rPr>
              <a:t>30% of orders belong to three cities</a:t>
            </a:r>
          </a:p>
          <a:p>
            <a:pPr lvl="1">
              <a:buFont typeface="Arial" panose="020B0604020202020204" pitchFamily="34" charset="0"/>
              <a:buChar char="•"/>
            </a:pPr>
            <a:r>
              <a:rPr lang="en-US" dirty="0">
                <a:solidFill>
                  <a:srgbClr val="0D0D0D"/>
                </a:solidFill>
              </a:rPr>
              <a:t>80% of orders are spread across 57% </a:t>
            </a:r>
          </a:p>
          <a:p>
            <a:pPr marL="342900" lvl="1" indent="-342900"/>
            <a:r>
              <a:rPr lang="en-US" sz="1800" dirty="0"/>
              <a:t>Regions:</a:t>
            </a:r>
          </a:p>
          <a:p>
            <a:pPr lvl="1">
              <a:buFont typeface="Arial" panose="020B0604020202020204" pitchFamily="34" charset="0"/>
              <a:buChar char="•"/>
            </a:pPr>
            <a:r>
              <a:rPr lang="en-US" dirty="0">
                <a:solidFill>
                  <a:srgbClr val="0D0D0D"/>
                </a:solidFill>
              </a:rPr>
              <a:t>88% of orders belong to three regions (37%)</a:t>
            </a:r>
          </a:p>
          <a:p>
            <a:pPr marL="457200" lvl="1" indent="0">
              <a:buNone/>
            </a:pPr>
            <a:endParaRPr lang="en-US" dirty="0">
              <a:solidFill>
                <a:srgbClr val="0D0D0D"/>
              </a:solidFill>
            </a:endParaRPr>
          </a:p>
          <a:p>
            <a:pPr marL="342900" lvl="1" indent="-342900"/>
            <a:endParaRPr lang="en-US" sz="2600" dirty="0"/>
          </a:p>
          <a:p>
            <a:pPr marL="342900" lvl="1" indent="-342900"/>
            <a:endParaRPr lang="en-US" sz="2600" dirty="0"/>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sz="2100" dirty="0">
              <a:solidFill>
                <a:srgbClr val="0D0D0D"/>
              </a:solidFill>
            </a:endParaRPr>
          </a:p>
        </p:txBody>
      </p:sp>
      <p:pic>
        <p:nvPicPr>
          <p:cNvPr id="8" name="Picture 7">
            <a:extLst>
              <a:ext uri="{FF2B5EF4-FFF2-40B4-BE49-F238E27FC236}">
                <a16:creationId xmlns:a16="http://schemas.microsoft.com/office/drawing/2014/main" id="{D41B0F34-5FDB-4A3C-209B-259BDBBDB5DA}"/>
              </a:ext>
            </a:extLst>
          </p:cNvPr>
          <p:cNvPicPr>
            <a:picLocks noChangeAspect="1"/>
          </p:cNvPicPr>
          <p:nvPr/>
        </p:nvPicPr>
        <p:blipFill>
          <a:blip r:embed="rId3"/>
          <a:srcRect/>
          <a:stretch/>
        </p:blipFill>
        <p:spPr>
          <a:xfrm>
            <a:off x="6849264" y="1077942"/>
            <a:ext cx="4399347" cy="3061708"/>
          </a:xfrm>
          <a:prstGeom prst="rect">
            <a:avLst/>
          </a:prstGeom>
        </p:spPr>
      </p:pic>
      <p:cxnSp>
        <p:nvCxnSpPr>
          <p:cNvPr id="9" name="Straight Connector 8">
            <a:extLst>
              <a:ext uri="{FF2B5EF4-FFF2-40B4-BE49-F238E27FC236}">
                <a16:creationId xmlns:a16="http://schemas.microsoft.com/office/drawing/2014/main" id="{BFA615C1-FE03-0D62-DD08-A0D7AF0C72B8}"/>
              </a:ext>
            </a:extLst>
          </p:cNvPr>
          <p:cNvCxnSpPr>
            <a:cxnSpLocks/>
          </p:cNvCxnSpPr>
          <p:nvPr/>
        </p:nvCxnSpPr>
        <p:spPr>
          <a:xfrm>
            <a:off x="9395231" y="1226740"/>
            <a:ext cx="0" cy="26517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5254F5-33C8-398A-733A-C919AB38E0E6}"/>
              </a:ext>
            </a:extLst>
          </p:cNvPr>
          <p:cNvCxnSpPr>
            <a:cxnSpLocks/>
          </p:cNvCxnSpPr>
          <p:nvPr/>
        </p:nvCxnSpPr>
        <p:spPr>
          <a:xfrm>
            <a:off x="7295843" y="1226740"/>
            <a:ext cx="0" cy="2651760"/>
          </a:xfrm>
          <a:prstGeom prst="line">
            <a:avLst/>
          </a:prstGeom>
          <a:ln w="12700">
            <a:solidFill>
              <a:srgbClr val="7030A0"/>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0AD4FC-3C96-FBA6-D877-5BBFF73AF41A}"/>
              </a:ext>
            </a:extLst>
          </p:cNvPr>
          <p:cNvPicPr>
            <a:picLocks noChangeAspect="1"/>
          </p:cNvPicPr>
          <p:nvPr/>
        </p:nvPicPr>
        <p:blipFill>
          <a:blip r:embed="rId4"/>
          <a:stretch>
            <a:fillRect/>
          </a:stretch>
        </p:blipFill>
        <p:spPr>
          <a:xfrm>
            <a:off x="5201450" y="4139649"/>
            <a:ext cx="3942547" cy="2742063"/>
          </a:xfrm>
          <a:prstGeom prst="rect">
            <a:avLst/>
          </a:prstGeom>
        </p:spPr>
      </p:pic>
      <p:cxnSp>
        <p:nvCxnSpPr>
          <p:cNvPr id="13" name="Straight Connector 12">
            <a:extLst>
              <a:ext uri="{FF2B5EF4-FFF2-40B4-BE49-F238E27FC236}">
                <a16:creationId xmlns:a16="http://schemas.microsoft.com/office/drawing/2014/main" id="{41D0152A-464B-C753-67E5-B0AADF439C13}"/>
              </a:ext>
            </a:extLst>
          </p:cNvPr>
          <p:cNvCxnSpPr>
            <a:cxnSpLocks/>
          </p:cNvCxnSpPr>
          <p:nvPr/>
        </p:nvCxnSpPr>
        <p:spPr>
          <a:xfrm>
            <a:off x="6552506" y="4280888"/>
            <a:ext cx="0" cy="2377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67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FC25-CDF3-4461-C728-EB5EF6172767}"/>
              </a:ext>
            </a:extLst>
          </p:cNvPr>
          <p:cNvSpPr>
            <a:spLocks noGrp="1"/>
          </p:cNvSpPr>
          <p:nvPr>
            <p:ph type="title"/>
          </p:nvPr>
        </p:nvSpPr>
        <p:spPr>
          <a:xfrm>
            <a:off x="2095776" y="398823"/>
            <a:ext cx="8911687" cy="1280890"/>
          </a:xfrm>
        </p:spPr>
        <p:txBody>
          <a:bodyPr/>
          <a:lstStyle/>
          <a:p>
            <a:r>
              <a:rPr lang="en-US" sz="3600" b="1" dirty="0"/>
              <a:t>Exploring Order Concentration: Identify Significant Contributors</a:t>
            </a:r>
            <a:endParaRPr lang="en-US" dirty="0"/>
          </a:p>
        </p:txBody>
      </p:sp>
      <p:sp>
        <p:nvSpPr>
          <p:cNvPr id="6" name="Content Placeholder 2">
            <a:extLst>
              <a:ext uri="{FF2B5EF4-FFF2-40B4-BE49-F238E27FC236}">
                <a16:creationId xmlns:a16="http://schemas.microsoft.com/office/drawing/2014/main" id="{92BD45C5-F84D-E9AE-EAA5-954A2491CF6E}"/>
              </a:ext>
            </a:extLst>
          </p:cNvPr>
          <p:cNvSpPr txBox="1">
            <a:spLocks/>
          </p:cNvSpPr>
          <p:nvPr/>
        </p:nvSpPr>
        <p:spPr>
          <a:xfrm>
            <a:off x="2172383" y="1905000"/>
            <a:ext cx="2936944" cy="3273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1" indent="-342900"/>
            <a:r>
              <a:rPr lang="en-US" sz="1800" dirty="0"/>
              <a:t>Meal category :</a:t>
            </a:r>
          </a:p>
          <a:p>
            <a:pPr lvl="1">
              <a:buFont typeface="Arial" panose="020B0604020202020204" pitchFamily="34" charset="0"/>
              <a:buChar char="•"/>
            </a:pPr>
            <a:r>
              <a:rPr lang="en-US" dirty="0">
                <a:solidFill>
                  <a:srgbClr val="0D0D0D"/>
                </a:solidFill>
              </a:rPr>
              <a:t>5 meal categories (36%) account for more than 80% of orders</a:t>
            </a:r>
          </a:p>
          <a:p>
            <a:pPr marL="342900" lvl="1" indent="-342900"/>
            <a:r>
              <a:rPr lang="en-US" sz="1600" dirty="0"/>
              <a:t>Center Type:</a:t>
            </a:r>
          </a:p>
          <a:p>
            <a:pPr lvl="1">
              <a:buFont typeface="Arial" panose="020B0604020202020204" pitchFamily="34" charset="0"/>
              <a:buChar char="•"/>
            </a:pPr>
            <a:r>
              <a:rPr lang="en-US" dirty="0">
                <a:solidFill>
                  <a:srgbClr val="0D0D0D"/>
                </a:solidFill>
              </a:rPr>
              <a:t>58% of orders belong to Center type A.</a:t>
            </a:r>
          </a:p>
          <a:p>
            <a:pPr marL="457200" lvl="1" indent="0">
              <a:buNone/>
            </a:pPr>
            <a:endParaRPr lang="en-US" dirty="0">
              <a:solidFill>
                <a:srgbClr val="0D0D0D"/>
              </a:solidFill>
            </a:endParaRPr>
          </a:p>
          <a:p>
            <a:pPr lvl="1">
              <a:buFont typeface="Arial" panose="020B0604020202020204" pitchFamily="34" charset="0"/>
              <a:buChar char="•"/>
            </a:pPr>
            <a:endParaRPr lang="en-US" dirty="0">
              <a:solidFill>
                <a:srgbClr val="0D0D0D"/>
              </a:solidFill>
            </a:endParaRPr>
          </a:p>
          <a:p>
            <a:pPr lvl="1">
              <a:buFont typeface="Arial" panose="020B0604020202020204" pitchFamily="34" charset="0"/>
              <a:buChar char="•"/>
            </a:pPr>
            <a:endParaRPr lang="en-US" sz="2100" dirty="0">
              <a:solidFill>
                <a:srgbClr val="0D0D0D"/>
              </a:solidFill>
            </a:endParaRPr>
          </a:p>
        </p:txBody>
      </p:sp>
      <p:pic>
        <p:nvPicPr>
          <p:cNvPr id="7" name="Picture 6">
            <a:extLst>
              <a:ext uri="{FF2B5EF4-FFF2-40B4-BE49-F238E27FC236}">
                <a16:creationId xmlns:a16="http://schemas.microsoft.com/office/drawing/2014/main" id="{1116B58B-9FB7-BEBF-1F83-CAB254C262A1}"/>
              </a:ext>
            </a:extLst>
          </p:cNvPr>
          <p:cNvPicPr>
            <a:picLocks noChangeAspect="1"/>
          </p:cNvPicPr>
          <p:nvPr/>
        </p:nvPicPr>
        <p:blipFill>
          <a:blip r:embed="rId2"/>
          <a:srcRect/>
          <a:stretch/>
        </p:blipFill>
        <p:spPr>
          <a:xfrm>
            <a:off x="7376077" y="1123497"/>
            <a:ext cx="4128535" cy="3024001"/>
          </a:xfrm>
          <a:prstGeom prst="rect">
            <a:avLst/>
          </a:prstGeom>
        </p:spPr>
      </p:pic>
      <p:cxnSp>
        <p:nvCxnSpPr>
          <p:cNvPr id="4" name="Straight Connector 3">
            <a:extLst>
              <a:ext uri="{FF2B5EF4-FFF2-40B4-BE49-F238E27FC236}">
                <a16:creationId xmlns:a16="http://schemas.microsoft.com/office/drawing/2014/main" id="{30754289-EA09-3FB5-5BA1-2555266CF94E}"/>
              </a:ext>
            </a:extLst>
          </p:cNvPr>
          <p:cNvCxnSpPr>
            <a:cxnSpLocks/>
          </p:cNvCxnSpPr>
          <p:nvPr/>
        </p:nvCxnSpPr>
        <p:spPr>
          <a:xfrm>
            <a:off x="8854056" y="1254131"/>
            <a:ext cx="0" cy="246888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7C9BD9E-0D74-6B66-8EA2-5B55B13F4574}"/>
              </a:ext>
            </a:extLst>
          </p:cNvPr>
          <p:cNvGrpSpPr/>
          <p:nvPr/>
        </p:nvGrpSpPr>
        <p:grpSpPr>
          <a:xfrm>
            <a:off x="4701420" y="3909491"/>
            <a:ext cx="3943257" cy="2815343"/>
            <a:chOff x="4124371" y="4042657"/>
            <a:chExt cx="3943257" cy="2815343"/>
          </a:xfrm>
        </p:grpSpPr>
        <p:pic>
          <p:nvPicPr>
            <p:cNvPr id="5" name="Picture 4">
              <a:extLst>
                <a:ext uri="{FF2B5EF4-FFF2-40B4-BE49-F238E27FC236}">
                  <a16:creationId xmlns:a16="http://schemas.microsoft.com/office/drawing/2014/main" id="{57DD315F-F4B8-8CC9-D15E-1238820D2304}"/>
                </a:ext>
              </a:extLst>
            </p:cNvPr>
            <p:cNvPicPr>
              <a:picLocks noChangeAspect="1"/>
            </p:cNvPicPr>
            <p:nvPr/>
          </p:nvPicPr>
          <p:blipFill>
            <a:blip r:embed="rId3"/>
            <a:stretch>
              <a:fillRect/>
            </a:stretch>
          </p:blipFill>
          <p:spPr>
            <a:xfrm>
              <a:off x="4124371" y="4042657"/>
              <a:ext cx="3943257" cy="2815343"/>
            </a:xfrm>
            <a:prstGeom prst="rect">
              <a:avLst/>
            </a:prstGeom>
          </p:spPr>
        </p:pic>
        <p:sp>
          <p:nvSpPr>
            <p:cNvPr id="10" name="TextBox 9">
              <a:extLst>
                <a:ext uri="{FF2B5EF4-FFF2-40B4-BE49-F238E27FC236}">
                  <a16:creationId xmlns:a16="http://schemas.microsoft.com/office/drawing/2014/main" id="{E3D8F710-A272-F30C-99ED-91D9D4012873}"/>
                </a:ext>
              </a:extLst>
            </p:cNvPr>
            <p:cNvSpPr txBox="1"/>
            <p:nvPr/>
          </p:nvSpPr>
          <p:spPr>
            <a:xfrm>
              <a:off x="4774299" y="4118486"/>
              <a:ext cx="343905" cy="184666"/>
            </a:xfrm>
            <a:prstGeom prst="rect">
              <a:avLst/>
            </a:prstGeom>
            <a:noFill/>
          </p:spPr>
          <p:txBody>
            <a:bodyPr wrap="square" rtlCol="0">
              <a:spAutoFit/>
            </a:bodyPr>
            <a:lstStyle/>
            <a:p>
              <a:r>
                <a:rPr lang="en-US" sz="600" dirty="0">
                  <a:solidFill>
                    <a:schemeClr val="tx1">
                      <a:lumMod val="85000"/>
                      <a:lumOff val="15000"/>
                    </a:schemeClr>
                  </a:solidFill>
                  <a:latin typeface="Arial" panose="020B0604020202020204" pitchFamily="34" charset="0"/>
                  <a:cs typeface="Arial" panose="020B0604020202020204" pitchFamily="34" charset="0"/>
                </a:rPr>
                <a:t>58</a:t>
              </a:r>
            </a:p>
          </p:txBody>
        </p:sp>
        <p:sp>
          <p:nvSpPr>
            <p:cNvPr id="11" name="TextBox 10">
              <a:extLst>
                <a:ext uri="{FF2B5EF4-FFF2-40B4-BE49-F238E27FC236}">
                  <a16:creationId xmlns:a16="http://schemas.microsoft.com/office/drawing/2014/main" id="{F9057246-5314-C332-DAC7-0B3384175B3E}"/>
                </a:ext>
              </a:extLst>
            </p:cNvPr>
            <p:cNvSpPr txBox="1"/>
            <p:nvPr/>
          </p:nvSpPr>
          <p:spPr>
            <a:xfrm>
              <a:off x="6001204" y="5404752"/>
              <a:ext cx="343905" cy="184666"/>
            </a:xfrm>
            <a:prstGeom prst="rect">
              <a:avLst/>
            </a:prstGeom>
            <a:noFill/>
          </p:spPr>
          <p:txBody>
            <a:bodyPr wrap="square" rtlCol="0">
              <a:spAutoFit/>
            </a:bodyPr>
            <a:lstStyle>
              <a:defPPr>
                <a:defRPr lang="en-US"/>
              </a:defPPr>
              <a:lvl1pPr>
                <a:defRPr sz="800">
                  <a:solidFill>
                    <a:schemeClr val="tx1">
                      <a:lumMod val="75000"/>
                      <a:lumOff val="25000"/>
                    </a:schemeClr>
                  </a:solidFill>
                  <a:latin typeface="Arial" panose="020B0604020202020204" pitchFamily="34" charset="0"/>
                  <a:cs typeface="Arial" panose="020B0604020202020204" pitchFamily="34" charset="0"/>
                </a:defRPr>
              </a:lvl1pPr>
            </a:lstStyle>
            <a:p>
              <a:r>
                <a:rPr lang="en-US" sz="600" dirty="0">
                  <a:solidFill>
                    <a:schemeClr val="tx1">
                      <a:lumMod val="85000"/>
                      <a:lumOff val="15000"/>
                    </a:schemeClr>
                  </a:solidFill>
                </a:rPr>
                <a:t>83</a:t>
              </a:r>
              <a:endParaRPr lang="en-US" dirty="0">
                <a:solidFill>
                  <a:schemeClr val="tx1">
                    <a:lumMod val="85000"/>
                    <a:lumOff val="15000"/>
                  </a:schemeClr>
                </a:solidFill>
              </a:endParaRPr>
            </a:p>
          </p:txBody>
        </p:sp>
        <p:sp>
          <p:nvSpPr>
            <p:cNvPr id="12" name="TextBox 11">
              <a:extLst>
                <a:ext uri="{FF2B5EF4-FFF2-40B4-BE49-F238E27FC236}">
                  <a16:creationId xmlns:a16="http://schemas.microsoft.com/office/drawing/2014/main" id="{80892257-9EBA-317A-5927-7E2AC011A7BB}"/>
                </a:ext>
              </a:extLst>
            </p:cNvPr>
            <p:cNvSpPr txBox="1"/>
            <p:nvPr/>
          </p:nvSpPr>
          <p:spPr>
            <a:xfrm>
              <a:off x="7213002" y="5718332"/>
              <a:ext cx="512292" cy="184666"/>
            </a:xfrm>
            <a:prstGeom prst="rect">
              <a:avLst/>
            </a:prstGeom>
            <a:noFill/>
          </p:spPr>
          <p:txBody>
            <a:bodyPr wrap="square" rtlCol="0">
              <a:spAutoFit/>
            </a:bodyPr>
            <a:lstStyle/>
            <a:p>
              <a:r>
                <a:rPr lang="en-US" sz="600" dirty="0">
                  <a:solidFill>
                    <a:schemeClr val="tx1">
                      <a:lumMod val="85000"/>
                      <a:lumOff val="15000"/>
                    </a:schemeClr>
                  </a:solidFill>
                  <a:latin typeface="Arial" panose="020B0604020202020204" pitchFamily="34" charset="0"/>
                  <a:cs typeface="Arial" panose="020B0604020202020204" pitchFamily="34" charset="0"/>
                </a:rPr>
                <a:t>100</a:t>
              </a: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951170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3390</TotalTime>
  <Words>2980</Words>
  <Application>Microsoft Macintosh PowerPoint</Application>
  <PresentationFormat>Widescreen</PresentationFormat>
  <Paragraphs>336</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Söhne</vt:lpstr>
      <vt:lpstr>Symbol</vt:lpstr>
      <vt:lpstr>system-ui</vt:lpstr>
      <vt:lpstr>Times New Roman</vt:lpstr>
      <vt:lpstr>Wingdings 3</vt:lpstr>
      <vt:lpstr>Wisp</vt:lpstr>
      <vt:lpstr>Forecasting the Number of Meal Orders for Upcoming 10 Weeks </vt:lpstr>
      <vt:lpstr>Problem statement </vt:lpstr>
      <vt:lpstr>Data Information</vt:lpstr>
      <vt:lpstr>Data Cleaning</vt:lpstr>
      <vt:lpstr>Exploratory Data Analysis </vt:lpstr>
      <vt:lpstr>Individual Feature Distributions </vt:lpstr>
      <vt:lpstr>Exploring Order Concentration: Identify Significant Contributors</vt:lpstr>
      <vt:lpstr>Exploring Order Concentration: Identify Significant Contributors</vt:lpstr>
      <vt:lpstr>Exploring Order Concentration: Identify Significant Contributors</vt:lpstr>
      <vt:lpstr>Exploring Order Concentration: Identify Significant Contributors</vt:lpstr>
      <vt:lpstr>Exploring Feature Relationships</vt:lpstr>
      <vt:lpstr>Modeling</vt:lpstr>
      <vt:lpstr>Model Selection</vt:lpstr>
      <vt:lpstr>Model Comparisons/Model Performance</vt:lpstr>
      <vt:lpstr>Refit the Model on the Entire Training Dataset </vt:lpstr>
      <vt:lpstr>Refit the Model on the Entire Training Dataset </vt:lpstr>
      <vt:lpstr>Feature Importance </vt:lpstr>
      <vt:lpstr>Feature Importance</vt:lpstr>
      <vt:lpstr>Remarks</vt:lpstr>
      <vt:lpstr>Future Direction</vt:lpstr>
      <vt:lpstr>Thank you!</vt:lpstr>
      <vt:lpstr>Who might care?</vt:lpstr>
      <vt:lpstr>Data Preprocessing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number of meal orders for Upcoming 10 Weeks </dc:title>
  <dc:creator>arezoomem@outlook.com</dc:creator>
  <cp:lastModifiedBy>arezoomem@outlook.com</cp:lastModifiedBy>
  <cp:revision>4</cp:revision>
  <dcterms:created xsi:type="dcterms:W3CDTF">2024-03-06T21:57:34Z</dcterms:created>
  <dcterms:modified xsi:type="dcterms:W3CDTF">2024-05-02T04:21:08Z</dcterms:modified>
</cp:coreProperties>
</file>