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2"/>
    <p:restoredTop sz="96291"/>
  </p:normalViewPr>
  <p:slideViewPr>
    <p:cSldViewPr snapToGrid="0">
      <p:cViewPr varScale="1">
        <p:scale>
          <a:sx n="157" d="100"/>
          <a:sy n="157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9D6B-4535-4196-0678-36327C137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Forecasting the Number of Meal Orders for Upcoming 10 Weeks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3433-3D82-AD61-5FE6-C9CE193EE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Arezoo </a:t>
            </a:r>
            <a:r>
              <a:rPr lang="en-US" dirty="0" err="1"/>
              <a:t>Memarian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2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FC25-CDF3-4461-C728-EB5EF617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Target Distribution Across Features-cont.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BD45C5-F84D-E9AE-EAA5-954A2491CF6E}"/>
              </a:ext>
            </a:extLst>
          </p:cNvPr>
          <p:cNvSpPr txBox="1">
            <a:spLocks/>
          </p:cNvSpPr>
          <p:nvPr/>
        </p:nvSpPr>
        <p:spPr>
          <a:xfrm>
            <a:off x="2181641" y="1901985"/>
            <a:ext cx="3301449" cy="32001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Cuisine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Italian Cuisine contains more than 30% of orders</a:t>
            </a:r>
          </a:p>
          <a:p>
            <a:pPr marL="342900" lvl="1" indent="-342900"/>
            <a:r>
              <a:rPr lang="en-US" sz="1800" dirty="0"/>
              <a:t>Week: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Weeks 48, 5, and 52 in the first year each contribute to 3% of orders.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Other weeks are around 2 %.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0D0D0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67356-4C8E-EF73-C20E-DC5DDD59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1" y="1262567"/>
            <a:ext cx="5049078" cy="2789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180E03-70C8-8BC7-C6A0-A0E7A6722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870" y="3928490"/>
            <a:ext cx="5327376" cy="28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C42A-3694-1919-FED4-9BC201C1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Feature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ED247-B31C-BC77-0189-1B6409220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177" y="1603513"/>
            <a:ext cx="4699484" cy="4373217"/>
          </a:xfrm>
        </p:spPr>
        <p:txBody>
          <a:bodyPr/>
          <a:lstStyle/>
          <a:p>
            <a:r>
              <a:rPr lang="en-US" dirty="0"/>
              <a:t>Strong positive correlation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</a:rPr>
              <a:t>Base price and checkout price (0.95)</a:t>
            </a:r>
          </a:p>
          <a:p>
            <a:r>
              <a:rPr lang="en-US" dirty="0"/>
              <a:t>Moderate to mild correlations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</a:rPr>
              <a:t>Email promotion and homepage promotion (0.39)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</a:rPr>
              <a:t>Number of orders and </a:t>
            </a:r>
            <a:r>
              <a:rPr lang="en-US" sz="1400" dirty="0" err="1">
                <a:solidFill>
                  <a:srgbClr val="0D0D0D"/>
                </a:solidFill>
              </a:rPr>
              <a:t>op_area</a:t>
            </a:r>
            <a:r>
              <a:rPr lang="en-US" sz="1400" dirty="0">
                <a:solidFill>
                  <a:srgbClr val="0D0D0D"/>
                </a:solidFill>
              </a:rPr>
              <a:t> (0.18)</a:t>
            </a:r>
          </a:p>
          <a:p>
            <a:r>
              <a:rPr lang="en-US" dirty="0"/>
              <a:t>Moderate Negative Correlation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</a:rPr>
              <a:t>Number of orders and checkout price(0.28)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</a:rPr>
              <a:t>Number of orders and base price (0.22)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99F53-30B2-C103-2217-4987E8FB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816" y="2517426"/>
            <a:ext cx="5043545" cy="32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8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DF7-B78A-9D87-BFB6-5DD6DDFB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B7EA-748C-9AD2-4640-952DE20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 Preprocessing</a:t>
            </a:r>
            <a:endParaRPr lang="en-US" sz="1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Model selection</a:t>
            </a:r>
            <a:endParaRPr lang="en-US" sz="1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Refit the Model on the Entire Training Dataset</a:t>
            </a:r>
            <a:endParaRPr lang="en-US" sz="1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Feature Importance</a:t>
            </a:r>
            <a:endParaRPr lang="en-US" sz="1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5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DC8B-9F6A-8A8F-39B7-2DFF5D77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 Preprocessing</a:t>
            </a:r>
            <a:br>
              <a:rPr lang="en-US" sz="3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12E7-C88F-7046-349B-9E194DE3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variables transformed into dummy features</a:t>
            </a:r>
          </a:p>
          <a:p>
            <a:r>
              <a:rPr lang="en-US" dirty="0"/>
              <a:t>Total features: 28</a:t>
            </a:r>
          </a:p>
          <a:p>
            <a:r>
              <a:rPr lang="en-US" dirty="0"/>
              <a:t>Sequential split for training and testing sets to preserve temporal order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35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FB84-F050-DDFE-4BB4-6924C06C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C2B5A-88F2-7198-C8CE-B06C3238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</a:rPr>
              <a:t>Linear Regression</a:t>
            </a:r>
          </a:p>
          <a:p>
            <a:pPr algn="l"/>
            <a:r>
              <a:rPr lang="en-US" b="0" i="0" dirty="0">
                <a:effectLst/>
              </a:rPr>
              <a:t>Decision Tree</a:t>
            </a:r>
          </a:p>
          <a:p>
            <a:pPr algn="l"/>
            <a:r>
              <a:rPr lang="en-US" b="0" i="0" dirty="0">
                <a:effectLst/>
              </a:rPr>
              <a:t>Random Forest</a:t>
            </a:r>
          </a:p>
          <a:p>
            <a:pPr algn="l"/>
            <a:r>
              <a:rPr lang="en-US" b="0" i="0" dirty="0" err="1">
                <a:effectLst/>
              </a:rPr>
              <a:t>XGBoost</a:t>
            </a:r>
            <a:endParaRPr lang="en-US" b="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46FC-117C-6720-6CA6-C36C0645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81611-E8C1-1216-E8FF-B8D1AB717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815533"/>
              </p:ext>
            </p:extLst>
          </p:nvPr>
        </p:nvGraphicFramePr>
        <p:xfrm>
          <a:off x="2592925" y="2077278"/>
          <a:ext cx="7637753" cy="3250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1646">
                  <a:extLst>
                    <a:ext uri="{9D8B030D-6E8A-4147-A177-3AD203B41FA5}">
                      <a16:colId xmlns:a16="http://schemas.microsoft.com/office/drawing/2014/main" val="2265030282"/>
                    </a:ext>
                  </a:extLst>
                </a:gridCol>
                <a:gridCol w="1271191">
                  <a:extLst>
                    <a:ext uri="{9D8B030D-6E8A-4147-A177-3AD203B41FA5}">
                      <a16:colId xmlns:a16="http://schemas.microsoft.com/office/drawing/2014/main" val="1665966457"/>
                    </a:ext>
                  </a:extLst>
                </a:gridCol>
                <a:gridCol w="1457715">
                  <a:extLst>
                    <a:ext uri="{9D8B030D-6E8A-4147-A177-3AD203B41FA5}">
                      <a16:colId xmlns:a16="http://schemas.microsoft.com/office/drawing/2014/main" val="4087126551"/>
                    </a:ext>
                  </a:extLst>
                </a:gridCol>
                <a:gridCol w="1474511">
                  <a:extLst>
                    <a:ext uri="{9D8B030D-6E8A-4147-A177-3AD203B41FA5}">
                      <a16:colId xmlns:a16="http://schemas.microsoft.com/office/drawing/2014/main" val="4065292248"/>
                    </a:ext>
                  </a:extLst>
                </a:gridCol>
                <a:gridCol w="1602690">
                  <a:extLst>
                    <a:ext uri="{9D8B030D-6E8A-4147-A177-3AD203B41FA5}">
                      <a16:colId xmlns:a16="http://schemas.microsoft.com/office/drawing/2014/main" val="1307733287"/>
                    </a:ext>
                  </a:extLst>
                </a:gridCol>
              </a:tblGrid>
              <a:tr h="8426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Models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R-Squared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Mean Squared Error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Mean Absolute Error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Computation Time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73317"/>
                  </a:ext>
                </a:extLst>
              </a:tr>
              <a:tr h="481495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Linear Regression</a:t>
                      </a:r>
                      <a:endParaRPr lang="en-US" sz="18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0.41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90,254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169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1.23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533339"/>
                  </a:ext>
                </a:extLst>
              </a:tr>
              <a:tr h="481495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Decision Tree</a:t>
                      </a:r>
                      <a:endParaRPr lang="en-US" sz="18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0.47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81,155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1.81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7731320"/>
                  </a:ext>
                </a:extLst>
              </a:tr>
              <a:tr h="481495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Random forest</a:t>
                      </a:r>
                      <a:endParaRPr lang="en-US" sz="18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0.71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45,037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116.30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2178348"/>
                  </a:ext>
                </a:extLst>
              </a:tr>
              <a:tr h="481495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</a:rPr>
                        <a:t>XGBoost</a:t>
                      </a:r>
                      <a:endParaRPr lang="en-US" sz="18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0.65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53,446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119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0390599"/>
                  </a:ext>
                </a:extLst>
              </a:tr>
              <a:tr h="481495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Tunned </a:t>
                      </a:r>
                      <a:r>
                        <a:rPr lang="en-US" sz="1600" b="1" kern="100" dirty="0" err="1">
                          <a:effectLst/>
                        </a:rPr>
                        <a:t>XGBoost</a:t>
                      </a:r>
                      <a:endParaRPr lang="en-US" sz="20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0.75</a:t>
                      </a:r>
                      <a:endParaRPr lang="en-US" sz="20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39,369</a:t>
                      </a:r>
                      <a:endParaRPr lang="en-US" sz="20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96</a:t>
                      </a:r>
                      <a:endParaRPr lang="en-US" sz="20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245.36</a:t>
                      </a:r>
                      <a:endParaRPr lang="en-US" sz="20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74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50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A344-C086-86D6-2979-22EE2C0A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Refit the Model on the Entire Training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F1F6-E0E4-594A-E9C6-CDB822A87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2325688" cy="3777622"/>
          </a:xfrm>
        </p:spPr>
        <p:txBody>
          <a:bodyPr/>
          <a:lstStyle/>
          <a:p>
            <a:r>
              <a:rPr lang="en-US" dirty="0"/>
              <a:t>MSE: 22,870</a:t>
            </a:r>
          </a:p>
          <a:p>
            <a:r>
              <a:rPr lang="en-US" dirty="0"/>
              <a:t>MAE: 91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0.70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E8719-CEA8-9908-A346-2E24B8DB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43" y="1189230"/>
            <a:ext cx="5066785" cy="3408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A135BC-1FD2-2EEC-9904-7A392837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63" y="3358416"/>
            <a:ext cx="4810123" cy="31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1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A344-C086-86D6-2979-22EE2C0A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Refit the Model on the Entire Training Dataset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F35B5-DFC0-A7B4-33EB-88C9D144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99" y="1754787"/>
            <a:ext cx="5041900" cy="3348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7E83B8-6391-68CA-3EF0-0D4FD158D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99" y="2501900"/>
            <a:ext cx="5258977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5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F5DB-2FA2-613C-5693-5194C62D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F7487-FC69-F453-AFA5-0FBFFF7F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61" y="1429655"/>
            <a:ext cx="7486678" cy="459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7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5277-1684-0082-7D49-427580D9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69E1-5E56-C086-3A5E-7FD48D26B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506788" cy="3777622"/>
          </a:xfrm>
        </p:spPr>
        <p:txBody>
          <a:bodyPr>
            <a:normAutofit/>
          </a:bodyPr>
          <a:lstStyle/>
          <a:p>
            <a:r>
              <a:rPr lang="en-US" dirty="0"/>
              <a:t>Among the five regression models, the tuned </a:t>
            </a:r>
            <a:r>
              <a:rPr lang="en-US" dirty="0" err="1"/>
              <a:t>XGBoost</a:t>
            </a:r>
            <a:r>
              <a:rPr lang="en-US" dirty="0"/>
              <a:t> model yielded the best results</a:t>
            </a:r>
          </a:p>
          <a:p>
            <a:r>
              <a:rPr lang="en-US" dirty="0"/>
              <a:t>All 28 features were utilized in the model</a:t>
            </a:r>
          </a:p>
          <a:p>
            <a:r>
              <a:rPr lang="en-US" dirty="0"/>
              <a:t>The model's performance on the test set resulted in an R2 score of 0.7 and an MAE of 91.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85A1D-3B51-0FE1-F1CA-FBF8A91750EA}"/>
              </a:ext>
            </a:extLst>
          </p:cNvPr>
          <p:cNvSpPr txBox="1">
            <a:spLocks/>
          </p:cNvSpPr>
          <p:nvPr/>
        </p:nvSpPr>
        <p:spPr>
          <a:xfrm>
            <a:off x="7099300" y="2117411"/>
            <a:ext cx="440531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Utilizing more data</a:t>
            </a:r>
          </a:p>
          <a:p>
            <a:r>
              <a:rPr lang="en-US" dirty="0"/>
              <a:t>Incorporating feature engineering</a:t>
            </a:r>
          </a:p>
          <a:p>
            <a:r>
              <a:rPr lang="en-US" dirty="0"/>
              <a:t>Exploring other ensemble models such as the </a:t>
            </a:r>
            <a:r>
              <a:rPr lang="en-US" dirty="0" err="1"/>
              <a:t>Adaboost</a:t>
            </a:r>
            <a:r>
              <a:rPr lang="en-US" dirty="0"/>
              <a:t>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9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A67EB0-ACE2-B81B-27F2-484BC60F7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2" r="43442" b="22130"/>
          <a:stretch/>
        </p:blipFill>
        <p:spPr>
          <a:xfrm>
            <a:off x="7924800" y="2143539"/>
            <a:ext cx="3723860" cy="1986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D9A44-F600-833D-F1E0-3EFFF017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93A9-2AAA-C0CC-BD64-5B5FB4C74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905001"/>
            <a:ext cx="8911687" cy="402352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Predict meal orders for the next 10 weeks 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Various fulfillment centers in multiple cities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Challenges: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Perishable raw materials.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Weekly replenishment.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Precise procurement planning required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Approach: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Utilize regression models: Linear Regression, Decision Tree, Random Forest, and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Model Selection: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Choose the model with the best performance on the test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01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3FE4-0F7E-9393-7C20-676A6B5E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213" y="2489200"/>
            <a:ext cx="8915400" cy="1188145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8586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12D7-E74E-F58E-FEBC-335A2CBA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might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B07A-3E58-D1A1-2EBD-DA5C06DE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Meal delivery companies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4" name="Picture 10" descr="meal delivery service">
            <a:extLst>
              <a:ext uri="{FF2B5EF4-FFF2-40B4-BE49-F238E27FC236}">
                <a16:creationId xmlns:a16="http://schemas.microsoft.com/office/drawing/2014/main" id="{2E89545C-A260-4456-BE12-77796C1E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92" y="2819401"/>
            <a:ext cx="4591876" cy="229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1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6AD3-0DCC-0078-1B96-9827C686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A282-437B-C7B5-6575-DB2E779D2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dirty="0"/>
              <a:t>Data source: Kaggle </a:t>
            </a:r>
          </a:p>
          <a:p>
            <a:r>
              <a:rPr lang="en-US" dirty="0"/>
              <a:t>Key Datasets: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</a:rPr>
              <a:t>Fulfillment Center Information: 77 centers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</a:rPr>
              <a:t>Meal Information: 52 meals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</a:rPr>
              <a:t>Number of Orders: 423k orders over 135 weeks</a:t>
            </a:r>
          </a:p>
          <a:p>
            <a:r>
              <a:rPr lang="en-US" dirty="0"/>
              <a:t>Data Organization: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Merged all the datasets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Ordered by week (temporal nature)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Total features: 15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6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9A62-50AD-A46D-855E-D1A21030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8657-6D98-2FBC-10A8-EDCC8274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Feature Distributions</a:t>
            </a:r>
          </a:p>
          <a:p>
            <a:r>
              <a:rPr lang="en-US" dirty="0"/>
              <a:t>Exploring Target Distribution Across Features</a:t>
            </a:r>
          </a:p>
          <a:p>
            <a:r>
              <a:rPr lang="en-US" dirty="0"/>
              <a:t>Exploring Feature Relationships</a:t>
            </a:r>
          </a:p>
          <a:p>
            <a:endParaRPr lang="en-US" dirty="0"/>
          </a:p>
        </p:txBody>
      </p:sp>
      <p:pic>
        <p:nvPicPr>
          <p:cNvPr id="2052" name="Picture 4" descr="Automate Exploratory Data Analysis Image">
            <a:extLst>
              <a:ext uri="{FF2B5EF4-FFF2-40B4-BE49-F238E27FC236}">
                <a16:creationId xmlns:a16="http://schemas.microsoft.com/office/drawing/2014/main" id="{E36A7126-93B6-876C-2EA2-663411D99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27" y="3242014"/>
            <a:ext cx="4346712" cy="28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065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3D39-21D7-37AD-2BF5-5A22CEA0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Feature Distributions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1D57BF-58C3-6A37-CBFE-F694A9E50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2571" y="1264555"/>
            <a:ext cx="4682205" cy="30424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176D97-E45B-1F7F-39FD-B0F29F07D45E}"/>
              </a:ext>
            </a:extLst>
          </p:cNvPr>
          <p:cNvSpPr txBox="1">
            <a:spLocks/>
          </p:cNvSpPr>
          <p:nvPr/>
        </p:nvSpPr>
        <p:spPr>
          <a:xfrm>
            <a:off x="2592924" y="1905000"/>
            <a:ext cx="4960815" cy="4006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Features Appears Sensible</a:t>
            </a:r>
          </a:p>
          <a:p>
            <a:r>
              <a:rPr lang="en-US" dirty="0"/>
              <a:t>Concern with '</a:t>
            </a:r>
            <a:r>
              <a:rPr lang="en-US" dirty="0" err="1"/>
              <a:t>num_orders</a:t>
            </a:r>
            <a:r>
              <a:rPr lang="en-US" dirty="0"/>
              <a:t>':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Wide range despite mostly low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High-volume orders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'Rice Bowl' and sandwiches on week 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Linked to email promotions or homepage features</a:t>
            </a:r>
          </a:p>
          <a:p>
            <a:r>
              <a:rPr lang="en-US" dirty="0">
                <a:solidFill>
                  <a:srgbClr val="0D0D0D"/>
                </a:solidFill>
              </a:rPr>
              <a:t>No clear evidence of outliers 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May be tied to special events or promotions during that week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4A7E1-6A27-CB93-CE9B-548BA57C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639" y="4407855"/>
            <a:ext cx="4087990" cy="13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5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498C-3111-C742-53C1-1D346E32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Target Distribution Across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1D4D-A84C-64D6-DC0A-68C6E9ED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11" y="1904999"/>
            <a:ext cx="3405807" cy="4615071"/>
          </a:xfrm>
        </p:spPr>
        <p:txBody>
          <a:bodyPr>
            <a:normAutofit/>
          </a:bodyPr>
          <a:lstStyle/>
          <a:p>
            <a:r>
              <a:rPr lang="en-US" dirty="0"/>
              <a:t>Meals: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41% of meal Ids contains 80% of orders</a:t>
            </a:r>
          </a:p>
          <a:p>
            <a:pPr marL="342900" lvl="1" indent="-342900"/>
            <a:r>
              <a:rPr lang="en-US" sz="1800" dirty="0"/>
              <a:t>Centers: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Dispersed pattern in orders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66% of centers contribute to 80%</a:t>
            </a:r>
          </a:p>
          <a:p>
            <a:pPr marL="342900" lvl="1" indent="-342900"/>
            <a:endParaRPr lang="en-US" sz="2600" dirty="0"/>
          </a:p>
          <a:p>
            <a:pPr marL="342900" lvl="1" indent="-342900"/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0D0D0D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158BD-F0E9-FB49-4750-F9862DBA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22" y="1166065"/>
            <a:ext cx="5248147" cy="2788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D24698-D4EB-BAF5-4A48-1A57A9515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626" y="3832851"/>
            <a:ext cx="5300322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498C-3111-C742-53C1-1D346E32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Target Distribution Across Features-cont.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1D4D-A84C-64D6-DC0A-68C6E9ED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11" y="1904999"/>
            <a:ext cx="3246781" cy="4429539"/>
          </a:xfrm>
        </p:spPr>
        <p:txBody>
          <a:bodyPr>
            <a:normAutofit/>
          </a:bodyPr>
          <a:lstStyle/>
          <a:p>
            <a:r>
              <a:rPr lang="en-US" dirty="0"/>
              <a:t>Cities: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30% of orders belong to three cities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80% of orders are spread across 57% </a:t>
            </a:r>
          </a:p>
          <a:p>
            <a:pPr marL="342900" lvl="1" indent="-342900"/>
            <a:r>
              <a:rPr lang="en-US" sz="1800" dirty="0"/>
              <a:t>Regions: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88% of orders belong to three regions</a:t>
            </a:r>
          </a:p>
          <a:p>
            <a:pPr marL="457200" lvl="1" indent="0">
              <a:buNone/>
            </a:pPr>
            <a:endParaRPr lang="en-US" dirty="0">
              <a:solidFill>
                <a:srgbClr val="0D0D0D"/>
              </a:solidFill>
            </a:endParaRPr>
          </a:p>
          <a:p>
            <a:pPr marL="342900" lvl="1" indent="-342900"/>
            <a:endParaRPr lang="en-US" sz="2600" dirty="0"/>
          </a:p>
          <a:p>
            <a:pPr marL="342900" lvl="1" indent="-342900"/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0D0D0D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1B0F34-5FDB-4A3C-209B-259BDBBDB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43" y="1264555"/>
            <a:ext cx="5258683" cy="2788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2E8D2-7D2C-D18A-D9C1-2EEDA3334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758" y="4053475"/>
            <a:ext cx="5302539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7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FC25-CDF3-4461-C728-EB5EF617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Target Distribution Across Features-cont.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BD45C5-F84D-E9AE-EAA5-954A2491CF6E}"/>
              </a:ext>
            </a:extLst>
          </p:cNvPr>
          <p:cNvSpPr txBox="1">
            <a:spLocks/>
          </p:cNvSpPr>
          <p:nvPr/>
        </p:nvSpPr>
        <p:spPr>
          <a:xfrm>
            <a:off x="2172383" y="1905000"/>
            <a:ext cx="2936944" cy="327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1800" dirty="0"/>
              <a:t>Meal category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5 meal categories account for more than 80% of orders</a:t>
            </a:r>
          </a:p>
          <a:p>
            <a:pPr marL="342900" lvl="1" indent="-342900"/>
            <a:r>
              <a:rPr lang="en-US" sz="1600" dirty="0"/>
              <a:t>Center Type: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58% of orders belong to Center type A.</a:t>
            </a:r>
          </a:p>
          <a:p>
            <a:pPr marL="457200" lvl="1" indent="0">
              <a:buNone/>
            </a:pPr>
            <a:endParaRPr lang="en-US" dirty="0">
              <a:solidFill>
                <a:srgbClr val="0D0D0D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0D0D0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6B58B-9FB7-BEBF-1F83-CAB254C2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47" y="1160819"/>
            <a:ext cx="5202095" cy="2904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3F274F-1203-9DBD-E0AC-FCC63661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69" y="3952198"/>
            <a:ext cx="5159716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170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Words>584</Words>
  <Application>Microsoft Macintosh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Söhne</vt:lpstr>
      <vt:lpstr>Times New Roman</vt:lpstr>
      <vt:lpstr>Wingdings 3</vt:lpstr>
      <vt:lpstr>Wisp</vt:lpstr>
      <vt:lpstr>Forecasting the Number of Meal Orders for Upcoming 10 Weeks </vt:lpstr>
      <vt:lpstr>Problem statement </vt:lpstr>
      <vt:lpstr>Who might care?</vt:lpstr>
      <vt:lpstr>Data Information</vt:lpstr>
      <vt:lpstr>Exploratory Data Analysis </vt:lpstr>
      <vt:lpstr>Individual Feature Distributions </vt:lpstr>
      <vt:lpstr>Exploring Target Distribution Across Features</vt:lpstr>
      <vt:lpstr>Exploring Target Distribution Across Features-cont.</vt:lpstr>
      <vt:lpstr>Exploring Target Distribution Across Features-cont.</vt:lpstr>
      <vt:lpstr>Exploring Target Distribution Across Features-cont.</vt:lpstr>
      <vt:lpstr>Exploring Feature Relationships</vt:lpstr>
      <vt:lpstr>Modeling</vt:lpstr>
      <vt:lpstr>Data Preprocessing </vt:lpstr>
      <vt:lpstr>Model Selection</vt:lpstr>
      <vt:lpstr>Model Comparisons</vt:lpstr>
      <vt:lpstr>Refit the Model on the Entire Training Dataset </vt:lpstr>
      <vt:lpstr>Refit the Model on the Entire Training Dataset </vt:lpstr>
      <vt:lpstr>Feature Importance </vt:lpstr>
      <vt:lpstr>Conclusion and Future Direction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the number of meal orders for Upcoming 10 Weeks </dc:title>
  <dc:creator>arezoomem@outlook.com</dc:creator>
  <cp:lastModifiedBy>arezoomem@outlook.com</cp:lastModifiedBy>
  <cp:revision>2</cp:revision>
  <dcterms:created xsi:type="dcterms:W3CDTF">2024-03-06T21:57:34Z</dcterms:created>
  <dcterms:modified xsi:type="dcterms:W3CDTF">2024-03-07T20:16:47Z</dcterms:modified>
</cp:coreProperties>
</file>