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4630400" cy="8229600"/>
  <p:notesSz cx="8229600" cy="146304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Tomorrow" panose="020B0604020202020204" charset="0"/>
      <p:regular r:id="rId14"/>
    </p:embeddedFont>
    <p:embeddedFont>
      <p:font typeface="Tomorrow Semi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96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03540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7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Project Assignment 01</a:t>
            </a:r>
            <a:endParaRPr lang="en-US" sz="7200" dirty="0"/>
          </a:p>
        </p:txBody>
      </p:sp>
      <p:sp>
        <p:nvSpPr>
          <p:cNvPr id="4" name="Text 1"/>
          <p:cNvSpPr/>
          <p:nvPr/>
        </p:nvSpPr>
        <p:spPr>
          <a:xfrm>
            <a:off x="793790" y="490013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8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 this presentation we will explore the design process, handling of incorrect inputs, and related concepts from class.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56911"/>
            <a:ext cx="73769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Team Members and Roles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05852"/>
            <a:ext cx="7556421" cy="3266837"/>
          </a:xfrm>
          <a:prstGeom prst="roundRect">
            <a:avLst>
              <a:gd name="adj" fmla="val 104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287810" y="3013472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514624" y="315718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Tuna Boncu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4" y="315718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Program Reviewer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3663791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6514624" y="380750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Naina Kalra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9024" y="380750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Presentation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4314111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6514624" y="445781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Ayla Bennett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024" y="445781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Performance Analysis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6287810" y="4964430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6514624" y="510813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Naomi Maurer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289024" y="510813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Documentation 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5614749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6514624" y="575845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Arezzio Rietti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289024" y="575845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Algorithm Design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92298" y="525066"/>
            <a:ext cx="45960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48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Algorithm Design and Approach</a:t>
            </a:r>
            <a:endParaRPr lang="en-US" sz="4800" dirty="0"/>
          </a:p>
        </p:txBody>
      </p:sp>
      <p:sp>
        <p:nvSpPr>
          <p:cNvPr id="8" name="Text 5"/>
          <p:cNvSpPr/>
          <p:nvPr/>
        </p:nvSpPr>
        <p:spPr>
          <a:xfrm>
            <a:off x="579257" y="159121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44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1: Input Validation</a:t>
            </a:r>
            <a:endParaRPr lang="en-US" sz="4400" dirty="0"/>
          </a:p>
        </p:txBody>
      </p:sp>
      <p:sp>
        <p:nvSpPr>
          <p:cNvPr id="9" name="Text 6"/>
          <p:cNvSpPr/>
          <p:nvPr/>
        </p:nvSpPr>
        <p:spPr>
          <a:xfrm>
            <a:off x="291158" y="1973869"/>
            <a:ext cx="75565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Receive inputs from the user: the number to be converted </a:t>
            </a:r>
          </a:p>
          <a:p>
            <a:pPr algn="l">
              <a:buSzPct val="100000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    (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), its base (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b_num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), and the target base (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b_tar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).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291158" y="2929205"/>
            <a:ext cx="75565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Check that 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b_num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and 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b_tar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are within the range 2-16. </a:t>
            </a:r>
          </a:p>
          <a:p>
            <a:pPr algn="l">
              <a:buSzPct val="100000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    This validation ensures the function only works </a:t>
            </a:r>
          </a:p>
          <a:p>
            <a:pPr algn="l">
              <a:buSzPct val="100000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     within supported bases.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579257" y="4728977"/>
            <a:ext cx="216312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4400" b="1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2: Convert to Decimal (Base 10)</a:t>
            </a:r>
            <a:r>
              <a:rPr lang="en-US" sz="44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:</a:t>
            </a:r>
            <a:endParaRPr lang="en-US" sz="4400" dirty="0"/>
          </a:p>
        </p:txBody>
      </p:sp>
      <p:sp>
        <p:nvSpPr>
          <p:cNvPr id="15" name="Text 12"/>
          <p:cNvSpPr/>
          <p:nvPr/>
        </p:nvSpPr>
        <p:spPr>
          <a:xfrm>
            <a:off x="291158" y="5118945"/>
            <a:ext cx="75565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If the input number (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 is in any base other than </a:t>
            </a:r>
          </a:p>
          <a:p>
            <a:pPr algn="l">
              <a:buSzPct val="100000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    decimal, it first needs to be converted to decimal.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291158" y="6099967"/>
            <a:ext cx="7888338" cy="475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 Python's 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int(num, b_num)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to interpret the string 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as a base-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b_num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number and convert it to an integer. This step enables easy manipulation and accurate base conversion since all number systems can be handled in decimal.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7">
            <a:extLst>
              <a:ext uri="{FF2B5EF4-FFF2-40B4-BE49-F238E27FC236}">
                <a16:creationId xmlns:a16="http://schemas.microsoft.com/office/drawing/2014/main" id="{4C334DA1-688D-724F-6DC3-2FFFC465A55D}"/>
              </a:ext>
            </a:extLst>
          </p:cNvPr>
          <p:cNvSpPr/>
          <p:nvPr/>
        </p:nvSpPr>
        <p:spPr>
          <a:xfrm>
            <a:off x="1273557" y="1115291"/>
            <a:ext cx="10421138" cy="3693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44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3: Convert Decimal to Target Base</a:t>
            </a:r>
            <a:endParaRPr lang="en-US" sz="4400" dirty="0"/>
          </a:p>
        </p:txBody>
      </p:sp>
      <p:sp>
        <p:nvSpPr>
          <p:cNvPr id="3" name="Text 18">
            <a:extLst>
              <a:ext uri="{FF2B5EF4-FFF2-40B4-BE49-F238E27FC236}">
                <a16:creationId xmlns:a16="http://schemas.microsoft.com/office/drawing/2014/main" id="{B28BB038-6613-51FE-8524-B32F42E91BC1}"/>
              </a:ext>
            </a:extLst>
          </p:cNvPr>
          <p:cNvSpPr/>
          <p:nvPr/>
        </p:nvSpPr>
        <p:spPr>
          <a:xfrm>
            <a:off x="984298" y="1705067"/>
            <a:ext cx="7556540" cy="258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Initialize an empty list, 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digits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 to hold the digits of the converted number</a:t>
            </a:r>
            <a:r>
              <a:rPr lang="en-US" sz="20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2000" dirty="0"/>
          </a:p>
        </p:txBody>
      </p:sp>
      <p:sp>
        <p:nvSpPr>
          <p:cNvPr id="5" name="Text 19">
            <a:extLst>
              <a:ext uri="{FF2B5EF4-FFF2-40B4-BE49-F238E27FC236}">
                <a16:creationId xmlns:a16="http://schemas.microsoft.com/office/drawing/2014/main" id="{362E612D-3458-8401-41C9-C69408761A79}"/>
              </a:ext>
            </a:extLst>
          </p:cNvPr>
          <p:cNvSpPr/>
          <p:nvPr/>
        </p:nvSpPr>
        <p:spPr>
          <a:xfrm>
            <a:off x="986088" y="1852001"/>
            <a:ext cx="14378238" cy="1267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ct val="200000"/>
              </a:lnSpc>
              <a:buSzPct val="100000"/>
              <a:buChar char="•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Using a loop, repeatedly divide the decimal number by the target base (</a:t>
            </a:r>
            <a:r>
              <a:rPr lang="en-US" sz="2400" dirty="0" err="1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b_tar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), </a:t>
            </a:r>
          </a:p>
          <a:p>
            <a:pPr>
              <a:buSzPct val="100000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    storing the remainder each time.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SzPct val="100000"/>
              <a:buChar char="•"/>
            </a:pPr>
            <a:r>
              <a:rPr lang="en-US" sz="2400" dirty="0"/>
              <a:t> </a:t>
            </a:r>
          </a:p>
        </p:txBody>
      </p:sp>
      <p:sp>
        <p:nvSpPr>
          <p:cNvPr id="6" name="Text 20">
            <a:extLst>
              <a:ext uri="{FF2B5EF4-FFF2-40B4-BE49-F238E27FC236}">
                <a16:creationId xmlns:a16="http://schemas.microsoft.com/office/drawing/2014/main" id="{9A253A32-D642-447F-4566-D1D053EEDAAB}"/>
              </a:ext>
            </a:extLst>
          </p:cNvPr>
          <p:cNvSpPr/>
          <p:nvPr/>
        </p:nvSpPr>
        <p:spPr>
          <a:xfrm>
            <a:off x="986088" y="3255961"/>
            <a:ext cx="75565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Calculate the remainder using 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decimal_num % b_tar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BE10B-09A5-A553-A78D-7A68D07D9FD4}"/>
              </a:ext>
            </a:extLst>
          </p:cNvPr>
          <p:cNvSpPr txBox="1"/>
          <p:nvPr/>
        </p:nvSpPr>
        <p:spPr>
          <a:xfrm>
            <a:off x="860007" y="3637099"/>
            <a:ext cx="120698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SzPct val="100000"/>
              <a:buChar char="•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Convert this remainder to a character: if the remainder is less than 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10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 it's a regular digit; if it's 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10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or more, convert it to an alphabetic character (A-F) using 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chr(remainder - 10 + </a:t>
            </a:r>
            <a:r>
              <a:rPr lang="en-US" sz="2400" dirty="0" err="1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ord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('A'))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9E24A-8807-CFE1-FDCD-406E34DE3C7F}"/>
              </a:ext>
            </a:extLst>
          </p:cNvPr>
          <p:cNvSpPr txBox="1"/>
          <p:nvPr/>
        </p:nvSpPr>
        <p:spPr>
          <a:xfrm>
            <a:off x="860007" y="5172563"/>
            <a:ext cx="7315200" cy="304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Append the result to 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digits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DFD1B-1266-694A-57AE-B67440E3B6F4}"/>
              </a:ext>
            </a:extLst>
          </p:cNvPr>
          <p:cNvSpPr txBox="1"/>
          <p:nvPr/>
        </p:nvSpPr>
        <p:spPr>
          <a:xfrm>
            <a:off x="875511" y="5776482"/>
            <a:ext cx="7315200" cy="304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Continue dividing until the quotient is zero.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89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C2E0-D5AC-690E-06E9-0538329D3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7">
            <a:extLst>
              <a:ext uri="{FF2B5EF4-FFF2-40B4-BE49-F238E27FC236}">
                <a16:creationId xmlns:a16="http://schemas.microsoft.com/office/drawing/2014/main" id="{1D6F3E8F-DE86-3AC3-212F-0ACA4BD0AB36}"/>
              </a:ext>
            </a:extLst>
          </p:cNvPr>
          <p:cNvSpPr/>
          <p:nvPr/>
        </p:nvSpPr>
        <p:spPr>
          <a:xfrm>
            <a:off x="1285589" y="1115291"/>
            <a:ext cx="10421138" cy="3693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44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4: Reverse and Format the Result </a:t>
            </a:r>
            <a:endParaRPr lang="en-US" sz="4400" dirty="0"/>
          </a:p>
        </p:txBody>
      </p:sp>
      <p:sp>
        <p:nvSpPr>
          <p:cNvPr id="3" name="Text 18">
            <a:extLst>
              <a:ext uri="{FF2B5EF4-FFF2-40B4-BE49-F238E27FC236}">
                <a16:creationId xmlns:a16="http://schemas.microsoft.com/office/drawing/2014/main" id="{4E254140-1B23-0052-3FE5-11E4AADB37CA}"/>
              </a:ext>
            </a:extLst>
          </p:cNvPr>
          <p:cNvSpPr/>
          <p:nvPr/>
        </p:nvSpPr>
        <p:spPr>
          <a:xfrm>
            <a:off x="984297" y="1705067"/>
            <a:ext cx="13370529" cy="992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buSzPct val="100000"/>
              <a:buFontTx/>
              <a:buChar char="•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Since the conversion process gives digits in reverse order, </a:t>
            </a:r>
          </a:p>
          <a:p>
            <a:pPr>
              <a:buSzPct val="100000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    reverse the list 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digits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and join it into a single string to produce </a:t>
            </a:r>
          </a:p>
          <a:p>
            <a:pPr>
              <a:buSzPct val="100000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    the final result in the target base.</a:t>
            </a:r>
            <a:endParaRPr lang="en-US" sz="2400" dirty="0"/>
          </a:p>
          <a:p>
            <a:pPr algn="l">
              <a:buSzPct val="100000"/>
            </a:pPr>
            <a:endParaRPr lang="en-US" sz="2000" dirty="0"/>
          </a:p>
        </p:txBody>
      </p:sp>
      <p:sp>
        <p:nvSpPr>
          <p:cNvPr id="5" name="Text 19">
            <a:extLst>
              <a:ext uri="{FF2B5EF4-FFF2-40B4-BE49-F238E27FC236}">
                <a16:creationId xmlns:a16="http://schemas.microsoft.com/office/drawing/2014/main" id="{4F880C17-45BC-6BEB-B07C-C2E79B6FE3DC}"/>
              </a:ext>
            </a:extLst>
          </p:cNvPr>
          <p:cNvSpPr/>
          <p:nvPr/>
        </p:nvSpPr>
        <p:spPr>
          <a:xfrm>
            <a:off x="1106758" y="1878190"/>
            <a:ext cx="14378238" cy="1267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200000"/>
              </a:lnSpc>
              <a:buSzPct val="100000"/>
            </a:pPr>
            <a:r>
              <a:rPr lang="en-US" sz="2400" dirty="0"/>
              <a:t> </a:t>
            </a:r>
          </a:p>
        </p:txBody>
      </p:sp>
      <p:sp>
        <p:nvSpPr>
          <p:cNvPr id="6" name="Text 20">
            <a:extLst>
              <a:ext uri="{FF2B5EF4-FFF2-40B4-BE49-F238E27FC236}">
                <a16:creationId xmlns:a16="http://schemas.microsoft.com/office/drawing/2014/main" id="{F50D0F31-79EA-3560-317B-C40F44C414B5}"/>
              </a:ext>
            </a:extLst>
          </p:cNvPr>
          <p:cNvSpPr/>
          <p:nvPr/>
        </p:nvSpPr>
        <p:spPr>
          <a:xfrm>
            <a:off x="1437989" y="5476684"/>
            <a:ext cx="75565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44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6:  Output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572C7-DE5E-2F51-99E4-5F6D4E5EAA01}"/>
              </a:ext>
            </a:extLst>
          </p:cNvPr>
          <p:cNvSpPr txBox="1"/>
          <p:nvPr/>
        </p:nvSpPr>
        <p:spPr>
          <a:xfrm>
            <a:off x="875511" y="3967234"/>
            <a:ext cx="120698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SzPct val="100000"/>
              <a:buChar char="•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If the decimal equivalent of 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is 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0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 immediately return </a:t>
            </a:r>
            <a:r>
              <a:rPr lang="en-US" sz="24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'0'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as output. This avoids unnecessary processing for numbers that are zero in any base.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6A4A3-BFE4-B775-30AD-66A89D4248FD}"/>
              </a:ext>
            </a:extLst>
          </p:cNvPr>
          <p:cNvSpPr txBox="1"/>
          <p:nvPr/>
        </p:nvSpPr>
        <p:spPr>
          <a:xfrm>
            <a:off x="875511" y="6001025"/>
            <a:ext cx="7315200" cy="308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2400" dirty="0">
                <a:solidFill>
                  <a:srgbClr val="C9C9C0"/>
                </a:solidFill>
                <a:latin typeface="Tomorrow" pitchFamily="34" charset="0"/>
              </a:rPr>
              <a:t>Display the converted number</a:t>
            </a:r>
            <a:endParaRPr lang="en-US" sz="2400" dirty="0"/>
          </a:p>
        </p:txBody>
      </p:sp>
      <p:sp>
        <p:nvSpPr>
          <p:cNvPr id="4" name="Text 20">
            <a:extLst>
              <a:ext uri="{FF2B5EF4-FFF2-40B4-BE49-F238E27FC236}">
                <a16:creationId xmlns:a16="http://schemas.microsoft.com/office/drawing/2014/main" id="{34259899-1871-ECEF-B7C5-8A0175E1D8A4}"/>
              </a:ext>
            </a:extLst>
          </p:cNvPr>
          <p:cNvSpPr/>
          <p:nvPr/>
        </p:nvSpPr>
        <p:spPr>
          <a:xfrm>
            <a:off x="1437989" y="3633014"/>
            <a:ext cx="75565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44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5: Handle Edge Case (Zero)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6777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92442"/>
            <a:ext cx="66636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Handling Wrong Inputs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41382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507004" y="3668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Input Validation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4158615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algorithm validates incoming data to ensure it conforms to expected formats and ranges.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441382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398681" y="3668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Error Handling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4158615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When invalid data is detected, the algorithm logs the error and continues processing valid data.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0680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Related Concepts from Class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196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71550" y="3204686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119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Structures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610094"/>
            <a:ext cx="2927747" cy="985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We used concepts like lists and variables to manage the constant data flow.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1196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826318" y="3204686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119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Algorithms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610094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We applied various algorithms for data filtering, transformation, and analysis, including filtering and sorting.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90657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35236" y="5991582"/>
            <a:ext cx="2272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906572"/>
            <a:ext cx="31309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Software Engineering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3969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We incorporated design, testing, and error handling principles to ensure efficacy and preciseness.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504</Words>
  <Application>Microsoft Office PowerPoint</Application>
  <PresentationFormat>Custom</PresentationFormat>
  <Paragraphs>62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Tomorrow Semi Bold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Maurer, Naomi E - 01</cp:lastModifiedBy>
  <cp:revision>2</cp:revision>
  <dcterms:created xsi:type="dcterms:W3CDTF">2024-10-25T17:27:29Z</dcterms:created>
  <dcterms:modified xsi:type="dcterms:W3CDTF">2024-10-28T16:41:37Z</dcterms:modified>
</cp:coreProperties>
</file>