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19" r:id="rId2"/>
    <p:sldId id="257" r:id="rId3"/>
    <p:sldId id="258" r:id="rId4"/>
    <p:sldId id="272" r:id="rId5"/>
    <p:sldId id="273" r:id="rId6"/>
    <p:sldId id="274" r:id="rId7"/>
    <p:sldId id="276" r:id="rId8"/>
    <p:sldId id="275" r:id="rId9"/>
    <p:sldId id="317" r:id="rId10"/>
    <p:sldId id="277" r:id="rId11"/>
    <p:sldId id="324" r:id="rId12"/>
    <p:sldId id="259" r:id="rId13"/>
    <p:sldId id="261" r:id="rId14"/>
    <p:sldId id="279" r:id="rId15"/>
    <p:sldId id="280" r:id="rId16"/>
    <p:sldId id="316" r:id="rId17"/>
    <p:sldId id="262" r:id="rId18"/>
    <p:sldId id="281" r:id="rId19"/>
    <p:sldId id="282" r:id="rId20"/>
    <p:sldId id="285" r:id="rId21"/>
    <p:sldId id="283" r:id="rId22"/>
    <p:sldId id="286" r:id="rId23"/>
    <p:sldId id="284" r:id="rId24"/>
    <p:sldId id="263" r:id="rId25"/>
    <p:sldId id="287" r:id="rId26"/>
    <p:sldId id="264" r:id="rId27"/>
    <p:sldId id="333" r:id="rId28"/>
    <p:sldId id="288" r:id="rId29"/>
    <p:sldId id="318" r:id="rId30"/>
    <p:sldId id="334" r:id="rId31"/>
    <p:sldId id="265" r:id="rId32"/>
    <p:sldId id="266" r:id="rId33"/>
    <p:sldId id="267" r:id="rId34"/>
    <p:sldId id="269" r:id="rId35"/>
    <p:sldId id="290" r:id="rId36"/>
    <p:sldId id="291" r:id="rId37"/>
    <p:sldId id="292" r:id="rId38"/>
    <p:sldId id="293" r:id="rId39"/>
    <p:sldId id="289" r:id="rId40"/>
    <p:sldId id="270" r:id="rId41"/>
    <p:sldId id="294" r:id="rId42"/>
    <p:sldId id="295" r:id="rId43"/>
    <p:sldId id="296" r:id="rId44"/>
    <p:sldId id="298" r:id="rId45"/>
    <p:sldId id="299" r:id="rId46"/>
    <p:sldId id="320" r:id="rId47"/>
    <p:sldId id="300" r:id="rId48"/>
    <p:sldId id="321" r:id="rId49"/>
    <p:sldId id="297" r:id="rId50"/>
    <p:sldId id="301" r:id="rId51"/>
    <p:sldId id="302" r:id="rId52"/>
    <p:sldId id="306" r:id="rId53"/>
    <p:sldId id="303" r:id="rId54"/>
    <p:sldId id="271" r:id="rId55"/>
    <p:sldId id="304" r:id="rId56"/>
    <p:sldId id="305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2" r:id="rId65"/>
    <p:sldId id="315" r:id="rId66"/>
    <p:sldId id="323" r:id="rId67"/>
  </p:sldIdLst>
  <p:sldSz cx="9144000" cy="6858000" type="screen4x3"/>
  <p:notesSz cx="7099300" cy="1023461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CCE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3BBA3AE-6717-1912-1AE6-3F74183260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94601FE-6663-0E02-84DC-6C905B1D9A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694E350-30E9-05AC-3AE5-F4F4D81450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400F98C-6904-5691-E42C-5EF74A9EB8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 smtClean="0"/>
            </a:lvl1pPr>
          </a:lstStyle>
          <a:p>
            <a:pPr>
              <a:defRPr/>
            </a:pPr>
            <a:fld id="{C4EC2E3E-0B20-4806-AAEF-5313E522D44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A8B50FB-E7EC-E652-490A-110FCEE38E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DB2B6D-F3C6-7C94-06AE-1FD7FD279E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FCE0461-5BD5-E1F6-6C04-050E8A7DCC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26D2E25-3569-96F1-40A4-27C6A4F17D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026089F3-A797-0180-E932-E700FE286D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9B1A19C-09C5-F54C-6783-D1B8ED22D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 smtClean="0"/>
            </a:lvl1pPr>
          </a:lstStyle>
          <a:p>
            <a:pPr>
              <a:defRPr/>
            </a:pPr>
            <a:fld id="{5D7723E6-DF75-45C8-A9D0-38A7E8CB980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4C3F9F6-25C5-5596-85C7-C90A1FAAF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874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874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874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874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78947C8-7A64-4F0D-BBD9-4858D6C7EB7E}" type="slidenum">
              <a:rPr lang="es-ES_tradnl" altLang="es-ES_tradnl" sz="1200"/>
              <a:pPr/>
              <a:t>2</a:t>
            </a:fld>
            <a:endParaRPr lang="es-ES_tradnl" altLang="es-ES_tradnl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88113C0-057D-FD90-5FE4-77F3F9F5A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F57D141-D098-3A86-97CD-B17857364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413A01-51A1-B7C1-0C4A-61B787C20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79FBE4-B8A3-05AB-2A66-CDD4C4E527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17B2EB17-CB1F-407B-BF4D-B830165032D7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59F3C9-2FF3-76F9-71C3-A34D98098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10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964654-74C6-F4EB-C35E-35650CEAA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59FAD-55E8-93D2-7EDC-8FF585790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0B703CBA-C65F-49CF-A2DD-C121B02D477B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A6DDD5-12C9-16EC-45E5-6A366132C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03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6EA586-6A38-5624-0893-6289108C0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D0681A-6B00-C6A5-8275-A8CDA93B8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7A2E2265-4762-464A-BED1-1BE47AC1E644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0C753-97B0-0376-6B9F-BD9F0DC54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92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314F4E-D853-0688-CA9F-15B4660BF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9FE1E9-3BF8-7E7A-0CDB-31CE096DF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58E7FD42-95C9-42FB-9AD3-DABB0F32E846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C1DF5E-BE63-B4AF-A506-04F189C93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90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2F3D76-94FA-89CB-52D1-EE14ED06B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046457-D930-9F13-5A14-A3D7EAD65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C24CC0FF-5F20-422B-A78E-679EE6E470AE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1812F7-146E-B68A-FC12-C64F28278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3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AC6C1-F90F-53C1-5B70-46BDCE15C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A72301-DCB4-AE4E-CA98-D395C323A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3EA7EB60-7532-40A3-8BCE-4F2DD0943D29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B45C3-8F40-E19C-CF19-61735EB5D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28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9DC399-09EE-FA27-EB3F-29B946FF8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8DAFF-C956-2385-62CA-481A08DF5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23FA837F-5E4D-43C9-B57F-74B0F5A472C0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9C1E0-5A91-4B70-96CC-8AD8A578C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9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73B8D-F4AE-450D-CFFC-19E2DA6B91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9F94D-BDD6-972D-2852-6429E5016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E91426AF-9CA8-4297-A717-6704291F51C3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FD8D3-5F25-C028-65F5-31FF5DA0E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341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1F77ED-62E0-45FA-D74D-A354D51BC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AA3D92-514B-8CFA-4E9E-A8A6596F91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5341545C-4B97-481E-9537-A90D90E925D4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929C4B2-CF9E-1F7E-BDEC-81385A9D1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8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4D1724-ACB6-9D4E-FE70-9376E2783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D580D8-B006-4C89-26FC-9162B224E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C49F8FCF-D45F-4B52-B4B7-E1FF77975F3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F9BF81-7116-B91D-7842-E66580706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9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58836D9-4FFE-9119-EF11-7C1AD1903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50BF5B-DCAC-0DBE-603C-1DABBFCA30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3530CA74-6DE4-4048-B6D7-4C36A1E2A38E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ED35D5-D05A-5BFA-1FF1-BBF3D6F0E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1C057-A17D-9F71-F91D-616554C55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C30BF-8330-3C6A-B222-3CCDDA780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FD501971-A484-43B0-B3FE-BBB3ABE8D013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F9065-3C5D-954A-E721-21D50C3A0F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47857-8C9E-4359-E5A6-5475A2180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4E3E8-D6A3-0F47-6516-95886F4F7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965CC3F3-A650-4030-A5E1-8ECFFAC48AC3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10C0-5FAC-7651-3FCA-4E126854F0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0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9858AF-9A96-62D1-9076-529793988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74C9FD-40C0-1B43-857A-BCFC9860D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texto del patrón</a:t>
            </a:r>
          </a:p>
          <a:p>
            <a:pPr lvl="1"/>
            <a:r>
              <a:rPr lang="es-ES_tradnl" altLang="es-ES_tradnl"/>
              <a:t>Segundo nivel</a:t>
            </a:r>
          </a:p>
          <a:p>
            <a:pPr lvl="2"/>
            <a:r>
              <a:rPr lang="es-ES_tradnl" altLang="es-ES_tradnl"/>
              <a:t>Tercer nivel</a:t>
            </a:r>
          </a:p>
          <a:p>
            <a:pPr lvl="3"/>
            <a:r>
              <a:rPr lang="es-ES_tradnl" altLang="es-ES_tradnl"/>
              <a:t>Cuarto nivel</a:t>
            </a:r>
          </a:p>
          <a:p>
            <a:pPr lvl="4"/>
            <a:r>
              <a:rPr lang="es-ES_tradnl" altLang="es-ES_tradnl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588D41-DFBF-BEDC-EFB3-9459FF6C65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0AABEC5-7E86-F29A-1ED9-55278F9DF9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8138" y="6324600"/>
            <a:ext cx="6069012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6AF88C86-C2D1-47D6-A5DF-0D2FE4A08EAD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6D0DCB-D95A-66FB-1A4E-66FB2F123C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Marcador de pie de página">
            <a:extLst>
              <a:ext uri="{FF2B5EF4-FFF2-40B4-BE49-F238E27FC236}">
                <a16:creationId xmlns:a16="http://schemas.microsoft.com/office/drawing/2014/main" id="{BB34F64C-4994-24F9-6BBA-3A9EA0EB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   A.E.D. I				        </a:t>
            </a:r>
            <a:fld id="{9CB0A299-7604-4935-AB05-0912B4AADF0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2A18FBB-6BDA-D46B-B7D4-10196311B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69863"/>
            <a:ext cx="8686800" cy="685800"/>
          </a:xfrm>
        </p:spPr>
        <p:txBody>
          <a:bodyPr/>
          <a:lstStyle/>
          <a:p>
            <a:r>
              <a:rPr lang="es-ES_tradnl" altLang="es-ES_tradnl" sz="3200" dirty="0">
                <a:latin typeface="Arial Black" panose="020B0A04020102020204" pitchFamily="34" charset="0"/>
              </a:rPr>
              <a:t>Programa de teoría</a:t>
            </a:r>
            <a:endParaRPr lang="es-ES_tradnl" altLang="es-ES_tradnl" dirty="0"/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DE4240E1-E5E6-AAA9-D3AE-0ABDE878B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4575" y="765175"/>
            <a:ext cx="7056438" cy="500216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AED I. Estructuras de Datos.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1. Abstracciones y especificaciones.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2. Conjuntos y diccionarios.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3. Representación de conjuntos mediante árboles.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4. Grafos.</a:t>
            </a:r>
            <a:endParaRPr lang="es-ES_tradnl" altLang="es-ES_tradnl" sz="800" b="1" dirty="0">
              <a:latin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AED II. Algorítmica.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1. Análisis de algoritmos.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2. Divide y vencerás.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3. Algoritmos voraces.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4. Programación dinámica.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5.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Backtracking</a:t>
            </a:r>
            <a:r>
              <a:rPr lang="es-ES_tradnl" altLang="es-ES_tradnl" sz="22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6. Ramificación y poda.</a:t>
            </a:r>
          </a:p>
        </p:txBody>
      </p:sp>
      <p:sp>
        <p:nvSpPr>
          <p:cNvPr id="4101" name="Line 7">
            <a:extLst>
              <a:ext uri="{FF2B5EF4-FFF2-40B4-BE49-F238E27FC236}">
                <a16:creationId xmlns:a16="http://schemas.microsoft.com/office/drawing/2014/main" id="{3111659A-077B-9294-7DDD-3444B235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557338"/>
            <a:ext cx="936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225D9D-FA3A-DE0E-641F-BAFD2F8D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336"/>
            <a:ext cx="9144000" cy="1090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>
            <a:extLst>
              <a:ext uri="{FF2B5EF4-FFF2-40B4-BE49-F238E27FC236}">
                <a16:creationId xmlns:a16="http://schemas.microsoft.com/office/drawing/2014/main" id="{B7559BF5-4479-AAA8-0ED2-F9135B4A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25AF8FB3-93DC-414E-B9C3-87912FC5C2D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CA2E256-E7A1-268D-6BD1-A48CBD75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FC6D8F8-6807-5F2F-6359-1190D4A7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1023938"/>
            <a:ext cx="5951537" cy="8572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600" b="1">
                <a:latin typeface="Arial" panose="020B0604020202020204" pitchFamily="34" charset="0"/>
              </a:rPr>
              <a:t>C						C++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B6AC1846-CE4C-F27B-CFC1-1AF57BD3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700213"/>
            <a:ext cx="394176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struct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 Pila {</a:t>
            </a:r>
          </a:p>
          <a:p>
            <a:pPr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tope;</a:t>
            </a:r>
          </a:p>
          <a:p>
            <a:pPr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datos[10];</a:t>
            </a: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};</a:t>
            </a:r>
          </a:p>
          <a:p>
            <a:pPr>
              <a:buFontTx/>
              <a:buNone/>
            </a:pPr>
            <a:endParaRPr lang="es-ES_tradnl" altLang="es-ES_tradnl" sz="22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void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200" dirty="0">
                <a:latin typeface="Arial" panose="020B0604020202020204" pitchFamily="34" charset="0"/>
              </a:rPr>
              <a:t> (Pila *p,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valor);</a:t>
            </a:r>
          </a:p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void</a:t>
            </a:r>
            <a:r>
              <a:rPr lang="es-ES_tradnl" altLang="es-ES_tradnl" sz="2200" dirty="0">
                <a:latin typeface="Arial" panose="020B0604020202020204" pitchFamily="34" charset="0"/>
              </a:rPr>
              <a:t> pop (Pila *p);</a:t>
            </a:r>
          </a:p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top (Pila p);</a:t>
            </a:r>
          </a:p>
        </p:txBody>
      </p:sp>
      <p:sp>
        <p:nvSpPr>
          <p:cNvPr id="14342" name="Rectangle 9">
            <a:extLst>
              <a:ext uri="{FF2B5EF4-FFF2-40B4-BE49-F238E27FC236}">
                <a16:creationId xmlns:a16="http://schemas.microsoft.com/office/drawing/2014/main" id="{EAB8376F-4260-C667-28C9-1282C36B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1700213"/>
            <a:ext cx="4167188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class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 Pila {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  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private</a:t>
            </a:r>
            <a:r>
              <a:rPr lang="es-ES" altLang="es-ES_tradnl" sz="2200" b="1" dirty="0">
                <a:latin typeface="Arial" panose="020B0604020202020204" pitchFamily="34" charset="0"/>
              </a:rPr>
              <a:t>:</a:t>
            </a: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 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tope;</a:t>
            </a:r>
          </a:p>
          <a:p>
            <a:pPr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 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datos[10];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  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public</a:t>
            </a:r>
            <a:r>
              <a:rPr lang="es-ES" altLang="es-ES_tradnl" sz="2200" b="1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 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void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200" dirty="0">
                <a:latin typeface="Arial" panose="020B0604020202020204" pitchFamily="34" charset="0"/>
              </a:rPr>
              <a:t> (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valor);</a:t>
            </a: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 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void</a:t>
            </a:r>
            <a:r>
              <a:rPr lang="es-ES_tradnl" altLang="es-ES_tradnl" sz="2200" dirty="0">
                <a:latin typeface="Arial" panose="020B0604020202020204" pitchFamily="34" charset="0"/>
              </a:rPr>
              <a:t> pop ( );</a:t>
            </a: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     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sz="2200" dirty="0">
                <a:latin typeface="Arial" panose="020B0604020202020204" pitchFamily="34" charset="0"/>
              </a:rPr>
              <a:t> top ( );</a:t>
            </a: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4343" name="Line 10">
            <a:extLst>
              <a:ext uri="{FF2B5EF4-FFF2-40B4-BE49-F238E27FC236}">
                <a16:creationId xmlns:a16="http://schemas.microsoft.com/office/drawing/2014/main" id="{A5CC60CE-958B-F0B8-6A90-98E091E4B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700213"/>
            <a:ext cx="3338513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43884822-FD8C-F1A3-C404-EE544CF95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709738"/>
            <a:ext cx="3170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" name="1 Tabla">
            <a:extLst>
              <a:ext uri="{FF2B5EF4-FFF2-40B4-BE49-F238E27FC236}">
                <a16:creationId xmlns:a16="http://schemas.microsoft.com/office/drawing/2014/main" id="{D07A74E7-6905-0175-7B8F-AC6398BC916A}"/>
              </a:ext>
            </a:extLst>
          </p:cNvPr>
          <p:cNvGraphicFramePr>
            <a:graphicFrameLocks noGrp="1"/>
          </p:cNvGraphicFramePr>
          <p:nvPr/>
        </p:nvGraphicFramePr>
        <p:xfrm>
          <a:off x="7505700" y="1944688"/>
          <a:ext cx="1439864" cy="350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80" name="Rectangle 6">
            <a:extLst>
              <a:ext uri="{FF2B5EF4-FFF2-40B4-BE49-F238E27FC236}">
                <a16:creationId xmlns:a16="http://schemas.microsoft.com/office/drawing/2014/main" id="{69DEB0DD-8D49-9A41-8C85-1E754DCD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1130300"/>
            <a:ext cx="14652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Pila</a:t>
            </a:r>
          </a:p>
          <a:p>
            <a:pPr algn="ctr"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</a:rPr>
              <a:t>datos</a:t>
            </a:r>
            <a:endParaRPr lang="es-ES_tradnl" altLang="es-ES_tradnl" sz="2000">
              <a:latin typeface="Arial" panose="020B0604020202020204" pitchFamily="34" charset="0"/>
            </a:endParaRPr>
          </a:p>
        </p:txBody>
      </p:sp>
      <p:sp>
        <p:nvSpPr>
          <p:cNvPr id="14381" name="Rectangle 6">
            <a:extLst>
              <a:ext uri="{FF2B5EF4-FFF2-40B4-BE49-F238E27FC236}">
                <a16:creationId xmlns:a16="http://schemas.microsoft.com/office/drawing/2014/main" id="{D1C3E0DF-A2FE-6182-B68C-1A89B9FBC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2293938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</a:rPr>
              <a:t>tope</a:t>
            </a:r>
            <a:endParaRPr lang="es-ES_tradnl" altLang="es-ES_tradnl" sz="2000">
              <a:latin typeface="Arial" panose="020B0604020202020204" pitchFamily="34" charset="0"/>
            </a:endParaRPr>
          </a:p>
        </p:txBody>
      </p:sp>
      <p:cxnSp>
        <p:nvCxnSpPr>
          <p:cNvPr id="14382" name="3 Conector recto de flecha">
            <a:extLst>
              <a:ext uri="{FF2B5EF4-FFF2-40B4-BE49-F238E27FC236}">
                <a16:creationId xmlns:a16="http://schemas.microsoft.com/office/drawing/2014/main" id="{CFD04FA8-DCBD-9455-62AC-43FA185F77F9}"/>
              </a:ext>
            </a:extLst>
          </p:cNvPr>
          <p:cNvCxnSpPr>
            <a:cxnSpLocks noChangeShapeType="1"/>
            <a:stCxn id="14381" idx="2"/>
          </p:cNvCxnSpPr>
          <p:nvPr/>
        </p:nvCxnSpPr>
        <p:spPr bwMode="auto">
          <a:xfrm>
            <a:off x="7078663" y="2751138"/>
            <a:ext cx="4095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>
            <a:extLst>
              <a:ext uri="{FF2B5EF4-FFF2-40B4-BE49-F238E27FC236}">
                <a16:creationId xmlns:a16="http://schemas.microsoft.com/office/drawing/2014/main" id="{3D8C94B8-7F35-FD0E-A5DB-52E27CA2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8028BC44-4166-49BB-866B-C19AE505AE1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D3436EC-D68A-5DC8-CE70-34CA6B7A5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4761102-07F7-0DDC-3254-2FFED7C5F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1023938"/>
            <a:ext cx="5951537" cy="8572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600" b="1">
                <a:latin typeface="Arial" panose="020B0604020202020204" pitchFamily="34" charset="0"/>
              </a:rPr>
              <a:t>C						C++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91401C5A-9B30-3C28-6A77-2B40588B1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700213"/>
            <a:ext cx="394176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Pila p1, p2;</a:t>
            </a:r>
          </a:p>
          <a:p>
            <a:pPr>
              <a:buFontTx/>
              <a:buNone/>
            </a:pPr>
            <a:r>
              <a:rPr lang="es-ES_tradnl" altLang="es-ES_tradnl" sz="2000" b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>
                <a:latin typeface="Lucida Console" panose="020B0609040504020204" pitchFamily="49" charset="0"/>
              </a:rPr>
              <a:t> i;</a:t>
            </a:r>
          </a:p>
          <a:p>
            <a:pPr>
              <a:buFontTx/>
              <a:buNone/>
            </a:pPr>
            <a:endParaRPr lang="es-ES_tradnl" altLang="es-ES_tradnl" sz="160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push(&amp;p1, 34);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push(&amp;p1, 20);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push(&amp;p1, 51);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pop(&amp;p1);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i= top(p1);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p1.tope= 243;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i= top(p1);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Lucida Console" panose="020B0609040504020204" pitchFamily="49" charset="0"/>
              </a:rPr>
              <a:t>...</a:t>
            </a:r>
          </a:p>
        </p:txBody>
      </p:sp>
      <p:sp>
        <p:nvSpPr>
          <p:cNvPr id="15366" name="Rectangle 9">
            <a:extLst>
              <a:ext uri="{FF2B5EF4-FFF2-40B4-BE49-F238E27FC236}">
                <a16:creationId xmlns:a16="http://schemas.microsoft.com/office/drawing/2014/main" id="{B6A7EFB6-6CFD-879D-05D4-D2489874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1700213"/>
            <a:ext cx="4167188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Pila p1, p2;</a:t>
            </a:r>
          </a:p>
          <a:p>
            <a:pPr>
              <a:buFontTx/>
              <a:buNone/>
            </a:pPr>
            <a:r>
              <a:rPr lang="es-ES_tradnl" altLang="es-ES_tradnl" sz="2000" b="1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i;</a:t>
            </a:r>
          </a:p>
          <a:p>
            <a:pPr>
              <a:buFontTx/>
              <a:buNone/>
            </a:pPr>
            <a:endParaRPr lang="es-ES" altLang="es-ES_tradnl" sz="20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p1.push(34);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p1.push(20);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p1.push(51);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p1.pop();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i= p1.top();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p1.tope= 243;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i= p1.top();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...</a:t>
            </a:r>
            <a:endParaRPr lang="es-ES_tradnl" altLang="es-ES_tradnl" sz="2000" dirty="0">
              <a:latin typeface="Lucida Console" panose="020B0609040504020204" pitchFamily="49" charset="0"/>
            </a:endParaRPr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4AFF931A-9714-F1E7-5416-152206E75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700213"/>
            <a:ext cx="3338513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71E9452B-6924-3B6F-8235-E25AC23B4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709738"/>
            <a:ext cx="3170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" name="1 Tabla">
            <a:extLst>
              <a:ext uri="{FF2B5EF4-FFF2-40B4-BE49-F238E27FC236}">
                <a16:creationId xmlns:a16="http://schemas.microsoft.com/office/drawing/2014/main" id="{6BF07448-45FB-5AFE-7C61-4A35A9C2A081}"/>
              </a:ext>
            </a:extLst>
          </p:cNvPr>
          <p:cNvGraphicFramePr>
            <a:graphicFrameLocks noGrp="1"/>
          </p:cNvGraphicFramePr>
          <p:nvPr/>
        </p:nvGraphicFramePr>
        <p:xfrm>
          <a:off x="7505700" y="1944688"/>
          <a:ext cx="1439864" cy="350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996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1" marR="91461" marT="45724" marB="4572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04" name="Rectangle 6">
            <a:extLst>
              <a:ext uri="{FF2B5EF4-FFF2-40B4-BE49-F238E27FC236}">
                <a16:creationId xmlns:a16="http://schemas.microsoft.com/office/drawing/2014/main" id="{6067AB63-563B-1B22-1349-481AF0488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1130300"/>
            <a:ext cx="14652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Pila</a:t>
            </a:r>
          </a:p>
          <a:p>
            <a:pPr algn="ctr"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</a:rPr>
              <a:t>datos</a:t>
            </a:r>
            <a:endParaRPr lang="es-ES_tradnl" altLang="es-ES_tradnl" sz="2000">
              <a:latin typeface="Arial" panose="020B0604020202020204" pitchFamily="34" charset="0"/>
            </a:endParaRPr>
          </a:p>
        </p:txBody>
      </p:sp>
      <p:sp>
        <p:nvSpPr>
          <p:cNvPr id="15405" name="Rectangle 6">
            <a:extLst>
              <a:ext uri="{FF2B5EF4-FFF2-40B4-BE49-F238E27FC236}">
                <a16:creationId xmlns:a16="http://schemas.microsoft.com/office/drawing/2014/main" id="{1364DC61-31D8-CC99-5B01-566C9E870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2293938"/>
            <a:ext cx="81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</a:rPr>
              <a:t>tope</a:t>
            </a:r>
            <a:endParaRPr lang="es-ES_tradnl" altLang="es-ES_tradnl" sz="2000">
              <a:latin typeface="Arial" panose="020B0604020202020204" pitchFamily="34" charset="0"/>
            </a:endParaRPr>
          </a:p>
        </p:txBody>
      </p:sp>
      <p:cxnSp>
        <p:nvCxnSpPr>
          <p:cNvPr id="15406" name="3 Conector recto de flecha">
            <a:extLst>
              <a:ext uri="{FF2B5EF4-FFF2-40B4-BE49-F238E27FC236}">
                <a16:creationId xmlns:a16="http://schemas.microsoft.com/office/drawing/2014/main" id="{44FE76B4-DEDB-D7D5-6F12-619BF705EACB}"/>
              </a:ext>
            </a:extLst>
          </p:cNvPr>
          <p:cNvCxnSpPr>
            <a:cxnSpLocks noChangeShapeType="1"/>
            <a:stCxn id="15405" idx="2"/>
          </p:cNvCxnSpPr>
          <p:nvPr/>
        </p:nvCxnSpPr>
        <p:spPr bwMode="auto">
          <a:xfrm>
            <a:off x="7078663" y="2751138"/>
            <a:ext cx="40957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70ACA571-0271-42A9-4827-96F2DD79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4672013"/>
            <a:ext cx="2051050" cy="16224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s-ES_tradnl" altLang="es-ES_tradnl" sz="2200" b="1" dirty="0">
                <a:latin typeface="Arial" charset="0"/>
              </a:rPr>
              <a:t>Error de compilación:</a:t>
            </a:r>
          </a:p>
          <a:p>
            <a:pPr>
              <a:spcBef>
                <a:spcPct val="20000"/>
              </a:spcBef>
              <a:defRPr/>
            </a:pPr>
            <a:r>
              <a:rPr lang="es-ES_tradnl" altLang="es-ES_tradnl" sz="2200" dirty="0">
                <a:latin typeface="Arial" charset="0"/>
              </a:rPr>
              <a:t>tope es privado</a:t>
            </a: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B6C31382-BFDA-7EC9-1DC2-3C6CDFCCA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4846638"/>
            <a:ext cx="48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ED4F09F-89BC-451A-6450-2E0579AC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4676775"/>
            <a:ext cx="1663700" cy="16224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s-ES_tradnl" altLang="es-ES_tradnl" sz="2200" b="1" dirty="0">
                <a:latin typeface="Arial" charset="0"/>
              </a:rPr>
              <a:t>Error de ejecución:</a:t>
            </a:r>
          </a:p>
          <a:p>
            <a:pPr>
              <a:spcBef>
                <a:spcPct val="20000"/>
              </a:spcBef>
              <a:defRPr/>
            </a:pPr>
            <a:r>
              <a:rPr lang="es-ES_tradnl" altLang="es-ES_tradnl" sz="2200" dirty="0">
                <a:latin typeface="Arial" charset="0"/>
              </a:rPr>
              <a:t>se sale del </a:t>
            </a:r>
            <a:r>
              <a:rPr lang="es-ES_tradnl" altLang="es-ES_tradnl" sz="2200" dirty="0" err="1">
                <a:latin typeface="Arial" charset="0"/>
              </a:rPr>
              <a:t>array</a:t>
            </a:r>
            <a:r>
              <a:rPr lang="es-ES_tradnl" altLang="es-ES_tradnl" sz="2200" dirty="0">
                <a:latin typeface="Arial" charset="0"/>
              </a:rPr>
              <a:t> datos</a:t>
            </a: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EBD312DE-9DDC-C011-695C-AD5E1D86E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5129213"/>
            <a:ext cx="385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>
            <a:extLst>
              <a:ext uri="{FF2B5EF4-FFF2-40B4-BE49-F238E27FC236}">
                <a16:creationId xmlns:a16="http://schemas.microsoft.com/office/drawing/2014/main" id="{4EA75CAB-2C40-C4E9-9A04-5ADB2E3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54F0A08-9778-473F-85A0-947F9779278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5D72BEB-743E-9D98-8CBE-A18773F4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6DE98A4-CD46-DAC9-D6CD-432E2A9BD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700213"/>
            <a:ext cx="8266113" cy="410527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600" b="1">
                <a:latin typeface="Arial" panose="020B0604020202020204" pitchFamily="34" charset="0"/>
              </a:rPr>
              <a:t>Especificaciones: Tipos de notaciones</a:t>
            </a:r>
            <a:endParaRPr lang="es-ES_tradnl" altLang="es-ES_tradnl">
              <a:latin typeface="Arial" panose="020B0604020202020204" pitchFamily="34" charset="0"/>
            </a:endParaRPr>
          </a:p>
          <a:p>
            <a:r>
              <a:rPr lang="es-ES_tradnl" altLang="es-ES_tradnl">
                <a:latin typeface="Arial" panose="020B0604020202020204" pitchFamily="34" charset="0"/>
              </a:rPr>
              <a:t>Notaciones informales.</a:t>
            </a:r>
          </a:p>
          <a:p>
            <a:r>
              <a:rPr lang="es-ES_tradnl" altLang="es-ES_tradnl">
                <a:latin typeface="Arial" panose="020B0604020202020204" pitchFamily="34" charset="0"/>
              </a:rPr>
              <a:t>Notaciones formales.</a:t>
            </a:r>
          </a:p>
          <a:p>
            <a:pPr lvl="1"/>
            <a:r>
              <a:rPr lang="es-ES_tradnl" altLang="es-ES_tradnl" sz="3200">
                <a:latin typeface="Arial" panose="020B0604020202020204" pitchFamily="34" charset="0"/>
              </a:rPr>
              <a:t>Algebraicas (o axiomáticas).</a:t>
            </a:r>
          </a:p>
          <a:p>
            <a:pPr lvl="1"/>
            <a:r>
              <a:rPr lang="es-ES_tradnl" altLang="es-ES_tradnl" sz="3200">
                <a:latin typeface="Arial" panose="020B0604020202020204" pitchFamily="34" charset="0"/>
              </a:rPr>
              <a:t>Operacionales (o constructivas).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>
            <a:extLst>
              <a:ext uri="{FF2B5EF4-FFF2-40B4-BE49-F238E27FC236}">
                <a16:creationId xmlns:a16="http://schemas.microsoft.com/office/drawing/2014/main" id="{14D5A4B0-0F02-AB22-F68D-7F41838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47D00726-D670-4415-B3E2-B055FD17431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9A32340-8C90-8971-EECD-35FE38A9A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182563"/>
            <a:ext cx="8686800" cy="685800"/>
          </a:xfrm>
        </p:spPr>
        <p:txBody>
          <a:bodyPr/>
          <a:lstStyle/>
          <a:p>
            <a:r>
              <a:rPr lang="es-ES_tradnl" altLang="es-ES_tradnl" sz="3200">
                <a:latin typeface="Arial Black" panose="020B0A04020102020204" pitchFamily="34" charset="0"/>
              </a:rPr>
              <a:t>1.2. Especificaciones informales.</a:t>
            </a:r>
            <a:endParaRPr lang="es-ES_tradnl" altLang="es-ES_tradnl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76A5D77-AFF7-1686-AD46-597C886D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87513"/>
            <a:ext cx="8624888" cy="4449762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Notación</a:t>
            </a:r>
          </a:p>
          <a:p>
            <a:pPr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800" dirty="0">
                <a:latin typeface="Arial" panose="020B0604020202020204" pitchFamily="34" charset="0"/>
              </a:rPr>
              <a:t> &lt;nombre&gt; (</a:t>
            </a:r>
            <a:r>
              <a:rPr lang="es-ES_tradnl" altLang="es-ES_tradnl" sz="2800" b="1" dirty="0" err="1">
                <a:latin typeface="Arial" panose="020B0604020202020204" pitchFamily="34" charset="0"/>
              </a:rPr>
              <a:t>ent</a:t>
            </a:r>
            <a:r>
              <a:rPr lang="es-ES_tradnl" altLang="es-ES_tradnl" sz="2800" dirty="0">
                <a:latin typeface="Arial" panose="020B0604020202020204" pitchFamily="34" charset="0"/>
              </a:rPr>
              <a:t> &lt;id&gt;: &lt;tipo&gt;; &lt;id&gt;: &lt;tipo&gt;,  ...,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sal</a:t>
            </a:r>
            <a:r>
              <a:rPr lang="es-ES_tradnl" altLang="es-ES_tradnl" sz="2800" dirty="0">
                <a:latin typeface="Arial" panose="020B0604020202020204" pitchFamily="34" charset="0"/>
              </a:rPr>
              <a:t> &lt;tipo&gt;)</a:t>
            </a:r>
          </a:p>
          <a:p>
            <a:pPr>
              <a:buFontTx/>
              <a:buNone/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Requiere</a:t>
            </a:r>
            <a:r>
              <a:rPr lang="es-ES_tradnl" altLang="es-ES_tradnl" sz="2800" dirty="0">
                <a:latin typeface="Arial" panose="020B0604020202020204" pitchFamily="34" charset="0"/>
              </a:rPr>
              <a:t>: Establece restricciones de uso.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Modifica</a:t>
            </a:r>
            <a:r>
              <a:rPr lang="es-ES_tradnl" altLang="es-ES_tradnl" sz="2800" dirty="0">
                <a:latin typeface="Arial" panose="020B0604020202020204" pitchFamily="34" charset="0"/>
              </a:rPr>
              <a:t>: Identifica los datos de entrada que se modifican (si existe alguno).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Calcula</a:t>
            </a:r>
            <a:r>
              <a:rPr lang="es-ES_tradnl" altLang="es-ES_tradnl" sz="2800" dirty="0">
                <a:latin typeface="Arial" panose="020B0604020202020204" pitchFamily="34" charset="0"/>
              </a:rPr>
              <a:t>: Descripción textual del comportamiento de la operación.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F89FE9D-7880-CA48-9972-847280D9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8763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1.2.1. Abstracciones funcionales.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4227BD0D-A8A9-1801-687D-1EF41237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B7970BFB-5CC2-48A8-B72F-35F2DEEDC37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C4ADD9D-5D6E-7FE4-587C-64BE6CAE7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83343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1.2.1. Abstracciones funcionales.</a:t>
            </a:r>
            <a:endParaRPr lang="es-ES_tradnl" altLang="es-ES_tradnl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7EC076F-C85E-5471-69C3-7DF15E07C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86775" cy="4573587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s-ES" altLang="es-ES_tradnl" sz="2400" b="1" dirty="0">
                <a:latin typeface="Arial" panose="020B0604020202020204" pitchFamily="34" charset="0"/>
              </a:rPr>
              <a:t>Ejemplo 1:</a:t>
            </a:r>
            <a:r>
              <a:rPr lang="es-ES" altLang="es-ES_tradnl" sz="2200" b="1" dirty="0">
                <a:latin typeface="Arial" panose="020B0604020202020204" pitchFamily="34" charset="0"/>
              </a:rPr>
              <a:t> </a:t>
            </a:r>
            <a:r>
              <a:rPr lang="es-ES" altLang="es-ES_tradnl" sz="2200" dirty="0">
                <a:latin typeface="Arial" panose="020B0604020202020204" pitchFamily="34" charset="0"/>
              </a:rPr>
              <a:t>Eliminar la repetición en los elementos de un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QuitarDuplic</a:t>
            </a:r>
            <a:r>
              <a:rPr lang="es-ES" altLang="es-ES_tradnl" sz="2200" dirty="0">
                <a:latin typeface="Arial" panose="020B0604020202020204" pitchFamily="34" charset="0"/>
              </a:rPr>
              <a:t>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: array [entero])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Modifica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i="1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Quita los elementos repetidos de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. El límite inferior 	del array no varía, pero sí lo puede hacer el superior.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_tradnl" altLang="es-ES_tradnl" sz="22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22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400" b="1" dirty="0">
                <a:latin typeface="Arial" panose="020B0604020202020204" pitchFamily="34" charset="0"/>
              </a:rPr>
              <a:t>Ejemplo 2:</a:t>
            </a:r>
            <a:r>
              <a:rPr lang="es-ES" altLang="es-ES_tradnl" sz="2200" b="1" dirty="0">
                <a:latin typeface="Arial" panose="020B0604020202020204" pitchFamily="34" charset="0"/>
              </a:rPr>
              <a:t> </a:t>
            </a:r>
            <a:r>
              <a:rPr lang="es-ES" altLang="es-ES_tradnl" sz="2200" dirty="0">
                <a:latin typeface="Arial" panose="020B0604020202020204" pitchFamily="34" charset="0"/>
              </a:rPr>
              <a:t>Buscar un elemento en un array de enteros.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Buscar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: array [entero];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entero; 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i</a:t>
            </a:r>
            <a:r>
              <a:rPr lang="es-ES" altLang="es-ES_tradnl" sz="2200" dirty="0">
                <a:latin typeface="Arial" panose="020B0604020202020204" pitchFamily="34" charset="0"/>
              </a:rPr>
              <a:t>: entero)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Requiere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 debe estar ordenado de forma ascendente.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ES_tradnl" sz="2200" i="1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Si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está en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, entonces </a:t>
            </a:r>
            <a:r>
              <a:rPr lang="es-ES" altLang="es-ES_tradnl" sz="2200" i="1" dirty="0">
                <a:latin typeface="Arial" panose="020B0604020202020204" pitchFamily="34" charset="0"/>
              </a:rPr>
              <a:t>i</a:t>
            </a:r>
            <a:r>
              <a:rPr lang="es-ES" altLang="es-ES_tradnl" sz="2200" dirty="0">
                <a:latin typeface="Arial" panose="020B0604020202020204" pitchFamily="34" charset="0"/>
              </a:rPr>
              <a:t> debe contener el valor del 	índice de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tal que </a:t>
            </a:r>
            <a:r>
              <a:rPr lang="es-ES" altLang="es-ES_tradnl" sz="2200" i="1" dirty="0">
                <a:latin typeface="Arial" panose="020B0604020202020204" pitchFamily="34" charset="0"/>
              </a:rPr>
              <a:t>a[i] </a:t>
            </a:r>
            <a:r>
              <a:rPr lang="es-ES" altLang="es-ES_tradnl" sz="2200" dirty="0">
                <a:latin typeface="Arial" panose="020B0604020202020204" pitchFamily="34" charset="0"/>
              </a:rPr>
              <a:t>=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. Si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no está en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, entonces </a:t>
            </a:r>
            <a:r>
              <a:rPr lang="es-ES" altLang="es-ES_tradnl" sz="2200" i="1" dirty="0">
                <a:latin typeface="Arial" panose="020B0604020202020204" pitchFamily="34" charset="0"/>
              </a:rPr>
              <a:t>i </a:t>
            </a:r>
            <a:r>
              <a:rPr lang="es-ES" altLang="es-ES_tradnl" sz="2200" dirty="0">
                <a:latin typeface="Arial" panose="020B0604020202020204" pitchFamily="34" charset="0"/>
              </a:rPr>
              <a:t>= 	</a:t>
            </a:r>
            <a:r>
              <a:rPr lang="es-ES" altLang="es-ES_tradnl" sz="2200" i="1" dirty="0">
                <a:latin typeface="Arial" panose="020B0604020202020204" pitchFamily="34" charset="0"/>
              </a:rPr>
              <a:t>sup</a:t>
            </a:r>
            <a:r>
              <a:rPr lang="es-ES" altLang="es-ES_tradnl" sz="2200" dirty="0">
                <a:latin typeface="Arial" panose="020B0604020202020204" pitchFamily="34" charset="0"/>
              </a:rPr>
              <a:t>+1, donde </a:t>
            </a:r>
            <a:r>
              <a:rPr lang="es-ES" altLang="es-ES_tradnl" sz="2200" i="1" dirty="0" err="1">
                <a:latin typeface="Arial" panose="020B0604020202020204" pitchFamily="34" charset="0"/>
              </a:rPr>
              <a:t>sup</a:t>
            </a:r>
            <a:r>
              <a:rPr lang="es-ES" altLang="es-ES_tradnl" sz="2200" dirty="0">
                <a:latin typeface="Arial" panose="020B0604020202020204" pitchFamily="34" charset="0"/>
              </a:rPr>
              <a:t> es el índice superior del array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.</a:t>
            </a:r>
            <a:endParaRPr lang="es-ES_tradnl" altLang="es-ES_tradnl" sz="2200" b="1" dirty="0">
              <a:latin typeface="Arial" panose="020B0604020202020204" pitchFamily="34" charset="0"/>
            </a:endParaRP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4991D164-E696-EB88-C50E-713E46666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1619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1.2. Especificaciones informales.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>
            <a:extLst>
              <a:ext uri="{FF2B5EF4-FFF2-40B4-BE49-F238E27FC236}">
                <a16:creationId xmlns:a16="http://schemas.microsoft.com/office/drawing/2014/main" id="{10C8049D-4BE4-37F2-1A48-91F0823D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   A.E.D. I				        </a:t>
            </a:r>
            <a:fld id="{B154E387-6561-458B-8E1C-E6A7689DE25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_tradnl" altLang="es-E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Tema 1. Abstracciones y especificaciones.</a:t>
            </a:r>
            <a:endParaRPr lang="es-ES_tradnl" altLang="es-ES" sz="1400" b="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69D0A50-B84F-82E0-D373-98597D84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1.2.1. Abstracciones funcionales.</a:t>
            </a:r>
            <a:endParaRPr lang="es-ES_tradnl" altLang="es-ES_tradnl"/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08A2CB6-F885-F3A1-1DE7-0E4A90DB1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1850"/>
            <a:ext cx="8486775" cy="55372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Generalización: </a:t>
            </a:r>
            <a:r>
              <a:rPr lang="es-ES_tradnl" altLang="es-ES_tradnl" sz="2400" dirty="0">
                <a:latin typeface="Arial" panose="020B0604020202020204" pitchFamily="34" charset="0"/>
              </a:rPr>
              <a:t>u</a:t>
            </a:r>
            <a:r>
              <a:rPr lang="es-ES" altLang="es-ES_tradnl" sz="2400" dirty="0">
                <a:latin typeface="Arial" panose="020B0604020202020204" pitchFamily="34" charset="0"/>
              </a:rPr>
              <a:t>na operación está definida independiente-mente de cuál sea el tipo de sus parámetros.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s-ES" altLang="es-ES_tradnl" sz="1400" dirty="0">
              <a:latin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Ejemplo 3: </a:t>
            </a:r>
            <a:r>
              <a:rPr lang="es-ES" altLang="es-ES_tradnl" sz="2200" dirty="0">
                <a:latin typeface="Arial" panose="020B0604020202020204" pitchFamily="34" charset="0"/>
              </a:rPr>
              <a:t>Eliminar la repetición en los elementos de un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QuitarDuplic</a:t>
            </a:r>
            <a:r>
              <a:rPr lang="es-ES" altLang="es-ES_tradnl" sz="2200" dirty="0">
                <a:latin typeface="Arial" panose="020B0604020202020204" pitchFamily="34" charset="0"/>
              </a:rPr>
              <a:t> [T: tipo](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: array [T])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Requiere</a:t>
            </a:r>
            <a:r>
              <a:rPr lang="es-ES" altLang="es-ES_tradnl" sz="2200" dirty="0">
                <a:latin typeface="Arial" panose="020B0604020202020204" pitchFamily="34" charset="0"/>
              </a:rPr>
              <a:t>: T debe tener una operación de comparación 	</a:t>
            </a:r>
            <a:r>
              <a:rPr lang="es-ES" altLang="es-ES_tradnl" sz="2200" dirty="0" err="1">
                <a:latin typeface="Arial" panose="020B0604020202020204" pitchFamily="34" charset="0"/>
              </a:rPr>
              <a:t>IgualQue</a:t>
            </a:r>
            <a:r>
              <a:rPr lang="es-ES" altLang="es-ES_tradnl" sz="2200" dirty="0">
                <a:latin typeface="Arial" panose="020B0604020202020204" pitchFamily="34" charset="0"/>
              </a:rPr>
              <a:t>(</a:t>
            </a:r>
            <a:r>
              <a:rPr lang="es-ES" altLang="es-ES_tradnl" sz="2200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T, T; sal booleano).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	Modifica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i="1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Quita los elementos repetidos de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. El límite inferior 	del array no varía, pero sí lo puede hacer el superior.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9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Ejemplo 4: </a:t>
            </a:r>
            <a:r>
              <a:rPr lang="es-ES" altLang="es-ES_tradnl" sz="2200" dirty="0">
                <a:latin typeface="Arial" panose="020B0604020202020204" pitchFamily="34" charset="0"/>
              </a:rPr>
              <a:t>Buscar un elemento en un array de enteros.</a:t>
            </a:r>
            <a:endParaRPr lang="es-ES" altLang="es-ES_tradnl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altLang="es-ES_tradnl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Buscar [T: tipo](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: array [T];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T; 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i</a:t>
            </a:r>
            <a:r>
              <a:rPr lang="es-ES" altLang="es-ES_tradnl" sz="2200" dirty="0">
                <a:latin typeface="Arial" panose="020B0604020202020204" pitchFamily="34" charset="0"/>
              </a:rPr>
              <a:t>: entero)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Requiere</a:t>
            </a:r>
            <a:r>
              <a:rPr lang="es-ES" altLang="es-ES_tradnl" sz="2200" dirty="0">
                <a:latin typeface="Arial" panose="020B0604020202020204" pitchFamily="34" charset="0"/>
              </a:rPr>
              <a:t>: T debe tener dos operaciones de comparación 	</a:t>
            </a:r>
            <a:r>
              <a:rPr lang="es-ES" altLang="es-ES_tradnl" sz="2200" dirty="0" err="1">
                <a:latin typeface="Arial" panose="020B0604020202020204" pitchFamily="34" charset="0"/>
              </a:rPr>
              <a:t>MenorQue</a:t>
            </a:r>
            <a:r>
              <a:rPr lang="es-ES" altLang="es-ES_tradnl" sz="2200" dirty="0">
                <a:latin typeface="Arial" panose="020B0604020202020204" pitchFamily="34" charset="0"/>
              </a:rPr>
              <a:t>(</a:t>
            </a:r>
            <a:r>
              <a:rPr lang="es-ES" altLang="es-ES_tradnl" sz="2200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T, T; sal </a:t>
            </a:r>
            <a:r>
              <a:rPr lang="es-ES" altLang="es-ES_tradnl" sz="2200" dirty="0" err="1">
                <a:latin typeface="Arial" panose="020B0604020202020204" pitchFamily="34" charset="0"/>
              </a:rPr>
              <a:t>bool</a:t>
            </a:r>
            <a:r>
              <a:rPr lang="es-ES" altLang="es-ES_tradnl" sz="2200" dirty="0">
                <a:latin typeface="Arial" panose="020B0604020202020204" pitchFamily="34" charset="0"/>
              </a:rPr>
              <a:t>), Igual(</a:t>
            </a:r>
            <a:r>
              <a:rPr lang="es-ES" altLang="es-ES_tradnl" sz="2200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T, T; sal </a:t>
            </a:r>
            <a:r>
              <a:rPr lang="es-ES" altLang="es-ES_tradnl" sz="2200" dirty="0" err="1">
                <a:latin typeface="Arial" panose="020B0604020202020204" pitchFamily="34" charset="0"/>
              </a:rPr>
              <a:t>bool</a:t>
            </a:r>
            <a:r>
              <a:rPr lang="es-ES" altLang="es-ES_tradnl" sz="2200" dirty="0">
                <a:latin typeface="Arial" panose="020B0604020202020204" pitchFamily="34" charset="0"/>
              </a:rPr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200" i="1" dirty="0">
                <a:latin typeface="Arial" panose="020B0604020202020204" pitchFamily="34" charset="0"/>
              </a:rPr>
              <a:t>		a</a:t>
            </a:r>
            <a:r>
              <a:rPr lang="es-ES" altLang="es-ES_tradnl" sz="2200" dirty="0">
                <a:latin typeface="Arial" panose="020B0604020202020204" pitchFamily="34" charset="0"/>
              </a:rPr>
              <a:t> debe estar ordenado de forma ascendente.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s-ES" altLang="es-ES_tradnl" sz="2200" i="1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Si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está en </a:t>
            </a:r>
            <a:r>
              <a:rPr lang="es-ES" altLang="es-ES_tradnl" sz="2200" i="1" dirty="0">
                <a:latin typeface="Arial" panose="020B0604020202020204" pitchFamily="34" charset="0"/>
              </a:rPr>
              <a:t>a</a:t>
            </a:r>
            <a:r>
              <a:rPr lang="es-ES" altLang="es-ES_tradnl" sz="2200" dirty="0">
                <a:latin typeface="Arial" panose="020B0604020202020204" pitchFamily="34" charset="0"/>
              </a:rPr>
              <a:t>, entonces </a:t>
            </a:r>
            <a:r>
              <a:rPr lang="es-ES" altLang="es-ES_tradnl" sz="2200" i="1" dirty="0">
                <a:latin typeface="Arial" panose="020B0604020202020204" pitchFamily="34" charset="0"/>
              </a:rPr>
              <a:t>i</a:t>
            </a:r>
            <a:r>
              <a:rPr lang="es-ES" altLang="es-ES_tradnl" sz="2200" dirty="0">
                <a:latin typeface="Arial" panose="020B0604020202020204" pitchFamily="34" charset="0"/>
              </a:rPr>
              <a:t> debe contener ...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pie de página">
            <a:extLst>
              <a:ext uri="{FF2B5EF4-FFF2-40B4-BE49-F238E27FC236}">
                <a16:creationId xmlns:a16="http://schemas.microsoft.com/office/drawing/2014/main" id="{19E54DC1-B364-C2B3-0C75-9DE9C51B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3C21568A-90F1-4344-BE07-D5C1CA4D1B5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233730-7B73-DE22-4C16-3ED88AD2E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1.2.1. Abstracciones funcionales.</a:t>
            </a:r>
            <a:endParaRPr lang="es-ES_tradnl" altLang="es-ES_tradnl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F6083D2-D340-4CEF-0368-E6560F94D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534988"/>
            <a:ext cx="8486775" cy="801687"/>
          </a:xfrm>
        </p:spPr>
        <p:txBody>
          <a:bodyPr/>
          <a:lstStyle/>
          <a:p>
            <a:r>
              <a:rPr lang="es-ES_tradnl" altLang="es-ES_tradnl" sz="2400" dirty="0">
                <a:latin typeface="Arial" panose="020B0604020202020204" pitchFamily="34" charset="0"/>
              </a:rPr>
              <a:t>Ejemplo de especificación informal de funciones: </a:t>
            </a:r>
            <a:r>
              <a:rPr lang="es-ES_tradnl" altLang="es-ES_tradnl" sz="2000" dirty="0">
                <a:latin typeface="Arial" panose="020B0604020202020204" pitchFamily="34" charset="0"/>
              </a:rPr>
              <a:t>Especificación de las librerías STL de C++: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www.cplusplus.com</a:t>
            </a:r>
          </a:p>
          <a:p>
            <a:pPr algn="just"/>
            <a:endParaRPr lang="es-ES_tradnl" altLang="es-ES_tradnl" dirty="0">
              <a:latin typeface="Arial" panose="020B060402020202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C091509-3322-7356-4091-F4A29F1C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A9F27F2E-CCEE-08E7-348A-2B561A1B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pic>
        <p:nvPicPr>
          <p:cNvPr id="2" name="1 Imagen">
            <a:extLst>
              <a:ext uri="{FF2B5EF4-FFF2-40B4-BE49-F238E27FC236}">
                <a16:creationId xmlns:a16="http://schemas.microsoft.com/office/drawing/2014/main" id="{580194C9-A012-5C21-C013-96739F24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5" y="1427163"/>
            <a:ext cx="6710363" cy="491013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488" name="Rectangle 6">
            <a:extLst>
              <a:ext uri="{FF2B5EF4-FFF2-40B4-BE49-F238E27FC236}">
                <a16:creationId xmlns:a16="http://schemas.microsoft.com/office/drawing/2014/main" id="{64498BD8-7761-328D-3A01-B6F63005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274763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Nombre de la operación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89" name="9 Conector recto de flecha">
            <a:extLst>
              <a:ext uri="{FF2B5EF4-FFF2-40B4-BE49-F238E27FC236}">
                <a16:creationId xmlns:a16="http://schemas.microsoft.com/office/drawing/2014/main" id="{DF9CBE5E-7CE5-2E55-1BE5-347A74277D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9213" y="1611313"/>
            <a:ext cx="811212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0" name="Rectangle 6">
            <a:extLst>
              <a:ext uri="{FF2B5EF4-FFF2-40B4-BE49-F238E27FC236}">
                <a16:creationId xmlns:a16="http://schemas.microsoft.com/office/drawing/2014/main" id="{7762B341-4023-FFBC-A6EA-520EEE4D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" y="1870075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Sintaxis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91" name="14 Conector recto de flecha">
            <a:extLst>
              <a:ext uri="{FF2B5EF4-FFF2-40B4-BE49-F238E27FC236}">
                <a16:creationId xmlns:a16="http://schemas.microsoft.com/office/drawing/2014/main" id="{FDDF3AEB-00E0-475D-4129-DE5481A3DA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08088" y="2055813"/>
            <a:ext cx="922337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2" name="Rectangle 6">
            <a:extLst>
              <a:ext uri="{FF2B5EF4-FFF2-40B4-BE49-F238E27FC236}">
                <a16:creationId xmlns:a16="http://schemas.microsoft.com/office/drawing/2014/main" id="{898577AD-6F9B-43CE-BE4A-EC591CA9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239963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Descripción en lenguaje natural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93" name="17 Conector recto de flecha">
            <a:extLst>
              <a:ext uri="{FF2B5EF4-FFF2-40B4-BE49-F238E27FC236}">
                <a16:creationId xmlns:a16="http://schemas.microsoft.com/office/drawing/2014/main" id="{4B6A5E2B-687D-F40E-D5B1-C3F70EC785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7000" y="2665413"/>
            <a:ext cx="73342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Rectangle 6">
            <a:extLst>
              <a:ext uri="{FF2B5EF4-FFF2-40B4-BE49-F238E27FC236}">
                <a16:creationId xmlns:a16="http://schemas.microsoft.com/office/drawing/2014/main" id="{EE61458B-CDDB-7186-579B-D76581A6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3376613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Parámetros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95" name="21 Conector recto de flecha">
            <a:extLst>
              <a:ext uri="{FF2B5EF4-FFF2-40B4-BE49-F238E27FC236}">
                <a16:creationId xmlns:a16="http://schemas.microsoft.com/office/drawing/2014/main" id="{12351748-4A9E-4009-E413-94C4FB33DD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7000" y="3568700"/>
            <a:ext cx="73342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Rectangle 6">
            <a:extLst>
              <a:ext uri="{FF2B5EF4-FFF2-40B4-BE49-F238E27FC236}">
                <a16:creationId xmlns:a16="http://schemas.microsoft.com/office/drawing/2014/main" id="{EC8F220C-5906-5A1F-F233-E5426BE7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084638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Valor devuelto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97" name="23 Conector recto de flecha">
            <a:extLst>
              <a:ext uri="{FF2B5EF4-FFF2-40B4-BE49-F238E27FC236}">
                <a16:creationId xmlns:a16="http://schemas.microsoft.com/office/drawing/2014/main" id="{92248C84-CD6F-A25A-7163-EAF2C9831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7000" y="4370388"/>
            <a:ext cx="73342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8" name="Rectangle 6">
            <a:extLst>
              <a:ext uri="{FF2B5EF4-FFF2-40B4-BE49-F238E27FC236}">
                <a16:creationId xmlns:a16="http://schemas.microsoft.com/office/drawing/2014/main" id="{D4C488FA-9A53-186F-486B-8845281FD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024438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Ejemplo de uso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499" name="25 Conector recto de flecha">
            <a:extLst>
              <a:ext uri="{FF2B5EF4-FFF2-40B4-BE49-F238E27FC236}">
                <a16:creationId xmlns:a16="http://schemas.microsoft.com/office/drawing/2014/main" id="{401D9636-03BF-D4B2-1621-C55B340A77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7000" y="5311775"/>
            <a:ext cx="73342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0" name="Rectangle 6">
            <a:extLst>
              <a:ext uri="{FF2B5EF4-FFF2-40B4-BE49-F238E27FC236}">
                <a16:creationId xmlns:a16="http://schemas.microsoft.com/office/drawing/2014/main" id="{8B663E71-4452-0C29-CB48-38005FD1F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938838"/>
            <a:ext cx="142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" altLang="es-ES_tradnl" sz="1600">
                <a:latin typeface="Arial" panose="020B0604020202020204" pitchFamily="34" charset="0"/>
              </a:rPr>
              <a:t>Orden de complejidad</a:t>
            </a:r>
            <a:endParaRPr lang="es-ES_tradnl" altLang="es-ES_tradnl" sz="1600">
              <a:latin typeface="Arial" panose="020B0604020202020204" pitchFamily="34" charset="0"/>
            </a:endParaRPr>
          </a:p>
        </p:txBody>
      </p:sp>
      <p:cxnSp>
        <p:nvCxnSpPr>
          <p:cNvPr id="20501" name="27 Conector recto de flecha">
            <a:extLst>
              <a:ext uri="{FF2B5EF4-FFF2-40B4-BE49-F238E27FC236}">
                <a16:creationId xmlns:a16="http://schemas.microsoft.com/office/drawing/2014/main" id="{60539B40-4666-BA20-A637-C83B7954B8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97000" y="6226175"/>
            <a:ext cx="733425" cy="0"/>
          </a:xfrm>
          <a:prstGeom prst="straightConnector1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>
            <a:extLst>
              <a:ext uri="{FF2B5EF4-FFF2-40B4-BE49-F238E27FC236}">
                <a16:creationId xmlns:a16="http://schemas.microsoft.com/office/drawing/2014/main" id="{272672F2-F605-B147-5EDF-63B2248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F98B9085-83C2-40C1-A912-23FDF9E08B0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5B285D0-6447-692B-26EE-0983F041B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472B1E6-74ED-BCA0-2603-66BE86A12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848600" cy="489585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Notación</a:t>
            </a:r>
          </a:p>
          <a:p>
            <a:pPr algn="ctr">
              <a:buFontTx/>
              <a:buNone/>
            </a:pPr>
            <a:endParaRPr lang="es-ES_tradnl" altLang="es-ES_tradnl" sz="12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TAD</a:t>
            </a:r>
            <a:r>
              <a:rPr lang="es-ES_tradnl" altLang="es-ES_tradnl" sz="2800" dirty="0">
                <a:latin typeface="Arial" panose="020B0604020202020204" pitchFamily="34" charset="0"/>
              </a:rPr>
              <a:t> &lt;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nombre_tipo</a:t>
            </a:r>
            <a:r>
              <a:rPr lang="es-ES_tradnl" altLang="es-ES_tradnl" sz="2800" dirty="0">
                <a:latin typeface="Arial" panose="020B0604020202020204" pitchFamily="34" charset="0"/>
              </a:rPr>
              <a:t>&gt;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es</a:t>
            </a:r>
            <a:r>
              <a:rPr lang="es-ES_tradnl" altLang="es-ES_tradnl" sz="2800" dirty="0">
                <a:latin typeface="Arial" panose="020B0604020202020204" pitchFamily="34" charset="0"/>
              </a:rPr>
              <a:t> &lt;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lista_operaciones</a:t>
            </a:r>
            <a:r>
              <a:rPr lang="es-ES_tradnl" altLang="es-ES_tradnl" sz="2800" dirty="0">
                <a:latin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Descripción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Descripción textual del tipo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Operaciones</a:t>
            </a:r>
          </a:p>
          <a:p>
            <a:pPr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>
                <a:latin typeface="Arial" panose="020B0604020202020204" pitchFamily="34" charset="0"/>
              </a:rPr>
              <a:t>	Especificación informal de las operaciones 	de la lista anterior</a:t>
            </a:r>
          </a:p>
          <a:p>
            <a:pPr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Fin</a:t>
            </a:r>
            <a:r>
              <a:rPr lang="es-ES_tradnl" altLang="es-ES_tradnl" sz="2800" dirty="0">
                <a:latin typeface="Arial" panose="020B0604020202020204" pitchFamily="34" charset="0"/>
              </a:rPr>
              <a:t> &lt;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nombre_tipo</a:t>
            </a:r>
            <a:r>
              <a:rPr lang="es-ES_tradnl" altLang="es-ES_tradnl" sz="2800" dirty="0">
                <a:latin typeface="Arial" panose="020B0604020202020204" pitchFamily="34" charset="0"/>
              </a:rPr>
              <a:t>&gt;.</a:t>
            </a:r>
            <a:endParaRPr lang="es-ES_tradnl" altLang="es-ES_tradnl" sz="2800" b="1" dirty="0">
              <a:latin typeface="Arial" panose="020B0604020202020204" pitchFamily="34" charset="0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07CBD17F-40CE-5C04-A6C6-50C6AF85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1.2. Especificaciones informales.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Marcador de pie de página">
            <a:extLst>
              <a:ext uri="{FF2B5EF4-FFF2-40B4-BE49-F238E27FC236}">
                <a16:creationId xmlns:a16="http://schemas.microsoft.com/office/drawing/2014/main" id="{A0A50EC7-55E6-E3F4-5BD0-9FB8FDF9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5A50080E-5335-49F7-86A2-D1BD0DA0D8E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6C8C956-BEE5-FA14-7321-2EE5D8388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90805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C617574-D82C-21F9-332F-108796D2C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351837" cy="5608497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TAD </a:t>
            </a:r>
            <a:r>
              <a:rPr lang="es-ES" altLang="es-ES_tradnl" sz="2200" dirty="0" err="1">
                <a:latin typeface="Arial" panose="020B0604020202020204" pitchFamily="34" charset="0"/>
              </a:rPr>
              <a:t>CjtoEnteros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es</a:t>
            </a:r>
            <a:r>
              <a:rPr lang="es-ES" altLang="es-ES_tradnl" sz="2200" dirty="0">
                <a:latin typeface="Arial" panose="020B0604020202020204" pitchFamily="34" charset="0"/>
              </a:rPr>
              <a:t> Vacío, Insertar, Suprimir, Miembro,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dirty="0" err="1">
                <a:latin typeface="Arial" panose="020B0604020202020204" pitchFamily="34" charset="0"/>
              </a:rPr>
              <a:t>EsVacío</a:t>
            </a:r>
            <a:r>
              <a:rPr lang="es-ES" altLang="es-ES_tradnl" sz="2200" dirty="0">
                <a:latin typeface="Arial" panose="020B0604020202020204" pitchFamily="34" charset="0"/>
              </a:rPr>
              <a:t>, Unión, Intersección, Cardinalidad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Descripción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Los </a:t>
            </a:r>
            <a:r>
              <a:rPr lang="es-ES" altLang="es-ES_tradnl" sz="2200" dirty="0" err="1">
                <a:latin typeface="Arial" panose="020B0604020202020204" pitchFamily="34" charset="0"/>
              </a:rPr>
              <a:t>CjtoEnteros</a:t>
            </a:r>
            <a:r>
              <a:rPr lang="es-ES" altLang="es-ES_tradnl" sz="2200" dirty="0">
                <a:latin typeface="Arial" panose="020B0604020202020204" pitchFamily="34" charset="0"/>
              </a:rPr>
              <a:t> son conjuntos matemáticos modificables, 	que almacenan valores enteros.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Operaciones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Vacío (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CjtoEnteros</a:t>
            </a:r>
            <a:r>
              <a:rPr lang="es-ES" altLang="es-ES_tradnl" sz="2200" dirty="0">
                <a:latin typeface="Arial" panose="020B060402020202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Devuelve un conjunto de enteros vacío.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Insertar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dirty="0" err="1">
                <a:latin typeface="Arial" panose="020B0604020202020204" pitchFamily="34" charset="0"/>
              </a:rPr>
              <a:t>CjtoEnteros</a:t>
            </a:r>
            <a:r>
              <a:rPr lang="es-ES" altLang="es-ES_tradnl" sz="2200" dirty="0">
                <a:latin typeface="Arial" panose="020B0604020202020204" pitchFamily="34" charset="0"/>
              </a:rPr>
              <a:t>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entero)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Modifica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Añade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a los elementos de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. Después de la 		inserción, el nuevo conjunto es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 U {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}.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…</a:t>
            </a:r>
          </a:p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Fin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CjtoEnteros</a:t>
            </a:r>
            <a:r>
              <a:rPr lang="es-ES" altLang="es-ES_tradnl" sz="2200" dirty="0">
                <a:latin typeface="Arial" panose="020B0604020202020204" pitchFamily="34" charset="0"/>
              </a:rPr>
              <a:t>.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Marcador de pie de página">
            <a:extLst>
              <a:ext uri="{FF2B5EF4-FFF2-40B4-BE49-F238E27FC236}">
                <a16:creationId xmlns:a16="http://schemas.microsoft.com/office/drawing/2014/main" id="{2D78ADE3-5F3C-6086-1772-E1ACA323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38DADC1C-D9EF-439B-8AEB-EE31A317AE9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AF8375F-D4CB-E81B-A174-109F17A2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90805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7E1FE19-F0FB-8A66-6012-A983C601C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51837" cy="5256212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TAD </a:t>
            </a:r>
            <a:r>
              <a:rPr lang="es-ES" altLang="es-ES_tradnl" sz="2200" dirty="0" err="1">
                <a:latin typeface="Arial" panose="020B0604020202020204" pitchFamily="34" charset="0"/>
              </a:rPr>
              <a:t>ListaEnteros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b="1" dirty="0">
                <a:latin typeface="Arial" panose="020B0604020202020204" pitchFamily="34" charset="0"/>
              </a:rPr>
              <a:t>es</a:t>
            </a:r>
            <a:r>
              <a:rPr lang="es-ES" altLang="es-ES_tradnl" sz="2200" dirty="0">
                <a:latin typeface="Arial" panose="020B0604020202020204" pitchFamily="34" charset="0"/>
              </a:rPr>
              <a:t> Crear, Insertar, Primero, Ultimo, Cabeza,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Cola, </a:t>
            </a:r>
            <a:r>
              <a:rPr lang="es-ES" altLang="es-ES_tradnl" sz="2200" dirty="0" err="1">
                <a:latin typeface="Arial" panose="020B0604020202020204" pitchFamily="34" charset="0"/>
              </a:rPr>
              <a:t>EsVacío</a:t>
            </a:r>
            <a:r>
              <a:rPr lang="es-ES" altLang="es-ES_tradnl" sz="2200" dirty="0">
                <a:latin typeface="Arial" panose="020B0604020202020204" pitchFamily="34" charset="0"/>
              </a:rPr>
              <a:t>, Igual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Descripción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Las </a:t>
            </a:r>
            <a:r>
              <a:rPr lang="es-ES" altLang="es-ES_tradnl" sz="2200" dirty="0" err="1">
                <a:latin typeface="Arial" panose="020B0604020202020204" pitchFamily="34" charset="0"/>
              </a:rPr>
              <a:t>ListaEnteros</a:t>
            </a:r>
            <a:r>
              <a:rPr lang="es-ES" altLang="es-ES_tradnl" sz="2200" dirty="0">
                <a:latin typeface="Arial" panose="020B0604020202020204" pitchFamily="34" charset="0"/>
              </a:rPr>
              <a:t> son listas de enteros modificables. Las 	listas se crean con las operaciones Crear e Insertar…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Operaciones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Crear (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ListaEnteros</a:t>
            </a:r>
            <a:r>
              <a:rPr lang="es-ES" altLang="es-ES_tradnl" sz="2200" dirty="0">
                <a:latin typeface="Arial" panose="020B060402020202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Devuelve una lista de enteros vacía.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Insertar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l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dirty="0" err="1">
                <a:latin typeface="Arial" panose="020B0604020202020204" pitchFamily="34" charset="0"/>
              </a:rPr>
              <a:t>ListaEnteros</a:t>
            </a:r>
            <a:r>
              <a:rPr lang="es-ES" altLang="es-ES_tradnl" sz="2200" dirty="0">
                <a:latin typeface="Arial" panose="020B0604020202020204" pitchFamily="34" charset="0"/>
              </a:rPr>
              <a:t>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entero)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Modifica</a:t>
            </a:r>
            <a:r>
              <a:rPr lang="es-ES" altLang="es-ES_tradnl" sz="2200" dirty="0">
                <a:latin typeface="Arial" panose="020B0604020202020204" pitchFamily="34" charset="0"/>
              </a:rPr>
              <a:t>: </a:t>
            </a:r>
            <a:r>
              <a:rPr lang="es-ES" altLang="es-ES_tradnl" sz="2200" i="1" dirty="0">
                <a:latin typeface="Arial" panose="020B0604020202020204" pitchFamily="34" charset="0"/>
              </a:rPr>
              <a:t>l</a:t>
            </a:r>
            <a:r>
              <a:rPr lang="es-ES" altLang="es-ES_tradnl" sz="22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</a:t>
            </a:r>
            <a:r>
              <a:rPr lang="es-ES" altLang="es-ES_tradnl" sz="2200" b="1" dirty="0">
                <a:latin typeface="Arial" panose="020B0604020202020204" pitchFamily="34" charset="0"/>
              </a:rPr>
              <a:t>Calcula</a:t>
            </a:r>
            <a:r>
              <a:rPr lang="es-ES" altLang="es-ES_tradnl" sz="2200" dirty="0">
                <a:latin typeface="Arial" panose="020B0604020202020204" pitchFamily="34" charset="0"/>
              </a:rPr>
              <a:t>: Añade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 a la lista </a:t>
            </a:r>
            <a:r>
              <a:rPr lang="es-ES" altLang="es-ES_tradnl" sz="2200" i="1" dirty="0">
                <a:latin typeface="Arial" panose="020B0604020202020204" pitchFamily="34" charset="0"/>
              </a:rPr>
              <a:t>l</a:t>
            </a:r>
            <a:r>
              <a:rPr lang="es-ES" altLang="es-ES_tradnl" sz="2200" dirty="0">
                <a:latin typeface="Arial" panose="020B0604020202020204" pitchFamily="34" charset="0"/>
              </a:rPr>
              <a:t> en la primera posición.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…</a:t>
            </a:r>
          </a:p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Fin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dirty="0" err="1">
                <a:latin typeface="Arial" panose="020B0604020202020204" pitchFamily="34" charset="0"/>
              </a:rPr>
              <a:t>ListaEnteros</a:t>
            </a:r>
            <a:r>
              <a:rPr lang="es-ES" altLang="es-ES_tradnl" sz="2200" dirty="0">
                <a:latin typeface="Arial" panose="020B0604020202020204" pitchFamily="34" charset="0"/>
              </a:rPr>
              <a:t>.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4 Marcador de pie de página">
            <a:extLst>
              <a:ext uri="{FF2B5EF4-FFF2-40B4-BE49-F238E27FC236}">
                <a16:creationId xmlns:a16="http://schemas.microsoft.com/office/drawing/2014/main" id="{787BDB82-E0A2-ECDD-E5EA-11C40340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   A.E.D. I				        </a:t>
            </a:r>
            <a:fld id="{F6E81DD9-B149-4315-B21D-29F948C0B57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495B1D-BF2D-1E66-609D-C4E1F1A8A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963" y="392113"/>
            <a:ext cx="8672512" cy="1916112"/>
          </a:xfrm>
        </p:spPr>
        <p:txBody>
          <a:bodyPr/>
          <a:lstStyle/>
          <a:p>
            <a:r>
              <a:rPr lang="es-ES_tradnl" altLang="es-ES_tradnl" sz="3400">
                <a:latin typeface="Arial Black" panose="020B0A04020102020204" pitchFamily="34" charset="0"/>
              </a:rPr>
              <a:t>AED I: ESTRUCTURAS DE DATOS</a:t>
            </a:r>
            <a:br>
              <a:rPr lang="es-ES_tradnl" altLang="es-ES_tradnl" sz="3200">
                <a:latin typeface="Arial Black" panose="020B0A04020102020204" pitchFamily="34" charset="0"/>
              </a:rPr>
            </a:br>
            <a:br>
              <a:rPr lang="es-ES_tradnl" altLang="es-ES_tradnl" sz="2400">
                <a:latin typeface="Arial" panose="020B0604020202020204" pitchFamily="34" charset="0"/>
              </a:rPr>
            </a:br>
            <a:r>
              <a:rPr lang="es-ES_tradnl" altLang="es-ES_tradnl">
                <a:latin typeface="Arial Black" panose="020B0A04020102020204" pitchFamily="34" charset="0"/>
              </a:rPr>
              <a:t>Tema 1. Abstracciones y Especificaciones.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67BC577-74B6-5C2A-D351-8648A4130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2554288"/>
            <a:ext cx="8359775" cy="37465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400" dirty="0">
                <a:latin typeface="Arial" panose="020B0604020202020204" pitchFamily="34" charset="0"/>
              </a:rPr>
              <a:t>1.1. Abstracciones, tipos y mecanismos.</a:t>
            </a:r>
          </a:p>
          <a:p>
            <a:pPr>
              <a:buFontTx/>
              <a:buNone/>
            </a:pPr>
            <a:r>
              <a:rPr lang="es-ES_tradnl" altLang="es-ES_tradnl" sz="3400" dirty="0">
                <a:latin typeface="Arial" panose="020B0604020202020204" pitchFamily="34" charset="0"/>
              </a:rPr>
              <a:t>1.2. Especificaciones informales.</a:t>
            </a:r>
          </a:p>
          <a:p>
            <a:pPr>
              <a:buFontTx/>
              <a:buNone/>
            </a:pPr>
            <a:r>
              <a:rPr lang="es-ES_tradnl" altLang="es-ES_tradnl" sz="3400" dirty="0">
                <a:latin typeface="Arial" panose="020B0604020202020204" pitchFamily="34" charset="0"/>
              </a:rPr>
              <a:t>1.3. Especificaciones formales</a:t>
            </a:r>
            <a:r>
              <a:rPr lang="es-ES_tradnl" altLang="es-ES_tradnl" sz="3400" dirty="0">
                <a:latin typeface="Arial" panose="020B0604020202020204" pitchFamily="34" charset="0"/>
                <a:hlinkClick r:id="rId3" action="ppaction://hlinksldjump"/>
              </a:rPr>
              <a:t>.</a:t>
            </a:r>
            <a:endParaRPr lang="es-ES_tradnl" altLang="es-ES_tradnl" sz="3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	1.3.1. Método axiomático (o algebraico).</a:t>
            </a: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	1.3.2. Método constructivo (u operacional).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Marcador de pie de página">
            <a:extLst>
              <a:ext uri="{FF2B5EF4-FFF2-40B4-BE49-F238E27FC236}">
                <a16:creationId xmlns:a16="http://schemas.microsoft.com/office/drawing/2014/main" id="{9DF95261-53CF-EC25-881F-8903ED6E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76B10AC7-774C-4C9C-B6F7-2E55017E49B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F872D03-AC21-90E7-95A7-DD8640F48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765175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A301FA4-5A8D-C4F3-8D5D-3DCABAADD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51837" cy="52562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800" b="1" dirty="0">
                <a:latin typeface="Arial" panose="020B0604020202020204" pitchFamily="34" charset="0"/>
              </a:rPr>
              <a:t>Generalización (parametrización de tipo):</a:t>
            </a:r>
            <a:r>
              <a:rPr lang="es-ES_tradnl" altLang="es-ES_tradnl" sz="2800" dirty="0">
                <a:latin typeface="Arial" panose="020B0604020202020204" pitchFamily="34" charset="0"/>
              </a:rPr>
              <a:t> El tipo se define en función de otro tipo pasado como parámetro.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 dirty="0">
                <a:latin typeface="Arial" panose="020B0604020202020204" pitchFamily="34" charset="0"/>
              </a:rPr>
              <a:t>Útil para definir tipos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contenedores</a:t>
            </a:r>
            <a:r>
              <a:rPr lang="es-ES_tradnl" altLang="es-ES_tradnl" sz="2800" dirty="0">
                <a:latin typeface="Arial" panose="020B0604020202020204" pitchFamily="34" charset="0"/>
              </a:rPr>
              <a:t> 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colecciones</a:t>
            </a:r>
            <a:r>
              <a:rPr lang="es-ES_tradnl" altLang="es-ES_tradnl" sz="2800" dirty="0">
                <a:latin typeface="Arial" panose="020B0604020202020204" pitchFamily="34" charset="0"/>
              </a:rPr>
              <a:t>. P. ej. Listas, pilas, colas,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arrays</a:t>
            </a:r>
            <a:r>
              <a:rPr lang="es-ES_tradnl" altLang="es-ES_tradnl" sz="2800" dirty="0">
                <a:latin typeface="Arial" panose="020B0604020202020204" pitchFamily="34" charset="0"/>
              </a:rPr>
              <a:t>, conjuntos, etc.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 dirty="0">
                <a:latin typeface="Arial" panose="020B0604020202020204" pitchFamily="34" charset="0"/>
              </a:rPr>
              <a:t>En lugar de: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ListaEnteros</a:t>
            </a:r>
            <a:r>
              <a:rPr lang="es-ES_tradnl" altLang="es-ES_tradnl" sz="2400" dirty="0">
                <a:latin typeface="Arial" panose="020B0604020202020204" pitchFamily="34" charset="0"/>
              </a:rPr>
              <a:t>			</a:t>
            </a:r>
            <a:r>
              <a:rPr lang="es-ES_tradnl" altLang="es-ES_tradnl" sz="2800" dirty="0">
                <a:latin typeface="Arial" panose="020B0604020202020204" pitchFamily="34" charset="0"/>
                <a:sym typeface="Wingdings" panose="05000000000000000000" pitchFamily="2" charset="2"/>
              </a:rPr>
              <a:t>  </a:t>
            </a:r>
            <a:r>
              <a:rPr lang="es-ES_tradnl" altLang="es-ES_tradnl" sz="2800" dirty="0">
                <a:latin typeface="Arial" panose="020B0604020202020204" pitchFamily="34" charset="0"/>
              </a:rPr>
              <a:t>Tenemos: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ListaCadenas</a:t>
            </a:r>
            <a:r>
              <a:rPr lang="es-ES_tradnl" altLang="es-ES_tradnl" sz="2400" dirty="0">
                <a:latin typeface="Arial" panose="020B0604020202020204" pitchFamily="34" charset="0"/>
              </a:rPr>
              <a:t>			    Lista[T]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ListaReales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….</a:t>
            </a:r>
          </a:p>
          <a:p>
            <a:pPr>
              <a:lnSpc>
                <a:spcPct val="90000"/>
              </a:lnSpc>
            </a:pPr>
            <a:r>
              <a:rPr lang="es-ES_tradnl" altLang="es-ES_tradnl" sz="2800" dirty="0">
                <a:latin typeface="Arial" panose="020B0604020202020204" pitchFamily="34" charset="0"/>
              </a:rPr>
              <a:t>Instanciación: Lista[entero], Lista[cadena],…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27547AED-8A72-90A7-A91F-697825621B1D}"/>
              </a:ext>
            </a:extLst>
          </p:cNvPr>
          <p:cNvSpPr>
            <a:spLocks/>
          </p:cNvSpPr>
          <p:nvPr/>
        </p:nvSpPr>
        <p:spPr bwMode="auto">
          <a:xfrm>
            <a:off x="3059113" y="3933825"/>
            <a:ext cx="360362" cy="1079500"/>
          </a:xfrm>
          <a:prstGeom prst="rightBrace">
            <a:avLst>
              <a:gd name="adj1" fmla="val 2496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5D50F9EF-324B-0C3A-4A67-24D32EC66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0739" y="4451229"/>
            <a:ext cx="1953133" cy="216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Marcador de pie de página">
            <a:extLst>
              <a:ext uri="{FF2B5EF4-FFF2-40B4-BE49-F238E27FC236}">
                <a16:creationId xmlns:a16="http://schemas.microsoft.com/office/drawing/2014/main" id="{FAB0216C-723F-47FD-FC3D-62D02345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20F6E46E-9DC0-4B09-8975-FF7378DBD2E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ABEF0C-6B43-2C2D-B09A-C5F331400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6359D24-64DB-748A-B9F3-F7B8A0E45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893175" cy="5616575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TAD </a:t>
            </a:r>
            <a:r>
              <a:rPr lang="es-ES" altLang="es-ES_tradnl" sz="2200" dirty="0">
                <a:latin typeface="Arial" panose="020B0604020202020204" pitchFamily="34" charset="0"/>
              </a:rPr>
              <a:t>Conjunto[T: tipo] </a:t>
            </a:r>
            <a:r>
              <a:rPr lang="es-ES" altLang="es-ES_tradnl" sz="2200" b="1" dirty="0">
                <a:latin typeface="Arial" panose="020B0604020202020204" pitchFamily="34" charset="0"/>
              </a:rPr>
              <a:t>es</a:t>
            </a:r>
            <a:r>
              <a:rPr lang="es-ES" altLang="es-ES_tradnl" sz="2200" dirty="0">
                <a:latin typeface="Arial" panose="020B0604020202020204" pitchFamily="34" charset="0"/>
              </a:rPr>
              <a:t> Vacío, Insertar, Suprimir, Miembro,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dirty="0" err="1">
                <a:latin typeface="Arial" panose="020B0604020202020204" pitchFamily="34" charset="0"/>
              </a:rPr>
              <a:t>EsVacío</a:t>
            </a:r>
            <a:r>
              <a:rPr lang="es-ES" altLang="es-ES_tradnl" sz="2200" dirty="0">
                <a:latin typeface="Arial" panose="020B0604020202020204" pitchFamily="34" charset="0"/>
              </a:rPr>
              <a:t>, Unión, Intersección, Cardinalidad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Descripción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Los Conjunto[T] son conjuntos matemáticos modificables,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 	que almacenan valores de tipo T.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Operaciones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Vacío (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Conjunto[T])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...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Insertar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: Conjunto[T];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T)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…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Suprimir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: Conjunto[T];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T)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…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Miembro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c</a:t>
            </a:r>
            <a:r>
              <a:rPr lang="es-ES" altLang="es-ES_tradnl" sz="2200" dirty="0">
                <a:latin typeface="Arial" panose="020B0604020202020204" pitchFamily="34" charset="0"/>
              </a:rPr>
              <a:t>: Conjunto[T];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T; 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booleano)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    …</a:t>
            </a:r>
            <a:endParaRPr lang="es-ES" altLang="es-ES_tradnl" sz="2200" dirty="0"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Fin</a:t>
            </a:r>
            <a:r>
              <a:rPr lang="es-ES" altLang="es-ES_tradnl" sz="2200" dirty="0">
                <a:latin typeface="Arial" panose="020B0604020202020204" pitchFamily="34" charset="0"/>
              </a:rPr>
              <a:t> Conjunto.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Marcador de pie de página">
            <a:extLst>
              <a:ext uri="{FF2B5EF4-FFF2-40B4-BE49-F238E27FC236}">
                <a16:creationId xmlns:a16="http://schemas.microsoft.com/office/drawing/2014/main" id="{D0B8BFA5-F544-2269-09E3-83ECBB63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2ED466D4-2148-47D9-A4D2-90F5CD9956D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F6B1EE1-5A40-D7DB-FD76-48B1205A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D7A15F9-E628-FF6A-95E8-77F3AECC9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351837" cy="5400675"/>
          </a:xfrm>
        </p:spPr>
        <p:txBody>
          <a:bodyPr/>
          <a:lstStyle/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TAD </a:t>
            </a:r>
            <a:r>
              <a:rPr lang="es-ES" altLang="es-ES_tradnl" sz="2200" dirty="0">
                <a:latin typeface="Arial" panose="020B0604020202020204" pitchFamily="34" charset="0"/>
              </a:rPr>
              <a:t>Lista[T] </a:t>
            </a:r>
            <a:r>
              <a:rPr lang="es-ES" altLang="es-ES_tradnl" sz="2200" b="1" dirty="0">
                <a:latin typeface="Arial" panose="020B0604020202020204" pitchFamily="34" charset="0"/>
              </a:rPr>
              <a:t>es</a:t>
            </a:r>
            <a:r>
              <a:rPr lang="es-ES" altLang="es-ES_tradnl" sz="2200" dirty="0">
                <a:latin typeface="Arial" panose="020B0604020202020204" pitchFamily="34" charset="0"/>
              </a:rPr>
              <a:t> Crear, Insertar, Primero, Ultimo, Cabeza,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Cola, </a:t>
            </a:r>
            <a:r>
              <a:rPr lang="es-ES" altLang="es-ES_tradnl" sz="2200" dirty="0" err="1">
                <a:latin typeface="Arial" panose="020B0604020202020204" pitchFamily="34" charset="0"/>
              </a:rPr>
              <a:t>EsVacío</a:t>
            </a:r>
            <a:r>
              <a:rPr lang="es-ES" altLang="es-ES_tradnl" sz="2200" dirty="0">
                <a:latin typeface="Arial" panose="020B0604020202020204" pitchFamily="34" charset="0"/>
              </a:rPr>
              <a:t>, </a:t>
            </a:r>
            <a:r>
              <a:rPr lang="es-ES" altLang="es-ES_tradnl" sz="2200" dirty="0" err="1">
                <a:latin typeface="Arial" panose="020B0604020202020204" pitchFamily="34" charset="0"/>
              </a:rPr>
              <a:t>EsIgual</a:t>
            </a:r>
            <a:endParaRPr lang="es-ES" altLang="es-ES_tradnl" sz="22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Descripción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Las Lista[T] son listas modificables de valores de tipo T. 	Las listas se crean con las operaciones Crear e Insertar...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Operaciones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Crear (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Lista[T])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 …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Insertar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l</a:t>
            </a:r>
            <a:r>
              <a:rPr lang="es-ES" altLang="es-ES_tradnl" sz="2200" dirty="0">
                <a:latin typeface="Arial" panose="020B0604020202020204" pitchFamily="34" charset="0"/>
              </a:rPr>
              <a:t>: Lista[T]; </a:t>
            </a:r>
            <a:r>
              <a:rPr lang="es-ES" altLang="es-ES_tradnl" sz="2200" i="1" dirty="0">
                <a:latin typeface="Arial" panose="020B0604020202020204" pitchFamily="34" charset="0"/>
              </a:rPr>
              <a:t>x</a:t>
            </a:r>
            <a:r>
              <a:rPr lang="es-ES" altLang="es-ES_tradnl" sz="2200" dirty="0">
                <a:latin typeface="Arial" panose="020B0604020202020204" pitchFamily="34" charset="0"/>
              </a:rPr>
              <a:t>: T)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…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</a:t>
            </a:r>
            <a:r>
              <a:rPr lang="es-ES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200" dirty="0">
                <a:latin typeface="Arial" panose="020B0604020202020204" pitchFamily="34" charset="0"/>
              </a:rPr>
              <a:t> Primero (</a:t>
            </a:r>
            <a:r>
              <a:rPr lang="es-ES" altLang="es-ES_tradnl" sz="22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200" dirty="0">
                <a:latin typeface="Arial" panose="020B0604020202020204" pitchFamily="34" charset="0"/>
              </a:rPr>
              <a:t> </a:t>
            </a:r>
            <a:r>
              <a:rPr lang="es-ES" altLang="es-ES_tradnl" sz="2200" i="1" dirty="0">
                <a:latin typeface="Arial" panose="020B0604020202020204" pitchFamily="34" charset="0"/>
              </a:rPr>
              <a:t>l</a:t>
            </a:r>
            <a:r>
              <a:rPr lang="es-ES" altLang="es-ES_tradnl" sz="2200" dirty="0">
                <a:latin typeface="Arial" panose="020B0604020202020204" pitchFamily="34" charset="0"/>
              </a:rPr>
              <a:t>: Lista[T]; </a:t>
            </a:r>
            <a:r>
              <a:rPr lang="es-ES" altLang="es-ES_tradnl" sz="2200" b="1" dirty="0">
                <a:latin typeface="Arial" panose="020B0604020202020204" pitchFamily="34" charset="0"/>
              </a:rPr>
              <a:t>sal</a:t>
            </a:r>
            <a:r>
              <a:rPr lang="es-ES" altLang="es-ES_tradnl" sz="2200" dirty="0">
                <a:latin typeface="Arial" panose="020B0604020202020204" pitchFamily="34" charset="0"/>
              </a:rPr>
              <a:t> T)</a:t>
            </a:r>
          </a:p>
          <a:p>
            <a:pPr>
              <a:buFontTx/>
              <a:buNone/>
            </a:pPr>
            <a:r>
              <a:rPr lang="es-ES" altLang="es-ES_tradnl" sz="2200" dirty="0">
                <a:latin typeface="Arial" panose="020B0604020202020204" pitchFamily="34" charset="0"/>
              </a:rPr>
              <a:t>		   …</a:t>
            </a:r>
          </a:p>
          <a:p>
            <a:pPr>
              <a:buFontTx/>
              <a:buNone/>
            </a:pPr>
            <a:r>
              <a:rPr lang="es-ES" altLang="es-ES_tradnl" sz="2200" b="1" dirty="0">
                <a:latin typeface="Arial" panose="020B0604020202020204" pitchFamily="34" charset="0"/>
              </a:rPr>
              <a:t>Fin</a:t>
            </a:r>
            <a:r>
              <a:rPr lang="es-ES" altLang="es-ES_tradnl" sz="2200" dirty="0">
                <a:latin typeface="Arial" panose="020B0604020202020204" pitchFamily="34" charset="0"/>
              </a:rPr>
              <a:t> Lista.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Marcador de pie de página">
            <a:extLst>
              <a:ext uri="{FF2B5EF4-FFF2-40B4-BE49-F238E27FC236}">
                <a16:creationId xmlns:a16="http://schemas.microsoft.com/office/drawing/2014/main" id="{1280E534-C29E-E223-3279-76A72420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52A71FFC-2701-47EF-9961-F52FC48DC20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7F31FC9-1D26-3560-24FA-157EFC2BC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1.2.2. Abstracciones de datos.</a:t>
            </a:r>
            <a:endParaRPr lang="es-ES_tradnl" altLang="es-ES_tradnl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F9B67E-6FE2-0DF6-A853-091BB0F19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765176"/>
            <a:ext cx="8207375" cy="1150938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En C++ es posible definir tipos parametrizados.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Plantillas </a:t>
            </a:r>
            <a:r>
              <a:rPr lang="es-ES_tradnl" altLang="es-ES_tradnl" sz="2800" b="1" dirty="0" err="1">
                <a:latin typeface="Arial" panose="020B0604020202020204" pitchFamily="34" charset="0"/>
              </a:rPr>
              <a:t>template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:</a:t>
            </a:r>
            <a:endParaRPr lang="es-ES_tradnl" altLang="es-ES_tradnl" sz="2800" dirty="0">
              <a:latin typeface="Arial" panose="020B0604020202020204" pitchFamily="34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0B5A7685-2768-5E99-A279-BABB0B3C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601" y="1787437"/>
            <a:ext cx="6480175" cy="354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b="1" dirty="0" err="1">
                <a:latin typeface="Lucida Console" panose="020B0609040504020204" pitchFamily="49" charset="0"/>
              </a:rPr>
              <a:t>template</a:t>
            </a:r>
            <a:r>
              <a:rPr lang="es-ES_tradnl" altLang="es-ES_tradnl" sz="2100" b="1" dirty="0">
                <a:latin typeface="Lucida Console" panose="020B0609040504020204" pitchFamily="49" charset="0"/>
              </a:rPr>
              <a:t> &lt;</a:t>
            </a:r>
            <a:r>
              <a:rPr lang="es-ES_tradnl" altLang="es-ES_tradnl" sz="2100" b="1" dirty="0" err="1">
                <a:latin typeface="Lucida Console" panose="020B0609040504020204" pitchFamily="49" charset="0"/>
              </a:rPr>
              <a:t>class</a:t>
            </a:r>
            <a:r>
              <a:rPr lang="es-ES_tradnl" altLang="es-ES_tradnl" sz="2100" b="1" dirty="0">
                <a:latin typeface="Lucida Console" panose="020B0609040504020204" pitchFamily="49" charset="0"/>
              </a:rPr>
              <a:t> 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100" b="1" dirty="0" err="1">
                <a:latin typeface="Lucida Console" panose="020B0609040504020204" pitchFamily="49" charset="0"/>
              </a:rPr>
              <a:t>class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Pila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 </a:t>
            </a:r>
            <a:r>
              <a:rPr lang="es-ES_tradnl" altLang="es-ES_tradnl" sz="2100" b="1" dirty="0" err="1">
                <a:latin typeface="Lucida Console" panose="020B0609040504020204" pitchFamily="49" charset="0"/>
              </a:rPr>
              <a:t>private</a:t>
            </a:r>
            <a:r>
              <a:rPr lang="es-ES_tradnl" altLang="es-ES_tradnl" sz="2100" b="1" dirty="0"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tope;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maxDatos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T *datos;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 </a:t>
            </a:r>
            <a:r>
              <a:rPr lang="es-ES_tradnl" altLang="es-ES_tradnl" sz="2100" b="1" dirty="0" err="1">
                <a:latin typeface="Lucida Console" panose="020B0609040504020204" pitchFamily="49" charset="0"/>
              </a:rPr>
              <a:t>public</a:t>
            </a:r>
            <a:r>
              <a:rPr lang="es-ES_tradnl" altLang="es-ES_tradnl" sz="2100" b="1" dirty="0">
                <a:latin typeface="Lucida Console" panose="020B06090405040202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Pila (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maximo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= 10);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void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100" dirty="0" err="1">
                <a:latin typeface="Lucida Console" panose="020B0609040504020204" pitchFamily="49" charset="0"/>
              </a:rPr>
              <a:t>Push</a:t>
            </a:r>
            <a:r>
              <a:rPr lang="es-ES_tradnl" altLang="es-ES_tradnl" sz="2100" dirty="0">
                <a:latin typeface="Lucida Console" panose="020B0609040504020204" pitchFamily="49" charset="0"/>
              </a:rPr>
              <a:t> (T valor);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	T Pop 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100" dirty="0">
                <a:latin typeface="Lucida Console" panose="020B0609040504020204" pitchFamily="49" charset="0"/>
              </a:rPr>
              <a:t>	};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5F2CE5D-4B01-EEDF-CB39-1CDC320B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05718"/>
            <a:ext cx="8207375" cy="107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_tradnl" altLang="es-ES_tradnl" sz="2800" kern="0" dirty="0">
                <a:latin typeface="Arial" panose="020B0604020202020204" pitchFamily="34" charset="0"/>
              </a:rPr>
              <a:t>Instanciación: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s-ES_tradnl" altLang="es-ES_tradnl" sz="2400" dirty="0">
                <a:latin typeface="Lucida Console" panose="020B0609040504020204" pitchFamily="49" charset="0"/>
              </a:rPr>
              <a:t>	Pila&lt;</a:t>
            </a:r>
            <a:r>
              <a:rPr lang="es-ES_tradnl" altLang="es-ES_tradnl" sz="24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400" dirty="0">
                <a:latin typeface="Lucida Console" panose="020B0609040504020204" pitchFamily="49" charset="0"/>
              </a:rPr>
              <a:t>&gt; p1; Pila&lt;</a:t>
            </a:r>
            <a:r>
              <a:rPr lang="es-ES_tradnl" altLang="es-ES_tradnl" sz="2400" dirty="0" err="1">
                <a:latin typeface="Lucida Console" panose="020B0609040504020204" pitchFamily="49" charset="0"/>
              </a:rPr>
              <a:t>string</a:t>
            </a:r>
            <a:r>
              <a:rPr lang="es-ES_tradnl" altLang="es-ES_tradnl" sz="2400" dirty="0">
                <a:latin typeface="Lucida Console" panose="020B0609040504020204" pitchFamily="49" charset="0"/>
              </a:rPr>
              <a:t>&gt; p2;</a:t>
            </a:r>
            <a:endParaRPr lang="es-ES_tradnl" altLang="es-ES_tradnl" sz="2400" kern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Marcador de pie de página">
            <a:extLst>
              <a:ext uri="{FF2B5EF4-FFF2-40B4-BE49-F238E27FC236}">
                <a16:creationId xmlns:a16="http://schemas.microsoft.com/office/drawing/2014/main" id="{3F45010F-2F09-F15B-F0B8-C9724EA1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F249D159-A23F-4E07-B0E2-4BBA3F2F1BC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AEAA80C-FB6B-C5A0-FD56-7CC86A053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83343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243DA73-6AB4-891E-D274-9EFB2E8F3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913" y="1797050"/>
            <a:ext cx="8486775" cy="4192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400" b="1" dirty="0">
                <a:latin typeface="Arial" panose="020B0604020202020204" pitchFamily="34" charset="0"/>
              </a:rPr>
              <a:t>Ejemplo:</a:t>
            </a:r>
            <a:r>
              <a:rPr lang="es-ES_tradnl" altLang="es-ES_tradnl" sz="2400" dirty="0">
                <a:latin typeface="Arial" panose="020B0604020202020204" pitchFamily="34" charset="0"/>
              </a:rPr>
              <a:t> Sobre el TAD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CjtoEnteros</a:t>
            </a:r>
            <a:r>
              <a:rPr lang="es-ES_tradnl" altLang="es-ES_tradnl" sz="2400" dirty="0">
                <a:latin typeface="Arial" panose="020B0604020202020204" pitchFamily="34" charset="0"/>
              </a:rPr>
              <a:t> queremos añadir operaciones para calcular la suma, el producto, ...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_tradnl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/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suma_conj</a:t>
            </a:r>
            <a:r>
              <a:rPr lang="es-ES_tradnl" altLang="es-ES_tradnl" sz="2400" dirty="0">
                <a:latin typeface="Arial" panose="020B0604020202020204" pitchFamily="34" charset="0"/>
              </a:rPr>
              <a:t> (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ent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CjtoEnteros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sal</a:t>
            </a:r>
            <a:r>
              <a:rPr lang="es-ES_tradnl" altLang="es-ES_tradnl" sz="2400" dirty="0">
                <a:latin typeface="Arial" panose="020B0604020202020204" pitchFamily="34" charset="0"/>
              </a:rPr>
              <a:t> entero)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Calcula</a:t>
            </a:r>
            <a:r>
              <a:rPr lang="es-ES_tradnl" altLang="es-ES_tradnl" sz="2400" dirty="0">
                <a:latin typeface="Arial" panose="020B0604020202020204" pitchFamily="34" charset="0"/>
              </a:rPr>
              <a:t>: Devuelve la suma de los elementos de </a:t>
            </a:r>
            <a:r>
              <a:rPr lang="es-ES_tradnl" altLang="es-ES_tradnl" sz="24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4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producto_conj</a:t>
            </a:r>
            <a:r>
              <a:rPr lang="es-ES_tradnl" altLang="es-ES_tradnl" sz="2400" dirty="0">
                <a:latin typeface="Arial" panose="020B0604020202020204" pitchFamily="34" charset="0"/>
              </a:rPr>
              <a:t> (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ent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CjtoEnteros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sal</a:t>
            </a:r>
            <a:r>
              <a:rPr lang="es-ES_tradnl" altLang="es-ES_tradnl" sz="2400" dirty="0">
                <a:latin typeface="Arial" panose="020B0604020202020204" pitchFamily="34" charset="0"/>
              </a:rPr>
              <a:t> entero)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....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varianza_conj</a:t>
            </a:r>
            <a:r>
              <a:rPr lang="es-ES_tradnl" altLang="es-ES_tradnl" sz="2400" dirty="0">
                <a:latin typeface="Arial" panose="020B0604020202020204" pitchFamily="34" charset="0"/>
              </a:rPr>
              <a:t> (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ent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CjtoEnteros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sal</a:t>
            </a:r>
            <a:r>
              <a:rPr lang="es-ES_tradnl" altLang="es-ES_tradnl" sz="2400" dirty="0">
                <a:latin typeface="Arial" panose="020B0604020202020204" pitchFamily="34" charset="0"/>
              </a:rPr>
              <a:t> real)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....</a:t>
            </a:r>
            <a:endParaRPr lang="es-ES_tradnl" altLang="es-ES_tradnl" sz="2800" dirty="0">
              <a:latin typeface="Arial" panose="020B0604020202020204" pitchFamily="34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D3E85A5F-8D4A-B493-FB21-432B151D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1619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1.2. Especificaciones informales.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Marcador de pie de página">
            <a:extLst>
              <a:ext uri="{FF2B5EF4-FFF2-40B4-BE49-F238E27FC236}">
                <a16:creationId xmlns:a16="http://schemas.microsoft.com/office/drawing/2014/main" id="{869B11A7-4369-45CD-0DAB-A75BBF21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2E7FFE73-53E0-48B6-B07C-DEFFC3AF988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29B01D6-8868-4FCC-00A6-E00897AE5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6FEE0EB-A164-F7FC-3A90-5D1D2B555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10588" cy="5286375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Necesitamos abstracciones de la forma: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para cada</a:t>
            </a:r>
            <a:r>
              <a:rPr lang="es-ES_tradnl" altLang="es-ES_tradnl" sz="2800" dirty="0">
                <a:latin typeface="Arial" panose="020B0604020202020204" pitchFamily="34" charset="0"/>
              </a:rPr>
              <a:t> elemento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 del conjunto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A</a:t>
            </a:r>
            <a:br>
              <a:rPr lang="es-ES_tradnl" altLang="es-ES_tradnl" sz="2800" i="1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hacer</a:t>
            </a:r>
            <a:r>
              <a:rPr lang="es-ES_tradnl" altLang="es-ES_tradnl" sz="2800" dirty="0">
                <a:latin typeface="Arial" panose="020B0604020202020204" pitchFamily="34" charset="0"/>
              </a:rPr>
              <a:t> acción sobre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para cada</a:t>
            </a:r>
            <a:r>
              <a:rPr lang="es-ES_tradnl" altLang="es-ES_tradnl" sz="2800" dirty="0">
                <a:latin typeface="Arial" panose="020B0604020202020204" pitchFamily="34" charset="0"/>
              </a:rPr>
              <a:t> elemento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 de la lista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L</a:t>
            </a:r>
            <a:br>
              <a:rPr lang="es-ES_tradnl" altLang="es-ES_tradnl" sz="2800" i="1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hacer</a:t>
            </a:r>
            <a:r>
              <a:rPr lang="es-ES_tradnl" altLang="es-ES_tradnl" sz="2800" dirty="0">
                <a:latin typeface="Arial" panose="020B0604020202020204" pitchFamily="34" charset="0"/>
              </a:rPr>
              <a:t> acción sobre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para cada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 de la cola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tal que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P(i)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hacer</a:t>
            </a:r>
            <a:r>
              <a:rPr lang="es-ES_tradnl" altLang="es-ES_tradnl" sz="2800" dirty="0">
                <a:latin typeface="Arial" panose="020B0604020202020204" pitchFamily="34" charset="0"/>
              </a:rPr>
              <a:t> acción sobre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D</a:t>
            </a:r>
            <a:r>
              <a:rPr lang="es-ES_tradnl" altLang="es-ES_tradnl" sz="2800" dirty="0">
                <a:latin typeface="Arial" panose="020B0604020202020204" pitchFamily="34" charset="0"/>
              </a:rPr>
              <a:t>:=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Seleccionar</a:t>
            </a:r>
            <a:r>
              <a:rPr lang="es-ES_tradnl" altLang="es-ES_tradnl" sz="2800" dirty="0">
                <a:latin typeface="Arial" panose="020B0604020202020204" pitchFamily="34" charset="0"/>
              </a:rPr>
              <a:t> todos los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 de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tal que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P(i)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Abstracción de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iteradores</a:t>
            </a:r>
            <a:r>
              <a:rPr lang="es-ES_tradnl" altLang="es-ES_tradnl" sz="2800" dirty="0">
                <a:latin typeface="Arial" panose="020B0604020202020204" pitchFamily="34" charset="0"/>
              </a:rPr>
              <a:t>: permiten definir un recorrido abstracto sobre los elementos de una colección.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pie de página">
            <a:extLst>
              <a:ext uri="{FF2B5EF4-FFF2-40B4-BE49-F238E27FC236}">
                <a16:creationId xmlns:a16="http://schemas.microsoft.com/office/drawing/2014/main" id="{F056E5FB-5D30-16E0-EDF4-4C180B2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   A.E.D. I				        </a:t>
            </a:r>
            <a:fld id="{D0486795-2085-4A2D-B83F-3897FFD5C78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s-ES_tradnl" altLang="es-E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Tema 1. Abstracciones y especificaciones.</a:t>
            </a:r>
            <a:endParaRPr lang="es-ES_tradnl" altLang="es-ES" sz="1400" b="0" dirty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BA0E3B-3452-A007-943C-5E4CFDF36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0967A02-B6E5-22B5-9001-65FB40309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874713"/>
            <a:ext cx="8510588" cy="4853734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La abstracción de iteradores no es soportada por la mayoría de los lenguajes de programación estructurados.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En los lenguajes más modernos, se implementa con mecanismos auxiliares.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Posibles definiciones de los iteradores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s-ES_tradnl" altLang="es-ES_tradnl" dirty="0">
                <a:latin typeface="Arial" panose="020B0604020202020204" pitchFamily="34" charset="0"/>
              </a:rPr>
              <a:t>Como una abstracción funcional: operación/instrucción de iteración.</a:t>
            </a:r>
          </a:p>
          <a:p>
            <a:pPr lvl="1"/>
            <a:r>
              <a:rPr lang="es-ES_tradnl" altLang="es-ES_tradnl" dirty="0">
                <a:latin typeface="Arial" panose="020B0604020202020204" pitchFamily="34" charset="0"/>
              </a:rPr>
              <a:t>Como una abstracción de datos: tipo de datos iterador.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pie de página">
            <a:extLst>
              <a:ext uri="{FF2B5EF4-FFF2-40B4-BE49-F238E27FC236}">
                <a16:creationId xmlns:a16="http://schemas.microsoft.com/office/drawing/2014/main" id="{F056E5FB-5D30-16E0-EDF4-4C180B2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D0486795-2085-4A2D-B83F-3897FFD5C78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BA0E3B-3452-A007-943C-5E4CFDF36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0967A02-B6E5-22B5-9001-65FB40309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874713"/>
            <a:ext cx="8510588" cy="3334977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Iterador como una abstracción funcional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  <a:endParaRPr lang="es-ES" altLang="es-ES_tradnl" sz="28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000" b="1" dirty="0">
                <a:latin typeface="Arial" panose="020B0604020202020204" pitchFamily="34" charset="0"/>
              </a:rPr>
              <a:t>Iterador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dirty="0" err="1">
                <a:latin typeface="Arial" panose="020B0604020202020204" pitchFamily="34" charset="0"/>
              </a:rPr>
              <a:t>ParaTodoHacer</a:t>
            </a:r>
            <a:r>
              <a:rPr lang="es-ES" altLang="es-ES_tradnl" sz="2000" dirty="0">
                <a:latin typeface="Arial" panose="020B0604020202020204" pitchFamily="34" charset="0"/>
              </a:rPr>
              <a:t> [T: tipo] (</a:t>
            </a:r>
            <a:r>
              <a:rPr lang="es-ES" altLang="es-ES_tradnl" sz="20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i="1" dirty="0">
                <a:latin typeface="Arial" panose="020B0604020202020204" pitchFamily="34" charset="0"/>
              </a:rPr>
              <a:t>C</a:t>
            </a:r>
            <a:r>
              <a:rPr lang="es-ES" altLang="es-ES_tradnl" sz="2000" dirty="0">
                <a:latin typeface="Arial" panose="020B0604020202020204" pitchFamily="34" charset="0"/>
              </a:rPr>
              <a:t>: Conjunto[T]; </a:t>
            </a:r>
            <a:r>
              <a:rPr lang="es-ES" altLang="es-ES_tradnl" sz="2000" i="1" dirty="0">
                <a:latin typeface="Arial" panose="020B0604020202020204" pitchFamily="34" charset="0"/>
              </a:rPr>
              <a:t>acción</a:t>
            </a:r>
            <a:r>
              <a:rPr lang="es-ES" altLang="es-ES_tradnl" sz="2000" dirty="0">
                <a:latin typeface="Arial" panose="020B0604020202020204" pitchFamily="34" charset="0"/>
              </a:rPr>
              <a:t>: Operación)</a:t>
            </a:r>
          </a:p>
          <a:p>
            <a:pPr>
              <a:buFontTx/>
              <a:buNone/>
            </a:pPr>
            <a:r>
              <a:rPr lang="es-ES" altLang="es-ES_tradnl" sz="2000" b="1" dirty="0">
                <a:latin typeface="Arial" panose="020B0604020202020204" pitchFamily="34" charset="0"/>
              </a:rPr>
              <a:t>  	Requiere: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i="1" dirty="0">
                <a:latin typeface="Arial" panose="020B0604020202020204" pitchFamily="34" charset="0"/>
              </a:rPr>
              <a:t>acción</a:t>
            </a:r>
            <a:r>
              <a:rPr lang="es-ES" altLang="es-ES_tradnl" sz="2000" dirty="0">
                <a:latin typeface="Arial" panose="020B0604020202020204" pitchFamily="34" charset="0"/>
              </a:rPr>
              <a:t> debe ser una operación que recibe un parámetro de 	tipo T y no devuelve nada, </a:t>
            </a:r>
            <a:r>
              <a:rPr lang="es-ES" altLang="es-ES_tradnl" sz="2000" i="1" dirty="0">
                <a:latin typeface="Arial" panose="020B0604020202020204" pitchFamily="34" charset="0"/>
              </a:rPr>
              <a:t>acción(</a:t>
            </a:r>
            <a:r>
              <a:rPr lang="es-ES" altLang="es-ES_tradnl" sz="2000" i="1" dirty="0" err="1">
                <a:latin typeface="Arial" panose="020B0604020202020204" pitchFamily="34" charset="0"/>
              </a:rPr>
              <a:t>ent</a:t>
            </a:r>
            <a:r>
              <a:rPr lang="es-ES" altLang="es-ES_tradnl" sz="2000" i="1" dirty="0">
                <a:latin typeface="Arial" panose="020B0604020202020204" pitchFamily="34" charset="0"/>
              </a:rPr>
              <a:t> T)</a:t>
            </a:r>
            <a:r>
              <a:rPr lang="es-ES" altLang="es-ES_tradnl" sz="20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  	</a:t>
            </a:r>
            <a:r>
              <a:rPr lang="es-ES" altLang="es-ES_tradnl" sz="2000" b="1" dirty="0">
                <a:latin typeface="Arial" panose="020B0604020202020204" pitchFamily="34" charset="0"/>
              </a:rPr>
              <a:t>Calcula:</a:t>
            </a:r>
            <a:r>
              <a:rPr lang="es-ES" altLang="es-ES_tradnl" sz="2000" dirty="0">
                <a:latin typeface="Arial" panose="020B0604020202020204" pitchFamily="34" charset="0"/>
              </a:rPr>
              <a:t> Recorre todos los elementos </a:t>
            </a:r>
            <a:r>
              <a:rPr lang="es-ES" altLang="es-ES_tradnl" sz="2000" i="1" dirty="0">
                <a:latin typeface="Arial" panose="020B0604020202020204" pitchFamily="34" charset="0"/>
              </a:rPr>
              <a:t>c</a:t>
            </a:r>
            <a:r>
              <a:rPr lang="es-ES" altLang="es-ES_tradnl" sz="2000" dirty="0">
                <a:latin typeface="Arial" panose="020B0604020202020204" pitchFamily="34" charset="0"/>
              </a:rPr>
              <a:t> del conjunto </a:t>
            </a:r>
            <a:r>
              <a:rPr lang="es-ES" altLang="es-ES_tradnl" sz="2000" i="1" dirty="0">
                <a:latin typeface="Arial" panose="020B0604020202020204" pitchFamily="34" charset="0"/>
              </a:rPr>
              <a:t>C</a:t>
            </a:r>
            <a:r>
              <a:rPr lang="es-ES" altLang="es-ES_tradnl" sz="2000" dirty="0">
                <a:latin typeface="Arial" panose="020B0604020202020204" pitchFamily="34" charset="0"/>
              </a:rPr>
              <a:t>, aplicando 	sobre ellos la operación </a:t>
            </a:r>
            <a:r>
              <a:rPr lang="es-ES" altLang="es-ES_tradnl" sz="2000" i="1" dirty="0">
                <a:latin typeface="Arial" panose="020B0604020202020204" pitchFamily="34" charset="0"/>
              </a:rPr>
              <a:t>acción(c)</a:t>
            </a:r>
            <a:r>
              <a:rPr lang="es-ES" altLang="es-ES_tradnl" sz="2000" dirty="0">
                <a:latin typeface="Arial" panose="020B0604020202020204" pitchFamily="34" charset="0"/>
              </a:rPr>
              <a:t>.</a:t>
            </a:r>
            <a:endParaRPr lang="es-ES_tradnl" altLang="es-ES_tradnl" sz="2000" dirty="0">
              <a:latin typeface="Arial" panose="020B0604020202020204" pitchFamily="34" charset="0"/>
            </a:endParaRPr>
          </a:p>
          <a:p>
            <a:endParaRPr lang="es-ES_tradnl" altLang="es-ES_tradnl" sz="105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Ejemplos de abstracción funcional de iteradores en C++ (STL):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A6955D-8016-AF8E-EEAF-8188211BAE12}"/>
              </a:ext>
            </a:extLst>
          </p:cNvPr>
          <p:cNvSpPr txBox="1"/>
          <p:nvPr/>
        </p:nvSpPr>
        <p:spPr>
          <a:xfrm>
            <a:off x="2913670" y="4332994"/>
            <a:ext cx="2944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queue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string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&gt; cola;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dirty="0">
                <a:latin typeface="Lucida Console" pitchFamily="49" charset="0"/>
                <a:ea typeface="ＭＳ Ｐゴシック" pitchFamily="34" charset="-128"/>
              </a:rPr>
              <a:t>...</a:t>
            </a:r>
            <a:endParaRPr lang="es-ES_tradnl" altLang="es-ES" sz="1800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for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 (auto e: cola) 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// Procesar 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E4A4D8-3F50-B558-869F-1CD8A3EB2050}"/>
              </a:ext>
            </a:extLst>
          </p:cNvPr>
          <p:cNvSpPr txBox="1"/>
          <p:nvPr/>
        </p:nvSpPr>
        <p:spPr>
          <a:xfrm>
            <a:off x="110377" y="4332994"/>
            <a:ext cx="30900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&gt; lista;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dirty="0">
                <a:latin typeface="Lucida Console" pitchFamily="49" charset="0"/>
                <a:ea typeface="ＭＳ Ｐゴシック" pitchFamily="34" charset="-128"/>
              </a:rPr>
              <a:t>...</a:t>
            </a:r>
            <a:endParaRPr lang="es-ES_tradnl" altLang="es-ES" sz="1800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for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 (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 i: lista)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// Procesar i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8F8FEC-D773-8693-8975-C1E088985004}"/>
              </a:ext>
            </a:extLst>
          </p:cNvPr>
          <p:cNvSpPr txBox="1"/>
          <p:nvPr/>
        </p:nvSpPr>
        <p:spPr>
          <a:xfrm>
            <a:off x="5865215" y="4332994"/>
            <a:ext cx="30009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string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cadena;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dirty="0">
                <a:latin typeface="Lucida Console" pitchFamily="49" charset="0"/>
                <a:ea typeface="ＭＳ Ｐゴシック" pitchFamily="34" charset="-128"/>
              </a:rPr>
              <a:t>...</a:t>
            </a:r>
            <a:endParaRPr lang="es-ES_tradnl" altLang="es-ES" sz="1800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for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 (auto c: cadena)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// Procesar c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Marcador de pie de página">
            <a:extLst>
              <a:ext uri="{FF2B5EF4-FFF2-40B4-BE49-F238E27FC236}">
                <a16:creationId xmlns:a16="http://schemas.microsoft.com/office/drawing/2014/main" id="{7515307C-49BA-C1C0-F93C-481E1903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7D7E2749-2518-46A3-9C8B-EA15CE916FD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15CDDC7-6C17-FC17-1ED3-A0AC803F3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E978204-F868-C93B-6863-1867124B5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10588" cy="5286375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Iterador como una abstracción de datos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  <a:endParaRPr lang="es-ES" altLang="es-ES_tradnl" sz="2800" b="1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000" b="1" dirty="0" err="1">
                <a:latin typeface="Arial" panose="020B0604020202020204" pitchFamily="34" charset="0"/>
              </a:rPr>
              <a:t>TipoIterador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dirty="0" err="1">
                <a:latin typeface="Arial" panose="020B0604020202020204" pitchFamily="34" charset="0"/>
              </a:rPr>
              <a:t>IteradorPreorden</a:t>
            </a:r>
            <a:r>
              <a:rPr lang="es-ES" altLang="es-ES_tradnl" sz="2000" dirty="0">
                <a:latin typeface="Arial" panose="020B0604020202020204" pitchFamily="34" charset="0"/>
              </a:rPr>
              <a:t> [T: tipo] </a:t>
            </a:r>
            <a:r>
              <a:rPr lang="es-ES" altLang="es-ES_tradnl" sz="2000" b="1" dirty="0">
                <a:latin typeface="Arial" panose="020B0604020202020204" pitchFamily="34" charset="0"/>
              </a:rPr>
              <a:t>es</a:t>
            </a:r>
            <a:r>
              <a:rPr lang="es-ES" altLang="es-ES_tradnl" sz="2000" dirty="0">
                <a:latin typeface="Arial" panose="020B0604020202020204" pitchFamily="34" charset="0"/>
              </a:rPr>
              <a:t> Iniciar, Actual, Avanzar, </a:t>
            </a:r>
            <a:r>
              <a:rPr lang="es-ES" altLang="es-ES_tradnl" sz="2000" dirty="0" err="1">
                <a:latin typeface="Arial" panose="020B0604020202020204" pitchFamily="34" charset="0"/>
              </a:rPr>
              <a:t>EsFinal</a:t>
            </a:r>
            <a:endParaRPr lang="es-ES" altLang="es-ES_tradnl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  </a:t>
            </a:r>
            <a:r>
              <a:rPr lang="es-ES" altLang="es-ES_tradnl" sz="2000" b="1" dirty="0">
                <a:latin typeface="Arial" panose="020B0604020202020204" pitchFamily="34" charset="0"/>
              </a:rPr>
              <a:t>Descripción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Los valores de tipo </a:t>
            </a:r>
            <a:r>
              <a:rPr lang="es-ES" altLang="es-ES_tradnl" sz="2000" dirty="0" err="1">
                <a:latin typeface="Arial" panose="020B0604020202020204" pitchFamily="34" charset="0"/>
              </a:rPr>
              <a:t>IteradorPreorden</a:t>
            </a:r>
            <a:r>
              <a:rPr lang="es-ES" altLang="es-ES_tradnl" sz="2000" dirty="0">
                <a:latin typeface="Arial" panose="020B0604020202020204" pitchFamily="34" charset="0"/>
              </a:rPr>
              <a:t>[T] son iteradores definidos sobre árboles binarios de cualquier tipo T. Los elementos del árbol son devueltos en </a:t>
            </a:r>
            <a:r>
              <a:rPr lang="es-ES" altLang="es-ES_tradnl" sz="2000" dirty="0" err="1">
                <a:latin typeface="Arial" panose="020B0604020202020204" pitchFamily="34" charset="0"/>
              </a:rPr>
              <a:t>preorden</a:t>
            </a:r>
            <a:r>
              <a:rPr lang="es-ES" altLang="es-ES_tradnl" sz="2000" dirty="0">
                <a:latin typeface="Arial" panose="020B0604020202020204" pitchFamily="34" charset="0"/>
              </a:rPr>
              <a:t>. El iterador se debe inicializar con Iniciar.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  </a:t>
            </a:r>
            <a:r>
              <a:rPr lang="es-ES" altLang="es-ES_tradnl" sz="2000" b="1" dirty="0">
                <a:latin typeface="Arial" panose="020B0604020202020204" pitchFamily="34" charset="0"/>
              </a:rPr>
              <a:t>Operaciones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</a:t>
            </a:r>
            <a:r>
              <a:rPr lang="es-ES" altLang="es-ES_tradnl" sz="20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000" dirty="0">
                <a:latin typeface="Arial" panose="020B0604020202020204" pitchFamily="34" charset="0"/>
              </a:rPr>
              <a:t> Iniciar (</a:t>
            </a:r>
            <a:r>
              <a:rPr lang="es-ES" altLang="es-ES_tradnl" sz="20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i="1" dirty="0">
                <a:latin typeface="Arial" panose="020B0604020202020204" pitchFamily="34" charset="0"/>
              </a:rPr>
              <a:t>A</a:t>
            </a:r>
            <a:r>
              <a:rPr lang="es-ES" altLang="es-ES_tradnl" sz="2000" dirty="0">
                <a:latin typeface="Arial" panose="020B0604020202020204" pitchFamily="34" charset="0"/>
              </a:rPr>
              <a:t>: </a:t>
            </a:r>
            <a:r>
              <a:rPr lang="es-ES" altLang="es-ES_tradnl" sz="2000" dirty="0" err="1">
                <a:latin typeface="Arial" panose="020B0604020202020204" pitchFamily="34" charset="0"/>
              </a:rPr>
              <a:t>ArbolBinario</a:t>
            </a:r>
            <a:r>
              <a:rPr lang="es-ES" altLang="es-ES_tradnl" sz="2000" dirty="0">
                <a:latin typeface="Arial" panose="020B0604020202020204" pitchFamily="34" charset="0"/>
              </a:rPr>
              <a:t>[T]; </a:t>
            </a:r>
            <a:r>
              <a:rPr lang="es-ES" altLang="es-ES_tradnl" sz="2000" b="1" dirty="0">
                <a:latin typeface="Arial" panose="020B0604020202020204" pitchFamily="34" charset="0"/>
              </a:rPr>
              <a:t>sal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dirty="0" err="1">
                <a:latin typeface="Arial" panose="020B0604020202020204" pitchFamily="34" charset="0"/>
              </a:rPr>
              <a:t>IteradorPreorden</a:t>
            </a:r>
            <a:r>
              <a:rPr lang="es-ES" altLang="es-ES_tradnl" sz="2000" dirty="0">
                <a:latin typeface="Arial" panose="020B060402020202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   </a:t>
            </a:r>
            <a:r>
              <a:rPr lang="es-ES" altLang="es-ES_tradnl" sz="2000" b="1" dirty="0">
                <a:latin typeface="Arial" panose="020B0604020202020204" pitchFamily="34" charset="0"/>
              </a:rPr>
              <a:t>Calcula:</a:t>
            </a:r>
            <a:r>
              <a:rPr lang="es-ES" altLang="es-ES_tradnl" sz="2000" dirty="0">
                <a:latin typeface="Arial" panose="020B0604020202020204" pitchFamily="34" charset="0"/>
              </a:rPr>
              <a:t> Devuelve un iterador nuevo, colocado sobre la raíz de </a:t>
            </a:r>
            <a:r>
              <a:rPr lang="es-ES" altLang="es-ES_tradnl" sz="2000" i="1" dirty="0">
                <a:latin typeface="Arial" panose="020B0604020202020204" pitchFamily="34" charset="0"/>
              </a:rPr>
              <a:t>A</a:t>
            </a:r>
            <a:r>
              <a:rPr lang="es-ES" altLang="es-ES_tradnl" sz="20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</a:t>
            </a:r>
            <a:r>
              <a:rPr lang="es-ES" altLang="es-ES_tradnl" sz="20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000" dirty="0">
                <a:latin typeface="Arial" panose="020B0604020202020204" pitchFamily="34" charset="0"/>
              </a:rPr>
              <a:t> Actual (</a:t>
            </a:r>
            <a:r>
              <a:rPr lang="es-ES" altLang="es-ES_tradnl" sz="2000" b="1" dirty="0" err="1">
                <a:latin typeface="Arial" panose="020B0604020202020204" pitchFamily="34" charset="0"/>
              </a:rPr>
              <a:t>ent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i="1" dirty="0" err="1">
                <a:latin typeface="Arial" panose="020B0604020202020204" pitchFamily="34" charset="0"/>
              </a:rPr>
              <a:t>iter</a:t>
            </a:r>
            <a:r>
              <a:rPr lang="es-ES" altLang="es-ES_tradnl" sz="2000" dirty="0">
                <a:latin typeface="Arial" panose="020B0604020202020204" pitchFamily="34" charset="0"/>
              </a:rPr>
              <a:t>: </a:t>
            </a:r>
            <a:r>
              <a:rPr lang="es-ES" altLang="es-ES_tradnl" sz="2000" dirty="0" err="1">
                <a:latin typeface="Arial" panose="020B0604020202020204" pitchFamily="34" charset="0"/>
              </a:rPr>
              <a:t>IteradorPreorden</a:t>
            </a:r>
            <a:r>
              <a:rPr lang="es-ES" altLang="es-ES_tradnl" sz="2000" dirty="0">
                <a:latin typeface="Arial" panose="020B0604020202020204" pitchFamily="34" charset="0"/>
              </a:rPr>
              <a:t>; </a:t>
            </a:r>
            <a:r>
              <a:rPr lang="es-ES" altLang="es-ES_tradnl" sz="2000" b="1" dirty="0">
                <a:latin typeface="Arial" panose="020B0604020202020204" pitchFamily="34" charset="0"/>
              </a:rPr>
              <a:t>sal</a:t>
            </a:r>
            <a:r>
              <a:rPr lang="es-ES" altLang="es-ES_tradnl" sz="2000" dirty="0">
                <a:latin typeface="Arial" panose="020B0604020202020204" pitchFamily="34" charset="0"/>
              </a:rPr>
              <a:t> T)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   …</a:t>
            </a:r>
            <a:endParaRPr lang="es-ES" altLang="es-ES_tradnl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000" b="1" dirty="0">
                <a:latin typeface="Arial" panose="020B0604020202020204" pitchFamily="34" charset="0"/>
              </a:rPr>
              <a:t>Fin</a:t>
            </a:r>
            <a:r>
              <a:rPr lang="es-ES" altLang="es-ES_tradnl" sz="2000" dirty="0">
                <a:latin typeface="Arial" panose="020B0604020202020204" pitchFamily="34" charset="0"/>
              </a:rPr>
              <a:t> </a:t>
            </a:r>
            <a:r>
              <a:rPr lang="es-ES" altLang="es-ES_tradnl" sz="2000" dirty="0" err="1">
                <a:latin typeface="Arial" panose="020B0604020202020204" pitchFamily="34" charset="0"/>
              </a:rPr>
              <a:t>IteradorPreorden</a:t>
            </a:r>
            <a:r>
              <a:rPr lang="es-ES" altLang="es-ES_tradnl" sz="2000" dirty="0">
                <a:latin typeface="Arial" panose="020B0604020202020204" pitchFamily="34" charset="0"/>
              </a:rPr>
              <a:t>.</a:t>
            </a:r>
            <a:endParaRPr lang="es-ES_tradnl" altLang="es-ES_tradnl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pie de página">
            <a:extLst>
              <a:ext uri="{FF2B5EF4-FFF2-40B4-BE49-F238E27FC236}">
                <a16:creationId xmlns:a16="http://schemas.microsoft.com/office/drawing/2014/main" id="{FEAEFC9D-CB4A-98E5-A211-434179CB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3908211C-5224-4797-83E4-258445101A8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958952E-B7CE-9E28-5A0C-19C4B784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247DE23-02A5-AC59-0368-716F8971A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510588" cy="5286375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s-ES_tradnl" altLang="es-ES_tradnl" sz="1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 err="1">
                <a:latin typeface="Arial" panose="020B0604020202020204" pitchFamily="34" charset="0"/>
              </a:rPr>
              <a:t>var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A: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ArbolBinario</a:t>
            </a:r>
            <a:r>
              <a:rPr lang="es-ES_tradnl" altLang="es-ES_tradnl" sz="2800" dirty="0">
                <a:latin typeface="Arial" panose="020B0604020202020204" pitchFamily="34" charset="0"/>
              </a:rPr>
              <a:t>[T];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i: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IteradorPreorden</a:t>
            </a:r>
            <a:r>
              <a:rPr lang="es-ES_tradnl" altLang="es-ES_tradnl" sz="2800" dirty="0">
                <a:latin typeface="Arial" panose="020B0604020202020204" pitchFamily="34" charset="0"/>
              </a:rPr>
              <a:t>[T];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 err="1">
                <a:latin typeface="Arial" panose="020B0604020202020204" pitchFamily="34" charset="0"/>
              </a:rPr>
              <a:t>begin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>
                <a:latin typeface="Arial" panose="020B0604020202020204" pitchFamily="34" charset="0"/>
              </a:rPr>
              <a:t>i:=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Iniciar(A)</a:t>
            </a:r>
            <a:r>
              <a:rPr lang="es-ES_tradnl" altLang="es-ES_tradnl" sz="2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while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Not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</a:t>
            </a:r>
            <a:r>
              <a:rPr lang="es-ES_tradnl" altLang="es-ES_tradnl" sz="2800" b="1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(i) </a:t>
            </a:r>
            <a:r>
              <a:rPr lang="es-ES_tradnl" altLang="es-ES_tradnl" sz="2800" dirty="0">
                <a:latin typeface="Arial" panose="020B0604020202020204" pitchFamily="34" charset="0"/>
              </a:rPr>
              <a:t>do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begin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	</a:t>
            </a:r>
            <a:r>
              <a:rPr lang="es-ES_tradnl" altLang="es-ES_tradnl" sz="2800" dirty="0">
                <a:latin typeface="Arial" panose="020B0604020202020204" pitchFamily="34" charset="0"/>
              </a:rPr>
              <a:t>Acción sobre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Actual(i)</a:t>
            </a:r>
            <a:r>
              <a:rPr lang="es-ES_tradnl" altLang="es-ES_tradnl" sz="2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	</a:t>
            </a:r>
            <a:r>
              <a:rPr lang="es-ES_tradnl" altLang="es-ES_tradnl" sz="2800" dirty="0">
                <a:latin typeface="Arial" panose="020B0604020202020204" pitchFamily="34" charset="0"/>
              </a:rPr>
              <a:t>i:=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Avanzar(i)</a:t>
            </a:r>
            <a:r>
              <a:rPr lang="es-ES_tradnl" altLang="es-ES_tradnl" sz="2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end</a:t>
            </a:r>
            <a:r>
              <a:rPr lang="es-ES_tradnl" altLang="es-ES_tradnl" sz="2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…</a:t>
            </a:r>
            <a:endParaRPr lang="es-ES" altLang="es-ES_tradnl" sz="2800" dirty="0">
              <a:latin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2F9156-84ED-4644-1E2D-A6E8D3207236}"/>
              </a:ext>
            </a:extLst>
          </p:cNvPr>
          <p:cNvSpPr txBox="1"/>
          <p:nvPr/>
        </p:nvSpPr>
        <p:spPr>
          <a:xfrm>
            <a:off x="5015847" y="2228671"/>
            <a:ext cx="3419941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_tradnl" altLang="es-ES" sz="2400" dirty="0">
                <a:ea typeface="ＭＳ Ｐゴシック" pitchFamily="34" charset="-128"/>
              </a:rPr>
              <a:t>Recordatorio de I.P.:</a:t>
            </a:r>
          </a:p>
          <a:p>
            <a:pPr algn="ctr"/>
            <a:r>
              <a:rPr lang="es-ES_tradnl" altLang="es-ES" sz="2400" dirty="0">
                <a:ea typeface="ＭＳ Ｐゴシック" pitchFamily="34" charset="-128"/>
              </a:rPr>
              <a:t>Primer modelo de acceso secuencial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to, parado, grupo, tabla&#10;&#10;Descripción generada automáticamente">
            <a:extLst>
              <a:ext uri="{FF2B5EF4-FFF2-40B4-BE49-F238E27FC236}">
                <a16:creationId xmlns:a16="http://schemas.microsoft.com/office/drawing/2014/main" id="{C17559BF-71D2-29E1-5A35-F39E05171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17" y="904214"/>
            <a:ext cx="7858664" cy="3557866"/>
          </a:xfrm>
          <a:prstGeom prst="rect">
            <a:avLst/>
          </a:prstGeom>
        </p:spPr>
      </p:pic>
      <p:sp>
        <p:nvSpPr>
          <p:cNvPr id="7171" name="6 Marcador de pie de página">
            <a:extLst>
              <a:ext uri="{FF2B5EF4-FFF2-40B4-BE49-F238E27FC236}">
                <a16:creationId xmlns:a16="http://schemas.microsoft.com/office/drawing/2014/main" id="{9741791F-3D04-F38A-3D62-7B5927B2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4E2EC197-9A1C-4EBD-BA59-45025624214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5069" name="Rectangle 1037">
            <a:extLst>
              <a:ext uri="{FF2B5EF4-FFF2-40B4-BE49-F238E27FC236}">
                <a16:creationId xmlns:a16="http://schemas.microsoft.com/office/drawing/2014/main" id="{31912802-1674-AA3F-6681-9A2EA43C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" y="782637"/>
            <a:ext cx="8893175" cy="417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37298BAC-C487-507D-20D5-3DFECA67D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785225" cy="1052513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  <a:endParaRPr lang="es-ES_tradnl" altLang="es-ES_tradnl" sz="2800"/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2C8E0FA4-0EA2-E794-244D-F8F93F012F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7818" y="4689475"/>
            <a:ext cx="8424863" cy="14398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Abstraer: </a:t>
            </a:r>
            <a:r>
              <a:rPr lang="es-ES_tradnl" altLang="es-ES_tradnl" sz="2800" dirty="0">
                <a:latin typeface="Arial" panose="020B0604020202020204" pitchFamily="34" charset="0"/>
              </a:rPr>
              <a:t>Eliminar lo irrelevante y quedarnos con lo realmente importante.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_tradnl" altLang="es-ES_tradnl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¿Qué es lo importante?</a:t>
            </a:r>
          </a:p>
        </p:txBody>
      </p:sp>
      <p:graphicFrame>
        <p:nvGraphicFramePr>
          <p:cNvPr id="45065" name="Object 1033">
            <a:extLst>
              <a:ext uri="{FF2B5EF4-FFF2-40B4-BE49-F238E27FC236}">
                <a16:creationId xmlns:a16="http://schemas.microsoft.com/office/drawing/2014/main" id="{A0862D73-86DF-45F4-B49A-EB5799FEA98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1268413"/>
          <a:ext cx="4679950" cy="320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504762" imgH="3772427" progId="Paint.Picture">
                  <p:embed/>
                </p:oleObj>
              </mc:Choice>
              <mc:Fallback>
                <p:oleObj name="Imagen de mapa de bits" r:id="rId3" imgW="5504762" imgH="3772427" progId="Paint.Picture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268413"/>
                        <a:ext cx="4679950" cy="3205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Line 1035">
            <a:extLst>
              <a:ext uri="{FF2B5EF4-FFF2-40B4-BE49-F238E27FC236}">
                <a16:creationId xmlns:a16="http://schemas.microsoft.com/office/drawing/2014/main" id="{BD6DF6A6-6348-7FBF-3355-B3EEF4586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1844675"/>
            <a:ext cx="1225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68" name="Text Box 1036">
            <a:extLst>
              <a:ext uri="{FF2B5EF4-FFF2-40B4-BE49-F238E27FC236}">
                <a16:creationId xmlns:a16="http://schemas.microsoft.com/office/drawing/2014/main" id="{8C60ADE7-E832-B758-AF0B-CA469114A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557338"/>
            <a:ext cx="42116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procedure</a:t>
            </a:r>
            <a:r>
              <a:rPr lang="es-ES_tradnl" altLang="es-ES_tradnl" sz="2400">
                <a:latin typeface="Tahoma" panose="020B0604030504040204" pitchFamily="34" charset="0"/>
              </a:rPr>
              <a:t> ordenar(a: array; 		var b: array);</a:t>
            </a:r>
          </a:p>
        </p:txBody>
      </p:sp>
      <p:sp>
        <p:nvSpPr>
          <p:cNvPr id="45070" name="Line 1038">
            <a:extLst>
              <a:ext uri="{FF2B5EF4-FFF2-40B4-BE49-F238E27FC236}">
                <a16:creationId xmlns:a16="http://schemas.microsoft.com/office/drawing/2014/main" id="{9414B7C5-E616-FBE1-344E-143B00692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997200"/>
            <a:ext cx="1225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72" name="Text Box 1040">
            <a:extLst>
              <a:ext uri="{FF2B5EF4-FFF2-40B4-BE49-F238E27FC236}">
                <a16:creationId xmlns:a16="http://schemas.microsoft.com/office/drawing/2014/main" id="{E10B4569-8DA9-36BB-2C5D-6B34ADC3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70827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type</a:t>
            </a:r>
            <a:r>
              <a:rPr lang="es-ES_tradnl" altLang="es-ES_tradnl" sz="2400">
                <a:latin typeface="Tahoma" panose="020B0604030504040204" pitchFamily="34" charset="0"/>
              </a:rPr>
              <a:t> persona;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5073" name="Line 1041">
            <a:extLst>
              <a:ext uri="{FF2B5EF4-FFF2-40B4-BE49-F238E27FC236}">
                <a16:creationId xmlns:a16="http://schemas.microsoft.com/office/drawing/2014/main" id="{BC321ACF-8855-74B9-5DDD-6EB7674F9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005263"/>
            <a:ext cx="1225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5074" name="Text Box 1042">
            <a:extLst>
              <a:ext uri="{FF2B5EF4-FFF2-40B4-BE49-F238E27FC236}">
                <a16:creationId xmlns:a16="http://schemas.microsoft.com/office/drawing/2014/main" id="{B881BA91-B556-7514-5550-CC4B2E3D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71633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class</a:t>
            </a:r>
            <a:r>
              <a:rPr lang="es-ES_tradnl" altLang="es-ES_tradnl" sz="2400">
                <a:latin typeface="Tahoma" panose="020B0604030504040204" pitchFamily="34" charset="0"/>
              </a:rPr>
              <a:t> pila;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9" grpId="0" animBg="1"/>
      <p:bldP spid="45068" grpId="0"/>
      <p:bldP spid="45072" grpId="0"/>
      <p:bldP spid="450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Marcador de pie de página">
            <a:extLst>
              <a:ext uri="{FF2B5EF4-FFF2-40B4-BE49-F238E27FC236}">
                <a16:creationId xmlns:a16="http://schemas.microsoft.com/office/drawing/2014/main" id="{F056E5FB-5D30-16E0-EDF4-4C180B2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D0486795-2085-4A2D-B83F-3897FFD5C78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BA0E3B-3452-A007-943C-5E4CFDF36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1.2.3. Abstracciones de iteradores.</a:t>
            </a:r>
            <a:endParaRPr lang="es-ES_tradnl" altLang="es-ES_tradnl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0967A02-B6E5-22B5-9001-65FB40309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874713"/>
            <a:ext cx="8510588" cy="3334977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Ejemplos de abstracción de iteradores mediante un tipo de datos iterador en C++ (STL):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E4A4D8-3F50-B558-869F-1CD8A3EB2050}"/>
              </a:ext>
            </a:extLst>
          </p:cNvPr>
          <p:cNvSpPr txBox="1"/>
          <p:nvPr/>
        </p:nvSpPr>
        <p:spPr>
          <a:xfrm>
            <a:off x="808562" y="1901366"/>
            <a:ext cx="3802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&gt; lista;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dirty="0">
                <a:latin typeface="Lucida Console" pitchFamily="49" charset="0"/>
                <a:ea typeface="ＭＳ Ｐゴシック" pitchFamily="34" charset="-128"/>
              </a:rPr>
              <a:t>...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&gt;::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iterator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= 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lista.begin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()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while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(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it!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=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lista.end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()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) 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// Acción sobre 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*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endParaRPr lang="es-ES_tradnl" altLang="es-ES" sz="1800" b="1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</a:t>
            </a:r>
            <a:r>
              <a:rPr lang="es-ES_tradnl" altLang="es-ES" sz="1800" b="1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r>
              <a:rPr lang="es-ES_tradnl" altLang="es-ES" sz="1800" b="1" kern="0" dirty="0">
                <a:latin typeface="Lucida Console" pitchFamily="49" charset="0"/>
                <a:ea typeface="ＭＳ Ｐゴシック" pitchFamily="34" charset="-128"/>
              </a:rPr>
              <a:t>++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BAAAAD-4DE9-9C09-7089-8FC3D3A54558}"/>
              </a:ext>
            </a:extLst>
          </p:cNvPr>
          <p:cNvSpPr txBox="1"/>
          <p:nvPr/>
        </p:nvSpPr>
        <p:spPr>
          <a:xfrm>
            <a:off x="808562" y="4497679"/>
            <a:ext cx="7672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&gt; lista;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dirty="0">
                <a:latin typeface="Lucida Console" pitchFamily="49" charset="0"/>
                <a:ea typeface="ＭＳ Ｐゴシック" pitchFamily="34" charset="-128"/>
              </a:rPr>
              <a:t>...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for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(auto 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= 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lista.begin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(); 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it!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=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lista.end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(); 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++) {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   // Acción sobre *</a:t>
            </a:r>
            <a:r>
              <a:rPr lang="es-ES_tradnl" altLang="es-ES" sz="1800" kern="0" dirty="0" err="1">
                <a:latin typeface="Lucida Console" pitchFamily="49" charset="0"/>
                <a:ea typeface="ＭＳ Ｐゴシック" pitchFamily="34" charset="-128"/>
              </a:rPr>
              <a:t>it</a:t>
            </a:r>
            <a:endParaRPr lang="es-ES_tradnl" altLang="es-ES" sz="1800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_tradnl" altLang="es-ES" sz="1800" kern="0" dirty="0">
                <a:latin typeface="Lucida Console" pitchFamily="49" charset="0"/>
                <a:ea typeface="ＭＳ Ｐゴシック" pitchFamily="34" charset="-128"/>
              </a:rPr>
              <a:t>}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8BFCEBA-EADF-595A-DE5A-DDBBBF65AA0F}"/>
              </a:ext>
            </a:extLst>
          </p:cNvPr>
          <p:cNvCxnSpPr/>
          <p:nvPr/>
        </p:nvCxnSpPr>
        <p:spPr bwMode="auto">
          <a:xfrm flipV="1">
            <a:off x="3442447" y="2542201"/>
            <a:ext cx="1819835" cy="3444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0321E34-6661-798F-CFB1-D830714043EC}"/>
              </a:ext>
            </a:extLst>
          </p:cNvPr>
          <p:cNvSpPr txBox="1"/>
          <p:nvPr/>
        </p:nvSpPr>
        <p:spPr>
          <a:xfrm>
            <a:off x="5259363" y="2311368"/>
            <a:ext cx="14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Iniciar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0AC5D9-E6B4-23B5-4DA7-DCA8922A6C75}"/>
              </a:ext>
            </a:extLst>
          </p:cNvPr>
          <p:cNvCxnSpPr/>
          <p:nvPr/>
        </p:nvCxnSpPr>
        <p:spPr bwMode="auto">
          <a:xfrm flipV="1">
            <a:off x="4023706" y="2914877"/>
            <a:ext cx="1516482" cy="1406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6FC70D-659B-AAE5-3025-8D305048E809}"/>
              </a:ext>
            </a:extLst>
          </p:cNvPr>
          <p:cNvSpPr txBox="1"/>
          <p:nvPr/>
        </p:nvSpPr>
        <p:spPr>
          <a:xfrm>
            <a:off x="5583598" y="2684044"/>
            <a:ext cx="14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EsFinal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8999605-F387-B0C6-F617-51B909255ADA}"/>
              </a:ext>
            </a:extLst>
          </p:cNvPr>
          <p:cNvCxnSpPr/>
          <p:nvPr/>
        </p:nvCxnSpPr>
        <p:spPr bwMode="auto">
          <a:xfrm>
            <a:off x="4028865" y="3484193"/>
            <a:ext cx="1511323" cy="43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AC3B68-E5AA-9BE0-61DF-6C02372A08D8}"/>
              </a:ext>
            </a:extLst>
          </p:cNvPr>
          <p:cNvSpPr txBox="1"/>
          <p:nvPr/>
        </p:nvSpPr>
        <p:spPr>
          <a:xfrm>
            <a:off x="5534305" y="3256035"/>
            <a:ext cx="14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92A6AF2-F1BB-8F67-CC32-6184AF48A737}"/>
              </a:ext>
            </a:extLst>
          </p:cNvPr>
          <p:cNvCxnSpPr/>
          <p:nvPr/>
        </p:nvCxnSpPr>
        <p:spPr bwMode="auto">
          <a:xfrm>
            <a:off x="2091740" y="3793820"/>
            <a:ext cx="1543892" cy="1775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FABE42C-3F28-B451-98B0-64425DFF5438}"/>
              </a:ext>
            </a:extLst>
          </p:cNvPr>
          <p:cNvSpPr txBox="1"/>
          <p:nvPr/>
        </p:nvSpPr>
        <p:spPr>
          <a:xfrm>
            <a:off x="3635632" y="3726245"/>
            <a:ext cx="147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Avanzar</a:t>
            </a:r>
          </a:p>
        </p:txBody>
      </p:sp>
    </p:spTree>
    <p:extLst>
      <p:ext uri="{BB962C8B-B14F-4D97-AF65-F5344CB8AC3E}">
        <p14:creationId xmlns:p14="http://schemas.microsoft.com/office/powerpoint/2010/main" val="19363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Marcador de pie de página">
            <a:extLst>
              <a:ext uri="{FF2B5EF4-FFF2-40B4-BE49-F238E27FC236}">
                <a16:creationId xmlns:a16="http://schemas.microsoft.com/office/drawing/2014/main" id="{849C5D3F-A538-6B3B-8DC6-1CE825D7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A68B5D9F-C5BB-4ECD-93E7-80A91F8D90D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938D8C7-871C-12D7-A1AC-96B8A0AE6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25" y="1009650"/>
            <a:ext cx="8499475" cy="5213350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Las especificaciones en lenguaje natural son ambiguas e imprecisas.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Especificaciones formales:</a:t>
            </a:r>
            <a:r>
              <a:rPr lang="es-ES_tradnl" altLang="es-ES_tradnl" sz="2800" dirty="0">
                <a:latin typeface="Arial" panose="020B0604020202020204" pitchFamily="34" charset="0"/>
              </a:rPr>
              <a:t> definen un TAD o una operación de manera precisa, utilizando un lenguaje matemático.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Ventajas de una especificación formal: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Prototipado</a:t>
            </a:r>
            <a:r>
              <a:rPr lang="es-ES_tradnl" altLang="es-ES_tradnl" sz="2400" dirty="0">
                <a:latin typeface="Arial" panose="020B0604020202020204" pitchFamily="34" charset="0"/>
              </a:rPr>
              <a:t>. Las especificaciones formales pueden llegar a ser ejecutables.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Corrección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del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programa</a:t>
            </a:r>
            <a:r>
              <a:rPr lang="es-ES_tradnl" altLang="es-ES_tradnl" sz="2400" dirty="0">
                <a:latin typeface="Arial" panose="020B0604020202020204" pitchFamily="34" charset="0"/>
              </a:rPr>
              <a:t>. Verificación automática y formal de que el programa funciona correctamente.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Reusabilidad</a:t>
            </a:r>
            <a:r>
              <a:rPr lang="es-ES_tradnl" altLang="es-ES_tradnl" sz="2400" dirty="0">
                <a:latin typeface="Arial" panose="020B0604020202020204" pitchFamily="34" charset="0"/>
              </a:rPr>
              <a:t>. Posibilidad de usar la especificación formal en distintos ámbitos.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5471765-E5C6-6005-6E48-610E95A9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1.3. Especificaciones 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pie de página">
            <a:extLst>
              <a:ext uri="{FF2B5EF4-FFF2-40B4-BE49-F238E27FC236}">
                <a16:creationId xmlns:a16="http://schemas.microsoft.com/office/drawing/2014/main" id="{F1B21C5C-001C-E2D3-7C0C-396007CA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8A695E7A-2CEB-4114-9150-CC2CE7B2AF2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23DA52-9266-24E6-B34E-DBE587F17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125" y="1009650"/>
            <a:ext cx="8499475" cy="483235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b="1">
                <a:latin typeface="Arial" panose="020B0604020202020204" pitchFamily="34" charset="0"/>
              </a:rPr>
              <a:t>Notación</a:t>
            </a:r>
          </a:p>
          <a:p>
            <a:pPr>
              <a:buFontTx/>
              <a:buNone/>
            </a:pPr>
            <a:r>
              <a:rPr lang="es-ES_tradnl" altLang="es-ES_tradnl" sz="2800">
                <a:latin typeface="Arial" panose="020B0604020202020204" pitchFamily="34" charset="0"/>
              </a:rPr>
              <a:t>La descripción formal constará de cuatro partes: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NOMBRE</a:t>
            </a:r>
            <a:r>
              <a:rPr lang="es-ES_tradnl" altLang="es-ES_tradnl" sz="2800">
                <a:latin typeface="Arial" panose="020B0604020202020204" pitchFamily="34" charset="0"/>
              </a:rPr>
              <a:t>. Nombre genérico del TAD.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CONJUNTOS</a:t>
            </a:r>
            <a:r>
              <a:rPr lang="es-ES_tradnl" altLang="es-ES_tradnl" sz="2800">
                <a:latin typeface="Arial" panose="020B0604020202020204" pitchFamily="34" charset="0"/>
              </a:rPr>
              <a:t>. Conjuntos de datos que intervienen en la definición.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SINTAXIS</a:t>
            </a:r>
            <a:r>
              <a:rPr lang="es-ES_tradnl" altLang="es-ES_tradnl" sz="2800">
                <a:latin typeface="Arial" panose="020B0604020202020204" pitchFamily="34" charset="0"/>
              </a:rPr>
              <a:t>. Signatura de las operaciones definidas.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SEMÁNTICA</a:t>
            </a:r>
            <a:r>
              <a:rPr lang="es-ES_tradnl" altLang="es-ES_tradnl" sz="2800">
                <a:latin typeface="Arial" panose="020B0604020202020204" pitchFamily="34" charset="0"/>
              </a:rPr>
              <a:t>. Indica el significado de las operaciones, cuál es su resultado.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8025469-BB16-56F5-9B03-1A92FCCD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1.3. Especificaciones 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>
            <a:extLst>
              <a:ext uri="{FF2B5EF4-FFF2-40B4-BE49-F238E27FC236}">
                <a16:creationId xmlns:a16="http://schemas.microsoft.com/office/drawing/2014/main" id="{7A14E015-C0C4-6D00-5A57-9503271B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B1FBC779-805C-4A3E-9452-89F8C182D62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DE986E6-611B-B9BA-33CB-431335F24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868363"/>
            <a:ext cx="8623300" cy="5395912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Sintaxis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2300" dirty="0">
                <a:latin typeface="Arial" panose="020B0604020202020204" pitchFamily="34" charset="0"/>
              </a:rPr>
              <a:t>	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300" dirty="0" err="1">
                <a:solidFill>
                  <a:srgbClr val="0070C0"/>
                </a:solidFill>
                <a:latin typeface="Arial" panose="020B0604020202020204" pitchFamily="34" charset="0"/>
              </a:rPr>
              <a:t>nombre_operación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  <a:r>
              <a:rPr lang="es-ES_tradnl" altLang="es-ES_tradnl" sz="2300" dirty="0">
                <a:latin typeface="Arial" panose="020B0604020202020204" pitchFamily="34" charset="0"/>
              </a:rPr>
              <a:t> : 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300" dirty="0" err="1">
                <a:solidFill>
                  <a:srgbClr val="0070C0"/>
                </a:solidFill>
                <a:latin typeface="Arial" panose="020B0604020202020204" pitchFamily="34" charset="0"/>
              </a:rPr>
              <a:t>conj_dominio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  <a:r>
              <a:rPr lang="es-ES_tradnl" altLang="es-ES_tradnl" sz="2300" dirty="0">
                <a:latin typeface="Arial" panose="020B0604020202020204" pitchFamily="34" charset="0"/>
              </a:rPr>
              <a:t> </a:t>
            </a:r>
            <a:r>
              <a:rPr lang="es-ES_tradnl" altLang="es-ES_tradnl" sz="23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s-ES_tradnl" altLang="es-ES_tradnl" sz="23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conj_resultado</a:t>
            </a:r>
            <a:r>
              <a:rPr lang="es-ES_tradnl" altLang="es-ES_tradnl" sz="23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&gt;</a:t>
            </a:r>
            <a:endParaRPr lang="es-ES_tradnl" altLang="es-ES_tradnl" sz="23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s-ES_tradnl" altLang="es-ES_tradnl" sz="20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Las distintas notaciones formales difieren en la forma de definir la semántica:</a:t>
            </a:r>
          </a:p>
          <a:p>
            <a:pPr lvl="1"/>
            <a:r>
              <a:rPr lang="es-ES" altLang="es-ES_tradnl" sz="2400" b="1" dirty="0">
                <a:latin typeface="Arial" panose="020B0604020202020204" pitchFamily="34" charset="0"/>
              </a:rPr>
              <a:t>Método axiomático o algebraico.</a:t>
            </a:r>
            <a:r>
              <a:rPr lang="es-ES" altLang="es-ES_tradnl" sz="2400" dirty="0">
                <a:latin typeface="Arial" panose="020B0604020202020204" pitchFamily="34" charset="0"/>
              </a:rPr>
              <a:t> Se establece el significado de las operaciones a través de relaciones entre operaciones (</a:t>
            </a:r>
            <a:r>
              <a:rPr lang="es-ES" altLang="es-ES_tradnl" sz="2400" i="1" dirty="0">
                <a:latin typeface="Arial" panose="020B0604020202020204" pitchFamily="34" charset="0"/>
              </a:rPr>
              <a:t>axiomas</a:t>
            </a:r>
            <a:r>
              <a:rPr lang="es-ES" altLang="es-ES_tradnl" sz="2400" dirty="0">
                <a:latin typeface="Arial" panose="020B0604020202020204" pitchFamily="34" charset="0"/>
              </a:rPr>
              <a:t>). Significado implícito de las operaciones.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Método constructivo u operacional.</a:t>
            </a:r>
            <a:r>
              <a:rPr lang="es-ES_tradnl" altLang="es-ES_tradnl" sz="2400" dirty="0">
                <a:latin typeface="Arial" panose="020B0604020202020204" pitchFamily="34" charset="0"/>
              </a:rPr>
              <a:t> Se </a:t>
            </a:r>
            <a:r>
              <a:rPr lang="es-ES" altLang="es-ES_tradnl" sz="2400" dirty="0">
                <a:latin typeface="Arial" panose="020B0604020202020204" pitchFamily="34" charset="0"/>
              </a:rPr>
              <a:t>define cada operación por sí misma, independientemente de las otras, basándose en un modelo subyacente. Significado explícito de las operaciones.</a:t>
            </a:r>
            <a:endParaRPr lang="es-ES_tradnl" altLang="es-ES_tradnl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91914F5-2E8C-68C2-C556-FE8AAC27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1.3. Especificaciones formales.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>
            <a:extLst>
              <a:ext uri="{FF2B5EF4-FFF2-40B4-BE49-F238E27FC236}">
                <a16:creationId xmlns:a16="http://schemas.microsoft.com/office/drawing/2014/main" id="{5C7CB2D9-7A22-0646-588F-AD140F2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43627502-9E23-4EB5-9FE7-D1CD5A6C9A7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82BD089-7381-094A-D52D-714DA8607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23300" cy="5067300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La semántica de las operaciones se define a través de un conjunto de </a:t>
            </a:r>
            <a:r>
              <a:rPr lang="es-ES_tradnl" altLang="es-ES_tradnl" b="1" dirty="0">
                <a:latin typeface="Arial" panose="020B0604020202020204" pitchFamily="34" charset="0"/>
              </a:rPr>
              <a:t>axiomas</a:t>
            </a:r>
            <a:r>
              <a:rPr lang="es-ES_tradnl" altLang="es-ES_tradnl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Un axioma es una regla que establece la igualdad de dos expresiones:</a:t>
            </a:r>
          </a:p>
          <a:p>
            <a:pPr lvl="1" algn="ctr"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	</a:t>
            </a:r>
            <a:r>
              <a:rPr lang="es-ES_tradnl" altLang="es-ES_tradnl" dirty="0">
                <a:solidFill>
                  <a:srgbClr val="0070C0"/>
                </a:solidFill>
                <a:latin typeface="Arial" panose="020B0604020202020204" pitchFamily="34" charset="0"/>
              </a:rPr>
              <a:t>&lt;Expresión 1&gt;</a:t>
            </a:r>
            <a:r>
              <a:rPr lang="es-ES_tradnl" altLang="es-ES_tradnl" dirty="0">
                <a:latin typeface="Arial" panose="020B0604020202020204" pitchFamily="34" charset="0"/>
              </a:rPr>
              <a:t> = </a:t>
            </a:r>
            <a:r>
              <a:rPr lang="es-ES_tradnl" altLang="es-ES_tradnl" dirty="0">
                <a:solidFill>
                  <a:srgbClr val="0070C0"/>
                </a:solidFill>
                <a:latin typeface="Arial" panose="020B0604020202020204" pitchFamily="34" charset="0"/>
              </a:rPr>
              <a:t>&lt;Expresión 2&gt;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Por ejemplo:</a:t>
            </a:r>
          </a:p>
          <a:p>
            <a:pPr lvl="1" algn="ctr"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Suma (dos, dos) = Producto (dos, dos)	</a:t>
            </a:r>
          </a:p>
          <a:p>
            <a:pPr lvl="1" algn="ctr"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Tope (</a:t>
            </a:r>
            <a:r>
              <a:rPr lang="es-ES_tradnl" altLang="es-ES_tradnl" dirty="0" err="1">
                <a:latin typeface="Arial" panose="020B0604020202020204" pitchFamily="34" charset="0"/>
              </a:rPr>
              <a:t>Push</a:t>
            </a:r>
            <a:r>
              <a:rPr lang="es-ES_tradnl" altLang="es-ES_tradnl" dirty="0">
                <a:latin typeface="Arial" panose="020B0604020202020204" pitchFamily="34" charset="0"/>
              </a:rPr>
              <a:t> (x, pila)) = x</a:t>
            </a:r>
          </a:p>
          <a:p>
            <a:pPr lvl="1" algn="ctr"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OR (verdadero, b) = verdadero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915FAFE3-CFC1-ED17-1795-50560B36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868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_tradnl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>
            <a:extLst>
              <a:ext uri="{FF2B5EF4-FFF2-40B4-BE49-F238E27FC236}">
                <a16:creationId xmlns:a16="http://schemas.microsoft.com/office/drawing/2014/main" id="{FF23B30C-5C9E-E315-033F-55900504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1A0ABF62-523A-42F6-A050-E7D436DE411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D6A2E7A-6944-D4A5-0120-92CE9B4DF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412875"/>
            <a:ext cx="8623300" cy="4851400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¿Qué axiomas introducir en la semántica?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Los axiomas deben ser los necesarios para satisfacer dos propiedades:</a:t>
            </a: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Completitud</a:t>
            </a:r>
            <a:r>
              <a:rPr lang="es-ES_tradnl" altLang="es-ES_tradnl" dirty="0">
                <a:latin typeface="Arial" panose="020B0604020202020204" pitchFamily="34" charset="0"/>
              </a:rPr>
              <a:t>: Los axiomas deben ser los suficientes para poder deducir el significado de cualquier expresión. </a:t>
            </a:r>
            <a:endParaRPr lang="es-ES_tradnl" altLang="es-ES_tradnl" b="1" dirty="0">
              <a:latin typeface="Arial" panose="020B0604020202020204" pitchFamily="34" charset="0"/>
            </a:endParaRP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Corrección</a:t>
            </a:r>
            <a:r>
              <a:rPr lang="es-ES_tradnl" altLang="es-ES_tradnl" dirty="0">
                <a:latin typeface="Arial" panose="020B0604020202020204" pitchFamily="34" charset="0"/>
              </a:rPr>
              <a:t>: A partir de una expresión solo se puede obtener un resultado.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18031EC-0A97-DEE6-C19A-8E12507A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04813"/>
            <a:ext cx="86868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_tradnl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>
            <a:extLst>
              <a:ext uri="{FF2B5EF4-FFF2-40B4-BE49-F238E27FC236}">
                <a16:creationId xmlns:a16="http://schemas.microsoft.com/office/drawing/2014/main" id="{0A7A2EFA-C3E6-1264-50C2-535E4998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E57D8D3-DC97-467C-B7E0-A863CE20776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C0C3B64-0B35-3D77-1397-0682A8340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23300" cy="5138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_tradnl" sz="2400" b="1">
                <a:latin typeface="Arial" panose="020B0604020202020204" pitchFamily="34" charset="0"/>
              </a:rPr>
              <a:t>Ejemplo: </a:t>
            </a:r>
            <a:r>
              <a:rPr lang="es-ES_tradnl" altLang="es-ES_tradnl" sz="2400">
                <a:latin typeface="Arial" panose="020B0604020202020204" pitchFamily="34" charset="0"/>
              </a:rPr>
              <a:t>TAD Natural de los números naturales.</a:t>
            </a:r>
            <a:endParaRPr lang="es-ES_tradnl" altLang="es-ES_tradnl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>
                <a:latin typeface="Arial" panose="020B0604020202020204" pitchFamily="34" charset="0"/>
              </a:rPr>
              <a:t>		</a:t>
            </a:r>
            <a:r>
              <a:rPr lang="es-ES_tradnl" altLang="es-ES_tradnl" sz="2400" b="1">
                <a:latin typeface="Arial" panose="020B0604020202020204" pitchFamily="34" charset="0"/>
              </a:rPr>
              <a:t>NOMBRE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Natural</a:t>
            </a:r>
            <a:endParaRPr lang="es-ES_tradnl" altLang="es-ES_tradnl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>
                <a:latin typeface="Arial" panose="020B0604020202020204" pitchFamily="34" charset="0"/>
              </a:rPr>
              <a:t>		</a:t>
            </a:r>
            <a:r>
              <a:rPr lang="es-ES_tradnl" altLang="es-ES_tradnl" sz="2400" b="1">
                <a:latin typeface="Arial" panose="020B0604020202020204" pitchFamily="34" charset="0"/>
              </a:rPr>
              <a:t>CONJUNTOS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N	Conjunto de naturales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Bool	Conjunto de booleanos {true, false}</a:t>
            </a:r>
            <a:endParaRPr lang="es-ES_tradnl" altLang="es-ES_tradnl" sz="2400" i="1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>
                <a:latin typeface="Arial" panose="020B0604020202020204" pitchFamily="34" charset="0"/>
              </a:rPr>
              <a:t>		</a:t>
            </a:r>
            <a:r>
              <a:rPr lang="es-ES_tradnl" altLang="es-ES_tradnl" sz="2400" b="1">
                <a:latin typeface="Arial" panose="020B0604020202020204" pitchFamily="34" charset="0"/>
              </a:rPr>
              <a:t>SINTAXIS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cero:			 </a:t>
            </a:r>
            <a:r>
              <a:rPr lang="es-ES_tradnl" altLang="es-ES_tradnl" sz="24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sucesor:	   N	 </a:t>
            </a:r>
            <a:r>
              <a:rPr lang="es-ES_tradnl" altLang="es-ES_tradnl" sz="24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suma:		N x N	 </a:t>
            </a:r>
            <a:r>
              <a:rPr lang="es-ES_tradnl" altLang="es-ES_tradnl" sz="24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esCero:	   N	 </a:t>
            </a:r>
            <a:r>
              <a:rPr lang="es-ES_tradnl" altLang="es-ES_tradnl" sz="24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>
                <a:latin typeface="Arial" panose="020B0604020202020204" pitchFamily="34" charset="0"/>
              </a:rPr>
              <a:t>	Bool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esIgual:	N x N	 </a:t>
            </a:r>
            <a:r>
              <a:rPr lang="es-ES_tradnl" altLang="es-ES_tradnl" sz="24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>
                <a:latin typeface="Arial" panose="020B0604020202020204" pitchFamily="34" charset="0"/>
              </a:rPr>
              <a:t>	Bool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	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7540559A-83B0-5BF3-0CAE-52FED2A3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868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_tradnl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pie de página">
            <a:extLst>
              <a:ext uri="{FF2B5EF4-FFF2-40B4-BE49-F238E27FC236}">
                <a16:creationId xmlns:a16="http://schemas.microsoft.com/office/drawing/2014/main" id="{20717DCD-D7DA-FAD9-5631-3AF26879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CAFE980C-5E06-4630-8C4E-426CD6E2376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3123323-C19B-5A40-285D-D80BD5A27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964613" cy="5138737"/>
          </a:xfrm>
        </p:spPr>
        <p:txBody>
          <a:bodyPr/>
          <a:lstStyle/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i="1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SEMÁNTICA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</a:t>
            </a:r>
            <a:r>
              <a:rPr lang="es-ES_tradnl" altLang="es-ES_tradnl" sz="2800" dirty="0">
                <a:latin typeface="Arial" panose="020B0604020202020204" pitchFamily="34" charset="0"/>
              </a:rPr>
              <a:t> m, n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_tradnl" sz="2800" dirty="0">
                <a:latin typeface="Arial" panose="020B0604020202020204" pitchFamily="34" charset="0"/>
              </a:rPr>
              <a:t> N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1. suma (cero, n) = n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2. suma (sucesor (m), n) = sucesor (suma (m, n))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3.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esCero</a:t>
            </a:r>
            <a:r>
              <a:rPr lang="es-ES_tradnl" altLang="es-ES_tradnl" sz="2800" dirty="0">
                <a:latin typeface="Arial" panose="020B0604020202020204" pitchFamily="34" charset="0"/>
              </a:rPr>
              <a:t> (cero) = true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4.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esCero</a:t>
            </a:r>
            <a:r>
              <a:rPr lang="es-ES_tradnl" altLang="es-ES_tradnl" sz="2800" dirty="0">
                <a:latin typeface="Arial" panose="020B0604020202020204" pitchFamily="34" charset="0"/>
              </a:rPr>
              <a:t> (sucesor (n)) = false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5.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sz="2800" dirty="0">
                <a:latin typeface="Arial" panose="020B0604020202020204" pitchFamily="34" charset="0"/>
              </a:rPr>
              <a:t> (cero, n) =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esCero</a:t>
            </a:r>
            <a:r>
              <a:rPr lang="es-ES_tradnl" altLang="es-ES_tradnl" sz="2800" dirty="0">
                <a:latin typeface="Arial" panose="020B0604020202020204" pitchFamily="34" charset="0"/>
              </a:rPr>
              <a:t> (n)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6.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sz="2800" dirty="0">
                <a:latin typeface="Arial" panose="020B0604020202020204" pitchFamily="34" charset="0"/>
              </a:rPr>
              <a:t> (sucesor (n), cero) = false</a:t>
            </a:r>
          </a:p>
          <a:p>
            <a:pPr marL="360363" indent="-360363">
              <a:buFontTx/>
              <a:buNone/>
              <a:tabLst>
                <a:tab pos="722313" algn="l"/>
              </a:tabLst>
            </a:pPr>
            <a:r>
              <a:rPr lang="es-ES_tradnl" altLang="es-ES_tradnl" sz="2800" dirty="0">
                <a:latin typeface="Arial" panose="020B0604020202020204" pitchFamily="34" charset="0"/>
              </a:rPr>
              <a:t>		7.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sz="2800" dirty="0">
                <a:latin typeface="Arial" panose="020B0604020202020204" pitchFamily="34" charset="0"/>
              </a:rPr>
              <a:t> (sucesor(n), sucesor(m)) =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sz="2800" dirty="0">
                <a:latin typeface="Arial" panose="020B0604020202020204" pitchFamily="34" charset="0"/>
              </a:rPr>
              <a:t>(n, m)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27AB4BE-D628-5DF0-CC8A-DCF459EF7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868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_tradnl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pie de página">
            <a:extLst>
              <a:ext uri="{FF2B5EF4-FFF2-40B4-BE49-F238E27FC236}">
                <a16:creationId xmlns:a16="http://schemas.microsoft.com/office/drawing/2014/main" id="{A870C859-F587-CCC7-F2A3-1BB40F51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93C9531E-B471-4D5C-8DBC-21E84F426CB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04E8DFD-AF61-3A16-ADF9-CEEE7D9DF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96975"/>
            <a:ext cx="8623300" cy="5067300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Ejecución de una especificación algebraica:</a:t>
            </a:r>
            <a:r>
              <a:rPr lang="es-ES_tradnl" altLang="es-ES_tradnl" sz="2800" dirty="0">
                <a:latin typeface="Arial" panose="020B0604020202020204" pitchFamily="34" charset="0"/>
              </a:rPr>
              <a:t> aplicar sucesivamente las reglas de la semántica hasta que no se puedan aplicar más.</a:t>
            </a:r>
          </a:p>
          <a:p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Ejemplo.</a:t>
            </a:r>
            <a:r>
              <a:rPr lang="es-ES_tradnl" altLang="es-ES_tradnl" sz="2800" dirty="0">
                <a:latin typeface="Arial" panose="020B0604020202020204" pitchFamily="34" charset="0"/>
              </a:rPr>
              <a:t> ¿Cuánto valen las siguientes expresiones?</a:t>
            </a:r>
          </a:p>
          <a:p>
            <a:endParaRPr lang="es-ES_tradnl" altLang="es-ES_tradnl" sz="1600" dirty="0">
              <a:latin typeface="Arial" panose="020B0604020202020204" pitchFamily="34" charset="0"/>
            </a:endParaRPr>
          </a:p>
          <a:p>
            <a:pPr marL="717550" indent="-358775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a) suma (suma(sucesor(cero), cero), sucesor (cero) )</a:t>
            </a:r>
          </a:p>
          <a:p>
            <a:pPr marL="717550" indent="-358775"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 marL="717550" indent="-358775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b)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sz="2400" dirty="0">
                <a:latin typeface="Arial" panose="020B0604020202020204" pitchFamily="34" charset="0"/>
              </a:rPr>
              <a:t> (sucesor (sucesor (cero)), suma (suma (sucesor (cero), cero), sucesor (cero) ) 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656FE80-47D8-E19A-AB9C-3AC05E4E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pie de página">
            <a:extLst>
              <a:ext uri="{FF2B5EF4-FFF2-40B4-BE49-F238E27FC236}">
                <a16:creationId xmlns:a16="http://schemas.microsoft.com/office/drawing/2014/main" id="{84A0EA57-DD7F-8252-71B9-E6B59C85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56EAF97C-DE47-41A2-A907-F6FB032D1F1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1E3D7E6-7223-B306-9155-68CB5794D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016000"/>
            <a:ext cx="8623300" cy="5248275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Supongamos un TAD,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T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Tipos de operaciones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s-ES" altLang="es-ES_tradnl" sz="2400" b="1" dirty="0">
                <a:latin typeface="Arial" panose="020B0604020202020204" pitchFamily="34" charset="0"/>
              </a:rPr>
              <a:t>Constructores.</a:t>
            </a:r>
            <a:r>
              <a:rPr lang="es-ES" altLang="es-ES_tradnl" sz="2400" dirty="0">
                <a:latin typeface="Arial" panose="020B0604020202020204" pitchFamily="34" charset="0"/>
              </a:rPr>
              <a:t> Conjunto mínimo de operaciones del TAD, a partir del cual se puede obtener cualquier valor del tipo </a:t>
            </a:r>
            <a:r>
              <a:rPr lang="es-ES" altLang="es-ES_tradnl" sz="2400" b="1" dirty="0">
                <a:latin typeface="Arial" panose="020B0604020202020204" pitchFamily="34" charset="0"/>
              </a:rPr>
              <a:t>T</a:t>
            </a:r>
            <a:r>
              <a:rPr lang="es-ES" altLang="es-ES_tradnl" sz="2400" dirty="0">
                <a:latin typeface="Arial" panose="020B0604020202020204" pitchFamily="34" charset="0"/>
              </a:rPr>
              <a:t>.</a:t>
            </a:r>
          </a:p>
          <a:p>
            <a:pPr lvl="1" algn="ctr">
              <a:buFontTx/>
              <a:buNone/>
            </a:pPr>
            <a:r>
              <a:rPr lang="es-ES_tradnl" altLang="es-ES_tradnl" sz="2400" u="sng" dirty="0">
                <a:latin typeface="Arial" panose="020B0604020202020204" pitchFamily="34" charset="0"/>
              </a:rPr>
              <a:t>c1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c2</a:t>
            </a:r>
            <a:r>
              <a:rPr lang="es-ES_tradnl" altLang="es-ES_tradnl" sz="2400" dirty="0">
                <a:latin typeface="Arial" panose="020B0604020202020204" pitchFamily="34" charset="0"/>
              </a:rPr>
              <a:t>: V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c3</a:t>
            </a:r>
            <a:r>
              <a:rPr lang="es-ES_tradnl" altLang="es-ES_tradnl" sz="2400" dirty="0">
                <a:latin typeface="Arial" panose="020B0604020202020204" pitchFamily="34" charset="0"/>
              </a:rPr>
              <a:t>: V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400" dirty="0">
                <a:latin typeface="Arial" panose="020B0604020202020204" pitchFamily="34" charset="0"/>
              </a:rPr>
              <a:t>x...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xV</a:t>
            </a:r>
            <a:r>
              <a:rPr lang="es-ES_tradnl" altLang="es-ES_tradnl" sz="2400" baseline="-25000" dirty="0" err="1">
                <a:latin typeface="Arial" panose="020B0604020202020204" pitchFamily="34" charset="0"/>
              </a:rPr>
              <a:t>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lvl="1"/>
            <a:r>
              <a:rPr lang="es-ES" altLang="es-ES_tradnl" sz="2400" b="1" dirty="0">
                <a:latin typeface="Arial" panose="020B0604020202020204" pitchFamily="34" charset="0"/>
              </a:rPr>
              <a:t>Modificación</a:t>
            </a:r>
            <a:r>
              <a:rPr lang="es-ES" altLang="es-ES_tradnl" sz="2400" dirty="0">
                <a:latin typeface="Arial" panose="020B0604020202020204" pitchFamily="34" charset="0"/>
              </a:rPr>
              <a:t>. A partir de un valor del tipo, obtienen otro valor del tipo </a:t>
            </a:r>
            <a:r>
              <a:rPr lang="es-ES" altLang="es-ES_tradnl" sz="2400" b="1" dirty="0">
                <a:latin typeface="Arial" panose="020B0604020202020204" pitchFamily="34" charset="0"/>
              </a:rPr>
              <a:t>T</a:t>
            </a:r>
            <a:r>
              <a:rPr lang="es-ES" altLang="es-ES_tradnl" sz="2400" dirty="0">
                <a:latin typeface="Arial" panose="020B0604020202020204" pitchFamily="34" charset="0"/>
              </a:rPr>
              <a:t>, y no son constructores.</a:t>
            </a:r>
          </a:p>
          <a:p>
            <a:pPr lvl="1" algn="ctr">
              <a:buFontTx/>
              <a:buNone/>
            </a:pPr>
            <a:r>
              <a:rPr lang="es-ES_tradnl" altLang="es-ES_tradnl" sz="2400" u="sng" dirty="0">
                <a:latin typeface="Arial" panose="020B0604020202020204" pitchFamily="34" charset="0"/>
              </a:rPr>
              <a:t>m1</a:t>
            </a:r>
            <a:r>
              <a:rPr lang="es-ES_tradnl" altLang="es-ES_tradnl" sz="2400" dirty="0">
                <a:latin typeface="Arial" panose="020B0604020202020204" pitchFamily="34" charset="0"/>
              </a:rPr>
              <a:t>: T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m2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TxV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m3</a:t>
            </a:r>
            <a:r>
              <a:rPr lang="es-ES_tradnl" altLang="es-ES_tradnl" sz="2400" dirty="0">
                <a:latin typeface="Arial" panose="020B0604020202020204" pitchFamily="34" charset="0"/>
              </a:rPr>
              <a:t>: V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400" dirty="0">
                <a:latin typeface="Arial" panose="020B0604020202020204" pitchFamily="34" charset="0"/>
              </a:rPr>
              <a:t>x...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xV</a:t>
            </a:r>
            <a:r>
              <a:rPr lang="es-ES_tradnl" altLang="es-ES_tradnl" sz="2400" baseline="-25000" dirty="0" err="1">
                <a:latin typeface="Arial" panose="020B0604020202020204" pitchFamily="34" charset="0"/>
              </a:rPr>
              <a:t>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T</a:t>
            </a:r>
            <a:endParaRPr lang="es-ES_tradnl" altLang="es-ES_tradnl" dirty="0"/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Consulta.</a:t>
            </a:r>
            <a:r>
              <a:rPr lang="es-ES_tradnl" altLang="es-ES_tradnl" sz="2400" dirty="0">
                <a:latin typeface="Arial" panose="020B0604020202020204" pitchFamily="34" charset="0"/>
              </a:rPr>
              <a:t> Devuelven un valor que no es del tipo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T</a:t>
            </a:r>
            <a:r>
              <a:rPr lang="es-ES" altLang="es-ES_tradnl" sz="2400" dirty="0">
                <a:latin typeface="Arial" panose="020B0604020202020204" pitchFamily="34" charset="0"/>
              </a:rPr>
              <a:t>.</a:t>
            </a:r>
          </a:p>
          <a:p>
            <a:pPr lvl="1" algn="ctr">
              <a:buFontTx/>
              <a:buNone/>
            </a:pPr>
            <a:r>
              <a:rPr lang="es-ES_tradnl" altLang="es-ES_tradnl" sz="2400" u="sng" dirty="0">
                <a:latin typeface="Arial" panose="020B0604020202020204" pitchFamily="34" charset="0"/>
              </a:rPr>
              <a:t>o1</a:t>
            </a:r>
            <a:r>
              <a:rPr lang="es-ES_tradnl" altLang="es-ES_tradnl" sz="2400" dirty="0">
                <a:latin typeface="Arial" panose="020B0604020202020204" pitchFamily="34" charset="0"/>
              </a:rPr>
              <a:t>: T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V,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o2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TxV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V’, </a:t>
            </a:r>
            <a:r>
              <a:rPr lang="es-ES_tradnl" altLang="es-ES_tradnl" sz="2400" u="sng" dirty="0">
                <a:latin typeface="Arial" panose="020B0604020202020204" pitchFamily="34" charset="0"/>
                <a:sym typeface="Symbol" panose="05050102010706020507" pitchFamily="18" charset="2"/>
              </a:rPr>
              <a:t>o3</a:t>
            </a:r>
            <a:r>
              <a:rPr lang="es-ES_tradnl" altLang="es-ES_tradnl" sz="2400" dirty="0">
                <a:latin typeface="Arial" panose="020B0604020202020204" pitchFamily="34" charset="0"/>
              </a:rPr>
              <a:t>: V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400" dirty="0">
                <a:latin typeface="Arial" panose="020B0604020202020204" pitchFamily="34" charset="0"/>
              </a:rPr>
              <a:t>x...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xV</a:t>
            </a:r>
            <a:r>
              <a:rPr lang="es-ES_tradnl" altLang="es-ES_tradnl" sz="2400" baseline="-25000" dirty="0" err="1">
                <a:latin typeface="Arial" panose="020B0604020202020204" pitchFamily="34" charset="0"/>
              </a:rPr>
              <a:t>n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V</a:t>
            </a:r>
            <a:r>
              <a:rPr lang="es-ES_tradnl" altLang="es-ES_tradnl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n+1</a:t>
            </a:r>
            <a:endParaRPr lang="es-ES" altLang="es-ES_tradnl" sz="2400" dirty="0">
              <a:latin typeface="Arial" panose="020B0604020202020204" pitchFamily="34" charset="0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DC68423-F5DD-880C-B99B-F61A43A3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21154FAB-8CAC-DB43-CFC2-FB4CD8D8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FB75ADFC-9D2D-44C4-845A-4953AC24656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21646B4-3F08-9016-D1FC-6E727B3B0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900" y="169863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7247821-4613-F361-05AC-6B0B35B8C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8" y="1068388"/>
            <a:ext cx="8496300" cy="5230812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MECANISMOS DE ABSTRACCIÓN</a:t>
            </a:r>
          </a:p>
          <a:p>
            <a:pPr>
              <a:buFontTx/>
              <a:buNone/>
            </a:pPr>
            <a:endParaRPr lang="es-ES_tradnl" altLang="es-ES_tradnl" sz="1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Abstracción por especificación:</a:t>
            </a:r>
            <a:r>
              <a:rPr lang="es-ES_tradnl" altLang="es-ES_tradnl" dirty="0">
                <a:latin typeface="Arial" panose="020B0604020202020204" pitchFamily="34" charset="0"/>
              </a:rPr>
              <a:t> Solo necesitamos conocer qué hace un procedimiento y no cómo funciona. (Encapsulación y ocultación de </a:t>
            </a:r>
            <a:r>
              <a:rPr lang="es-ES_tradnl" altLang="es-ES_tradnl" dirty="0" err="1">
                <a:latin typeface="Arial" panose="020B0604020202020204" pitchFamily="34" charset="0"/>
              </a:rPr>
              <a:t>implement</a:t>
            </a:r>
            <a:r>
              <a:rPr lang="es-ES_tradnl" altLang="es-ES_tradnl" dirty="0">
                <a:latin typeface="Arial" panose="020B0604020202020204" pitchFamily="34" charset="0"/>
              </a:rPr>
              <a:t>.)</a:t>
            </a:r>
          </a:p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Abstracción por parametrización:</a:t>
            </a:r>
            <a:r>
              <a:rPr lang="es-ES_tradnl" altLang="es-ES_tradnl" dirty="0">
                <a:latin typeface="Arial" panose="020B0604020202020204" pitchFamily="34" charset="0"/>
              </a:rPr>
              <a:t> Un algoritmo, un tipo, o una variable se definen en base a unos parámetros.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(Genericidad)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pie de página">
            <a:extLst>
              <a:ext uri="{FF2B5EF4-FFF2-40B4-BE49-F238E27FC236}">
                <a16:creationId xmlns:a16="http://schemas.microsoft.com/office/drawing/2014/main" id="{F15125A1-733D-DD6D-F491-0865D22C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6D13CC0F-F185-425C-9943-90828D3AB4C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9097E30-F044-444F-E8BD-9795F41A4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016000"/>
            <a:ext cx="8623300" cy="5248275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La ejecución de una expresión acaba al expresarla en función de los constructores.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¿Cómo garantizar que una especificación es completa y correcta?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Definir los axiomas suficientes para relacionar las operaciones de modificación y consulta con los constructores.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No incluir axiomas que se puedan deducir de otros existentes.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F12D47B-2052-BD05-C51B-42F8306E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pie de página">
            <a:extLst>
              <a:ext uri="{FF2B5EF4-FFF2-40B4-BE49-F238E27FC236}">
                <a16:creationId xmlns:a16="http://schemas.microsoft.com/office/drawing/2014/main" id="{50F239D0-4364-438C-5804-4E744727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2BB2D04F-0435-4A2D-AF8C-FCDC041AF97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2691D7B-D8C2-320C-B4B8-D82CB9BA0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692150"/>
            <a:ext cx="8623300" cy="5832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sz="2800" b="1" dirty="0">
                <a:latin typeface="Arial" panose="020B0604020202020204" pitchFamily="34" charset="0"/>
              </a:rPr>
              <a:t>Ejemplo: </a:t>
            </a:r>
            <a:r>
              <a:rPr lang="es-ES_tradnl" altLang="es-ES_tradnl" sz="2800" dirty="0">
                <a:latin typeface="Arial" panose="020B0604020202020204" pitchFamily="34" charset="0"/>
              </a:rPr>
              <a:t>Especificación del TAD genérico pila.</a:t>
            </a:r>
          </a:p>
          <a:p>
            <a:pPr>
              <a:lnSpc>
                <a:spcPct val="90000"/>
              </a:lnSpc>
            </a:pPr>
            <a:endParaRPr lang="es-ES_tradnl" altLang="es-ES_tradnl" sz="1000" i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NOMBRE</a:t>
            </a:r>
            <a:endParaRPr lang="es-ES_tradnl" altLang="es-ES_tradnl" sz="2400" b="1" u="sng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Pila [T]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CONJUNTOS</a:t>
            </a:r>
            <a:endParaRPr lang="es-ES_tradnl" altLang="es-ES_tradnl" sz="2400" b="1" u="sng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P	   Conjunto de pilas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T	   Conjunto de elementos que pueden ser almacenados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400" dirty="0">
                <a:latin typeface="Arial" panose="020B0604020202020204" pitchFamily="34" charset="0"/>
              </a:rPr>
              <a:t>  </a:t>
            </a:r>
            <a:r>
              <a:rPr lang="es-ES_tradnl" altLang="es-ES_tradnl" sz="18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</a:rPr>
              <a:t>Conjunto de booleanos {true, false}</a:t>
            </a:r>
            <a:endParaRPr lang="en-GB" altLang="es-ES_tradnl" sz="2400" i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b="1" dirty="0">
                <a:latin typeface="Arial" panose="020B0604020202020204" pitchFamily="34" charset="0"/>
              </a:rPr>
              <a:t>SINTAXIS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</a:t>
            </a:r>
            <a:r>
              <a:rPr lang="en-GB" altLang="es-ES_tradnl" sz="2400" dirty="0" err="1">
                <a:latin typeface="Arial" panose="020B0604020202020204" pitchFamily="34" charset="0"/>
              </a:rPr>
              <a:t>pilaVacía</a:t>
            </a:r>
            <a:r>
              <a:rPr lang="en-GB" altLang="es-ES_tradnl" sz="2400" dirty="0">
                <a:latin typeface="Arial" panose="020B0604020202020204" pitchFamily="34" charset="0"/>
              </a:rPr>
              <a:t>:	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</a:t>
            </a:r>
            <a:r>
              <a:rPr lang="en-GB" altLang="es-ES_tradnl" sz="2400" dirty="0" err="1">
                <a:latin typeface="Arial" panose="020B0604020202020204" pitchFamily="34" charset="0"/>
              </a:rPr>
              <a:t>esVacía</a:t>
            </a:r>
            <a:r>
              <a:rPr lang="en-GB" altLang="es-ES_tradnl" sz="2400" dirty="0">
                <a:latin typeface="Arial" panose="020B0604020202020204" pitchFamily="34" charset="0"/>
              </a:rPr>
              <a:t>:         P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Bool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pop:	     P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tope:	     P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400" dirty="0">
                <a:latin typeface="Arial" panose="020B0604020202020204" pitchFamily="34" charset="0"/>
              </a:rPr>
              <a:t>:	 T x P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 dirty="0">
                <a:latin typeface="Arial" panose="020B0604020202020204" pitchFamily="34" charset="0"/>
              </a:rPr>
              <a:t>	P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550E914-9739-0314-3FFE-771203EF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pie de página">
            <a:extLst>
              <a:ext uri="{FF2B5EF4-FFF2-40B4-BE49-F238E27FC236}">
                <a16:creationId xmlns:a16="http://schemas.microsoft.com/office/drawing/2014/main" id="{95227570-D951-C811-3B71-90E4A383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58475F5F-8846-4C2F-BEBA-E8608AE8BF3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EF6A550-D795-6E10-8DA2-12D5790D7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836613"/>
            <a:ext cx="8623300" cy="5688012"/>
          </a:xfrm>
        </p:spPr>
        <p:txBody>
          <a:bodyPr/>
          <a:lstStyle/>
          <a:p>
            <a:r>
              <a:rPr lang="es-ES_tradnl" altLang="es-ES_tradnl" sz="2800">
                <a:latin typeface="Arial" panose="020B0604020202020204" pitchFamily="34" charset="0"/>
              </a:rPr>
              <a:t>En el caso de </a:t>
            </a:r>
            <a:r>
              <a:rPr lang="es-ES_tradnl" altLang="es-ES_tradnl" sz="2800" b="1">
                <a:latin typeface="Arial" panose="020B0604020202020204" pitchFamily="34" charset="0"/>
              </a:rPr>
              <a:t>tope:  P </a:t>
            </a:r>
            <a:r>
              <a:rPr lang="es-ES_tradnl" altLang="es-ES_tradnl" sz="2800" b="1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800" b="1">
                <a:latin typeface="Arial" panose="020B0604020202020204" pitchFamily="34" charset="0"/>
              </a:rPr>
              <a:t> T</a:t>
            </a:r>
            <a:r>
              <a:rPr lang="es-ES_tradnl" altLang="es-ES_tradnl" sz="2800">
                <a:latin typeface="Arial" panose="020B0604020202020204" pitchFamily="34" charset="0"/>
              </a:rPr>
              <a:t>, ¿qué pasa si la pila está vacía?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Se puede añadir un conjunto de mensajes en </a:t>
            </a:r>
            <a:r>
              <a:rPr lang="es-ES_tradnl" altLang="es-ES_tradnl" sz="2800" b="1">
                <a:latin typeface="Arial" panose="020B0604020202020204" pitchFamily="34" charset="0"/>
              </a:rPr>
              <a:t>CONJUNTOS</a:t>
            </a:r>
            <a:r>
              <a:rPr lang="es-ES_tradnl" altLang="es-ES_tradnl" sz="2800">
                <a:latin typeface="Arial" panose="020B0604020202020204" pitchFamily="34" charset="0"/>
              </a:rPr>
              <a:t>, de la forma:</a:t>
            </a:r>
          </a:p>
          <a:p>
            <a:pPr>
              <a:buFontTx/>
              <a:buNone/>
            </a:pPr>
            <a:r>
              <a:rPr lang="es-ES_tradnl" altLang="es-ES_tradnl" sz="200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s-ES_tradnl" altLang="es-ES_tradnl" sz="2800">
                <a:latin typeface="Arial" panose="020B0604020202020204" pitchFamily="34" charset="0"/>
              </a:rPr>
              <a:t>		M	Conjunto de mensajes {“Error. La pila 				está vacía”}</a:t>
            </a:r>
          </a:p>
          <a:p>
            <a:pPr>
              <a:buFontTx/>
              <a:buNone/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r>
              <a:rPr lang="es-ES_tradnl" altLang="es-ES_tradnl" sz="2800">
                <a:latin typeface="Arial" panose="020B0604020202020204" pitchFamily="34" charset="0"/>
              </a:rPr>
              <a:t>Y cambiar en la parte de </a:t>
            </a:r>
            <a:r>
              <a:rPr lang="es-ES_tradnl" altLang="es-ES_tradnl" sz="2800" b="1">
                <a:latin typeface="Arial" panose="020B0604020202020204" pitchFamily="34" charset="0"/>
              </a:rPr>
              <a:t>SINTAXIS</a:t>
            </a:r>
            <a:r>
              <a:rPr lang="es-ES_tradnl" altLang="es-ES_tradnl" sz="2800">
                <a:latin typeface="Arial" panose="020B0604020202020204" pitchFamily="34" charset="0"/>
              </a:rPr>
              <a:t> la operación </a:t>
            </a:r>
            <a:r>
              <a:rPr lang="es-ES_tradnl" altLang="es-ES_tradnl" sz="2800" b="1">
                <a:latin typeface="Arial" panose="020B0604020202020204" pitchFamily="34" charset="0"/>
              </a:rPr>
              <a:t>tope</a:t>
            </a:r>
            <a:r>
              <a:rPr lang="es-ES_tradnl" altLang="es-ES_tradnl" sz="280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1200">
                <a:latin typeface="Arial" panose="020B0604020202020204" pitchFamily="34" charset="0"/>
              </a:rPr>
              <a:t>	</a:t>
            </a:r>
          </a:p>
          <a:p>
            <a:pPr>
              <a:buFontTx/>
              <a:buNone/>
            </a:pPr>
            <a:r>
              <a:rPr lang="es-ES_tradnl" altLang="es-ES_tradnl" sz="2800">
                <a:latin typeface="Arial" panose="020B0604020202020204" pitchFamily="34" charset="0"/>
              </a:rPr>
              <a:t>		tope:   P </a:t>
            </a:r>
            <a:r>
              <a:rPr lang="es-ES_tradnl" altLang="es-ES_tradnl" sz="280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800">
                <a:latin typeface="Arial" panose="020B0604020202020204" pitchFamily="34" charset="0"/>
              </a:rPr>
              <a:t> T U M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BD13BC6-D0F2-BF31-C1AF-29DE2332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Marcador de pie de página">
            <a:extLst>
              <a:ext uri="{FF2B5EF4-FFF2-40B4-BE49-F238E27FC236}">
                <a16:creationId xmlns:a16="http://schemas.microsoft.com/office/drawing/2014/main" id="{2F8396E7-B263-99BD-40C6-719D8FAB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CA2AD4D2-50A9-4CCF-AB6B-68863A4EE8D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EEAAE1D-D6DE-5229-85C2-5FF6DA8CB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  <p:graphicFrame>
        <p:nvGraphicFramePr>
          <p:cNvPr id="85051" name="Group 59">
            <a:extLst>
              <a:ext uri="{FF2B5EF4-FFF2-40B4-BE49-F238E27FC236}">
                <a16:creationId xmlns:a16="http://schemas.microsoft.com/office/drawing/2014/main" id="{439ECEE6-E00A-200C-C27F-5B435CE56D88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84213" y="1052513"/>
          <a:ext cx="7773987" cy="504348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pilaVacía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 (t, p)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esVacía ( )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 ( )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tope ( )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52" name="Text Box 60">
            <a:extLst>
              <a:ext uri="{FF2B5EF4-FFF2-40B4-BE49-F238E27FC236}">
                <a16:creationId xmlns:a16="http://schemas.microsoft.com/office/drawing/2014/main" id="{48F7E0A1-EE27-F276-D897-F481F88A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5267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esVacía(pilaVacía)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85053" name="Text Box 61">
            <a:extLst>
              <a:ext uri="{FF2B5EF4-FFF2-40B4-BE49-F238E27FC236}">
                <a16:creationId xmlns:a16="http://schemas.microsoft.com/office/drawing/2014/main" id="{F34D3EF4-51A9-2023-C087-C974BADEB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5267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esVacía(push(t, p))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85054" name="Text Box 62">
            <a:extLst>
              <a:ext uri="{FF2B5EF4-FFF2-40B4-BE49-F238E27FC236}">
                <a16:creationId xmlns:a16="http://schemas.microsoft.com/office/drawing/2014/main" id="{79A3FFF5-B7B0-7C79-DD7F-2E4710A4E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96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pop(pilaVacía)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85055" name="Text Box 63">
            <a:extLst>
              <a:ext uri="{FF2B5EF4-FFF2-40B4-BE49-F238E27FC236}">
                <a16:creationId xmlns:a16="http://schemas.microsoft.com/office/drawing/2014/main" id="{D62A3853-A52D-D6EF-38E2-4882722F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4966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pop(push(t, p))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85056" name="Text Box 64">
            <a:extLst>
              <a:ext uri="{FF2B5EF4-FFF2-40B4-BE49-F238E27FC236}">
                <a16:creationId xmlns:a16="http://schemas.microsoft.com/office/drawing/2014/main" id="{6F4DA71D-81FD-0D34-DAB0-D9808670A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736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tope(pilaVacía)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85057" name="Text Box 65">
            <a:extLst>
              <a:ext uri="{FF2B5EF4-FFF2-40B4-BE49-F238E27FC236}">
                <a16:creationId xmlns:a16="http://schemas.microsoft.com/office/drawing/2014/main" id="{9D393CD4-3495-07B7-235F-7D900D32E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36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tope(push(t, p)) =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2" grpId="0"/>
      <p:bldP spid="85053" grpId="0"/>
      <p:bldP spid="85054" grpId="0"/>
      <p:bldP spid="85055" grpId="0"/>
      <p:bldP spid="85056" grpId="0"/>
      <p:bldP spid="8505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Marcador de pie de página">
            <a:extLst>
              <a:ext uri="{FF2B5EF4-FFF2-40B4-BE49-F238E27FC236}">
                <a16:creationId xmlns:a16="http://schemas.microsoft.com/office/drawing/2014/main" id="{475C2939-90A1-82E7-1FF5-A894A0C4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668BB87-AD06-4ADF-9386-D3554CADBB0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A9163D9-3ED6-473D-D59C-D43C583C6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848600" cy="4392612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SEMÁNTICA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s-ES_tradnl" altLang="es-ES_tradnl" sz="2800" dirty="0">
                <a:latin typeface="Arial" panose="020B0604020202020204" pitchFamily="34" charset="0"/>
              </a:rPr>
              <a:t> t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_tradnl" sz="2800" dirty="0">
                <a:latin typeface="Arial" panose="020B0604020202020204" pitchFamily="34" charset="0"/>
              </a:rPr>
              <a:t> T;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s-ES_tradnl" altLang="es-ES_tradnl" sz="2800" dirty="0">
                <a:latin typeface="Arial" panose="020B0604020202020204" pitchFamily="34" charset="0"/>
              </a:rPr>
              <a:t> p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_tradnl" sz="2800" dirty="0">
                <a:latin typeface="Arial" panose="020B0604020202020204" pitchFamily="34" charset="0"/>
              </a:rPr>
              <a:t> P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1.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esVacía</a:t>
            </a:r>
            <a:r>
              <a:rPr lang="es-ES_tradnl" altLang="es-ES_tradnl" sz="2800" dirty="0">
                <a:latin typeface="Arial" panose="020B0604020202020204" pitchFamily="34" charset="0"/>
              </a:rPr>
              <a:t>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pilaVacía</a:t>
            </a:r>
            <a:r>
              <a:rPr lang="es-ES_tradnl" altLang="es-ES_tradnl" sz="2800" dirty="0">
                <a:latin typeface="Arial" panose="020B0604020202020204" pitchFamily="34" charset="0"/>
              </a:rPr>
              <a:t>) = true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2.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esVacía</a:t>
            </a:r>
            <a:r>
              <a:rPr lang="es-ES_tradnl" altLang="es-ES_tradnl" sz="2800" dirty="0">
                <a:latin typeface="Arial" panose="020B0604020202020204" pitchFamily="34" charset="0"/>
              </a:rPr>
              <a:t>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(t, p)) = false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3. pop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pilaVacía</a:t>
            </a:r>
            <a:r>
              <a:rPr lang="es-ES_tradnl" altLang="es-ES_tradnl" sz="2800" dirty="0">
                <a:latin typeface="Arial" panose="020B0604020202020204" pitchFamily="34" charset="0"/>
              </a:rPr>
              <a:t>) =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pilaVacía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4. pop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(t, p)) = p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5. tope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pilaVacía</a:t>
            </a:r>
            <a:r>
              <a:rPr lang="es-ES_tradnl" altLang="es-ES_tradnl" sz="2800" dirty="0">
                <a:latin typeface="Arial" panose="020B0604020202020204" pitchFamily="34" charset="0"/>
              </a:rPr>
              <a:t>) = “Error. La pila está vacía”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6. tope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(t, p)) = t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82832F6-BC56-E3B6-DFCE-F71573915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74638"/>
            <a:ext cx="8686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pie de página">
            <a:extLst>
              <a:ext uri="{FF2B5EF4-FFF2-40B4-BE49-F238E27FC236}">
                <a16:creationId xmlns:a16="http://schemas.microsoft.com/office/drawing/2014/main" id="{EFF45AC4-B764-1C93-AB29-315A4AB4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75C351F3-4D75-4477-B661-8AA934C02158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3125877-C5E3-B1A2-F10E-D2785B59C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66800"/>
            <a:ext cx="7848600" cy="4679576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Calcular:</a:t>
            </a: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a) pop(</a:t>
            </a:r>
            <a:r>
              <a:rPr lang="es-ES_tradnl" altLang="es-ES_tradnl" dirty="0" err="1">
                <a:latin typeface="Arial" panose="020B0604020202020204" pitchFamily="34" charset="0"/>
              </a:rPr>
              <a:t>push</a:t>
            </a:r>
            <a:r>
              <a:rPr lang="es-ES_tradnl" altLang="es-ES_tradnl" dirty="0">
                <a:latin typeface="Arial" panose="020B0604020202020204" pitchFamily="34" charset="0"/>
              </a:rPr>
              <a:t>(3, </a:t>
            </a:r>
            <a:r>
              <a:rPr lang="es-ES_tradnl" altLang="es-ES_tradnl" dirty="0" err="1">
                <a:latin typeface="Arial" panose="020B0604020202020204" pitchFamily="34" charset="0"/>
              </a:rPr>
              <a:t>push</a:t>
            </a:r>
            <a:r>
              <a:rPr lang="es-ES_tradnl" altLang="es-ES_tradnl" dirty="0">
                <a:latin typeface="Arial" panose="020B0604020202020204" pitchFamily="34" charset="0"/>
              </a:rPr>
              <a:t>(2, pop(</a:t>
            </a:r>
            <a:r>
              <a:rPr lang="es-ES_tradnl" altLang="es-ES_tradnl" dirty="0" err="1">
                <a:latin typeface="Arial" panose="020B0604020202020204" pitchFamily="34" charset="0"/>
              </a:rPr>
              <a:t>pilaVacía</a:t>
            </a:r>
            <a:r>
              <a:rPr lang="es-ES_tradnl" altLang="es-ES_tradnl" dirty="0">
                <a:latin typeface="Arial" panose="020B0604020202020204" pitchFamily="34" charset="0"/>
              </a:rPr>
              <a:t>))))</a:t>
            </a: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b) tope(pop(</a:t>
            </a:r>
            <a:r>
              <a:rPr lang="es-ES_tradnl" altLang="es-ES_tradnl" dirty="0" err="1">
                <a:latin typeface="Arial" panose="020B0604020202020204" pitchFamily="34" charset="0"/>
              </a:rPr>
              <a:t>push</a:t>
            </a:r>
            <a:r>
              <a:rPr lang="es-ES_tradnl" altLang="es-ES_tradnl" dirty="0">
                <a:latin typeface="Arial" panose="020B0604020202020204" pitchFamily="34" charset="0"/>
              </a:rPr>
              <a:t>(1, </a:t>
            </a:r>
            <a:r>
              <a:rPr lang="es-ES_tradnl" altLang="es-ES_tradnl" dirty="0" err="1">
                <a:latin typeface="Arial" panose="020B0604020202020204" pitchFamily="34" charset="0"/>
              </a:rPr>
              <a:t>push</a:t>
            </a:r>
            <a:r>
              <a:rPr lang="es-ES_tradnl" altLang="es-ES_tradnl" dirty="0">
                <a:latin typeface="Arial" panose="020B0604020202020204" pitchFamily="34" charset="0"/>
              </a:rPr>
              <a:t>(2, </a:t>
            </a:r>
            <a:r>
              <a:rPr lang="es-ES_tradnl" altLang="es-ES_tradnl" dirty="0" err="1">
                <a:latin typeface="Arial" panose="020B0604020202020204" pitchFamily="34" charset="0"/>
              </a:rPr>
              <a:t>pilaVacía</a:t>
            </a:r>
            <a:r>
              <a:rPr lang="es-ES_tradnl" altLang="es-ES_tradnl" dirty="0">
                <a:latin typeface="Arial" panose="020B0604020202020204" pitchFamily="34" charset="0"/>
              </a:rPr>
              <a:t>))))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Añadir una operación </a:t>
            </a:r>
            <a:r>
              <a:rPr lang="es-ES_tradnl" altLang="es-ES_tradnl" b="1" dirty="0" err="1">
                <a:latin typeface="Arial" panose="020B0604020202020204" pitchFamily="34" charset="0"/>
              </a:rPr>
              <a:t>esIgual</a:t>
            </a:r>
            <a:r>
              <a:rPr lang="es-ES_tradnl" altLang="es-ES_tradnl" dirty="0">
                <a:latin typeface="Arial" panose="020B0604020202020204" pitchFamily="34" charset="0"/>
              </a:rPr>
              <a:t> para comparar dos pilas.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¿Cómo hacer que la operación </a:t>
            </a:r>
            <a:r>
              <a:rPr lang="es-ES_tradnl" altLang="es-ES_tradnl" b="1" dirty="0">
                <a:latin typeface="Arial" panose="020B0604020202020204" pitchFamily="34" charset="0"/>
              </a:rPr>
              <a:t>pop</a:t>
            </a:r>
            <a:r>
              <a:rPr lang="es-ES_tradnl" altLang="es-ES_tradnl" dirty="0">
                <a:latin typeface="Arial" panose="020B0604020202020204" pitchFamily="34" charset="0"/>
              </a:rPr>
              <a:t> devuelva el tope de la pila y al mismo tiempo lo saque de la pila?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BB32F81-FCEA-18FE-A35F-BC431FC13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274638"/>
            <a:ext cx="8686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4 Marcador de pie de página">
            <a:extLst>
              <a:ext uri="{FF2B5EF4-FFF2-40B4-BE49-F238E27FC236}">
                <a16:creationId xmlns:a16="http://schemas.microsoft.com/office/drawing/2014/main" id="{37BA0121-7C36-D465-FC4F-E28A97BE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60725218-15C5-44D2-8C64-FA8B5371C85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EA1DA48-2BB0-78D9-1603-2245BCFC8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713788" cy="5832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_tradnl" sz="2400" dirty="0">
                <a:latin typeface="Arial" panose="020B0604020202020204" pitchFamily="34" charset="0"/>
              </a:rPr>
              <a:t>Para facilitar la escritura de la expresión del resultado en la  semántica, se pueden emplear condicionales de la forma: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SI 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&lt;condición&gt;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&lt;valor si cierto&gt;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|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&lt;valor si falso&gt;</a:t>
            </a:r>
            <a:endParaRPr lang="es-ES_tradnl" altLang="es-ES_tradnl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_tradnl" sz="2400" b="1" dirty="0">
                <a:latin typeface="Arial" panose="020B0604020202020204" pitchFamily="34" charset="0"/>
              </a:rPr>
              <a:t>Ejemplo:</a:t>
            </a:r>
            <a:r>
              <a:rPr lang="es-ES_tradnl" altLang="es-ES_tradnl" sz="2400" dirty="0">
                <a:latin typeface="Arial" panose="020B0604020202020204" pitchFamily="34" charset="0"/>
              </a:rPr>
              <a:t> Especificación algebraica del TAD bolsa.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NOMBRE</a:t>
            </a:r>
            <a:endParaRPr lang="es-ES_tradnl" altLang="es-ES_tradnl" sz="2400" b="1" u="sng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Bolsa[T]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CONJUNTOS</a:t>
            </a:r>
            <a:endParaRPr lang="es-ES_tradnl" altLang="es-ES_tradnl" sz="2400" b="1" u="sng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B		Conjunto de bolsas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T		Conjunto de elementos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400" dirty="0">
                <a:latin typeface="Arial" panose="020B0604020202020204" pitchFamily="34" charset="0"/>
              </a:rPr>
              <a:t>	Conjunto de booleanos {true, false}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N		Conjunto de naturales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i="1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SINTAXIS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bolsaVacía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: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 dirty="0">
                <a:latin typeface="Arial" panose="020B0604020202020204" pitchFamily="34" charset="0"/>
              </a:rPr>
              <a:t>	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    </a:t>
            </a:r>
            <a:r>
              <a:rPr lang="en-GB" altLang="es-ES_tradnl" sz="2400" dirty="0" err="1">
                <a:latin typeface="Arial" panose="020B0604020202020204" pitchFamily="34" charset="0"/>
              </a:rPr>
              <a:t>poner</a:t>
            </a:r>
            <a:r>
              <a:rPr lang="en-GB" altLang="es-ES_tradnl" sz="2400" dirty="0">
                <a:latin typeface="Arial" panose="020B0604020202020204" pitchFamily="34" charset="0"/>
              </a:rPr>
              <a:t>:	T x B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	    </a:t>
            </a:r>
            <a:r>
              <a:rPr lang="en-GB" altLang="es-ES_tradnl" sz="2400" dirty="0" err="1">
                <a:latin typeface="Arial" panose="020B0604020202020204" pitchFamily="34" charset="0"/>
              </a:rPr>
              <a:t>esVacía</a:t>
            </a:r>
            <a:r>
              <a:rPr lang="en-GB" altLang="es-ES_tradnl" sz="2400" dirty="0">
                <a:latin typeface="Arial" panose="020B0604020202020204" pitchFamily="34" charset="0"/>
              </a:rPr>
              <a:t>:	   B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Bool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	    </a:t>
            </a:r>
            <a:r>
              <a:rPr lang="en-GB" altLang="es-ES_tradnl" sz="2400" dirty="0" err="1">
                <a:latin typeface="Arial" panose="020B0604020202020204" pitchFamily="34" charset="0"/>
              </a:rPr>
              <a:t>cuántos</a:t>
            </a:r>
            <a:r>
              <a:rPr lang="en-GB" altLang="es-ES_tradnl" sz="2400" dirty="0">
                <a:latin typeface="Arial" panose="020B0604020202020204" pitchFamily="34" charset="0"/>
              </a:rPr>
              <a:t>:	T x B	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400" dirty="0">
                <a:latin typeface="Arial" panose="020B0604020202020204" pitchFamily="34" charset="0"/>
              </a:rPr>
              <a:t>	N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AC889A0-624E-A02F-5921-577B46E9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4 Marcador de pie de página">
            <a:extLst>
              <a:ext uri="{FF2B5EF4-FFF2-40B4-BE49-F238E27FC236}">
                <a16:creationId xmlns:a16="http://schemas.microsoft.com/office/drawing/2014/main" id="{B0665933-67D8-4E50-B2D5-5F6DAB3E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6E3305AB-98E1-4545-AFC6-4C39BE3F066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2046DC7-BEF8-3C13-822C-2D2796203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4"/>
            <a:ext cx="8713788" cy="2982352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Incluir una operación quitar, que saque un elemento dado de la bolsa.</a:t>
            </a:r>
          </a:p>
          <a:p>
            <a:r>
              <a:rPr lang="es-ES" sz="3200" dirty="0">
                <a:latin typeface="Arial" pitchFamily="18"/>
              </a:rPr>
              <a:t>¿Y si queremos que los saque todos?</a:t>
            </a:r>
          </a:p>
          <a:p>
            <a:r>
              <a:rPr lang="es-ES" sz="3200" dirty="0">
                <a:latin typeface="Arial" pitchFamily="18"/>
              </a:rPr>
              <a:t>Incluir una operación </a:t>
            </a:r>
            <a:r>
              <a:rPr lang="es-ES" sz="3200" dirty="0" err="1">
                <a:latin typeface="Arial" pitchFamily="18"/>
              </a:rPr>
              <a:t>esIgual</a:t>
            </a:r>
            <a:r>
              <a:rPr lang="es-ES" sz="3200" dirty="0">
                <a:latin typeface="Arial" pitchFamily="18"/>
              </a:rPr>
              <a:t>, de comparación de bolsas.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136694C6-0F76-6E8C-039F-8AFE1692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Marcador de pie de página">
            <a:extLst>
              <a:ext uri="{FF2B5EF4-FFF2-40B4-BE49-F238E27FC236}">
                <a16:creationId xmlns:a16="http://schemas.microsoft.com/office/drawing/2014/main" id="{6C25FBC4-6DB7-CA20-05FD-C609E836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3F9E37E0-C9A3-4689-B5B7-37EE03A8936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F050927-D5F4-86BB-EB88-DE82BF102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713788" cy="475297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Conclusiones: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Las operaciones no se describen de manera explícita, sino </a:t>
            </a:r>
            <a:r>
              <a:rPr lang="es-ES_tradnl" altLang="es-ES_tradnl" b="1" dirty="0">
                <a:latin typeface="Arial" panose="020B0604020202020204" pitchFamily="34" charset="0"/>
              </a:rPr>
              <a:t>implícitamente</a:t>
            </a:r>
            <a:r>
              <a:rPr lang="es-ES_tradnl" altLang="es-ES_tradnl" dirty="0">
                <a:latin typeface="Arial" panose="020B0604020202020204" pitchFamily="34" charset="0"/>
              </a:rPr>
              <a:t> relacionando el resultado de unas con otras.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La construcción de los axiomas se basa en un </a:t>
            </a:r>
            <a:r>
              <a:rPr lang="es-ES_tradnl" altLang="es-ES_tradnl" b="1" dirty="0">
                <a:latin typeface="Arial" panose="020B0604020202020204" pitchFamily="34" charset="0"/>
              </a:rPr>
              <a:t>razonamiento inductivo</a:t>
            </a:r>
            <a:r>
              <a:rPr lang="es-ES_tradnl" altLang="es-ES_tradnl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¿Cómo se podría especificar, por ejemplo, un procedimiento de ordenación?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2604544-530A-DBAD-C24D-6A731A3A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3200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Marcador de pie de página">
            <a:extLst>
              <a:ext uri="{FF2B5EF4-FFF2-40B4-BE49-F238E27FC236}">
                <a16:creationId xmlns:a16="http://schemas.microsoft.com/office/drawing/2014/main" id="{F06A577F-AB9B-BFA0-7864-C270C76B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B26E41B2-8203-48F8-8595-48C139FB31C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47A6C95-1E13-FCAB-2DE2-E3ABD948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02650" cy="4176712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Para cada operación, se establecen las precondiciones y las postcondiciones.</a:t>
            </a: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Precondición</a:t>
            </a:r>
            <a:r>
              <a:rPr lang="es-ES_tradnl" altLang="es-ES_tradnl" dirty="0">
                <a:latin typeface="Arial" panose="020B0604020202020204" pitchFamily="34" charset="0"/>
              </a:rPr>
              <a:t>: Relación que se debe cumplir con los datos de entrada para que la operación se pueda aplicar.</a:t>
            </a: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Postcondición</a:t>
            </a:r>
            <a:r>
              <a:rPr lang="es-ES_tradnl" altLang="es-ES_tradnl" dirty="0">
                <a:latin typeface="Arial" panose="020B0604020202020204" pitchFamily="34" charset="0"/>
              </a:rPr>
              <a:t>: Relaciones que se cumplen después de ejecutar la operación.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9699DF2-1D10-FDC0-DAB0-3445D4B7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3375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A9A01C04-305D-76DA-A1BC-C01E547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1E8155A-5879-4677-B72C-DCDCF677655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8702CEF-C3F5-C0F7-51F0-B5052558F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010A03E-2613-FFB0-D6D9-369328442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863" y="1023938"/>
            <a:ext cx="8266112" cy="85725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600" b="1">
                <a:latin typeface="Arial" panose="020B0604020202020204" pitchFamily="34" charset="0"/>
              </a:rPr>
              <a:t>TIPOS DE ABSTRACCIONES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B36E11CD-6514-0A8D-434C-5FA7A8DD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03388"/>
            <a:ext cx="3552825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>
                <a:latin typeface="Arial" panose="020B0604020202020204" pitchFamily="34" charset="0"/>
              </a:rPr>
              <a:t>Abstracciones</a:t>
            </a:r>
            <a:br>
              <a:rPr lang="es-ES_tradnl" altLang="es-ES_tradnl">
                <a:latin typeface="Arial" panose="020B0604020202020204" pitchFamily="34" charset="0"/>
              </a:rPr>
            </a:br>
            <a:r>
              <a:rPr lang="es-ES_tradnl" altLang="es-ES_tradnl">
                <a:latin typeface="Arial" panose="020B0604020202020204" pitchFamily="34" charset="0"/>
              </a:rPr>
              <a:t>funcionales </a:t>
            </a:r>
          </a:p>
          <a:p>
            <a:endParaRPr lang="es-ES_tradnl" altLang="es-ES_tradnl">
              <a:latin typeface="Arial" panose="020B0604020202020204" pitchFamily="34" charset="0"/>
            </a:endParaRPr>
          </a:p>
          <a:p>
            <a:r>
              <a:rPr lang="es-ES_tradnl" altLang="es-ES_tradnl">
                <a:latin typeface="Arial" panose="020B0604020202020204" pitchFamily="34" charset="0"/>
              </a:rPr>
              <a:t>Abstracciones </a:t>
            </a:r>
            <a:br>
              <a:rPr lang="es-ES_tradnl" altLang="es-ES_tradnl">
                <a:latin typeface="Arial" panose="020B0604020202020204" pitchFamily="34" charset="0"/>
              </a:rPr>
            </a:br>
            <a:r>
              <a:rPr lang="es-ES_tradnl" altLang="es-ES_tradnl">
                <a:latin typeface="Arial" panose="020B0604020202020204" pitchFamily="34" charset="0"/>
              </a:rPr>
              <a:t>de datos</a:t>
            </a:r>
          </a:p>
          <a:p>
            <a:endParaRPr lang="es-ES_tradnl" altLang="es-ES_tradnl">
              <a:latin typeface="Arial" panose="020B0604020202020204" pitchFamily="34" charset="0"/>
            </a:endParaRPr>
          </a:p>
          <a:p>
            <a:r>
              <a:rPr lang="es-ES_tradnl" altLang="es-ES_tradnl">
                <a:latin typeface="Arial" panose="020B0604020202020204" pitchFamily="34" charset="0"/>
              </a:rPr>
              <a:t>Abstracciones</a:t>
            </a:r>
            <a:br>
              <a:rPr lang="es-ES_tradnl" altLang="es-ES_tradnl">
                <a:latin typeface="Arial" panose="020B0604020202020204" pitchFamily="34" charset="0"/>
              </a:rPr>
            </a:br>
            <a:r>
              <a:rPr lang="es-ES_tradnl" altLang="es-ES_tradnl">
                <a:latin typeface="Arial" panose="020B0604020202020204" pitchFamily="34" charset="0"/>
              </a:rPr>
              <a:t>de iteradores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5E25AB07-EDD8-AA0D-5622-C64E2693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49425"/>
            <a:ext cx="4338638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Rutinas, funciones, 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procedimientos</a:t>
            </a:r>
          </a:p>
          <a:p>
            <a:endParaRPr lang="es-ES_tradnl" altLang="es-ES_tradnl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Tipos Abstractos de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Datos (TAD) </a:t>
            </a:r>
          </a:p>
          <a:p>
            <a:endParaRPr lang="es-ES_tradnl" altLang="es-ES_tradnl" sz="4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Iteradores</a:t>
            </a:r>
          </a:p>
        </p:txBody>
      </p:sp>
      <p:sp>
        <p:nvSpPr>
          <p:cNvPr id="6151" name="Line 6">
            <a:extLst>
              <a:ext uri="{FF2B5EF4-FFF2-40B4-BE49-F238E27FC236}">
                <a16:creationId xmlns:a16="http://schemas.microsoft.com/office/drawing/2014/main" id="{2471769F-9C81-54AE-6B5D-4086C3DC4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349500"/>
            <a:ext cx="1181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2" name="Line 7">
            <a:extLst>
              <a:ext uri="{FF2B5EF4-FFF2-40B4-BE49-F238E27FC236}">
                <a16:creationId xmlns:a16="http://schemas.microsoft.com/office/drawing/2014/main" id="{FE702461-9FEE-58E4-2DA5-DFEFE0568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33825"/>
            <a:ext cx="1181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3" name="Line 8">
            <a:extLst>
              <a:ext uri="{FF2B5EF4-FFF2-40B4-BE49-F238E27FC236}">
                <a16:creationId xmlns:a16="http://schemas.microsoft.com/office/drawing/2014/main" id="{09B81202-D30E-D63A-5BB9-EF741EB45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589588"/>
            <a:ext cx="11811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4 Marcador de pie de página">
            <a:extLst>
              <a:ext uri="{FF2B5EF4-FFF2-40B4-BE49-F238E27FC236}">
                <a16:creationId xmlns:a16="http://schemas.microsoft.com/office/drawing/2014/main" id="{9C3EDA42-7C86-5351-4B25-7221284C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A1BFEC20-06CA-42A9-88E1-4D35498C83F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B60BA97-CBE3-8F3F-CE5D-D70C8F0E5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3" y="692150"/>
            <a:ext cx="8897937" cy="5394885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Notación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>
                <a:latin typeface="Arial" panose="020B0604020202020204" pitchFamily="34" charset="0"/>
              </a:rPr>
              <a:t>En la semántica, para cada operación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&lt;nombre&gt;</a:t>
            </a:r>
            <a:r>
              <a:rPr lang="es-ES_tradnl" altLang="es-ES_tradnl" sz="2400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pre-&lt;nombre&gt;</a:t>
            </a:r>
            <a:r>
              <a:rPr lang="es-ES_tradnl" altLang="es-ES_tradnl" sz="2400" dirty="0">
                <a:latin typeface="Arial" panose="020B0604020202020204" pitchFamily="34" charset="0"/>
              </a:rPr>
              <a:t>(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param_entrada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  <a:r>
              <a:rPr lang="es-ES_tradnl" altLang="es-ES_tradnl" sz="2400" dirty="0">
                <a:latin typeface="Arial" panose="020B0604020202020204" pitchFamily="34" charset="0"/>
              </a:rPr>
              <a:t>)::=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condición_lógica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post-&lt;nombre&gt;</a:t>
            </a:r>
            <a:r>
              <a:rPr lang="es-ES_tradnl" altLang="es-ES_tradnl" sz="2400" dirty="0">
                <a:latin typeface="Arial" panose="020B0604020202020204" pitchFamily="34" charset="0"/>
              </a:rPr>
              <a:t>(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param_entrada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  <a:r>
              <a:rPr lang="es-ES_tradnl" altLang="es-ES_tradnl" sz="2400" dirty="0">
                <a:latin typeface="Arial" panose="020B0604020202020204" pitchFamily="34" charset="0"/>
              </a:rPr>
              <a:t>;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param_salida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  <a:r>
              <a:rPr lang="es-ES_tradnl" altLang="es-ES_tradnl" sz="2400" dirty="0">
                <a:latin typeface="Arial" panose="020B0604020202020204" pitchFamily="34" charset="0"/>
              </a:rPr>
              <a:t>)::= 						   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&lt;</a:t>
            </a:r>
            <a:r>
              <a:rPr lang="es-ES_tradnl" altLang="es-ES_tradnl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condición_lógica</a:t>
            </a:r>
            <a:r>
              <a:rPr lang="es-ES_tradnl" altLang="es-ES_tradnl" sz="2400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endParaRPr lang="es-ES_tradnl" altLang="es-ES_tradnl" sz="1000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Ejemplo: </a:t>
            </a:r>
            <a:r>
              <a:rPr lang="es-ES_tradnl" altLang="es-ES_tradnl" sz="2800" dirty="0">
                <a:latin typeface="Arial" panose="020B0604020202020204" pitchFamily="34" charset="0"/>
              </a:rPr>
              <a:t>operación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máximo</a:t>
            </a:r>
            <a:r>
              <a:rPr lang="es-ES_tradnl" altLang="es-ES_tradnl" sz="2800" dirty="0">
                <a:latin typeface="Arial" panose="020B0604020202020204" pitchFamily="34" charset="0"/>
              </a:rPr>
              <a:t>, que tiene como entrada dos números reales y da como salida el mayor de los dos.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máximo: R x R </a:t>
            </a:r>
            <a:r>
              <a:rPr lang="es-ES_tradnl" altLang="es-ES_tradnl" sz="26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 R</a:t>
            </a:r>
            <a:r>
              <a:rPr lang="es-ES_tradnl" altLang="es-ES_tradnl" sz="2600" dirty="0">
                <a:latin typeface="Arial" panose="020B0604020202020204" pitchFamily="34" charset="0"/>
              </a:rPr>
              <a:t>			  </a:t>
            </a:r>
            <a:r>
              <a:rPr lang="es-ES_tradnl" altLang="es-ES_tradnl" sz="2600" i="1" dirty="0">
                <a:latin typeface="Arial" panose="020B0604020202020204" pitchFamily="34" charset="0"/>
              </a:rPr>
              <a:t>(SINTAXIS)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	</a:t>
            </a:r>
            <a:r>
              <a:rPr lang="es-ES_tradnl" altLang="es-ES_tradnl" sz="2600" b="1" dirty="0" err="1">
                <a:latin typeface="Arial" panose="020B0604020202020204" pitchFamily="34" charset="0"/>
              </a:rPr>
              <a:t>pre-máximo</a:t>
            </a:r>
            <a:r>
              <a:rPr lang="es-ES_tradnl" altLang="es-ES_tradnl" sz="2600" dirty="0">
                <a:latin typeface="Arial" panose="020B0604020202020204" pitchFamily="34" charset="0"/>
              </a:rPr>
              <a:t>(x, y) ::= true	</a:t>
            </a:r>
            <a:r>
              <a:rPr lang="es-ES_tradnl" altLang="es-ES_tradnl" sz="2600" i="1" dirty="0">
                <a:latin typeface="Arial" panose="020B0604020202020204" pitchFamily="34" charset="0"/>
              </a:rPr>
              <a:t>(SEMANTICA)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	</a:t>
            </a:r>
            <a:r>
              <a:rPr lang="es-ES_tradnl" altLang="es-ES_tradnl" sz="2600" b="1" dirty="0" err="1">
                <a:latin typeface="Arial" panose="020B0604020202020204" pitchFamily="34" charset="0"/>
              </a:rPr>
              <a:t>post-máximo</a:t>
            </a:r>
            <a:r>
              <a:rPr lang="es-ES_tradnl" altLang="es-ES_tradnl" sz="2600" dirty="0">
                <a:latin typeface="Arial" panose="020B0604020202020204" pitchFamily="34" charset="0"/>
              </a:rPr>
              <a:t>(x, y; r) ::= (r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600" dirty="0">
                <a:latin typeface="Arial" panose="020B0604020202020204" pitchFamily="34" charset="0"/>
              </a:rPr>
              <a:t> x)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600" dirty="0">
                <a:latin typeface="Arial" panose="020B0604020202020204" pitchFamily="34" charset="0"/>
              </a:rPr>
              <a:t> (r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600" dirty="0">
                <a:latin typeface="Arial" panose="020B0604020202020204" pitchFamily="34" charset="0"/>
              </a:rPr>
              <a:t> y)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600" dirty="0">
                <a:latin typeface="Arial" panose="020B0604020202020204" pitchFamily="34" charset="0"/>
              </a:rPr>
              <a:t> (r=x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_tradnl" altLang="es-ES_tradnl" sz="2600" dirty="0">
                <a:latin typeface="Arial" panose="020B0604020202020204" pitchFamily="34" charset="0"/>
              </a:rPr>
              <a:t> r=y)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577D186-B94F-F15A-7FEF-555298DC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Marcador de pie de página">
            <a:extLst>
              <a:ext uri="{FF2B5EF4-FFF2-40B4-BE49-F238E27FC236}">
                <a16:creationId xmlns:a16="http://schemas.microsoft.com/office/drawing/2014/main" id="{CCE5239C-3A20-167A-FBE2-0C2FA349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18F83C49-FDA1-4986-A0EA-BC7D672449B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95A0736-20A8-1662-3CB7-90FF89AA1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6063" y="1125538"/>
            <a:ext cx="8574087" cy="4531191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Ejemplo: </a:t>
            </a:r>
            <a:r>
              <a:rPr lang="es-ES_tradnl" altLang="es-ES_tradnl" sz="2800" dirty="0">
                <a:latin typeface="Arial" panose="020B0604020202020204" pitchFamily="34" charset="0"/>
              </a:rPr>
              <a:t>operación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máximo</a:t>
            </a:r>
            <a:r>
              <a:rPr lang="es-ES_tradnl" altLang="es-ES_tradnl" sz="2800" dirty="0">
                <a:latin typeface="Arial" panose="020B0604020202020204" pitchFamily="34" charset="0"/>
              </a:rPr>
              <a:t> sobre números reales, pero restringida a números positivos.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máximop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: R x R </a:t>
            </a: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 R </a:t>
            </a:r>
            <a:r>
              <a:rPr lang="es-ES_tradnl" altLang="es-ES_tradnl" sz="2400" dirty="0">
                <a:latin typeface="Arial" panose="020B0604020202020204" pitchFamily="34" charset="0"/>
              </a:rPr>
              <a:t>	  	  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pre-máximop</a:t>
            </a:r>
            <a:r>
              <a:rPr lang="es-ES_tradnl" altLang="es-ES_tradnl" sz="2400" dirty="0">
                <a:latin typeface="Arial" panose="020B0604020202020204" pitchFamily="34" charset="0"/>
              </a:rPr>
              <a:t>(x, y) ::= (x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0)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(y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0)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post-máximop</a:t>
            </a:r>
            <a:r>
              <a:rPr lang="es-ES_tradnl" altLang="es-ES_tradnl" sz="2400" dirty="0">
                <a:latin typeface="Arial" panose="020B0604020202020204" pitchFamily="34" charset="0"/>
              </a:rPr>
              <a:t>(x, y; r) ::= (r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x)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y)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(r=x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_tradnl" altLang="es-ES_tradnl" sz="2400" dirty="0">
                <a:latin typeface="Arial" panose="020B0604020202020204" pitchFamily="34" charset="0"/>
              </a:rPr>
              <a:t> r=y)</a:t>
            </a: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¿Qué sucedería si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dirty="0">
                <a:latin typeface="Arial" panose="020B0604020202020204" pitchFamily="34" charset="0"/>
              </a:rPr>
              <a:t> o </a:t>
            </a:r>
            <a:r>
              <a:rPr lang="es-ES_tradnl" altLang="es-ES_tradnl" sz="2800" i="1" dirty="0">
                <a:latin typeface="Arial" panose="020B0604020202020204" pitchFamily="34" charset="0"/>
              </a:rPr>
              <a:t>y</a:t>
            </a:r>
            <a:r>
              <a:rPr lang="es-ES_tradnl" altLang="es-ES_tradnl" sz="2800" dirty="0">
                <a:latin typeface="Arial" panose="020B0604020202020204" pitchFamily="34" charset="0"/>
              </a:rPr>
              <a:t> no son mayores que 0?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No se cumple la precondición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800" dirty="0">
                <a:latin typeface="Arial" panose="020B0604020202020204" pitchFamily="34" charset="0"/>
              </a:rPr>
              <a:t> No podemos asegurar que se cumpla la postcondición.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256F286-621B-3AEF-7D01-02BCD30B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4 Marcador de pie de página">
            <a:extLst>
              <a:ext uri="{FF2B5EF4-FFF2-40B4-BE49-F238E27FC236}">
                <a16:creationId xmlns:a16="http://schemas.microsoft.com/office/drawing/2014/main" id="{9F023D43-8F63-B21F-C027-ACAE9A89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BE56499-7EFB-45F8-BEB8-C819F390B23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7D04C7C3-BEA7-566E-7B95-0D66EC217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534306" cy="5175250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Implementación </a:t>
            </a:r>
            <a:r>
              <a:rPr lang="es-ES_tradnl" altLang="es-ES_tradnl" sz="2800" dirty="0">
                <a:latin typeface="Arial" panose="020B0604020202020204" pitchFamily="34" charset="0"/>
              </a:rPr>
              <a:t>en C/C++ de pre- y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post-condic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máximop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: R x R </a:t>
            </a: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 R </a:t>
            </a:r>
            <a:r>
              <a:rPr lang="es-ES_tradnl" altLang="es-ES_tradnl" sz="2400" dirty="0">
                <a:latin typeface="Arial" panose="020B0604020202020204" pitchFamily="34" charset="0"/>
              </a:rPr>
              <a:t>	  	  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pre-máximop</a:t>
            </a:r>
            <a:r>
              <a:rPr lang="es-ES_tradnl" altLang="es-ES_tradnl" sz="2400" dirty="0">
                <a:latin typeface="Arial" panose="020B0604020202020204" pitchFamily="34" charset="0"/>
              </a:rPr>
              <a:t>(x, y) ::= (x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0)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(y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0)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post-máximop</a:t>
            </a:r>
            <a:r>
              <a:rPr lang="es-ES_tradnl" altLang="es-ES_tradnl" sz="2400" dirty="0">
                <a:latin typeface="Arial" panose="020B0604020202020204" pitchFamily="34" charset="0"/>
              </a:rPr>
              <a:t>(x, y; r) ::= (r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x)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400" dirty="0">
                <a:latin typeface="Arial" panose="020B0604020202020204" pitchFamily="34" charset="0"/>
              </a:rPr>
              <a:t> y)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400" dirty="0">
                <a:latin typeface="Arial" panose="020B0604020202020204" pitchFamily="34" charset="0"/>
              </a:rPr>
              <a:t> (r=x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_tradnl" altLang="es-ES_tradnl" sz="2400" dirty="0">
                <a:latin typeface="Arial" panose="020B0604020202020204" pitchFamily="34" charset="0"/>
              </a:rPr>
              <a:t> r=y)</a:t>
            </a:r>
          </a:p>
          <a:p>
            <a:pPr>
              <a:buFontTx/>
              <a:buNone/>
            </a:pPr>
            <a:endParaRPr lang="es-ES_tradnl" altLang="es-ES_tradnl" sz="1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s-ES_tradnl" sz="2000" dirty="0" err="1">
                <a:latin typeface="Lucida Console" panose="020B0609040504020204" pitchFamily="49" charset="0"/>
              </a:rPr>
              <a:t>double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maximop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(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double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x,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double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y)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  </a:t>
            </a:r>
            <a:r>
              <a:rPr lang="es-ES_tradnl" altLang="es-ES_tradnl" sz="2000" b="1" dirty="0" err="1">
                <a:latin typeface="Lucida Console" panose="020B0609040504020204" pitchFamily="49" charset="0"/>
              </a:rPr>
              <a:t>assert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(x&gt;=0 &amp;&amp; y&gt;=0); </a:t>
            </a:r>
            <a:r>
              <a:rPr lang="es-ES_tradnl" altLang="es-ES_tradnl" sz="2000" i="1" dirty="0">
                <a:latin typeface="Lucida Console" panose="020B0609040504020204" pitchFamily="49" charset="0"/>
              </a:rPr>
              <a:t>// Precondición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 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double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r;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 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if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(x&gt;y) r= x;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else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r= y;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  </a:t>
            </a:r>
            <a:r>
              <a:rPr lang="es-ES_tradnl" altLang="es-ES_tradnl" sz="2000" b="1" dirty="0" err="1">
                <a:latin typeface="Lucida Console" panose="020B0609040504020204" pitchFamily="49" charset="0"/>
              </a:rPr>
              <a:t>assert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(r&gt;=x &amp;&amp; r&gt;=y &amp;&amp; (r==x || r==y)); </a:t>
            </a:r>
            <a:r>
              <a:rPr lang="es-ES_tradnl" altLang="es-ES_tradnl" sz="2000" i="1" dirty="0">
                <a:latin typeface="Lucida Console" panose="020B0609040504020204" pitchFamily="49" charset="0"/>
              </a:rPr>
              <a:t>//</a:t>
            </a:r>
            <a:r>
              <a:rPr lang="es-ES_tradnl" altLang="es-ES_tradnl" sz="2000" i="1" dirty="0" err="1">
                <a:latin typeface="Lucida Console" panose="020B0609040504020204" pitchFamily="49" charset="0"/>
              </a:rPr>
              <a:t>Postcondic</a:t>
            </a:r>
            <a:endParaRPr lang="es-ES_tradnl" altLang="es-ES_tradnl" sz="2000" i="1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 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return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r;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DC7C37-90DA-F0A8-B030-753531F3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Marcador de pie de página">
            <a:extLst>
              <a:ext uri="{FF2B5EF4-FFF2-40B4-BE49-F238E27FC236}">
                <a16:creationId xmlns:a16="http://schemas.microsoft.com/office/drawing/2014/main" id="{28CC5295-E91F-09C3-7955-BB2C6604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AF6ECCDB-F311-4F8B-BDA7-21D1C9C9691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44A02D3-E6B2-FD0C-FC86-AC4A6520D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74088" cy="5329237"/>
          </a:xfrm>
        </p:spPr>
        <p:txBody>
          <a:bodyPr/>
          <a:lstStyle/>
          <a:p>
            <a:r>
              <a:rPr lang="es-ES_tradnl" altLang="es-ES_tradnl" sz="2800" b="1" dirty="0">
                <a:latin typeface="Arial" panose="020B0604020202020204" pitchFamily="34" charset="0"/>
              </a:rPr>
              <a:t>Otra posibilidad:</a:t>
            </a:r>
            <a:r>
              <a:rPr lang="es-ES_tradnl" altLang="es-ES_tradnl" sz="2800" dirty="0">
                <a:latin typeface="Arial" panose="020B0604020202020204" pitchFamily="34" charset="0"/>
              </a:rPr>
              <a:t> Definir un conjunto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</a:t>
            </a:r>
            <a:r>
              <a:rPr lang="es-ES_tradnl" altLang="es-ES_tradnl" sz="2800" dirty="0">
                <a:latin typeface="Arial" panose="020B0604020202020204" pitchFamily="34" charset="0"/>
              </a:rPr>
              <a:t> (de mensajes de error) y cambiar la imagen. Modificar la sintaxis y la semántica: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máximop2: R x R </a:t>
            </a:r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R U M</a:t>
            </a:r>
          </a:p>
          <a:p>
            <a:pPr>
              <a:buFontTx/>
              <a:buNone/>
            </a:pPr>
            <a:r>
              <a:rPr lang="en-GB" altLang="es-ES_tradnl" sz="2800" dirty="0">
                <a:latin typeface="Arial" panose="020B0604020202020204" pitchFamily="34" charset="0"/>
              </a:rPr>
              <a:t>		</a:t>
            </a:r>
            <a:r>
              <a:rPr lang="en-GB" altLang="es-ES_tradnl" sz="2800" b="1" dirty="0">
                <a:latin typeface="Arial" panose="020B0604020202020204" pitchFamily="34" charset="0"/>
              </a:rPr>
              <a:t>pre-máximop2</a:t>
            </a:r>
            <a:r>
              <a:rPr lang="en-GB" altLang="es-ES_tradnl" sz="2800" dirty="0">
                <a:latin typeface="Arial" panose="020B0604020202020204" pitchFamily="34" charset="0"/>
              </a:rPr>
              <a:t>(x, y) ::= true</a:t>
            </a:r>
          </a:p>
          <a:p>
            <a:pPr>
              <a:buFontTx/>
              <a:buNone/>
            </a:pPr>
            <a:r>
              <a:rPr lang="en-GB" altLang="es-ES_tradnl" sz="2800" dirty="0">
                <a:latin typeface="Arial" panose="020B0604020202020204" pitchFamily="34" charset="0"/>
              </a:rPr>
              <a:t>		</a:t>
            </a:r>
            <a:r>
              <a:rPr lang="en-GB" altLang="es-ES_tradnl" sz="2800" b="1" dirty="0">
                <a:latin typeface="Arial" panose="020B0604020202020204" pitchFamily="34" charset="0"/>
              </a:rPr>
              <a:t>post-máximop2</a:t>
            </a:r>
            <a:r>
              <a:rPr lang="en-GB" altLang="es-ES_tradnl" sz="2800" dirty="0">
                <a:latin typeface="Arial" panose="020B0604020202020204" pitchFamily="34" charset="0"/>
              </a:rPr>
              <a:t>(x, y; r) ::= SI (x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GB" altLang="es-ES_tradnl" sz="2800" dirty="0">
                <a:latin typeface="Arial" panose="020B0604020202020204" pitchFamily="34" charset="0"/>
              </a:rPr>
              <a:t> 0)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GB" altLang="es-ES_tradnl" sz="2800" dirty="0">
                <a:latin typeface="Arial" panose="020B0604020202020204" pitchFamily="34" charset="0"/>
              </a:rPr>
              <a:t> (y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n-GB" altLang="es-ES_tradnl" sz="2800" dirty="0">
                <a:latin typeface="Arial" panose="020B0604020202020204" pitchFamily="34" charset="0"/>
              </a:rPr>
              <a:t> 0)</a:t>
            </a:r>
          </a:p>
          <a:p>
            <a:pPr>
              <a:buFontTx/>
              <a:buNone/>
            </a:pPr>
            <a:r>
              <a:rPr lang="en-GB" altLang="es-ES_tradnl" sz="2800" dirty="0">
                <a:latin typeface="Arial" panose="020B0604020202020204" pitchFamily="34" charset="0"/>
              </a:rPr>
              <a:t>			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_tradnl" altLang="es-ES_tradnl" sz="2800" dirty="0">
                <a:latin typeface="Arial" panose="020B0604020202020204" pitchFamily="34" charset="0"/>
              </a:rPr>
              <a:t> (r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800" dirty="0">
                <a:latin typeface="Arial" panose="020B0604020202020204" pitchFamily="34" charset="0"/>
              </a:rPr>
              <a:t> x)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800" dirty="0">
                <a:latin typeface="Arial" panose="020B0604020202020204" pitchFamily="34" charset="0"/>
              </a:rPr>
              <a:t> (r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</a:t>
            </a:r>
            <a:r>
              <a:rPr lang="es-ES_tradnl" altLang="es-ES_tradnl" sz="2800" dirty="0">
                <a:latin typeface="Arial" panose="020B0604020202020204" pitchFamily="34" charset="0"/>
              </a:rPr>
              <a:t> y)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_tradnl" altLang="es-ES_tradnl" sz="2800" dirty="0">
                <a:latin typeface="Arial" panose="020B0604020202020204" pitchFamily="34" charset="0"/>
              </a:rPr>
              <a:t> (r=x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s-ES_tradnl" altLang="es-ES_tradnl" sz="2800" dirty="0">
                <a:latin typeface="Arial" panose="020B0604020202020204" pitchFamily="34" charset="0"/>
              </a:rPr>
              <a:t> r=y)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	|     r = “Fuera de rango”</a:t>
            </a:r>
          </a:p>
          <a:p>
            <a:pPr>
              <a:buFontTx/>
              <a:buNone/>
            </a:pPr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¿Cuál es la mejor opción?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BFBAEF-9DBE-E412-5640-A3B387A0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4 Marcador de pie de página">
            <a:extLst>
              <a:ext uri="{FF2B5EF4-FFF2-40B4-BE49-F238E27FC236}">
                <a16:creationId xmlns:a16="http://schemas.microsoft.com/office/drawing/2014/main" id="{810BB190-9C83-1C92-4867-39F35519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77A60BBC-0D6B-492F-98C6-E6746ED8F8D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87F7F40-C95B-6B6B-76D6-846798998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1"/>
            <a:ext cx="8636000" cy="4372162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¿Cuál es la mejor solución?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La especificación como un contrato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Contrato de una operación: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Si se cumplen unas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condiciones en los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parámetros de entrada,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entonces garantiza una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obtención correcta del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resultado.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3AF5F2-5A48-42A5-E29B-0E335303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79D7DF5-9767-CD73-5851-0152269F5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65542" name="Rectangle 5">
            <a:extLst>
              <a:ext uri="{FF2B5EF4-FFF2-40B4-BE49-F238E27FC236}">
                <a16:creationId xmlns:a16="http://schemas.microsoft.com/office/drawing/2014/main" id="{4BC08A17-D135-106A-94D2-ED0AECC08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65543" name="Object 4">
            <a:extLst>
              <a:ext uri="{FF2B5EF4-FFF2-40B4-BE49-F238E27FC236}">
                <a16:creationId xmlns:a16="http://schemas.microsoft.com/office/drawing/2014/main" id="{AF7630C0-4B1E-BD3D-8A79-27B337460A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150" y="1916113"/>
          <a:ext cx="2944813" cy="472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25957" imgH="1650492" progId="CorelDRAW.Graphic.10">
                  <p:embed/>
                </p:oleObj>
              </mc:Choice>
              <mc:Fallback>
                <p:oleObj name="CorelDRAW" r:id="rId2" imgW="1025957" imgH="1650492" progId="CorelDRAW.Graphic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1916113"/>
                        <a:ext cx="2944813" cy="472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4 Marcador de pie de página">
            <a:extLst>
              <a:ext uri="{FF2B5EF4-FFF2-40B4-BE49-F238E27FC236}">
                <a16:creationId xmlns:a16="http://schemas.microsoft.com/office/drawing/2014/main" id="{BDAE721A-35DC-DB87-678E-CECFA45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D2F02D7C-944D-4DB4-987B-5AE608E5EE62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41B568D-0DEC-58E9-3A49-3D87D56AE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36000" cy="4892675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Dos puntos de vista del contrato (especificación):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Implementador. Obligación:</a:t>
            </a:r>
            <a:r>
              <a:rPr lang="es-ES_tradnl" altLang="es-ES_tradnl" sz="2400" dirty="0">
                <a:latin typeface="Arial" panose="020B0604020202020204" pitchFamily="34" charset="0"/>
              </a:rPr>
              <a:t> Cumplir la postcondición. 	   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Derechos:</a:t>
            </a:r>
            <a:r>
              <a:rPr lang="es-ES_tradnl" altLang="es-ES_tradnl" sz="2400" dirty="0">
                <a:latin typeface="Arial" panose="020B0604020202020204" pitchFamily="34" charset="0"/>
              </a:rPr>
              <a:t> Sabe que se cumple la precondición.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Usuario. Obligación:</a:t>
            </a:r>
            <a:r>
              <a:rPr lang="es-ES_tradnl" altLang="es-ES_tradnl" sz="2400" dirty="0">
                <a:latin typeface="Arial" panose="020B0604020202020204" pitchFamily="34" charset="0"/>
              </a:rPr>
              <a:t> Cumplir la precondición. 			   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Derechos:</a:t>
            </a:r>
            <a:r>
              <a:rPr lang="es-ES_tradnl" altLang="es-ES_tradnl" sz="2400" dirty="0">
                <a:latin typeface="Arial" panose="020B0604020202020204" pitchFamily="34" charset="0"/>
              </a:rPr>
              <a:t> Sabe que se cumple la postcondición.</a:t>
            </a:r>
          </a:p>
          <a:p>
            <a:pPr lvl="1"/>
            <a:endParaRPr lang="es-ES_tradnl" altLang="es-ES_tradnl" sz="2400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Idea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La operación no trata todos los casos de error, sino que hace uso de las precondiciones.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La responsabilidad de comprobar la precondición es del que usa la operación.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0B70D01-55BB-C930-347A-D68AC0E8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4 Marcador de pie de página">
            <a:extLst>
              <a:ext uri="{FF2B5EF4-FFF2-40B4-BE49-F238E27FC236}">
                <a16:creationId xmlns:a16="http://schemas.microsoft.com/office/drawing/2014/main" id="{76F5D373-AC0E-3752-7CC5-CA6E96E6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9920978F-D95D-41D2-832B-418D6A790A1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EC796533-7D3D-E90B-4B51-68034BA3B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36000" cy="5473700"/>
          </a:xfrm>
        </p:spPr>
        <p:txBody>
          <a:bodyPr/>
          <a:lstStyle/>
          <a:p>
            <a:r>
              <a:rPr lang="es-ES_tradnl" altLang="es-ES_tradnl" sz="2800" dirty="0">
                <a:latin typeface="Arial" panose="020B0604020202020204" pitchFamily="34" charset="0"/>
              </a:rPr>
              <a:t>¿Cómo se pueden definir las pre/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post-condiciones</a:t>
            </a:r>
            <a:r>
              <a:rPr lang="es-ES_tradnl" altLang="es-ES_tradnl" sz="2800" dirty="0">
                <a:latin typeface="Arial" panose="020B0604020202020204" pitchFamily="34" charset="0"/>
              </a:rPr>
              <a:t> cuando el TAD es más complejo? Por ejemplo, para TAD colecciones.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Necesitamos un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modelo subyacente</a:t>
            </a:r>
            <a:r>
              <a:rPr lang="es-ES_tradnl" altLang="es-ES_tradnl" sz="2800" dirty="0">
                <a:latin typeface="Arial" panose="020B0604020202020204" pitchFamily="34" charset="0"/>
              </a:rPr>
              <a:t>, en el cual se base la definición del TAD.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No siempre se encuentra uno adecuado...</a:t>
            </a:r>
            <a:endParaRPr lang="es-ES_tradnl" altLang="es-ES_tradnl" sz="2800" b="1" dirty="0">
              <a:latin typeface="Arial" panose="020B0604020202020204" pitchFamily="34" charset="0"/>
            </a:endParaRPr>
          </a:p>
          <a:p>
            <a:endParaRPr lang="es-ES_tradnl" altLang="es-ES_tradnl" sz="2800" b="1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Ejemplo:</a:t>
            </a:r>
            <a:r>
              <a:rPr lang="es-ES_tradnl" altLang="es-ES_tradnl" sz="2800" dirty="0">
                <a:latin typeface="Arial" panose="020B0604020202020204" pitchFamily="34" charset="0"/>
              </a:rPr>
              <a:t> Para definir el TAD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Pila[T]</a:t>
            </a:r>
            <a:r>
              <a:rPr lang="es-ES_tradnl" altLang="es-ES_tradnl" sz="2800" dirty="0">
                <a:latin typeface="Arial" panose="020B0604020202020204" pitchFamily="34" charset="0"/>
              </a:rPr>
              <a:t>, definiremos el TAD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Lista[T]</a:t>
            </a:r>
            <a:r>
              <a:rPr lang="es-ES_tradnl" altLang="es-ES_tradnl" sz="2800" dirty="0">
                <a:latin typeface="Arial" panose="020B0604020202020204" pitchFamily="34" charset="0"/>
              </a:rPr>
              <a:t> por el método axiomático, y luego lo usaremos para definir el TAD pila con el método constructivo.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6EE3697-0C31-04CB-1818-BE8590A4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4 Marcador de pie de página">
            <a:extLst>
              <a:ext uri="{FF2B5EF4-FFF2-40B4-BE49-F238E27FC236}">
                <a16:creationId xmlns:a16="http://schemas.microsoft.com/office/drawing/2014/main" id="{FC0AB533-A9F6-8B33-C881-598AE35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C453BBEA-E1A3-40D5-99C0-D0803A139AD3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43145D-8452-388A-C41F-CC35055A5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893175" cy="55451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b="1" dirty="0">
                <a:latin typeface="Arial" panose="020B0604020202020204" pitchFamily="34" charset="0"/>
              </a:rPr>
              <a:t>NOMBRE</a:t>
            </a:r>
            <a:endParaRPr lang="es-ES_tradnl" altLang="es-ES_tradnl" sz="2000" b="1" u="sng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Lista[T]</a:t>
            </a:r>
            <a:endParaRPr lang="es-ES_tradnl" altLang="es-ES_tradnl" sz="20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b="1" dirty="0">
                <a:latin typeface="Arial" panose="020B0604020202020204" pitchFamily="34" charset="0"/>
              </a:rPr>
              <a:t>CONJUNTOS</a:t>
            </a:r>
            <a:endParaRPr lang="es-ES_tradnl" altLang="es-ES_tradnl" sz="2000" b="1" u="sng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L	Conjunto de listas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T	Conjunto de elementos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000" dirty="0">
                <a:latin typeface="Arial" panose="020B0604020202020204" pitchFamily="34" charset="0"/>
              </a:rPr>
              <a:t>	Conjunto de booleanos {true, false}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N	Conjunto de naturales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M	Conjunto de mensajes {“La lista está vacía”}</a:t>
            </a:r>
            <a:endParaRPr lang="es-ES_tradnl" altLang="es-ES_tradnl" sz="20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b="1" dirty="0">
                <a:latin typeface="Arial" panose="020B0604020202020204" pitchFamily="34" charset="0"/>
              </a:rPr>
              <a:t>SINTAXIS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000" dirty="0">
                <a:latin typeface="Arial" panose="020B0604020202020204" pitchFamily="34" charset="0"/>
              </a:rPr>
              <a:t>:	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000" dirty="0">
                <a:latin typeface="Arial" panose="020B0604020202020204" pitchFamily="34" charset="0"/>
              </a:rPr>
              <a:t>:	   T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concatenar:	L x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último:	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T U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cabecera:	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primero:	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T U 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cola:	   	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L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longitud:	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000" dirty="0">
                <a:latin typeface="Arial" panose="020B0604020202020204" pitchFamily="34" charset="0"/>
              </a:rPr>
              <a:t>:   L	</a:t>
            </a:r>
            <a:r>
              <a:rPr lang="es-ES_tradnl" altLang="es-ES_tradnl" sz="20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Bool</a:t>
            </a:r>
            <a:endParaRPr lang="es-ES_tradnl" altLang="es-ES_tradnl" sz="2000" dirty="0">
              <a:latin typeface="Arial" panose="020B0604020202020204" pitchFamily="34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BBA417-73C1-B810-2A3B-E23AE1497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2A0370-AA13-A48C-EFAA-85C10BBFE098}"/>
              </a:ext>
            </a:extLst>
          </p:cNvPr>
          <p:cNvSpPr/>
          <p:nvPr/>
        </p:nvSpPr>
        <p:spPr bwMode="auto">
          <a:xfrm>
            <a:off x="5613880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F53A1C4-7D9A-5520-FF02-817A14D8CADD}"/>
              </a:ext>
            </a:extLst>
          </p:cNvPr>
          <p:cNvCxnSpPr>
            <a:stCxn id="2" idx="3"/>
          </p:cNvCxnSpPr>
          <p:nvPr/>
        </p:nvCxnSpPr>
        <p:spPr bwMode="auto">
          <a:xfrm>
            <a:off x="5889926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DA3B0954-1ECD-49F9-B578-2FE132AC7368}"/>
              </a:ext>
            </a:extLst>
          </p:cNvPr>
          <p:cNvSpPr/>
          <p:nvPr/>
        </p:nvSpPr>
        <p:spPr bwMode="auto">
          <a:xfrm>
            <a:off x="6104731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F538EA3-ADCD-7B0A-85EE-D4A546EE2386}"/>
              </a:ext>
            </a:extLst>
          </p:cNvPr>
          <p:cNvCxnSpPr/>
          <p:nvPr/>
        </p:nvCxnSpPr>
        <p:spPr bwMode="auto">
          <a:xfrm>
            <a:off x="6380777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C1DA429-30F9-E3FB-17FA-7DEC8A39505D}"/>
              </a:ext>
            </a:extLst>
          </p:cNvPr>
          <p:cNvSpPr/>
          <p:nvPr/>
        </p:nvSpPr>
        <p:spPr bwMode="auto">
          <a:xfrm>
            <a:off x="6595582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2D3D54F-66E0-05FA-7E7B-BF0E2216DAF0}"/>
              </a:ext>
            </a:extLst>
          </p:cNvPr>
          <p:cNvCxnSpPr/>
          <p:nvPr/>
        </p:nvCxnSpPr>
        <p:spPr bwMode="auto">
          <a:xfrm>
            <a:off x="6871628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921CA8-24C8-7B41-F097-A4FC82271397}"/>
              </a:ext>
            </a:extLst>
          </p:cNvPr>
          <p:cNvSpPr/>
          <p:nvPr/>
        </p:nvSpPr>
        <p:spPr bwMode="auto">
          <a:xfrm>
            <a:off x="7086433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28A253E-176B-A1F9-66AE-F09142E5FED7}"/>
              </a:ext>
            </a:extLst>
          </p:cNvPr>
          <p:cNvCxnSpPr/>
          <p:nvPr/>
        </p:nvCxnSpPr>
        <p:spPr bwMode="auto">
          <a:xfrm>
            <a:off x="7362479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7F414F8-8B20-422F-48E1-40D1852F7996}"/>
              </a:ext>
            </a:extLst>
          </p:cNvPr>
          <p:cNvSpPr/>
          <p:nvPr/>
        </p:nvSpPr>
        <p:spPr bwMode="auto">
          <a:xfrm>
            <a:off x="7577284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D070B47-90CA-4AB8-F422-0DA9EC4E877E}"/>
              </a:ext>
            </a:extLst>
          </p:cNvPr>
          <p:cNvCxnSpPr/>
          <p:nvPr/>
        </p:nvCxnSpPr>
        <p:spPr bwMode="auto">
          <a:xfrm>
            <a:off x="7853330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D8700C5-DB9A-8EC7-73E2-AA32480369CA}"/>
              </a:ext>
            </a:extLst>
          </p:cNvPr>
          <p:cNvSpPr/>
          <p:nvPr/>
        </p:nvSpPr>
        <p:spPr bwMode="auto">
          <a:xfrm>
            <a:off x="8068135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8E3AD3-489A-6E75-6D1A-3E0F39783DE2}"/>
              </a:ext>
            </a:extLst>
          </p:cNvPr>
          <p:cNvCxnSpPr/>
          <p:nvPr/>
        </p:nvCxnSpPr>
        <p:spPr bwMode="auto">
          <a:xfrm>
            <a:off x="8344181" y="3941553"/>
            <a:ext cx="2148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AE360BE-772D-C65D-5A3C-C55E2A7720DA}"/>
              </a:ext>
            </a:extLst>
          </p:cNvPr>
          <p:cNvSpPr/>
          <p:nvPr/>
        </p:nvSpPr>
        <p:spPr bwMode="auto">
          <a:xfrm>
            <a:off x="8558986" y="3781964"/>
            <a:ext cx="276046" cy="31917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9F6B7B-E003-B3A5-AE02-7043B871D7B0}"/>
              </a:ext>
            </a:extLst>
          </p:cNvPr>
          <p:cNvSpPr txBox="1"/>
          <p:nvPr/>
        </p:nvSpPr>
        <p:spPr>
          <a:xfrm>
            <a:off x="4865128" y="3741498"/>
            <a:ext cx="64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B18622-5CAB-DDDB-23DC-246EC0607DDA}"/>
              </a:ext>
            </a:extLst>
          </p:cNvPr>
          <p:cNvSpPr txBox="1"/>
          <p:nvPr/>
        </p:nvSpPr>
        <p:spPr>
          <a:xfrm>
            <a:off x="5286642" y="4358710"/>
            <a:ext cx="91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7E5CB0-6328-FD2C-59C6-0257488FEF15}"/>
              </a:ext>
            </a:extLst>
          </p:cNvPr>
          <p:cNvSpPr txBox="1"/>
          <p:nvPr/>
        </p:nvSpPr>
        <p:spPr>
          <a:xfrm>
            <a:off x="6992881" y="4369720"/>
            <a:ext cx="917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B2082F1-FA4D-D131-CE63-84C8A5CF5DBC}"/>
              </a:ext>
            </a:extLst>
          </p:cNvPr>
          <p:cNvSpPr txBox="1"/>
          <p:nvPr/>
        </p:nvSpPr>
        <p:spPr>
          <a:xfrm>
            <a:off x="8305267" y="3194339"/>
            <a:ext cx="76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último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FB51B82-F9EB-6A7B-E6CC-6CAE0DC450F7}"/>
              </a:ext>
            </a:extLst>
          </p:cNvPr>
          <p:cNvSpPr txBox="1"/>
          <p:nvPr/>
        </p:nvSpPr>
        <p:spPr>
          <a:xfrm>
            <a:off x="6380777" y="3193309"/>
            <a:ext cx="125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cabecera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5C8BE4C-DAC0-AEB5-8774-BF6AF197AFFD}"/>
              </a:ext>
            </a:extLst>
          </p:cNvPr>
          <p:cNvCxnSpPr>
            <a:stCxn id="18" idx="0"/>
          </p:cNvCxnSpPr>
          <p:nvPr/>
        </p:nvCxnSpPr>
        <p:spPr bwMode="auto">
          <a:xfrm flipV="1">
            <a:off x="5745553" y="4188454"/>
            <a:ext cx="0" cy="170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EEE6F51-407A-9019-EB27-E654F97585A6}"/>
              </a:ext>
            </a:extLst>
          </p:cNvPr>
          <p:cNvCxnSpPr>
            <a:stCxn id="21" idx="2"/>
          </p:cNvCxnSpPr>
          <p:nvPr/>
        </p:nvCxnSpPr>
        <p:spPr bwMode="auto">
          <a:xfrm>
            <a:off x="8687978" y="3532893"/>
            <a:ext cx="0" cy="16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brir llave 30">
            <a:extLst>
              <a:ext uri="{FF2B5EF4-FFF2-40B4-BE49-F238E27FC236}">
                <a16:creationId xmlns:a16="http://schemas.microsoft.com/office/drawing/2014/main" id="{E12D1043-E1EC-5A80-D1B9-69E422A49EF6}"/>
              </a:ext>
            </a:extLst>
          </p:cNvPr>
          <p:cNvSpPr/>
          <p:nvPr/>
        </p:nvSpPr>
        <p:spPr bwMode="auto">
          <a:xfrm rot="5400000">
            <a:off x="6879643" y="2258636"/>
            <a:ext cx="198768" cy="2730294"/>
          </a:xfrm>
          <a:prstGeom prst="leftBrace">
            <a:avLst>
              <a:gd name="adj1" fmla="val 74656"/>
              <a:gd name="adj2" fmla="val 49535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50436A5B-569C-AF12-3C27-AE9D949310D0}"/>
              </a:ext>
            </a:extLst>
          </p:cNvPr>
          <p:cNvSpPr/>
          <p:nvPr/>
        </p:nvSpPr>
        <p:spPr bwMode="auto">
          <a:xfrm rot="16200000">
            <a:off x="7370501" y="2903768"/>
            <a:ext cx="198768" cy="2730294"/>
          </a:xfrm>
          <a:prstGeom prst="leftBrace">
            <a:avLst>
              <a:gd name="adj1" fmla="val 74656"/>
              <a:gd name="adj2" fmla="val 49535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4 Marcador de pie de página">
            <a:extLst>
              <a:ext uri="{FF2B5EF4-FFF2-40B4-BE49-F238E27FC236}">
                <a16:creationId xmlns:a16="http://schemas.microsoft.com/office/drawing/2014/main" id="{96D12486-811A-018D-0317-9C93F872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A4E04667-4D05-431C-AEA1-5331A11FE03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86689CC-C2B7-B2E4-A0F2-BBFECC159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532812" cy="55451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SEMÁNTICA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	</a:t>
            </a:r>
            <a:r>
              <a:rPr lang="es-ES_tradnl" altLang="es-ES_tradnl" sz="2400" dirty="0">
                <a:latin typeface="Arial" panose="020B0604020202020204" pitchFamily="34" charset="0"/>
              </a:rPr>
              <a:t> t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_tradnl" sz="2400" dirty="0">
                <a:latin typeface="Arial" panose="020B0604020202020204" pitchFamily="34" charset="0"/>
              </a:rPr>
              <a:t> T;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s-ES_tradnl" altLang="es-ES_tradnl" sz="2400" dirty="0">
                <a:latin typeface="Arial" panose="020B0604020202020204" pitchFamily="34" charset="0"/>
              </a:rPr>
              <a:t> a, b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_tradnl" sz="2400" dirty="0">
                <a:latin typeface="Arial" panose="020B0604020202020204" pitchFamily="34" charset="0"/>
              </a:rPr>
              <a:t> 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1. último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“La lista está vacía”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2. último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3. último (concatenar (a, b)) = SI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(b) </a:t>
            </a:r>
            <a:r>
              <a:rPr lang="es-ES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400" dirty="0">
                <a:latin typeface="Arial" panose="020B0604020202020204" pitchFamily="34" charset="0"/>
              </a:rPr>
              <a:t>		último (a)  |  último (b)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4. cabecera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5. cabecera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6. cabecera (concatenar (a, b)) = SI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(b) </a:t>
            </a:r>
            <a:r>
              <a:rPr lang="es-ES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" altLang="es-ES_tradnl" sz="2400" dirty="0">
                <a:latin typeface="Arial" panose="020B0604020202020204" pitchFamily="34" charset="0"/>
              </a:rPr>
              <a:t> 	cabecera (a)	|  concatenar (a, cabecera (b))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7. primero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“La lista está vacía”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8. primero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9. primero (concatenar (a, b)) = SI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(a) </a:t>
            </a:r>
            <a:r>
              <a:rPr lang="es-ES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altLang="es-ES_tradnl" sz="2400" dirty="0">
                <a:latin typeface="Arial" panose="020B0604020202020204" pitchFamily="34" charset="0"/>
              </a:rPr>
              <a:t>		primero (b)  |  primero (a)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9ECFEAD-8993-191C-0F2B-6FD718F3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4 Marcador de pie de página">
            <a:extLst>
              <a:ext uri="{FF2B5EF4-FFF2-40B4-BE49-F238E27FC236}">
                <a16:creationId xmlns:a16="http://schemas.microsoft.com/office/drawing/2014/main" id="{ED2BA01D-0B8E-E210-FEC7-8033106A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F28B25F5-9247-49FE-A308-4FCA19D07D3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5DAC0E4-5E48-9F18-312A-DC09FB3BD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476" y="892083"/>
            <a:ext cx="8748712" cy="488361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10. cola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11. cola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12. cola (concatenar (a, b)) = SI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(a) </a:t>
            </a:r>
            <a:r>
              <a:rPr lang="es-ES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" altLang="es-ES_tradnl" sz="2400" dirty="0">
                <a:latin typeface="Arial" panose="020B0604020202020204" pitchFamily="34" charset="0"/>
              </a:rPr>
              <a:t>		cola (b)  |  concatenar (cola (a), b)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13. longitud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cero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14. longitud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sucesor (cero)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15. longitud (concatenar (a, b)) = suma (longitud (a), 	longitud (b))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16.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crearLista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) = true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17.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s-ES_tradnl" altLang="es-ES_tradnl" sz="2400" dirty="0">
                <a:latin typeface="Arial" panose="020B0604020202020204" pitchFamily="34" charset="0"/>
              </a:rPr>
              <a:t> (t)) = false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18.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(concatenar (a, b)) =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 (a) 	AND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s-ES_tradnl" altLang="es-ES_tradnl" sz="2400" dirty="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89FC7E62-7E59-E494-EC8A-2D65E93C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>
            <a:extLst>
              <a:ext uri="{FF2B5EF4-FFF2-40B4-BE49-F238E27FC236}">
                <a16:creationId xmlns:a16="http://schemas.microsoft.com/office/drawing/2014/main" id="{A286397C-ACB1-4F4B-48BB-0FD1EE72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4D6D1276-FC49-434D-ADCD-D8060CC187A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65277AB-01A0-825E-3157-EF4CDA4F1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C75F346-51F8-4833-5765-718969395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66112" cy="4852987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b="1">
                <a:latin typeface="Arial" panose="020B0604020202020204" pitchFamily="34" charset="0"/>
              </a:rPr>
              <a:t>TIPO ABSTRACTO DE DATOS:</a:t>
            </a:r>
          </a:p>
          <a:p>
            <a:pPr>
              <a:buFontTx/>
              <a:buNone/>
            </a:pPr>
            <a:endParaRPr lang="es-ES_tradnl" altLang="es-ES_tradnl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b="1">
                <a:latin typeface="Arial" panose="020B0604020202020204" pitchFamily="34" charset="0"/>
              </a:rPr>
              <a:t>TIPO DE DATOS:</a:t>
            </a:r>
          </a:p>
          <a:p>
            <a:pPr>
              <a:buFontTx/>
              <a:buNone/>
            </a:pPr>
            <a:endParaRPr lang="es-ES_tradnl" altLang="es-ES_tradnl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b="1">
                <a:latin typeface="Arial" panose="020B0604020202020204" pitchFamily="34" charset="0"/>
              </a:rPr>
              <a:t>ESTRUCTURA DE DATOS: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F21FFE22-D669-D456-4D30-606ABE15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2804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Dominio abstracto de valores junto con las operaciones aplicables sobre el mismo.</a:t>
            </a:r>
          </a:p>
        </p:txBody>
      </p:sp>
      <p:sp>
        <p:nvSpPr>
          <p:cNvPr id="7174" name="Rectangle 10">
            <a:extLst>
              <a:ext uri="{FF2B5EF4-FFF2-40B4-BE49-F238E27FC236}">
                <a16:creationId xmlns:a16="http://schemas.microsoft.com/office/drawing/2014/main" id="{A053FC86-9635-EC1B-823C-1863F1B4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82804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Conjunto de valores que puede tomar una variable, un parámetro o una expresión.</a:t>
            </a:r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9A30F130-A690-40C6-F738-100E2EF8B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868863"/>
            <a:ext cx="828040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Disposición en memoria de los datos necesarios para almacenar valores de un tipo.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4 Marcador de pie de página">
            <a:extLst>
              <a:ext uri="{FF2B5EF4-FFF2-40B4-BE49-F238E27FC236}">
                <a16:creationId xmlns:a16="http://schemas.microsoft.com/office/drawing/2014/main" id="{BB485C8D-0E85-FA35-70D1-BD88F485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A4434A33-F599-4CDA-904C-DF1870C3A7B5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5F5EACA-053E-578A-7B90-A220DC940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48712" cy="597693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s-ES_tradnl" altLang="es-ES_tradnl" sz="2400" dirty="0">
                <a:latin typeface="Arial" panose="020B0604020202020204" pitchFamily="34" charset="0"/>
              </a:rPr>
              <a:t>Seguimos el ejemplo y aplicamos el método constructivo a la definición de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Pila[T]</a:t>
            </a:r>
            <a:r>
              <a:rPr lang="es-ES_tradnl" altLang="es-ES_tradnl" sz="2400" dirty="0">
                <a:latin typeface="Arial" panose="020B0604020202020204" pitchFamily="34" charset="0"/>
              </a:rPr>
              <a:t>, teniendo como modelo subyacente el tipo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Lista[T]</a:t>
            </a:r>
            <a:r>
              <a:rPr lang="es-ES_tradnl" altLang="es-ES_tradnl" sz="2400" dirty="0">
                <a:latin typeface="Arial" panose="020B0604020202020204" pitchFamily="34" charset="0"/>
              </a:rPr>
              <a:t>.</a:t>
            </a:r>
            <a:endParaRPr lang="es-ES_tradnl" altLang="es-ES_tradnl" sz="24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NOMBRE</a:t>
            </a:r>
            <a:endParaRPr lang="es-ES_tradnl" altLang="es-ES_tradnl" sz="22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Pila[T]</a:t>
            </a:r>
            <a:endParaRPr lang="es-ES_tradnl" altLang="es-ES_tradnl" sz="22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CONJUNTOS</a:t>
            </a:r>
            <a:endParaRPr lang="es-ES_tradnl" altLang="es-ES_tradnl" sz="22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S	Conjunto de pilas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T	Conjunto de elementos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200" dirty="0">
                <a:latin typeface="Arial" panose="020B0604020202020204" pitchFamily="34" charset="0"/>
              </a:rPr>
              <a:t> Conjunto de valores booleanos {true, false}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M	Conjunto de mensajes {“La pila está vacía”}</a:t>
            </a:r>
            <a:endParaRPr lang="es-ES_tradnl" altLang="es-ES_tradnl" sz="22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SINTAXIS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crearPila</a:t>
            </a:r>
            <a:r>
              <a:rPr lang="es-ES_tradnl" altLang="es-ES_tradnl" sz="2200" dirty="0">
                <a:latin typeface="Arial" panose="020B0604020202020204" pitchFamily="34" charset="0"/>
              </a:rPr>
              <a:t>:		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200" dirty="0">
                <a:latin typeface="Arial" panose="020B0604020202020204" pitchFamily="34" charset="0"/>
              </a:rPr>
              <a:t>	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tope:	   S	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200" dirty="0">
                <a:latin typeface="Arial" panose="020B0604020202020204" pitchFamily="34" charset="0"/>
              </a:rPr>
              <a:t>	T U M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n-GB" altLang="es-ES_tradnl" sz="2200" dirty="0">
                <a:latin typeface="Arial" panose="020B0604020202020204" pitchFamily="34" charset="0"/>
              </a:rPr>
              <a:t>pop:	   S	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S U M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200" dirty="0">
                <a:latin typeface="Arial" panose="020B0604020202020204" pitchFamily="34" charset="0"/>
              </a:rPr>
              <a:t>	push:	 T x S	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200" dirty="0">
                <a:latin typeface="Arial" panose="020B0604020202020204" pitchFamily="34" charset="0"/>
              </a:rPr>
              <a:t>	</a:t>
            </a:r>
            <a:r>
              <a:rPr lang="en-GB" altLang="es-ES_tradnl" sz="22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200" dirty="0">
                <a:latin typeface="Arial" panose="020B0604020202020204" pitchFamily="34" charset="0"/>
              </a:rPr>
              <a:t>:  S	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Bool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8494A9D-44ED-A70A-1461-3501187D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4 Marcador de pie de página">
            <a:extLst>
              <a:ext uri="{FF2B5EF4-FFF2-40B4-BE49-F238E27FC236}">
                <a16:creationId xmlns:a16="http://schemas.microsoft.com/office/drawing/2014/main" id="{C2D094A3-0539-EE2B-3E5E-45FA0E00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870EBEA2-F6A9-4F66-8D94-A7DEF7AFF53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780427C-6A09-E437-B12B-CCBB4CFDA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48712" cy="5976938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b="1" dirty="0">
                <a:latin typeface="Arial" panose="020B0604020202020204" pitchFamily="34" charset="0"/>
              </a:rPr>
              <a:t>SEMÁNTICA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	</a:t>
            </a:r>
            <a:r>
              <a:rPr lang="en-GB" altLang="es-ES_tradnl" sz="2400" dirty="0">
                <a:latin typeface="Arial" panose="020B0604020202020204" pitchFamily="34" charset="0"/>
              </a:rPr>
              <a:t> t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400" dirty="0">
                <a:latin typeface="Arial" panose="020B0604020202020204" pitchFamily="34" charset="0"/>
              </a:rPr>
              <a:t>T;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altLang="es-ES_tradnl" sz="2400" dirty="0">
                <a:latin typeface="Arial" panose="020B0604020202020204" pitchFamily="34" charset="0"/>
              </a:rPr>
              <a:t> s, 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400" dirty="0">
                <a:latin typeface="Arial" panose="020B0604020202020204" pitchFamily="34" charset="0"/>
              </a:rPr>
              <a:t>S; b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400" dirty="0">
                <a:latin typeface="Arial" panose="020B0604020202020204" pitchFamily="34" charset="0"/>
              </a:rPr>
              <a:t>Bool; t’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400" dirty="0">
                <a:latin typeface="Arial" panose="020B0604020202020204" pitchFamily="34" charset="0"/>
              </a:rPr>
              <a:t>I U M; p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400" dirty="0">
                <a:latin typeface="Arial" panose="020B0604020202020204" pitchFamily="34" charset="0"/>
              </a:rPr>
              <a:t>S U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1. pre-</a:t>
            </a:r>
            <a:r>
              <a:rPr lang="en-GB" altLang="es-ES_tradnl" sz="2400" dirty="0" err="1">
                <a:latin typeface="Arial" panose="020B0604020202020204" pitchFamily="34" charset="0"/>
              </a:rPr>
              <a:t>crearPila</a:t>
            </a:r>
            <a:r>
              <a:rPr lang="en-GB" altLang="es-ES_tradnl" sz="2400" dirty="0">
                <a:latin typeface="Arial" panose="020B0604020202020204" pitchFamily="34" charset="0"/>
              </a:rPr>
              <a:t> ()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2. post-</a:t>
            </a:r>
            <a:r>
              <a:rPr lang="en-GB" altLang="es-ES_tradnl" sz="2400" dirty="0" err="1">
                <a:latin typeface="Arial" panose="020B0604020202020204" pitchFamily="34" charset="0"/>
              </a:rPr>
              <a:t>crearPila</a:t>
            </a:r>
            <a:r>
              <a:rPr lang="en-GB" altLang="es-ES_tradnl" sz="2400" dirty="0">
                <a:latin typeface="Arial" panose="020B0604020202020204" pitchFamily="34" charset="0"/>
              </a:rPr>
              <a:t> (s) ::=  s = </a:t>
            </a:r>
            <a:r>
              <a:rPr lang="en-GB" altLang="es-ES_tradnl" sz="2400" dirty="0" err="1">
                <a:latin typeface="Arial" panose="020B0604020202020204" pitchFamily="34" charset="0"/>
              </a:rPr>
              <a:t>crearLista</a:t>
            </a:r>
            <a:endParaRPr lang="en-GB" altLang="es-ES_tradnl" sz="24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3. pre-tope (s)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4. post-tope (s; t’) ::=  SI </a:t>
            </a:r>
            <a:r>
              <a:rPr lang="en-GB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400" dirty="0">
                <a:latin typeface="Arial" panose="020B0604020202020204" pitchFamily="34" charset="0"/>
              </a:rPr>
              <a:t>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			       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_tradnl" altLang="es-ES_tradnl" sz="2400" dirty="0">
                <a:latin typeface="Arial" panose="020B0604020202020204" pitchFamily="34" charset="0"/>
              </a:rPr>
              <a:t> t’ = “La pila está vacía”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		        </a:t>
            </a:r>
            <a:r>
              <a:rPr lang="en-GB" altLang="es-ES_tradnl" sz="2400" dirty="0">
                <a:latin typeface="Arial" panose="020B0604020202020204" pitchFamily="34" charset="0"/>
              </a:rPr>
              <a:t>|   t’ = primero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5. pre-pop (s)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6. post-pop (s; p) ::=  SI </a:t>
            </a:r>
            <a:r>
              <a:rPr lang="en-GB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400" dirty="0">
                <a:latin typeface="Arial" panose="020B0604020202020204" pitchFamily="34" charset="0"/>
              </a:rPr>
              <a:t>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			     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s-ES_tradnl" altLang="es-ES_tradnl" sz="2400" dirty="0">
                <a:latin typeface="Arial" panose="020B0604020202020204" pitchFamily="34" charset="0"/>
              </a:rPr>
              <a:t> p = “La pila está vacía”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		      </a:t>
            </a:r>
            <a:r>
              <a:rPr lang="en-GB" altLang="es-ES_tradnl" sz="2400" dirty="0">
                <a:latin typeface="Arial" panose="020B0604020202020204" pitchFamily="34" charset="0"/>
              </a:rPr>
              <a:t>|   p = cola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7. pre-push (t, 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8. post-push (t, s; r) ::=  r = </a:t>
            </a:r>
            <a:r>
              <a:rPr lang="en-GB" altLang="es-ES_tradnl" sz="2400" dirty="0" err="1">
                <a:latin typeface="Arial" panose="020B0604020202020204" pitchFamily="34" charset="0"/>
              </a:rPr>
              <a:t>concatenar</a:t>
            </a:r>
            <a:r>
              <a:rPr lang="en-GB" altLang="es-ES_tradnl" sz="2400" dirty="0">
                <a:latin typeface="Arial" panose="020B0604020202020204" pitchFamily="34" charset="0"/>
              </a:rPr>
              <a:t> (</a:t>
            </a:r>
            <a:r>
              <a:rPr lang="en-GB" altLang="es-ES_tradnl" sz="2400" dirty="0" err="1">
                <a:latin typeface="Arial" panose="020B0604020202020204" pitchFamily="34" charset="0"/>
              </a:rPr>
              <a:t>formarLista</a:t>
            </a:r>
            <a:r>
              <a:rPr lang="en-GB" altLang="es-ES_tradnl" sz="2400" dirty="0">
                <a:latin typeface="Arial" panose="020B0604020202020204" pitchFamily="34" charset="0"/>
              </a:rPr>
              <a:t> (t), 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9. pre-</a:t>
            </a:r>
            <a:r>
              <a:rPr lang="en-GB" altLang="es-ES_tradnl" sz="24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400" dirty="0">
                <a:latin typeface="Arial" panose="020B0604020202020204" pitchFamily="34" charset="0"/>
              </a:rPr>
              <a:t> (s)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400" dirty="0">
                <a:latin typeface="Arial" panose="020B0604020202020204" pitchFamily="34" charset="0"/>
              </a:rPr>
              <a:t>	10. post-</a:t>
            </a:r>
            <a:r>
              <a:rPr lang="en-GB" altLang="es-ES_tradnl" sz="24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400" dirty="0">
                <a:latin typeface="Arial" panose="020B0604020202020204" pitchFamily="34" charset="0"/>
              </a:rPr>
              <a:t> (s; b) ::=  b = </a:t>
            </a:r>
            <a:r>
              <a:rPr lang="en-GB" altLang="es-ES_tradnl" sz="24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400" dirty="0">
                <a:latin typeface="Arial" panose="020B0604020202020204" pitchFamily="34" charset="0"/>
              </a:rPr>
              <a:t> (s)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879734E-7523-35FD-4E99-B75162D5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107524" name="AutoShape 4">
            <a:extLst>
              <a:ext uri="{FF2B5EF4-FFF2-40B4-BE49-F238E27FC236}">
                <a16:creationId xmlns:a16="http://schemas.microsoft.com/office/drawing/2014/main" id="{1099D2F3-44C4-00F2-E3BB-DB25727B4F69}"/>
              </a:ext>
            </a:extLst>
          </p:cNvPr>
          <p:cNvSpPr>
            <a:spLocks noChangeArrowheads="1"/>
          </p:cNvSpPr>
          <p:nvPr/>
        </p:nvSpPr>
        <p:spPr bwMode="auto">
          <a:xfrm rot="355195">
            <a:off x="328456" y="802850"/>
            <a:ext cx="8496300" cy="1944688"/>
          </a:xfrm>
          <a:prstGeom prst="irregularSeal2">
            <a:avLst/>
          </a:prstGeom>
          <a:solidFill>
            <a:srgbClr val="FF0000">
              <a:alpha val="6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D5BDA66A-893C-C06F-CC5A-CD685A45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702" y="1530040"/>
            <a:ext cx="5545138" cy="48895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600" b="1" dirty="0">
                <a:solidFill>
                  <a:schemeClr val="bg1"/>
                </a:solidFill>
                <a:latin typeface="Tahoma" panose="020B0604030504040204" pitchFamily="34" charset="0"/>
              </a:rPr>
              <a:t>¿¡Y qué pasa con los contratos!?</a:t>
            </a:r>
            <a:endParaRPr lang="es-ES" altLang="es-ES_tradnl" sz="26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07526" name="AutoShape 6">
            <a:extLst>
              <a:ext uri="{FF2B5EF4-FFF2-40B4-BE49-F238E27FC236}">
                <a16:creationId xmlns:a16="http://schemas.microsoft.com/office/drawing/2014/main" id="{8D4EF556-B820-A961-8711-C6D007A2D92E}"/>
              </a:ext>
            </a:extLst>
          </p:cNvPr>
          <p:cNvSpPr>
            <a:spLocks noChangeArrowheads="1"/>
          </p:cNvSpPr>
          <p:nvPr/>
        </p:nvSpPr>
        <p:spPr bwMode="auto">
          <a:xfrm rot="-4594255">
            <a:off x="4716633" y="3316772"/>
            <a:ext cx="2663825" cy="646112"/>
          </a:xfrm>
          <a:prstGeom prst="curvedUpArrow">
            <a:avLst>
              <a:gd name="adj1" fmla="val 82457"/>
              <a:gd name="adj2" fmla="val 1649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07530" name="AutoShape 10">
            <a:extLst>
              <a:ext uri="{FF2B5EF4-FFF2-40B4-BE49-F238E27FC236}">
                <a16:creationId xmlns:a16="http://schemas.microsoft.com/office/drawing/2014/main" id="{D11AB693-A544-6775-7275-2990DBF83B34}"/>
              </a:ext>
            </a:extLst>
          </p:cNvPr>
          <p:cNvSpPr>
            <a:spLocks noChangeArrowheads="1"/>
          </p:cNvSpPr>
          <p:nvPr/>
        </p:nvSpPr>
        <p:spPr bwMode="auto">
          <a:xfrm rot="-6175181">
            <a:off x="2464765" y="2466665"/>
            <a:ext cx="1223962" cy="792162"/>
          </a:xfrm>
          <a:prstGeom prst="curvedDownArrow">
            <a:avLst>
              <a:gd name="adj1" fmla="val 30902"/>
              <a:gd name="adj2" fmla="val 6180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107525" grpId="0"/>
      <p:bldP spid="107526" grpId="0" animBg="1"/>
      <p:bldP spid="1075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4 Marcador de pie de página">
            <a:extLst>
              <a:ext uri="{FF2B5EF4-FFF2-40B4-BE49-F238E27FC236}">
                <a16:creationId xmlns:a16="http://schemas.microsoft.com/office/drawing/2014/main" id="{AE3C8F37-86B9-330B-A2FE-DB153EC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5810F306-EA51-42B1-98EC-45C44B58AEB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5EE5FC2C-04F0-1534-2371-2ED601A8E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8748712" cy="5545137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b="1" dirty="0">
                <a:latin typeface="Arial" panose="020B0604020202020204" pitchFamily="34" charset="0"/>
              </a:rPr>
              <a:t>NOMBRE</a:t>
            </a:r>
            <a:endParaRPr lang="es-ES_tradnl" altLang="es-ES_tradnl" sz="26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Pila[T]</a:t>
            </a:r>
            <a:endParaRPr lang="es-ES_tradnl" altLang="es-ES_tradnl" sz="26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b="1" dirty="0">
                <a:latin typeface="Arial" panose="020B0604020202020204" pitchFamily="34" charset="0"/>
              </a:rPr>
              <a:t>CONJUNTOS</a:t>
            </a:r>
            <a:endParaRPr lang="es-ES_tradnl" altLang="es-ES_tradnl" sz="26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S	Conjunto de pilas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T	Conjunto de elementos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</a:t>
            </a:r>
            <a:r>
              <a:rPr lang="es-ES_tradnl" altLang="es-ES_tradnl" sz="26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600" dirty="0">
                <a:latin typeface="Arial" panose="020B0604020202020204" pitchFamily="34" charset="0"/>
              </a:rPr>
              <a:t> Conjunto de valores booleanos {true, false}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b="1" dirty="0">
                <a:latin typeface="Arial" panose="020B0604020202020204" pitchFamily="34" charset="0"/>
              </a:rPr>
              <a:t>SINTAXIS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</a:t>
            </a:r>
            <a:r>
              <a:rPr lang="es-ES_tradnl" altLang="es-ES_tradnl" sz="2600" dirty="0" err="1">
                <a:latin typeface="Arial" panose="020B0604020202020204" pitchFamily="34" charset="0"/>
              </a:rPr>
              <a:t>crearPila</a:t>
            </a:r>
            <a:r>
              <a:rPr lang="es-ES_tradnl" altLang="es-ES_tradnl" sz="2600" dirty="0">
                <a:latin typeface="Arial" panose="020B0604020202020204" pitchFamily="34" charset="0"/>
              </a:rPr>
              <a:t>:		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 dirty="0">
                <a:latin typeface="Arial" panose="020B0604020202020204" pitchFamily="34" charset="0"/>
              </a:rPr>
              <a:t>	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tope:		   S	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600" dirty="0">
                <a:latin typeface="Arial" panose="020B0604020202020204" pitchFamily="34" charset="0"/>
              </a:rPr>
              <a:t>	T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</a:t>
            </a:r>
            <a:r>
              <a:rPr lang="en-GB" altLang="es-ES_tradnl" sz="2600" dirty="0">
                <a:latin typeface="Arial" panose="020B0604020202020204" pitchFamily="34" charset="0"/>
              </a:rPr>
              <a:t>pop:		   S	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600" dirty="0">
                <a:latin typeface="Arial" panose="020B0604020202020204" pitchFamily="34" charset="0"/>
              </a:rPr>
              <a:t>	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push:		T x S	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600" dirty="0">
                <a:latin typeface="Arial" panose="020B0604020202020204" pitchFamily="34" charset="0"/>
              </a:rPr>
              <a:t>	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</a:t>
            </a:r>
            <a:r>
              <a:rPr lang="en-GB" altLang="es-ES_tradnl" sz="26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600" dirty="0">
                <a:latin typeface="Arial" panose="020B0604020202020204" pitchFamily="34" charset="0"/>
              </a:rPr>
              <a:t>: 	   S	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600" dirty="0">
                <a:latin typeface="Arial" panose="020B0604020202020204" pitchFamily="34" charset="0"/>
              </a:rPr>
              <a:t>	Bool</a:t>
            </a:r>
            <a:endParaRPr lang="es-ES_tradnl" altLang="es-ES_tradnl" sz="2600" dirty="0">
              <a:latin typeface="Arial" panose="020B0604020202020204" pitchFamily="34" charset="0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4DA8C0B-12C1-5B54-1758-B89072AB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4 Marcador de pie de página">
            <a:extLst>
              <a:ext uri="{FF2B5EF4-FFF2-40B4-BE49-F238E27FC236}">
                <a16:creationId xmlns:a16="http://schemas.microsoft.com/office/drawing/2014/main" id="{59ADCE3E-5972-7DBC-C69D-64AA6AC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9C524DD6-26F3-498C-8A50-12B52349BC5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18DB6AE-CE36-FAD2-E8D4-67E1B22C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964613" cy="5834063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b="1" dirty="0">
                <a:latin typeface="Arial" panose="020B0604020202020204" pitchFamily="34" charset="0"/>
              </a:rPr>
              <a:t>SEMÁNTICA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	</a:t>
            </a:r>
            <a:r>
              <a:rPr lang="en-GB" altLang="es-ES_tradnl" sz="2600" dirty="0">
                <a:latin typeface="Arial" panose="020B0604020202020204" pitchFamily="34" charset="0"/>
              </a:rPr>
              <a:t> t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600" dirty="0">
                <a:latin typeface="Arial" panose="020B0604020202020204" pitchFamily="34" charset="0"/>
              </a:rPr>
              <a:t>T;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GB" altLang="es-ES_tradnl" sz="2600" dirty="0">
                <a:latin typeface="Arial" panose="020B0604020202020204" pitchFamily="34" charset="0"/>
              </a:rPr>
              <a:t> s, r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600" dirty="0">
                <a:latin typeface="Arial" panose="020B0604020202020204" pitchFamily="34" charset="0"/>
              </a:rPr>
              <a:t>S; b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GB" altLang="es-ES_tradnl" sz="2600" dirty="0">
                <a:latin typeface="Arial" panose="020B0604020202020204" pitchFamily="34" charset="0"/>
              </a:rPr>
              <a:t>Bool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1. pre-</a:t>
            </a:r>
            <a:r>
              <a:rPr lang="en-GB" altLang="es-ES_tradnl" sz="2600" dirty="0" err="1">
                <a:latin typeface="Arial" panose="020B0604020202020204" pitchFamily="34" charset="0"/>
              </a:rPr>
              <a:t>crearPila</a:t>
            </a:r>
            <a:r>
              <a:rPr lang="en-GB" altLang="es-ES_tradnl" sz="2600" dirty="0">
                <a:latin typeface="Arial" panose="020B0604020202020204" pitchFamily="34" charset="0"/>
              </a:rPr>
              <a:t> ()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2. post-</a:t>
            </a:r>
            <a:r>
              <a:rPr lang="en-GB" altLang="es-ES_tradnl" sz="2600" dirty="0" err="1">
                <a:latin typeface="Arial" panose="020B0604020202020204" pitchFamily="34" charset="0"/>
              </a:rPr>
              <a:t>crearPila</a:t>
            </a:r>
            <a:r>
              <a:rPr lang="en-GB" altLang="es-ES_tradnl" sz="2600" dirty="0">
                <a:latin typeface="Arial" panose="020B0604020202020204" pitchFamily="34" charset="0"/>
              </a:rPr>
              <a:t> (s) ::=  s = </a:t>
            </a:r>
            <a:r>
              <a:rPr lang="en-GB" altLang="es-ES_tradnl" sz="2600" dirty="0" err="1">
                <a:latin typeface="Arial" panose="020B0604020202020204" pitchFamily="34" charset="0"/>
              </a:rPr>
              <a:t>crearLista</a:t>
            </a:r>
            <a:endParaRPr lang="en-GB" altLang="es-ES_tradnl" sz="26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GB" altLang="es-ES_tradnl" sz="8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3. pre-tope (s) ::= NOT </a:t>
            </a:r>
            <a:r>
              <a:rPr lang="en-GB" altLang="es-ES_tradnl" sz="26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600" dirty="0">
                <a:latin typeface="Arial" panose="020B0604020202020204" pitchFamily="34" charset="0"/>
              </a:rPr>
              <a:t>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4. post-tope (s; t) ::= t = primero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GB" altLang="es-ES_tradnl" sz="8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5. pre-pop (s) ::= NOT </a:t>
            </a:r>
            <a:r>
              <a:rPr lang="en-GB" altLang="es-ES_tradnl" sz="26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600" dirty="0">
                <a:latin typeface="Arial" panose="020B0604020202020204" pitchFamily="34" charset="0"/>
              </a:rPr>
              <a:t>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6. post-pop (s; r) ::= r = cola (s)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GB" altLang="es-ES_tradnl" sz="8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7. pre-push (t, 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8. post-push (t, s; r) ::= r = </a:t>
            </a:r>
            <a:r>
              <a:rPr lang="en-GB" altLang="es-ES_tradnl" sz="2600" dirty="0" err="1">
                <a:latin typeface="Arial" panose="020B0604020202020204" pitchFamily="34" charset="0"/>
              </a:rPr>
              <a:t>concatenar</a:t>
            </a:r>
            <a:r>
              <a:rPr lang="en-GB" altLang="es-ES_tradnl" sz="2600" dirty="0">
                <a:latin typeface="Arial" panose="020B0604020202020204" pitchFamily="34" charset="0"/>
              </a:rPr>
              <a:t> (</a:t>
            </a:r>
            <a:r>
              <a:rPr lang="en-GB" altLang="es-ES_tradnl" sz="2600" dirty="0" err="1">
                <a:latin typeface="Arial" panose="020B0604020202020204" pitchFamily="34" charset="0"/>
              </a:rPr>
              <a:t>formarLista</a:t>
            </a:r>
            <a:r>
              <a:rPr lang="en-GB" altLang="es-ES_tradnl" sz="2600" dirty="0">
                <a:latin typeface="Arial" panose="020B0604020202020204" pitchFamily="34" charset="0"/>
              </a:rPr>
              <a:t> (t), s)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GB" altLang="es-ES_tradnl" sz="80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9. pre-</a:t>
            </a:r>
            <a:r>
              <a:rPr lang="en-GB" altLang="es-ES_tradnl" sz="26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600" dirty="0">
                <a:latin typeface="Arial" panose="020B0604020202020204" pitchFamily="34" charset="0"/>
              </a:rPr>
              <a:t> (s) ::= true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GB" altLang="es-ES_tradnl" sz="2600" dirty="0">
                <a:latin typeface="Arial" panose="020B0604020202020204" pitchFamily="34" charset="0"/>
              </a:rPr>
              <a:t>	10. post-</a:t>
            </a:r>
            <a:r>
              <a:rPr lang="en-GB" altLang="es-ES_tradnl" sz="2600" dirty="0" err="1">
                <a:latin typeface="Arial" panose="020B0604020202020204" pitchFamily="34" charset="0"/>
              </a:rPr>
              <a:t>esVacíaPila</a:t>
            </a:r>
            <a:r>
              <a:rPr lang="en-GB" altLang="es-ES_tradnl" sz="2600" dirty="0">
                <a:latin typeface="Arial" panose="020B0604020202020204" pitchFamily="34" charset="0"/>
              </a:rPr>
              <a:t> (s; b) ::=  b = </a:t>
            </a:r>
            <a:r>
              <a:rPr lang="en-GB" altLang="es-ES_tradnl" sz="2600" dirty="0" err="1">
                <a:latin typeface="Arial" panose="020B0604020202020204" pitchFamily="34" charset="0"/>
              </a:rPr>
              <a:t>esListaVacía</a:t>
            </a:r>
            <a:r>
              <a:rPr lang="en-GB" altLang="es-ES_tradnl" sz="2600" dirty="0">
                <a:latin typeface="Arial" panose="020B0604020202020204" pitchFamily="34" charset="0"/>
              </a:rPr>
              <a:t> (s)</a:t>
            </a:r>
            <a:endParaRPr lang="es-ES_tradnl" altLang="es-ES_tradnl" sz="2600" dirty="0">
              <a:latin typeface="Arial" panose="020B0604020202020204" pitchFamily="34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AF780FF-4E48-E97D-C20E-A9626FA0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4 Marcador de pie de página">
            <a:extLst>
              <a:ext uri="{FF2B5EF4-FFF2-40B4-BE49-F238E27FC236}">
                <a16:creationId xmlns:a16="http://schemas.microsoft.com/office/drawing/2014/main" id="{E36A4789-DEB0-9964-5FEE-7356FE79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403DF0F8-4111-44D6-936F-8E9F74B4AA3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3628659-4E40-F861-B609-312A6E52A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48712" cy="3960813"/>
          </a:xfrm>
        </p:spPr>
        <p:txBody>
          <a:bodyPr/>
          <a:lstStyle/>
          <a:p>
            <a:pPr marL="457200" indent="-457200"/>
            <a:r>
              <a:rPr lang="es-ES_tradnl" altLang="es-ES_tradnl" sz="2800" b="1" dirty="0">
                <a:latin typeface="Arial" panose="020B0604020202020204" pitchFamily="34" charset="0"/>
              </a:rPr>
              <a:t>Ejecución de la especificación:</a:t>
            </a:r>
            <a:r>
              <a:rPr lang="es-ES_tradnl" altLang="es-ES_tradnl" sz="2800" dirty="0">
                <a:latin typeface="Arial" panose="020B0604020202020204" pitchFamily="34" charset="0"/>
              </a:rPr>
              <a:t> comprobar precondiciones y postcondiciones de todas las operaciones de la expresión.</a:t>
            </a:r>
          </a:p>
          <a:p>
            <a:pPr marL="457200" indent="-457200"/>
            <a:endParaRPr lang="es-ES_tradnl" altLang="es-ES_tradnl" sz="2800" dirty="0">
              <a:latin typeface="Arial" panose="020B0604020202020204" pitchFamily="34" charset="0"/>
            </a:endParaRPr>
          </a:p>
          <a:p>
            <a:pPr marL="457200" indent="-457200"/>
            <a:r>
              <a:rPr lang="es-ES_tradnl" altLang="es-ES_tradnl" sz="2800" b="1" dirty="0">
                <a:latin typeface="Arial" panose="020B0604020202020204" pitchFamily="34" charset="0"/>
              </a:rPr>
              <a:t>Ejemplos</a:t>
            </a:r>
            <a:r>
              <a:rPr lang="es-ES_tradnl" altLang="es-ES_tradnl" sz="2800" dirty="0">
                <a:latin typeface="Arial" panose="020B0604020202020204" pitchFamily="34" charset="0"/>
              </a:rPr>
              <a:t>: Pila[Natural]</a:t>
            </a:r>
          </a:p>
          <a:p>
            <a:pPr marL="457200" indent="-457200"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a) tope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(4, pop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(2,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crearPila</a:t>
            </a:r>
            <a:r>
              <a:rPr lang="es-ES_tradnl" altLang="es-ES_tradnl" sz="2800" dirty="0">
                <a:latin typeface="Arial" panose="020B0604020202020204" pitchFamily="34" charset="0"/>
              </a:rPr>
              <a:t>) ) ) )</a:t>
            </a:r>
          </a:p>
          <a:p>
            <a:pPr marL="457200" indent="-457200">
              <a:buFontTx/>
              <a:buNone/>
            </a:pPr>
            <a:endParaRPr lang="es-ES_tradnl" altLang="es-ES_tradnl" sz="2800" dirty="0">
              <a:latin typeface="Arial" panose="020B0604020202020204" pitchFamily="34" charset="0"/>
            </a:endParaRPr>
          </a:p>
          <a:p>
            <a:pPr marL="457200" indent="-457200"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b)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esVacíaPila</a:t>
            </a:r>
            <a:r>
              <a:rPr lang="es-ES_tradnl" altLang="es-ES_tradnl" sz="2800" dirty="0">
                <a:latin typeface="Arial" panose="020B0604020202020204" pitchFamily="34" charset="0"/>
              </a:rPr>
              <a:t>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push</a:t>
            </a:r>
            <a:r>
              <a:rPr lang="es-ES_tradnl" altLang="es-ES_tradnl" sz="2800" dirty="0">
                <a:latin typeface="Arial" panose="020B0604020202020204" pitchFamily="34" charset="0"/>
              </a:rPr>
              <a:t> (2, pop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crearPila</a:t>
            </a:r>
            <a:r>
              <a:rPr lang="es-ES_tradnl" altLang="es-ES_tradnl" sz="2800" dirty="0">
                <a:latin typeface="Arial" panose="020B0604020202020204" pitchFamily="34" charset="0"/>
              </a:rPr>
              <a:t>) ) 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45F6074-ABD6-8DED-A9B5-B7D55C7B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590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4 Marcador de pie de página">
            <a:extLst>
              <a:ext uri="{FF2B5EF4-FFF2-40B4-BE49-F238E27FC236}">
                <a16:creationId xmlns:a16="http://schemas.microsoft.com/office/drawing/2014/main" id="{47795822-E7F8-4A17-0B64-07D73857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F1DE7143-2B76-46BB-A9F4-F2A03A0046F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A7B9F79-A4BD-C709-160E-703A11100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636493"/>
            <a:ext cx="8748712" cy="568810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s-ES_tradnl" altLang="es-ES_tradnl" sz="2400" dirty="0">
                <a:latin typeface="Arial" panose="020B0604020202020204" pitchFamily="34" charset="0"/>
              </a:rPr>
              <a:t>¿Cómo cambiaría la especificación para un tipo de datos Cola[T]?</a:t>
            </a:r>
          </a:p>
          <a:p>
            <a:pPr marL="457200" indent="-457200">
              <a:lnSpc>
                <a:spcPct val="90000"/>
              </a:lnSpc>
            </a:pPr>
            <a:endParaRPr lang="es-ES_tradnl" altLang="es-ES_tradnl" sz="24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NOMBRE</a:t>
            </a:r>
            <a:endParaRPr lang="es-ES_tradnl" altLang="es-ES_tradnl" sz="22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Cola[T]</a:t>
            </a:r>
            <a:endParaRPr lang="es-ES_tradnl" altLang="es-ES_tradnl" sz="2200" i="1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CONJUNTOS</a:t>
            </a:r>
            <a:endParaRPr lang="es-ES_tradnl" altLang="es-ES_tradnl" sz="2200" b="1" u="sng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C	Conjunto de colas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T	Conjunto de elementos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Bool</a:t>
            </a:r>
            <a:r>
              <a:rPr lang="es-ES_tradnl" altLang="es-ES_tradnl" sz="2200" dirty="0">
                <a:latin typeface="Arial" panose="020B0604020202020204" pitchFamily="34" charset="0"/>
              </a:rPr>
              <a:t> Conjunto de valores booleanos {true, false}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SINTAXIS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crearCola</a:t>
            </a:r>
            <a:r>
              <a:rPr lang="es-ES_tradnl" altLang="es-ES_tradnl" sz="2200" dirty="0">
                <a:latin typeface="Arial" panose="020B0604020202020204" pitchFamily="34" charset="0"/>
              </a:rPr>
              <a:t>:		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200" dirty="0">
                <a:latin typeface="Arial" panose="020B0604020202020204" pitchFamily="34" charset="0"/>
              </a:rPr>
              <a:t>	C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frente:	     C	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_tradnl" sz="2200" dirty="0">
                <a:latin typeface="Arial" panose="020B0604020202020204" pitchFamily="34" charset="0"/>
              </a:rPr>
              <a:t>	T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</a:t>
            </a:r>
            <a:r>
              <a:rPr lang="en-GB" altLang="es-ES_tradnl" sz="2200" dirty="0" err="1">
                <a:latin typeface="Arial" panose="020B0604020202020204" pitchFamily="34" charset="0"/>
              </a:rPr>
              <a:t>inserta</a:t>
            </a:r>
            <a:r>
              <a:rPr lang="en-GB" altLang="es-ES_tradnl" sz="2200" dirty="0">
                <a:latin typeface="Arial" panose="020B0604020202020204" pitchFamily="34" charset="0"/>
              </a:rPr>
              <a:t>:	  T x C 	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C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200" dirty="0">
                <a:latin typeface="Arial" panose="020B0604020202020204" pitchFamily="34" charset="0"/>
              </a:rPr>
              <a:t>	resto:	     C	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C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es-ES_tradnl" sz="2200" dirty="0">
                <a:latin typeface="Arial" panose="020B0604020202020204" pitchFamily="34" charset="0"/>
              </a:rPr>
              <a:t>	</a:t>
            </a:r>
            <a:r>
              <a:rPr lang="en-GB" altLang="es-ES_tradnl" sz="2200" dirty="0" err="1">
                <a:latin typeface="Arial" panose="020B0604020202020204" pitchFamily="34" charset="0"/>
              </a:rPr>
              <a:t>esVacíaCola</a:t>
            </a:r>
            <a:r>
              <a:rPr lang="en-GB" altLang="es-ES_tradnl" sz="2200" dirty="0">
                <a:latin typeface="Arial" panose="020B0604020202020204" pitchFamily="34" charset="0"/>
              </a:rPr>
              <a:t>: C	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s-ES_tradnl" sz="2200" dirty="0">
                <a:latin typeface="Arial" panose="020B0604020202020204" pitchFamily="34" charset="0"/>
              </a:rPr>
              <a:t>	Bool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11E29FB-F0A0-5FEA-7E3F-489F7688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4 Marcador de pie de página">
            <a:extLst>
              <a:ext uri="{FF2B5EF4-FFF2-40B4-BE49-F238E27FC236}">
                <a16:creationId xmlns:a16="http://schemas.microsoft.com/office/drawing/2014/main" id="{BA1E6C61-A023-0FD4-21CD-1B9FE93F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DC8A3BD3-B9A0-467E-A56F-B5125EFF8CF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4512FB9-3A3A-6F4B-55FD-80F3AFE76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86800" cy="5071409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Conclusiones:</a:t>
            </a:r>
            <a:endParaRPr lang="es-ES_tradnl" altLang="es-ES_tradnl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s-ES_tradnl" altLang="es-ES_tradnl" dirty="0">
                <a:latin typeface="Arial" panose="020B0604020202020204" pitchFamily="34" charset="0"/>
              </a:rPr>
              <a:t>La especificación constructiva está limitada por la necesidad de </a:t>
            </a:r>
            <a:r>
              <a:rPr lang="es-ES_tradnl" altLang="es-ES_tradnl" b="1" dirty="0">
                <a:latin typeface="Arial" panose="020B0604020202020204" pitchFamily="34" charset="0"/>
              </a:rPr>
              <a:t>modelos subyacentes</a:t>
            </a:r>
            <a:r>
              <a:rPr lang="es-ES_tradnl" altLang="es-ES_tradnl" dirty="0">
                <a:latin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r>
              <a:rPr lang="es-ES_tradnl" altLang="es-ES_tradnl" b="1" dirty="0">
                <a:latin typeface="Arial" panose="020B0604020202020204" pitchFamily="34" charset="0"/>
              </a:rPr>
              <a:t>No confundir</a:t>
            </a:r>
            <a:r>
              <a:rPr lang="es-ES_tradnl" altLang="es-ES_tradnl" dirty="0">
                <a:latin typeface="Arial" panose="020B0604020202020204" pitchFamily="34" charset="0"/>
              </a:rPr>
              <a:t> especificación con implementación.</a:t>
            </a:r>
          </a:p>
          <a:p>
            <a:pPr marL="457200" indent="-457200">
              <a:lnSpc>
                <a:spcPct val="90000"/>
              </a:lnSpc>
            </a:pPr>
            <a:r>
              <a:rPr lang="es-ES_tradnl" altLang="es-ES_tradnl" dirty="0">
                <a:latin typeface="Arial" panose="020B0604020202020204" pitchFamily="34" charset="0"/>
              </a:rPr>
              <a:t>Las especificaciones </a:t>
            </a:r>
            <a:r>
              <a:rPr lang="es-ES_tradnl" altLang="es-ES_tradnl" b="1" dirty="0">
                <a:latin typeface="Arial" panose="020B0604020202020204" pitchFamily="34" charset="0"/>
              </a:rPr>
              <a:t>algebraicas</a:t>
            </a:r>
            <a:r>
              <a:rPr lang="es-ES_tradnl" altLang="es-ES_tradnl" dirty="0">
                <a:latin typeface="Arial" panose="020B0604020202020204" pitchFamily="34" charset="0"/>
              </a:rPr>
              <a:t> son más potentes: usan el razonamiento inductivo.</a:t>
            </a:r>
          </a:p>
          <a:p>
            <a:pPr marL="457200" indent="-457200">
              <a:lnSpc>
                <a:spcPct val="90000"/>
              </a:lnSpc>
            </a:pPr>
            <a:r>
              <a:rPr lang="es-ES_tradnl" altLang="es-ES_tradnl" dirty="0">
                <a:latin typeface="Arial" panose="020B0604020202020204" pitchFamily="34" charset="0"/>
              </a:rPr>
              <a:t>Pero las especificaciones </a:t>
            </a:r>
            <a:r>
              <a:rPr lang="es-ES_tradnl" altLang="es-ES_tradnl" b="1" dirty="0">
                <a:latin typeface="Arial" panose="020B0604020202020204" pitchFamily="34" charset="0"/>
              </a:rPr>
              <a:t>constructivas</a:t>
            </a:r>
            <a:r>
              <a:rPr lang="es-ES_tradnl" altLang="es-ES_tradnl" dirty="0">
                <a:latin typeface="Arial" panose="020B0604020202020204" pitchFamily="34" charset="0"/>
              </a:rPr>
              <a:t> son más fáciles de incluir en los programas (p.ej., mediante asertos).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2DCE7F0-1FAE-03DF-918C-F9A19625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590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1.3.2. Método constructivo (operacional).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>
            <a:extLst>
              <a:ext uri="{FF2B5EF4-FFF2-40B4-BE49-F238E27FC236}">
                <a16:creationId xmlns:a16="http://schemas.microsoft.com/office/drawing/2014/main" id="{1621C96F-6945-3F5F-A23B-0DF40608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889EC113-326C-43D5-B7A5-33550634B1A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7D8A900-4363-744B-919B-3AF72DD66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F52F190-CC95-0BE7-E2EB-BAC5BFF69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66112" cy="4852987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Ejemplo:</a:t>
            </a:r>
          </a:p>
          <a:p>
            <a:pPr>
              <a:buFontTx/>
              <a:buNone/>
            </a:pPr>
            <a:endParaRPr lang="es-ES_tradnl" altLang="es-ES_tradnl" sz="1800" b="1" dirty="0">
              <a:latin typeface="Arial" panose="020B0604020202020204" pitchFamily="34" charset="0"/>
            </a:endParaRP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TAD</a:t>
            </a:r>
            <a:r>
              <a:rPr lang="es-ES_tradnl" altLang="es-ES_tradnl" dirty="0">
                <a:latin typeface="Arial" panose="020B0604020202020204" pitchFamily="34" charset="0"/>
              </a:rPr>
              <a:t>:</a:t>
            </a:r>
            <a:r>
              <a:rPr lang="es-ES_tradnl" altLang="es-ES_tradnl" b="1" dirty="0">
                <a:latin typeface="Arial" panose="020B0604020202020204" pitchFamily="34" charset="0"/>
              </a:rPr>
              <a:t> </a:t>
            </a:r>
            <a:r>
              <a:rPr lang="es-ES_tradnl" altLang="es-ES_tradnl" dirty="0">
                <a:latin typeface="Arial" panose="020B0604020202020204" pitchFamily="34" charset="0"/>
              </a:rPr>
              <a:t>Entero,</a:t>
            </a: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Tipo de datos</a:t>
            </a:r>
            <a:r>
              <a:rPr lang="es-ES_tradnl" altLang="es-ES_tradnl" dirty="0">
                <a:latin typeface="Arial" panose="020B0604020202020204" pitchFamily="34" charset="0"/>
              </a:rPr>
              <a:t>: Tipo </a:t>
            </a:r>
            <a:r>
              <a:rPr lang="es-ES_tradnl" altLang="es-ES_tradnl" b="1" dirty="0" err="1">
                <a:latin typeface="Arial" panose="020B0604020202020204" pitchFamily="34" charset="0"/>
              </a:rPr>
              <a:t>int</a:t>
            </a:r>
            <a:r>
              <a:rPr lang="es-ES_tradnl" altLang="es-ES_tradnl" dirty="0">
                <a:latin typeface="Arial" panose="020B0604020202020204" pitchFamily="34" charset="0"/>
              </a:rPr>
              <a:t> de C/C++ o el tipo </a:t>
            </a:r>
            <a:r>
              <a:rPr lang="es-ES_tradnl" altLang="es-ES_tradnl" b="1" dirty="0" err="1">
                <a:latin typeface="Arial" panose="020B0604020202020204" pitchFamily="34" charset="0"/>
              </a:rPr>
              <a:t>Integer</a:t>
            </a:r>
            <a:r>
              <a:rPr lang="es-ES_tradnl" altLang="es-ES_tradnl" dirty="0">
                <a:latin typeface="Arial" panose="020B0604020202020204" pitchFamily="34" charset="0"/>
              </a:rPr>
              <a:t> de Java</a:t>
            </a: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Estructura de datos</a:t>
            </a:r>
            <a:r>
              <a:rPr lang="es-ES_tradnl" altLang="es-ES_tradnl" dirty="0">
                <a:latin typeface="Arial" panose="020B0604020202020204" pitchFamily="34" charset="0"/>
              </a:rPr>
              <a:t>: Representación mediante enteros de 32 bits, 64 bits, listas de dígitos (enteros largos), etc.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DDB390A-7C22-B363-6E1E-30F1CD2DEA29}"/>
              </a:ext>
            </a:extLst>
          </p:cNvPr>
          <p:cNvSpPr txBox="1"/>
          <p:nvPr/>
        </p:nvSpPr>
        <p:spPr>
          <a:xfrm>
            <a:off x="3252159" y="1958705"/>
            <a:ext cx="655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>
            <a:extLst>
              <a:ext uri="{FF2B5EF4-FFF2-40B4-BE49-F238E27FC236}">
                <a16:creationId xmlns:a16="http://schemas.microsoft.com/office/drawing/2014/main" id="{FC365127-2963-12BB-0BC6-7772E292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   A.E.D. I				        </a:t>
            </a:r>
            <a:fld id="{0F0A40C3-AB34-4DD9-973B-B061AAF7DCC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_tradnl" altLang="es-ES" sz="14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Tema 1. Abstracciones y especificaciones.</a:t>
            </a:r>
            <a:endParaRPr lang="es-ES_tradnl" altLang="es-ES" sz="1400" b="0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6897F06-E671-A4F8-BC32-91EE6054F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6A51CA82-1412-CD66-58B1-D8C769E80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66112" cy="1798637"/>
          </a:xfrm>
        </p:spPr>
        <p:txBody>
          <a:bodyPr/>
          <a:lstStyle/>
          <a:p>
            <a:r>
              <a:rPr lang="es-ES_tradnl" altLang="es-ES_tradnl">
                <a:latin typeface="Arial" panose="020B0604020202020204" pitchFamily="34" charset="0"/>
              </a:rPr>
              <a:t>La evolución de los lenguajes de programación tiende a introducir cada vez más abstracciones.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5940AD0-D6EF-9950-DA90-305F54C7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221163"/>
            <a:ext cx="1366837" cy="576262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100000">
                <a:srgbClr val="66FF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294" name="Rectangle 8">
            <a:extLst>
              <a:ext uri="{FF2B5EF4-FFF2-40B4-BE49-F238E27FC236}">
                <a16:creationId xmlns:a16="http://schemas.microsoft.com/office/drawing/2014/main" id="{33F21546-5EC5-4834-CFC8-321439C98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4221163"/>
            <a:ext cx="1366838" cy="576262"/>
          </a:xfrm>
          <a:prstGeom prst="rect">
            <a:avLst/>
          </a:prstGeom>
          <a:gradFill rotWithShape="1">
            <a:gsLst>
              <a:gs pos="0">
                <a:srgbClr val="CCFF33"/>
              </a:gs>
              <a:gs pos="100000">
                <a:srgbClr val="00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295" name="Rectangle 9">
            <a:extLst>
              <a:ext uri="{FF2B5EF4-FFF2-40B4-BE49-F238E27FC236}">
                <a16:creationId xmlns:a16="http://schemas.microsoft.com/office/drawing/2014/main" id="{65DBE36E-F2B8-96AA-71C6-F4F7AED4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4221163"/>
            <a:ext cx="1366837" cy="576262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CCFF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296" name="Rectangle 10">
            <a:extLst>
              <a:ext uri="{FF2B5EF4-FFF2-40B4-BE49-F238E27FC236}">
                <a16:creationId xmlns:a16="http://schemas.microsoft.com/office/drawing/2014/main" id="{C1F66366-3C6C-E467-B374-A71DE9CD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221163"/>
            <a:ext cx="1366838" cy="57626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297" name="Rectangle 11">
            <a:extLst>
              <a:ext uri="{FF2B5EF4-FFF2-40B4-BE49-F238E27FC236}">
                <a16:creationId xmlns:a16="http://schemas.microsoft.com/office/drawing/2014/main" id="{1E877322-5F52-F37C-13A7-C5B88FF4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221163"/>
            <a:ext cx="1366837" cy="576262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298" name="Rectangle 12">
            <a:extLst>
              <a:ext uri="{FF2B5EF4-FFF2-40B4-BE49-F238E27FC236}">
                <a16:creationId xmlns:a16="http://schemas.microsoft.com/office/drawing/2014/main" id="{BF541C0C-799C-C729-486E-92B68DE0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213100"/>
            <a:ext cx="2952750" cy="275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Lenguajes</a:t>
            </a: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de bajo nivel</a:t>
            </a: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(Basic, Fortran, Ensamblador, …)</a:t>
            </a:r>
          </a:p>
        </p:txBody>
      </p:sp>
      <p:sp>
        <p:nvSpPr>
          <p:cNvPr id="12299" name="Rectangle 13">
            <a:extLst>
              <a:ext uri="{FF2B5EF4-FFF2-40B4-BE49-F238E27FC236}">
                <a16:creationId xmlns:a16="http://schemas.microsoft.com/office/drawing/2014/main" id="{17DDE68F-19A8-4343-FA5B-683AFEE3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21163"/>
            <a:ext cx="1366838" cy="57626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300" name="Line 14">
            <a:extLst>
              <a:ext uri="{FF2B5EF4-FFF2-40B4-BE49-F238E27FC236}">
                <a16:creationId xmlns:a16="http://schemas.microsoft.com/office/drawing/2014/main" id="{232F2AAE-8732-AA52-9950-D7D52EEF5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3" y="4221163"/>
            <a:ext cx="8748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1" name="Line 15">
            <a:extLst>
              <a:ext uri="{FF2B5EF4-FFF2-40B4-BE49-F238E27FC236}">
                <a16:creationId xmlns:a16="http://schemas.microsoft.com/office/drawing/2014/main" id="{1A1FE33B-6AD6-6746-36E3-7DB3F4F7F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3" y="4797425"/>
            <a:ext cx="8748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2" name="Rectangle 16">
            <a:extLst>
              <a:ext uri="{FF2B5EF4-FFF2-40B4-BE49-F238E27FC236}">
                <a16:creationId xmlns:a16="http://schemas.microsoft.com/office/drawing/2014/main" id="{72271D4D-1622-297C-4623-2CDCAED0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221163"/>
            <a:ext cx="433387" cy="5762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2303" name="Rectangle 17">
            <a:extLst>
              <a:ext uri="{FF2B5EF4-FFF2-40B4-BE49-F238E27FC236}">
                <a16:creationId xmlns:a16="http://schemas.microsoft.com/office/drawing/2014/main" id="{6D8932E3-7BFC-976D-4696-EFADD4B7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213100"/>
            <a:ext cx="2952750" cy="275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Lenguajes</a:t>
            </a: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estructurados</a:t>
            </a: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(Pascal, C,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Modula, ADA, …)</a:t>
            </a:r>
          </a:p>
        </p:txBody>
      </p:sp>
      <p:sp>
        <p:nvSpPr>
          <p:cNvPr id="12304" name="Rectangle 18">
            <a:extLst>
              <a:ext uri="{FF2B5EF4-FFF2-40B4-BE49-F238E27FC236}">
                <a16:creationId xmlns:a16="http://schemas.microsoft.com/office/drawing/2014/main" id="{1A375C42-6CCB-FBEE-3C95-7FDA3372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13100"/>
            <a:ext cx="2952750" cy="275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Lenguajes</a:t>
            </a: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orientados a objetos</a:t>
            </a: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(Smalltalk, C++, Java, Python, …)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>
            <a:extLst>
              <a:ext uri="{FF2B5EF4-FFF2-40B4-BE49-F238E27FC236}">
                <a16:creationId xmlns:a16="http://schemas.microsoft.com/office/drawing/2014/main" id="{525A537C-00AC-3836-F5BC-BEBAD198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6364986B-1AAA-4694-82BD-B428FE44EE6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A5D55A-699C-B383-F9C9-495A8A391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200" y="268288"/>
            <a:ext cx="8686800" cy="685800"/>
          </a:xfrm>
        </p:spPr>
        <p:txBody>
          <a:bodyPr/>
          <a:lstStyle/>
          <a:p>
            <a:r>
              <a:rPr lang="es-ES_tradnl" altLang="es-ES_tradnl" sz="2800">
                <a:latin typeface="Arial Black" panose="020B0A04020102020204" pitchFamily="34" charset="0"/>
              </a:rPr>
              <a:t>1.1. Abstracciones, tipos y mecanismos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8A5C6EE-5DE7-4E18-D09F-2658C20E2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66112" cy="5111750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La evolución de los lenguajes de programación tiende a introducir cada vez más abstracciones.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Soporte de TAD:</a:t>
            </a: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Lenguajes estructurados (tipos definidos por el usuario):</a:t>
            </a:r>
            <a:r>
              <a:rPr lang="es-ES_tradnl" altLang="es-ES_tradnl" dirty="0">
                <a:latin typeface="Arial" panose="020B0604020202020204" pitchFamily="34" charset="0"/>
              </a:rPr>
              <a:t> Los datos y las operaciones van aparte.</a:t>
            </a: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Lenguajes orientados a objetos (clases):</a:t>
            </a:r>
            <a:r>
              <a:rPr lang="es-ES_tradnl" altLang="es-ES_tradnl" dirty="0">
                <a:latin typeface="Arial" panose="020B0604020202020204" pitchFamily="34" charset="0"/>
              </a:rPr>
              <a:t> Los datos y las operaciones constituyen una unidad, el concepto de clase.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7785</Words>
  <Application>Microsoft Office PowerPoint</Application>
  <PresentationFormat>Presentación en pantalla (4:3)</PresentationFormat>
  <Paragraphs>889</Paragraphs>
  <Slides>66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66</vt:i4>
      </vt:variant>
    </vt:vector>
  </HeadingPairs>
  <TitlesOfParts>
    <vt:vector size="77" baseType="lpstr">
      <vt:lpstr>ＭＳ Ｐゴシック</vt:lpstr>
      <vt:lpstr>Arial</vt:lpstr>
      <vt:lpstr>Arial Black</vt:lpstr>
      <vt:lpstr>Cambria Math</vt:lpstr>
      <vt:lpstr>Courier New</vt:lpstr>
      <vt:lpstr>Lucida Console</vt:lpstr>
      <vt:lpstr>Tahoma</vt:lpstr>
      <vt:lpstr>Times New Roman</vt:lpstr>
      <vt:lpstr>Diseño predeterminado</vt:lpstr>
      <vt:lpstr>Imagen de mapa de bits</vt:lpstr>
      <vt:lpstr>CorelDRAW</vt:lpstr>
      <vt:lpstr>Programa de teoría</vt:lpstr>
      <vt:lpstr>AED I: ESTRUCTURAS DE DATOS  Tema 1. Abstracciones y Especificaciones.</vt:lpstr>
      <vt:lpstr>1.1. Abstracciones, tipos y mecanismos.</vt:lpstr>
      <vt:lpstr>1.1. Abstracciones, tipos y mecanismos.</vt:lpstr>
      <vt:lpstr>1.1. Abstracciones, tipos y mecanismos.</vt:lpstr>
      <vt:lpstr>1.1. Abstracciones, tipos y mecanismos.</vt:lpstr>
      <vt:lpstr>1.1. Abstracciones, tipos y mecanismos.</vt:lpstr>
      <vt:lpstr>1.1. Abstracciones, tipos y mecanismos</vt:lpstr>
      <vt:lpstr>1.1. Abstracciones, tipos y mecanismos</vt:lpstr>
      <vt:lpstr>1.1. Abstracciones, tipos y mecanismos.</vt:lpstr>
      <vt:lpstr>1.1. Abstracciones, tipos y mecanismos.</vt:lpstr>
      <vt:lpstr>1.1. Abstracciones, tipos y mecanismos.</vt:lpstr>
      <vt:lpstr>1.2. Especificaciones informales.</vt:lpstr>
      <vt:lpstr>1.2.1. Abstracciones funcionales.</vt:lpstr>
      <vt:lpstr>1.2.1. Abstracciones funcionales.</vt:lpstr>
      <vt:lpstr>1.2.1. Abstracciones funcionales.</vt:lpstr>
      <vt:lpstr>1.2.2. Abstracciones de datos.</vt:lpstr>
      <vt:lpstr>1.2.2. Abstracciones de datos.</vt:lpstr>
      <vt:lpstr>1.2.2. Abstracciones de datos.</vt:lpstr>
      <vt:lpstr>1.2.2. Abstracciones de datos.</vt:lpstr>
      <vt:lpstr>1.2.2. Abstracciones de datos.</vt:lpstr>
      <vt:lpstr>1.2.2. Abstracciones de datos.</vt:lpstr>
      <vt:lpstr>1.2.2. Abstracciones de datos.</vt:lpstr>
      <vt:lpstr>1.2.3. Abstracciones de iteradores.</vt:lpstr>
      <vt:lpstr>1.2.3. Abstracciones de iteradores.</vt:lpstr>
      <vt:lpstr>1.2.3. Abstracciones de iteradores.</vt:lpstr>
      <vt:lpstr>1.2.3. Abstracciones de iteradores.</vt:lpstr>
      <vt:lpstr>1.2.3. Abstracciones de iteradores.</vt:lpstr>
      <vt:lpstr>1.2.3. Abstracciones de iteradores.</vt:lpstr>
      <vt:lpstr>1.2.3. Abstracciones de iteradores.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Conjuntos</dc:title>
  <dc:creator>García Mateos</dc:creator>
  <cp:lastModifiedBy>GINES GARCIA MATEOS</cp:lastModifiedBy>
  <cp:revision>778</cp:revision>
  <cp:lastPrinted>2001-10-02T17:10:16Z</cp:lastPrinted>
  <dcterms:created xsi:type="dcterms:W3CDTF">1998-01-22T13:00:40Z</dcterms:created>
  <dcterms:modified xsi:type="dcterms:W3CDTF">2024-09-14T18:05:09Z</dcterms:modified>
</cp:coreProperties>
</file>