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66"/>
  </p:notesMasterIdLst>
  <p:handoutMasterIdLst>
    <p:handoutMasterId r:id="rId67"/>
  </p:handoutMasterIdLst>
  <p:sldIdLst>
    <p:sldId id="362" r:id="rId3"/>
    <p:sldId id="257" r:id="rId4"/>
    <p:sldId id="258" r:id="rId5"/>
    <p:sldId id="295" r:id="rId6"/>
    <p:sldId id="296" r:id="rId7"/>
    <p:sldId id="259" r:id="rId8"/>
    <p:sldId id="260" r:id="rId9"/>
    <p:sldId id="297" r:id="rId10"/>
    <p:sldId id="262" r:id="rId11"/>
    <p:sldId id="298" r:id="rId12"/>
    <p:sldId id="299" r:id="rId13"/>
    <p:sldId id="263" r:id="rId14"/>
    <p:sldId id="300" r:id="rId15"/>
    <p:sldId id="264" r:id="rId16"/>
    <p:sldId id="265" r:id="rId17"/>
    <p:sldId id="301" r:id="rId18"/>
    <p:sldId id="302" r:id="rId19"/>
    <p:sldId id="266" r:id="rId20"/>
    <p:sldId id="303" r:id="rId21"/>
    <p:sldId id="267" r:id="rId22"/>
    <p:sldId id="304" r:id="rId23"/>
    <p:sldId id="305" r:id="rId24"/>
    <p:sldId id="306" r:id="rId25"/>
    <p:sldId id="307" r:id="rId26"/>
    <p:sldId id="268" r:id="rId27"/>
    <p:sldId id="308" r:id="rId28"/>
    <p:sldId id="309" r:id="rId29"/>
    <p:sldId id="274" r:id="rId30"/>
    <p:sldId id="310" r:id="rId31"/>
    <p:sldId id="311" r:id="rId32"/>
    <p:sldId id="291" r:id="rId33"/>
    <p:sldId id="277" r:id="rId34"/>
    <p:sldId id="312" r:id="rId35"/>
    <p:sldId id="278" r:id="rId36"/>
    <p:sldId id="313" r:id="rId37"/>
    <p:sldId id="314" r:id="rId38"/>
    <p:sldId id="292" r:id="rId39"/>
    <p:sldId id="279" r:id="rId40"/>
    <p:sldId id="280" r:id="rId41"/>
    <p:sldId id="316" r:id="rId42"/>
    <p:sldId id="315" r:id="rId43"/>
    <p:sldId id="281" r:id="rId44"/>
    <p:sldId id="317" r:id="rId45"/>
    <p:sldId id="282" r:id="rId46"/>
    <p:sldId id="320" r:id="rId47"/>
    <p:sldId id="321" r:id="rId48"/>
    <p:sldId id="319" r:id="rId49"/>
    <p:sldId id="322" r:id="rId50"/>
    <p:sldId id="323" r:id="rId51"/>
    <p:sldId id="324" r:id="rId52"/>
    <p:sldId id="325" r:id="rId53"/>
    <p:sldId id="285" r:id="rId54"/>
    <p:sldId id="326" r:id="rId55"/>
    <p:sldId id="346" r:id="rId56"/>
    <p:sldId id="347" r:id="rId57"/>
    <p:sldId id="345" r:id="rId58"/>
    <p:sldId id="327" r:id="rId59"/>
    <p:sldId id="349" r:id="rId60"/>
    <p:sldId id="348" r:id="rId61"/>
    <p:sldId id="318" r:id="rId62"/>
    <p:sldId id="328" r:id="rId63"/>
    <p:sldId id="329" r:id="rId64"/>
    <p:sldId id="330" r:id="rId65"/>
  </p:sldIdLst>
  <p:sldSz cx="9144000" cy="6858000" type="screen4x3"/>
  <p:notesSz cx="6645275" cy="9775825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99"/>
    <a:srgbClr val="00F0B1"/>
    <a:srgbClr val="4BFFB6"/>
    <a:srgbClr val="A1FFD9"/>
    <a:srgbClr val="C1FFE6"/>
    <a:srgbClr val="7DFFCA"/>
    <a:srgbClr val="B9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82" autoAdjust="0"/>
  </p:normalViewPr>
  <p:slideViewPr>
    <p:cSldViewPr>
      <p:cViewPr varScale="1">
        <p:scale>
          <a:sx n="111" d="100"/>
          <a:sy n="111" d="100"/>
        </p:scale>
        <p:origin x="16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31E11CC-2A6C-46DE-4A5B-6ACBBB006C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02" tIns="46750" rIns="93502" bIns="46750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7ED3807-8BE8-3315-3790-D2D2CB3829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02" tIns="46750" rIns="93502" bIns="46750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348D8E-19C2-A92A-57D2-17B2C417FFA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02" tIns="46750" rIns="93502" bIns="46750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BCE281D-F31F-FE1B-936B-10E91CD378F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555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02" tIns="46750" rIns="93502" bIns="46750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fld id="{6FBBAFD1-7374-425E-9EBD-52E74783B192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CFFBA95-563B-C7B9-9671-78B2178A0B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02" tIns="46750" rIns="93502" bIns="46750" numCol="1" anchor="t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DFEF525-E49D-EBF3-C823-8CD9EF469A0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5550" y="0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02" tIns="46750" rIns="93502" bIns="46750" numCol="1" anchor="t" anchorCtr="0" compatLnSpc="1">
            <a:prstTxWarp prst="textNoShape">
              <a:avLst/>
            </a:prstTxWarp>
          </a:bodyPr>
          <a:lstStyle>
            <a:lvl1pPr algn="r" defTabSz="935038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5540" name="Rectangle 4">
            <a:extLst>
              <a:ext uri="{FF2B5EF4-FFF2-40B4-BE49-F238E27FC236}">
                <a16:creationId xmlns:a16="http://schemas.microsoft.com/office/drawing/2014/main" id="{94BBAE8E-48BB-6A13-812F-13BEAB8CF6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C4BEA9B-5BA0-313A-F468-AD6DBA67A9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3625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02" tIns="46750" rIns="93502" bIns="46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0C4BBFF-FEE3-BB3C-EDEE-44DC4A3F02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02" tIns="46750" rIns="93502" bIns="46750" numCol="1" anchor="b" anchorCtr="0" compatLnSpc="1">
            <a:prstTxWarp prst="textNoShape">
              <a:avLst/>
            </a:prstTxWarp>
          </a:bodyPr>
          <a:lstStyle>
            <a:lvl1pPr defTabSz="935038">
              <a:defRPr sz="1200">
                <a:latin typeface="Tahoma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57302982-DDF3-A680-A349-7533B7605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5550" y="9286875"/>
            <a:ext cx="28797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502" tIns="46750" rIns="93502" bIns="46750" numCol="1" anchor="b" anchorCtr="0" compatLnSpc="1">
            <a:prstTxWarp prst="textNoShape">
              <a:avLst/>
            </a:prstTxWarp>
          </a:bodyPr>
          <a:lstStyle>
            <a:lvl1pPr algn="r" defTabSz="935038">
              <a:defRPr sz="1200"/>
            </a:lvl1pPr>
          </a:lstStyle>
          <a:p>
            <a:fld id="{C769F3CD-5590-4833-A2AF-46731A468466}" type="slidenum">
              <a:rPr lang="es-ES_tradnl" altLang="es-ES"/>
              <a:pPr/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C6F88318-9362-69D4-72C7-A0AC0A5C4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DE309F55-3143-FB65-5668-BBBCCC7BAE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40FB6570-9855-0D15-8D63-EC0F35E21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525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D0DDEC-B5AC-423C-B840-49D3354C425F}" type="slidenum">
              <a:rPr kumimoji="0" lang="es-ES_tradnl" altLang="es-E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25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_tradnl" altLang="es-E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BC1E200-03F2-F91F-C971-2028905206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50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50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50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50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503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50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6B550AB-0B44-41BD-BB2F-CFD4245D3531}" type="slidenum">
              <a:rPr lang="es-ES_tradnl" altLang="es-ES_tradnl" sz="1200"/>
              <a:pPr/>
              <a:t>2</a:t>
            </a:fld>
            <a:endParaRPr lang="es-ES_tradnl" altLang="es-ES_tradnl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8AB0B53-8FBD-7CC7-673B-D884F39381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ED0EF319-5B3D-1F9B-AE53-627909764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892102-F53A-213D-F410-2AB5CD80C2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C06921-6358-FEF1-7575-4A6BF3F98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	  A.E.D. I				        </a:t>
            </a:r>
            <a:fld id="{6A72BEC7-44D6-4864-80CA-ED10D425DC63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4C3926-A151-9A2A-9B0F-3BF8773C90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1139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E37966E-2D06-9F2C-F09E-FDF75F1206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38033A-68AF-B1AA-F415-2304D8975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	  A.E.D. I				        </a:t>
            </a:r>
            <a:fld id="{A301C924-7E6E-4545-B25C-80657279B204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75CC5D-99BA-B7E5-DFD6-8BA1D0A7EE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699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0E2BFD-F709-63B7-A67A-022F1C7F54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A0CF28-7BF8-C07B-0653-96340A4E2B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	  A.E.D. I				        </a:t>
            </a:r>
            <a:fld id="{541501D6-13B4-4C11-AEE0-CAA9E9C0865F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D25E43-41C5-CEB9-82F5-3D06A0746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677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A86632-7D9F-FE33-47D9-F56C82F0BE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523F99-646A-6B4E-8953-E5FBE5ABC79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3EDC1D0-4786-8FB5-2643-506DE589C691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942991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DD043A-245E-D499-E3BD-2C2BDC5E1B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4F0F66-9768-8DCF-20BE-803DACE954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FB15CBAA-9599-8EDB-E0FF-CA0D8BE274F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3752049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BFD43E-78C6-4F13-F0E2-1B90216A9B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F6A5E7-F75D-9B2D-0522-4D18FC760B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7B7DB69-9189-F1F6-F36E-DBC49EDC981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3477808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7C972D-9583-E34B-656B-D0C95D869A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0A93B2-7CF3-0877-867C-728F4E1555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5C6647-2F19-D2F5-62D5-AEF0568A5D3F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3813365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1A68868-11D7-860A-2EB7-4FE1AB7E29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6625DB-AFB8-FC9C-A18B-3F6B1CCEEE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575E136-A330-8B6B-3760-EF9DC42FB9B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3436880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919C93D-39F1-D1DC-9256-19DE540380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238064-47E3-F4A7-A56F-F0A9AA1D070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856A769-09A6-4462-F82F-582C6D58A78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34706315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72CAB3-AAC2-78C0-4950-AB21C6DAA7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B26C74C-E779-4028-D7FA-73A18458A53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DCBA087-32FF-6798-784E-44D7370BF93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13010164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364E6-9ADD-A7E8-4A88-3DB7C0B1CB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565071-9DB7-D9E9-4A65-CB9C2A18C3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344BEB7-7FF3-B96C-D454-57872650A4B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84952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3FC409-EEC0-1F99-7FD8-19CA61760C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0F770D-5F5E-6D8E-8D6B-46DE568CEA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	  A.E.D. I				        </a:t>
            </a:r>
            <a:fld id="{A650BAC9-05AF-4E53-9323-BF1CB30EFE6C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ED2682-7CFB-1E87-A2A7-F89D7F882D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6696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3FF41D-D060-DE92-ADC9-B59B6A9F4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8D54FE-C563-AE28-BCB7-594FB286209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FE73E8-B62B-F85D-BD91-EAD52DB4F3D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980161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E2879A-48CE-5783-2644-D4739C07F2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2E253D-7C84-CF8B-B134-F0E966846B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E3709A-D7CC-AC3F-2F3A-0A4CCD911F2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41966586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BCE532-72A7-456B-DFF1-454E086163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F1645B-7FA2-60C5-86F5-D8671B660FC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4FBDA46-2569-BA15-12EC-3FEF785B28A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265198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BFFEA-F944-5166-2360-14B1341A36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998BCA-D159-810E-A0C9-CFCC27B9D2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	  A.E.D. I				        </a:t>
            </a:r>
            <a:fld id="{FF99134A-5204-40C3-A955-066552802A04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98CF67-58AF-2DB2-D39B-453EE36AF8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76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B680F-2EFD-C702-8317-6162C23539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06464-7E70-DFF7-B1CF-74290A4BAC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	  A.E.D. I				        </a:t>
            </a:r>
            <a:fld id="{501F6F3B-C0BF-4C90-BD16-3A23D60EAE41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199BC4-D532-C47D-5436-6D49E06D05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0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D1A110-5874-D045-9CEB-3AC4F73061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C2C29AA-66DA-6E6A-31BE-1955088F0F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	  A.E.D. I				        </a:t>
            </a:r>
            <a:fld id="{A159B6D6-FE36-474C-919F-BEACFCCAFB85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BF5C40E-0048-9ED1-1A41-CA5A392CFD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183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FDD7BFA-001C-552D-1556-B0FC7681A1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6A70A01-BD0A-6E96-0B18-A3CFB40A95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	  A.E.D. I				        </a:t>
            </a:r>
            <a:fld id="{9E12BD11-878C-4DF2-9605-B821665C6F8C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1655DB0-DB37-07F1-A9B2-98F55150D8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880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7BBD589-55EF-C34F-385D-6C339957AC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9E00A8-0205-2E21-3883-1CE7EBF8B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	  A.E.D. I				        </a:t>
            </a:r>
            <a:fld id="{38401F8A-D499-4CBF-971A-78FC00652562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DB8FC8A-5757-600D-425E-F574A468F4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651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449B2-89BF-3E3E-53EB-5B21998013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704D2-A572-600A-38F5-568E1940D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	  A.E.D. I				        </a:t>
            </a:r>
            <a:fld id="{A2BAC0FF-8F73-4DCD-80E0-54DF2D238131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79038-83A3-1768-0C9D-D2F211C06A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12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A8DE2-AF88-E3CC-213B-90ADFAD039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58F0B6-E964-228C-8A5D-91B9E09F5A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s-ES_tradnl" altLang="es-ES"/>
              <a:t>	  A.E.D. I				        </a:t>
            </a:r>
            <a:fld id="{2DC6F8DC-B38A-4E23-A065-115A7CCEC5DE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87C8CB-F47C-B53F-129E-0A3D8707C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323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BC795A4-1AF3-BCD9-6348-3BA46D530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Haga clic para modificar el estilo de título del patrón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AA78CEF-F6A7-22B4-4300-28046EEA2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_tradnl"/>
              <a:t>Haga clic para modificar el estilo de texto del patrón</a:t>
            </a:r>
          </a:p>
          <a:p>
            <a:pPr lvl="1"/>
            <a:r>
              <a:rPr lang="es-ES_tradnl" altLang="es-ES_tradnl"/>
              <a:t>Segundo nivel</a:t>
            </a:r>
          </a:p>
          <a:p>
            <a:pPr lvl="2"/>
            <a:r>
              <a:rPr lang="es-ES_tradnl" altLang="es-ES_tradnl"/>
              <a:t>Tercer nivel</a:t>
            </a:r>
          </a:p>
          <a:p>
            <a:pPr lvl="3"/>
            <a:r>
              <a:rPr lang="es-ES_tradnl" altLang="es-ES_tradnl"/>
              <a:t>Cuarto nivel</a:t>
            </a:r>
          </a:p>
          <a:p>
            <a:pPr lvl="4"/>
            <a:r>
              <a:rPr lang="es-ES_tradnl" altLang="es-ES_tradnl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B9383F6-D4A7-9B07-706C-0EBC40F94B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E9CBC0-FFE8-3EA0-0A4C-B6CADCBEF9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5638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anose="02020603050405020304" pitchFamily="18" charset="0"/>
              </a:defRPr>
            </a:lvl1pPr>
          </a:lstStyle>
          <a:p>
            <a:r>
              <a:rPr lang="es-ES_tradnl" altLang="es-ES"/>
              <a:t>	  A.E.D. I				        </a:t>
            </a:r>
            <a:fld id="{73E2D094-1596-480A-B07A-7D25339CFA04}" type="slidenum">
              <a:rPr lang="es-ES_tradnl" altLang="es-ES"/>
              <a:pPr/>
              <a:t>‹Nº›</a:t>
            </a:fld>
            <a:endParaRPr lang="es-ES_tradnl" altLang="es-ES"/>
          </a:p>
          <a:p>
            <a:r>
              <a:rPr lang="es-ES_tradnl" altLang="es-ES"/>
              <a:t>Tema 2. Conjuntos y Diccionarios.</a:t>
            </a:r>
            <a:endParaRPr lang="es-ES_tradnl" altLang="es-ES" b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77F3A2E-20D7-2ED0-4DC9-15BF5BC21E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C95E479-F5AB-205D-ADF0-F290B961A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título del patrón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DCFD693-72C4-2A03-EE96-683B2A62B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texto del patrón</a:t>
            </a:r>
          </a:p>
          <a:p>
            <a:pPr lvl="1"/>
            <a:r>
              <a:rPr lang="es-ES_tradnl" altLang="es-ES"/>
              <a:t>Segundo nivel</a:t>
            </a:r>
          </a:p>
          <a:p>
            <a:pPr lvl="2"/>
            <a:r>
              <a:rPr lang="es-ES_tradnl" altLang="es-ES"/>
              <a:t>Tercer nivel</a:t>
            </a:r>
          </a:p>
          <a:p>
            <a:pPr lvl="3"/>
            <a:r>
              <a:rPr lang="es-ES_tradnl" altLang="es-ES"/>
              <a:t>Cuarto nivel</a:t>
            </a:r>
          </a:p>
          <a:p>
            <a:pPr lvl="4"/>
            <a:r>
              <a:rPr lang="es-ES_tradnl" altLang="es-ES"/>
              <a:t>Quinto nivel</a:t>
            </a: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87BA631A-95C1-E708-ADB5-3230807DD8A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35174" name="Rectangle 6">
            <a:extLst>
              <a:ext uri="{FF2B5EF4-FFF2-40B4-BE49-F238E27FC236}">
                <a16:creationId xmlns:a16="http://schemas.microsoft.com/office/drawing/2014/main" id="{2135D99C-DDB2-EA44-FAFE-D9693CBC54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35175" name="Rectangle 7">
            <a:extLst>
              <a:ext uri="{FF2B5EF4-FFF2-40B4-BE49-F238E27FC236}">
                <a16:creationId xmlns:a16="http://schemas.microsoft.com/office/drawing/2014/main" id="{240DC7BF-E906-F117-EBDB-7F585443234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51063" y="6248400"/>
            <a:ext cx="6764337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+mn-lt"/>
              </a:defRPr>
            </a:lvl1pPr>
          </a:lstStyle>
          <a:p>
            <a:pPr>
              <a:defRPr/>
            </a:pPr>
            <a:r>
              <a:rPr lang="en-US"/>
              <a:t>	         </a:t>
            </a:r>
            <a:r>
              <a:rPr lang="es-ES"/>
              <a:t>A.E.D.	</a:t>
            </a:r>
          </a:p>
          <a:p>
            <a:pPr>
              <a:defRPr/>
            </a:pPr>
            <a:r>
              <a:rPr lang="es-ES"/>
              <a:t>Tema 3. </a:t>
            </a:r>
            <a:r>
              <a:rPr lang="es-ES" err="1"/>
              <a:t>Repr</a:t>
            </a:r>
            <a:r>
              <a:rPr lang="es-ES"/>
              <a:t>. de conjuntos mediante árboles</a:t>
            </a:r>
          </a:p>
        </p:txBody>
      </p:sp>
    </p:spTree>
    <p:extLst>
      <p:ext uri="{BB962C8B-B14F-4D97-AF65-F5344CB8AC3E}">
        <p14:creationId xmlns:p14="http://schemas.microsoft.com/office/powerpoint/2010/main" val="164046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3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8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slide" Target="slide5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4A74205E-E68C-849F-4720-6232BDD4F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25077"/>
            <a:ext cx="8686800" cy="685800"/>
          </a:xfrm>
        </p:spPr>
        <p:txBody>
          <a:bodyPr/>
          <a:lstStyle/>
          <a:p>
            <a:pPr eaLnBrk="1" hangingPunct="1"/>
            <a:r>
              <a:rPr lang="es-ES_tradnl" altLang="es-ES" sz="3200" dirty="0"/>
              <a:t>Programa de teoría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FE635823-1026-8DE3-15E4-EB66599CC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" y="2996952"/>
            <a:ext cx="6477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9B2EDD0-D05D-9629-AB4F-5F0D3C0FF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82" y="1347880"/>
            <a:ext cx="7843837" cy="301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Algoritmos y Estructuras de Datos I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altLang="es-E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1. Abstracciones y especificaciones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2. Conjuntos y diccionarios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 Representación de conjuntos mediante árboles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altLang="es-ES" sz="2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4. Grafos</a:t>
            </a:r>
            <a:endParaRPr kumimoji="0" lang="es-ES_tradnl" altLang="es-E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4 Marcador de pie de página">
            <a:extLst>
              <a:ext uri="{FF2B5EF4-FFF2-40B4-BE49-F238E27FC236}">
                <a16:creationId xmlns:a16="http://schemas.microsoft.com/office/drawing/2014/main" id="{64D92201-41F7-9984-2A24-92E9FE945071}"/>
              </a:ext>
            </a:extLst>
          </p:cNvPr>
          <p:cNvSpPr txBox="1">
            <a:spLocks/>
          </p:cNvSpPr>
          <p:nvPr/>
        </p:nvSpPr>
        <p:spPr bwMode="auto">
          <a:xfrm>
            <a:off x="3124200" y="6324600"/>
            <a:ext cx="5638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s-ES_tradnl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s-ES_tradnl" altLang="es-ES" sz="1400">
                <a:solidFill>
                  <a:srgbClr val="000000"/>
                </a:solidFill>
                <a:latin typeface="Times New Roman" panose="02020603050405020304" pitchFamily="18" charset="0"/>
              </a:rPr>
              <a:t>	  A.E.D. I				        </a:t>
            </a:r>
            <a:fld id="{C469528A-4EC1-4CBB-9769-3994C847D5FB}" type="slidenum">
              <a:rPr lang="es-ES_tradnl" altLang="es-ES" sz="14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es-ES_tradnl" altLang="es-ES" sz="140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s-ES_tradnl" altLang="es-ES" sz="1400">
                <a:solidFill>
                  <a:srgbClr val="000000"/>
                </a:solidFill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D9B0447-5E35-01F2-EEB6-070CD7AC4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7336"/>
            <a:ext cx="9144000" cy="10906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2 Marcador de pie de página">
            <a:extLst>
              <a:ext uri="{FF2B5EF4-FFF2-40B4-BE49-F238E27FC236}">
                <a16:creationId xmlns:a16="http://schemas.microsoft.com/office/drawing/2014/main" id="{AEE38FB0-3963-E450-A543-6C5F4D65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0BC0F2E1-98C5-4972-87E0-1DB510A18989}" type="slidenum">
              <a:rPr lang="es-ES_tradnl" altLang="es-ES" sz="1400">
                <a:latin typeface="Times New Roman" panose="02020603050405020304" pitchFamily="18" charset="0"/>
              </a:rPr>
              <a:pPr/>
              <a:t>10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1F6D5E5-F27A-9955-63CF-427CEA3E6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97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2.2. Implementaciones básicas.</a:t>
            </a:r>
            <a:endParaRPr lang="es-ES_tradnl" altLang="es-ES_tradnl" sz="4800">
              <a:solidFill>
                <a:schemeClr val="tx2"/>
              </a:solidFill>
            </a:endParaRPr>
          </a:p>
        </p:txBody>
      </p:sp>
      <p:sp>
        <p:nvSpPr>
          <p:cNvPr id="11268" name="Freeform 5">
            <a:extLst>
              <a:ext uri="{FF2B5EF4-FFF2-40B4-BE49-F238E27FC236}">
                <a16:creationId xmlns:a16="http://schemas.microsoft.com/office/drawing/2014/main" id="{8BA839F0-50C3-356C-EB01-B8674813DFD8}"/>
              </a:ext>
            </a:extLst>
          </p:cNvPr>
          <p:cNvSpPr>
            <a:spLocks/>
          </p:cNvSpPr>
          <p:nvPr/>
        </p:nvSpPr>
        <p:spPr bwMode="auto">
          <a:xfrm>
            <a:off x="2114550" y="1196975"/>
            <a:ext cx="4638675" cy="1981200"/>
          </a:xfrm>
          <a:custGeom>
            <a:avLst/>
            <a:gdLst>
              <a:gd name="T0" fmla="*/ 2147483647 w 3618"/>
              <a:gd name="T1" fmla="*/ 2147483647 h 1551"/>
              <a:gd name="T2" fmla="*/ 2147483647 w 3618"/>
              <a:gd name="T3" fmla="*/ 2147483647 h 1551"/>
              <a:gd name="T4" fmla="*/ 2147483647 w 3618"/>
              <a:gd name="T5" fmla="*/ 2147483647 h 1551"/>
              <a:gd name="T6" fmla="*/ 2147483647 w 3618"/>
              <a:gd name="T7" fmla="*/ 2147483647 h 1551"/>
              <a:gd name="T8" fmla="*/ 2147483647 w 3618"/>
              <a:gd name="T9" fmla="*/ 2147483647 h 1551"/>
              <a:gd name="T10" fmla="*/ 2147483647 w 3618"/>
              <a:gd name="T11" fmla="*/ 2147483647 h 1551"/>
              <a:gd name="T12" fmla="*/ 2147483647 w 3618"/>
              <a:gd name="T13" fmla="*/ 2147483647 h 1551"/>
              <a:gd name="T14" fmla="*/ 2147483647 w 3618"/>
              <a:gd name="T15" fmla="*/ 2147483647 h 1551"/>
              <a:gd name="T16" fmla="*/ 2147483647 w 3618"/>
              <a:gd name="T17" fmla="*/ 2147483647 h 1551"/>
              <a:gd name="T18" fmla="*/ 2147483647 w 3618"/>
              <a:gd name="T19" fmla="*/ 2147483647 h 1551"/>
              <a:gd name="T20" fmla="*/ 2147483647 w 3618"/>
              <a:gd name="T21" fmla="*/ 2147483647 h 1551"/>
              <a:gd name="T22" fmla="*/ 2147483647 w 3618"/>
              <a:gd name="T23" fmla="*/ 2147483647 h 15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18" h="1551">
                <a:moveTo>
                  <a:pt x="62" y="868"/>
                </a:moveTo>
                <a:cubicBezTo>
                  <a:pt x="124" y="692"/>
                  <a:pt x="310" y="260"/>
                  <a:pt x="585" y="133"/>
                </a:cubicBezTo>
                <a:cubicBezTo>
                  <a:pt x="860" y="6"/>
                  <a:pt x="1436" y="122"/>
                  <a:pt x="1711" y="106"/>
                </a:cubicBezTo>
                <a:cubicBezTo>
                  <a:pt x="1986" y="90"/>
                  <a:pt x="2019" y="0"/>
                  <a:pt x="2233" y="35"/>
                </a:cubicBezTo>
                <a:cubicBezTo>
                  <a:pt x="2447" y="70"/>
                  <a:pt x="2783" y="238"/>
                  <a:pt x="2996" y="319"/>
                </a:cubicBezTo>
                <a:cubicBezTo>
                  <a:pt x="3209" y="400"/>
                  <a:pt x="3445" y="383"/>
                  <a:pt x="3510" y="523"/>
                </a:cubicBezTo>
                <a:cubicBezTo>
                  <a:pt x="3575" y="663"/>
                  <a:pt x="3618" y="994"/>
                  <a:pt x="3385" y="1161"/>
                </a:cubicBezTo>
                <a:cubicBezTo>
                  <a:pt x="3152" y="1328"/>
                  <a:pt x="2429" y="1497"/>
                  <a:pt x="2109" y="1524"/>
                </a:cubicBezTo>
                <a:cubicBezTo>
                  <a:pt x="1789" y="1551"/>
                  <a:pt x="1739" y="1344"/>
                  <a:pt x="1463" y="1320"/>
                </a:cubicBezTo>
                <a:cubicBezTo>
                  <a:pt x="1187" y="1296"/>
                  <a:pt x="660" y="1404"/>
                  <a:pt x="452" y="1382"/>
                </a:cubicBezTo>
                <a:cubicBezTo>
                  <a:pt x="244" y="1360"/>
                  <a:pt x="276" y="1273"/>
                  <a:pt x="213" y="1187"/>
                </a:cubicBezTo>
                <a:cubicBezTo>
                  <a:pt x="150" y="1101"/>
                  <a:pt x="0" y="1044"/>
                  <a:pt x="62" y="868"/>
                </a:cubicBezTo>
                <a:close/>
              </a:path>
            </a:pathLst>
          </a:cu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endParaRPr lang="es-ES"/>
          </a:p>
        </p:txBody>
      </p:sp>
      <p:sp>
        <p:nvSpPr>
          <p:cNvPr id="11269" name="Oval 6">
            <a:extLst>
              <a:ext uri="{FF2B5EF4-FFF2-40B4-BE49-F238E27FC236}">
                <a16:creationId xmlns:a16="http://schemas.microsoft.com/office/drawing/2014/main" id="{D0746ADC-41E5-00A3-A583-E4FBC039A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75" y="1516063"/>
            <a:ext cx="579438" cy="487362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</a:rPr>
              <a:t>8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1270" name="Oval 7">
            <a:extLst>
              <a:ext uri="{FF2B5EF4-FFF2-40B4-BE49-F238E27FC236}">
                <a16:creationId xmlns:a16="http://schemas.microsoft.com/office/drawing/2014/main" id="{145967F1-6714-0B02-6AE7-25DD550FE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1430338"/>
            <a:ext cx="579437" cy="485775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</a:rPr>
              <a:t>3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1271" name="Oval 8">
            <a:extLst>
              <a:ext uri="{FF2B5EF4-FFF2-40B4-BE49-F238E27FC236}">
                <a16:creationId xmlns:a16="http://schemas.microsoft.com/office/drawing/2014/main" id="{64D14F84-E7CC-4723-C702-7D480101B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2132013"/>
            <a:ext cx="579437" cy="487362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</a:rPr>
              <a:t>1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1272" name="Oval 9">
            <a:extLst>
              <a:ext uri="{FF2B5EF4-FFF2-40B4-BE49-F238E27FC236}">
                <a16:creationId xmlns:a16="http://schemas.microsoft.com/office/drawing/2014/main" id="{2DFCF6A7-2270-3779-3CD3-A5AE5EB4A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2019300"/>
            <a:ext cx="579437" cy="485775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</a:rPr>
              <a:t>5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11273" name="Text Box 10">
            <a:extLst>
              <a:ext uri="{FF2B5EF4-FFF2-40B4-BE49-F238E27FC236}">
                <a16:creationId xmlns:a16="http://schemas.microsoft.com/office/drawing/2014/main" id="{0F0E8252-0F31-1A1A-B02F-CFCB38FEA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1154113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C</a:t>
            </a:r>
            <a:r>
              <a:rPr lang="es-ES_tradnl" altLang="es-ES_tradnl" sz="2400">
                <a:latin typeface="Tahoma" panose="020B0604030504040204" pitchFamily="34" charset="0"/>
              </a:rPr>
              <a:t>: Conjunto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graphicFrame>
        <p:nvGraphicFramePr>
          <p:cNvPr id="54366" name="Group 94">
            <a:extLst>
              <a:ext uri="{FF2B5EF4-FFF2-40B4-BE49-F238E27FC236}">
                <a16:creationId xmlns:a16="http://schemas.microsoft.com/office/drawing/2014/main" id="{F5D2911F-9B8A-D488-F526-368EADA242AA}"/>
              </a:ext>
            </a:extLst>
          </p:cNvPr>
          <p:cNvGraphicFramePr>
            <a:graphicFrameLocks noGrp="1"/>
          </p:cNvGraphicFramePr>
          <p:nvPr/>
        </p:nvGraphicFramePr>
        <p:xfrm>
          <a:off x="819150" y="3605213"/>
          <a:ext cx="5251450" cy="914400"/>
        </p:xfrm>
        <a:graphic>
          <a:graphicData uri="http://schemas.openxmlformats.org/drawingml/2006/table">
            <a:tbl>
              <a:tblPr/>
              <a:tblGrid>
                <a:gridCol w="525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54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286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09" name="Text Box 51">
            <a:extLst>
              <a:ext uri="{FF2B5EF4-FFF2-40B4-BE49-F238E27FC236}">
                <a16:creationId xmlns:a16="http://schemas.microsoft.com/office/drawing/2014/main" id="{1EACFFC9-5407-5B49-0878-CFF408C2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3" y="3608388"/>
            <a:ext cx="19018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>
                <a:latin typeface="Tahoma" panose="020B0604030504040204" pitchFamily="34" charset="0"/>
              </a:rPr>
              <a:t>Array de booleanos</a:t>
            </a:r>
            <a:endParaRPr lang="es-ES" altLang="es-ES_tradnl" sz="2800">
              <a:latin typeface="Tahoma" panose="020B0604030504040204" pitchFamily="34" charset="0"/>
            </a:endParaRPr>
          </a:p>
        </p:txBody>
      </p:sp>
      <p:graphicFrame>
        <p:nvGraphicFramePr>
          <p:cNvPr id="54357" name="Group 85">
            <a:extLst>
              <a:ext uri="{FF2B5EF4-FFF2-40B4-BE49-F238E27FC236}">
                <a16:creationId xmlns:a16="http://schemas.microsoft.com/office/drawing/2014/main" id="{42BAF5DD-F308-0B1B-714F-01549C65C80B}"/>
              </a:ext>
            </a:extLst>
          </p:cNvPr>
          <p:cNvGraphicFramePr>
            <a:graphicFrameLocks noGrp="1"/>
          </p:cNvGraphicFramePr>
          <p:nvPr/>
        </p:nvGraphicFramePr>
        <p:xfrm>
          <a:off x="779463" y="5013325"/>
          <a:ext cx="933450" cy="6175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333" name="Group 61">
            <a:extLst>
              <a:ext uri="{FF2B5EF4-FFF2-40B4-BE49-F238E27FC236}">
                <a16:creationId xmlns:a16="http://schemas.microsoft.com/office/drawing/2014/main" id="{0C983591-C002-AF42-5E0B-A735C6B5AECE}"/>
              </a:ext>
            </a:extLst>
          </p:cNvPr>
          <p:cNvGraphicFramePr>
            <a:graphicFrameLocks noGrp="1"/>
          </p:cNvGraphicFramePr>
          <p:nvPr/>
        </p:nvGraphicFramePr>
        <p:xfrm>
          <a:off x="2343150" y="5013325"/>
          <a:ext cx="933450" cy="617538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341" name="Group 69">
            <a:extLst>
              <a:ext uri="{FF2B5EF4-FFF2-40B4-BE49-F238E27FC236}">
                <a16:creationId xmlns:a16="http://schemas.microsoft.com/office/drawing/2014/main" id="{0B4E6AB5-D2CC-CC0A-D9FC-7CF58F975E52}"/>
              </a:ext>
            </a:extLst>
          </p:cNvPr>
          <p:cNvGraphicFramePr>
            <a:graphicFrameLocks noGrp="1"/>
          </p:cNvGraphicFramePr>
          <p:nvPr/>
        </p:nvGraphicFramePr>
        <p:xfrm>
          <a:off x="3890963" y="5013325"/>
          <a:ext cx="933450" cy="617538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349" name="Group 77">
            <a:extLst>
              <a:ext uri="{FF2B5EF4-FFF2-40B4-BE49-F238E27FC236}">
                <a16:creationId xmlns:a16="http://schemas.microsoft.com/office/drawing/2014/main" id="{F7ED6E36-9B5C-DC25-AD51-17124800F39B}"/>
              </a:ext>
            </a:extLst>
          </p:cNvPr>
          <p:cNvGraphicFramePr>
            <a:graphicFrameLocks noGrp="1"/>
          </p:cNvGraphicFramePr>
          <p:nvPr/>
        </p:nvGraphicFramePr>
        <p:xfrm>
          <a:off x="5435600" y="5013325"/>
          <a:ext cx="933450" cy="617538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42" name="Line 86">
            <a:extLst>
              <a:ext uri="{FF2B5EF4-FFF2-40B4-BE49-F238E27FC236}">
                <a16:creationId xmlns:a16="http://schemas.microsoft.com/office/drawing/2014/main" id="{E7EE3BC7-6E84-1371-2F02-23E62C36E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53006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343" name="Line 87">
            <a:extLst>
              <a:ext uri="{FF2B5EF4-FFF2-40B4-BE49-F238E27FC236}">
                <a16:creationId xmlns:a16="http://schemas.microsoft.com/office/drawing/2014/main" id="{0D9A7A54-BE97-A781-38A5-79324C7C5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3006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344" name="Line 88">
            <a:extLst>
              <a:ext uri="{FF2B5EF4-FFF2-40B4-BE49-F238E27FC236}">
                <a16:creationId xmlns:a16="http://schemas.microsoft.com/office/drawing/2014/main" id="{CEEB6155-35D8-1B1E-D944-0B0395023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3006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345" name="Line 89">
            <a:extLst>
              <a:ext uri="{FF2B5EF4-FFF2-40B4-BE49-F238E27FC236}">
                <a16:creationId xmlns:a16="http://schemas.microsoft.com/office/drawing/2014/main" id="{8E0311D1-913C-50AD-D886-FFA173AA48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1863" y="5300663"/>
            <a:ext cx="7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346" name="Text Box 90">
            <a:extLst>
              <a:ext uri="{FF2B5EF4-FFF2-40B4-BE49-F238E27FC236}">
                <a16:creationId xmlns:a16="http://schemas.microsoft.com/office/drawing/2014/main" id="{18DBDDC4-5CDA-1DBF-4853-C7CA5AC5C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868863"/>
            <a:ext cx="19018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>
                <a:latin typeface="Tahoma" panose="020B0604030504040204" pitchFamily="34" charset="0"/>
              </a:rPr>
              <a:t>Lista de elementos</a:t>
            </a:r>
            <a:endParaRPr lang="es-ES" altLang="es-ES_tradnl" sz="2800">
              <a:latin typeface="Tahoma" panose="020B0604030504040204" pitchFamily="34" charset="0"/>
            </a:endParaRPr>
          </a:p>
        </p:txBody>
      </p:sp>
      <p:sp>
        <p:nvSpPr>
          <p:cNvPr id="11347" name="Text Box 91">
            <a:extLst>
              <a:ext uri="{FF2B5EF4-FFF2-40B4-BE49-F238E27FC236}">
                <a16:creationId xmlns:a16="http://schemas.microsoft.com/office/drawing/2014/main" id="{C9D1832E-F384-5CC7-CA1A-E75F8BEFF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8769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  <a:hlinkClick r:id="rId2" action="ppaction://hlinksldjump"/>
              </a:rPr>
              <a:t>+</a:t>
            </a:r>
            <a:endParaRPr lang="es-ES" altLang="es-ES_tradnl" sz="2400">
              <a:latin typeface="Arial" panose="020B0604020202020204" pitchFamily="34" charset="0"/>
            </a:endParaRPr>
          </a:p>
        </p:txBody>
      </p:sp>
      <p:sp>
        <p:nvSpPr>
          <p:cNvPr id="11348" name="Text Box 95">
            <a:extLst>
              <a:ext uri="{FF2B5EF4-FFF2-40B4-BE49-F238E27FC236}">
                <a16:creationId xmlns:a16="http://schemas.microsoft.com/office/drawing/2014/main" id="{A04EE955-FB96-09D5-4077-192202FAE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58769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  <a:hlinkClick r:id="rId3" action="ppaction://hlinksldjump"/>
              </a:rPr>
              <a:t>d</a:t>
            </a:r>
            <a:endParaRPr lang="es-ES" altLang="es-ES_tradnl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DFFCB727-FD03-1677-3F2B-866A533C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A44793C3-7D24-4789-9A99-7A08C691248A}" type="slidenum">
              <a:rPr lang="es-ES_tradnl" altLang="es-ES" sz="1400">
                <a:latin typeface="Times New Roman" panose="02020603050405020304" pitchFamily="18" charset="0"/>
              </a:rPr>
              <a:pPr/>
              <a:t>11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7F2D907-D33D-7026-5164-63DC9477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2.2. Implementaciones básicas.</a:t>
            </a:r>
            <a:endParaRPr lang="es-ES_tradnl" altLang="es-ES_tradnl" sz="4800">
              <a:solidFill>
                <a:schemeClr val="tx2"/>
              </a:solidFill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4030E664-F4EA-DF5E-62D1-B2C7EF879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92150"/>
            <a:ext cx="8569325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Tx/>
              <a:buNone/>
            </a:pPr>
            <a:r>
              <a:rPr lang="es-ES_tradnl" altLang="es-ES_tradnl" sz="2400" b="1" dirty="0">
                <a:latin typeface="Arial" panose="020B0604020202020204" pitchFamily="34" charset="0"/>
              </a:rPr>
              <a:t>	</a:t>
            </a:r>
            <a:r>
              <a:rPr lang="es-ES_tradnl" altLang="es-ES_tradnl" b="1" dirty="0">
                <a:latin typeface="Arial" panose="020B0604020202020204" pitchFamily="34" charset="0"/>
              </a:rPr>
              <a:t>	2.2.1. Mediante arrays de booleanos.</a:t>
            </a:r>
          </a:p>
          <a:p>
            <a:r>
              <a:rPr lang="es-ES_tradnl" altLang="es-ES_tradnl" sz="2600" b="1" dirty="0">
                <a:latin typeface="Arial" panose="020B0604020202020204" pitchFamily="34" charset="0"/>
              </a:rPr>
              <a:t>Idea:</a:t>
            </a:r>
            <a:r>
              <a:rPr lang="es-ES_tradnl" altLang="es-ES_tradnl" sz="26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>
                <a:latin typeface="Arial" panose="020B0604020202020204" pitchFamily="34" charset="0"/>
              </a:rPr>
              <a:t>Cada elemento del conjunto universal se representa con 1 bit. Para cada conjunto concreto A, el bit asociado a un elemento vale:</a:t>
            </a:r>
            <a:endParaRPr lang="es-ES_tradnl" altLang="es-ES_tradnl" sz="2600" dirty="0">
              <a:latin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  1 - Si el elemento pertenece al conjunto A</a:t>
            </a:r>
          </a:p>
          <a:p>
            <a:pPr lvl="1"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  0 - Si el elemento no pertenece a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A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 lvl="1">
              <a:buFontTx/>
              <a:buNone/>
            </a:pPr>
            <a:endParaRPr lang="es-ES_tradnl" altLang="es-ES_tradnl" sz="2400" b="1" dirty="0">
              <a:latin typeface="Arial" panose="020B0604020202020204" pitchFamily="34" charset="0"/>
            </a:endParaRPr>
          </a:p>
          <a:p>
            <a:r>
              <a:rPr lang="es-ES_tradnl" altLang="es-ES_tradnl" sz="2600" b="1" dirty="0">
                <a:latin typeface="Arial" panose="020B0604020202020204" pitchFamily="34" charset="0"/>
              </a:rPr>
              <a:t>Definición</a:t>
            </a:r>
            <a:r>
              <a:rPr lang="es-ES_tradnl" altLang="es-ES_tradnl" sz="2600" dirty="0"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r>
              <a:rPr lang="es-ES_tradnl" altLang="es-ES_tradnl" sz="2600" b="1" dirty="0">
                <a:latin typeface="Garamond" panose="02020404030301010803" pitchFamily="18" charset="0"/>
              </a:rPr>
              <a:t>	</a:t>
            </a:r>
            <a:r>
              <a:rPr lang="es-ES_tradnl" altLang="es-ES_tradnl" sz="2600" b="1" dirty="0">
                <a:latin typeface="Arial" panose="020B0604020202020204" pitchFamily="34" charset="0"/>
              </a:rPr>
              <a:t>tipo</a:t>
            </a:r>
          </a:p>
          <a:p>
            <a:pPr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	Conjunto[T] = </a:t>
            </a:r>
            <a:r>
              <a:rPr lang="es-ES_tradnl" altLang="es-ES_tradnl" sz="2600" b="1" dirty="0">
                <a:latin typeface="Arial" panose="020B0604020202020204" pitchFamily="34" charset="0"/>
              </a:rPr>
              <a:t>array</a:t>
            </a:r>
            <a:r>
              <a:rPr lang="es-ES_tradnl" altLang="es-ES_tradnl" sz="2600" dirty="0">
                <a:latin typeface="Arial" panose="020B0604020202020204" pitchFamily="34" charset="0"/>
              </a:rPr>
              <a:t> [1..Rango(T)] </a:t>
            </a:r>
            <a:r>
              <a:rPr lang="es-ES_tradnl" altLang="es-ES_tradnl" sz="2600" b="1" dirty="0">
                <a:latin typeface="Arial" panose="020B0604020202020204" pitchFamily="34" charset="0"/>
              </a:rPr>
              <a:t>de</a:t>
            </a:r>
            <a:r>
              <a:rPr lang="es-ES_tradnl" altLang="es-ES_tradnl" sz="2600" dirty="0">
                <a:latin typeface="Arial" panose="020B0604020202020204" pitchFamily="34" charset="0"/>
              </a:rPr>
              <a:t> booleano</a:t>
            </a:r>
          </a:p>
          <a:p>
            <a:pPr>
              <a:buFontTx/>
              <a:buNone/>
            </a:pPr>
            <a:endParaRPr lang="es-ES_tradnl" altLang="es-ES_tradnl" sz="16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Donde Rango(T) es el tamaño del </a:t>
            </a:r>
            <a:r>
              <a:rPr lang="es-ES_tradnl" altLang="es-ES_tradnl" sz="2600" dirty="0" err="1">
                <a:latin typeface="Arial" panose="020B0604020202020204" pitchFamily="34" charset="0"/>
              </a:rPr>
              <a:t>conj</a:t>
            </a:r>
            <a:r>
              <a:rPr lang="es-ES_tradnl" altLang="es-ES_tradnl" sz="2600" dirty="0">
                <a:latin typeface="Arial" panose="020B0604020202020204" pitchFamily="34" charset="0"/>
              </a:rPr>
              <a:t>. universal.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2 Marcador de pie de página">
            <a:extLst>
              <a:ext uri="{FF2B5EF4-FFF2-40B4-BE49-F238E27FC236}">
                <a16:creationId xmlns:a16="http://schemas.microsoft.com/office/drawing/2014/main" id="{977614E6-EAFB-0F87-665A-FE725E5F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4249846D-5FE0-490F-998E-1C974E28A090}" type="slidenum">
              <a:rPr lang="es-ES_tradnl" altLang="es-ES" sz="1400">
                <a:latin typeface="Times New Roman" panose="02020603050405020304" pitchFamily="18" charset="0"/>
              </a:rPr>
              <a:pPr/>
              <a:t>12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3AC4EDF-F8A0-343A-EAD8-149D2B58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dirty="0">
                <a:solidFill>
                  <a:schemeClr val="tx2"/>
                </a:solidFill>
                <a:latin typeface="Arial Black" panose="020B0A04020102020204" pitchFamily="34" charset="0"/>
              </a:rPr>
              <a:t>2.2.1. Mediante arrays de booleanos.</a:t>
            </a:r>
            <a:endParaRPr lang="es-ES_tradnl" altLang="es-ES_tradnl" sz="4800" dirty="0">
              <a:solidFill>
                <a:schemeClr val="tx2"/>
              </a:solidFill>
            </a:endParaRPr>
          </a:p>
        </p:txBody>
      </p:sp>
      <p:sp>
        <p:nvSpPr>
          <p:cNvPr id="13316" name="Rectangle 9">
            <a:extLst>
              <a:ext uri="{FF2B5EF4-FFF2-40B4-BE49-F238E27FC236}">
                <a16:creationId xmlns:a16="http://schemas.microsoft.com/office/drawing/2014/main" id="{ED8F5BAC-A1A4-6A3F-0CC4-68023CAD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49275"/>
            <a:ext cx="8569325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3000" b="1" dirty="0">
                <a:latin typeface="Arial" panose="020B0604020202020204" pitchFamily="34" charset="0"/>
              </a:rPr>
              <a:t>Ejemplo</a:t>
            </a:r>
            <a:r>
              <a:rPr lang="es-ES_tradnl" altLang="es-ES_tradnl" sz="3000" dirty="0">
                <a:latin typeface="Arial" panose="020B0604020202020204" pitchFamily="34" charset="0"/>
              </a:rPr>
              <a:t>: </a:t>
            </a:r>
            <a:r>
              <a:rPr lang="es-ES_tradnl" altLang="es-ES_tradnl" sz="2600" dirty="0">
                <a:latin typeface="Arial" panose="020B0604020202020204" pitchFamily="34" charset="0"/>
              </a:rPr>
              <a:t>T = {a, b, …, g}</a:t>
            </a:r>
          </a:p>
          <a:p>
            <a:pPr lvl="1"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C= Conjunto[T]</a:t>
            </a:r>
          </a:p>
          <a:p>
            <a:pPr lvl="1"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A = {a, c, d, e, g}</a:t>
            </a:r>
          </a:p>
          <a:p>
            <a:pPr lvl="1"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B = {c, e, f, g}</a:t>
            </a:r>
          </a:p>
          <a:p>
            <a:pPr>
              <a:buFontTx/>
              <a:buNone/>
            </a:pPr>
            <a:r>
              <a:rPr lang="es-ES_tradnl" altLang="es-ES_tradnl" sz="2600" b="1" dirty="0">
                <a:latin typeface="Garamond" panose="02020404030301010803" pitchFamily="18" charset="0"/>
              </a:rPr>
              <a:t>	</a:t>
            </a:r>
            <a:endParaRPr lang="es-ES_tradnl" altLang="es-ES_tradnl" sz="2600" dirty="0">
              <a:latin typeface="Arial" panose="020B0604020202020204" pitchFamily="34" charset="0"/>
            </a:endParaRPr>
          </a:p>
        </p:txBody>
      </p:sp>
      <p:graphicFrame>
        <p:nvGraphicFramePr>
          <p:cNvPr id="12335" name="Group 47">
            <a:extLst>
              <a:ext uri="{FF2B5EF4-FFF2-40B4-BE49-F238E27FC236}">
                <a16:creationId xmlns:a16="http://schemas.microsoft.com/office/drawing/2014/main" id="{135F2174-300B-27A1-C888-76AA1A6B302E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2636838"/>
          <a:ext cx="4681538" cy="1008062"/>
        </p:xfrm>
        <a:graphic>
          <a:graphicData uri="http://schemas.openxmlformats.org/drawingml/2006/table">
            <a:tbl>
              <a:tblPr/>
              <a:tblGrid>
                <a:gridCol w="66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43" name="Text Box 45">
            <a:extLst>
              <a:ext uri="{FF2B5EF4-FFF2-40B4-BE49-F238E27FC236}">
                <a16:creationId xmlns:a16="http://schemas.microsoft.com/office/drawing/2014/main" id="{124F90C7-05E0-B039-83E6-5E3A4E76E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2636838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 b="1">
                <a:latin typeface="Tahoma" panose="020B0604030504040204" pitchFamily="34" charset="0"/>
              </a:rPr>
              <a:t>A</a:t>
            </a:r>
            <a:r>
              <a:rPr lang="es-ES_tradnl" altLang="es-ES_tradnl" sz="2800">
                <a:latin typeface="Tahoma" panose="020B0604030504040204" pitchFamily="34" charset="0"/>
              </a:rPr>
              <a:t>: Conjunto[a..g]</a:t>
            </a:r>
            <a:endParaRPr lang="es-ES" altLang="es-ES_tradnl" sz="2800">
              <a:latin typeface="Tahoma" panose="020B0604030504040204" pitchFamily="34" charset="0"/>
            </a:endParaRPr>
          </a:p>
        </p:txBody>
      </p:sp>
      <p:graphicFrame>
        <p:nvGraphicFramePr>
          <p:cNvPr id="12336" name="Group 48">
            <a:extLst>
              <a:ext uri="{FF2B5EF4-FFF2-40B4-BE49-F238E27FC236}">
                <a16:creationId xmlns:a16="http://schemas.microsoft.com/office/drawing/2014/main" id="{9BF6131D-A72D-2D69-6C4F-65803569B8CB}"/>
              </a:ext>
            </a:extLst>
          </p:cNvPr>
          <p:cNvGraphicFramePr>
            <a:graphicFrameLocks noGrp="1"/>
          </p:cNvGraphicFramePr>
          <p:nvPr/>
        </p:nvGraphicFramePr>
        <p:xfrm>
          <a:off x="682625" y="4005263"/>
          <a:ext cx="4681538" cy="1008062"/>
        </p:xfrm>
        <a:graphic>
          <a:graphicData uri="http://schemas.openxmlformats.org/drawingml/2006/table">
            <a:tbl>
              <a:tblPr/>
              <a:tblGrid>
                <a:gridCol w="66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83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4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370" name="Text Box 74">
            <a:extLst>
              <a:ext uri="{FF2B5EF4-FFF2-40B4-BE49-F238E27FC236}">
                <a16:creationId xmlns:a16="http://schemas.microsoft.com/office/drawing/2014/main" id="{0FAD93C2-4118-54C5-46BB-7E779399C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005263"/>
            <a:ext cx="3095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 b="1">
                <a:latin typeface="Tahoma" panose="020B0604030504040204" pitchFamily="34" charset="0"/>
              </a:rPr>
              <a:t>B</a:t>
            </a:r>
            <a:r>
              <a:rPr lang="es-ES_tradnl" altLang="es-ES_tradnl" sz="2800">
                <a:latin typeface="Tahoma" panose="020B0604030504040204" pitchFamily="34" charset="0"/>
              </a:rPr>
              <a:t>: Conjunto[a..g]</a:t>
            </a:r>
            <a:endParaRPr lang="es-ES" altLang="es-ES_tradnl" sz="2800">
              <a:latin typeface="Tahoma" panose="020B0604030504040204" pitchFamily="34" charset="0"/>
            </a:endParaRPr>
          </a:p>
        </p:txBody>
      </p:sp>
      <p:sp>
        <p:nvSpPr>
          <p:cNvPr id="13371" name="Rectangle 76">
            <a:extLst>
              <a:ext uri="{FF2B5EF4-FFF2-40B4-BE49-F238E27FC236}">
                <a16:creationId xmlns:a16="http://schemas.microsoft.com/office/drawing/2014/main" id="{A43D61DD-1C5D-DE4B-02B4-9CB770B2F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229225"/>
            <a:ext cx="8351838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600">
                <a:latin typeface="Arial" panose="020B0604020202020204" pitchFamily="34" charset="0"/>
              </a:rPr>
              <a:t>Unión, intersección, diferencia: se transforman en las operaciones booleanas adecuadas.</a:t>
            </a:r>
            <a:endParaRPr lang="es-ES_tradnl" altLang="es-ES_tradnl" sz="22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pie de página">
            <a:extLst>
              <a:ext uri="{FF2B5EF4-FFF2-40B4-BE49-F238E27FC236}">
                <a16:creationId xmlns:a16="http://schemas.microsoft.com/office/drawing/2014/main" id="{A1D562BA-394A-4FDD-9B63-71361257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980A80C4-79DA-4F7C-9B24-9D23C87F313C}" type="slidenum">
              <a:rPr lang="es-ES_tradnl" altLang="es-ES" sz="1400">
                <a:latin typeface="Times New Roman" panose="02020603050405020304" pitchFamily="18" charset="0"/>
              </a:rPr>
              <a:pPr/>
              <a:t>13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7058E1C-3DBF-1DF9-8A13-B2DE668A9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dirty="0">
                <a:solidFill>
                  <a:schemeClr val="tx2"/>
                </a:solidFill>
                <a:latin typeface="Arial Black" panose="020B0A04020102020204" pitchFamily="34" charset="0"/>
              </a:rPr>
              <a:t>2.2.1. Mediante arrays de booleanos.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96C70B15-7406-C44D-5A52-325AA8095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92150"/>
            <a:ext cx="8713788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400" b="1">
                <a:latin typeface="Arial" panose="020B0604020202020204" pitchFamily="34" charset="0"/>
              </a:rPr>
              <a:t>operación</a:t>
            </a:r>
            <a:r>
              <a:rPr lang="es-ES_tradnl" altLang="es-ES_tradnl" sz="2400">
                <a:latin typeface="Arial" panose="020B0604020202020204" pitchFamily="34" charset="0"/>
              </a:rPr>
              <a:t> Unión (A, B: Conjunto[T]; </a:t>
            </a:r>
            <a:r>
              <a:rPr lang="es-ES_tradnl" altLang="es-ES_tradnl" sz="2400" b="1">
                <a:latin typeface="Arial" panose="020B0604020202020204" pitchFamily="34" charset="0"/>
              </a:rPr>
              <a:t>var</a:t>
            </a:r>
            <a:r>
              <a:rPr lang="es-ES_tradnl" altLang="es-ES_tradnl" sz="2400">
                <a:latin typeface="Arial" panose="020B0604020202020204" pitchFamily="34" charset="0"/>
              </a:rPr>
              <a:t> C: Conjunto[T])</a:t>
            </a:r>
          </a:p>
          <a:p>
            <a:pPr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</a:t>
            </a:r>
            <a:r>
              <a:rPr lang="es-ES_tradnl" altLang="es-ES_tradnl" sz="2400" b="1">
                <a:latin typeface="Arial" panose="020B0604020202020204" pitchFamily="34" charset="0"/>
              </a:rPr>
              <a:t>para cada</a:t>
            </a:r>
            <a:r>
              <a:rPr lang="es-ES_tradnl" altLang="es-ES_tradnl" sz="2400">
                <a:latin typeface="Arial" panose="020B0604020202020204" pitchFamily="34" charset="0"/>
              </a:rPr>
              <a:t> i en Rango(T) </a:t>
            </a:r>
            <a:r>
              <a:rPr lang="es-ES_tradnl" altLang="es-ES_tradnl" sz="2400" b="1">
                <a:latin typeface="Arial" panose="020B0604020202020204" pitchFamily="34" charset="0"/>
              </a:rPr>
              <a:t>hacer</a:t>
            </a:r>
          </a:p>
          <a:p>
            <a:pPr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C[i]:= A[i] OR B[i]</a:t>
            </a:r>
          </a:p>
          <a:p>
            <a:pPr>
              <a:buFontTx/>
              <a:buNone/>
            </a:pPr>
            <a:endParaRPr lang="es-ES_tradnl" altLang="es-ES_tradnl" sz="24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400" b="1">
                <a:latin typeface="Arial" panose="020B0604020202020204" pitchFamily="34" charset="0"/>
              </a:rPr>
              <a:t>operación</a:t>
            </a:r>
            <a:r>
              <a:rPr lang="es-ES_tradnl" altLang="es-ES_tradnl" sz="2400">
                <a:latin typeface="Arial" panose="020B0604020202020204" pitchFamily="34" charset="0"/>
              </a:rPr>
              <a:t> Intersección (A, B: Conjunto[T]; </a:t>
            </a:r>
            <a:r>
              <a:rPr lang="es-ES_tradnl" altLang="es-ES_tradnl" sz="2400" b="1">
                <a:latin typeface="Arial" panose="020B0604020202020204" pitchFamily="34" charset="0"/>
              </a:rPr>
              <a:t>var</a:t>
            </a:r>
            <a:r>
              <a:rPr lang="es-ES_tradnl" altLang="es-ES_tradnl" sz="2400">
                <a:latin typeface="Arial" panose="020B0604020202020204" pitchFamily="34" charset="0"/>
              </a:rPr>
              <a:t> C: Conjunto[T])</a:t>
            </a:r>
          </a:p>
        </p:txBody>
      </p:sp>
      <p:sp>
        <p:nvSpPr>
          <p:cNvPr id="56328" name="Rectangle 8">
            <a:extLst>
              <a:ext uri="{FF2B5EF4-FFF2-40B4-BE49-F238E27FC236}">
                <a16:creationId xmlns:a16="http://schemas.microsoft.com/office/drawing/2014/main" id="{90E30C42-E587-61CD-5C34-7FA88674C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924175"/>
            <a:ext cx="87137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</a:t>
            </a:r>
            <a:r>
              <a:rPr lang="es-ES_tradnl" altLang="es-ES_tradnl" sz="2400" b="1">
                <a:latin typeface="Arial" panose="020B0604020202020204" pitchFamily="34" charset="0"/>
              </a:rPr>
              <a:t>para cada</a:t>
            </a:r>
            <a:r>
              <a:rPr lang="es-ES_tradnl" altLang="es-ES_tradnl" sz="2400">
                <a:latin typeface="Arial" panose="020B0604020202020204" pitchFamily="34" charset="0"/>
              </a:rPr>
              <a:t> i en Rango(T) </a:t>
            </a:r>
            <a:r>
              <a:rPr lang="es-ES_tradnl" altLang="es-ES_tradnl" sz="2400" b="1">
                <a:latin typeface="Arial" panose="020B0604020202020204" pitchFamily="34" charset="0"/>
              </a:rPr>
              <a:t>hacer</a:t>
            </a:r>
          </a:p>
          <a:p>
            <a:pPr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C[i]:= A[i] AND B[i]</a:t>
            </a:r>
          </a:p>
          <a:p>
            <a:pPr>
              <a:buFontTx/>
              <a:buNone/>
            </a:pPr>
            <a:endParaRPr lang="es-ES_tradnl" altLang="es-ES_tradnl" sz="24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400" b="1">
                <a:latin typeface="Arial" panose="020B0604020202020204" pitchFamily="34" charset="0"/>
              </a:rPr>
              <a:t>operación</a:t>
            </a:r>
            <a:r>
              <a:rPr lang="es-ES_tradnl" altLang="es-ES_tradnl" sz="2400">
                <a:latin typeface="Arial" panose="020B0604020202020204" pitchFamily="34" charset="0"/>
              </a:rPr>
              <a:t> Diferencia (A, B: Conjunto[T]; </a:t>
            </a:r>
            <a:r>
              <a:rPr lang="es-ES_tradnl" altLang="es-ES_tradnl" sz="2400" b="1">
                <a:latin typeface="Arial" panose="020B0604020202020204" pitchFamily="34" charset="0"/>
              </a:rPr>
              <a:t>var</a:t>
            </a:r>
            <a:r>
              <a:rPr lang="es-ES_tradnl" altLang="es-ES_tradnl" sz="2400">
                <a:latin typeface="Arial" panose="020B0604020202020204" pitchFamily="34" charset="0"/>
              </a:rPr>
              <a:t> C: Conjunto[T])</a:t>
            </a:r>
          </a:p>
        </p:txBody>
      </p:sp>
      <p:sp>
        <p:nvSpPr>
          <p:cNvPr id="56329" name="Rectangle 9">
            <a:extLst>
              <a:ext uri="{FF2B5EF4-FFF2-40B4-BE49-F238E27FC236}">
                <a16:creationId xmlns:a16="http://schemas.microsoft.com/office/drawing/2014/main" id="{4F2FFB24-CC55-4D47-AF7E-BC725CF03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25988"/>
            <a:ext cx="87137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</a:t>
            </a:r>
            <a:r>
              <a:rPr lang="es-ES_tradnl" altLang="es-ES_tradnl" sz="2400" b="1">
                <a:latin typeface="Arial" panose="020B0604020202020204" pitchFamily="34" charset="0"/>
              </a:rPr>
              <a:t>para cada</a:t>
            </a:r>
            <a:r>
              <a:rPr lang="es-ES_tradnl" altLang="es-ES_tradnl" sz="2400">
                <a:latin typeface="Arial" panose="020B0604020202020204" pitchFamily="34" charset="0"/>
              </a:rPr>
              <a:t> i en Rango(T) </a:t>
            </a:r>
            <a:r>
              <a:rPr lang="es-ES_tradnl" altLang="es-ES_tradnl" sz="2400" b="1">
                <a:latin typeface="Arial" panose="020B0604020202020204" pitchFamily="34" charset="0"/>
              </a:rPr>
              <a:t>hacer</a:t>
            </a:r>
          </a:p>
          <a:p>
            <a:pPr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	C[i]:= A[i] AND NOT B[i]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8" grpId="0"/>
      <p:bldP spid="563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D0C4F4D2-06F1-4A7A-F50F-1C05EEC4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CB913E8B-76FB-4CEB-8581-3CE7BD603974}" type="slidenum">
              <a:rPr lang="es-ES_tradnl" altLang="es-ES" sz="1400">
                <a:latin typeface="Times New Roman" panose="02020603050405020304" pitchFamily="18" charset="0"/>
              </a:rPr>
              <a:pPr/>
              <a:t>14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94C7C55D-64DB-9CE3-B562-EF0400635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dirty="0">
                <a:solidFill>
                  <a:schemeClr val="tx2"/>
                </a:solidFill>
                <a:latin typeface="Arial Black" panose="020B0A04020102020204" pitchFamily="34" charset="0"/>
              </a:rPr>
              <a:t>2.2.1. Mediante arrays de booleanos.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ADD13AB-6F2F-9E3D-22E1-F62CE9FFD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765175"/>
            <a:ext cx="8569325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400" b="1">
                <a:latin typeface="Arial" panose="020B0604020202020204" pitchFamily="34" charset="0"/>
              </a:rPr>
              <a:t>operación</a:t>
            </a:r>
            <a:r>
              <a:rPr lang="es-ES_tradnl" altLang="es-ES_tradnl" sz="2400">
                <a:latin typeface="Arial" panose="020B0604020202020204" pitchFamily="34" charset="0"/>
              </a:rPr>
              <a:t> Inserta (x: T; </a:t>
            </a:r>
            <a:r>
              <a:rPr lang="es-ES_tradnl" altLang="es-ES_tradnl" sz="2400" b="1">
                <a:latin typeface="Arial" panose="020B0604020202020204" pitchFamily="34" charset="0"/>
              </a:rPr>
              <a:t>var</a:t>
            </a:r>
            <a:r>
              <a:rPr lang="es-ES_tradnl" altLang="es-ES_tradnl" sz="2400">
                <a:latin typeface="Arial" panose="020B0604020202020204" pitchFamily="34" charset="0"/>
              </a:rPr>
              <a:t> C: Conjunto[T])</a:t>
            </a:r>
          </a:p>
          <a:p>
            <a:pPr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C[x]:= 1</a:t>
            </a:r>
          </a:p>
          <a:p>
            <a:pPr>
              <a:buFontTx/>
              <a:buNone/>
            </a:pPr>
            <a:endParaRPr lang="es-ES_tradnl" altLang="es-ES_tradnl" sz="20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400" b="1">
                <a:latin typeface="Arial" panose="020B0604020202020204" pitchFamily="34" charset="0"/>
              </a:rPr>
              <a:t>operación</a:t>
            </a:r>
            <a:r>
              <a:rPr lang="es-ES_tradnl" altLang="es-ES_tradnl" sz="2400">
                <a:latin typeface="Arial" panose="020B0604020202020204" pitchFamily="34" charset="0"/>
              </a:rPr>
              <a:t> Suprime (x: T; </a:t>
            </a:r>
            <a:r>
              <a:rPr lang="es-ES_tradnl" altLang="es-ES_tradnl" sz="2400" b="1">
                <a:latin typeface="Arial" panose="020B0604020202020204" pitchFamily="34" charset="0"/>
              </a:rPr>
              <a:t>var</a:t>
            </a:r>
            <a:r>
              <a:rPr lang="es-ES_tradnl" altLang="es-ES_tradnl" sz="2400">
                <a:latin typeface="Arial" panose="020B0604020202020204" pitchFamily="34" charset="0"/>
              </a:rPr>
              <a:t> C: Conjunto[T])</a:t>
            </a:r>
          </a:p>
          <a:p>
            <a:pPr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C[x]:= 0</a:t>
            </a:r>
          </a:p>
          <a:p>
            <a:pPr>
              <a:buFontTx/>
              <a:buNone/>
            </a:pPr>
            <a:endParaRPr lang="es-ES_tradnl" altLang="es-ES_tradnl" sz="20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400" b="1">
                <a:latin typeface="Arial" panose="020B0604020202020204" pitchFamily="34" charset="0"/>
              </a:rPr>
              <a:t>operación</a:t>
            </a:r>
            <a:r>
              <a:rPr lang="es-ES_tradnl" altLang="es-ES_tradnl" sz="2400">
                <a:latin typeface="Arial" panose="020B0604020202020204" pitchFamily="34" charset="0"/>
              </a:rPr>
              <a:t> Miembro (x: T; C: Conjunto[T]): booleano</a:t>
            </a:r>
          </a:p>
          <a:p>
            <a:pPr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	</a:t>
            </a:r>
            <a:r>
              <a:rPr lang="es-ES_tradnl" altLang="es-ES_tradnl" sz="2400" b="1">
                <a:latin typeface="Arial" panose="020B0604020202020204" pitchFamily="34" charset="0"/>
              </a:rPr>
              <a:t>devolver</a:t>
            </a:r>
            <a:r>
              <a:rPr lang="es-ES_tradnl" altLang="es-ES_tradnl" sz="2400">
                <a:latin typeface="Arial" panose="020B0604020202020204" pitchFamily="34" charset="0"/>
              </a:rPr>
              <a:t> C[x]==1</a:t>
            </a:r>
          </a:p>
          <a:p>
            <a:pPr>
              <a:buFontTx/>
              <a:buNone/>
            </a:pPr>
            <a:endParaRPr lang="es-ES_tradnl" altLang="es-ES_tradnl" sz="1600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_tradnl" sz="1600">
              <a:latin typeface="Arial" panose="020B0604020202020204" pitchFamily="34" charset="0"/>
            </a:endParaRPr>
          </a:p>
          <a:p>
            <a:r>
              <a:rPr lang="es-ES_tradnl" altLang="es-ES_tradnl">
                <a:latin typeface="Arial" panose="020B0604020202020204" pitchFamily="34" charset="0"/>
              </a:rPr>
              <a:t>¿Cuánto tardan las operaciones anteriores?</a:t>
            </a:r>
          </a:p>
          <a:p>
            <a:r>
              <a:rPr lang="es-ES_tradnl" altLang="es-ES_tradnl">
                <a:latin typeface="Arial" panose="020B0604020202020204" pitchFamily="34" charset="0"/>
              </a:rPr>
              <a:t>¿Cómo serían: Igual, Min, Max, ...?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>
            <a:extLst>
              <a:ext uri="{FF2B5EF4-FFF2-40B4-BE49-F238E27FC236}">
                <a16:creationId xmlns:a16="http://schemas.microsoft.com/office/drawing/2014/main" id="{20FB6527-854A-C65A-9EA0-69FB5582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2E4C5185-FEAF-4EEA-871D-FB2E332E3785}" type="slidenum">
              <a:rPr lang="es-ES_tradnl" altLang="es-ES" sz="1400">
                <a:latin typeface="Times New Roman" panose="02020603050405020304" pitchFamily="18" charset="0"/>
              </a:rPr>
              <a:pPr/>
              <a:t>15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E3337E3-362C-130D-7BBF-C95DB673B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450"/>
            <a:ext cx="868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dirty="0">
                <a:solidFill>
                  <a:schemeClr val="tx2"/>
                </a:solidFill>
                <a:latin typeface="Arial Black" panose="020B0A04020102020204" pitchFamily="34" charset="0"/>
              </a:rPr>
              <a:t>2.2.1. Mediante arrays de booleanos.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2A8CF55-1051-64A5-6D37-AD2DBD572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367712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3600" b="1" dirty="0">
                <a:latin typeface="Arial" panose="020B0604020202020204" pitchFamily="34" charset="0"/>
              </a:rPr>
              <a:t>Ventajas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Operaciones muy sencillas de implementar.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No hace falta usar memoria dinámica.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El tamaño usado es </a:t>
            </a:r>
            <a:r>
              <a:rPr lang="es-ES_tradnl" altLang="es-ES_tradnl" b="1" dirty="0">
                <a:latin typeface="Arial" panose="020B0604020202020204" pitchFamily="34" charset="0"/>
              </a:rPr>
              <a:t>proporcional al tamaño del conjunto universal</a:t>
            </a:r>
            <a:r>
              <a:rPr lang="es-ES_tradnl" altLang="es-ES_tradnl" dirty="0">
                <a:latin typeface="Arial" panose="020B0604020202020204" pitchFamily="34" charset="0"/>
              </a:rPr>
              <a:t>, independientemente de los elementos que contenga el conjunto.</a:t>
            </a:r>
          </a:p>
          <a:p>
            <a:r>
              <a:rPr lang="es-ES_tradnl" altLang="es-ES_tradnl" dirty="0">
                <a:latin typeface="Arial" panose="020B0604020202020204" pitchFamily="34" charset="0"/>
              </a:rPr>
              <a:t>¿Ventaja o inconveniente?</a:t>
            </a:r>
            <a:endParaRPr lang="es-ES_tradnl" altLang="es-ES_tradnl" b="1" dirty="0">
              <a:latin typeface="Arial" panose="020B0604020202020204" pitchFamily="34" charset="0"/>
            </a:endParaRPr>
          </a:p>
        </p:txBody>
      </p:sp>
      <p:sp>
        <p:nvSpPr>
          <p:cNvPr id="15364" name="Freeform 4">
            <a:extLst>
              <a:ext uri="{FF2B5EF4-FFF2-40B4-BE49-F238E27FC236}">
                <a16:creationId xmlns:a16="http://schemas.microsoft.com/office/drawing/2014/main" id="{33AE1377-9AF9-4FA2-39B0-B69770CE0573}"/>
              </a:ext>
            </a:extLst>
          </p:cNvPr>
          <p:cNvSpPr>
            <a:spLocks/>
          </p:cNvSpPr>
          <p:nvPr/>
        </p:nvSpPr>
        <p:spPr bwMode="auto">
          <a:xfrm>
            <a:off x="5795963" y="4652963"/>
            <a:ext cx="493712" cy="792162"/>
          </a:xfrm>
          <a:custGeom>
            <a:avLst/>
            <a:gdLst>
              <a:gd name="T0" fmla="*/ 0 w 311"/>
              <a:gd name="T1" fmla="*/ 2147483647 h 499"/>
              <a:gd name="T2" fmla="*/ 2147483647 w 311"/>
              <a:gd name="T3" fmla="*/ 2147483647 h 499"/>
              <a:gd name="T4" fmla="*/ 2147483647 w 311"/>
              <a:gd name="T5" fmla="*/ 0 h 49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1" h="499">
                <a:moveTo>
                  <a:pt x="0" y="499"/>
                </a:moveTo>
                <a:cubicBezTo>
                  <a:pt x="44" y="472"/>
                  <a:pt x="221" y="423"/>
                  <a:pt x="266" y="340"/>
                </a:cubicBezTo>
                <a:cubicBezTo>
                  <a:pt x="311" y="257"/>
                  <a:pt x="272" y="71"/>
                  <a:pt x="273" y="0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B0A0E1FF-90BA-871E-3ECB-1964E85A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E33F8650-9D0C-4D0F-B410-2D06E54210A5}" type="slidenum">
              <a:rPr lang="es-ES_tradnl" altLang="es-ES" sz="1400">
                <a:latin typeface="Times New Roman" panose="02020603050405020304" pitchFamily="18" charset="0"/>
              </a:rPr>
              <a:pPr/>
              <a:t>16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70B5B3A-1808-9D00-4D92-6578255F9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dirty="0">
                <a:solidFill>
                  <a:schemeClr val="tx2"/>
                </a:solidFill>
                <a:latin typeface="Arial Black" panose="020B0A04020102020204" pitchFamily="34" charset="0"/>
              </a:rPr>
              <a:t>2.2.1. Mediante arrays de booleanos.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7E31F9B-5055-B325-B4BE-4C2FCB5DE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8367712" cy="547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b="1" dirty="0">
                <a:latin typeface="Arial" panose="020B0604020202020204" pitchFamily="34" charset="0"/>
              </a:rPr>
              <a:t>Ejemplo</a:t>
            </a:r>
            <a:r>
              <a:rPr lang="es-ES_tradnl" altLang="es-ES_tradnl" dirty="0">
                <a:latin typeface="Arial" panose="020B0604020202020204" pitchFamily="34" charset="0"/>
              </a:rPr>
              <a:t>. Implementación en C/C++, con</a:t>
            </a:r>
            <a:br>
              <a:rPr lang="es-ES_tradnl" altLang="es-ES_tradnl" dirty="0">
                <a:latin typeface="Arial" panose="020B0604020202020204" pitchFamily="34" charset="0"/>
              </a:rPr>
            </a:br>
            <a:r>
              <a:rPr lang="es-ES_tradnl" altLang="es-ES_tradnl" dirty="0">
                <a:latin typeface="Arial" panose="020B0604020202020204" pitchFamily="34" charset="0"/>
              </a:rPr>
              <a:t>T = {1, 2, …, 64}</a:t>
            </a:r>
            <a:br>
              <a:rPr lang="es-ES_tradnl" altLang="es-ES_tradnl" dirty="0">
                <a:latin typeface="Arial" panose="020B0604020202020204" pitchFamily="34" charset="0"/>
              </a:rPr>
            </a:br>
            <a:r>
              <a:rPr lang="es-ES_tradnl" altLang="es-ES_tradnl" b="1" dirty="0">
                <a:latin typeface="Arial" panose="020B0604020202020204" pitchFamily="34" charset="0"/>
              </a:rPr>
              <a:t>tipo</a:t>
            </a:r>
            <a:br>
              <a:rPr lang="es-ES_tradnl" altLang="es-ES_tradnl" dirty="0">
                <a:latin typeface="Arial" panose="020B0604020202020204" pitchFamily="34" charset="0"/>
              </a:rPr>
            </a:br>
            <a:r>
              <a:rPr lang="es-ES_tradnl" altLang="es-ES_tradnl" dirty="0">
                <a:latin typeface="Arial" panose="020B0604020202020204" pitchFamily="34" charset="0"/>
              </a:rPr>
              <a:t>    Conjunto[T] = </a:t>
            </a:r>
            <a:r>
              <a:rPr lang="es-ES_tradnl" altLang="es-ES_tradnl" dirty="0" err="1">
                <a:latin typeface="Arial" panose="020B0604020202020204" pitchFamily="34" charset="0"/>
              </a:rPr>
              <a:t>unsigned</a:t>
            </a:r>
            <a:r>
              <a:rPr lang="es-ES_tradnl" altLang="es-ES_tradnl" dirty="0">
                <a:latin typeface="Arial" panose="020B0604020202020204" pitchFamily="34" charset="0"/>
              </a:rPr>
              <a:t> </a:t>
            </a:r>
            <a:r>
              <a:rPr lang="es-ES_tradnl" altLang="es-ES_tradnl" dirty="0" err="1">
                <a:latin typeface="Arial" panose="020B0604020202020204" pitchFamily="34" charset="0"/>
              </a:rPr>
              <a:t>long</a:t>
            </a:r>
            <a:r>
              <a:rPr lang="es-ES_tradnl" altLang="es-ES_tradnl" dirty="0">
                <a:latin typeface="Arial" panose="020B0604020202020204" pitchFamily="34" charset="0"/>
              </a:rPr>
              <a:t> </a:t>
            </a:r>
            <a:r>
              <a:rPr lang="es-ES_tradnl" altLang="es-ES_tradnl" dirty="0" err="1">
                <a:latin typeface="Arial" panose="020B0604020202020204" pitchFamily="34" charset="0"/>
              </a:rPr>
              <a:t>long</a:t>
            </a:r>
            <a:endParaRPr lang="es-ES_tradnl" altLang="es-ES_tradnl" dirty="0">
              <a:latin typeface="Arial" panose="020B0604020202020204" pitchFamily="34" charset="0"/>
            </a:endParaRPr>
          </a:p>
          <a:p>
            <a:r>
              <a:rPr lang="es-ES_tradnl" altLang="es-ES_tradnl" dirty="0">
                <a:latin typeface="Arial" panose="020B0604020202020204" pitchFamily="34" charset="0"/>
              </a:rPr>
              <a:t>Unión (A, B, C) </a:t>
            </a:r>
            <a:r>
              <a:rPr lang="es-ES_tradnl" altLang="es-ES_tradnl" dirty="0">
                <a:latin typeface="Arial" panose="020B0604020202020204" pitchFamily="34" charset="0"/>
                <a:sym typeface="Wingdings" panose="05000000000000000000" pitchFamily="2" charset="2"/>
              </a:rPr>
              <a:t> C = A | B;</a:t>
            </a:r>
          </a:p>
          <a:p>
            <a:r>
              <a:rPr lang="es-ES_tradnl" altLang="es-ES_tradnl" dirty="0">
                <a:latin typeface="Arial" panose="020B0604020202020204" pitchFamily="34" charset="0"/>
                <a:sym typeface="Wingdings" panose="05000000000000000000" pitchFamily="2" charset="2"/>
              </a:rPr>
              <a:t>Intersección (A, B, C)  C = A &amp; B;</a:t>
            </a:r>
          </a:p>
          <a:p>
            <a:r>
              <a:rPr lang="es-ES_tradnl" altLang="es-ES_tradnl" dirty="0">
                <a:latin typeface="Arial" panose="020B0604020202020204" pitchFamily="34" charset="0"/>
                <a:sym typeface="Wingdings" panose="05000000000000000000" pitchFamily="2" charset="2"/>
              </a:rPr>
              <a:t>Inserta (x, C)  C = C | (1&lt;&lt;(x-1));</a:t>
            </a:r>
          </a:p>
          <a:p>
            <a:endParaRPr lang="es-ES_tradnl" altLang="es-ES_tradnl" sz="10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s-ES_tradnl" altLang="es-ES_tradnl" dirty="0">
                <a:latin typeface="Arial" panose="020B0604020202020204" pitchFamily="34" charset="0"/>
                <a:sym typeface="Wingdings" panose="05000000000000000000" pitchFamily="2" charset="2"/>
              </a:rPr>
              <a:t>¡Cada conjunto ocupa 8 bytes, y las opera-</a:t>
            </a:r>
            <a:r>
              <a:rPr lang="es-ES_tradnl" altLang="es-ES_tradnl" dirty="0" err="1">
                <a:latin typeface="Arial" panose="020B0604020202020204" pitchFamily="34" charset="0"/>
                <a:sym typeface="Wingdings" panose="05000000000000000000" pitchFamily="2" charset="2"/>
              </a:rPr>
              <a:t>ciones</a:t>
            </a:r>
            <a:r>
              <a:rPr lang="es-ES_tradnl" altLang="es-ES_tradnl" dirty="0">
                <a:latin typeface="Arial" panose="020B0604020202020204" pitchFamily="34" charset="0"/>
                <a:sym typeface="Wingdings" panose="05000000000000000000" pitchFamily="2" charset="2"/>
              </a:rPr>
              <a:t> se hacen en 1 o 3 ciclos de la CPU!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3AC0E473-4983-E6EE-5062-765ACA39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F4B07160-88BD-42E4-8A99-88EF1F2EF4F2}" type="slidenum">
              <a:rPr lang="es-ES_tradnl" altLang="es-ES" sz="1400">
                <a:latin typeface="Times New Roman" panose="02020603050405020304" pitchFamily="18" charset="0"/>
              </a:rPr>
              <a:pPr/>
              <a:t>17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6CD1552-AB75-8A39-609F-73970A595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 dirty="0">
                <a:solidFill>
                  <a:schemeClr val="tx2"/>
                </a:solidFill>
                <a:latin typeface="Arial Black" panose="020B0A04020102020204" pitchFamily="34" charset="0"/>
              </a:rPr>
              <a:t>2.2.1. Mediante arrays de booleanos.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F6E38E6-AA4B-AACC-79B8-F8034CB4A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497887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b="1" dirty="0">
                <a:latin typeface="Arial" panose="020B0604020202020204" pitchFamily="34" charset="0"/>
              </a:rPr>
              <a:t>Ejemplo</a:t>
            </a:r>
            <a:r>
              <a:rPr lang="es-ES_tradnl" altLang="es-ES_tradnl" dirty="0">
                <a:latin typeface="Arial" panose="020B0604020202020204" pitchFamily="34" charset="0"/>
              </a:rPr>
              <a:t>. Implementación con</a:t>
            </a:r>
            <a:br>
              <a:rPr lang="es-ES_tradnl" altLang="es-ES_tradnl" dirty="0">
                <a:latin typeface="Arial" panose="020B0604020202020204" pitchFamily="34" charset="0"/>
              </a:rPr>
            </a:br>
            <a:r>
              <a:rPr lang="es-ES_tradnl" altLang="es-ES_tradnl" dirty="0">
                <a:latin typeface="Arial" panose="020B0604020202020204" pitchFamily="34" charset="0"/>
              </a:rPr>
              <a:t>T = enteros de 32 bits = {0, 1, …, 2</a:t>
            </a:r>
            <a:r>
              <a:rPr lang="es-ES_tradnl" altLang="es-ES_tradnl" baseline="30000" dirty="0">
                <a:latin typeface="Arial" panose="020B0604020202020204" pitchFamily="34" charset="0"/>
              </a:rPr>
              <a:t>32</a:t>
            </a:r>
            <a:r>
              <a:rPr lang="es-ES_tradnl" altLang="es-ES_tradnl" dirty="0">
                <a:latin typeface="Arial" panose="020B0604020202020204" pitchFamily="34" charset="0"/>
              </a:rPr>
              <a:t>-1}</a:t>
            </a:r>
          </a:p>
          <a:p>
            <a:pPr>
              <a:buFontTx/>
              <a:buNone/>
            </a:pPr>
            <a:r>
              <a:rPr lang="es-ES_tradnl" altLang="es-ES_tradnl" dirty="0">
                <a:latin typeface="Arial" panose="020B0604020202020204" pitchFamily="34" charset="0"/>
              </a:rPr>
              <a:t>	</a:t>
            </a:r>
            <a:r>
              <a:rPr lang="es-ES_tradnl" altLang="es-ES_tradnl" b="1" dirty="0">
                <a:latin typeface="Arial" panose="020B0604020202020204" pitchFamily="34" charset="0"/>
              </a:rPr>
              <a:t>tipo</a:t>
            </a:r>
            <a:br>
              <a:rPr lang="es-ES_tradnl" altLang="es-ES_tradnl" dirty="0">
                <a:latin typeface="Arial" panose="020B0604020202020204" pitchFamily="34" charset="0"/>
              </a:rPr>
            </a:br>
            <a:r>
              <a:rPr lang="es-ES_tradnl" altLang="es-ES_tradnl" dirty="0">
                <a:latin typeface="Arial" panose="020B0604020202020204" pitchFamily="34" charset="0"/>
              </a:rPr>
              <a:t>    Conjunto[T] = array [4.294.967.296] de 	bits = array [536.870.912] de bytes</a:t>
            </a:r>
          </a:p>
          <a:p>
            <a:endParaRPr lang="es-ES_tradnl" altLang="es-ES_tradnl" sz="2000" dirty="0"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es-ES_tradnl" altLang="es-ES_tradnl" dirty="0">
                <a:latin typeface="Arial" panose="020B0604020202020204" pitchFamily="34" charset="0"/>
                <a:sym typeface="Wingdings" panose="05000000000000000000" pitchFamily="2" charset="2"/>
              </a:rPr>
              <a:t>¡Cada conjunto ocupa 0,5 Gigabytes, independientemente de que contenga solo uno o dos elementos…!</a:t>
            </a:r>
          </a:p>
          <a:p>
            <a:r>
              <a:rPr lang="es-ES_tradnl" altLang="es-ES_tradnl" dirty="0">
                <a:latin typeface="Arial" panose="020B0604020202020204" pitchFamily="34" charset="0"/>
                <a:sym typeface="Wingdings" panose="05000000000000000000" pitchFamily="2" charset="2"/>
              </a:rPr>
              <a:t>¡El tiempo es proporcional a ese tamaño!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 Marcador de pie de página">
            <a:extLst>
              <a:ext uri="{FF2B5EF4-FFF2-40B4-BE49-F238E27FC236}">
                <a16:creationId xmlns:a16="http://schemas.microsoft.com/office/drawing/2014/main" id="{60A0549D-7D88-556E-6014-D16BA248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673A63FC-B0B9-4B21-AE19-0ECA58BC21E3}" type="slidenum">
              <a:rPr lang="es-ES_tradnl" altLang="es-ES" sz="1400">
                <a:latin typeface="Times New Roman" panose="02020603050405020304" pitchFamily="18" charset="0"/>
              </a:rPr>
              <a:pPr/>
              <a:t>18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5A488A1-19CB-EAFE-1B0C-857B628EB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2.2.2. Mediante listas de elementos.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45B131EE-51AE-0BA7-332F-84BBFC6F4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8591550" cy="388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3000" b="1">
                <a:latin typeface="Arial" panose="020B0604020202020204" pitchFamily="34" charset="0"/>
              </a:rPr>
              <a:t>Idea</a:t>
            </a:r>
            <a:r>
              <a:rPr lang="es-ES_tradnl" altLang="es-ES_tradnl" sz="2800">
                <a:latin typeface="Arial" panose="020B0604020202020204" pitchFamily="34" charset="0"/>
              </a:rPr>
              <a:t>: Guardar en una lista los elementos que pertenecen al conjunto.</a:t>
            </a:r>
          </a:p>
          <a:p>
            <a:r>
              <a:rPr lang="es-ES_tradnl" altLang="es-ES_tradnl" sz="3000" b="1">
                <a:latin typeface="Arial" panose="020B0604020202020204" pitchFamily="34" charset="0"/>
              </a:rPr>
              <a:t>Definición</a:t>
            </a:r>
            <a:r>
              <a:rPr lang="es-ES_tradnl" altLang="es-ES_tradnl" sz="2800"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r>
              <a:rPr lang="es-ES_tradnl" altLang="es-ES_tradnl" sz="3000" b="1">
                <a:latin typeface="Garamond" panose="02020404030301010803" pitchFamily="18" charset="0"/>
              </a:rPr>
              <a:t>	</a:t>
            </a:r>
            <a:r>
              <a:rPr lang="es-ES_tradnl" altLang="es-ES_tradnl" sz="3000" b="1">
                <a:latin typeface="Arial" panose="020B0604020202020204" pitchFamily="34" charset="0"/>
              </a:rPr>
              <a:t>tipo</a:t>
            </a:r>
          </a:p>
          <a:p>
            <a:pPr>
              <a:buFontTx/>
              <a:buNone/>
            </a:pPr>
            <a:r>
              <a:rPr lang="es-ES_tradnl" altLang="es-ES_tradnl" sz="3000">
                <a:latin typeface="Arial" panose="020B0604020202020204" pitchFamily="34" charset="0"/>
              </a:rPr>
              <a:t>		Conjunto[T] = Lista[T]</a:t>
            </a:r>
          </a:p>
          <a:p>
            <a:pPr>
              <a:buFontTx/>
              <a:buNone/>
            </a:pPr>
            <a:endParaRPr lang="es-ES_tradnl" altLang="es-ES_tradnl" sz="3000">
              <a:latin typeface="Arial" panose="020B0604020202020204" pitchFamily="34" charset="0"/>
            </a:endParaRPr>
          </a:p>
          <a:p>
            <a:r>
              <a:rPr lang="es-ES_tradnl" altLang="es-ES_tradnl" sz="3000">
                <a:latin typeface="Arial" panose="020B0604020202020204" pitchFamily="34" charset="0"/>
              </a:rPr>
              <a:t>C = {1, 5, 8, 3}</a:t>
            </a:r>
          </a:p>
        </p:txBody>
      </p:sp>
      <p:graphicFrame>
        <p:nvGraphicFramePr>
          <p:cNvPr id="16391" name="Group 7">
            <a:extLst>
              <a:ext uri="{FF2B5EF4-FFF2-40B4-BE49-F238E27FC236}">
                <a16:creationId xmlns:a16="http://schemas.microsoft.com/office/drawing/2014/main" id="{2618DB08-0387-AE44-D924-98B6EC3E31A8}"/>
              </a:ext>
            </a:extLst>
          </p:cNvPr>
          <p:cNvGraphicFramePr>
            <a:graphicFrameLocks noGrp="1"/>
          </p:cNvGraphicFramePr>
          <p:nvPr/>
        </p:nvGraphicFramePr>
        <p:xfrm>
          <a:off x="847725" y="4868863"/>
          <a:ext cx="933450" cy="617537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99" name="Group 15">
            <a:extLst>
              <a:ext uri="{FF2B5EF4-FFF2-40B4-BE49-F238E27FC236}">
                <a16:creationId xmlns:a16="http://schemas.microsoft.com/office/drawing/2014/main" id="{668093FB-5426-106B-0FF9-B8324DFFB79C}"/>
              </a:ext>
            </a:extLst>
          </p:cNvPr>
          <p:cNvGraphicFramePr>
            <a:graphicFrameLocks noGrp="1"/>
          </p:cNvGraphicFramePr>
          <p:nvPr/>
        </p:nvGraphicFramePr>
        <p:xfrm>
          <a:off x="2411413" y="4868863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07" name="Group 23">
            <a:extLst>
              <a:ext uri="{FF2B5EF4-FFF2-40B4-BE49-F238E27FC236}">
                <a16:creationId xmlns:a16="http://schemas.microsoft.com/office/drawing/2014/main" id="{0A6E2A44-C30D-B3E6-8142-379D6F3C16AE}"/>
              </a:ext>
            </a:extLst>
          </p:cNvPr>
          <p:cNvGraphicFramePr>
            <a:graphicFrameLocks noGrp="1"/>
          </p:cNvGraphicFramePr>
          <p:nvPr/>
        </p:nvGraphicFramePr>
        <p:xfrm>
          <a:off x="3959225" y="4868863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15" name="Group 31">
            <a:extLst>
              <a:ext uri="{FF2B5EF4-FFF2-40B4-BE49-F238E27FC236}">
                <a16:creationId xmlns:a16="http://schemas.microsoft.com/office/drawing/2014/main" id="{9E1A9176-2FB7-BCF0-AE8E-62B892D7C4A8}"/>
              </a:ext>
            </a:extLst>
          </p:cNvPr>
          <p:cNvGraphicFramePr>
            <a:graphicFrameLocks noGrp="1"/>
          </p:cNvGraphicFramePr>
          <p:nvPr/>
        </p:nvGraphicFramePr>
        <p:xfrm>
          <a:off x="5503863" y="4868863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93" name="Line 39">
            <a:extLst>
              <a:ext uri="{FF2B5EF4-FFF2-40B4-BE49-F238E27FC236}">
                <a16:creationId xmlns:a16="http://schemas.microsoft.com/office/drawing/2014/main" id="{3BF47478-140B-5CD5-4031-5BCDC8309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4638" y="515620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94" name="Line 40">
            <a:extLst>
              <a:ext uri="{FF2B5EF4-FFF2-40B4-BE49-F238E27FC236}">
                <a16:creationId xmlns:a16="http://schemas.microsoft.com/office/drawing/2014/main" id="{8D805E7D-7E10-6779-0CDA-14F423A98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7375" y="515620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95" name="Line 41">
            <a:extLst>
              <a:ext uri="{FF2B5EF4-FFF2-40B4-BE49-F238E27FC236}">
                <a16:creationId xmlns:a16="http://schemas.microsoft.com/office/drawing/2014/main" id="{ABC5A22A-1B5D-245B-074B-016E82498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0263" y="515620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96" name="Line 42">
            <a:extLst>
              <a:ext uri="{FF2B5EF4-FFF2-40B4-BE49-F238E27FC236}">
                <a16:creationId xmlns:a16="http://schemas.microsoft.com/office/drawing/2014/main" id="{663E597B-FB55-AB91-A796-E9B2764F2F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0125" y="5156200"/>
            <a:ext cx="7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9497" name="Text Box 43">
            <a:extLst>
              <a:ext uri="{FF2B5EF4-FFF2-40B4-BE49-F238E27FC236}">
                <a16:creationId xmlns:a16="http://schemas.microsoft.com/office/drawing/2014/main" id="{6B53DAC0-600C-21F3-C70F-978186E7F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941888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C</a:t>
            </a:r>
            <a:r>
              <a:rPr lang="es-ES_tradnl" altLang="es-ES_tradnl" sz="2400">
                <a:latin typeface="Tahoma" panose="020B0604030504040204" pitchFamily="34" charset="0"/>
              </a:rPr>
              <a:t>: Conjunto[T]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6E6E91A4-2C1D-B381-5CC8-3AF8DC1F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EC89A596-EEA0-40F7-978F-F84D752C5CD0}" type="slidenum">
              <a:rPr lang="es-ES_tradnl" altLang="es-ES" sz="1400">
                <a:latin typeface="Times New Roman" panose="02020603050405020304" pitchFamily="18" charset="0"/>
              </a:rPr>
              <a:pPr/>
              <a:t>19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B86D220-939C-8224-73A9-8B13B956F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2.2.2. Mediante listas de elementos.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9265C4A3-B3C2-FDA2-4511-CF3CBB04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20713"/>
            <a:ext cx="853440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Ventajas: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Utiliza espacio proporcional al tamaño del conjunto representado (no al conjunto universal).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El conjunto universal puede ser muy grande, o incluso infinito.</a:t>
            </a:r>
          </a:p>
          <a:p>
            <a:pPr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Inconvenientes:</a:t>
            </a:r>
            <a:endParaRPr lang="es-ES_tradnl" altLang="es-ES_tradnl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Las operaciones son menos eficientes si el conjunto universal es reducido.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Gasta más memoria y tiempo si los conjuntos están muy llenos.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Más complejo de implementar.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B17BECCD-FDCD-473B-247E-564C6A58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B829C4DD-12F5-456F-BFA6-1B7533DE676C}" type="slidenum">
              <a:rPr lang="es-ES_tradnl" altLang="es-ES" sz="1400">
                <a:latin typeface="Times New Roman" panose="02020603050405020304" pitchFamily="18" charset="0"/>
              </a:rPr>
              <a:pPr/>
              <a:t>2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5D19BB56-43F3-74CE-FD77-6454A7298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6588" y="533400"/>
            <a:ext cx="7821612" cy="1770063"/>
          </a:xfrm>
        </p:spPr>
        <p:txBody>
          <a:bodyPr/>
          <a:lstStyle/>
          <a:p>
            <a:r>
              <a:rPr lang="es-ES_tradnl" altLang="es-ES_tradnl" sz="3200" b="1" dirty="0">
                <a:latin typeface="Arial" panose="020B0604020202020204" pitchFamily="34" charset="0"/>
              </a:rPr>
              <a:t>AED I: ESTRUCTURAS DE DATOS</a:t>
            </a:r>
            <a:br>
              <a:rPr lang="es-ES_tradnl" altLang="es-ES_tradnl" dirty="0">
                <a:latin typeface="Arial Black" panose="020B0A04020102020204" pitchFamily="34" charset="0"/>
              </a:rPr>
            </a:br>
            <a:r>
              <a:rPr lang="es-ES_tradnl" altLang="es-ES_tradnl" dirty="0">
                <a:latin typeface="Arial Black" panose="020B0A04020102020204" pitchFamily="34" charset="0"/>
              </a:rPr>
              <a:t>Tema 2. Conjuntos y Diccionarios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1F4FA273-D791-9D1E-E579-722B60A21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2708275"/>
            <a:ext cx="8012112" cy="2665413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>
                <a:latin typeface="Arial" panose="020B0604020202020204" pitchFamily="34" charset="0"/>
              </a:rPr>
              <a:t>2.1. Repaso del TAD Conjunto.</a:t>
            </a:r>
          </a:p>
          <a:p>
            <a:pPr>
              <a:buFontTx/>
              <a:buNone/>
            </a:pPr>
            <a:r>
              <a:rPr lang="es-ES_tradnl" altLang="es-ES_tradnl">
                <a:latin typeface="Arial" panose="020B0604020202020204" pitchFamily="34" charset="0"/>
              </a:rPr>
              <a:t>2.2. Implementaciones básicas</a:t>
            </a:r>
            <a:r>
              <a:rPr lang="es-ES_tradnl" altLang="es-ES_tradnl">
                <a:latin typeface="Arial" panose="020B0604020202020204" pitchFamily="34" charset="0"/>
                <a:hlinkClick r:id="rId3" action="ppaction://hlinksldjump"/>
              </a:rPr>
              <a:t>.</a:t>
            </a:r>
            <a:endParaRPr lang="es-ES_tradnl" altLang="es-ES_tradnl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>
                <a:latin typeface="Arial" panose="020B0604020202020204" pitchFamily="34" charset="0"/>
              </a:rPr>
              <a:t>2.3. El TAD Diccionario.</a:t>
            </a:r>
          </a:p>
          <a:p>
            <a:pPr>
              <a:buFontTx/>
              <a:buNone/>
            </a:pPr>
            <a:r>
              <a:rPr lang="es-ES_tradnl" altLang="es-ES_tradnl">
                <a:latin typeface="Arial" panose="020B0604020202020204" pitchFamily="34" charset="0"/>
              </a:rPr>
              <a:t>2.4. Las tablas de dispersión</a:t>
            </a:r>
            <a:r>
              <a:rPr lang="es-ES_tradnl" altLang="es-ES_tradnl">
                <a:latin typeface="Arial" panose="020B0604020202020204" pitchFamily="34" charset="0"/>
                <a:hlinkClick r:id="rId4" action="ppaction://hlinksldjump"/>
              </a:rPr>
              <a:t>.</a:t>
            </a:r>
            <a:endParaRPr lang="es-ES_tradnl" altLang="es-ES_tradnl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76BEC34A-D116-4DD9-4694-7D5E942C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 dirty="0">
                <a:latin typeface="Times New Roman" panose="02020603050405020304" pitchFamily="18" charset="0"/>
              </a:rPr>
              <a:t>	  A.E.D. I				        </a:t>
            </a:r>
            <a:fld id="{A0084A2C-358D-4FB8-83E0-FD4128B92378}" type="slidenum">
              <a:rPr lang="es-ES_tradnl" altLang="es-ES" sz="1400">
                <a:latin typeface="Times New Roman" panose="02020603050405020304" pitchFamily="18" charset="0"/>
              </a:rPr>
              <a:pPr/>
              <a:t>20</a:t>
            </a:fld>
            <a:endParaRPr lang="es-ES_tradnl" altLang="es-ES" sz="1400" dirty="0">
              <a:latin typeface="Times New Roman" panose="02020603050405020304" pitchFamily="18" charset="0"/>
            </a:endParaRPr>
          </a:p>
          <a:p>
            <a:r>
              <a:rPr lang="es-ES_tradnl" altLang="es-ES" sz="1400" dirty="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 dirty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16305D4-4075-87DE-0D66-7BF5DEF73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4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2.2.2. Mediante listas de elementos.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7FA5A79-C5AE-02F1-898E-7BBAF9FD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867568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000" b="1" dirty="0">
                <a:latin typeface="Arial" panose="020B0604020202020204" pitchFamily="34" charset="0"/>
              </a:rPr>
              <a:t>operación</a:t>
            </a:r>
            <a:r>
              <a:rPr lang="es-ES_tradnl" altLang="es-ES_tradnl" sz="2000" dirty="0">
                <a:latin typeface="Arial" panose="020B0604020202020204" pitchFamily="34" charset="0"/>
              </a:rPr>
              <a:t> Miembro (x: T; C: Conjunto[T]): booleano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Primero(C)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mientras</a:t>
            </a:r>
            <a:r>
              <a:rPr lang="es-ES_tradnl" altLang="es-ES_tradnl" sz="2000" dirty="0">
                <a:latin typeface="Arial" panose="020B0604020202020204" pitchFamily="34" charset="0"/>
              </a:rPr>
              <a:t> NOT </a:t>
            </a:r>
            <a:r>
              <a:rPr lang="es-ES_tradnl" altLang="es-ES_tradnl" sz="2000" dirty="0" err="1">
                <a:latin typeface="Arial" panose="020B0604020202020204" pitchFamily="34" charset="0"/>
              </a:rPr>
              <a:t>EsFinal</a:t>
            </a:r>
            <a:r>
              <a:rPr lang="es-ES_tradnl" altLang="es-ES_tradnl" sz="2000" dirty="0">
                <a:latin typeface="Arial" panose="020B0604020202020204" pitchFamily="34" charset="0"/>
              </a:rPr>
              <a:t>(C) AND Actual(C) </a:t>
            </a:r>
            <a:r>
              <a:rPr lang="es-ES_tradnl" alt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≠</a:t>
            </a:r>
            <a:r>
              <a:rPr lang="es-ES_tradnl" altLang="es-ES_tradnl" sz="2000" dirty="0">
                <a:latin typeface="Arial" panose="020B0604020202020204" pitchFamily="34" charset="0"/>
              </a:rPr>
              <a:t> x 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hacer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	Avanzar(C)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devolver</a:t>
            </a:r>
            <a:r>
              <a:rPr lang="es-ES_tradnl" altLang="es-ES_tradnl" sz="2000" dirty="0">
                <a:latin typeface="Arial" panose="020B0604020202020204" pitchFamily="34" charset="0"/>
              </a:rPr>
              <a:t> NOT </a:t>
            </a:r>
            <a:r>
              <a:rPr lang="es-ES_tradnl" altLang="es-ES_tradnl" sz="2000" dirty="0" err="1">
                <a:latin typeface="Arial" panose="020B0604020202020204" pitchFamily="34" charset="0"/>
              </a:rPr>
              <a:t>EsFinal</a:t>
            </a:r>
            <a:r>
              <a:rPr lang="es-ES_tradnl" altLang="es-ES_tradnl" sz="2000" dirty="0">
                <a:latin typeface="Arial" panose="020B0604020202020204" pitchFamily="34" charset="0"/>
              </a:rPr>
              <a:t>(C)</a:t>
            </a:r>
          </a:p>
          <a:p>
            <a:pPr>
              <a:buFontTx/>
              <a:buNone/>
            </a:pPr>
            <a:endParaRPr lang="es-ES_tradnl" altLang="es-ES_tradnl" sz="20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000" b="1" dirty="0">
                <a:latin typeface="Arial" panose="020B0604020202020204" pitchFamily="34" charset="0"/>
              </a:rPr>
              <a:t>operación</a:t>
            </a:r>
            <a:r>
              <a:rPr lang="es-ES_tradnl" altLang="es-ES_tradnl" sz="2000" dirty="0">
                <a:latin typeface="Arial" panose="020B0604020202020204" pitchFamily="34" charset="0"/>
              </a:rPr>
              <a:t> Intersección (A, B; Conjunto[T]; </a:t>
            </a:r>
            <a:r>
              <a:rPr lang="es-ES_tradnl" altLang="es-ES_tradnl" sz="2000" b="1" dirty="0" err="1">
                <a:latin typeface="Arial" panose="020B0604020202020204" pitchFamily="34" charset="0"/>
              </a:rPr>
              <a:t>var</a:t>
            </a:r>
            <a:r>
              <a:rPr lang="es-ES_tradnl" altLang="es-ES_tradnl" sz="2000" dirty="0">
                <a:latin typeface="Arial" panose="020B0604020202020204" pitchFamily="34" charset="0"/>
              </a:rPr>
              <a:t> C: Conjunto[T])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C:= </a:t>
            </a:r>
            <a:r>
              <a:rPr lang="es-ES_tradnl" altLang="es-ES_tradnl" sz="2000" dirty="0" err="1">
                <a:latin typeface="Arial" panose="020B0604020202020204" pitchFamily="34" charset="0"/>
              </a:rPr>
              <a:t>ListaVacía</a:t>
            </a:r>
            <a:endParaRPr lang="es-ES_tradnl" altLang="es-ES_tradnl" sz="20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Primero(A)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mientras</a:t>
            </a:r>
            <a:r>
              <a:rPr lang="es-ES_tradnl" altLang="es-ES_tradnl" sz="2000" dirty="0">
                <a:latin typeface="Arial" panose="020B0604020202020204" pitchFamily="34" charset="0"/>
              </a:rPr>
              <a:t> NOT </a:t>
            </a:r>
            <a:r>
              <a:rPr lang="es-ES_tradnl" altLang="es-ES_tradnl" sz="2000" dirty="0" err="1">
                <a:latin typeface="Arial" panose="020B0604020202020204" pitchFamily="34" charset="0"/>
              </a:rPr>
              <a:t>EsFinal</a:t>
            </a:r>
            <a:r>
              <a:rPr lang="es-ES_tradnl" altLang="es-ES_tradnl" sz="2000" dirty="0">
                <a:latin typeface="Arial" panose="020B0604020202020204" pitchFamily="34" charset="0"/>
              </a:rPr>
              <a:t>(A) 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hacer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	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si</a:t>
            </a:r>
            <a:r>
              <a:rPr lang="es-ES_tradnl" altLang="es-ES_tradnl" sz="2000" dirty="0">
                <a:latin typeface="Arial" panose="020B0604020202020204" pitchFamily="34" charset="0"/>
              </a:rPr>
              <a:t> Miembro(Actual(A), B) 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entonces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		</a:t>
            </a:r>
            <a:r>
              <a:rPr lang="es-ES_tradnl" altLang="es-ES_tradnl" sz="2000" dirty="0" err="1">
                <a:latin typeface="Arial" panose="020B0604020202020204" pitchFamily="34" charset="0"/>
              </a:rPr>
              <a:t>InsLista</a:t>
            </a:r>
            <a:r>
              <a:rPr lang="es-ES_tradnl" altLang="es-ES_tradnl" sz="2000" dirty="0">
                <a:latin typeface="Arial" panose="020B0604020202020204" pitchFamily="34" charset="0"/>
              </a:rPr>
              <a:t>(C, Actual(A))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	Avanzar(A)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  <a:r>
              <a:rPr lang="es-ES_tradnl" altLang="es-ES_tradnl" sz="2000" b="1" dirty="0" err="1">
                <a:latin typeface="Arial" panose="020B0604020202020204" pitchFamily="34" charset="0"/>
              </a:rPr>
              <a:t>finmientras</a:t>
            </a:r>
            <a:endParaRPr lang="es-ES_tradnl" altLang="es-ES_tradnl" sz="2000" dirty="0">
              <a:latin typeface="Arial" panose="020B06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E28103-6A6B-A35F-3AE5-1CA5CB88E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202" y="2024597"/>
            <a:ext cx="2016224" cy="79258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s-ES_tradnl" altLang="es-ES_tradnl" sz="2200" dirty="0">
                <a:latin typeface="Arial" charset="0"/>
              </a:rPr>
              <a:t>Evaluación en cortocircuito</a:t>
            </a:r>
          </a:p>
        </p:txBody>
      </p:sp>
      <p:sp>
        <p:nvSpPr>
          <p:cNvPr id="21510" name="Line 7">
            <a:extLst>
              <a:ext uri="{FF2B5EF4-FFF2-40B4-BE49-F238E27FC236}">
                <a16:creationId xmlns:a16="http://schemas.microsoft.com/office/drawing/2014/main" id="{CD7AE3CF-EEFB-0F9D-C102-014550DB7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7006" y="1988345"/>
            <a:ext cx="1449090" cy="43254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37C216AC-2259-6580-52F3-62784D6C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FB82129B-47C7-4F64-9FE6-38CE83B01846}" type="slidenum">
              <a:rPr lang="es-ES_tradnl" altLang="es-ES" sz="1400">
                <a:latin typeface="Times New Roman" panose="02020603050405020304" pitchFamily="18" charset="0"/>
              </a:rPr>
              <a:pPr/>
              <a:t>21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48EE932-C9A8-F1A4-8ECA-5CC72B7FB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4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2.2.2. Mediante listas de elementos.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31A5C06-189D-7BA8-94EB-0A6128FE1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867568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dirty="0">
                <a:latin typeface="Arial" panose="020B0604020202020204" pitchFamily="34" charset="0"/>
              </a:rPr>
              <a:t>¿Cuánto tiempo tardan las operaciones anteriores?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Suponemos una lista de tamaño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n</a:t>
            </a:r>
            <a:r>
              <a:rPr lang="es-ES_tradnl" altLang="es-ES_tradnl" sz="2800" dirty="0">
                <a:latin typeface="Arial" panose="020B0604020202020204" pitchFamily="34" charset="0"/>
              </a:rPr>
              <a:t> y otra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m</a:t>
            </a:r>
            <a:r>
              <a:rPr lang="es-ES_tradnl" altLang="es-ES_tradnl" sz="2800" dirty="0">
                <a:latin typeface="Arial" panose="020B0604020202020204" pitchFamily="34" charset="0"/>
              </a:rPr>
              <a:t> (o ambas de tamaño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n</a:t>
            </a:r>
            <a:r>
              <a:rPr lang="es-ES_tradnl" altLang="es-ES_tradnl" sz="2800" dirty="0">
                <a:latin typeface="Arial" panose="020B0604020202020204" pitchFamily="34" charset="0"/>
              </a:rPr>
              <a:t>).</a:t>
            </a:r>
          </a:p>
          <a:p>
            <a:endParaRPr lang="es-ES_tradnl" altLang="es-ES_tradnl" sz="1800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¿Cómo serían Unión, Diferencia, Inserta, Suprime, etc.?</a:t>
            </a:r>
          </a:p>
          <a:p>
            <a:endParaRPr lang="es-ES_tradnl" altLang="es-ES_tradnl" sz="1800" dirty="0">
              <a:latin typeface="Arial" panose="020B0604020202020204" pitchFamily="34" charset="0"/>
            </a:endParaRP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Inconveniente:</a:t>
            </a:r>
            <a:r>
              <a:rPr lang="es-ES_tradnl" altLang="es-ES_tradnl" sz="2800" dirty="0">
                <a:latin typeface="Arial" panose="020B0604020202020204" pitchFamily="34" charset="0"/>
              </a:rPr>
              <a:t> Unión, Intersección y Diferencia recorren la lista B muchas veces (una por cada elemento de A).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Se puede mejorar usando listas ordenadas.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2 Marcador de pie de página">
            <a:extLst>
              <a:ext uri="{FF2B5EF4-FFF2-40B4-BE49-F238E27FC236}">
                <a16:creationId xmlns:a16="http://schemas.microsoft.com/office/drawing/2014/main" id="{6E5F66F3-DFA5-BF04-4C9E-ACD86452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7F965841-ABE7-499B-B771-6BC654EF0DE6}" type="slidenum">
              <a:rPr lang="es-ES_tradnl" altLang="es-ES" sz="1400">
                <a:latin typeface="Times New Roman" panose="02020603050405020304" pitchFamily="18" charset="0"/>
              </a:rPr>
              <a:pPr/>
              <a:t>22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038AFBD-86B2-0148-DC08-D53142827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2.2.2. Mediante listas de elementos.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407D65A-7BCA-D11B-76E6-455BBF7CE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836613"/>
            <a:ext cx="8675687" cy="547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>
                <a:latin typeface="Arial" panose="020B0604020202020204" pitchFamily="34" charset="0"/>
              </a:rPr>
              <a:t>Listas no ordenadas.</a:t>
            </a:r>
          </a:p>
          <a:p>
            <a:endParaRPr lang="es-ES_tradnl" altLang="es-ES_tradnl" sz="2800">
              <a:latin typeface="Arial" panose="020B0604020202020204" pitchFamily="34" charset="0"/>
            </a:endParaRPr>
          </a:p>
          <a:p>
            <a:endParaRPr lang="es-ES_tradnl" altLang="es-ES_tradnl" sz="2800">
              <a:latin typeface="Arial" panose="020B0604020202020204" pitchFamily="34" charset="0"/>
            </a:endParaRPr>
          </a:p>
          <a:p>
            <a:r>
              <a:rPr lang="es-ES_tradnl" altLang="es-ES_tradnl" sz="2800">
                <a:latin typeface="Arial" panose="020B0604020202020204" pitchFamily="34" charset="0"/>
              </a:rPr>
              <a:t>Listas ordenadas.</a:t>
            </a:r>
          </a:p>
          <a:p>
            <a:endParaRPr lang="es-ES_tradnl" altLang="es-ES_tradnl" sz="2800">
              <a:latin typeface="Arial" panose="020B0604020202020204" pitchFamily="34" charset="0"/>
            </a:endParaRPr>
          </a:p>
          <a:p>
            <a:endParaRPr lang="es-ES_tradnl" altLang="es-ES_tradnl" sz="2800">
              <a:latin typeface="Arial" panose="020B0604020202020204" pitchFamily="34" charset="0"/>
            </a:endParaRPr>
          </a:p>
          <a:p>
            <a:endParaRPr lang="es-ES_tradnl" altLang="es-ES_tradnl" sz="1000">
              <a:latin typeface="Arial" panose="020B0604020202020204" pitchFamily="34" charset="0"/>
            </a:endParaRPr>
          </a:p>
          <a:p>
            <a:r>
              <a:rPr lang="es-ES_tradnl" altLang="es-ES_tradnl" sz="2800" b="1">
                <a:latin typeface="Arial" panose="020B0604020202020204" pitchFamily="34" charset="0"/>
              </a:rPr>
              <a:t>Miembro, Inserta, Suprime</a:t>
            </a:r>
            <a:r>
              <a:rPr lang="es-ES_tradnl" altLang="es-ES_tradnl" sz="2800">
                <a:latin typeface="Arial" panose="020B0604020202020204" pitchFamily="34" charset="0"/>
              </a:rPr>
              <a:t>: Parar si encontramos un elemento mayor que el buscado.</a:t>
            </a:r>
          </a:p>
          <a:p>
            <a:r>
              <a:rPr lang="es-ES_tradnl" altLang="es-ES_tradnl" sz="2800" b="1">
                <a:latin typeface="Arial" panose="020B0604020202020204" pitchFamily="34" charset="0"/>
              </a:rPr>
              <a:t>Unión</a:t>
            </a:r>
            <a:r>
              <a:rPr lang="es-ES_tradnl" altLang="es-ES_tradnl" sz="2800">
                <a:latin typeface="Arial" panose="020B0604020202020204" pitchFamily="34" charset="0"/>
              </a:rPr>
              <a:t>, </a:t>
            </a:r>
            <a:r>
              <a:rPr lang="es-ES_tradnl" altLang="es-ES_tradnl" sz="2800" b="1">
                <a:latin typeface="Arial" panose="020B0604020202020204" pitchFamily="34" charset="0"/>
              </a:rPr>
              <a:t>Intersección</a:t>
            </a:r>
            <a:r>
              <a:rPr lang="es-ES_tradnl" altLang="es-ES_tradnl" sz="2800">
                <a:latin typeface="Arial" panose="020B0604020202020204" pitchFamily="34" charset="0"/>
              </a:rPr>
              <a:t>, </a:t>
            </a:r>
            <a:r>
              <a:rPr lang="es-ES_tradnl" altLang="es-ES_tradnl" sz="2800" b="1">
                <a:latin typeface="Arial" panose="020B0604020202020204" pitchFamily="34" charset="0"/>
              </a:rPr>
              <a:t>Diferencia</a:t>
            </a:r>
            <a:r>
              <a:rPr lang="es-ES_tradnl" altLang="es-ES_tradnl" sz="2800">
                <a:latin typeface="Arial" panose="020B0604020202020204" pitchFamily="34" charset="0"/>
              </a:rPr>
              <a:t>: Recorrido simultáneo (y único) de ambas listas.</a:t>
            </a:r>
          </a:p>
        </p:txBody>
      </p:sp>
      <p:graphicFrame>
        <p:nvGraphicFramePr>
          <p:cNvPr id="61444" name="Group 4">
            <a:extLst>
              <a:ext uri="{FF2B5EF4-FFF2-40B4-BE49-F238E27FC236}">
                <a16:creationId xmlns:a16="http://schemas.microsoft.com/office/drawing/2014/main" id="{05F13BEB-0E66-064D-6377-49D94194B351}"/>
              </a:ext>
            </a:extLst>
          </p:cNvPr>
          <p:cNvGraphicFramePr>
            <a:graphicFrameLocks noGrp="1"/>
          </p:cNvGraphicFramePr>
          <p:nvPr/>
        </p:nvGraphicFramePr>
        <p:xfrm>
          <a:off x="774700" y="1484313"/>
          <a:ext cx="933450" cy="617537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52" name="Group 12">
            <a:extLst>
              <a:ext uri="{FF2B5EF4-FFF2-40B4-BE49-F238E27FC236}">
                <a16:creationId xmlns:a16="http://schemas.microsoft.com/office/drawing/2014/main" id="{9B267157-4653-77A0-A5B4-E1924C7E4398}"/>
              </a:ext>
            </a:extLst>
          </p:cNvPr>
          <p:cNvGraphicFramePr>
            <a:graphicFrameLocks noGrp="1"/>
          </p:cNvGraphicFramePr>
          <p:nvPr/>
        </p:nvGraphicFramePr>
        <p:xfrm>
          <a:off x="2338388" y="1484313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60" name="Group 20">
            <a:extLst>
              <a:ext uri="{FF2B5EF4-FFF2-40B4-BE49-F238E27FC236}">
                <a16:creationId xmlns:a16="http://schemas.microsoft.com/office/drawing/2014/main" id="{9427EDD2-C296-2E56-1E04-1B8B7303492C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1484313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68" name="Group 28">
            <a:extLst>
              <a:ext uri="{FF2B5EF4-FFF2-40B4-BE49-F238E27FC236}">
                <a16:creationId xmlns:a16="http://schemas.microsoft.com/office/drawing/2014/main" id="{7863C310-F8FE-2BDC-DB9C-81AEE0073AB6}"/>
              </a:ext>
            </a:extLst>
          </p:cNvPr>
          <p:cNvGraphicFramePr>
            <a:graphicFrameLocks noGrp="1"/>
          </p:cNvGraphicFramePr>
          <p:nvPr/>
        </p:nvGraphicFramePr>
        <p:xfrm>
          <a:off x="5430838" y="1484313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89" name="Line 36">
            <a:extLst>
              <a:ext uri="{FF2B5EF4-FFF2-40B4-BE49-F238E27FC236}">
                <a16:creationId xmlns:a16="http://schemas.microsoft.com/office/drawing/2014/main" id="{76F2CCC6-399A-C5FE-20EA-99970398F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177165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90" name="Line 37">
            <a:extLst>
              <a:ext uri="{FF2B5EF4-FFF2-40B4-BE49-F238E27FC236}">
                <a16:creationId xmlns:a16="http://schemas.microsoft.com/office/drawing/2014/main" id="{5EADE9E7-4291-DACD-74E5-AA79A0DCB0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350" y="177165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91" name="Line 38">
            <a:extLst>
              <a:ext uri="{FF2B5EF4-FFF2-40B4-BE49-F238E27FC236}">
                <a16:creationId xmlns:a16="http://schemas.microsoft.com/office/drawing/2014/main" id="{BEC851ED-220D-B409-A4B9-5CF2C8613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238" y="177165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92" name="Line 39">
            <a:extLst>
              <a:ext uri="{FF2B5EF4-FFF2-40B4-BE49-F238E27FC236}">
                <a16:creationId xmlns:a16="http://schemas.microsoft.com/office/drawing/2014/main" id="{AC68724B-6A3E-86A9-C84E-E16805499B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7100" y="1771650"/>
            <a:ext cx="7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93" name="Text Box 40">
            <a:extLst>
              <a:ext uri="{FF2B5EF4-FFF2-40B4-BE49-F238E27FC236}">
                <a16:creationId xmlns:a16="http://schemas.microsoft.com/office/drawing/2014/main" id="{EB485D68-8C88-8433-4C75-F472DFC9E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1557338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C</a:t>
            </a:r>
            <a:r>
              <a:rPr lang="es-ES_tradnl" altLang="es-ES_tradnl" sz="2400">
                <a:latin typeface="Tahoma" panose="020B0604030504040204" pitchFamily="34" charset="0"/>
              </a:rPr>
              <a:t>: Conjunto[T]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graphicFrame>
        <p:nvGraphicFramePr>
          <p:cNvPr id="61481" name="Group 41">
            <a:extLst>
              <a:ext uri="{FF2B5EF4-FFF2-40B4-BE49-F238E27FC236}">
                <a16:creationId xmlns:a16="http://schemas.microsoft.com/office/drawing/2014/main" id="{8D76CCA1-FEC6-1017-314C-97FD520FD07E}"/>
              </a:ext>
            </a:extLst>
          </p:cNvPr>
          <p:cNvGraphicFramePr>
            <a:graphicFrameLocks noGrp="1"/>
          </p:cNvGraphicFramePr>
          <p:nvPr/>
        </p:nvGraphicFramePr>
        <p:xfrm>
          <a:off x="776288" y="3068638"/>
          <a:ext cx="933450" cy="617537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89" name="Group 49">
            <a:extLst>
              <a:ext uri="{FF2B5EF4-FFF2-40B4-BE49-F238E27FC236}">
                <a16:creationId xmlns:a16="http://schemas.microsoft.com/office/drawing/2014/main" id="{A66BF00A-381B-0AD1-B128-27B181581D0B}"/>
              </a:ext>
            </a:extLst>
          </p:cNvPr>
          <p:cNvGraphicFramePr>
            <a:graphicFrameLocks noGrp="1"/>
          </p:cNvGraphicFramePr>
          <p:nvPr/>
        </p:nvGraphicFramePr>
        <p:xfrm>
          <a:off x="2339975" y="3068638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497" name="Group 57">
            <a:extLst>
              <a:ext uri="{FF2B5EF4-FFF2-40B4-BE49-F238E27FC236}">
                <a16:creationId xmlns:a16="http://schemas.microsoft.com/office/drawing/2014/main" id="{8D6DAC51-9981-0663-32AF-61E16497705A}"/>
              </a:ext>
            </a:extLst>
          </p:cNvPr>
          <p:cNvGraphicFramePr>
            <a:graphicFrameLocks noGrp="1"/>
          </p:cNvGraphicFramePr>
          <p:nvPr/>
        </p:nvGraphicFramePr>
        <p:xfrm>
          <a:off x="3887788" y="3068638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05" name="Group 65">
            <a:extLst>
              <a:ext uri="{FF2B5EF4-FFF2-40B4-BE49-F238E27FC236}">
                <a16:creationId xmlns:a16="http://schemas.microsoft.com/office/drawing/2014/main" id="{C138F61B-4D8B-401C-754C-9E383CCC08AB}"/>
              </a:ext>
            </a:extLst>
          </p:cNvPr>
          <p:cNvGraphicFramePr>
            <a:graphicFrameLocks noGrp="1"/>
          </p:cNvGraphicFramePr>
          <p:nvPr/>
        </p:nvGraphicFramePr>
        <p:xfrm>
          <a:off x="5432425" y="3068638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626" name="Line 73">
            <a:extLst>
              <a:ext uri="{FF2B5EF4-FFF2-40B4-BE49-F238E27FC236}">
                <a16:creationId xmlns:a16="http://schemas.microsoft.com/office/drawing/2014/main" id="{B8BF7312-4E7B-A4D1-005F-38A67515FDC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3200" y="3355975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27" name="Line 74">
            <a:extLst>
              <a:ext uri="{FF2B5EF4-FFF2-40B4-BE49-F238E27FC236}">
                <a16:creationId xmlns:a16="http://schemas.microsoft.com/office/drawing/2014/main" id="{DB05DBAD-0423-3B4C-529C-1764D7010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5938" y="3355975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28" name="Line 75">
            <a:extLst>
              <a:ext uri="{FF2B5EF4-FFF2-40B4-BE49-F238E27FC236}">
                <a16:creationId xmlns:a16="http://schemas.microsoft.com/office/drawing/2014/main" id="{816C1C8A-B713-C8FC-B0F4-7A77C52EB9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3355975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29" name="Line 76">
            <a:extLst>
              <a:ext uri="{FF2B5EF4-FFF2-40B4-BE49-F238E27FC236}">
                <a16:creationId xmlns:a16="http://schemas.microsoft.com/office/drawing/2014/main" id="{BC76E3EF-C9B5-2D73-49F6-23348DB5BB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8688" y="3355975"/>
            <a:ext cx="7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630" name="Text Box 77">
            <a:extLst>
              <a:ext uri="{FF2B5EF4-FFF2-40B4-BE49-F238E27FC236}">
                <a16:creationId xmlns:a16="http://schemas.microsoft.com/office/drawing/2014/main" id="{4CAD1664-DE80-4533-3857-AEBD341C1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3141663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C</a:t>
            </a:r>
            <a:r>
              <a:rPr lang="es-ES_tradnl" altLang="es-ES_tradnl" sz="2400">
                <a:latin typeface="Tahoma" panose="020B0604030504040204" pitchFamily="34" charset="0"/>
              </a:rPr>
              <a:t>: Conjunto[T]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 Marcador de pie de página">
            <a:extLst>
              <a:ext uri="{FF2B5EF4-FFF2-40B4-BE49-F238E27FC236}">
                <a16:creationId xmlns:a16="http://schemas.microsoft.com/office/drawing/2014/main" id="{043E60AA-11C6-6C27-ECFB-A3344FA1F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47BB7A28-90BD-4FAA-A847-4C705D553033}" type="slidenum">
              <a:rPr lang="es-ES_tradnl" altLang="es-ES" sz="1400">
                <a:latin typeface="Times New Roman" panose="02020603050405020304" pitchFamily="18" charset="0"/>
              </a:rPr>
              <a:pPr/>
              <a:t>23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83761F8-1BD3-D871-863B-436A2F75A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2.2.2. Mediante listas de elementos.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FE75E90-7569-1BCE-8C98-B1078D39F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08050"/>
            <a:ext cx="8675687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400" b="1" dirty="0">
                <a:latin typeface="Arial" panose="020B0604020202020204" pitchFamily="34" charset="0"/>
              </a:rPr>
              <a:t>operación</a:t>
            </a:r>
            <a:r>
              <a:rPr lang="es-ES_tradnl" altLang="es-ES_tradnl" sz="2400" dirty="0">
                <a:latin typeface="Arial" panose="020B0604020202020204" pitchFamily="34" charset="0"/>
              </a:rPr>
              <a:t> Miembro (x: T; C: Conjunto[T]): booleano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Primero(C)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mientras</a:t>
            </a:r>
            <a:r>
              <a:rPr lang="es-ES_tradnl" altLang="es-ES_tradnl" sz="2400" dirty="0">
                <a:latin typeface="Arial" panose="020B0604020202020204" pitchFamily="34" charset="0"/>
              </a:rPr>
              <a:t> NOT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EsFinal</a:t>
            </a:r>
            <a:r>
              <a:rPr lang="es-ES_tradnl" altLang="es-ES_tradnl" sz="2400" dirty="0">
                <a:latin typeface="Arial" panose="020B0604020202020204" pitchFamily="34" charset="0"/>
              </a:rPr>
              <a:t>(C) AND Actual(C) </a:t>
            </a:r>
            <a:r>
              <a:rPr lang="es-ES_tradnl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_tradnl" altLang="es-ES_tradnl" sz="2400" dirty="0">
                <a:latin typeface="Arial" panose="020B0604020202020204" pitchFamily="34" charset="0"/>
              </a:rPr>
              <a:t> x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hacer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Avanzar(C)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devolver</a:t>
            </a:r>
            <a:r>
              <a:rPr lang="es-ES_tradnl" altLang="es-ES_tradnl" sz="2400" dirty="0">
                <a:latin typeface="Arial" panose="020B0604020202020204" pitchFamily="34" charset="0"/>
              </a:rPr>
              <a:t> NOT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EsFinal</a:t>
            </a:r>
            <a:r>
              <a:rPr lang="es-ES_tradnl" altLang="es-ES_tradnl" sz="2400" dirty="0">
                <a:latin typeface="Arial" panose="020B0604020202020204" pitchFamily="34" charset="0"/>
              </a:rPr>
              <a:t>(C) AND Actual(C) == x</a:t>
            </a:r>
          </a:p>
          <a:p>
            <a:pPr>
              <a:buFontTx/>
              <a:buNone/>
            </a:pP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_tradnl" sz="2800" dirty="0">
              <a:latin typeface="Arial" panose="020B0604020202020204" pitchFamily="34" charset="0"/>
            </a:endParaRPr>
          </a:p>
          <a:p>
            <a:endParaRPr lang="es-ES_tradnl" altLang="es-ES_tradnl" sz="2800" dirty="0">
              <a:latin typeface="Arial" panose="020B0604020202020204" pitchFamily="34" charset="0"/>
            </a:endParaRPr>
          </a:p>
          <a:p>
            <a:endParaRPr lang="es-ES_tradnl" altLang="es-ES_tradnl" sz="2800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¿Cuánto es el tiempo de ejecución ahora?</a:t>
            </a:r>
          </a:p>
        </p:txBody>
      </p:sp>
      <p:graphicFrame>
        <p:nvGraphicFramePr>
          <p:cNvPr id="62505" name="Group 41">
            <a:extLst>
              <a:ext uri="{FF2B5EF4-FFF2-40B4-BE49-F238E27FC236}">
                <a16:creationId xmlns:a16="http://schemas.microsoft.com/office/drawing/2014/main" id="{FAD91A05-E4BB-6840-5437-B5184138635F}"/>
              </a:ext>
            </a:extLst>
          </p:cNvPr>
          <p:cNvGraphicFramePr>
            <a:graphicFrameLocks noGrp="1"/>
          </p:cNvGraphicFramePr>
          <p:nvPr/>
        </p:nvGraphicFramePr>
        <p:xfrm>
          <a:off x="774700" y="3603625"/>
          <a:ext cx="933450" cy="6175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13" name="Group 49">
            <a:extLst>
              <a:ext uri="{FF2B5EF4-FFF2-40B4-BE49-F238E27FC236}">
                <a16:creationId xmlns:a16="http://schemas.microsoft.com/office/drawing/2014/main" id="{376A9412-9B44-7E15-5A28-EA4E772F3833}"/>
              </a:ext>
            </a:extLst>
          </p:cNvPr>
          <p:cNvGraphicFramePr>
            <a:graphicFrameLocks noGrp="1"/>
          </p:cNvGraphicFramePr>
          <p:nvPr/>
        </p:nvGraphicFramePr>
        <p:xfrm>
          <a:off x="2338388" y="3603625"/>
          <a:ext cx="933450" cy="617538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21" name="Group 57">
            <a:extLst>
              <a:ext uri="{FF2B5EF4-FFF2-40B4-BE49-F238E27FC236}">
                <a16:creationId xmlns:a16="http://schemas.microsoft.com/office/drawing/2014/main" id="{EBD827A8-0C5A-C914-DEB7-6928208960E5}"/>
              </a:ext>
            </a:extLst>
          </p:cNvPr>
          <p:cNvGraphicFramePr>
            <a:graphicFrameLocks noGrp="1"/>
          </p:cNvGraphicFramePr>
          <p:nvPr/>
        </p:nvGraphicFramePr>
        <p:xfrm>
          <a:off x="3886200" y="3603625"/>
          <a:ext cx="933450" cy="617538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529" name="Group 65">
            <a:extLst>
              <a:ext uri="{FF2B5EF4-FFF2-40B4-BE49-F238E27FC236}">
                <a16:creationId xmlns:a16="http://schemas.microsoft.com/office/drawing/2014/main" id="{1D6039DB-F864-F4D4-4097-6BC433BEB187}"/>
              </a:ext>
            </a:extLst>
          </p:cNvPr>
          <p:cNvGraphicFramePr>
            <a:graphicFrameLocks noGrp="1"/>
          </p:cNvGraphicFramePr>
          <p:nvPr/>
        </p:nvGraphicFramePr>
        <p:xfrm>
          <a:off x="5430838" y="3603625"/>
          <a:ext cx="933450" cy="617538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613" name="Line 73">
            <a:extLst>
              <a:ext uri="{FF2B5EF4-FFF2-40B4-BE49-F238E27FC236}">
                <a16:creationId xmlns:a16="http://schemas.microsoft.com/office/drawing/2014/main" id="{6F91F024-9876-427A-C5D2-8C42CC95C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1613" y="38909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614" name="Line 74">
            <a:extLst>
              <a:ext uri="{FF2B5EF4-FFF2-40B4-BE49-F238E27FC236}">
                <a16:creationId xmlns:a16="http://schemas.microsoft.com/office/drawing/2014/main" id="{94530ABA-8C02-4B43-4197-8A6B34BDE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4350" y="38909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615" name="Line 75">
            <a:extLst>
              <a:ext uri="{FF2B5EF4-FFF2-40B4-BE49-F238E27FC236}">
                <a16:creationId xmlns:a16="http://schemas.microsoft.com/office/drawing/2014/main" id="{055480E6-B49C-149A-3D31-85F59A710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7238" y="38909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616" name="Line 76">
            <a:extLst>
              <a:ext uri="{FF2B5EF4-FFF2-40B4-BE49-F238E27FC236}">
                <a16:creationId xmlns:a16="http://schemas.microsoft.com/office/drawing/2014/main" id="{4C8ACB64-53AA-425A-1DDC-63BAFF5F69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7100" y="3890963"/>
            <a:ext cx="7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4617" name="Text Box 77">
            <a:extLst>
              <a:ext uri="{FF2B5EF4-FFF2-40B4-BE49-F238E27FC236}">
                <a16:creationId xmlns:a16="http://schemas.microsoft.com/office/drawing/2014/main" id="{D109A869-85A7-4CA9-6B55-7F282D039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367665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C</a:t>
            </a:r>
            <a:r>
              <a:rPr lang="es-ES_tradnl" altLang="es-ES_tradnl" sz="2400">
                <a:latin typeface="Tahoma" panose="020B0604030504040204" pitchFamily="34" charset="0"/>
              </a:rPr>
              <a:t>: Conjunto[T]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2 Marcador de pie de página">
            <a:extLst>
              <a:ext uri="{FF2B5EF4-FFF2-40B4-BE49-F238E27FC236}">
                <a16:creationId xmlns:a16="http://schemas.microsoft.com/office/drawing/2014/main" id="{039E9BBA-B9FC-4D57-6321-5FD788B7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AEB70963-D0B3-45E6-BBB4-C0B92A6FFD1D}" type="slidenum">
              <a:rPr lang="es-ES_tradnl" altLang="es-ES" sz="1400">
                <a:latin typeface="Times New Roman" panose="02020603050405020304" pitchFamily="18" charset="0"/>
              </a:rPr>
              <a:pPr/>
              <a:t>24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70C7BDB-D099-C36D-3420-EE0C18454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17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2.2.2. Mediante listas de elementos.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1E44BEA-CEAF-BF37-12C6-B5D78427E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9275"/>
            <a:ext cx="8675687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b="1">
                <a:latin typeface="Arial" panose="020B0604020202020204" pitchFamily="34" charset="0"/>
              </a:rPr>
              <a:t>Unión:</a:t>
            </a:r>
            <a:r>
              <a:rPr lang="es-ES_tradnl" altLang="es-ES_tradnl" sz="2800">
                <a:latin typeface="Arial" panose="020B0604020202020204" pitchFamily="34" charset="0"/>
              </a:rPr>
              <a:t> Idea parecida al procedimiento de mezcla, en la ordenación por mezcla.</a:t>
            </a:r>
          </a:p>
        </p:txBody>
      </p:sp>
      <p:graphicFrame>
        <p:nvGraphicFramePr>
          <p:cNvPr id="63492" name="Group 4">
            <a:extLst>
              <a:ext uri="{FF2B5EF4-FFF2-40B4-BE49-F238E27FC236}">
                <a16:creationId xmlns:a16="http://schemas.microsoft.com/office/drawing/2014/main" id="{418C820B-3AEC-824F-6AB0-4A21A2AACEB4}"/>
              </a:ext>
            </a:extLst>
          </p:cNvPr>
          <p:cNvGraphicFramePr>
            <a:graphicFrameLocks noGrp="1"/>
          </p:cNvGraphicFramePr>
          <p:nvPr/>
        </p:nvGraphicFramePr>
        <p:xfrm>
          <a:off x="779463" y="1774825"/>
          <a:ext cx="933450" cy="617538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00" name="Group 12">
            <a:extLst>
              <a:ext uri="{FF2B5EF4-FFF2-40B4-BE49-F238E27FC236}">
                <a16:creationId xmlns:a16="http://schemas.microsoft.com/office/drawing/2014/main" id="{3C0B4063-658D-28B1-C028-E3BF9B0B24E0}"/>
              </a:ext>
            </a:extLst>
          </p:cNvPr>
          <p:cNvGraphicFramePr>
            <a:graphicFrameLocks noGrp="1"/>
          </p:cNvGraphicFramePr>
          <p:nvPr/>
        </p:nvGraphicFramePr>
        <p:xfrm>
          <a:off x="2343150" y="1774825"/>
          <a:ext cx="933450" cy="617538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08" name="Group 20">
            <a:extLst>
              <a:ext uri="{FF2B5EF4-FFF2-40B4-BE49-F238E27FC236}">
                <a16:creationId xmlns:a16="http://schemas.microsoft.com/office/drawing/2014/main" id="{1CB770BC-F84A-EB07-CADD-B5D76632C10D}"/>
              </a:ext>
            </a:extLst>
          </p:cNvPr>
          <p:cNvGraphicFramePr>
            <a:graphicFrameLocks noGrp="1"/>
          </p:cNvGraphicFramePr>
          <p:nvPr/>
        </p:nvGraphicFramePr>
        <p:xfrm>
          <a:off x="3890963" y="1774825"/>
          <a:ext cx="933450" cy="617538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16" name="Group 28">
            <a:extLst>
              <a:ext uri="{FF2B5EF4-FFF2-40B4-BE49-F238E27FC236}">
                <a16:creationId xmlns:a16="http://schemas.microsoft.com/office/drawing/2014/main" id="{B5E1607A-DE24-1A5F-114F-8CEF745551F2}"/>
              </a:ext>
            </a:extLst>
          </p:cNvPr>
          <p:cNvGraphicFramePr>
            <a:graphicFrameLocks noGrp="1"/>
          </p:cNvGraphicFramePr>
          <p:nvPr/>
        </p:nvGraphicFramePr>
        <p:xfrm>
          <a:off x="5435600" y="1774825"/>
          <a:ext cx="933450" cy="617538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37" name="Line 36">
            <a:extLst>
              <a:ext uri="{FF2B5EF4-FFF2-40B4-BE49-F238E27FC236}">
                <a16:creationId xmlns:a16="http://schemas.microsoft.com/office/drawing/2014/main" id="{8A9AD41C-BD1D-6868-7472-B0639E1B8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0621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38" name="Line 37">
            <a:extLst>
              <a:ext uri="{FF2B5EF4-FFF2-40B4-BE49-F238E27FC236}">
                <a16:creationId xmlns:a16="http://schemas.microsoft.com/office/drawing/2014/main" id="{A1BBE6FC-B920-A8DA-87DC-BE0908C19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20621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39" name="Line 38">
            <a:extLst>
              <a:ext uri="{FF2B5EF4-FFF2-40B4-BE49-F238E27FC236}">
                <a16:creationId xmlns:a16="http://schemas.microsoft.com/office/drawing/2014/main" id="{93D31522-E469-5054-E237-28BCE9C6A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062163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40" name="Line 39">
            <a:extLst>
              <a:ext uri="{FF2B5EF4-FFF2-40B4-BE49-F238E27FC236}">
                <a16:creationId xmlns:a16="http://schemas.microsoft.com/office/drawing/2014/main" id="{13E0ED28-121C-E35A-7BD1-D1DE478747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1863" y="2062163"/>
            <a:ext cx="7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41" name="Text Box 40">
            <a:extLst>
              <a:ext uri="{FF2B5EF4-FFF2-40B4-BE49-F238E27FC236}">
                <a16:creationId xmlns:a16="http://schemas.microsoft.com/office/drawing/2014/main" id="{3777D769-D16D-4AFC-EC26-AA605AA9D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1847850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A</a:t>
            </a:r>
            <a:r>
              <a:rPr lang="es-ES_tradnl" altLang="es-ES_tradnl" sz="2400">
                <a:latin typeface="Tahoma" panose="020B0604030504040204" pitchFamily="34" charset="0"/>
              </a:rPr>
              <a:t>: Conjunto[T]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graphicFrame>
        <p:nvGraphicFramePr>
          <p:cNvPr id="63529" name="Group 41">
            <a:extLst>
              <a:ext uri="{FF2B5EF4-FFF2-40B4-BE49-F238E27FC236}">
                <a16:creationId xmlns:a16="http://schemas.microsoft.com/office/drawing/2014/main" id="{CAA7ADA8-7327-7823-7E98-5F9206BE3D82}"/>
              </a:ext>
            </a:extLst>
          </p:cNvPr>
          <p:cNvGraphicFramePr>
            <a:graphicFrameLocks noGrp="1"/>
          </p:cNvGraphicFramePr>
          <p:nvPr/>
        </p:nvGraphicFramePr>
        <p:xfrm>
          <a:off x="755650" y="3141663"/>
          <a:ext cx="933450" cy="617537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37" name="Group 49">
            <a:extLst>
              <a:ext uri="{FF2B5EF4-FFF2-40B4-BE49-F238E27FC236}">
                <a16:creationId xmlns:a16="http://schemas.microsoft.com/office/drawing/2014/main" id="{DECACDF5-82A4-6EAF-7292-9CD1F5801430}"/>
              </a:ext>
            </a:extLst>
          </p:cNvPr>
          <p:cNvGraphicFramePr>
            <a:graphicFrameLocks noGrp="1"/>
          </p:cNvGraphicFramePr>
          <p:nvPr/>
        </p:nvGraphicFramePr>
        <p:xfrm>
          <a:off x="2319338" y="3141663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45" name="Group 57">
            <a:extLst>
              <a:ext uri="{FF2B5EF4-FFF2-40B4-BE49-F238E27FC236}">
                <a16:creationId xmlns:a16="http://schemas.microsoft.com/office/drawing/2014/main" id="{B34A5362-144D-C343-15F6-1FAAAEC17E00}"/>
              </a:ext>
            </a:extLst>
          </p:cNvPr>
          <p:cNvGraphicFramePr>
            <a:graphicFrameLocks noGrp="1"/>
          </p:cNvGraphicFramePr>
          <p:nvPr/>
        </p:nvGraphicFramePr>
        <p:xfrm>
          <a:off x="3867150" y="3141663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53" name="Group 65">
            <a:extLst>
              <a:ext uri="{FF2B5EF4-FFF2-40B4-BE49-F238E27FC236}">
                <a16:creationId xmlns:a16="http://schemas.microsoft.com/office/drawing/2014/main" id="{E24B359D-4434-DF02-1354-21F609237A45}"/>
              </a:ext>
            </a:extLst>
          </p:cNvPr>
          <p:cNvGraphicFramePr>
            <a:graphicFrameLocks noGrp="1"/>
          </p:cNvGraphicFramePr>
          <p:nvPr/>
        </p:nvGraphicFramePr>
        <p:xfrm>
          <a:off x="5411788" y="3141663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74" name="Line 73">
            <a:extLst>
              <a:ext uri="{FF2B5EF4-FFF2-40B4-BE49-F238E27FC236}">
                <a16:creationId xmlns:a16="http://schemas.microsoft.com/office/drawing/2014/main" id="{DE258329-CD87-9728-4776-4F4F922DA1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2563" y="342900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75" name="Line 74">
            <a:extLst>
              <a:ext uri="{FF2B5EF4-FFF2-40B4-BE49-F238E27FC236}">
                <a16:creationId xmlns:a16="http://schemas.microsoft.com/office/drawing/2014/main" id="{CEFD9AFD-4710-103A-233B-0F15A9E5F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5300" y="342900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76" name="Line 75">
            <a:extLst>
              <a:ext uri="{FF2B5EF4-FFF2-40B4-BE49-F238E27FC236}">
                <a16:creationId xmlns:a16="http://schemas.microsoft.com/office/drawing/2014/main" id="{1EA4A6CA-53F8-B96B-A1D8-19B8E6FF0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8188" y="3429000"/>
            <a:ext cx="86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77" name="Line 76">
            <a:extLst>
              <a:ext uri="{FF2B5EF4-FFF2-40B4-BE49-F238E27FC236}">
                <a16:creationId xmlns:a16="http://schemas.microsoft.com/office/drawing/2014/main" id="{A05CEC63-DB4E-0403-0EFC-E41B778EAC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8050" y="3429000"/>
            <a:ext cx="73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678" name="Text Box 77">
            <a:extLst>
              <a:ext uri="{FF2B5EF4-FFF2-40B4-BE49-F238E27FC236}">
                <a16:creationId xmlns:a16="http://schemas.microsoft.com/office/drawing/2014/main" id="{927ED936-49B6-F3EE-D618-80AEF75D3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4613" y="3214688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B</a:t>
            </a:r>
            <a:r>
              <a:rPr lang="es-ES_tradnl" altLang="es-ES_tradnl" sz="2400">
                <a:latin typeface="Tahoma" panose="020B0604030504040204" pitchFamily="34" charset="0"/>
              </a:rPr>
              <a:t>: Conjunto[T]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25679" name="Text Box 78">
            <a:extLst>
              <a:ext uri="{FF2B5EF4-FFF2-40B4-BE49-F238E27FC236}">
                <a16:creationId xmlns:a16="http://schemas.microsoft.com/office/drawing/2014/main" id="{B10367DB-15A2-0C4D-50F0-9C31AC4E0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510088"/>
            <a:ext cx="2381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C</a:t>
            </a:r>
            <a:r>
              <a:rPr lang="es-ES_tradnl" altLang="es-ES_tradnl" sz="2400">
                <a:latin typeface="Tahoma" panose="020B0604030504040204" pitchFamily="34" charset="0"/>
              </a:rPr>
              <a:t>: Conjunto[T]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grpSp>
        <p:nvGrpSpPr>
          <p:cNvPr id="63630" name="Group 142">
            <a:extLst>
              <a:ext uri="{FF2B5EF4-FFF2-40B4-BE49-F238E27FC236}">
                <a16:creationId xmlns:a16="http://schemas.microsoft.com/office/drawing/2014/main" id="{92DEF411-DEEA-6AB1-2688-A73B9A352EE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422525"/>
            <a:ext cx="1008063" cy="612775"/>
            <a:chOff x="158" y="1752"/>
            <a:chExt cx="635" cy="386"/>
          </a:xfrm>
        </p:grpSpPr>
        <p:sp>
          <p:nvSpPr>
            <p:cNvPr id="25739" name="Line 79">
              <a:extLst>
                <a:ext uri="{FF2B5EF4-FFF2-40B4-BE49-F238E27FC236}">
                  <a16:creationId xmlns:a16="http://schemas.microsoft.com/office/drawing/2014/main" id="{F90B55B8-B824-623D-A631-0E2F26CD26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1752"/>
              <a:ext cx="317" cy="1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740" name="Text Box 81">
              <a:extLst>
                <a:ext uri="{FF2B5EF4-FFF2-40B4-BE49-F238E27FC236}">
                  <a16:creationId xmlns:a16="http://schemas.microsoft.com/office/drawing/2014/main" id="{4374FBD0-2729-9A78-424F-195BB796D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1888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000" b="1">
                  <a:solidFill>
                    <a:srgbClr val="FF3300"/>
                  </a:solidFill>
                  <a:latin typeface="Tahoma" panose="020B0604030504040204" pitchFamily="34" charset="0"/>
                </a:rPr>
                <a:t>actual</a:t>
              </a:r>
              <a:endParaRPr lang="es-ES" altLang="es-ES_tradnl" sz="2000" b="1">
                <a:solidFill>
                  <a:srgbClr val="FF33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3631" name="Group 143">
            <a:extLst>
              <a:ext uri="{FF2B5EF4-FFF2-40B4-BE49-F238E27FC236}">
                <a16:creationId xmlns:a16="http://schemas.microsoft.com/office/drawing/2014/main" id="{9A6CB758-726F-80A0-1616-F5F1F54231F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90950"/>
            <a:ext cx="1008063" cy="612775"/>
            <a:chOff x="158" y="2614"/>
            <a:chExt cx="635" cy="386"/>
          </a:xfrm>
        </p:grpSpPr>
        <p:sp>
          <p:nvSpPr>
            <p:cNvPr id="25737" name="Line 80">
              <a:extLst>
                <a:ext uri="{FF2B5EF4-FFF2-40B4-BE49-F238E27FC236}">
                  <a16:creationId xmlns:a16="http://schemas.microsoft.com/office/drawing/2014/main" id="{6840FD44-4708-6518-7313-B639BE10D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" y="2614"/>
              <a:ext cx="272" cy="181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738" name="Text Box 82">
              <a:extLst>
                <a:ext uri="{FF2B5EF4-FFF2-40B4-BE49-F238E27FC236}">
                  <a16:creationId xmlns:a16="http://schemas.microsoft.com/office/drawing/2014/main" id="{84ABCE11-80EA-0C6E-4CE4-407BF970B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750"/>
              <a:ext cx="6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_tradnl" sz="2000" b="1">
                  <a:solidFill>
                    <a:srgbClr val="0066FF"/>
                  </a:solidFill>
                  <a:latin typeface="Tahoma" panose="020B0604030504040204" pitchFamily="34" charset="0"/>
                </a:rPr>
                <a:t>actual</a:t>
              </a:r>
              <a:endParaRPr lang="es-ES" altLang="es-ES_tradnl" sz="2000" b="1">
                <a:solidFill>
                  <a:srgbClr val="0066FF"/>
                </a:solidFill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63571" name="Group 83">
            <a:extLst>
              <a:ext uri="{FF2B5EF4-FFF2-40B4-BE49-F238E27FC236}">
                <a16:creationId xmlns:a16="http://schemas.microsoft.com/office/drawing/2014/main" id="{1444C6C2-4553-A6A2-49D8-5B19AA3269FF}"/>
              </a:ext>
            </a:extLst>
          </p:cNvPr>
          <p:cNvGraphicFramePr>
            <a:graphicFrameLocks noGrp="1"/>
          </p:cNvGraphicFramePr>
          <p:nvPr/>
        </p:nvGraphicFramePr>
        <p:xfrm>
          <a:off x="347663" y="4510088"/>
          <a:ext cx="933450" cy="617537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79" name="Group 91">
            <a:extLst>
              <a:ext uri="{FF2B5EF4-FFF2-40B4-BE49-F238E27FC236}">
                <a16:creationId xmlns:a16="http://schemas.microsoft.com/office/drawing/2014/main" id="{3BAA2AFD-F774-1DE0-BAB9-D1C1E5BD9832}"/>
              </a:ext>
            </a:extLst>
          </p:cNvPr>
          <p:cNvGraphicFramePr>
            <a:graphicFrameLocks noGrp="1"/>
          </p:cNvGraphicFramePr>
          <p:nvPr/>
        </p:nvGraphicFramePr>
        <p:xfrm>
          <a:off x="1911350" y="4510088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87" name="Group 99">
            <a:extLst>
              <a:ext uri="{FF2B5EF4-FFF2-40B4-BE49-F238E27FC236}">
                <a16:creationId xmlns:a16="http://schemas.microsoft.com/office/drawing/2014/main" id="{F7E90A20-45EA-839E-FB54-754667CB9639}"/>
              </a:ext>
            </a:extLst>
          </p:cNvPr>
          <p:cNvGraphicFramePr>
            <a:graphicFrameLocks noGrp="1"/>
          </p:cNvGraphicFramePr>
          <p:nvPr/>
        </p:nvGraphicFramePr>
        <p:xfrm>
          <a:off x="3459163" y="4510088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595" name="Group 107">
            <a:extLst>
              <a:ext uri="{FF2B5EF4-FFF2-40B4-BE49-F238E27FC236}">
                <a16:creationId xmlns:a16="http://schemas.microsoft.com/office/drawing/2014/main" id="{2C13825D-174F-24D4-BF8B-60216D2C5F45}"/>
              </a:ext>
            </a:extLst>
          </p:cNvPr>
          <p:cNvGraphicFramePr>
            <a:graphicFrameLocks noGrp="1"/>
          </p:cNvGraphicFramePr>
          <p:nvPr/>
        </p:nvGraphicFramePr>
        <p:xfrm>
          <a:off x="6591300" y="5375275"/>
          <a:ext cx="933450" cy="617538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603" name="Line 115">
            <a:extLst>
              <a:ext uri="{FF2B5EF4-FFF2-40B4-BE49-F238E27FC236}">
                <a16:creationId xmlns:a16="http://schemas.microsoft.com/office/drawing/2014/main" id="{9DDCAA68-7449-1AB5-0258-605A9C5E19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4797425"/>
            <a:ext cx="863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604" name="Line 116">
            <a:extLst>
              <a:ext uri="{FF2B5EF4-FFF2-40B4-BE49-F238E27FC236}">
                <a16:creationId xmlns:a16="http://schemas.microsoft.com/office/drawing/2014/main" id="{6DD7FEE2-A6EF-5309-4EE3-07E7D9BA6C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4797425"/>
            <a:ext cx="863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605" name="Line 117">
            <a:extLst>
              <a:ext uri="{FF2B5EF4-FFF2-40B4-BE49-F238E27FC236}">
                <a16:creationId xmlns:a16="http://schemas.microsoft.com/office/drawing/2014/main" id="{310B724B-349E-7670-0607-9D9F6A56E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4797425"/>
            <a:ext cx="8636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606" name="Line 118">
            <a:extLst>
              <a:ext uri="{FF2B5EF4-FFF2-40B4-BE49-F238E27FC236}">
                <a16:creationId xmlns:a16="http://schemas.microsoft.com/office/drawing/2014/main" id="{0E886F83-5504-4B4C-76B4-B4E6068794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5825" y="5662613"/>
            <a:ext cx="714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63608" name="Group 120">
            <a:extLst>
              <a:ext uri="{FF2B5EF4-FFF2-40B4-BE49-F238E27FC236}">
                <a16:creationId xmlns:a16="http://schemas.microsoft.com/office/drawing/2014/main" id="{D583B7AF-6BBB-D66C-3C59-52BA36CD6F35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4510088"/>
          <a:ext cx="933450" cy="617537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616" name="Group 128">
            <a:extLst>
              <a:ext uri="{FF2B5EF4-FFF2-40B4-BE49-F238E27FC236}">
                <a16:creationId xmlns:a16="http://schemas.microsoft.com/office/drawing/2014/main" id="{8FC27B39-895B-7442-BFD1-BE315491014C}"/>
              </a:ext>
            </a:extLst>
          </p:cNvPr>
          <p:cNvGraphicFramePr>
            <a:graphicFrameLocks noGrp="1"/>
          </p:cNvGraphicFramePr>
          <p:nvPr/>
        </p:nvGraphicFramePr>
        <p:xfrm>
          <a:off x="5003800" y="5375275"/>
          <a:ext cx="933450" cy="617538"/>
        </p:xfrm>
        <a:graphic>
          <a:graphicData uri="http://schemas.openxmlformats.org/drawingml/2006/table">
            <a:tbl>
              <a:tblPr/>
              <a:tblGrid>
                <a:gridCol w="46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625" name="Line 137">
            <a:extLst>
              <a:ext uri="{FF2B5EF4-FFF2-40B4-BE49-F238E27FC236}">
                <a16:creationId xmlns:a16="http://schemas.microsoft.com/office/drawing/2014/main" id="{D77C0284-9DEF-4B75-D942-DB4FD680200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5662613"/>
            <a:ext cx="8636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63626" name="Line 138">
            <a:extLst>
              <a:ext uri="{FF2B5EF4-FFF2-40B4-BE49-F238E27FC236}">
                <a16:creationId xmlns:a16="http://schemas.microsoft.com/office/drawing/2014/main" id="{EBC6EA2F-EEA6-4BE9-1D2C-0FD262C5D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479901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5736" name="Line 141">
            <a:extLst>
              <a:ext uri="{FF2B5EF4-FFF2-40B4-BE49-F238E27FC236}">
                <a16:creationId xmlns:a16="http://schemas.microsoft.com/office/drawing/2014/main" id="{F04F213A-36D7-FF9F-7377-AA2BD5859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463" y="4365625"/>
            <a:ext cx="8820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17326 2.59259E-6 " pathEditMode="relative" ptsTypes="AA">
                                      <p:cBhvr>
                                        <p:cTn id="16" dur="1000" fill="hold"/>
                                        <p:tgtEl>
                                          <p:spTgt spid="63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7 -3.7037E-6 L 0.34653 -3.7037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3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17326 0.0 " pathEditMode="relative" ptsTypes="AA">
                                      <p:cBhvr>
                                        <p:cTn id="28" dur="1000" fill="hold"/>
                                        <p:tgtEl>
                                          <p:spTgt spid="63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26 -2.22222E-6 L 0.34635 -2.22222E-6 " pathEditMode="relative" ptsTypes="AA">
                                      <p:cBhvr>
                                        <p:cTn id="38" dur="1000" fill="hold"/>
                                        <p:tgtEl>
                                          <p:spTgt spid="63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53 -3.7037E-6 L 0.51979 -3.7037E-6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63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636 -7.40741E-7 L 0.51962 -7.40741E-7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63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78 -2.22222E-6 L 0.59079 -2.22222E-6 " pathEditMode="relative" ptsTypes="AA">
                                      <p:cBhvr>
                                        <p:cTn id="60" dur="1000" fill="hold"/>
                                        <p:tgtEl>
                                          <p:spTgt spid="63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961 1.48148E-6 L 0.59861 -0.00278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63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C1286E72-B1CB-6DA1-A6D3-06130481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D86EB7A1-CDDE-47C3-B572-758C23AD5B2A}" type="slidenum">
              <a:rPr lang="es-ES_tradnl" altLang="es-ES" sz="1400">
                <a:latin typeface="Times New Roman" panose="02020603050405020304" pitchFamily="18" charset="0"/>
              </a:rPr>
              <a:pPr/>
              <a:t>25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5393E6EA-619C-2121-054B-41D606BB2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4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2.2.2. Mediante listas de elementos.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BD8D783-50BA-1327-5CAB-798A01ED1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7" y="584200"/>
            <a:ext cx="7991475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b="1" dirty="0">
                <a:latin typeface="Arial" panose="020B0604020202020204" pitchFamily="34" charset="0"/>
              </a:rPr>
              <a:t>operación</a:t>
            </a:r>
            <a:r>
              <a:rPr lang="es-ES_tradnl" altLang="es-ES_tradnl" sz="1700" dirty="0">
                <a:latin typeface="Arial" panose="020B0604020202020204" pitchFamily="34" charset="0"/>
              </a:rPr>
              <a:t> Unión (A, B: Conjunto[T]; </a:t>
            </a:r>
            <a:r>
              <a:rPr lang="es-ES_tradnl" altLang="es-ES_tradnl" sz="1700" b="1" dirty="0" err="1">
                <a:latin typeface="Arial" panose="020B0604020202020204" pitchFamily="34" charset="0"/>
              </a:rPr>
              <a:t>var</a:t>
            </a:r>
            <a:r>
              <a:rPr lang="es-ES_tradnl" altLang="es-ES_tradnl" sz="1700" dirty="0">
                <a:latin typeface="Arial" panose="020B0604020202020204" pitchFamily="34" charset="0"/>
              </a:rPr>
              <a:t> C: Conjunto[T])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C:= </a:t>
            </a:r>
            <a:r>
              <a:rPr lang="es-ES_tradnl" altLang="es-ES_tradnl" sz="1700" dirty="0" err="1">
                <a:latin typeface="Arial" panose="020B0604020202020204" pitchFamily="34" charset="0"/>
              </a:rPr>
              <a:t>ListaVacía</a:t>
            </a:r>
            <a:endParaRPr lang="es-ES_tradnl" altLang="es-ES_tradnl" sz="17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Primero(A)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Primero(B)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</a:t>
            </a:r>
            <a:r>
              <a:rPr lang="es-ES_tradnl" altLang="es-ES_tradnl" sz="1700" b="1" dirty="0">
                <a:latin typeface="Arial" panose="020B0604020202020204" pitchFamily="34" charset="0"/>
              </a:rPr>
              <a:t>mientras</a:t>
            </a:r>
            <a:r>
              <a:rPr lang="es-ES_tradnl" altLang="es-ES_tradnl" sz="1700" dirty="0">
                <a:latin typeface="Arial" panose="020B0604020202020204" pitchFamily="34" charset="0"/>
              </a:rPr>
              <a:t> NOT (</a:t>
            </a:r>
            <a:r>
              <a:rPr lang="es-ES_tradnl" altLang="es-ES_tradnl" sz="1700" dirty="0" err="1">
                <a:latin typeface="Arial" panose="020B0604020202020204" pitchFamily="34" charset="0"/>
              </a:rPr>
              <a:t>EsFinal</a:t>
            </a:r>
            <a:r>
              <a:rPr lang="es-ES_tradnl" altLang="es-ES_tradnl" sz="1700" dirty="0">
                <a:latin typeface="Arial" panose="020B0604020202020204" pitchFamily="34" charset="0"/>
              </a:rPr>
              <a:t>(A) AND </a:t>
            </a:r>
            <a:r>
              <a:rPr lang="es-ES_tradnl" altLang="es-ES_tradnl" sz="1700" dirty="0" err="1">
                <a:latin typeface="Arial" panose="020B0604020202020204" pitchFamily="34" charset="0"/>
              </a:rPr>
              <a:t>EsFinal</a:t>
            </a:r>
            <a:r>
              <a:rPr lang="es-ES_tradnl" altLang="es-ES_tradnl" sz="1700" dirty="0">
                <a:latin typeface="Arial" panose="020B0604020202020204" pitchFamily="34" charset="0"/>
              </a:rPr>
              <a:t>(B)) </a:t>
            </a:r>
            <a:r>
              <a:rPr lang="es-ES_tradnl" altLang="es-ES_tradnl" sz="1700" b="1" dirty="0">
                <a:latin typeface="Arial" panose="020B0604020202020204" pitchFamily="34" charset="0"/>
              </a:rPr>
              <a:t>hacer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</a:t>
            </a:r>
            <a:r>
              <a:rPr lang="es-ES_tradnl" altLang="es-ES_tradnl" sz="1700" b="1" dirty="0">
                <a:latin typeface="Arial" panose="020B0604020202020204" pitchFamily="34" charset="0"/>
              </a:rPr>
              <a:t>si</a:t>
            </a:r>
            <a:r>
              <a:rPr lang="es-ES_tradnl" altLang="es-ES_tradnl" sz="1700" dirty="0">
                <a:latin typeface="Arial" panose="020B0604020202020204" pitchFamily="34" charset="0"/>
              </a:rPr>
              <a:t> </a:t>
            </a:r>
            <a:r>
              <a:rPr lang="es-ES_tradnl" altLang="es-ES_tradnl" sz="1700" dirty="0" err="1">
                <a:latin typeface="Arial" panose="020B0604020202020204" pitchFamily="34" charset="0"/>
              </a:rPr>
              <a:t>EsFinal</a:t>
            </a:r>
            <a:r>
              <a:rPr lang="es-ES_tradnl" altLang="es-ES_tradnl" sz="1700" dirty="0">
                <a:latin typeface="Arial" panose="020B0604020202020204" pitchFamily="34" charset="0"/>
              </a:rPr>
              <a:t>(B) </a:t>
            </a:r>
            <a:r>
              <a:rPr lang="es-ES_tradnl" altLang="es-ES_tradnl" sz="1700" b="1" dirty="0">
                <a:latin typeface="Arial" panose="020B0604020202020204" pitchFamily="34" charset="0"/>
              </a:rPr>
              <a:t>entonces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	</a:t>
            </a:r>
            <a:r>
              <a:rPr lang="es-ES_tradnl" altLang="es-ES_tradnl" sz="1700" dirty="0" err="1">
                <a:latin typeface="Arial" panose="020B0604020202020204" pitchFamily="34" charset="0"/>
              </a:rPr>
              <a:t>InsLista</a:t>
            </a:r>
            <a:r>
              <a:rPr lang="es-ES_tradnl" altLang="es-ES_tradnl" sz="1700" dirty="0">
                <a:latin typeface="Arial" panose="020B0604020202020204" pitchFamily="34" charset="0"/>
              </a:rPr>
              <a:t>(C, Actual(A))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	Avanza(A)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</a:t>
            </a:r>
            <a:r>
              <a:rPr lang="es-ES_tradnl" altLang="es-ES_tradnl" sz="1700" b="1" dirty="0">
                <a:latin typeface="Arial" panose="020B0604020202020204" pitchFamily="34" charset="0"/>
              </a:rPr>
              <a:t>sino si</a:t>
            </a:r>
            <a:r>
              <a:rPr lang="es-ES_tradnl" altLang="es-ES_tradnl" sz="1700" dirty="0">
                <a:latin typeface="Arial" panose="020B0604020202020204" pitchFamily="34" charset="0"/>
              </a:rPr>
              <a:t> </a:t>
            </a:r>
            <a:r>
              <a:rPr lang="es-ES_tradnl" altLang="es-ES_tradnl" sz="1700" dirty="0" err="1">
                <a:latin typeface="Arial" panose="020B0604020202020204" pitchFamily="34" charset="0"/>
              </a:rPr>
              <a:t>EsFinal</a:t>
            </a:r>
            <a:r>
              <a:rPr lang="es-ES_tradnl" altLang="es-ES_tradnl" sz="1700" dirty="0">
                <a:latin typeface="Arial" panose="020B0604020202020204" pitchFamily="34" charset="0"/>
              </a:rPr>
              <a:t>(A) </a:t>
            </a:r>
            <a:r>
              <a:rPr lang="es-ES_tradnl" altLang="es-ES_tradnl" sz="1700" b="1" dirty="0">
                <a:latin typeface="Arial" panose="020B0604020202020204" pitchFamily="34" charset="0"/>
              </a:rPr>
              <a:t>entonces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	</a:t>
            </a:r>
            <a:r>
              <a:rPr lang="es-ES_tradnl" altLang="es-ES_tradnl" sz="1700" dirty="0" err="1">
                <a:latin typeface="Arial" panose="020B0604020202020204" pitchFamily="34" charset="0"/>
              </a:rPr>
              <a:t>InsLista</a:t>
            </a:r>
            <a:r>
              <a:rPr lang="es-ES_tradnl" altLang="es-ES_tradnl" sz="1700" dirty="0">
                <a:latin typeface="Arial" panose="020B0604020202020204" pitchFamily="34" charset="0"/>
              </a:rPr>
              <a:t>(C, Actual(B))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	Avanza(B)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</a:t>
            </a:r>
            <a:r>
              <a:rPr lang="es-ES_tradnl" altLang="es-ES_tradnl" sz="1700" b="1" dirty="0">
                <a:latin typeface="Arial" panose="020B0604020202020204" pitchFamily="34" charset="0"/>
              </a:rPr>
              <a:t>sino si </a:t>
            </a:r>
            <a:r>
              <a:rPr lang="es-ES" sz="17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Actual(A) &lt; Actual(B) </a:t>
            </a:r>
            <a:r>
              <a:rPr lang="es-ES" sz="1700" b="1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entonces</a:t>
            </a:r>
            <a:endParaRPr lang="es-ES_tradnl" altLang="es-ES_tradnl" sz="17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	</a:t>
            </a:r>
            <a:r>
              <a:rPr lang="es-ES_tradnl" altLang="es-ES_tradnl" sz="1700" dirty="0" err="1">
                <a:latin typeface="Arial" panose="020B0604020202020204" pitchFamily="34" charset="0"/>
              </a:rPr>
              <a:t>InsLista</a:t>
            </a:r>
            <a:r>
              <a:rPr lang="es-ES_tradnl" altLang="es-ES_tradnl" sz="1700" dirty="0">
                <a:latin typeface="Arial" panose="020B0604020202020204" pitchFamily="34" charset="0"/>
              </a:rPr>
              <a:t>(C, Actual(A))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	Avanza(A)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</a:t>
            </a:r>
            <a:r>
              <a:rPr lang="es-ES_tradnl" altLang="es-ES_tradnl" sz="1700" b="1" dirty="0">
                <a:latin typeface="Arial" panose="020B0604020202020204" pitchFamily="34" charset="0"/>
              </a:rPr>
              <a:t>sino si </a:t>
            </a:r>
            <a:r>
              <a:rPr lang="es-ES" sz="1700" b="0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Actual(A) &gt; Actual(B) </a:t>
            </a:r>
            <a:r>
              <a:rPr lang="es-ES" sz="1700" b="1" i="0" u="none" strike="noStrike" cap="non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DejaVu Sans" pitchFamily="2"/>
                <a:cs typeface="FreeSans" pitchFamily="2"/>
              </a:rPr>
              <a:t>entonces</a:t>
            </a:r>
            <a:endParaRPr lang="es-ES_tradnl" altLang="es-ES_tradnl" sz="17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	</a:t>
            </a:r>
            <a:r>
              <a:rPr lang="es-ES_tradnl" altLang="es-ES_tradnl" sz="1700" dirty="0" err="1">
                <a:latin typeface="Arial" panose="020B0604020202020204" pitchFamily="34" charset="0"/>
              </a:rPr>
              <a:t>InsLista</a:t>
            </a:r>
            <a:r>
              <a:rPr lang="es-ES_tradnl" altLang="es-ES_tradnl" sz="1700" dirty="0">
                <a:latin typeface="Arial" panose="020B0604020202020204" pitchFamily="34" charset="0"/>
              </a:rPr>
              <a:t>(C, Actual(B))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	Avanza(B)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</a:t>
            </a:r>
            <a:r>
              <a:rPr lang="es-ES_tradnl" altLang="es-ES_tradnl" sz="1700" b="1" dirty="0">
                <a:latin typeface="Arial" panose="020B0604020202020204" pitchFamily="34" charset="0"/>
              </a:rPr>
              <a:t>sino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	</a:t>
            </a:r>
            <a:r>
              <a:rPr lang="es-ES_tradnl" altLang="es-ES_tradnl" sz="1700" dirty="0" err="1">
                <a:latin typeface="Arial" panose="020B0604020202020204" pitchFamily="34" charset="0"/>
              </a:rPr>
              <a:t>InsLista</a:t>
            </a:r>
            <a:r>
              <a:rPr lang="es-ES_tradnl" altLang="es-ES_tradnl" sz="1700" dirty="0">
                <a:latin typeface="Arial" panose="020B0604020202020204" pitchFamily="34" charset="0"/>
              </a:rPr>
              <a:t>(C, Actual(A))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	Avanza(A)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	Avanza(B)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	</a:t>
            </a:r>
            <a:r>
              <a:rPr lang="es-ES_tradnl" altLang="es-ES_tradnl" sz="1700" b="1" dirty="0" err="1">
                <a:latin typeface="Arial" panose="020B0604020202020204" pitchFamily="34" charset="0"/>
              </a:rPr>
              <a:t>finsi</a:t>
            </a:r>
            <a:endParaRPr lang="es-ES_tradnl" altLang="es-ES_tradnl" sz="1700" b="1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1700" dirty="0">
                <a:latin typeface="Arial" panose="020B0604020202020204" pitchFamily="34" charset="0"/>
              </a:rPr>
              <a:t>	</a:t>
            </a:r>
            <a:r>
              <a:rPr lang="es-ES_tradnl" altLang="es-ES_tradnl" sz="1700" b="1" dirty="0" err="1">
                <a:latin typeface="Arial" panose="020B0604020202020204" pitchFamily="34" charset="0"/>
              </a:rPr>
              <a:t>finmientras</a:t>
            </a:r>
            <a:endParaRPr lang="es-ES_tradnl" altLang="es-ES_tradnl" sz="17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4329A9D9-999F-C749-DA40-9E452683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36E2B67F-AD46-439A-BF80-9DB726DE0E97}" type="slidenum">
              <a:rPr lang="es-ES_tradnl" altLang="es-ES" sz="1400">
                <a:latin typeface="Times New Roman" panose="02020603050405020304" pitchFamily="18" charset="0"/>
              </a:rPr>
              <a:pPr/>
              <a:t>26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FAE31C2-8A28-2455-28D4-1DE820CD3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4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2.2.2. Mediante listas de elementos.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06F0C31-44AA-B7C3-7F87-E528C112D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8208962" cy="554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s-ES_tradnl" altLang="es-ES_tradnl">
                <a:latin typeface="Arial" panose="020B0604020202020204" pitchFamily="34" charset="0"/>
              </a:rPr>
              <a:t>¿Cuánto es el tiempo de ejecución? ¿Es sustancial la mejora?</a:t>
            </a:r>
          </a:p>
          <a:p>
            <a:pPr>
              <a:spcBef>
                <a:spcPct val="0"/>
              </a:spcBef>
            </a:pPr>
            <a:endParaRPr lang="es-ES_tradnl" altLang="es-ES_tradnl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ES_tradnl" altLang="es-ES_tradnl">
                <a:latin typeface="Arial" panose="020B0604020202020204" pitchFamily="34" charset="0"/>
              </a:rPr>
              <a:t>¿Cómo serían la Intersección y la Diferencia?</a:t>
            </a:r>
          </a:p>
          <a:p>
            <a:pPr>
              <a:spcBef>
                <a:spcPct val="0"/>
              </a:spcBef>
            </a:pPr>
            <a:endParaRPr lang="es-ES_tradnl" altLang="es-ES_tradnl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ES_tradnl" altLang="es-ES_tradnl">
                <a:latin typeface="Arial" panose="020B0604020202020204" pitchFamily="34" charset="0"/>
              </a:rPr>
              <a:t>¿Cómo serían las operaciones Min, Max?</a:t>
            </a:r>
          </a:p>
          <a:p>
            <a:pPr>
              <a:spcBef>
                <a:spcPct val="0"/>
              </a:spcBef>
            </a:pPr>
            <a:endParaRPr lang="es-ES_tradnl" altLang="es-ES_tradnl" sz="20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ES_tradnl" altLang="es-ES_tradnl">
                <a:latin typeface="Arial" panose="020B0604020202020204" pitchFamily="34" charset="0"/>
              </a:rPr>
              <a:t>¿Cuánto es el uso de memoria para tamaño </a:t>
            </a:r>
            <a:r>
              <a:rPr lang="es-ES_tradnl" altLang="es-ES_tradnl" b="1">
                <a:latin typeface="Arial" panose="020B0604020202020204" pitchFamily="34" charset="0"/>
              </a:rPr>
              <a:t>n</a:t>
            </a:r>
            <a:r>
              <a:rPr lang="es-ES_tradnl" altLang="es-ES_tradnl">
                <a:latin typeface="Arial" panose="020B0604020202020204" pitchFamily="34" charset="0"/>
              </a:rPr>
              <a:t>? Supongamos que 1 puntero = k</a:t>
            </a:r>
            <a:r>
              <a:rPr lang="es-ES_tradnl" altLang="es-ES_tradnl" baseline="-25000">
                <a:latin typeface="Arial" panose="020B0604020202020204" pitchFamily="34" charset="0"/>
              </a:rPr>
              <a:t>1</a:t>
            </a:r>
            <a:r>
              <a:rPr lang="es-ES_tradnl" altLang="es-ES_tradnl">
                <a:latin typeface="Arial" panose="020B0604020202020204" pitchFamily="34" charset="0"/>
              </a:rPr>
              <a:t> bytes, 1 elemento = k</a:t>
            </a:r>
            <a:r>
              <a:rPr lang="es-ES_tradnl" altLang="es-ES_tradnl" baseline="-25000">
                <a:latin typeface="Arial" panose="020B0604020202020204" pitchFamily="34" charset="0"/>
              </a:rPr>
              <a:t>2</a:t>
            </a:r>
            <a:r>
              <a:rPr lang="es-ES_tradnl" altLang="es-ES_tradnl">
                <a:latin typeface="Arial" panose="020B0604020202020204" pitchFamily="34" charset="0"/>
              </a:rPr>
              <a:t> bytes.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F8AFAB2F-A12C-B68C-CE41-D2ED779B1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5638800" cy="533400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 dirty="0">
                <a:latin typeface="Times New Roman" panose="02020603050405020304" pitchFamily="18" charset="0"/>
              </a:rPr>
              <a:t>	  A.E.D. I				        </a:t>
            </a:r>
            <a:fld id="{05BF6390-5AE2-4678-9DA7-017A3959E0D3}" type="slidenum">
              <a:rPr lang="es-ES_tradnl" altLang="es-ES" sz="1400">
                <a:latin typeface="Times New Roman" panose="02020603050405020304" pitchFamily="18" charset="0"/>
              </a:rPr>
              <a:pPr/>
              <a:t>27</a:t>
            </a:fld>
            <a:endParaRPr lang="es-ES_tradnl" altLang="es-ES" sz="1400" dirty="0">
              <a:latin typeface="Times New Roman" panose="02020603050405020304" pitchFamily="18" charset="0"/>
            </a:endParaRPr>
          </a:p>
          <a:p>
            <a:r>
              <a:rPr lang="es-ES_tradnl" altLang="es-ES" sz="1400" dirty="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 dirty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2F7F184-F7F9-C1C7-81D3-FE77488DC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2.2. Implementaciones básicas.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4194A4A-517C-ED7C-41BF-7F18B81DC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36613"/>
            <a:ext cx="7993062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	Conclusiones</a:t>
            </a:r>
          </a:p>
          <a:p>
            <a:pPr>
              <a:spcBef>
                <a:spcPct val="0"/>
              </a:spcBef>
            </a:pPr>
            <a:r>
              <a:rPr lang="es-ES_tradnl" altLang="es-ES_tradnl" sz="2800" b="1" dirty="0">
                <a:latin typeface="Arial" panose="020B0604020202020204" pitchFamily="34" charset="0"/>
              </a:rPr>
              <a:t>Arrays de booleanos</a:t>
            </a:r>
            <a:r>
              <a:rPr lang="es-ES_tradnl" altLang="es-ES_tradnl" sz="2800" dirty="0">
                <a:latin typeface="Arial" panose="020B0604020202020204" pitchFamily="34" charset="0"/>
              </a:rPr>
              <a:t>: muy rápida para las operaciones de inserción y consulta.</a:t>
            </a:r>
          </a:p>
          <a:p>
            <a:pPr>
              <a:spcBef>
                <a:spcPct val="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Inviable si el tamaño del conjunto universal es muy grande.</a:t>
            </a:r>
          </a:p>
          <a:p>
            <a:pPr>
              <a:spcBef>
                <a:spcPct val="0"/>
              </a:spcBef>
            </a:pPr>
            <a:r>
              <a:rPr lang="es-ES_tradnl" altLang="es-ES_tradnl" sz="2800" b="1" dirty="0">
                <a:latin typeface="Arial" panose="020B0604020202020204" pitchFamily="34" charset="0"/>
              </a:rPr>
              <a:t>Listas de elementos</a:t>
            </a:r>
            <a:r>
              <a:rPr lang="es-ES_tradnl" altLang="es-ES_tradnl" sz="2800" dirty="0">
                <a:latin typeface="Arial" panose="020B0604020202020204" pitchFamily="34" charset="0"/>
              </a:rPr>
              <a:t>: uso razonable de memoria, proporcional al tamaño usado.</a:t>
            </a:r>
          </a:p>
          <a:p>
            <a:pPr>
              <a:spcBef>
                <a:spcPct val="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Muy ineficiente para la inserción y consulta de un elemento.</a:t>
            </a:r>
          </a:p>
          <a:p>
            <a:pPr>
              <a:spcBef>
                <a:spcPct val="0"/>
              </a:spcBef>
            </a:pPr>
            <a:r>
              <a:rPr lang="es-ES_tradnl" altLang="es-ES_tradnl" sz="2800" b="1" dirty="0">
                <a:latin typeface="Arial" panose="020B0604020202020204" pitchFamily="34" charset="0"/>
              </a:rPr>
              <a:t>Solución:</a:t>
            </a:r>
            <a:r>
              <a:rPr lang="es-ES_tradnl" altLang="es-ES_tradnl" sz="2800" dirty="0">
                <a:latin typeface="Arial" panose="020B0604020202020204" pitchFamily="34" charset="0"/>
              </a:rPr>
              <a:t> Tablas de dispersión, estructuras de árbol, combinación de estructuras,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6CF05AD1-67D6-981C-F6A2-74317B9FF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 dirty="0">
                <a:latin typeface="Times New Roman" panose="02020603050405020304" pitchFamily="18" charset="0"/>
              </a:rPr>
              <a:t>	  A.E.D. I				        </a:t>
            </a:r>
            <a:fld id="{21EF228E-5617-4B57-ABB5-E7D1FA204427}" type="slidenum">
              <a:rPr lang="es-ES_tradnl" altLang="es-ES" sz="1400">
                <a:latin typeface="Times New Roman" panose="02020603050405020304" pitchFamily="18" charset="0"/>
              </a:rPr>
              <a:pPr/>
              <a:t>28</a:t>
            </a:fld>
            <a:endParaRPr lang="es-ES_tradnl" altLang="es-ES" sz="1400" dirty="0">
              <a:latin typeface="Times New Roman" panose="02020603050405020304" pitchFamily="18" charset="0"/>
            </a:endParaRPr>
          </a:p>
          <a:p>
            <a:r>
              <a:rPr lang="es-ES_tradnl" altLang="es-ES" sz="1400" dirty="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6142622-8A80-102B-E4A3-52E59204E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2.3. El TAD Diccionario.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31159E15-F161-F24E-0E41-E8B774E37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8382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>
                <a:latin typeface="Arial" panose="020B0604020202020204" pitchFamily="34" charset="0"/>
              </a:rPr>
              <a:t>Muchas aplicaciones usan </a:t>
            </a:r>
            <a:r>
              <a:rPr lang="es-ES_tradnl" altLang="es-ES_tradnl" sz="2800" b="1">
                <a:latin typeface="Arial" panose="020B0604020202020204" pitchFamily="34" charset="0"/>
              </a:rPr>
              <a:t>conjuntos</a:t>
            </a:r>
            <a:r>
              <a:rPr lang="es-ES_tradnl" altLang="es-ES_tradnl" sz="2800">
                <a:latin typeface="Arial" panose="020B0604020202020204" pitchFamily="34" charset="0"/>
              </a:rPr>
              <a:t> de datos, que pueden variar en tiempo de ejecución.</a:t>
            </a:r>
          </a:p>
          <a:p>
            <a:r>
              <a:rPr lang="es-ES_tradnl" altLang="es-ES_tradnl" sz="2800">
                <a:latin typeface="Arial" panose="020B0604020202020204" pitchFamily="34" charset="0"/>
              </a:rPr>
              <a:t>Cada elemento tiene una </a:t>
            </a:r>
            <a:r>
              <a:rPr lang="es-ES_tradnl" altLang="es-ES_tradnl" sz="2800" b="1">
                <a:latin typeface="Arial" panose="020B0604020202020204" pitchFamily="34" charset="0"/>
              </a:rPr>
              <a:t>clave</a:t>
            </a:r>
            <a:r>
              <a:rPr lang="es-ES_tradnl" altLang="es-ES_tradnl" sz="2800">
                <a:latin typeface="Arial" panose="020B0604020202020204" pitchFamily="34" charset="0"/>
              </a:rPr>
              <a:t>, y asociado a ella se guardan una serie de </a:t>
            </a:r>
            <a:r>
              <a:rPr lang="es-ES_tradnl" altLang="es-ES_tradnl" sz="2800" b="1">
                <a:latin typeface="Arial" panose="020B0604020202020204" pitchFamily="34" charset="0"/>
              </a:rPr>
              <a:t>valores</a:t>
            </a:r>
            <a:r>
              <a:rPr lang="es-ES_tradnl" altLang="es-ES_tradnl" sz="280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ES_tradnl" sz="2800">
                <a:latin typeface="Arial" panose="020B0604020202020204" pitchFamily="34" charset="0"/>
              </a:rPr>
              <a:t>Las operaciones de </a:t>
            </a:r>
            <a:r>
              <a:rPr lang="es-ES_tradnl" altLang="es-ES_tradnl" sz="2800" b="1">
                <a:latin typeface="Arial" panose="020B0604020202020204" pitchFamily="34" charset="0"/>
              </a:rPr>
              <a:t>consulta son por clave</a:t>
            </a:r>
            <a:r>
              <a:rPr lang="es-ES_tradnl" altLang="es-ES_tradnl" sz="280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ES_tradnl" sz="2800" b="1">
                <a:latin typeface="Arial" panose="020B0604020202020204" pitchFamily="34" charset="0"/>
              </a:rPr>
              <a:t>Ejemplos.</a:t>
            </a:r>
            <a:r>
              <a:rPr lang="es-ES_tradnl" altLang="es-ES_tradnl" sz="2800">
                <a:latin typeface="Arial" panose="020B0604020202020204" pitchFamily="34" charset="0"/>
              </a:rPr>
              <a:t> Agenda electrónica, diccionario de sinónimos, base de datos de empleados, notas de alumnos, etc.</a:t>
            </a:r>
          </a:p>
          <a:p>
            <a:r>
              <a:rPr lang="es-ES_tradnl" altLang="es-ES_tradnl" sz="2800">
                <a:latin typeface="Arial" panose="020B0604020202020204" pitchFamily="34" charset="0"/>
              </a:rPr>
              <a:t>Normalmente, no son frecuentes las operaciones de unión, intersección o diferencia, sino inserciones, consultas y eliminaciones.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2 Marcador de pie de página">
            <a:extLst>
              <a:ext uri="{FF2B5EF4-FFF2-40B4-BE49-F238E27FC236}">
                <a16:creationId xmlns:a16="http://schemas.microsoft.com/office/drawing/2014/main" id="{2ADC2A92-B82C-3731-2644-0FCF173D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99DECCDD-1455-4630-93B9-D3B1221FBD22}" type="slidenum">
              <a:rPr lang="es-ES_tradnl" altLang="es-ES" sz="1400">
                <a:latin typeface="Times New Roman" panose="02020603050405020304" pitchFamily="18" charset="0"/>
              </a:rPr>
              <a:pPr/>
              <a:t>29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928A09D-B4FA-491F-CD9C-2917985DE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4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2.3. El TAD Diccionario.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30724" name="Freeform 6">
            <a:extLst>
              <a:ext uri="{FF2B5EF4-FFF2-40B4-BE49-F238E27FC236}">
                <a16:creationId xmlns:a16="http://schemas.microsoft.com/office/drawing/2014/main" id="{C1AE5220-7B5D-576B-8B25-BB81BD80C210}"/>
              </a:ext>
            </a:extLst>
          </p:cNvPr>
          <p:cNvSpPr>
            <a:spLocks/>
          </p:cNvSpPr>
          <p:nvPr/>
        </p:nvSpPr>
        <p:spPr bwMode="auto">
          <a:xfrm>
            <a:off x="2124075" y="908050"/>
            <a:ext cx="4638675" cy="1981200"/>
          </a:xfrm>
          <a:custGeom>
            <a:avLst/>
            <a:gdLst>
              <a:gd name="T0" fmla="*/ 2147483647 w 3618"/>
              <a:gd name="T1" fmla="*/ 2147483647 h 1551"/>
              <a:gd name="T2" fmla="*/ 2147483647 w 3618"/>
              <a:gd name="T3" fmla="*/ 2147483647 h 1551"/>
              <a:gd name="T4" fmla="*/ 2147483647 w 3618"/>
              <a:gd name="T5" fmla="*/ 2147483647 h 1551"/>
              <a:gd name="T6" fmla="*/ 2147483647 w 3618"/>
              <a:gd name="T7" fmla="*/ 2147483647 h 1551"/>
              <a:gd name="T8" fmla="*/ 2147483647 w 3618"/>
              <a:gd name="T9" fmla="*/ 2147483647 h 1551"/>
              <a:gd name="T10" fmla="*/ 2147483647 w 3618"/>
              <a:gd name="T11" fmla="*/ 2147483647 h 1551"/>
              <a:gd name="T12" fmla="*/ 2147483647 w 3618"/>
              <a:gd name="T13" fmla="*/ 2147483647 h 1551"/>
              <a:gd name="T14" fmla="*/ 2147483647 w 3618"/>
              <a:gd name="T15" fmla="*/ 2147483647 h 1551"/>
              <a:gd name="T16" fmla="*/ 2147483647 w 3618"/>
              <a:gd name="T17" fmla="*/ 2147483647 h 1551"/>
              <a:gd name="T18" fmla="*/ 2147483647 w 3618"/>
              <a:gd name="T19" fmla="*/ 2147483647 h 1551"/>
              <a:gd name="T20" fmla="*/ 2147483647 w 3618"/>
              <a:gd name="T21" fmla="*/ 2147483647 h 1551"/>
              <a:gd name="T22" fmla="*/ 2147483647 w 3618"/>
              <a:gd name="T23" fmla="*/ 2147483647 h 15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18" h="1551">
                <a:moveTo>
                  <a:pt x="62" y="868"/>
                </a:moveTo>
                <a:cubicBezTo>
                  <a:pt x="124" y="692"/>
                  <a:pt x="310" y="260"/>
                  <a:pt x="585" y="133"/>
                </a:cubicBezTo>
                <a:cubicBezTo>
                  <a:pt x="860" y="6"/>
                  <a:pt x="1436" y="122"/>
                  <a:pt x="1711" y="106"/>
                </a:cubicBezTo>
                <a:cubicBezTo>
                  <a:pt x="1986" y="90"/>
                  <a:pt x="2019" y="0"/>
                  <a:pt x="2233" y="35"/>
                </a:cubicBezTo>
                <a:cubicBezTo>
                  <a:pt x="2447" y="70"/>
                  <a:pt x="2783" y="238"/>
                  <a:pt x="2996" y="319"/>
                </a:cubicBezTo>
                <a:cubicBezTo>
                  <a:pt x="3209" y="400"/>
                  <a:pt x="3445" y="383"/>
                  <a:pt x="3510" y="523"/>
                </a:cubicBezTo>
                <a:cubicBezTo>
                  <a:pt x="3575" y="663"/>
                  <a:pt x="3618" y="994"/>
                  <a:pt x="3385" y="1161"/>
                </a:cubicBezTo>
                <a:cubicBezTo>
                  <a:pt x="3152" y="1328"/>
                  <a:pt x="2429" y="1497"/>
                  <a:pt x="2109" y="1524"/>
                </a:cubicBezTo>
                <a:cubicBezTo>
                  <a:pt x="1789" y="1551"/>
                  <a:pt x="1739" y="1344"/>
                  <a:pt x="1463" y="1320"/>
                </a:cubicBezTo>
                <a:cubicBezTo>
                  <a:pt x="1187" y="1296"/>
                  <a:pt x="660" y="1404"/>
                  <a:pt x="452" y="1382"/>
                </a:cubicBezTo>
                <a:cubicBezTo>
                  <a:pt x="244" y="1360"/>
                  <a:pt x="276" y="1273"/>
                  <a:pt x="213" y="1187"/>
                </a:cubicBezTo>
                <a:cubicBezTo>
                  <a:pt x="150" y="1101"/>
                  <a:pt x="0" y="1044"/>
                  <a:pt x="62" y="868"/>
                </a:cubicBezTo>
                <a:close/>
              </a:path>
            </a:pathLst>
          </a:cu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endParaRPr lang="es-ES"/>
          </a:p>
        </p:txBody>
      </p:sp>
      <p:sp>
        <p:nvSpPr>
          <p:cNvPr id="30725" name="Oval 7">
            <a:extLst>
              <a:ext uri="{FF2B5EF4-FFF2-40B4-BE49-F238E27FC236}">
                <a16:creationId xmlns:a16="http://schemas.microsoft.com/office/drawing/2014/main" id="{EF92B773-7BE9-81F1-0FB2-F555B1CAD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227138"/>
            <a:ext cx="579438" cy="487362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</a:rPr>
              <a:t>8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30726" name="Oval 8">
            <a:extLst>
              <a:ext uri="{FF2B5EF4-FFF2-40B4-BE49-F238E27FC236}">
                <a16:creationId xmlns:a16="http://schemas.microsoft.com/office/drawing/2014/main" id="{6821DBF1-783D-7FF4-FE23-363D044C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1141413"/>
            <a:ext cx="579437" cy="485775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</a:rPr>
              <a:t>3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30727" name="Oval 9">
            <a:extLst>
              <a:ext uri="{FF2B5EF4-FFF2-40B4-BE49-F238E27FC236}">
                <a16:creationId xmlns:a16="http://schemas.microsoft.com/office/drawing/2014/main" id="{B56184FB-69E7-5665-EE77-B7E3E9176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1843088"/>
            <a:ext cx="579437" cy="487362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</a:rPr>
              <a:t>1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30728" name="Oval 10">
            <a:extLst>
              <a:ext uri="{FF2B5EF4-FFF2-40B4-BE49-F238E27FC236}">
                <a16:creationId xmlns:a16="http://schemas.microsoft.com/office/drawing/2014/main" id="{81482F04-4627-B9A6-20DD-E4AA17BE3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1730375"/>
            <a:ext cx="579437" cy="485775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</a:rPr>
              <a:t>5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30729" name="Text Box 11">
            <a:extLst>
              <a:ext uri="{FF2B5EF4-FFF2-40B4-BE49-F238E27FC236}">
                <a16:creationId xmlns:a16="http://schemas.microsoft.com/office/drawing/2014/main" id="{C3823B02-BC1D-DC1D-B3F3-9453FA50F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65188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C</a:t>
            </a:r>
            <a:r>
              <a:rPr lang="es-ES_tradnl" altLang="es-ES_tradnl" sz="2400">
                <a:latin typeface="Tahoma" panose="020B0604030504040204" pitchFamily="34" charset="0"/>
              </a:rPr>
              <a:t>: Conjunto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30730" name="Freeform 12">
            <a:extLst>
              <a:ext uri="{FF2B5EF4-FFF2-40B4-BE49-F238E27FC236}">
                <a16:creationId xmlns:a16="http://schemas.microsoft.com/office/drawing/2014/main" id="{84DEDDD7-8E24-CD5A-FF20-3EAACFEEFC6C}"/>
              </a:ext>
            </a:extLst>
          </p:cNvPr>
          <p:cNvSpPr>
            <a:spLocks/>
          </p:cNvSpPr>
          <p:nvPr/>
        </p:nvSpPr>
        <p:spPr bwMode="auto">
          <a:xfrm>
            <a:off x="2195513" y="2998788"/>
            <a:ext cx="5895975" cy="3022600"/>
          </a:xfrm>
          <a:custGeom>
            <a:avLst/>
            <a:gdLst>
              <a:gd name="T0" fmla="*/ 2147483647 w 3714"/>
              <a:gd name="T1" fmla="*/ 2147483647 h 1904"/>
              <a:gd name="T2" fmla="*/ 2147483647 w 3714"/>
              <a:gd name="T3" fmla="*/ 2147483647 h 1904"/>
              <a:gd name="T4" fmla="*/ 2147483647 w 3714"/>
              <a:gd name="T5" fmla="*/ 2147483647 h 1904"/>
              <a:gd name="T6" fmla="*/ 2147483647 w 3714"/>
              <a:gd name="T7" fmla="*/ 2147483647 h 1904"/>
              <a:gd name="T8" fmla="*/ 2147483647 w 3714"/>
              <a:gd name="T9" fmla="*/ 2147483647 h 1904"/>
              <a:gd name="T10" fmla="*/ 2147483647 w 3714"/>
              <a:gd name="T11" fmla="*/ 2147483647 h 1904"/>
              <a:gd name="T12" fmla="*/ 2147483647 w 3714"/>
              <a:gd name="T13" fmla="*/ 2147483647 h 1904"/>
              <a:gd name="T14" fmla="*/ 2147483647 w 3714"/>
              <a:gd name="T15" fmla="*/ 2147483647 h 1904"/>
              <a:gd name="T16" fmla="*/ 2147483647 w 3714"/>
              <a:gd name="T17" fmla="*/ 2147483647 h 1904"/>
              <a:gd name="T18" fmla="*/ 2147483647 w 3714"/>
              <a:gd name="T19" fmla="*/ 2147483647 h 1904"/>
              <a:gd name="T20" fmla="*/ 2147483647 w 3714"/>
              <a:gd name="T21" fmla="*/ 2147483647 h 1904"/>
              <a:gd name="T22" fmla="*/ 2147483647 w 3714"/>
              <a:gd name="T23" fmla="*/ 2147483647 h 1904"/>
              <a:gd name="T24" fmla="*/ 2147483647 w 3714"/>
              <a:gd name="T25" fmla="*/ 2147483647 h 19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714" h="1904">
                <a:moveTo>
                  <a:pt x="133" y="559"/>
                </a:moveTo>
                <a:cubicBezTo>
                  <a:pt x="236" y="400"/>
                  <a:pt x="412" y="383"/>
                  <a:pt x="656" y="341"/>
                </a:cubicBezTo>
                <a:cubicBezTo>
                  <a:pt x="900" y="300"/>
                  <a:pt x="1326" y="333"/>
                  <a:pt x="1596" y="311"/>
                </a:cubicBezTo>
                <a:cubicBezTo>
                  <a:pt x="1866" y="289"/>
                  <a:pt x="2051" y="260"/>
                  <a:pt x="2277" y="211"/>
                </a:cubicBezTo>
                <a:cubicBezTo>
                  <a:pt x="2503" y="162"/>
                  <a:pt x="2724" y="0"/>
                  <a:pt x="2950" y="16"/>
                </a:cubicBezTo>
                <a:cubicBezTo>
                  <a:pt x="3176" y="32"/>
                  <a:pt x="3552" y="101"/>
                  <a:pt x="3633" y="308"/>
                </a:cubicBezTo>
                <a:cubicBezTo>
                  <a:pt x="3714" y="515"/>
                  <a:pt x="3587" y="1030"/>
                  <a:pt x="3438" y="1257"/>
                </a:cubicBezTo>
                <a:cubicBezTo>
                  <a:pt x="3289" y="1484"/>
                  <a:pt x="2942" y="1568"/>
                  <a:pt x="2738" y="1673"/>
                </a:cubicBezTo>
                <a:cubicBezTo>
                  <a:pt x="2534" y="1778"/>
                  <a:pt x="2494" y="1868"/>
                  <a:pt x="2215" y="1886"/>
                </a:cubicBezTo>
                <a:cubicBezTo>
                  <a:pt x="1936" y="1904"/>
                  <a:pt x="1374" y="1819"/>
                  <a:pt x="1063" y="1779"/>
                </a:cubicBezTo>
                <a:cubicBezTo>
                  <a:pt x="752" y="1739"/>
                  <a:pt x="520" y="1725"/>
                  <a:pt x="349" y="1644"/>
                </a:cubicBezTo>
                <a:cubicBezTo>
                  <a:pt x="178" y="1563"/>
                  <a:pt x="72" y="1472"/>
                  <a:pt x="36" y="1291"/>
                </a:cubicBezTo>
                <a:cubicBezTo>
                  <a:pt x="0" y="1110"/>
                  <a:pt x="30" y="717"/>
                  <a:pt x="133" y="559"/>
                </a:cubicBezTo>
                <a:close/>
              </a:path>
            </a:pathLst>
          </a:custGeom>
          <a:solidFill>
            <a:srgbClr val="DBED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endParaRPr lang="es-ES"/>
          </a:p>
        </p:txBody>
      </p:sp>
      <p:sp>
        <p:nvSpPr>
          <p:cNvPr id="30731" name="Text Box 17">
            <a:extLst>
              <a:ext uri="{FF2B5EF4-FFF2-40B4-BE49-F238E27FC236}">
                <a16:creationId xmlns:a16="http://schemas.microsoft.com/office/drawing/2014/main" id="{CBE6E7A7-FB15-0AFC-B956-852473A6B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98838"/>
            <a:ext cx="2189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D</a:t>
            </a:r>
            <a:r>
              <a:rPr lang="es-ES_tradnl" altLang="es-ES_tradnl" sz="2400">
                <a:latin typeface="Tahoma" panose="020B0604030504040204" pitchFamily="34" charset="0"/>
              </a:rPr>
              <a:t>: Diccionario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graphicFrame>
        <p:nvGraphicFramePr>
          <p:cNvPr id="66608" name="Group 48">
            <a:extLst>
              <a:ext uri="{FF2B5EF4-FFF2-40B4-BE49-F238E27FC236}">
                <a16:creationId xmlns:a16="http://schemas.microsoft.com/office/drawing/2014/main" id="{6F7F1F99-98AE-F1B6-4265-A26A47513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97417"/>
              </p:ext>
            </p:extLst>
          </p:nvPr>
        </p:nvGraphicFramePr>
        <p:xfrm>
          <a:off x="2700338" y="3830638"/>
          <a:ext cx="1295400" cy="135287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8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26375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6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Pepito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7,7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609" name="Group 49">
            <a:extLst>
              <a:ext uri="{FF2B5EF4-FFF2-40B4-BE49-F238E27FC236}">
                <a16:creationId xmlns:a16="http://schemas.microsoft.com/office/drawing/2014/main" id="{8B428E5F-41FF-AD7C-2F34-DAC12DA6D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69622"/>
              </p:ext>
            </p:extLst>
          </p:nvPr>
        </p:nvGraphicFramePr>
        <p:xfrm>
          <a:off x="6300788" y="3325813"/>
          <a:ext cx="1295400" cy="135287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8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82309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6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Lope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3,4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6617" name="Group 57">
            <a:extLst>
              <a:ext uri="{FF2B5EF4-FFF2-40B4-BE49-F238E27FC236}">
                <a16:creationId xmlns:a16="http://schemas.microsoft.com/office/drawing/2014/main" id="{8B9C6A5C-0F2B-A1B5-A784-721F9965F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1379"/>
              </p:ext>
            </p:extLst>
          </p:nvPr>
        </p:nvGraphicFramePr>
        <p:xfrm>
          <a:off x="4643438" y="4406900"/>
          <a:ext cx="1295400" cy="135287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8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62834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6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María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6,2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56" name="Text Box 65">
            <a:extLst>
              <a:ext uri="{FF2B5EF4-FFF2-40B4-BE49-F238E27FC236}">
                <a16:creationId xmlns:a16="http://schemas.microsoft.com/office/drawing/2014/main" id="{6884D162-7A53-61B8-BA90-A4B35C381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8769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  <a:hlinkClick r:id="rId2" action="ppaction://hlinksldjump"/>
              </a:rPr>
              <a:t>+</a:t>
            </a:r>
            <a:endParaRPr lang="es-ES" altLang="es-ES_tradnl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4 Marcador de pie de página">
            <a:extLst>
              <a:ext uri="{FF2B5EF4-FFF2-40B4-BE49-F238E27FC236}">
                <a16:creationId xmlns:a16="http://schemas.microsoft.com/office/drawing/2014/main" id="{A5C8D74F-5AAE-834A-EDE0-D13434256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ADADA43C-2C65-44CF-8934-924610EDB400}" type="slidenum">
              <a:rPr lang="es-ES_tradnl" altLang="es-ES" sz="1400">
                <a:latin typeface="Times New Roman" panose="02020603050405020304" pitchFamily="18" charset="0"/>
              </a:rPr>
              <a:pPr/>
              <a:t>3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08C26BD-3568-3B13-B11D-A433FE1C4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975"/>
            <a:ext cx="8686800" cy="685800"/>
          </a:xfrm>
        </p:spPr>
        <p:txBody>
          <a:bodyPr/>
          <a:lstStyle/>
          <a:p>
            <a:r>
              <a:rPr lang="es-ES_tradnl" altLang="es-ES_tradnl" sz="3200">
                <a:latin typeface="Arial Black" panose="020B0A04020102020204" pitchFamily="34" charset="0"/>
              </a:rPr>
              <a:t>2.1. Repaso del TAD Conjunto.</a:t>
            </a:r>
            <a:endParaRPr lang="es-ES_tradnl" altLang="es-ES_tradnl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84A4DE0-68B4-9073-637E-7432073E3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708025"/>
            <a:ext cx="7772400" cy="2928938"/>
          </a:xfrm>
        </p:spPr>
        <p:txBody>
          <a:bodyPr/>
          <a:lstStyle/>
          <a:p>
            <a:pPr>
              <a:buFontTx/>
              <a:buNone/>
            </a:pPr>
            <a:r>
              <a:rPr lang="es-ES_tradnl" altLang="es-ES_tradnl" sz="3600" b="1" dirty="0">
                <a:latin typeface="Arial" panose="020B0604020202020204" pitchFamily="34" charset="0"/>
              </a:rPr>
              <a:t>		</a:t>
            </a:r>
            <a:r>
              <a:rPr lang="es-ES_tradnl" altLang="es-ES_tradnl" b="1" dirty="0">
                <a:latin typeface="Arial" panose="020B0604020202020204" pitchFamily="34" charset="0"/>
              </a:rPr>
              <a:t>Definición y propiedades.</a:t>
            </a:r>
            <a:endParaRPr lang="es-ES_tradnl" altLang="es-ES_tradnl" sz="36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_tradnl" sz="800" b="1" dirty="0">
              <a:latin typeface="Arial" panose="020B0604020202020204" pitchFamily="34" charset="0"/>
            </a:endParaRP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Conjunto: </a:t>
            </a:r>
            <a:r>
              <a:rPr lang="es-ES_tradnl" altLang="es-ES_tradnl" sz="2800" dirty="0">
                <a:latin typeface="Arial" panose="020B0604020202020204" pitchFamily="34" charset="0"/>
              </a:rPr>
              <a:t>Colección no ordenada de elementos (o miembros) distintos.</a:t>
            </a: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Elemento:</a:t>
            </a:r>
            <a:r>
              <a:rPr lang="es-ES_tradnl" altLang="es-ES_tradnl" sz="2800" dirty="0">
                <a:latin typeface="Arial" panose="020B0604020202020204" pitchFamily="34" charset="0"/>
              </a:rPr>
              <a:t> Cualquier cosa, puede ser un elemento primitivo o, a su vez, un conjunto.</a:t>
            </a:r>
          </a:p>
        </p:txBody>
      </p:sp>
      <p:sp>
        <p:nvSpPr>
          <p:cNvPr id="4101" name="Freeform 5">
            <a:extLst>
              <a:ext uri="{FF2B5EF4-FFF2-40B4-BE49-F238E27FC236}">
                <a16:creationId xmlns:a16="http://schemas.microsoft.com/office/drawing/2014/main" id="{D952BBED-50D2-1B8E-2643-D8539B89110E}"/>
              </a:ext>
            </a:extLst>
          </p:cNvPr>
          <p:cNvSpPr>
            <a:spLocks/>
          </p:cNvSpPr>
          <p:nvPr/>
        </p:nvSpPr>
        <p:spPr bwMode="auto">
          <a:xfrm>
            <a:off x="1492250" y="3559175"/>
            <a:ext cx="5743575" cy="2462213"/>
          </a:xfrm>
          <a:custGeom>
            <a:avLst/>
            <a:gdLst>
              <a:gd name="T0" fmla="*/ 2147483647 w 3618"/>
              <a:gd name="T1" fmla="*/ 2147483647 h 1551"/>
              <a:gd name="T2" fmla="*/ 2147483647 w 3618"/>
              <a:gd name="T3" fmla="*/ 2147483647 h 1551"/>
              <a:gd name="T4" fmla="*/ 2147483647 w 3618"/>
              <a:gd name="T5" fmla="*/ 2147483647 h 1551"/>
              <a:gd name="T6" fmla="*/ 2147483647 w 3618"/>
              <a:gd name="T7" fmla="*/ 2147483647 h 1551"/>
              <a:gd name="T8" fmla="*/ 2147483647 w 3618"/>
              <a:gd name="T9" fmla="*/ 2147483647 h 1551"/>
              <a:gd name="T10" fmla="*/ 2147483647 w 3618"/>
              <a:gd name="T11" fmla="*/ 2147483647 h 1551"/>
              <a:gd name="T12" fmla="*/ 2147483647 w 3618"/>
              <a:gd name="T13" fmla="*/ 2147483647 h 1551"/>
              <a:gd name="T14" fmla="*/ 2147483647 w 3618"/>
              <a:gd name="T15" fmla="*/ 2147483647 h 1551"/>
              <a:gd name="T16" fmla="*/ 2147483647 w 3618"/>
              <a:gd name="T17" fmla="*/ 2147483647 h 1551"/>
              <a:gd name="T18" fmla="*/ 2147483647 w 3618"/>
              <a:gd name="T19" fmla="*/ 2147483647 h 1551"/>
              <a:gd name="T20" fmla="*/ 2147483647 w 3618"/>
              <a:gd name="T21" fmla="*/ 2147483647 h 1551"/>
              <a:gd name="T22" fmla="*/ 2147483647 w 3618"/>
              <a:gd name="T23" fmla="*/ 2147483647 h 15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18" h="1551">
                <a:moveTo>
                  <a:pt x="62" y="868"/>
                </a:moveTo>
                <a:cubicBezTo>
                  <a:pt x="124" y="692"/>
                  <a:pt x="310" y="260"/>
                  <a:pt x="585" y="133"/>
                </a:cubicBezTo>
                <a:cubicBezTo>
                  <a:pt x="860" y="6"/>
                  <a:pt x="1436" y="122"/>
                  <a:pt x="1711" y="106"/>
                </a:cubicBezTo>
                <a:cubicBezTo>
                  <a:pt x="1986" y="90"/>
                  <a:pt x="2019" y="0"/>
                  <a:pt x="2233" y="35"/>
                </a:cubicBezTo>
                <a:cubicBezTo>
                  <a:pt x="2447" y="70"/>
                  <a:pt x="2783" y="238"/>
                  <a:pt x="2996" y="319"/>
                </a:cubicBezTo>
                <a:cubicBezTo>
                  <a:pt x="3209" y="400"/>
                  <a:pt x="3445" y="383"/>
                  <a:pt x="3510" y="523"/>
                </a:cubicBezTo>
                <a:cubicBezTo>
                  <a:pt x="3575" y="663"/>
                  <a:pt x="3618" y="994"/>
                  <a:pt x="3385" y="1161"/>
                </a:cubicBezTo>
                <a:cubicBezTo>
                  <a:pt x="3152" y="1328"/>
                  <a:pt x="2429" y="1497"/>
                  <a:pt x="2109" y="1524"/>
                </a:cubicBezTo>
                <a:cubicBezTo>
                  <a:pt x="1789" y="1551"/>
                  <a:pt x="1739" y="1344"/>
                  <a:pt x="1463" y="1320"/>
                </a:cubicBezTo>
                <a:cubicBezTo>
                  <a:pt x="1187" y="1296"/>
                  <a:pt x="660" y="1404"/>
                  <a:pt x="452" y="1382"/>
                </a:cubicBezTo>
                <a:cubicBezTo>
                  <a:pt x="244" y="1360"/>
                  <a:pt x="276" y="1273"/>
                  <a:pt x="213" y="1187"/>
                </a:cubicBezTo>
                <a:cubicBezTo>
                  <a:pt x="150" y="1101"/>
                  <a:pt x="0" y="1044"/>
                  <a:pt x="62" y="868"/>
                </a:cubicBezTo>
                <a:close/>
              </a:path>
            </a:pathLst>
          </a:cu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tx2">
                <a:alpha val="50000"/>
              </a:schemeClr>
            </a:outerShdw>
          </a:effectLst>
        </p:spPr>
        <p:txBody>
          <a:bodyPr/>
          <a:lstStyle/>
          <a:p>
            <a:endParaRPr lang="es-ES"/>
          </a:p>
        </p:txBody>
      </p:sp>
      <p:sp>
        <p:nvSpPr>
          <p:cNvPr id="4102" name="Oval 6">
            <a:extLst>
              <a:ext uri="{FF2B5EF4-FFF2-40B4-BE49-F238E27FC236}">
                <a16:creationId xmlns:a16="http://schemas.microsoft.com/office/drawing/2014/main" id="{2B2042F5-1BB7-CEF0-AF3C-96493CE4C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3956050"/>
            <a:ext cx="717550" cy="604838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 dirty="0">
                <a:latin typeface="Tahoma" panose="020B0604030504040204" pitchFamily="34" charset="0"/>
              </a:rPr>
              <a:t>8</a:t>
            </a:r>
            <a:endParaRPr lang="es-ES" altLang="es-ES_tradnl" sz="2400" dirty="0">
              <a:latin typeface="Tahoma" panose="020B0604030504040204" pitchFamily="34" charset="0"/>
            </a:endParaRPr>
          </a:p>
        </p:txBody>
      </p:sp>
      <p:sp>
        <p:nvSpPr>
          <p:cNvPr id="4103" name="Oval 7">
            <a:extLst>
              <a:ext uri="{FF2B5EF4-FFF2-40B4-BE49-F238E27FC236}">
                <a16:creationId xmlns:a16="http://schemas.microsoft.com/office/drawing/2014/main" id="{9C5F71A7-42CE-FEB3-C9F4-7E559A26F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0963" y="3848100"/>
            <a:ext cx="717550" cy="604838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 dirty="0">
                <a:latin typeface="Tahoma" panose="020B0604030504040204" pitchFamily="34" charset="0"/>
              </a:rPr>
              <a:t>3</a:t>
            </a:r>
            <a:endParaRPr lang="es-ES" altLang="es-ES_tradnl" sz="2400" dirty="0">
              <a:latin typeface="Tahoma" panose="020B0604030504040204" pitchFamily="34" charset="0"/>
            </a:endParaRPr>
          </a:p>
        </p:txBody>
      </p:sp>
      <p:sp>
        <p:nvSpPr>
          <p:cNvPr id="4104" name="Oval 8">
            <a:extLst>
              <a:ext uri="{FF2B5EF4-FFF2-40B4-BE49-F238E27FC236}">
                <a16:creationId xmlns:a16="http://schemas.microsoft.com/office/drawing/2014/main" id="{2AF46601-0B7E-8790-D644-06B79D647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721225"/>
            <a:ext cx="717550" cy="604838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</a:rPr>
              <a:t>1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4105" name="Oval 9">
            <a:extLst>
              <a:ext uri="{FF2B5EF4-FFF2-40B4-BE49-F238E27FC236}">
                <a16:creationId xmlns:a16="http://schemas.microsoft.com/office/drawing/2014/main" id="{97D49582-C2A1-4CD9-B2EF-C9333CFDA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4579938"/>
            <a:ext cx="717550" cy="604837"/>
          </a:xfrm>
          <a:prstGeom prst="ellipse">
            <a:avLst/>
          </a:prstGeom>
          <a:solidFill>
            <a:srgbClr val="00F0B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400" dirty="0">
                <a:latin typeface="Tahoma" panose="020B0604030504040204" pitchFamily="34" charset="0"/>
              </a:rPr>
              <a:t>5</a:t>
            </a:r>
            <a:endParaRPr lang="es-ES" altLang="es-ES_tradnl" sz="2400" dirty="0">
              <a:latin typeface="Tahoma" panose="020B0604030504040204" pitchFamily="34" charset="0"/>
            </a:endParaRP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D91802EF-5BFD-F76D-A2DF-B8BCAA9B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3516866"/>
            <a:ext cx="18145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_tradnl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: Conjunto de enteros</a:t>
            </a:r>
            <a:endParaRPr lang="es-ES" alt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B0D90B72-5694-6A00-1143-E304E914E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5019" y="4595423"/>
            <a:ext cx="18145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  Diagrama de </a:t>
            </a:r>
            <a:r>
              <a:rPr lang="es-ES_tradnl" altLang="es-ES_tradnl" sz="2400" dirty="0" err="1">
                <a:latin typeface="Arial" panose="020B0604020202020204" pitchFamily="34" charset="0"/>
                <a:cs typeface="Arial" panose="020B0604020202020204" pitchFamily="34" charset="0"/>
              </a:rPr>
              <a:t>Venn</a:t>
            </a:r>
            <a:br>
              <a:rPr lang="es-ES_tradnl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_tradnl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o de patata</a:t>
            </a:r>
            <a:endParaRPr lang="es-ES" alt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2 Marcador de pie de página">
            <a:extLst>
              <a:ext uri="{FF2B5EF4-FFF2-40B4-BE49-F238E27FC236}">
                <a16:creationId xmlns:a16="http://schemas.microsoft.com/office/drawing/2014/main" id="{54684477-8538-121C-EC4E-6D1A2266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 dirty="0">
                <a:latin typeface="Times New Roman" panose="02020603050405020304" pitchFamily="18" charset="0"/>
              </a:rPr>
              <a:t>	  A.E.D. I				        </a:t>
            </a:r>
            <a:fld id="{441B5F86-7F65-4587-BD65-E3FD4680E67E}" type="slidenum">
              <a:rPr lang="es-ES_tradnl" altLang="es-ES" sz="1400">
                <a:latin typeface="Times New Roman" panose="02020603050405020304" pitchFamily="18" charset="0"/>
              </a:rPr>
              <a:pPr/>
              <a:t>30</a:t>
            </a:fld>
            <a:endParaRPr lang="es-ES_tradnl" altLang="es-ES" sz="1400" dirty="0">
              <a:latin typeface="Times New Roman" panose="02020603050405020304" pitchFamily="18" charset="0"/>
            </a:endParaRPr>
          </a:p>
          <a:p>
            <a:r>
              <a:rPr lang="es-ES_tradnl" altLang="es-ES" sz="1400" dirty="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 dirty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15780B1-6A6C-8D5D-6844-91DFFB8BF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4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2.3. El TAD Diccionario.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052F525-F9A2-96B1-EB6B-2A0FDAFB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92150"/>
            <a:ext cx="864076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b="1" dirty="0">
                <a:latin typeface="Arial" panose="020B0604020202020204" pitchFamily="34" charset="0"/>
              </a:rPr>
              <a:t>Definición: Asociación</a:t>
            </a:r>
            <a:r>
              <a:rPr lang="es-ES_tradnl" altLang="es-ES_tradnl" sz="2800" dirty="0">
                <a:latin typeface="Arial" panose="020B0604020202020204" pitchFamily="34" charset="0"/>
              </a:rPr>
              <a:t>. Una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asociación es un par 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(clave: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tipo_clave</a:t>
            </a:r>
            <a:r>
              <a:rPr lang="es-ES_tradnl" altLang="es-ES_tradnl" sz="2800" dirty="0">
                <a:latin typeface="Arial" panose="020B0604020202020204" pitchFamily="34" charset="0"/>
              </a:rPr>
              <a:t>; valor: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tipo_valor</a:t>
            </a:r>
            <a:r>
              <a:rPr lang="es-ES_tradnl" altLang="es-ES_tradnl" sz="2800" dirty="0">
                <a:latin typeface="Arial" panose="020B0604020202020204" pitchFamily="34" charset="0"/>
              </a:rPr>
              <a:t>).</a:t>
            </a:r>
          </a:p>
          <a:p>
            <a:endParaRPr lang="es-ES_tradnl" altLang="es-ES_tradnl" sz="1000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Un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diccionario</a:t>
            </a:r>
            <a:r>
              <a:rPr lang="es-ES_tradnl" altLang="es-ES_tradnl" sz="2800" dirty="0">
                <a:latin typeface="Arial" panose="020B0604020202020204" pitchFamily="34" charset="0"/>
              </a:rPr>
              <a:t> (también llamado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mapa</a:t>
            </a:r>
            <a:r>
              <a:rPr lang="es-ES_tradnl" altLang="es-ES_tradnl" sz="2800" dirty="0">
                <a:latin typeface="Arial" panose="020B0604020202020204" pitchFamily="34" charset="0"/>
              </a:rPr>
              <a:t>) es, básicamente, un conjunto de asociaciones con las operaciones Inserta, Suprime, Consulta y Vacío.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TAD Diccionario[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tclave</a:t>
            </a:r>
            <a:r>
              <a:rPr lang="es-ES_tradnl" altLang="es-ES_tradnl" sz="2800" dirty="0">
                <a:latin typeface="Arial" panose="020B0604020202020204" pitchFamily="34" charset="0"/>
              </a:rPr>
              <a:t>,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tvalor</a:t>
            </a:r>
            <a:r>
              <a:rPr lang="es-ES_tradnl" altLang="es-ES_tradnl" sz="2800" dirty="0">
                <a:latin typeface="Arial" panose="020B0604020202020204" pitchFamily="34" charset="0"/>
              </a:rPr>
              <a:t>]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Inserta (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clave</a:t>
            </a:r>
            <a:r>
              <a:rPr lang="es-ES_tradnl" altLang="es-ES_tradnl" sz="2400" dirty="0">
                <a:latin typeface="Arial" panose="020B0604020202020204" pitchFamily="34" charset="0"/>
              </a:rPr>
              <a:t>: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tclave</a:t>
            </a:r>
            <a:r>
              <a:rPr lang="es-ES_tradnl" altLang="es-ES_tradnl" sz="2400" dirty="0">
                <a:latin typeface="Arial" panose="020B0604020202020204" pitchFamily="34" charset="0"/>
              </a:rPr>
              <a:t>;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valor</a:t>
            </a:r>
            <a:r>
              <a:rPr lang="es-ES_tradnl" altLang="es-ES_tradnl" sz="2400" dirty="0">
                <a:latin typeface="Arial" panose="020B0604020202020204" pitchFamily="34" charset="0"/>
              </a:rPr>
              <a:t>: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tvalor</a:t>
            </a:r>
            <a:r>
              <a:rPr lang="es-ES_tradnl" altLang="es-ES_tradnl" sz="2400" dirty="0">
                <a:latin typeface="Arial" panose="020B0604020202020204" pitchFamily="34" charset="0"/>
              </a:rPr>
              <a:t>, 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var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 D</a:t>
            </a:r>
            <a:r>
              <a:rPr lang="es-ES_tradnl" altLang="es-ES_tradnl" sz="2400" dirty="0">
                <a:latin typeface="Arial" panose="020B0604020202020204" pitchFamily="34" charset="0"/>
              </a:rPr>
              <a:t>: Diccionario[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tcl,tval</a:t>
            </a:r>
            <a:r>
              <a:rPr lang="es-ES_tradnl" altLang="es-ES_tradnl" sz="2400" dirty="0">
                <a:latin typeface="Arial" panose="020B0604020202020204" pitchFamily="34" charset="0"/>
              </a:rPr>
              <a:t>])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Consulta (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clave</a:t>
            </a:r>
            <a:r>
              <a:rPr lang="es-ES_tradnl" altLang="es-ES_tradnl" sz="2400" dirty="0">
                <a:latin typeface="Arial" panose="020B0604020202020204" pitchFamily="34" charset="0"/>
              </a:rPr>
              <a:t>: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tclave</a:t>
            </a:r>
            <a:r>
              <a:rPr lang="es-ES_tradnl" altLang="es-ES_tradnl" sz="2400" dirty="0">
                <a:latin typeface="Arial" panose="020B0604020202020204" pitchFamily="34" charset="0"/>
              </a:rPr>
              <a:t>;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D</a:t>
            </a:r>
            <a:r>
              <a:rPr lang="es-ES_tradnl" altLang="es-ES_tradnl" sz="2400" dirty="0">
                <a:latin typeface="Arial" panose="020B0604020202020204" pitchFamily="34" charset="0"/>
              </a:rPr>
              <a:t>: Diccionario[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tcl,tval</a:t>
            </a:r>
            <a:r>
              <a:rPr lang="es-ES_tradnl" altLang="es-ES_tradnl" sz="2400" dirty="0">
                <a:latin typeface="Arial" panose="020B0604020202020204" pitchFamily="34" charset="0"/>
              </a:rPr>
              <a:t>]): 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tvalor</a:t>
            </a:r>
            <a:endParaRPr lang="es-ES_tradnl" altLang="es-ES_tradnl" sz="24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Suprime (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clave</a:t>
            </a:r>
            <a:r>
              <a:rPr lang="es-ES_tradnl" altLang="es-ES_tradnl" sz="2400" dirty="0">
                <a:latin typeface="Arial" panose="020B0604020202020204" pitchFamily="34" charset="0"/>
              </a:rPr>
              <a:t>: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tclave</a:t>
            </a:r>
            <a:r>
              <a:rPr lang="es-ES_tradnl" altLang="es-ES_tradnl" sz="2400" dirty="0">
                <a:latin typeface="Arial" panose="020B0604020202020204" pitchFamily="34" charset="0"/>
              </a:rPr>
              <a:t>; 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var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 D</a:t>
            </a:r>
            <a:r>
              <a:rPr lang="es-ES_tradnl" altLang="es-ES_tradnl" sz="2400" dirty="0">
                <a:latin typeface="Arial" panose="020B0604020202020204" pitchFamily="34" charset="0"/>
              </a:rPr>
              <a:t>: Diccionario[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tcl,tval</a:t>
            </a:r>
            <a:r>
              <a:rPr lang="es-ES_tradnl" altLang="es-ES_tradnl" sz="2400" dirty="0">
                <a:latin typeface="Arial" panose="020B0604020202020204" pitchFamily="34" charset="0"/>
              </a:rPr>
              <a:t>])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Vacío (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var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 D</a:t>
            </a:r>
            <a:r>
              <a:rPr lang="es-ES_tradnl" altLang="es-ES_tradnl" sz="2400" dirty="0">
                <a:latin typeface="Arial" panose="020B0604020202020204" pitchFamily="34" charset="0"/>
              </a:rPr>
              <a:t>: Diccionario[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tcl,tval</a:t>
            </a:r>
            <a:r>
              <a:rPr lang="es-ES_tradnl" altLang="es-ES_tradnl" sz="2400" dirty="0">
                <a:latin typeface="Arial" panose="020B0604020202020204" pitchFamily="34" charset="0"/>
              </a:rPr>
              <a:t>])</a:t>
            </a:r>
          </a:p>
        </p:txBody>
      </p:sp>
      <p:graphicFrame>
        <p:nvGraphicFramePr>
          <p:cNvPr id="67588" name="Group 4">
            <a:extLst>
              <a:ext uri="{FF2B5EF4-FFF2-40B4-BE49-F238E27FC236}">
                <a16:creationId xmlns:a16="http://schemas.microsoft.com/office/drawing/2014/main" id="{928635A5-08BB-B286-C09B-4EF06E16F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367568"/>
              </p:ext>
            </p:extLst>
          </p:nvPr>
        </p:nvGraphicFramePr>
        <p:xfrm>
          <a:off x="7597775" y="692150"/>
          <a:ext cx="1295400" cy="135287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68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26375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56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Pepito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7,7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10" marB="456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57" name="Text Box 13">
            <a:extLst>
              <a:ext uri="{FF2B5EF4-FFF2-40B4-BE49-F238E27FC236}">
                <a16:creationId xmlns:a16="http://schemas.microsoft.com/office/drawing/2014/main" id="{61566664-0C54-31DE-1779-72B3BD0F8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813" y="668338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clave</a:t>
            </a:r>
            <a:endParaRPr lang="es-ES" altLang="es-ES_tradnl" sz="2400">
              <a:latin typeface="Arial" panose="020B0604020202020204" pitchFamily="34" charset="0"/>
            </a:endParaRPr>
          </a:p>
        </p:txBody>
      </p:sp>
      <p:sp>
        <p:nvSpPr>
          <p:cNvPr id="31758" name="Text Box 14">
            <a:extLst>
              <a:ext uri="{FF2B5EF4-FFF2-40B4-BE49-F238E27FC236}">
                <a16:creationId xmlns:a16="http://schemas.microsoft.com/office/drawing/2014/main" id="{A9B8EFE9-0E69-354F-D647-575C255E7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3813" y="1243013"/>
            <a:ext cx="1150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</a:rPr>
              <a:t>valor</a:t>
            </a:r>
            <a:endParaRPr lang="es-ES" altLang="es-ES_tradnl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69201A88-4E0C-A22A-7556-1896B6D5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B5898F48-B4B1-4A00-A4F1-AD32FD4FA015}" type="slidenum">
              <a:rPr lang="es-ES_tradnl" altLang="es-ES" sz="1400">
                <a:latin typeface="Times New Roman" panose="02020603050405020304" pitchFamily="18" charset="0"/>
              </a:rPr>
              <a:pPr/>
              <a:t>31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9B4E5C3-79FA-1106-34AA-E4437C14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4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2.3. El TAD Diccionario.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5B10DE81-BB5D-8D4F-206A-7F76978A9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9215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400" dirty="0">
                <a:latin typeface="Arial" panose="020B0604020202020204" pitchFamily="34" charset="0"/>
              </a:rPr>
              <a:t>Todo lo dicho sobre implementación de conjuntos se puede aplicar (extender) a diccionarios.</a:t>
            </a:r>
          </a:p>
          <a:p>
            <a:r>
              <a:rPr lang="es-ES_tradnl" altLang="es-ES_tradnl" sz="2400" b="1" dirty="0">
                <a:latin typeface="Arial" panose="020B0604020202020204" pitchFamily="34" charset="0"/>
              </a:rPr>
              <a:t>Implementación</a:t>
            </a:r>
            <a:r>
              <a:rPr lang="es-ES_tradnl" altLang="es-ES_tradnl" sz="2400" dirty="0"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s-ES_tradnl" altLang="es-ES_tradnl" sz="2200" b="1" dirty="0">
                <a:latin typeface="Arial" panose="020B0604020202020204" pitchFamily="34" charset="0"/>
              </a:rPr>
              <a:t>Con arrays de booleanos</a:t>
            </a:r>
            <a:r>
              <a:rPr lang="es-ES_tradnl" altLang="es-ES_tradnl" sz="2200" dirty="0">
                <a:latin typeface="Arial" panose="020B0604020202020204" pitchFamily="34" charset="0"/>
              </a:rPr>
              <a:t>: ¡Imposible! Conjunto universal muy limitado. ¿Cómo conseguir la asociación clave-valor?</a:t>
            </a:r>
          </a:p>
          <a:p>
            <a:pPr lvl="1"/>
            <a:r>
              <a:rPr lang="es-ES_tradnl" altLang="es-ES_tradnl" sz="2200" b="1" dirty="0">
                <a:latin typeface="Arial" panose="020B0604020202020204" pitchFamily="34" charset="0"/>
              </a:rPr>
              <a:t>Con listas de elementos</a:t>
            </a:r>
            <a:r>
              <a:rPr lang="es-ES_tradnl" altLang="es-ES_tradnl" sz="2200" dirty="0">
                <a:latin typeface="Arial" panose="020B0604020202020204" pitchFamily="34" charset="0"/>
              </a:rPr>
              <a:t>: Representación más compleja y muy ineficiente para inserción, consulta, etc.</a:t>
            </a:r>
          </a:p>
          <a:p>
            <a:pPr lvl="1"/>
            <a:endParaRPr lang="es-ES_tradnl" altLang="es-ES_tradnl" sz="1000" dirty="0">
              <a:latin typeface="Arial" panose="020B0604020202020204" pitchFamily="34" charset="0"/>
            </a:endParaRPr>
          </a:p>
          <a:p>
            <a:r>
              <a:rPr lang="es-ES_tradnl" altLang="es-ES_tradnl" sz="2400" dirty="0">
                <a:latin typeface="Arial" panose="020B0604020202020204" pitchFamily="34" charset="0"/>
              </a:rPr>
              <a:t>Representación sencilla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mediante arrays</a:t>
            </a:r>
            <a:r>
              <a:rPr lang="es-ES_tradnl" altLang="es-ES_tradnl" sz="2400" dirty="0">
                <a:latin typeface="Arial" panose="020B0604020202020204" pitchFamily="34" charset="0"/>
              </a:rPr>
              <a:t>.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tipo</a:t>
            </a:r>
          </a:p>
          <a:p>
            <a:pPr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   Diccionario[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tclave</a:t>
            </a:r>
            <a:r>
              <a:rPr lang="es-ES_tradnl" altLang="es-ES_tradnl" sz="2400" dirty="0">
                <a:latin typeface="Arial" panose="020B0604020202020204" pitchFamily="34" charset="0"/>
              </a:rPr>
              <a:t>,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tvalor</a:t>
            </a:r>
            <a:r>
              <a:rPr lang="es-ES_tradnl" altLang="es-ES_tradnl" sz="2400" dirty="0">
                <a:latin typeface="Arial" panose="020B0604020202020204" pitchFamily="34" charset="0"/>
              </a:rPr>
              <a:t>] =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registro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último: entero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	datos: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array</a:t>
            </a:r>
            <a:r>
              <a:rPr lang="es-ES_tradnl" altLang="es-ES_tradnl" sz="2400" dirty="0">
                <a:latin typeface="Arial" panose="020B0604020202020204" pitchFamily="34" charset="0"/>
              </a:rPr>
              <a:t> [1..máximo]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de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Asociacion</a:t>
            </a:r>
            <a:r>
              <a:rPr lang="es-ES_tradnl" altLang="es-ES_tradnl" sz="2400" dirty="0">
                <a:latin typeface="Arial" panose="020B0604020202020204" pitchFamily="34" charset="0"/>
              </a:rPr>
              <a:t>[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tclave</a:t>
            </a:r>
            <a:r>
              <a:rPr lang="es-ES_tradnl" altLang="es-ES_tradnl" sz="2400" dirty="0">
                <a:latin typeface="Arial" panose="020B0604020202020204" pitchFamily="34" charset="0"/>
              </a:rPr>
              <a:t>,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tvalor</a:t>
            </a:r>
            <a:r>
              <a:rPr lang="es-ES_tradnl" altLang="es-ES_tradnl" sz="2400" dirty="0">
                <a:latin typeface="Arial" panose="020B0604020202020204" pitchFamily="34" charset="0"/>
              </a:rPr>
              <a:t>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</a:rPr>
              <a:t>	   </a:t>
            </a:r>
            <a:r>
              <a:rPr lang="es-ES_tradnl" altLang="es-ES_tradnl" sz="2400" b="1" dirty="0" err="1">
                <a:latin typeface="Arial" panose="020B0604020202020204" pitchFamily="34" charset="0"/>
              </a:rPr>
              <a:t>finregistro</a:t>
            </a:r>
            <a:endParaRPr lang="es-ES_tradnl" altLang="es-ES_tradnl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93133C59-21F1-4FF1-DE8F-118AE260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E6CB7ED3-FA4E-40FF-90B4-029FAFCA5B06}" type="slidenum">
              <a:rPr lang="es-ES_tradnl" altLang="es-ES" sz="1400">
                <a:latin typeface="Times New Roman" panose="02020603050405020304" pitchFamily="18" charset="0"/>
              </a:rPr>
              <a:pPr/>
              <a:t>32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9720475-C568-D5E1-459E-2FF6E2D01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16827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2.3. El TAD Diccionario.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725AA817-E6F8-1923-1B4E-5271F2D35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8686800" cy="527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_tradnl" altLang="es-ES_tradnl" sz="2200" dirty="0">
                <a:latin typeface="Arial" panose="020B0604020202020204" pitchFamily="34" charset="0"/>
              </a:rPr>
              <a:t> Vacío (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var</a:t>
            </a:r>
            <a:r>
              <a:rPr lang="es-ES_tradnl" altLang="es-ES_tradnl" sz="2200" dirty="0">
                <a:latin typeface="Arial" panose="020B0604020202020204" pitchFamily="34" charset="0"/>
              </a:rPr>
              <a:t> D: Diccionario[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tclave</a:t>
            </a:r>
            <a:r>
              <a:rPr lang="es-ES_tradnl" altLang="es-ES_tradnl" sz="2200" dirty="0">
                <a:latin typeface="Arial" panose="020B0604020202020204" pitchFamily="34" charset="0"/>
              </a:rPr>
              <a:t>,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tvalor</a:t>
            </a:r>
            <a:r>
              <a:rPr lang="es-ES_tradnl" altLang="es-ES_tradnl" sz="2200" dirty="0">
                <a:latin typeface="Arial" panose="020B0604020202020204" pitchFamily="34" charset="0"/>
              </a:rPr>
              <a:t>])</a:t>
            </a:r>
          </a:p>
          <a:p>
            <a:pPr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</a:rPr>
              <a:t>:= 0</a:t>
            </a:r>
          </a:p>
          <a:p>
            <a:pPr>
              <a:buFontTx/>
              <a:buNone/>
            </a:pPr>
            <a:endParaRPr lang="es-ES_tradnl" altLang="es-ES_tradnl" sz="22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200" b="1" dirty="0" err="1">
                <a:latin typeface="Arial" panose="020B0604020202020204" pitchFamily="34" charset="0"/>
              </a:rPr>
              <a:t>operac</a:t>
            </a:r>
            <a:r>
              <a:rPr lang="es-ES_tradnl" altLang="es-ES_tradnl" sz="2200" dirty="0">
                <a:latin typeface="Arial" panose="020B0604020202020204" pitchFamily="34" charset="0"/>
              </a:rPr>
              <a:t> Inserta (clave: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tclave</a:t>
            </a:r>
            <a:r>
              <a:rPr lang="es-ES_tradnl" altLang="es-ES_tradnl" sz="2200" dirty="0">
                <a:latin typeface="Arial" panose="020B0604020202020204" pitchFamily="34" charset="0"/>
              </a:rPr>
              <a:t>; valor: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tvalor</a:t>
            </a:r>
            <a:r>
              <a:rPr lang="es-ES_tradnl" altLang="es-ES_tradnl" sz="2200" dirty="0">
                <a:latin typeface="Arial" panose="020B0604020202020204" pitchFamily="34" charset="0"/>
              </a:rPr>
              <a:t>; 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var</a:t>
            </a:r>
            <a:r>
              <a:rPr lang="es-ES_tradnl" altLang="es-ES_tradnl" sz="2200" dirty="0">
                <a:latin typeface="Arial" panose="020B0604020202020204" pitchFamily="34" charset="0"/>
              </a:rPr>
              <a:t> D: Diccionario[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tc,tv</a:t>
            </a:r>
            <a:r>
              <a:rPr lang="es-ES_tradnl" altLang="es-ES_tradnl" sz="2200" dirty="0">
                <a:latin typeface="Arial" panose="020B0604020202020204" pitchFamily="34" charset="0"/>
              </a:rPr>
              <a:t>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para</a:t>
            </a:r>
            <a:r>
              <a:rPr lang="es-ES_tradnl" altLang="es-ES_tradnl" sz="2200" dirty="0">
                <a:latin typeface="Arial" panose="020B0604020202020204" pitchFamily="34" charset="0"/>
              </a:rPr>
              <a:t> i:= 1 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hasta</a:t>
            </a:r>
            <a:r>
              <a:rPr lang="es-ES_tradnl" altLang="es-ES_tradnl" sz="2200" dirty="0">
                <a:latin typeface="Arial" panose="020B0604020202020204" pitchFamily="34" charset="0"/>
              </a:rPr>
              <a:t>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</a:rPr>
              <a:t> 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hacer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	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si</a:t>
            </a:r>
            <a:r>
              <a:rPr lang="es-ES_tradnl" altLang="es-ES_tradnl" sz="2200" dirty="0">
                <a:latin typeface="Arial" panose="020B0604020202020204" pitchFamily="34" charset="0"/>
              </a:rPr>
              <a:t> 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D.datos</a:t>
            </a:r>
            <a:r>
              <a:rPr lang="es-ES_tradnl" altLang="es-ES_tradnl" sz="2200" dirty="0">
                <a:latin typeface="Arial" panose="020B0604020202020204" pitchFamily="34" charset="0"/>
              </a:rPr>
              <a:t>[i].clave == clave  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entonces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		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D.datos</a:t>
            </a:r>
            <a:r>
              <a:rPr lang="es-ES_tradnl" altLang="es-ES_tradnl" sz="2200" dirty="0">
                <a:latin typeface="Arial" panose="020B0604020202020204" pitchFamily="34" charset="0"/>
              </a:rPr>
              <a:t>[i].valor:= valor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		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acabar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finpara</a:t>
            </a:r>
            <a:endParaRPr lang="es-ES_tradnl" altLang="es-ES_tradnl" sz="2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si </a:t>
            </a:r>
            <a:r>
              <a:rPr lang="es-ES_tradnl" altLang="es-ES_tradnl" sz="2200" dirty="0">
                <a:latin typeface="Arial" panose="020B0604020202020204" pitchFamily="34" charset="0"/>
              </a:rPr>
              <a:t>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</a:rPr>
              <a:t> &lt; máximo  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entonces</a:t>
            </a:r>
            <a:r>
              <a:rPr lang="es-ES_tradnl" altLang="es-ES_tradnl" sz="220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	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</a:rPr>
              <a:t>:=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</a:rPr>
              <a:t> + 1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	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D.datos</a:t>
            </a:r>
            <a:r>
              <a:rPr lang="es-ES_tradnl" altLang="es-ES_tradnl" sz="2200" dirty="0">
                <a:latin typeface="Arial" panose="020B0604020202020204" pitchFamily="34" charset="0"/>
              </a:rPr>
              <a:t>[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</a:rPr>
              <a:t>]:= (clave, valor)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sino</a:t>
            </a:r>
            <a:endParaRPr lang="es-ES_tradnl" altLang="es-ES_tradnl" sz="22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	Error (“El diccionario está lleno”)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finsi</a:t>
            </a:r>
            <a:endParaRPr lang="es-ES_tradnl" altLang="es-ES_tradnl" sz="22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FE1D186C-5082-17AF-3EDE-473228E3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81A2E539-0C94-4151-BFC7-4D8E4931EF0A}" type="slidenum">
              <a:rPr lang="es-ES_tradnl" altLang="es-ES" sz="1400">
                <a:latin typeface="Times New Roman" panose="02020603050405020304" pitchFamily="18" charset="0"/>
              </a:rPr>
              <a:pPr/>
              <a:t>33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BCB966C-2431-E9CB-CB77-2B60B1E96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300" y="444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2.3. El TAD Diccionario.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805BF25-9950-B39B-8680-872F7AF06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9938"/>
            <a:ext cx="8713788" cy="550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operación</a:t>
            </a:r>
            <a:r>
              <a:rPr lang="es-ES_tradnl" altLang="es-ES_tradnl" sz="2200" dirty="0">
                <a:latin typeface="Arial" panose="020B0604020202020204" pitchFamily="34" charset="0"/>
              </a:rPr>
              <a:t> Consulta (clave: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tclave</a:t>
            </a:r>
            <a:r>
              <a:rPr lang="es-ES_tradnl" altLang="es-ES_tradnl" sz="2200" dirty="0">
                <a:latin typeface="Arial" panose="020B0604020202020204" pitchFamily="34" charset="0"/>
              </a:rPr>
              <a:t>; D: Diccionario[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tc,tv</a:t>
            </a:r>
            <a:r>
              <a:rPr lang="es-ES_tradnl" altLang="es-ES_tradnl" sz="2200" dirty="0">
                <a:latin typeface="Arial" panose="020B0604020202020204" pitchFamily="34" charset="0"/>
              </a:rPr>
              <a:t>]): 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tvalor</a:t>
            </a:r>
            <a:endParaRPr lang="es-ES_tradnl" altLang="es-ES_tradnl" sz="2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para</a:t>
            </a:r>
            <a:r>
              <a:rPr lang="es-ES_tradnl" altLang="es-ES_tradnl" sz="2200" dirty="0">
                <a:latin typeface="Arial" panose="020B0604020202020204" pitchFamily="34" charset="0"/>
              </a:rPr>
              <a:t> i:= 1 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hasta</a:t>
            </a:r>
            <a:r>
              <a:rPr lang="es-ES_tradnl" altLang="es-ES_tradnl" sz="2200" dirty="0">
                <a:latin typeface="Arial" panose="020B0604020202020204" pitchFamily="34" charset="0"/>
              </a:rPr>
              <a:t>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</a:rPr>
              <a:t> 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hacer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	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si 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D.datos</a:t>
            </a:r>
            <a:r>
              <a:rPr lang="es-ES_tradnl" altLang="es-ES_tradnl" sz="2200" dirty="0">
                <a:latin typeface="Arial" panose="020B0604020202020204" pitchFamily="34" charset="0"/>
              </a:rPr>
              <a:t>[i].clave == clave  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entonces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		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devolver</a:t>
            </a:r>
            <a:r>
              <a:rPr lang="es-ES_tradnl" altLang="es-ES_tradnl" sz="2200" dirty="0">
                <a:latin typeface="Arial" panose="020B0604020202020204" pitchFamily="34" charset="0"/>
              </a:rPr>
              <a:t>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D.datos</a:t>
            </a:r>
            <a:r>
              <a:rPr lang="es-ES_tradnl" altLang="es-ES_tradnl" sz="2200" dirty="0">
                <a:latin typeface="Arial" panose="020B0604020202020204" pitchFamily="34" charset="0"/>
              </a:rPr>
              <a:t>[i].valor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finpara</a:t>
            </a:r>
            <a:endParaRPr lang="es-ES_tradnl" altLang="es-ES_tradnl" sz="2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devolver</a:t>
            </a:r>
            <a:r>
              <a:rPr lang="es-ES_tradnl" altLang="es-ES_tradnl" sz="2200" dirty="0">
                <a:latin typeface="Arial" panose="020B0604020202020204" pitchFamily="34" charset="0"/>
              </a:rPr>
              <a:t> NULO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s-ES_tradnl" altLang="es-ES_tradnl" sz="2200" b="1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200" b="1" dirty="0">
                <a:latin typeface="Arial" panose="020B0604020202020204" pitchFamily="34" charset="0"/>
              </a:rPr>
              <a:t>operación </a:t>
            </a:r>
            <a:r>
              <a:rPr lang="es-ES_tradnl" altLang="es-ES_tradnl" sz="2200" dirty="0">
                <a:latin typeface="Arial" panose="020B0604020202020204" pitchFamily="34" charset="0"/>
              </a:rPr>
              <a:t>Suprime (clave: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tclave</a:t>
            </a:r>
            <a:r>
              <a:rPr lang="es-ES_tradnl" altLang="es-ES_tradnl" sz="2200" dirty="0">
                <a:latin typeface="Arial" panose="020B0604020202020204" pitchFamily="34" charset="0"/>
              </a:rPr>
              <a:t>; 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var</a:t>
            </a:r>
            <a:r>
              <a:rPr lang="es-ES_tradnl" altLang="es-ES_tradnl" sz="2200" dirty="0">
                <a:latin typeface="Arial" panose="020B0604020202020204" pitchFamily="34" charset="0"/>
              </a:rPr>
              <a:t> D: Diccionario[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tc,tv</a:t>
            </a:r>
            <a:r>
              <a:rPr lang="es-ES_tradnl" altLang="es-ES_tradnl" sz="2200" dirty="0">
                <a:latin typeface="Arial" panose="020B0604020202020204" pitchFamily="34" charset="0"/>
              </a:rPr>
              <a:t>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i:=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mientras 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(i &lt; </a:t>
            </a:r>
            <a:r>
              <a:rPr lang="es-ES_tradnl" altLang="es-ES_tradnl" sz="2200" dirty="0" err="1">
                <a:latin typeface="Arial" panose="020B0604020202020204" pitchFamily="34" charset="0"/>
                <a:sym typeface="Symbol" panose="05050102010706020507" pitchFamily="18" charset="2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) AND</a:t>
            </a:r>
            <a:r>
              <a:rPr lang="es-ES_tradnl" altLang="es-ES_tradnl" sz="2200" dirty="0">
                <a:latin typeface="Arial" panose="020B0604020202020204" pitchFamily="34" charset="0"/>
              </a:rPr>
              <a:t> (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D.datos</a:t>
            </a:r>
            <a:r>
              <a:rPr lang="es-ES_tradnl" altLang="es-ES_tradnl" sz="2200" dirty="0">
                <a:latin typeface="Arial" panose="020B0604020202020204" pitchFamily="34" charset="0"/>
              </a:rPr>
              <a:t>[i].clave 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 clave) </a:t>
            </a:r>
            <a:r>
              <a:rPr lang="es-ES_tradnl" altLang="es-ES_tradnl" sz="2200" b="1" dirty="0">
                <a:latin typeface="Arial" panose="020B0604020202020204" pitchFamily="34" charset="0"/>
                <a:sym typeface="Symbol" panose="05050102010706020507" pitchFamily="18" charset="2"/>
              </a:rPr>
              <a:t>hacer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			 i:= i + 1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		</a:t>
            </a:r>
            <a:r>
              <a:rPr lang="es-ES_tradnl" altLang="es-ES_tradnl" sz="2200" b="1" dirty="0" err="1">
                <a:latin typeface="Arial" panose="020B0604020202020204" pitchFamily="34" charset="0"/>
                <a:sym typeface="Symbol" panose="05050102010706020507" pitchFamily="18" charset="2"/>
              </a:rPr>
              <a:t>finmientras</a:t>
            </a:r>
            <a:endParaRPr lang="es-ES_tradnl" altLang="es-ES_tradnl" sz="2200" b="1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si</a:t>
            </a:r>
            <a:r>
              <a:rPr lang="es-ES_tradnl" altLang="es-ES_tradnl" sz="2200" dirty="0">
                <a:latin typeface="Arial" panose="020B0604020202020204" pitchFamily="34" charset="0"/>
              </a:rPr>
              <a:t>  </a:t>
            </a:r>
            <a:r>
              <a:rPr lang="es-ES_tradnl" altLang="es-ES_tradnl" sz="2200" dirty="0">
                <a:latin typeface="Arial" panose="020B0604020202020204" pitchFamily="34" charset="0"/>
                <a:sym typeface="Symbol" panose="05050102010706020507" pitchFamily="18" charset="2"/>
              </a:rPr>
              <a:t>i &lt; </a:t>
            </a:r>
            <a:r>
              <a:rPr lang="es-ES_tradnl" altLang="es-ES_tradnl" sz="2200" dirty="0" err="1">
                <a:latin typeface="Arial" panose="020B0604020202020204" pitchFamily="34" charset="0"/>
                <a:sym typeface="Symbol" panose="05050102010706020507" pitchFamily="18" charset="2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</a:rPr>
              <a:t>  </a:t>
            </a:r>
            <a:r>
              <a:rPr lang="es-ES_tradnl" altLang="es-ES_tradnl" sz="2200" b="1" dirty="0">
                <a:latin typeface="Arial" panose="020B0604020202020204" pitchFamily="34" charset="0"/>
              </a:rPr>
              <a:t>entonces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	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D.datos</a:t>
            </a:r>
            <a:r>
              <a:rPr lang="es-ES_tradnl" altLang="es-ES_tradnl" sz="2200" dirty="0">
                <a:latin typeface="Arial" panose="020B0604020202020204" pitchFamily="34" charset="0"/>
              </a:rPr>
              <a:t>[i]:=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D.datos</a:t>
            </a:r>
            <a:r>
              <a:rPr lang="es-ES_tradnl" altLang="es-ES_tradnl" sz="2200" dirty="0">
                <a:latin typeface="Arial" panose="020B0604020202020204" pitchFamily="34" charset="0"/>
              </a:rPr>
              <a:t>[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</a:rPr>
              <a:t>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	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</a:rPr>
              <a:t>:= </a:t>
            </a:r>
            <a:r>
              <a:rPr lang="es-ES_tradnl" altLang="es-ES_tradnl" sz="2200" dirty="0" err="1">
                <a:latin typeface="Arial" panose="020B0604020202020204" pitchFamily="34" charset="0"/>
              </a:rPr>
              <a:t>D.último</a:t>
            </a:r>
            <a:r>
              <a:rPr lang="es-ES_tradnl" altLang="es-ES_tradnl" sz="2200" dirty="0">
                <a:latin typeface="Arial" panose="020B0604020202020204" pitchFamily="34" charset="0"/>
              </a:rPr>
              <a:t> – 1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s-ES_tradnl" altLang="es-ES_tradnl" sz="2200" dirty="0">
                <a:latin typeface="Arial" panose="020B0604020202020204" pitchFamily="34" charset="0"/>
              </a:rPr>
              <a:t>		</a:t>
            </a:r>
            <a:r>
              <a:rPr lang="es-ES_tradnl" altLang="es-ES_tradnl" sz="2200" b="1" dirty="0" err="1">
                <a:latin typeface="Arial" panose="020B0604020202020204" pitchFamily="34" charset="0"/>
              </a:rPr>
              <a:t>finsi</a:t>
            </a:r>
            <a:endParaRPr lang="es-ES_tradnl" altLang="es-ES_tradnl" sz="2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FDE4EC35-4269-831A-5F00-7C0A7BC2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ADE8826D-5CCB-4115-A8DE-DDC7DAAD6887}" type="slidenum">
              <a:rPr lang="es-ES_tradnl" altLang="es-ES" sz="1400">
                <a:latin typeface="Times New Roman" panose="02020603050405020304" pitchFamily="18" charset="0"/>
              </a:rPr>
              <a:pPr/>
              <a:t>34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AF951F3-F4C2-459F-7F70-BEB8C5513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2.4. Las tablas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0070D6B-68C4-42F3-35B1-335C5732E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90600"/>
            <a:ext cx="8502650" cy="495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dirty="0">
                <a:latin typeface="Arial" panose="020B0604020202020204" pitchFamily="34" charset="0"/>
              </a:rPr>
              <a:t>La representación de conjuntos o diccionarios con listas o arrays tiene un tiempo de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O(n)</a:t>
            </a:r>
            <a:r>
              <a:rPr lang="es-ES_tradnl" altLang="es-ES_tradnl" sz="2800" dirty="0">
                <a:latin typeface="Arial" panose="020B0604020202020204" pitchFamily="34" charset="0"/>
              </a:rPr>
              <a:t>, para Inserta, Suprime y Miembro, con un uso razonable de memoria.</a:t>
            </a:r>
          </a:p>
          <a:p>
            <a:endParaRPr lang="es-ES_tradnl" altLang="es-ES_tradnl" sz="2800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Con arrays de booleanos el tiempo es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O(1)</a:t>
            </a:r>
            <a:r>
              <a:rPr lang="es-ES_tradnl" altLang="es-ES_tradnl" sz="2800" dirty="0">
                <a:latin typeface="Arial" panose="020B0604020202020204" pitchFamily="34" charset="0"/>
              </a:rPr>
              <a:t>, pero tiene muchas limitaciones de memoria.</a:t>
            </a:r>
          </a:p>
          <a:p>
            <a:endParaRPr lang="es-ES_tradnl" altLang="es-ES_tradnl" sz="2800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¿Cómo aprovechar lo mejor de uno y otro tipo?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2 Marcador de pie de página">
            <a:extLst>
              <a:ext uri="{FF2B5EF4-FFF2-40B4-BE49-F238E27FC236}">
                <a16:creationId xmlns:a16="http://schemas.microsoft.com/office/drawing/2014/main" id="{8FB15FBD-1CFF-E943-24C1-8B4BE065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86DD27DB-5E06-4AB8-9396-E3F6C8CB4E1E}" type="slidenum">
              <a:rPr lang="es-ES_tradnl" altLang="es-ES" sz="1400">
                <a:latin typeface="Times New Roman" panose="02020603050405020304" pitchFamily="18" charset="0"/>
              </a:rPr>
              <a:pPr/>
              <a:t>35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723EB82-415C-D3F1-DA83-AE325A5E2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-26988"/>
            <a:ext cx="8686800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2.4. Las tablas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1F6730E-503D-5798-752D-D38CB0688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6250"/>
            <a:ext cx="864235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b="1" dirty="0">
                <a:latin typeface="Arial" panose="020B0604020202020204" pitchFamily="34" charset="0"/>
              </a:rPr>
              <a:t>Idea</a:t>
            </a:r>
            <a:r>
              <a:rPr lang="es-ES_tradnl" altLang="es-ES_tradnl" sz="2800" dirty="0">
                <a:latin typeface="Arial" panose="020B0604020202020204" pitchFamily="34" charset="0"/>
              </a:rPr>
              <a:t>: Reservar un tamaño fijo, un array T con B posiciones (0, ..., B-1).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Dada una clave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k</a:t>
            </a:r>
            <a:r>
              <a:rPr lang="es-ES_tradnl" altLang="es-ES_tradnl" sz="2800" dirty="0">
                <a:latin typeface="Arial" panose="020B0604020202020204" pitchFamily="34" charset="0"/>
              </a:rPr>
              <a:t> (sea del tipo que sea) calcular la posición donde colocarlo, mediante una función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h</a:t>
            </a:r>
            <a:r>
              <a:rPr lang="es-ES_tradnl" altLang="es-ES_tradnl" sz="2800" dirty="0">
                <a:latin typeface="Arial" panose="020B0604020202020204" pitchFamily="34" charset="0"/>
              </a:rPr>
              <a:t>.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</a:p>
        </p:txBody>
      </p:sp>
      <p:grpSp>
        <p:nvGrpSpPr>
          <p:cNvPr id="36869" name="Group 53">
            <a:extLst>
              <a:ext uri="{FF2B5EF4-FFF2-40B4-BE49-F238E27FC236}">
                <a16:creationId xmlns:a16="http://schemas.microsoft.com/office/drawing/2014/main" id="{01F208B9-71A4-02CD-572F-3ECC11C70612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492375"/>
            <a:ext cx="3192463" cy="3600450"/>
            <a:chOff x="431" y="1752"/>
            <a:chExt cx="1920" cy="2229"/>
          </a:xfrm>
        </p:grpSpPr>
        <p:sp>
          <p:nvSpPr>
            <p:cNvPr id="36912" name="Freeform 6">
              <a:extLst>
                <a:ext uri="{FF2B5EF4-FFF2-40B4-BE49-F238E27FC236}">
                  <a16:creationId xmlns:a16="http://schemas.microsoft.com/office/drawing/2014/main" id="{FEB77A62-20DA-D08B-E73A-7929B6C76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" y="1752"/>
              <a:ext cx="1920" cy="2229"/>
            </a:xfrm>
            <a:custGeom>
              <a:avLst/>
              <a:gdLst>
                <a:gd name="T0" fmla="*/ 189 w 1920"/>
                <a:gd name="T1" fmla="*/ 642 h 2229"/>
                <a:gd name="T2" fmla="*/ 416 w 1920"/>
                <a:gd name="T3" fmla="*/ 98 h 2229"/>
                <a:gd name="T4" fmla="*/ 1051 w 1920"/>
                <a:gd name="T5" fmla="*/ 52 h 2229"/>
                <a:gd name="T6" fmla="*/ 1731 w 1920"/>
                <a:gd name="T7" fmla="*/ 189 h 2229"/>
                <a:gd name="T8" fmla="*/ 1822 w 1920"/>
                <a:gd name="T9" fmla="*/ 914 h 2229"/>
                <a:gd name="T10" fmla="*/ 1822 w 1920"/>
                <a:gd name="T11" fmla="*/ 1323 h 2229"/>
                <a:gd name="T12" fmla="*/ 1913 w 1920"/>
                <a:gd name="T13" fmla="*/ 1776 h 2229"/>
                <a:gd name="T14" fmla="*/ 1777 w 1920"/>
                <a:gd name="T15" fmla="*/ 2094 h 2229"/>
                <a:gd name="T16" fmla="*/ 1096 w 1920"/>
                <a:gd name="T17" fmla="*/ 2184 h 2229"/>
                <a:gd name="T18" fmla="*/ 144 w 1920"/>
                <a:gd name="T19" fmla="*/ 1822 h 2229"/>
                <a:gd name="T20" fmla="*/ 234 w 1920"/>
                <a:gd name="T21" fmla="*/ 1096 h 2229"/>
                <a:gd name="T22" fmla="*/ 189 w 1920"/>
                <a:gd name="T23" fmla="*/ 642 h 222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0" h="2229">
                  <a:moveTo>
                    <a:pt x="189" y="642"/>
                  </a:moveTo>
                  <a:cubicBezTo>
                    <a:pt x="219" y="476"/>
                    <a:pt x="272" y="196"/>
                    <a:pt x="416" y="98"/>
                  </a:cubicBezTo>
                  <a:cubicBezTo>
                    <a:pt x="560" y="0"/>
                    <a:pt x="832" y="37"/>
                    <a:pt x="1051" y="52"/>
                  </a:cubicBezTo>
                  <a:cubicBezTo>
                    <a:pt x="1270" y="67"/>
                    <a:pt x="1603" y="45"/>
                    <a:pt x="1731" y="189"/>
                  </a:cubicBezTo>
                  <a:cubicBezTo>
                    <a:pt x="1859" y="333"/>
                    <a:pt x="1807" y="725"/>
                    <a:pt x="1822" y="914"/>
                  </a:cubicBezTo>
                  <a:cubicBezTo>
                    <a:pt x="1837" y="1103"/>
                    <a:pt x="1807" y="1179"/>
                    <a:pt x="1822" y="1323"/>
                  </a:cubicBezTo>
                  <a:cubicBezTo>
                    <a:pt x="1837" y="1467"/>
                    <a:pt x="1920" y="1648"/>
                    <a:pt x="1913" y="1776"/>
                  </a:cubicBezTo>
                  <a:cubicBezTo>
                    <a:pt x="1906" y="1904"/>
                    <a:pt x="1913" y="2026"/>
                    <a:pt x="1777" y="2094"/>
                  </a:cubicBezTo>
                  <a:cubicBezTo>
                    <a:pt x="1641" y="2162"/>
                    <a:pt x="1368" y="2229"/>
                    <a:pt x="1096" y="2184"/>
                  </a:cubicBezTo>
                  <a:cubicBezTo>
                    <a:pt x="824" y="2139"/>
                    <a:pt x="288" y="2003"/>
                    <a:pt x="144" y="1822"/>
                  </a:cubicBezTo>
                  <a:cubicBezTo>
                    <a:pt x="0" y="1641"/>
                    <a:pt x="219" y="1293"/>
                    <a:pt x="234" y="1096"/>
                  </a:cubicBezTo>
                  <a:cubicBezTo>
                    <a:pt x="249" y="899"/>
                    <a:pt x="159" y="808"/>
                    <a:pt x="189" y="642"/>
                  </a:cubicBez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tx2">
                  <a:alpha val="50000"/>
                </a:schemeClr>
              </a:outerShdw>
            </a:effectLst>
          </p:spPr>
          <p:txBody>
            <a:bodyPr/>
            <a:lstStyle/>
            <a:p>
              <a:endParaRPr lang="es-ES"/>
            </a:p>
          </p:txBody>
        </p:sp>
        <p:sp>
          <p:nvSpPr>
            <p:cNvPr id="36913" name="Oval 7">
              <a:extLst>
                <a:ext uri="{FF2B5EF4-FFF2-40B4-BE49-F238E27FC236}">
                  <a16:creationId xmlns:a16="http://schemas.microsoft.com/office/drawing/2014/main" id="{AAAA167E-FB05-E6E4-A848-0825DF35B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1933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14" name="Oval 8">
              <a:extLst>
                <a:ext uri="{FF2B5EF4-FFF2-40B4-BE49-F238E27FC236}">
                  <a16:creationId xmlns:a16="http://schemas.microsoft.com/office/drawing/2014/main" id="{B6129AAB-0F49-021F-E0F1-FAA435B81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024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15" name="Oval 9">
              <a:extLst>
                <a:ext uri="{FF2B5EF4-FFF2-40B4-BE49-F238E27FC236}">
                  <a16:creationId xmlns:a16="http://schemas.microsoft.com/office/drawing/2014/main" id="{AB2C49B8-A386-06EC-9A24-FC0708B59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069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16" name="Oval 10">
              <a:extLst>
                <a:ext uri="{FF2B5EF4-FFF2-40B4-BE49-F238E27FC236}">
                  <a16:creationId xmlns:a16="http://schemas.microsoft.com/office/drawing/2014/main" id="{AB816DD2-6BCC-0B96-2C7F-322E87213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296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17" name="Oval 11">
              <a:extLst>
                <a:ext uri="{FF2B5EF4-FFF2-40B4-BE49-F238E27FC236}">
                  <a16:creationId xmlns:a16="http://schemas.microsoft.com/office/drawing/2014/main" id="{D56D62EB-6E10-4658-906C-0FCBBF7B4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2341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18" name="Oval 12">
              <a:extLst>
                <a:ext uri="{FF2B5EF4-FFF2-40B4-BE49-F238E27FC236}">
                  <a16:creationId xmlns:a16="http://schemas.microsoft.com/office/drawing/2014/main" id="{D64AEB34-BA32-4F32-EE94-3BE3063AF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568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19" name="Oval 13">
              <a:extLst>
                <a:ext uri="{FF2B5EF4-FFF2-40B4-BE49-F238E27FC236}">
                  <a16:creationId xmlns:a16="http://schemas.microsoft.com/office/drawing/2014/main" id="{A05C2324-7B55-7C34-F1FF-A0FBCEFC0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68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20" name="Oval 14">
              <a:extLst>
                <a:ext uri="{FF2B5EF4-FFF2-40B4-BE49-F238E27FC236}">
                  <a16:creationId xmlns:a16="http://schemas.microsoft.com/office/drawing/2014/main" id="{225F055B-68CE-406F-EC9D-766770077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614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21" name="Oval 15">
              <a:extLst>
                <a:ext uri="{FF2B5EF4-FFF2-40B4-BE49-F238E27FC236}">
                  <a16:creationId xmlns:a16="http://schemas.microsoft.com/office/drawing/2014/main" id="{7A42A06B-7681-D19A-62C3-C838BBBA9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931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22" name="Oval 16">
              <a:extLst>
                <a:ext uri="{FF2B5EF4-FFF2-40B4-BE49-F238E27FC236}">
                  <a16:creationId xmlns:a16="http://schemas.microsoft.com/office/drawing/2014/main" id="{B2758B30-9265-797E-E9EC-D585F09D0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976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23" name="Oval 17">
              <a:extLst>
                <a:ext uri="{FF2B5EF4-FFF2-40B4-BE49-F238E27FC236}">
                  <a16:creationId xmlns:a16="http://schemas.microsoft.com/office/drawing/2014/main" id="{8FA504F3-945A-5D18-03FE-FAD3EAD22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158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24" name="Oval 18">
              <a:extLst>
                <a:ext uri="{FF2B5EF4-FFF2-40B4-BE49-F238E27FC236}">
                  <a16:creationId xmlns:a16="http://schemas.microsoft.com/office/drawing/2014/main" id="{DBB77E3E-801D-CDA3-11F6-980E8F322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3249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25" name="Oval 19">
              <a:extLst>
                <a:ext uri="{FF2B5EF4-FFF2-40B4-BE49-F238E27FC236}">
                  <a16:creationId xmlns:a16="http://schemas.microsoft.com/office/drawing/2014/main" id="{4571F972-E410-842A-A29C-EC4CFB07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03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26" name="Oval 20">
              <a:extLst>
                <a:ext uri="{FF2B5EF4-FFF2-40B4-BE49-F238E27FC236}">
                  <a16:creationId xmlns:a16="http://schemas.microsoft.com/office/drawing/2014/main" id="{BAC19D42-F517-9B7A-7784-CDAD2B8D8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521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  <p:sp>
          <p:nvSpPr>
            <p:cNvPr id="36927" name="Oval 21">
              <a:extLst>
                <a:ext uri="{FF2B5EF4-FFF2-40B4-BE49-F238E27FC236}">
                  <a16:creationId xmlns:a16="http://schemas.microsoft.com/office/drawing/2014/main" id="{AFACA747-7AFD-AA29-6ED6-CD4E4636D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566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s-ES" altLang="es-ES_tradnl" sz="2400">
                <a:latin typeface="Tahoma" panose="020B0604030504040204" pitchFamily="34" charset="0"/>
              </a:endParaRPr>
            </a:p>
          </p:txBody>
        </p:sp>
      </p:grpSp>
      <p:graphicFrame>
        <p:nvGraphicFramePr>
          <p:cNvPr id="70717" name="Group 61">
            <a:extLst>
              <a:ext uri="{FF2B5EF4-FFF2-40B4-BE49-F238E27FC236}">
                <a16:creationId xmlns:a16="http://schemas.microsoft.com/office/drawing/2014/main" id="{8773CFF3-EBF2-A473-F91D-9D4BF86BC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24015"/>
              </p:ext>
            </p:extLst>
          </p:nvPr>
        </p:nvGraphicFramePr>
        <p:xfrm>
          <a:off x="6516688" y="3213100"/>
          <a:ext cx="1368425" cy="2773428"/>
        </p:xfrm>
        <a:graphic>
          <a:graphicData uri="http://schemas.openxmlformats.org/drawingml/2006/table">
            <a:tbl>
              <a:tblPr/>
              <a:tblGrid>
                <a:gridCol w="684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B-1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896" name="Text Box 59">
            <a:extLst>
              <a:ext uri="{FF2B5EF4-FFF2-40B4-BE49-F238E27FC236}">
                <a16:creationId xmlns:a16="http://schemas.microsoft.com/office/drawing/2014/main" id="{D4944ED9-EDCF-9B2B-80E5-D4B59F252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636838"/>
            <a:ext cx="2735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 dirty="0">
                <a:latin typeface="Tahoma" panose="020B0604030504040204" pitchFamily="34" charset="0"/>
              </a:rPr>
              <a:t>T</a:t>
            </a:r>
            <a:r>
              <a:rPr lang="es-ES_tradnl" altLang="es-ES_tradnl" sz="2400" dirty="0">
                <a:latin typeface="Tahoma" panose="020B0604030504040204" pitchFamily="34" charset="0"/>
              </a:rPr>
              <a:t>: </a:t>
            </a:r>
            <a:r>
              <a:rPr lang="es-ES_tradnl" altLang="es-ES_tradnl" sz="2400" b="1" dirty="0">
                <a:latin typeface="Tahoma" panose="020B0604030504040204" pitchFamily="34" charset="0"/>
              </a:rPr>
              <a:t>array</a:t>
            </a:r>
            <a:r>
              <a:rPr lang="es-ES_tradnl" altLang="es-ES_tradnl" sz="2400" dirty="0">
                <a:latin typeface="Tahoma" panose="020B0604030504040204" pitchFamily="34" charset="0"/>
              </a:rPr>
              <a:t> [0..B-1]</a:t>
            </a:r>
            <a:endParaRPr lang="es-ES" altLang="es-ES_tradnl" sz="2400" dirty="0">
              <a:latin typeface="Tahoma" panose="020B0604030504040204" pitchFamily="34" charset="0"/>
            </a:endParaRPr>
          </a:p>
        </p:txBody>
      </p:sp>
      <p:sp>
        <p:nvSpPr>
          <p:cNvPr id="36897" name="Text Box 60">
            <a:extLst>
              <a:ext uri="{FF2B5EF4-FFF2-40B4-BE49-F238E27FC236}">
                <a16:creationId xmlns:a16="http://schemas.microsoft.com/office/drawing/2014/main" id="{3C36DAA2-DD57-FBA3-492A-BA51F3603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781300"/>
            <a:ext cx="2735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Claves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70718" name="Line 62">
            <a:extLst>
              <a:ext uri="{FF2B5EF4-FFF2-40B4-BE49-F238E27FC236}">
                <a16:creationId xmlns:a16="http://schemas.microsoft.com/office/drawing/2014/main" id="{CDC5A20F-5B50-1AA1-84BD-09858B394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500" y="3140075"/>
            <a:ext cx="3024188" cy="1009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719" name="Line 63">
            <a:extLst>
              <a:ext uri="{FF2B5EF4-FFF2-40B4-BE49-F238E27FC236}">
                <a16:creationId xmlns:a16="http://schemas.microsoft.com/office/drawing/2014/main" id="{4C69EC44-7130-3C74-DEB1-16CF26232C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59113" y="3429000"/>
            <a:ext cx="3457575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720" name="Line 64">
            <a:extLst>
              <a:ext uri="{FF2B5EF4-FFF2-40B4-BE49-F238E27FC236}">
                <a16:creationId xmlns:a16="http://schemas.microsoft.com/office/drawing/2014/main" id="{A81366D4-152B-6544-11EC-332F3C5ED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940300"/>
            <a:ext cx="2881313" cy="73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721" name="Line 65">
            <a:extLst>
              <a:ext uri="{FF2B5EF4-FFF2-40B4-BE49-F238E27FC236}">
                <a16:creationId xmlns:a16="http://schemas.microsoft.com/office/drawing/2014/main" id="{1997F184-33AF-E3CF-9BF0-705E3D23D8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0338" y="3789363"/>
            <a:ext cx="3816350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722" name="Line 66">
            <a:extLst>
              <a:ext uri="{FF2B5EF4-FFF2-40B4-BE49-F238E27FC236}">
                <a16:creationId xmlns:a16="http://schemas.microsoft.com/office/drawing/2014/main" id="{69EC4F2E-E4C6-3820-BF89-763BCFDDE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4005263"/>
            <a:ext cx="2881313" cy="17287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723" name="Line 67">
            <a:extLst>
              <a:ext uri="{FF2B5EF4-FFF2-40B4-BE49-F238E27FC236}">
                <a16:creationId xmlns:a16="http://schemas.microsoft.com/office/drawing/2014/main" id="{3FA2EE3E-CF41-B047-6147-174B50F996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4075" y="4221163"/>
            <a:ext cx="4392613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724" name="Line 68">
            <a:extLst>
              <a:ext uri="{FF2B5EF4-FFF2-40B4-BE49-F238E27FC236}">
                <a16:creationId xmlns:a16="http://schemas.microsoft.com/office/drawing/2014/main" id="{5597CBDD-0E8E-635C-BE08-83D17A004F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068638"/>
            <a:ext cx="3816350" cy="15128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725" name="Line 69">
            <a:extLst>
              <a:ext uri="{FF2B5EF4-FFF2-40B4-BE49-F238E27FC236}">
                <a16:creationId xmlns:a16="http://schemas.microsoft.com/office/drawing/2014/main" id="{26578FF4-638D-CF72-E104-BCF0AF92C8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9113" y="5589588"/>
            <a:ext cx="3457575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726" name="Line 70">
            <a:extLst>
              <a:ext uri="{FF2B5EF4-FFF2-40B4-BE49-F238E27FC236}">
                <a16:creationId xmlns:a16="http://schemas.microsoft.com/office/drawing/2014/main" id="{FBD1C531-D54B-095E-944A-1DEF447B8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8538" y="4292600"/>
            <a:ext cx="4248150" cy="1081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727" name="Line 71">
            <a:extLst>
              <a:ext uri="{FF2B5EF4-FFF2-40B4-BE49-F238E27FC236}">
                <a16:creationId xmlns:a16="http://schemas.microsoft.com/office/drawing/2014/main" id="{A23EE092-0886-1127-99C2-C4B86FD2B9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7675" y="3500438"/>
            <a:ext cx="3529013" cy="1008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0728" name="Text Box 72">
            <a:extLst>
              <a:ext uri="{FF2B5EF4-FFF2-40B4-BE49-F238E27FC236}">
                <a16:creationId xmlns:a16="http://schemas.microsoft.com/office/drawing/2014/main" id="{D59FA1F5-3527-DA89-29F0-5E9DFD3E8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7900" y="285273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h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36909" name="Text Box 73">
            <a:extLst>
              <a:ext uri="{FF2B5EF4-FFF2-40B4-BE49-F238E27FC236}">
                <a16:creationId xmlns:a16="http://schemas.microsoft.com/office/drawing/2014/main" id="{43F51F5A-E038-586C-B65E-4CAB4B7F1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2611438"/>
            <a:ext cx="433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</a:rPr>
              <a:t>k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36910" name="Text Box 74">
            <a:extLst>
              <a:ext uri="{FF2B5EF4-FFF2-40B4-BE49-F238E27FC236}">
                <a16:creationId xmlns:a16="http://schemas.microsoft.com/office/drawing/2014/main" id="{F3A595A3-BF68-4D13-537E-D0E7CD93E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0928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  <a:hlinkClick r:id="rId2" action="ppaction://hlinksldjump"/>
              </a:rPr>
              <a:t>+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36911" name="Text Box 75">
            <a:extLst>
              <a:ext uri="{FF2B5EF4-FFF2-40B4-BE49-F238E27FC236}">
                <a16:creationId xmlns:a16="http://schemas.microsoft.com/office/drawing/2014/main" id="{D1130434-A6C5-F932-D8A8-87D30C2B0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58769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  <a:hlinkClick r:id="rId2" action="ppaction://hlinksldjump"/>
              </a:rPr>
              <a:t>d</a:t>
            </a:r>
            <a:endParaRPr lang="es-ES" altLang="es-ES_tradnl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>
            <a:extLst>
              <a:ext uri="{FF2B5EF4-FFF2-40B4-BE49-F238E27FC236}">
                <a16:creationId xmlns:a16="http://schemas.microsoft.com/office/drawing/2014/main" id="{20E94794-8121-2BD8-63E3-46C20FB2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4B495ACD-6669-4D8B-9D0B-5AC7D995781E}" type="slidenum">
              <a:rPr lang="es-ES_tradnl" altLang="es-ES" sz="1400">
                <a:latin typeface="Times New Roman" panose="02020603050405020304" pitchFamily="18" charset="0"/>
              </a:rPr>
              <a:pPr/>
              <a:t>36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AC3A6CF-2FCA-2DF6-400A-5629D5CE2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44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2.4. Las tablas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5C6152C7-3226-66C8-999B-649DFA41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92150"/>
            <a:ext cx="8480425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b="1" dirty="0">
                <a:latin typeface="Arial" panose="020B0604020202020204" pitchFamily="34" charset="0"/>
              </a:rPr>
              <a:t>Función de dispersión (hash): h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h :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tipo_clave</a:t>
            </a:r>
            <a:r>
              <a:rPr lang="es-ES_tradnl" altLang="es-ES_tradnl" sz="2800" dirty="0">
                <a:latin typeface="Arial" panose="020B0604020202020204" pitchFamily="34" charset="0"/>
              </a:rPr>
              <a:t>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 [0, …, B-1]</a:t>
            </a:r>
          </a:p>
          <a:p>
            <a:pPr>
              <a:buFontTx/>
              <a:buNone/>
            </a:pPr>
            <a:endParaRPr lang="es-ES_tradnl" altLang="es-ES_tradnl" sz="2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s-ES_tradnl" altLang="es-ES_tradnl" sz="2800" b="1" dirty="0">
                <a:latin typeface="Arial" panose="020B0604020202020204" pitchFamily="34" charset="0"/>
                <a:sym typeface="Symbol" panose="05050102010706020507" pitchFamily="18" charset="2"/>
              </a:rPr>
              <a:t>Insertar (clave, valor, T)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: Aplicar </a:t>
            </a:r>
            <a:r>
              <a:rPr lang="es-ES_tradnl" altLang="es-ES_tradnl" sz="2800" b="1" dirty="0">
                <a:latin typeface="Arial" panose="020B0604020202020204" pitchFamily="34" charset="0"/>
                <a:sym typeface="Symbol" panose="05050102010706020507" pitchFamily="18" charset="2"/>
              </a:rPr>
              <a:t>h(clave)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 y almacenar en esa posición </a:t>
            </a:r>
            <a:r>
              <a:rPr lang="es-ES_tradnl" altLang="es-ES_tradnl" sz="2800" b="1" dirty="0">
                <a:latin typeface="Arial" panose="020B0604020202020204" pitchFamily="34" charset="0"/>
                <a:sym typeface="Symbol" panose="05050102010706020507" pitchFamily="18" charset="2"/>
              </a:rPr>
              <a:t>valor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T[h(clave)]:= valor</a:t>
            </a:r>
          </a:p>
          <a:p>
            <a:r>
              <a:rPr lang="es-ES_tradnl" altLang="es-ES_tradnl" sz="2800" b="1" dirty="0">
                <a:latin typeface="Arial" panose="020B0604020202020204" pitchFamily="34" charset="0"/>
                <a:sym typeface="Symbol" panose="05050102010706020507" pitchFamily="18" charset="2"/>
              </a:rPr>
              <a:t>Consultar (clave, T): valor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: Devolver la posición de la tabla en h(clave).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	</a:t>
            </a:r>
            <a:r>
              <a:rPr lang="es-ES_tradnl" altLang="es-ES_tradnl" sz="2800" b="1" dirty="0">
                <a:latin typeface="Arial" panose="020B0604020202020204" pitchFamily="34" charset="0"/>
                <a:sym typeface="Symbol" panose="05050102010706020507" pitchFamily="18" charset="2"/>
              </a:rPr>
              <a:t>devolver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 T[h(clave)]</a:t>
            </a:r>
          </a:p>
          <a:p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Se consigue </a:t>
            </a:r>
            <a:r>
              <a:rPr lang="es-ES_tradnl" altLang="es-ES_tradnl" sz="2800" b="1" dirty="0">
                <a:latin typeface="Arial" panose="020B0604020202020204" pitchFamily="34" charset="0"/>
                <a:sym typeface="Symbol" panose="05050102010706020507" pitchFamily="18" charset="2"/>
              </a:rPr>
              <a:t>O(1)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, en teoría…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714DCE3C-88D0-D032-6488-4E0CB7478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8769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  <a:hlinkClick r:id="rId2" action="ppaction://hlinksldjump"/>
              </a:rPr>
              <a:t>+</a:t>
            </a:r>
            <a:endParaRPr lang="es-ES" altLang="es-ES_tradnl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2 Marcador de pie de página">
            <a:extLst>
              <a:ext uri="{FF2B5EF4-FFF2-40B4-BE49-F238E27FC236}">
                <a16:creationId xmlns:a16="http://schemas.microsoft.com/office/drawing/2014/main" id="{30B64A93-6494-4CAF-EE39-8C607820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9A432570-8DF1-414B-9A21-8088C3B09F8C}" type="slidenum">
              <a:rPr lang="es-ES_tradnl" altLang="es-ES" sz="1400">
                <a:latin typeface="Times New Roman" panose="02020603050405020304" pitchFamily="18" charset="0"/>
              </a:rPr>
              <a:pPr/>
              <a:t>37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F391128C-20EC-592C-4A74-2F5AC8077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-26988"/>
            <a:ext cx="8686800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2.4. Las tablas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2ECA362-610D-D3D4-7CE2-AFC0BBE9F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65175"/>
            <a:ext cx="8785225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b="1" dirty="0">
                <a:latin typeface="Arial" panose="020B0604020202020204" pitchFamily="34" charset="0"/>
              </a:rPr>
              <a:t>Ejemplo</a:t>
            </a:r>
            <a:r>
              <a:rPr lang="es-ES_tradnl" altLang="es-ES_tradnl" sz="2800" dirty="0">
                <a:latin typeface="Arial" panose="020B0604020202020204" pitchFamily="34" charset="0"/>
              </a:rPr>
              <a:t>.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tipo_clave</a:t>
            </a:r>
            <a:r>
              <a:rPr lang="es-ES_tradnl" altLang="es-ES_tradnl" sz="2800" dirty="0">
                <a:latin typeface="Arial" panose="020B0604020202020204" pitchFamily="34" charset="0"/>
              </a:rPr>
              <a:t> = entero de 32 bits.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Func</a:t>
            </a:r>
            <a:r>
              <a:rPr lang="es-ES_tradnl" altLang="es-ES_tradnl" sz="2800" dirty="0">
                <a:latin typeface="Arial" panose="020B0604020202020204" pitchFamily="34" charset="0"/>
              </a:rPr>
              <a:t>. de disp.: h(k) = (37·k</a:t>
            </a:r>
            <a:r>
              <a:rPr lang="es-ES_tradnl" altLang="es-ES_tradnl" sz="2800" baseline="30000" dirty="0">
                <a:latin typeface="Arial" panose="020B0604020202020204" pitchFamily="34" charset="0"/>
              </a:rPr>
              <a:t>2</a:t>
            </a:r>
            <a:r>
              <a:rPr lang="es-ES_tradnl" altLang="es-ES_tradnl" sz="2800" dirty="0">
                <a:latin typeface="Arial" panose="020B0604020202020204" pitchFamily="34" charset="0"/>
              </a:rPr>
              <a:t> + 61·k·sqrt(k)) mod B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Más sencilla:  h(k) = k módulo B</a:t>
            </a:r>
          </a:p>
          <a:p>
            <a:endParaRPr lang="es-ES_tradnl" altLang="es-ES_tradnl" sz="1000" dirty="0">
              <a:latin typeface="Arial" panose="020B0604020202020204" pitchFamily="34" charset="0"/>
            </a:endParaRPr>
          </a:p>
          <a:p>
            <a:r>
              <a:rPr lang="es-ES_tradnl" altLang="es-ES_tradnl" sz="2700" dirty="0">
                <a:latin typeface="Arial" panose="020B0604020202020204" pitchFamily="34" charset="0"/>
              </a:rPr>
              <a:t>Sea B= 10, D= {9, 25, 33, 976, 285, 541, 543, 2180}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h(k) = k mod 10</a:t>
            </a:r>
          </a:p>
        </p:txBody>
      </p:sp>
      <p:graphicFrame>
        <p:nvGraphicFramePr>
          <p:cNvPr id="46131" name="Group 51">
            <a:extLst>
              <a:ext uri="{FF2B5EF4-FFF2-40B4-BE49-F238E27FC236}">
                <a16:creationId xmlns:a16="http://schemas.microsoft.com/office/drawing/2014/main" id="{13101FD3-D73D-18E6-7828-82A9C8D4F193}"/>
              </a:ext>
            </a:extLst>
          </p:cNvPr>
          <p:cNvGraphicFramePr>
            <a:graphicFrameLocks noGrp="1"/>
          </p:cNvGraphicFramePr>
          <p:nvPr/>
        </p:nvGraphicFramePr>
        <p:xfrm>
          <a:off x="1187450" y="3789363"/>
          <a:ext cx="7345363" cy="1127125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9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17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2180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976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52" name="Text Box 52">
            <a:extLst>
              <a:ext uri="{FF2B5EF4-FFF2-40B4-BE49-F238E27FC236}">
                <a16:creationId xmlns:a16="http://schemas.microsoft.com/office/drawing/2014/main" id="{28A7FD1E-73CD-C8A2-0E71-B3C9DBF7F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789363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D</a:t>
            </a:r>
            <a:endParaRPr lang="es-ES" altLang="es-ES_tradnl" sz="2400" b="1">
              <a:latin typeface="Tahoma" panose="020B0604030504040204" pitchFamily="34" charset="0"/>
            </a:endParaRPr>
          </a:p>
        </p:txBody>
      </p:sp>
      <p:sp>
        <p:nvSpPr>
          <p:cNvPr id="46133" name="Text Box 53">
            <a:extLst>
              <a:ext uri="{FF2B5EF4-FFF2-40B4-BE49-F238E27FC236}">
                <a16:creationId xmlns:a16="http://schemas.microsoft.com/office/drawing/2014/main" id="{0F09F3B6-E8D8-661E-B629-B1AE92A08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373688"/>
            <a:ext cx="4465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800">
                <a:latin typeface="Tahoma" panose="020B0604030504040204" pitchFamily="34" charset="0"/>
              </a:rPr>
              <a:t>Habemvs problema</a:t>
            </a:r>
            <a:endParaRPr lang="es-ES" altLang="es-ES_tradnl" sz="2800">
              <a:latin typeface="Tahoma" panose="020B0604030504040204" pitchFamily="34" charset="0"/>
            </a:endParaRPr>
          </a:p>
        </p:txBody>
      </p:sp>
      <p:sp>
        <p:nvSpPr>
          <p:cNvPr id="46134" name="Freeform 54">
            <a:extLst>
              <a:ext uri="{FF2B5EF4-FFF2-40B4-BE49-F238E27FC236}">
                <a16:creationId xmlns:a16="http://schemas.microsoft.com/office/drawing/2014/main" id="{7F8E69D8-2A58-2799-9B37-1D6025630AAA}"/>
              </a:ext>
            </a:extLst>
          </p:cNvPr>
          <p:cNvSpPr>
            <a:spLocks/>
          </p:cNvSpPr>
          <p:nvPr/>
        </p:nvSpPr>
        <p:spPr bwMode="auto">
          <a:xfrm>
            <a:off x="3419475" y="4941888"/>
            <a:ext cx="360363" cy="503237"/>
          </a:xfrm>
          <a:custGeom>
            <a:avLst/>
            <a:gdLst>
              <a:gd name="T0" fmla="*/ 0 w 227"/>
              <a:gd name="T1" fmla="*/ 2147483647 h 408"/>
              <a:gd name="T2" fmla="*/ 2147483647 w 227"/>
              <a:gd name="T3" fmla="*/ 2147483647 h 408"/>
              <a:gd name="T4" fmla="*/ 2147483647 w 227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27" h="408">
                <a:moveTo>
                  <a:pt x="0" y="408"/>
                </a:moveTo>
                <a:cubicBezTo>
                  <a:pt x="28" y="379"/>
                  <a:pt x="130" y="302"/>
                  <a:pt x="168" y="234"/>
                </a:cubicBezTo>
                <a:cubicBezTo>
                  <a:pt x="206" y="166"/>
                  <a:pt x="215" y="49"/>
                  <a:pt x="227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135" name="Freeform 55">
            <a:extLst>
              <a:ext uri="{FF2B5EF4-FFF2-40B4-BE49-F238E27FC236}">
                <a16:creationId xmlns:a16="http://schemas.microsoft.com/office/drawing/2014/main" id="{42961198-E180-50E0-8158-63E693941434}"/>
              </a:ext>
            </a:extLst>
          </p:cNvPr>
          <p:cNvSpPr>
            <a:spLocks/>
          </p:cNvSpPr>
          <p:nvPr/>
        </p:nvSpPr>
        <p:spPr bwMode="auto">
          <a:xfrm>
            <a:off x="4211638" y="4941888"/>
            <a:ext cx="1008062" cy="503237"/>
          </a:xfrm>
          <a:custGeom>
            <a:avLst/>
            <a:gdLst>
              <a:gd name="T0" fmla="*/ 0 w 635"/>
              <a:gd name="T1" fmla="*/ 2147483647 h 408"/>
              <a:gd name="T2" fmla="*/ 2147483647 w 635"/>
              <a:gd name="T3" fmla="*/ 2147483647 h 408"/>
              <a:gd name="T4" fmla="*/ 2147483647 w 635"/>
              <a:gd name="T5" fmla="*/ 0 h 4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35" h="408">
                <a:moveTo>
                  <a:pt x="0" y="408"/>
                </a:moveTo>
                <a:cubicBezTo>
                  <a:pt x="61" y="383"/>
                  <a:pt x="263" y="328"/>
                  <a:pt x="369" y="260"/>
                </a:cubicBezTo>
                <a:cubicBezTo>
                  <a:pt x="475" y="192"/>
                  <a:pt x="580" y="54"/>
                  <a:pt x="635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6136" name="Rectangle 56">
            <a:extLst>
              <a:ext uri="{FF2B5EF4-FFF2-40B4-BE49-F238E27FC236}">
                <a16:creationId xmlns:a16="http://schemas.microsoft.com/office/drawing/2014/main" id="{A2177265-6217-E4BD-C9A4-505C191DF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292600"/>
            <a:ext cx="576262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46137" name="Rectangle 57">
            <a:extLst>
              <a:ext uri="{FF2B5EF4-FFF2-40B4-BE49-F238E27FC236}">
                <a16:creationId xmlns:a16="http://schemas.microsoft.com/office/drawing/2014/main" id="{1E44AC50-813D-690E-8A16-D21D8E08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292600"/>
            <a:ext cx="576262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46138" name="Rectangle 58">
            <a:extLst>
              <a:ext uri="{FF2B5EF4-FFF2-40B4-BE49-F238E27FC236}">
                <a16:creationId xmlns:a16="http://schemas.microsoft.com/office/drawing/2014/main" id="{ADB74F05-1EB1-2AE1-90CF-947DDCE4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92600"/>
            <a:ext cx="576263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46139" name="Rectangle 59">
            <a:extLst>
              <a:ext uri="{FF2B5EF4-FFF2-40B4-BE49-F238E27FC236}">
                <a16:creationId xmlns:a16="http://schemas.microsoft.com/office/drawing/2014/main" id="{05926820-B81D-7D78-B3B9-4D20F220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4581525"/>
            <a:ext cx="576262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46140" name="Rectangle 60">
            <a:extLst>
              <a:ext uri="{FF2B5EF4-FFF2-40B4-BE49-F238E27FC236}">
                <a16:creationId xmlns:a16="http://schemas.microsoft.com/office/drawing/2014/main" id="{73FFE2FB-D8B8-8309-963F-1C2B9E87C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4292600"/>
            <a:ext cx="576262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46141" name="Rectangle 61">
            <a:extLst>
              <a:ext uri="{FF2B5EF4-FFF2-40B4-BE49-F238E27FC236}">
                <a16:creationId xmlns:a16="http://schemas.microsoft.com/office/drawing/2014/main" id="{630221E2-F92E-F40B-5B57-01540C4B2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581525"/>
            <a:ext cx="576263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46142" name="Rectangle 62">
            <a:extLst>
              <a:ext uri="{FF2B5EF4-FFF2-40B4-BE49-F238E27FC236}">
                <a16:creationId xmlns:a16="http://schemas.microsoft.com/office/drawing/2014/main" id="{604824E0-62CF-C2F9-984F-161603DF4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292600"/>
            <a:ext cx="576263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46143" name="Rectangle 63">
            <a:extLst>
              <a:ext uri="{FF2B5EF4-FFF2-40B4-BE49-F238E27FC236}">
                <a16:creationId xmlns:a16="http://schemas.microsoft.com/office/drawing/2014/main" id="{E9CABA5B-35EF-CC1B-0579-5DC47370E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292600"/>
            <a:ext cx="576262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33" grpId="0"/>
      <p:bldP spid="46136" grpId="0" animBg="1"/>
      <p:bldP spid="46137" grpId="0" animBg="1"/>
      <p:bldP spid="46138" grpId="0" animBg="1"/>
      <p:bldP spid="46139" grpId="0" animBg="1"/>
      <p:bldP spid="46140" grpId="0" animBg="1"/>
      <p:bldP spid="46141" grpId="0" animBg="1"/>
      <p:bldP spid="46142" grpId="0" animBg="1"/>
      <p:bldP spid="461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334386AA-0594-9793-EE3A-9A8C2D3B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32E9DCB8-1BFF-48F3-923F-71C2BECB66DA}" type="slidenum">
              <a:rPr lang="es-ES_tradnl" altLang="es-ES" sz="1400">
                <a:latin typeface="Times New Roman" panose="02020603050405020304" pitchFamily="18" charset="0"/>
              </a:rPr>
              <a:pPr/>
              <a:t>38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39939" name="Rectangle 1026">
            <a:extLst>
              <a:ext uri="{FF2B5EF4-FFF2-40B4-BE49-F238E27FC236}">
                <a16:creationId xmlns:a16="http://schemas.microsoft.com/office/drawing/2014/main" id="{8A19EB4C-219E-EA3A-6D84-EABB3F976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800">
                <a:solidFill>
                  <a:schemeClr val="tx2"/>
                </a:solidFill>
                <a:latin typeface="Arial Black" panose="020B0A04020102020204" pitchFamily="34" charset="0"/>
              </a:rPr>
              <a:t>2.4. Las tablas de dispersión.</a:t>
            </a:r>
          </a:p>
        </p:txBody>
      </p:sp>
      <p:sp>
        <p:nvSpPr>
          <p:cNvPr id="39940" name="Rectangle 1027">
            <a:extLst>
              <a:ext uri="{FF2B5EF4-FFF2-40B4-BE49-F238E27FC236}">
                <a16:creationId xmlns:a16="http://schemas.microsoft.com/office/drawing/2014/main" id="{B04D0CD9-A60E-C2FD-1232-DC387C04F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08050"/>
            <a:ext cx="8439150" cy="482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>
                <a:latin typeface="Arial" panose="020B0604020202020204" pitchFamily="34" charset="0"/>
              </a:rPr>
              <a:t>¿Qué ocurre si para dos elementos distintos </a:t>
            </a:r>
            <a:r>
              <a:rPr lang="es-ES_tradnl" altLang="es-ES_tradnl" sz="2800" b="1">
                <a:latin typeface="Arial" panose="020B0604020202020204" pitchFamily="34" charset="0"/>
              </a:rPr>
              <a:t>x</a:t>
            </a:r>
            <a:r>
              <a:rPr lang="es-ES_tradnl" altLang="es-ES_tradnl" sz="2800">
                <a:latin typeface="Arial" panose="020B0604020202020204" pitchFamily="34" charset="0"/>
              </a:rPr>
              <a:t> e </a:t>
            </a:r>
            <a:r>
              <a:rPr lang="es-ES_tradnl" altLang="es-ES_tradnl" sz="2800" b="1">
                <a:latin typeface="Arial" panose="020B0604020202020204" pitchFamily="34" charset="0"/>
              </a:rPr>
              <a:t>y</a:t>
            </a:r>
            <a:r>
              <a:rPr lang="es-ES_tradnl" altLang="es-ES_tradnl" sz="2800">
                <a:latin typeface="Arial" panose="020B0604020202020204" pitchFamily="34" charset="0"/>
              </a:rPr>
              <a:t>, ocurre que </a:t>
            </a:r>
            <a:r>
              <a:rPr lang="es-ES_tradnl" altLang="es-ES_tradnl" sz="2800" b="1">
                <a:latin typeface="Arial" panose="020B0604020202020204" pitchFamily="34" charset="0"/>
              </a:rPr>
              <a:t>h(x)</a:t>
            </a:r>
            <a:r>
              <a:rPr lang="es-ES_tradnl" altLang="es-ES_tradnl" sz="2800">
                <a:latin typeface="Arial" panose="020B0604020202020204" pitchFamily="34" charset="0"/>
              </a:rPr>
              <a:t> = </a:t>
            </a:r>
            <a:r>
              <a:rPr lang="es-ES_tradnl" altLang="es-ES_tradnl" sz="2800" b="1">
                <a:latin typeface="Arial" panose="020B0604020202020204" pitchFamily="34" charset="0"/>
              </a:rPr>
              <a:t>h(y)</a:t>
            </a:r>
            <a:r>
              <a:rPr lang="es-ES_tradnl" altLang="es-ES_tradnl" sz="2800">
                <a:latin typeface="Arial" panose="020B0604020202020204" pitchFamily="34" charset="0"/>
              </a:rPr>
              <a:t>?</a:t>
            </a:r>
          </a:p>
          <a:p>
            <a:r>
              <a:rPr lang="es-ES_tradnl" altLang="es-ES_tradnl" sz="2800" b="1">
                <a:latin typeface="Arial" panose="020B0604020202020204" pitchFamily="34" charset="0"/>
              </a:rPr>
              <a:t>Definición</a:t>
            </a:r>
            <a:r>
              <a:rPr lang="es-ES_tradnl" altLang="es-ES_tradnl" sz="2800">
                <a:latin typeface="Arial" panose="020B0604020202020204" pitchFamily="34" charset="0"/>
              </a:rPr>
              <a:t>: Si (</a:t>
            </a:r>
            <a:r>
              <a:rPr lang="es-ES_tradnl" altLang="es-ES_tradnl" sz="2800" b="1">
                <a:latin typeface="Arial" panose="020B0604020202020204" pitchFamily="34" charset="0"/>
              </a:rPr>
              <a:t>x</a:t>
            </a:r>
            <a:r>
              <a:rPr lang="es-ES_tradnl" altLang="es-ES_tradnl" sz="2800">
                <a:latin typeface="Arial" panose="020B0604020202020204" pitchFamily="34" charset="0"/>
              </a:rPr>
              <a:t> </a:t>
            </a:r>
            <a:r>
              <a:rPr lang="es-ES_tradnl" altLang="es-ES_tradnl" sz="2800">
                <a:latin typeface="Arial" panose="020B0604020202020204" pitchFamily="34" charset="0"/>
                <a:sym typeface="Symbol" panose="05050102010706020507" pitchFamily="18" charset="2"/>
              </a:rPr>
              <a:t> </a:t>
            </a:r>
            <a:r>
              <a:rPr lang="es-ES_tradnl" altLang="es-ES_tradnl" sz="2800" b="1">
                <a:latin typeface="Arial" panose="020B0604020202020204" pitchFamily="34" charset="0"/>
                <a:sym typeface="Symbol" panose="05050102010706020507" pitchFamily="18" charset="2"/>
              </a:rPr>
              <a:t>y</a:t>
            </a:r>
            <a:r>
              <a:rPr lang="es-ES_tradnl" altLang="es-ES_tradnl" sz="2800">
                <a:latin typeface="Arial" panose="020B0604020202020204" pitchFamily="34" charset="0"/>
                <a:sym typeface="Symbol" panose="05050102010706020507" pitchFamily="18" charset="2"/>
              </a:rPr>
              <a:t>) Y (</a:t>
            </a:r>
            <a:r>
              <a:rPr lang="es-ES_tradnl" altLang="es-ES_tradnl" sz="2800" b="1">
                <a:latin typeface="Arial" panose="020B0604020202020204" pitchFamily="34" charset="0"/>
                <a:sym typeface="Symbol" panose="05050102010706020507" pitchFamily="18" charset="2"/>
              </a:rPr>
              <a:t>h(x)</a:t>
            </a:r>
            <a:r>
              <a:rPr lang="es-ES_tradnl" altLang="es-ES_tradnl" sz="2800">
                <a:latin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s-ES_tradnl" altLang="es-ES_tradnl" sz="2800" b="1">
                <a:latin typeface="Arial" panose="020B0604020202020204" pitchFamily="34" charset="0"/>
                <a:sym typeface="Symbol" panose="05050102010706020507" pitchFamily="18" charset="2"/>
              </a:rPr>
              <a:t>h(y)</a:t>
            </a:r>
            <a:r>
              <a:rPr lang="es-ES_tradnl" altLang="es-ES_tradnl" sz="2800">
                <a:latin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lang="es-ES_tradnl" altLang="es-ES_tradnl" sz="2800">
                <a:latin typeface="Arial" panose="020B0604020202020204" pitchFamily="34" charset="0"/>
              </a:rPr>
              <a:t>entonces se dice que </a:t>
            </a:r>
            <a:r>
              <a:rPr lang="es-ES_tradnl" altLang="es-ES_tradnl" sz="2800" b="1">
                <a:latin typeface="Arial" panose="020B0604020202020204" pitchFamily="34" charset="0"/>
              </a:rPr>
              <a:t>x</a:t>
            </a:r>
            <a:r>
              <a:rPr lang="es-ES_tradnl" altLang="es-ES_tradnl" sz="2800">
                <a:latin typeface="Arial" panose="020B0604020202020204" pitchFamily="34" charset="0"/>
              </a:rPr>
              <a:t> e </a:t>
            </a:r>
            <a:r>
              <a:rPr lang="es-ES_tradnl" altLang="es-ES_tradnl" sz="2800" b="1">
                <a:latin typeface="Arial" panose="020B0604020202020204" pitchFamily="34" charset="0"/>
              </a:rPr>
              <a:t>y</a:t>
            </a:r>
            <a:r>
              <a:rPr lang="es-ES_tradnl" altLang="es-ES_tradnl" sz="2800">
                <a:latin typeface="Arial" panose="020B0604020202020204" pitchFamily="34" charset="0"/>
              </a:rPr>
              <a:t> son </a:t>
            </a:r>
            <a:r>
              <a:rPr lang="es-ES_tradnl" altLang="es-ES_tradnl" sz="2800" b="1">
                <a:latin typeface="Arial" panose="020B0604020202020204" pitchFamily="34" charset="0"/>
              </a:rPr>
              <a:t>sinónimos</a:t>
            </a:r>
            <a:r>
              <a:rPr lang="es-ES_tradnl" altLang="es-ES_tradnl" sz="280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ES_tradnl" sz="2800">
                <a:latin typeface="Arial" panose="020B0604020202020204" pitchFamily="34" charset="0"/>
              </a:rPr>
              <a:t>Los distintos métodos de dispersión difieren en el tratamiento de los sinónimos.</a:t>
            </a:r>
          </a:p>
          <a:p>
            <a:r>
              <a:rPr lang="es-ES_tradnl" altLang="es-ES_tradnl" sz="2800" b="1">
                <a:latin typeface="Arial" panose="020B0604020202020204" pitchFamily="34" charset="0"/>
              </a:rPr>
              <a:t>Tipos de dispersión (hashing):</a:t>
            </a:r>
          </a:p>
          <a:p>
            <a:pPr lvl="1"/>
            <a:r>
              <a:rPr lang="es-ES_tradnl" altLang="es-ES_tradnl" b="1">
                <a:latin typeface="Arial" panose="020B0604020202020204" pitchFamily="34" charset="0"/>
              </a:rPr>
              <a:t>Dispersión abierta.</a:t>
            </a:r>
          </a:p>
          <a:p>
            <a:pPr lvl="1"/>
            <a:r>
              <a:rPr lang="es-ES_tradnl" altLang="es-ES_tradnl" b="1">
                <a:latin typeface="Arial" panose="020B0604020202020204" pitchFamily="34" charset="0"/>
              </a:rPr>
              <a:t>Dispersión cerrada.</a:t>
            </a:r>
            <a:endParaRPr lang="es-ES_tradnl" altLang="es-ES_tradnl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2 Marcador de pie de página">
            <a:extLst>
              <a:ext uri="{FF2B5EF4-FFF2-40B4-BE49-F238E27FC236}">
                <a16:creationId xmlns:a16="http://schemas.microsoft.com/office/drawing/2014/main" id="{C9FD570D-FC55-20CA-D455-4FB55CC96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CC23EE98-1DD0-4F07-AA67-DDDAB31AA354}" type="slidenum">
              <a:rPr lang="es-ES_tradnl" altLang="es-ES" sz="1400">
                <a:latin typeface="Times New Roman" panose="02020603050405020304" pitchFamily="18" charset="0"/>
              </a:rPr>
              <a:pPr/>
              <a:t>39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F21FDB3-E9B0-4F00-93A8-2DC8045D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2.4.1. Dispersión abierta.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5558959-768F-059E-F3F3-79C039B62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9425"/>
            <a:ext cx="8382000" cy="237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400" dirty="0">
                <a:latin typeface="Arial" panose="020B0604020202020204" pitchFamily="34" charset="0"/>
              </a:rPr>
              <a:t>Las celdas de la tabla no son elementos (o asociaciones), sino listas de elementos, también llamadas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cubetas</a:t>
            </a:r>
            <a:r>
              <a:rPr lang="es-ES_tradnl" altLang="es-ES_tradnl" sz="2400" dirty="0">
                <a:latin typeface="Arial" panose="020B0604020202020204" pitchFamily="34" charset="0"/>
              </a:rPr>
              <a:t>.</a:t>
            </a:r>
          </a:p>
          <a:p>
            <a:pPr>
              <a:spcAft>
                <a:spcPct val="20000"/>
              </a:spcAft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tipo </a:t>
            </a:r>
            <a:r>
              <a:rPr lang="es-ES_tradnl" altLang="es-ES_tradnl" sz="2800" dirty="0">
                <a:latin typeface="Arial" panose="020B0604020202020204" pitchFamily="34" charset="0"/>
              </a:rPr>
              <a:t> 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TablaHash</a:t>
            </a:r>
            <a:r>
              <a:rPr lang="es-ES_tradnl" altLang="es-ES_tradnl" sz="2800" dirty="0">
                <a:latin typeface="Arial" panose="020B0604020202020204" pitchFamily="34" charset="0"/>
              </a:rPr>
              <a:t>[T]=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array</a:t>
            </a:r>
            <a:r>
              <a:rPr lang="es-ES_tradnl" altLang="es-ES_tradnl" sz="2800" dirty="0">
                <a:latin typeface="Arial" panose="020B0604020202020204" pitchFamily="34" charset="0"/>
              </a:rPr>
              <a:t> [0..B-1]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de</a:t>
            </a:r>
            <a:r>
              <a:rPr lang="es-ES_tradnl" altLang="es-ES_tradnl" sz="2800" dirty="0">
                <a:latin typeface="Arial" panose="020B0604020202020204" pitchFamily="34" charset="0"/>
              </a:rPr>
              <a:t> Lista[T]</a:t>
            </a:r>
          </a:p>
          <a:p>
            <a:pPr>
              <a:spcAft>
                <a:spcPct val="20000"/>
              </a:spcAft>
              <a:buFontTx/>
              <a:buNone/>
            </a:pPr>
            <a:endParaRPr lang="es-ES_tradnl" altLang="es-ES_tradnl" sz="400" dirty="0">
              <a:latin typeface="Arial" panose="020B0604020202020204" pitchFamily="34" charset="0"/>
            </a:endParaRPr>
          </a:p>
          <a:p>
            <a:r>
              <a:rPr lang="es-ES_tradnl" altLang="es-ES_tradnl" sz="2600" dirty="0">
                <a:latin typeface="Arial" panose="020B0604020202020204" pitchFamily="34" charset="0"/>
              </a:rPr>
              <a:t>Sea B= 10, D= {9, 25, 33, 976, 285, 541, 543, 2180}</a:t>
            </a:r>
          </a:p>
          <a:p>
            <a:r>
              <a:rPr lang="es-ES_tradnl" altLang="es-ES_tradnl" sz="2600" dirty="0">
                <a:latin typeface="Arial" panose="020B0604020202020204" pitchFamily="34" charset="0"/>
              </a:rPr>
              <a:t>h(k) = k mod 10</a:t>
            </a:r>
          </a:p>
        </p:txBody>
      </p:sp>
      <p:graphicFrame>
        <p:nvGraphicFramePr>
          <p:cNvPr id="33835" name="Group 43">
            <a:extLst>
              <a:ext uri="{FF2B5EF4-FFF2-40B4-BE49-F238E27FC236}">
                <a16:creationId xmlns:a16="http://schemas.microsoft.com/office/drawing/2014/main" id="{1E204777-A330-784D-519E-B7F366A3BB65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2968625"/>
          <a:ext cx="7345363" cy="949325"/>
        </p:xfrm>
        <a:graphic>
          <a:graphicData uri="http://schemas.openxmlformats.org/drawingml/2006/table">
            <a:tbl>
              <a:tblPr/>
              <a:tblGrid>
                <a:gridCol w="735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000" name="Text Box 40">
            <a:extLst>
              <a:ext uri="{FF2B5EF4-FFF2-40B4-BE49-F238E27FC236}">
                <a16:creationId xmlns:a16="http://schemas.microsoft.com/office/drawing/2014/main" id="{996C4F34-5413-7A8B-3A40-374BBB438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925763"/>
            <a:ext cx="1403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T</a:t>
            </a:r>
            <a:r>
              <a:rPr lang="es-ES_tradnl" altLang="es-ES_tradnl" sz="2400">
                <a:latin typeface="Tahoma" panose="020B0604030504040204" pitchFamily="34" charset="0"/>
              </a:rPr>
              <a:t>: </a:t>
            </a:r>
            <a:r>
              <a:rPr lang="es-ES_tradnl" altLang="es-ES_tradnl" sz="2000">
                <a:latin typeface="Tahoma" panose="020B0604030504040204" pitchFamily="34" charset="0"/>
              </a:rPr>
              <a:t>Tabla-</a:t>
            </a:r>
            <a:br>
              <a:rPr lang="es-ES_tradnl" altLang="es-ES_tradnl" sz="2000">
                <a:latin typeface="Tahoma" panose="020B0604030504040204" pitchFamily="34" charset="0"/>
              </a:rPr>
            </a:br>
            <a:r>
              <a:rPr lang="es-ES_tradnl" altLang="es-ES_tradnl" sz="2000">
                <a:latin typeface="Tahoma" panose="020B0604030504040204" pitchFamily="34" charset="0"/>
              </a:rPr>
              <a:t>  Hash[T]</a:t>
            </a:r>
            <a:endParaRPr lang="es-ES" altLang="es-ES_tradnl" sz="2000">
              <a:latin typeface="Tahoma" panose="020B0604030504040204" pitchFamily="34" charset="0"/>
            </a:endParaRPr>
          </a:p>
        </p:txBody>
      </p:sp>
      <p:graphicFrame>
        <p:nvGraphicFramePr>
          <p:cNvPr id="33858" name="Group 66">
            <a:extLst>
              <a:ext uri="{FF2B5EF4-FFF2-40B4-BE49-F238E27FC236}">
                <a16:creationId xmlns:a16="http://schemas.microsoft.com/office/drawing/2014/main" id="{C6C5C44E-2329-E7D9-21FC-E4C4ACAAFDEC}"/>
              </a:ext>
            </a:extLst>
          </p:cNvPr>
          <p:cNvGraphicFramePr>
            <a:graphicFrameLocks noGrp="1"/>
          </p:cNvGraphicFramePr>
          <p:nvPr/>
        </p:nvGraphicFramePr>
        <p:xfrm>
          <a:off x="8027988" y="4278313"/>
          <a:ext cx="647700" cy="6477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59" name="Line 67">
            <a:extLst>
              <a:ext uri="{FF2B5EF4-FFF2-40B4-BE49-F238E27FC236}">
                <a16:creationId xmlns:a16="http://schemas.microsoft.com/office/drawing/2014/main" id="{7197D81F-7305-759B-E753-F980DB77C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888" y="3630613"/>
            <a:ext cx="174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33860" name="Group 68">
            <a:extLst>
              <a:ext uri="{FF2B5EF4-FFF2-40B4-BE49-F238E27FC236}">
                <a16:creationId xmlns:a16="http://schemas.microsoft.com/office/drawing/2014/main" id="{808F878A-0388-A194-BC5E-CA675A1E4ED9}"/>
              </a:ext>
            </a:extLst>
          </p:cNvPr>
          <p:cNvGraphicFramePr>
            <a:graphicFrameLocks noGrp="1"/>
          </p:cNvGraphicFramePr>
          <p:nvPr/>
        </p:nvGraphicFramePr>
        <p:xfrm>
          <a:off x="5092700" y="4278313"/>
          <a:ext cx="647700" cy="6477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68" name="Line 76">
            <a:extLst>
              <a:ext uri="{FF2B5EF4-FFF2-40B4-BE49-F238E27FC236}">
                <a16:creationId xmlns:a16="http://schemas.microsoft.com/office/drawing/2014/main" id="{D2329BBE-8067-2068-CCBE-AEA089CC7A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3630613"/>
            <a:ext cx="1746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33869" name="Group 77">
            <a:extLst>
              <a:ext uri="{FF2B5EF4-FFF2-40B4-BE49-F238E27FC236}">
                <a16:creationId xmlns:a16="http://schemas.microsoft.com/office/drawing/2014/main" id="{564E17B8-377F-1323-C824-A7EF336EE87E}"/>
              </a:ext>
            </a:extLst>
          </p:cNvPr>
          <p:cNvGraphicFramePr>
            <a:graphicFrameLocks noGrp="1"/>
          </p:cNvGraphicFramePr>
          <p:nvPr/>
        </p:nvGraphicFramePr>
        <p:xfrm>
          <a:off x="3635375" y="4278313"/>
          <a:ext cx="647700" cy="6477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77" name="Line 85">
            <a:extLst>
              <a:ext uri="{FF2B5EF4-FFF2-40B4-BE49-F238E27FC236}">
                <a16:creationId xmlns:a16="http://schemas.microsoft.com/office/drawing/2014/main" id="{CB8A99C4-B0E2-9DE3-438A-4EB9361B6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3630613"/>
            <a:ext cx="1746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33878" name="Group 86">
            <a:extLst>
              <a:ext uri="{FF2B5EF4-FFF2-40B4-BE49-F238E27FC236}">
                <a16:creationId xmlns:a16="http://schemas.microsoft.com/office/drawing/2014/main" id="{1BF40F2C-6104-7801-2D9C-8A3894CB34FF}"/>
              </a:ext>
            </a:extLst>
          </p:cNvPr>
          <p:cNvGraphicFramePr>
            <a:graphicFrameLocks noGrp="1"/>
          </p:cNvGraphicFramePr>
          <p:nvPr/>
        </p:nvGraphicFramePr>
        <p:xfrm>
          <a:off x="5076825" y="5445125"/>
          <a:ext cx="647700" cy="6477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285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86" name="Line 94">
            <a:extLst>
              <a:ext uri="{FF2B5EF4-FFF2-40B4-BE49-F238E27FC236}">
                <a16:creationId xmlns:a16="http://schemas.microsoft.com/office/drawing/2014/main" id="{3A446C37-64D6-75E1-AB7B-05BCCE2956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9725" y="4797425"/>
            <a:ext cx="1746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33887" name="Group 95">
            <a:extLst>
              <a:ext uri="{FF2B5EF4-FFF2-40B4-BE49-F238E27FC236}">
                <a16:creationId xmlns:a16="http://schemas.microsoft.com/office/drawing/2014/main" id="{7411AFAC-99AD-7FA2-BF70-303576DCBD76}"/>
              </a:ext>
            </a:extLst>
          </p:cNvPr>
          <p:cNvGraphicFramePr>
            <a:graphicFrameLocks noGrp="1"/>
          </p:cNvGraphicFramePr>
          <p:nvPr/>
        </p:nvGraphicFramePr>
        <p:xfrm>
          <a:off x="2195513" y="4294188"/>
          <a:ext cx="647700" cy="6477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541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895" name="Line 103">
            <a:extLst>
              <a:ext uri="{FF2B5EF4-FFF2-40B4-BE49-F238E27FC236}">
                <a16:creationId xmlns:a16="http://schemas.microsoft.com/office/drawing/2014/main" id="{7D605865-E044-8BA8-1BC8-2716FF77A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6975" y="3646488"/>
            <a:ext cx="1746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33896" name="Group 104">
            <a:extLst>
              <a:ext uri="{FF2B5EF4-FFF2-40B4-BE49-F238E27FC236}">
                <a16:creationId xmlns:a16="http://schemas.microsoft.com/office/drawing/2014/main" id="{C784F392-240B-E3A9-F3BD-0C9AB4CFC6AE}"/>
              </a:ext>
            </a:extLst>
          </p:cNvPr>
          <p:cNvGraphicFramePr>
            <a:graphicFrameLocks noGrp="1"/>
          </p:cNvGraphicFramePr>
          <p:nvPr/>
        </p:nvGraphicFramePr>
        <p:xfrm>
          <a:off x="3635375" y="5445125"/>
          <a:ext cx="647700" cy="6477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543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904" name="Line 112">
            <a:extLst>
              <a:ext uri="{FF2B5EF4-FFF2-40B4-BE49-F238E27FC236}">
                <a16:creationId xmlns:a16="http://schemas.microsoft.com/office/drawing/2014/main" id="{68178D1B-90FA-5DE7-C5BF-0201544BF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8275" y="4797425"/>
            <a:ext cx="1746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33915" name="Group 123">
            <a:extLst>
              <a:ext uri="{FF2B5EF4-FFF2-40B4-BE49-F238E27FC236}">
                <a16:creationId xmlns:a16="http://schemas.microsoft.com/office/drawing/2014/main" id="{4E0FD940-5627-1028-15BF-85A3B6E728A2}"/>
              </a:ext>
            </a:extLst>
          </p:cNvPr>
          <p:cNvGraphicFramePr>
            <a:graphicFrameLocks noGrp="1"/>
          </p:cNvGraphicFramePr>
          <p:nvPr/>
        </p:nvGraphicFramePr>
        <p:xfrm>
          <a:off x="5867400" y="4294188"/>
          <a:ext cx="720725" cy="6477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976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913" name="Line 121">
            <a:extLst>
              <a:ext uri="{FF2B5EF4-FFF2-40B4-BE49-F238E27FC236}">
                <a16:creationId xmlns:a16="http://schemas.microsoft.com/office/drawing/2014/main" id="{65C55A34-F19C-DF7E-9256-3CAF7EEC0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0300" y="3646488"/>
            <a:ext cx="1746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aphicFrame>
        <p:nvGraphicFramePr>
          <p:cNvPr id="33928" name="Group 136">
            <a:extLst>
              <a:ext uri="{FF2B5EF4-FFF2-40B4-BE49-F238E27FC236}">
                <a16:creationId xmlns:a16="http://schemas.microsoft.com/office/drawing/2014/main" id="{1BA83416-A035-70B1-2BF6-C894F98C26FD}"/>
              </a:ext>
            </a:extLst>
          </p:cNvPr>
          <p:cNvGraphicFramePr>
            <a:graphicFrameLocks noGrp="1"/>
          </p:cNvGraphicFramePr>
          <p:nvPr/>
        </p:nvGraphicFramePr>
        <p:xfrm>
          <a:off x="1258888" y="4292600"/>
          <a:ext cx="792162" cy="647700"/>
        </p:xfrm>
        <a:graphic>
          <a:graphicData uri="http://schemas.openxmlformats.org/drawingml/2006/table">
            <a:tbl>
              <a:tblPr/>
              <a:tblGrid>
                <a:gridCol w="79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6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2180</a:t>
                      </a:r>
                      <a:endParaRPr kumimoji="0" lang="es-E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0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65" marB="4576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924" name="Line 132">
            <a:extLst>
              <a:ext uri="{FF2B5EF4-FFF2-40B4-BE49-F238E27FC236}">
                <a16:creationId xmlns:a16="http://schemas.microsoft.com/office/drawing/2014/main" id="{A75F2D4A-BDFA-1AAB-9515-49ABA35EF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250" y="3644900"/>
            <a:ext cx="17463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41073" name="Text Box 137">
            <a:extLst>
              <a:ext uri="{FF2B5EF4-FFF2-40B4-BE49-F238E27FC236}">
                <a16:creationId xmlns:a16="http://schemas.microsoft.com/office/drawing/2014/main" id="{A4A9B0B0-731B-A2AC-909F-50DAFFAB7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0928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  <a:hlinkClick r:id="rId2" action="ppaction://hlinksldjump"/>
              </a:rPr>
              <a:t>+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41074" name="Text Box 138">
            <a:extLst>
              <a:ext uri="{FF2B5EF4-FFF2-40B4-BE49-F238E27FC236}">
                <a16:creationId xmlns:a16="http://schemas.microsoft.com/office/drawing/2014/main" id="{E333AE76-A082-0354-33A0-0003FC993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58769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  <a:hlinkClick r:id="rId2" action="ppaction://hlinksldjump"/>
              </a:rPr>
              <a:t>d</a:t>
            </a:r>
            <a:endParaRPr lang="es-ES" altLang="es-ES_tradnl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C8A03C6D-0080-1852-9E07-2D047B3C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C4FACD65-1204-490B-8579-52DCE226103F}" type="slidenum">
              <a:rPr lang="es-ES_tradnl" altLang="es-ES" sz="1400">
                <a:latin typeface="Times New Roman" panose="02020603050405020304" pitchFamily="18" charset="0"/>
              </a:rPr>
              <a:pPr/>
              <a:t>4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7492767-84D8-4DC3-60E0-C423EB5A5B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685800"/>
          </a:xfrm>
        </p:spPr>
        <p:txBody>
          <a:bodyPr/>
          <a:lstStyle/>
          <a:p>
            <a:r>
              <a:rPr lang="es-ES_tradnl" altLang="es-ES_tradnl" sz="3200">
                <a:latin typeface="Arial Black" panose="020B0A04020102020204" pitchFamily="34" charset="0"/>
              </a:rPr>
              <a:t>2.1. Repaso del TAD Conjunto.</a:t>
            </a:r>
            <a:endParaRPr lang="es-ES_tradnl" altLang="es-ES_tradnl"/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320A3923-EDF6-631F-62B5-5B95CA3A5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1513" y="1125538"/>
            <a:ext cx="77724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altLang="es-ES_tradnl" dirty="0">
                <a:latin typeface="Arial" panose="020B0604020202020204" pitchFamily="34" charset="0"/>
              </a:rPr>
              <a:t>En programación, se impone que todos los elementos sean del mismo tipo: </a:t>
            </a:r>
            <a:r>
              <a:rPr lang="es-ES_tradnl" altLang="es-ES_tradnl" b="1" dirty="0">
                <a:latin typeface="Arial" panose="020B0604020202020204" pitchFamily="34" charset="0"/>
              </a:rPr>
              <a:t>Conjunto[</a:t>
            </a:r>
            <a:r>
              <a:rPr lang="es-ES_tradnl" altLang="es-ES_tradnl" sz="1000" b="1" dirty="0">
                <a:latin typeface="Arial" panose="020B0604020202020204" pitchFamily="34" charset="0"/>
              </a:rPr>
              <a:t> </a:t>
            </a:r>
            <a:r>
              <a:rPr lang="es-ES_tradnl" altLang="es-ES_tradnl" b="1" dirty="0">
                <a:latin typeface="Arial" panose="020B0604020202020204" pitchFamily="34" charset="0"/>
              </a:rPr>
              <a:t>T</a:t>
            </a:r>
            <a:r>
              <a:rPr lang="es-ES_tradnl" altLang="es-ES_tradnl" sz="1000" b="1" dirty="0">
                <a:latin typeface="Arial" panose="020B0604020202020204" pitchFamily="34" charset="0"/>
              </a:rPr>
              <a:t> </a:t>
            </a:r>
            <a:r>
              <a:rPr lang="es-ES_tradnl" altLang="es-ES_tradnl" b="1" dirty="0">
                <a:latin typeface="Arial" panose="020B0604020202020204" pitchFamily="34" charset="0"/>
              </a:rPr>
              <a:t>]</a:t>
            </a:r>
            <a:r>
              <a:rPr lang="es-ES_tradnl" altLang="es-ES_tradnl" dirty="0">
                <a:latin typeface="Arial" panose="020B0604020202020204" pitchFamily="34" charset="0"/>
              </a:rPr>
              <a:t> (conjuntos de enteros, de caracteres, de cadenas ...)</a:t>
            </a:r>
          </a:p>
          <a:p>
            <a:pPr>
              <a:lnSpc>
                <a:spcPct val="90000"/>
              </a:lnSpc>
            </a:pPr>
            <a:endParaRPr lang="es-ES_tradnl" altLang="es-ES_tradnl" sz="28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s-ES_tradnl" altLang="es-ES_tradnl" sz="3600" dirty="0">
                <a:latin typeface="Arial" panose="020B0604020202020204" pitchFamily="34" charset="0"/>
              </a:rPr>
              <a:t>¿En qué se diferencia el TAD Conjunto del TAD Lista?</a:t>
            </a:r>
          </a:p>
          <a:p>
            <a:pPr>
              <a:lnSpc>
                <a:spcPct val="90000"/>
              </a:lnSpc>
            </a:pPr>
            <a:r>
              <a:rPr lang="es-ES_tradnl" altLang="es-ES_tradnl" sz="3600" dirty="0">
                <a:latin typeface="Arial" panose="020B0604020202020204" pitchFamily="34" charset="0"/>
              </a:rPr>
              <a:t>¿En qué se diferencia el TAD Conjunto del TAD Bolsa?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E0EA3290-523B-344D-2263-CD18451D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298A5383-B378-41B2-8F3C-A4A671FB49B2}" type="slidenum">
              <a:rPr lang="es-ES_tradnl" altLang="es-ES" sz="1400">
                <a:latin typeface="Times New Roman" panose="02020603050405020304" pitchFamily="18" charset="0"/>
              </a:rPr>
              <a:pPr/>
              <a:t>40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2DF0B3C-5714-A5E9-73B3-A49E11F84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1889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2.4.1. Dispersión abierta.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BEFA4B03-8BEA-2489-CCFA-8E14AB367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864235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dirty="0">
                <a:latin typeface="Arial" panose="020B0604020202020204" pitchFamily="34" charset="0"/>
              </a:rPr>
              <a:t>La tabla de dispersión está formada por B cubetas. Dentro de cada una están los sinónimos.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El conjunto de sinónimos es llamado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clase</a:t>
            </a:r>
            <a:r>
              <a:rPr lang="es-ES_tradnl" altLang="es-ES_tradnl" sz="2800" dirty="0">
                <a:latin typeface="Arial" panose="020B0604020202020204" pitchFamily="34" charset="0"/>
              </a:rPr>
              <a:t>.</a:t>
            </a:r>
          </a:p>
          <a:p>
            <a:pPr>
              <a:spcAft>
                <a:spcPct val="20000"/>
              </a:spcAft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	</a:t>
            </a:r>
            <a:r>
              <a:rPr lang="es-ES_tradnl" altLang="es-ES_tradnl" b="1" dirty="0">
                <a:latin typeface="Arial" panose="020B0604020202020204" pitchFamily="34" charset="0"/>
              </a:rPr>
              <a:t>Eficiencia de la dispersión abierta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El tiempo de las operaciones es proporcional al tamaño de las listas (cubetas).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Supongamos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B</a:t>
            </a:r>
            <a:r>
              <a:rPr lang="es-ES_tradnl" altLang="es-ES_tradnl" sz="2800" dirty="0">
                <a:latin typeface="Arial" panose="020B0604020202020204" pitchFamily="34" charset="0"/>
              </a:rPr>
              <a:t> cubetas y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n</a:t>
            </a:r>
            <a:r>
              <a:rPr lang="es-ES_tradnl" altLang="es-ES_tradnl" sz="2800" dirty="0">
                <a:latin typeface="Arial" panose="020B0604020202020204" pitchFamily="34" charset="0"/>
              </a:rPr>
              <a:t> elementos en la tabla.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Si todos los elementos se reparten uniformemente cada cubeta será de longitud: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1 + n/B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845E2F65-A19A-E953-10C6-18C58E14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BD5A3D2E-30D7-42F7-96AE-268BAD3115DA}" type="slidenum">
              <a:rPr lang="es-ES_tradnl" altLang="es-ES" sz="1400">
                <a:latin typeface="Times New Roman" panose="02020603050405020304" pitchFamily="18" charset="0"/>
              </a:rPr>
              <a:pPr/>
              <a:t>41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1245C92-3C56-BE81-EC6F-B43B606C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2.4.1. Dispersión abierta.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BD1B5621-4204-75E9-D847-06D21502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6250"/>
            <a:ext cx="8642350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Tiempo de Inserta, Suprime, Consulta: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O(1+n/B)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b="1" dirty="0">
                <a:latin typeface="Arial" panose="020B0604020202020204" pitchFamily="34" charset="0"/>
              </a:rPr>
              <a:t>Ojo:</a:t>
            </a:r>
            <a:r>
              <a:rPr lang="es-ES_tradnl" altLang="es-ES_tradnl" sz="2800" dirty="0">
                <a:latin typeface="Arial" panose="020B0604020202020204" pitchFamily="34" charset="0"/>
              </a:rPr>
              <a:t> ¿Qué ocurre si la función de dispersión no reparte bien los elementos?</a:t>
            </a:r>
          </a:p>
          <a:p>
            <a:pPr>
              <a:spcAft>
                <a:spcPct val="20000"/>
              </a:spcAft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	Utilización de memoria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Si 1 puntero = 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800" dirty="0">
                <a:latin typeface="Arial" panose="020B0604020202020204" pitchFamily="34" charset="0"/>
              </a:rPr>
              <a:t> bytes, 1 elemento = 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2</a:t>
            </a:r>
            <a:r>
              <a:rPr lang="es-ES_tradnl" altLang="es-ES_tradnl" sz="2800" dirty="0">
                <a:latin typeface="Arial" panose="020B0604020202020204" pitchFamily="34" charset="0"/>
              </a:rPr>
              <a:t> bytes.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En las celdas: (k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800" dirty="0">
                <a:latin typeface="Arial" panose="020B0604020202020204" pitchFamily="34" charset="0"/>
              </a:rPr>
              <a:t> + 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2</a:t>
            </a:r>
            <a:r>
              <a:rPr lang="es-ES_tradnl" altLang="es-ES_tradnl" sz="2800" dirty="0">
                <a:latin typeface="Arial" panose="020B0604020202020204" pitchFamily="34" charset="0"/>
              </a:rPr>
              <a:t>)n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En la tabla: 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800" dirty="0">
                <a:latin typeface="Arial" panose="020B0604020202020204" pitchFamily="34" charset="0"/>
              </a:rPr>
              <a:t> B</a:t>
            </a:r>
          </a:p>
          <a:p>
            <a:pPr>
              <a:spcAft>
                <a:spcPct val="20000"/>
              </a:spcAft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	</a:t>
            </a:r>
            <a:r>
              <a:rPr lang="es-ES_tradnl" altLang="es-ES_tradnl" b="1" dirty="0">
                <a:latin typeface="Arial" panose="020B0604020202020204" pitchFamily="34" charset="0"/>
              </a:rPr>
              <a:t>Conclusión:</a:t>
            </a:r>
            <a:br>
              <a:rPr lang="es-ES_tradnl" altLang="es-ES_tradnl" b="1" dirty="0">
                <a:latin typeface="Arial" panose="020B0604020202020204" pitchFamily="34" charset="0"/>
              </a:rPr>
            </a:br>
            <a:r>
              <a:rPr lang="es-ES_tradnl" altLang="es-ES_tradnl" sz="2800" b="1" dirty="0">
                <a:latin typeface="Arial" panose="020B0604020202020204" pitchFamily="34" charset="0"/>
              </a:rPr>
              <a:t>Menos cubetas:</a:t>
            </a:r>
            <a:r>
              <a:rPr lang="es-ES_tradnl" altLang="es-ES_tradnl" sz="2800" dirty="0">
                <a:latin typeface="Arial" panose="020B0604020202020204" pitchFamily="34" charset="0"/>
              </a:rPr>
              <a:t> Se gasta menos memoria.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b="1" dirty="0">
                <a:latin typeface="Arial" panose="020B0604020202020204" pitchFamily="34" charset="0"/>
              </a:rPr>
              <a:t>Más cubetas:</a:t>
            </a:r>
            <a:r>
              <a:rPr lang="es-ES_tradnl" altLang="es-ES_tradnl" sz="2800" dirty="0">
                <a:latin typeface="Arial" panose="020B0604020202020204" pitchFamily="34" charset="0"/>
              </a:rPr>
              <a:t> Operaciones más rápidas.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18003A6E-E76E-1748-21CE-F842FBA1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 dirty="0">
                <a:latin typeface="Times New Roman" panose="02020603050405020304" pitchFamily="18" charset="0"/>
              </a:rPr>
              <a:t>	  A.E.D. I				        </a:t>
            </a:r>
            <a:fld id="{6EFD4A4C-5FF9-4DCC-BAA3-E6B698BCA686}" type="slidenum">
              <a:rPr lang="es-ES_tradnl" altLang="es-ES" sz="1400">
                <a:latin typeface="Times New Roman" panose="02020603050405020304" pitchFamily="18" charset="0"/>
              </a:rPr>
              <a:pPr/>
              <a:t>42</a:t>
            </a:fld>
            <a:endParaRPr lang="es-ES_tradnl" altLang="es-ES" sz="1400" dirty="0">
              <a:latin typeface="Times New Roman" panose="02020603050405020304" pitchFamily="18" charset="0"/>
            </a:endParaRPr>
          </a:p>
          <a:p>
            <a:r>
              <a:rPr lang="es-ES_tradnl" altLang="es-ES" sz="1400" dirty="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 dirty="0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A05AB620-275B-B65E-445B-AD22EF25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44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2.4.2. Dispersión cerrada.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285DBB5-BC52-823D-3D24-AA8CB117E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620713"/>
            <a:ext cx="8382000" cy="533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dirty="0">
                <a:latin typeface="Arial" panose="020B0604020202020204" pitchFamily="34" charset="0"/>
              </a:rPr>
              <a:t>Las celdas de la tabla son elementos del diccionario (no listas).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No se ocupa un espacio adicional de memoria en listas.</a:t>
            </a:r>
          </a:p>
          <a:p>
            <a:pPr>
              <a:spcAft>
                <a:spcPct val="20000"/>
              </a:spcAft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tipo</a:t>
            </a:r>
            <a:r>
              <a:rPr lang="es-ES_tradnl" altLang="es-ES_tradnl" sz="2800" dirty="0">
                <a:latin typeface="Arial" panose="020B0604020202020204" pitchFamily="34" charset="0"/>
              </a:rPr>
              <a:t>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TablaHash</a:t>
            </a:r>
            <a:r>
              <a:rPr lang="es-ES_tradnl" altLang="es-ES_tradnl" sz="2800" dirty="0">
                <a:latin typeface="Arial" panose="020B0604020202020204" pitchFamily="34" charset="0"/>
              </a:rPr>
              <a:t>[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tc</a:t>
            </a:r>
            <a:r>
              <a:rPr lang="es-ES_tradnl" altLang="es-ES_tradnl" sz="2800" dirty="0">
                <a:latin typeface="Arial" panose="020B0604020202020204" pitchFamily="34" charset="0"/>
              </a:rPr>
              <a:t>, tv]=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array</a:t>
            </a:r>
            <a:r>
              <a:rPr lang="es-ES_tradnl" altLang="es-ES_tradnl" sz="2800" dirty="0">
                <a:latin typeface="Arial" panose="020B0604020202020204" pitchFamily="34" charset="0"/>
              </a:rPr>
              <a:t> [0..B-1]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de</a:t>
            </a:r>
            <a:r>
              <a:rPr lang="es-ES_tradnl" altLang="es-ES_tradnl" sz="2800" dirty="0">
                <a:latin typeface="Arial" panose="020B0604020202020204" pitchFamily="34" charset="0"/>
              </a:rPr>
              <a:t> (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tc</a:t>
            </a:r>
            <a:r>
              <a:rPr lang="es-ES_tradnl" altLang="es-ES_tradnl" sz="2800" dirty="0">
                <a:latin typeface="Arial" panose="020B0604020202020204" pitchFamily="34" charset="0"/>
              </a:rPr>
              <a:t>, tv)</a:t>
            </a:r>
          </a:p>
          <a:p>
            <a:pPr>
              <a:spcAft>
                <a:spcPct val="20000"/>
              </a:spcAft>
              <a:buFontTx/>
              <a:buNone/>
            </a:pPr>
            <a:endParaRPr lang="es-ES_tradnl" altLang="es-ES_tradnl" sz="1400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Si al insertar un elemento nuevo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k</a:t>
            </a:r>
            <a:r>
              <a:rPr lang="es-ES_tradnl" altLang="es-ES_tradnl" sz="2800" dirty="0">
                <a:latin typeface="Arial" panose="020B0604020202020204" pitchFamily="34" charset="0"/>
              </a:rPr>
              <a:t>, ya está ocupado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h(k)</a:t>
            </a:r>
            <a:r>
              <a:rPr lang="es-ES_tradnl" altLang="es-ES_tradnl" sz="2800" dirty="0">
                <a:latin typeface="Arial" panose="020B0604020202020204" pitchFamily="34" charset="0"/>
              </a:rPr>
              <a:t>, se dice que ocurre una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colisión</a:t>
            </a:r>
            <a:r>
              <a:rPr lang="es-ES_tradnl" altLang="es-ES_tradnl" sz="2800" dirty="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En caso de colisión se hace </a:t>
            </a:r>
            <a:r>
              <a:rPr lang="es-ES_tradnl" altLang="es-ES_tradnl" sz="2800" b="1" dirty="0" err="1">
                <a:latin typeface="Arial" panose="020B0604020202020204" pitchFamily="34" charset="0"/>
              </a:rPr>
              <a:t>redispersión</a:t>
            </a:r>
            <a:r>
              <a:rPr lang="es-ES_tradnl" altLang="es-ES_tradnl" sz="2800" dirty="0">
                <a:latin typeface="Arial" panose="020B0604020202020204" pitchFamily="34" charset="0"/>
              </a:rPr>
              <a:t>: buscar una nueva posición donde meter el elemento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k</a:t>
            </a:r>
            <a:r>
              <a:rPr lang="es-ES_tradnl" altLang="es-ES_tradnl" sz="2800" dirty="0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2 Marcador de pie de página">
            <a:extLst>
              <a:ext uri="{FF2B5EF4-FFF2-40B4-BE49-F238E27FC236}">
                <a16:creationId xmlns:a16="http://schemas.microsoft.com/office/drawing/2014/main" id="{C54D79D0-20D3-817F-5D13-3A3D75E9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4FB9242D-9E6D-4A53-BFF1-98B040DB0885}" type="slidenum">
              <a:rPr lang="es-ES_tradnl" altLang="es-ES" sz="1400">
                <a:latin typeface="Times New Roman" panose="02020603050405020304" pitchFamily="18" charset="0"/>
              </a:rPr>
              <a:pPr/>
              <a:t>43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F57E7B0-0764-CB28-642B-F56141293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2.4.2. Dispersión cerrada.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276F0B1-CF7E-3DF2-7C15-EE8DA9382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692150"/>
            <a:ext cx="842645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b="1" dirty="0" err="1">
                <a:latin typeface="Arial" panose="020B0604020202020204" pitchFamily="34" charset="0"/>
              </a:rPr>
              <a:t>Redispersión</a:t>
            </a:r>
            <a:r>
              <a:rPr lang="es-ES_tradnl" altLang="es-ES_tradnl" sz="2800" dirty="0">
                <a:latin typeface="Arial" panose="020B0604020202020204" pitchFamily="34" charset="0"/>
              </a:rPr>
              <a:t>: Si falla h(k), aplicar h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800" dirty="0">
                <a:latin typeface="Arial" panose="020B0604020202020204" pitchFamily="34" charset="0"/>
              </a:rPr>
              <a:t>(k), h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2</a:t>
            </a:r>
            <a:r>
              <a:rPr lang="es-ES_tradnl" altLang="es-ES_tradnl" sz="2800" dirty="0">
                <a:latin typeface="Arial" panose="020B0604020202020204" pitchFamily="34" charset="0"/>
              </a:rPr>
              <a:t>(k), ... hasta encontrar una posición libre.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Definir la familia de funciones h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i</a:t>
            </a:r>
            <a:r>
              <a:rPr lang="es-ES_tradnl" altLang="es-ES_tradnl" sz="2800" dirty="0">
                <a:latin typeface="Arial" panose="020B0604020202020204" pitchFamily="34" charset="0"/>
              </a:rPr>
              <a:t>(k).</a:t>
            </a: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Ejemplo. </a:t>
            </a:r>
            <a:r>
              <a:rPr lang="es-ES_tradnl" altLang="es-ES_tradnl" sz="2800" b="1" dirty="0" err="1">
                <a:latin typeface="Arial" panose="020B0604020202020204" pitchFamily="34" charset="0"/>
              </a:rPr>
              <a:t>Redispersión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lineal</a:t>
            </a:r>
            <a:r>
              <a:rPr lang="es-ES_tradnl" altLang="es-ES_tradnl" sz="2800" dirty="0">
                <a:latin typeface="Arial" panose="020B0604020202020204" pitchFamily="34" charset="0"/>
              </a:rPr>
              <a:t>: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	h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i</a:t>
            </a:r>
            <a:r>
              <a:rPr lang="es-ES_tradnl" altLang="es-ES_tradnl" sz="2800" dirty="0">
                <a:latin typeface="Arial" panose="020B0604020202020204" pitchFamily="34" charset="0"/>
              </a:rPr>
              <a:t>(k)= (h(k) + i) mod B</a:t>
            </a:r>
          </a:p>
          <a:p>
            <a:r>
              <a:rPr lang="es-ES_tradnl" altLang="es-ES_tradnl" sz="2600" dirty="0">
                <a:latin typeface="Arial" panose="020B0604020202020204" pitchFamily="34" charset="0"/>
              </a:rPr>
              <a:t>Sea M= 10, D= {9, 25, 33, 976, 285, 541, 543, 2180}</a:t>
            </a:r>
            <a:endParaRPr lang="es-ES_tradnl" altLang="es-ES_tradnl" sz="2800" dirty="0">
              <a:latin typeface="Arial" panose="020B0604020202020204" pitchFamily="34" charset="0"/>
            </a:endParaRPr>
          </a:p>
        </p:txBody>
      </p:sp>
      <p:graphicFrame>
        <p:nvGraphicFramePr>
          <p:cNvPr id="74760" name="Group 8">
            <a:extLst>
              <a:ext uri="{FF2B5EF4-FFF2-40B4-BE49-F238E27FC236}">
                <a16:creationId xmlns:a16="http://schemas.microsoft.com/office/drawing/2014/main" id="{E914BBF5-F740-11D8-DAD0-FA46EE91FC21}"/>
              </a:ext>
            </a:extLst>
          </p:cNvPr>
          <p:cNvGraphicFramePr>
            <a:graphicFrameLocks noGrp="1"/>
          </p:cNvGraphicFramePr>
          <p:nvPr/>
        </p:nvGraphicFramePr>
        <p:xfrm>
          <a:off x="1474788" y="4640263"/>
          <a:ext cx="7345362" cy="949325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096" name="Text Box 43">
            <a:extLst>
              <a:ext uri="{FF2B5EF4-FFF2-40B4-BE49-F238E27FC236}">
                <a16:creationId xmlns:a16="http://schemas.microsoft.com/office/drawing/2014/main" id="{215B2480-2504-D3CF-A158-259080A1E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597400"/>
            <a:ext cx="14033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T</a:t>
            </a:r>
            <a:r>
              <a:rPr lang="es-ES_tradnl" altLang="es-ES_tradnl" sz="2400">
                <a:latin typeface="Tahoma" panose="020B0604030504040204" pitchFamily="34" charset="0"/>
              </a:rPr>
              <a:t>: </a:t>
            </a:r>
            <a:r>
              <a:rPr lang="es-ES_tradnl" altLang="es-ES_tradnl" sz="2000">
                <a:latin typeface="Tahoma" panose="020B0604030504040204" pitchFamily="34" charset="0"/>
              </a:rPr>
              <a:t>Tabla-</a:t>
            </a:r>
            <a:br>
              <a:rPr lang="es-ES_tradnl" altLang="es-ES_tradnl" sz="2000">
                <a:latin typeface="Tahoma" panose="020B0604030504040204" pitchFamily="34" charset="0"/>
              </a:rPr>
            </a:br>
            <a:r>
              <a:rPr lang="es-ES_tradnl" altLang="es-ES_tradnl" sz="2000">
                <a:latin typeface="Tahoma" panose="020B0604030504040204" pitchFamily="34" charset="0"/>
              </a:rPr>
              <a:t>  Hash</a:t>
            </a:r>
            <a:endParaRPr lang="es-ES" altLang="es-ES_tradnl" sz="2000">
              <a:latin typeface="Tahoma" panose="020B0604030504040204" pitchFamily="34" charset="0"/>
            </a:endParaRPr>
          </a:p>
        </p:txBody>
      </p:sp>
      <p:sp>
        <p:nvSpPr>
          <p:cNvPr id="74796" name="Line 44">
            <a:extLst>
              <a:ext uri="{FF2B5EF4-FFF2-40B4-BE49-F238E27FC236}">
                <a16:creationId xmlns:a16="http://schemas.microsoft.com/office/drawing/2014/main" id="{055B3F10-D812-BAD1-3881-E366CD5FD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3" y="4005263"/>
            <a:ext cx="5048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97" name="Text Box 45">
            <a:extLst>
              <a:ext uri="{FF2B5EF4-FFF2-40B4-BE49-F238E27FC236}">
                <a16:creationId xmlns:a16="http://schemas.microsoft.com/office/drawing/2014/main" id="{AB66D8AF-28A6-91EB-F52A-E1D5D2806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9063" y="36449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9</a:t>
            </a:r>
            <a:endParaRPr lang="es-ES" altLang="es-ES_tradnl" sz="2200" b="1">
              <a:latin typeface="Arial" panose="020B0604020202020204" pitchFamily="34" charset="0"/>
            </a:endParaRPr>
          </a:p>
        </p:txBody>
      </p:sp>
      <p:sp>
        <p:nvSpPr>
          <p:cNvPr id="74798" name="Line 46">
            <a:extLst>
              <a:ext uri="{FF2B5EF4-FFF2-40B4-BE49-F238E27FC236}">
                <a16:creationId xmlns:a16="http://schemas.microsoft.com/office/drawing/2014/main" id="{94E9B707-BA3B-E593-A16D-CCDEFE119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775" y="4005263"/>
            <a:ext cx="5048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799" name="Text Box 47">
            <a:extLst>
              <a:ext uri="{FF2B5EF4-FFF2-40B4-BE49-F238E27FC236}">
                <a16:creationId xmlns:a16="http://schemas.microsoft.com/office/drawing/2014/main" id="{C78C2B72-92FA-F2E2-C2B4-007D7A8F4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36449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25</a:t>
            </a:r>
            <a:endParaRPr lang="es-ES" altLang="es-ES_tradnl" sz="2200" b="1">
              <a:latin typeface="Arial" panose="020B0604020202020204" pitchFamily="34" charset="0"/>
            </a:endParaRPr>
          </a:p>
        </p:txBody>
      </p:sp>
      <p:sp>
        <p:nvSpPr>
          <p:cNvPr id="74800" name="Line 48">
            <a:extLst>
              <a:ext uri="{FF2B5EF4-FFF2-40B4-BE49-F238E27FC236}">
                <a16:creationId xmlns:a16="http://schemas.microsoft.com/office/drawing/2014/main" id="{24077810-2701-A69C-BD53-14A4BF7AE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4005263"/>
            <a:ext cx="5048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801" name="Text Box 49">
            <a:extLst>
              <a:ext uri="{FF2B5EF4-FFF2-40B4-BE49-F238E27FC236}">
                <a16:creationId xmlns:a16="http://schemas.microsoft.com/office/drawing/2014/main" id="{F4528337-7D47-6195-6A81-AF8F7CBA9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3644900"/>
            <a:ext cx="647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33</a:t>
            </a:r>
            <a:endParaRPr lang="es-ES" altLang="es-ES_tradnl" sz="2200" b="1">
              <a:latin typeface="Arial" panose="020B0604020202020204" pitchFamily="34" charset="0"/>
            </a:endParaRPr>
          </a:p>
        </p:txBody>
      </p:sp>
      <p:sp>
        <p:nvSpPr>
          <p:cNvPr id="74802" name="Line 50">
            <a:extLst>
              <a:ext uri="{FF2B5EF4-FFF2-40B4-BE49-F238E27FC236}">
                <a16:creationId xmlns:a16="http://schemas.microsoft.com/office/drawing/2014/main" id="{6FE42157-8711-81C5-4CBB-4BE4E796C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2938" y="4005263"/>
            <a:ext cx="5048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803" name="Text Box 51">
            <a:extLst>
              <a:ext uri="{FF2B5EF4-FFF2-40B4-BE49-F238E27FC236}">
                <a16:creationId xmlns:a16="http://schemas.microsoft.com/office/drawing/2014/main" id="{5BF2D45D-DD31-C2A2-0970-539553F31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7038" y="3644900"/>
            <a:ext cx="7921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976</a:t>
            </a:r>
            <a:endParaRPr lang="es-ES" altLang="es-ES_tradnl" sz="2200" b="1">
              <a:latin typeface="Arial" panose="020B0604020202020204" pitchFamily="34" charset="0"/>
            </a:endParaRPr>
          </a:p>
        </p:txBody>
      </p:sp>
      <p:sp>
        <p:nvSpPr>
          <p:cNvPr id="74804" name="Line 52">
            <a:extLst>
              <a:ext uri="{FF2B5EF4-FFF2-40B4-BE49-F238E27FC236}">
                <a16:creationId xmlns:a16="http://schemas.microsoft.com/office/drawing/2014/main" id="{C3C360E3-034A-7326-1AEA-C2409A0B1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775" y="4005263"/>
            <a:ext cx="5048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805" name="Text Box 53">
            <a:extLst>
              <a:ext uri="{FF2B5EF4-FFF2-40B4-BE49-F238E27FC236}">
                <a16:creationId xmlns:a16="http://schemas.microsoft.com/office/drawing/2014/main" id="{14324AD6-D197-7275-DCF9-3D25A4CC2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3649663"/>
            <a:ext cx="7921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285</a:t>
            </a:r>
            <a:endParaRPr lang="es-ES" altLang="es-ES_tradnl" sz="2200" b="1">
              <a:latin typeface="Arial" panose="020B0604020202020204" pitchFamily="34" charset="0"/>
            </a:endParaRPr>
          </a:p>
        </p:txBody>
      </p:sp>
      <p:sp>
        <p:nvSpPr>
          <p:cNvPr id="74806" name="Freeform 54">
            <a:extLst>
              <a:ext uri="{FF2B5EF4-FFF2-40B4-BE49-F238E27FC236}">
                <a16:creationId xmlns:a16="http://schemas.microsoft.com/office/drawing/2014/main" id="{F77F6EBF-6463-14C8-3E63-16FA621B5094}"/>
              </a:ext>
            </a:extLst>
          </p:cNvPr>
          <p:cNvSpPr>
            <a:spLocks/>
          </p:cNvSpPr>
          <p:nvPr/>
        </p:nvSpPr>
        <p:spPr bwMode="auto">
          <a:xfrm>
            <a:off x="5413375" y="4127500"/>
            <a:ext cx="808038" cy="355600"/>
          </a:xfrm>
          <a:custGeom>
            <a:avLst/>
            <a:gdLst>
              <a:gd name="T0" fmla="*/ 0 w 509"/>
              <a:gd name="T1" fmla="*/ 2147483647 h 224"/>
              <a:gd name="T2" fmla="*/ 2147483647 w 509"/>
              <a:gd name="T3" fmla="*/ 2147483647 h 224"/>
              <a:gd name="T4" fmla="*/ 2147483647 w 509"/>
              <a:gd name="T5" fmla="*/ 2147483647 h 224"/>
              <a:gd name="T6" fmla="*/ 2147483647 w 509"/>
              <a:gd name="T7" fmla="*/ 2147483647 h 224"/>
              <a:gd name="T8" fmla="*/ 2147483647 w 509"/>
              <a:gd name="T9" fmla="*/ 2147483647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9" h="224">
                <a:moveTo>
                  <a:pt x="0" y="224"/>
                </a:moveTo>
                <a:cubicBezTo>
                  <a:pt x="13" y="202"/>
                  <a:pt x="43" y="123"/>
                  <a:pt x="77" y="90"/>
                </a:cubicBezTo>
                <a:cubicBezTo>
                  <a:pt x="111" y="57"/>
                  <a:pt x="154" y="33"/>
                  <a:pt x="202" y="23"/>
                </a:cubicBezTo>
                <a:cubicBezTo>
                  <a:pt x="250" y="13"/>
                  <a:pt x="314" y="0"/>
                  <a:pt x="365" y="32"/>
                </a:cubicBezTo>
                <a:cubicBezTo>
                  <a:pt x="416" y="64"/>
                  <a:pt x="479" y="177"/>
                  <a:pt x="509" y="21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807" name="Freeform 55">
            <a:extLst>
              <a:ext uri="{FF2B5EF4-FFF2-40B4-BE49-F238E27FC236}">
                <a16:creationId xmlns:a16="http://schemas.microsoft.com/office/drawing/2014/main" id="{8E34267F-2BCE-1946-89E6-E5878970BE42}"/>
              </a:ext>
            </a:extLst>
          </p:cNvPr>
          <p:cNvSpPr>
            <a:spLocks/>
          </p:cNvSpPr>
          <p:nvPr/>
        </p:nvSpPr>
        <p:spPr bwMode="auto">
          <a:xfrm>
            <a:off x="6211888" y="4152900"/>
            <a:ext cx="808037" cy="355600"/>
          </a:xfrm>
          <a:custGeom>
            <a:avLst/>
            <a:gdLst>
              <a:gd name="T0" fmla="*/ 0 w 509"/>
              <a:gd name="T1" fmla="*/ 2147483647 h 224"/>
              <a:gd name="T2" fmla="*/ 2147483647 w 509"/>
              <a:gd name="T3" fmla="*/ 2147483647 h 224"/>
              <a:gd name="T4" fmla="*/ 2147483647 w 509"/>
              <a:gd name="T5" fmla="*/ 2147483647 h 224"/>
              <a:gd name="T6" fmla="*/ 2147483647 w 509"/>
              <a:gd name="T7" fmla="*/ 2147483647 h 224"/>
              <a:gd name="T8" fmla="*/ 2147483647 w 509"/>
              <a:gd name="T9" fmla="*/ 2147483647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9" h="224">
                <a:moveTo>
                  <a:pt x="0" y="224"/>
                </a:moveTo>
                <a:cubicBezTo>
                  <a:pt x="13" y="202"/>
                  <a:pt x="43" y="123"/>
                  <a:pt x="77" y="90"/>
                </a:cubicBezTo>
                <a:cubicBezTo>
                  <a:pt x="111" y="57"/>
                  <a:pt x="154" y="33"/>
                  <a:pt x="202" y="23"/>
                </a:cubicBezTo>
                <a:cubicBezTo>
                  <a:pt x="250" y="13"/>
                  <a:pt x="314" y="0"/>
                  <a:pt x="365" y="32"/>
                </a:cubicBezTo>
                <a:cubicBezTo>
                  <a:pt x="416" y="64"/>
                  <a:pt x="479" y="177"/>
                  <a:pt x="509" y="21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808" name="Line 56">
            <a:extLst>
              <a:ext uri="{FF2B5EF4-FFF2-40B4-BE49-F238E27FC236}">
                <a16:creationId xmlns:a16="http://schemas.microsoft.com/office/drawing/2014/main" id="{D705AF7A-C0D8-88C1-BB33-5FC06AA43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1050" y="4005263"/>
            <a:ext cx="5048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809" name="Text Box 57">
            <a:extLst>
              <a:ext uri="{FF2B5EF4-FFF2-40B4-BE49-F238E27FC236}">
                <a16:creationId xmlns:a16="http://schemas.microsoft.com/office/drawing/2014/main" id="{CCF224A5-1F90-70EC-6EF4-A47B42EE8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644900"/>
            <a:ext cx="7921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541</a:t>
            </a:r>
            <a:endParaRPr lang="es-ES" altLang="es-ES_tradnl" sz="2200" b="1">
              <a:latin typeface="Arial" panose="020B0604020202020204" pitchFamily="34" charset="0"/>
            </a:endParaRPr>
          </a:p>
        </p:txBody>
      </p:sp>
      <p:sp>
        <p:nvSpPr>
          <p:cNvPr id="74810" name="Line 58">
            <a:extLst>
              <a:ext uri="{FF2B5EF4-FFF2-40B4-BE49-F238E27FC236}">
                <a16:creationId xmlns:a16="http://schemas.microsoft.com/office/drawing/2014/main" id="{9880BF51-8860-CB28-F779-2C350EC12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4005263"/>
            <a:ext cx="5048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811" name="Text Box 59">
            <a:extLst>
              <a:ext uri="{FF2B5EF4-FFF2-40B4-BE49-F238E27FC236}">
                <a16:creationId xmlns:a16="http://schemas.microsoft.com/office/drawing/2014/main" id="{C5333E4B-E311-EB52-B6B3-D3227A4A9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013" y="3644900"/>
            <a:ext cx="7921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543</a:t>
            </a:r>
            <a:endParaRPr lang="es-ES" altLang="es-ES_tradnl" sz="2200" b="1">
              <a:latin typeface="Arial" panose="020B0604020202020204" pitchFamily="34" charset="0"/>
            </a:endParaRPr>
          </a:p>
        </p:txBody>
      </p:sp>
      <p:sp>
        <p:nvSpPr>
          <p:cNvPr id="74812" name="Freeform 60">
            <a:extLst>
              <a:ext uri="{FF2B5EF4-FFF2-40B4-BE49-F238E27FC236}">
                <a16:creationId xmlns:a16="http://schemas.microsoft.com/office/drawing/2014/main" id="{409D9300-2225-45EA-60EE-4EFEDA98AAF7}"/>
              </a:ext>
            </a:extLst>
          </p:cNvPr>
          <p:cNvSpPr>
            <a:spLocks/>
          </p:cNvSpPr>
          <p:nvPr/>
        </p:nvSpPr>
        <p:spPr bwMode="auto">
          <a:xfrm>
            <a:off x="4067175" y="4152900"/>
            <a:ext cx="808038" cy="355600"/>
          </a:xfrm>
          <a:custGeom>
            <a:avLst/>
            <a:gdLst>
              <a:gd name="T0" fmla="*/ 0 w 509"/>
              <a:gd name="T1" fmla="*/ 2147483647 h 224"/>
              <a:gd name="T2" fmla="*/ 2147483647 w 509"/>
              <a:gd name="T3" fmla="*/ 2147483647 h 224"/>
              <a:gd name="T4" fmla="*/ 2147483647 w 509"/>
              <a:gd name="T5" fmla="*/ 2147483647 h 224"/>
              <a:gd name="T6" fmla="*/ 2147483647 w 509"/>
              <a:gd name="T7" fmla="*/ 2147483647 h 224"/>
              <a:gd name="T8" fmla="*/ 2147483647 w 509"/>
              <a:gd name="T9" fmla="*/ 2147483647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9" h="224">
                <a:moveTo>
                  <a:pt x="0" y="224"/>
                </a:moveTo>
                <a:cubicBezTo>
                  <a:pt x="13" y="202"/>
                  <a:pt x="43" y="123"/>
                  <a:pt x="77" y="90"/>
                </a:cubicBezTo>
                <a:cubicBezTo>
                  <a:pt x="111" y="57"/>
                  <a:pt x="154" y="33"/>
                  <a:pt x="202" y="23"/>
                </a:cubicBezTo>
                <a:cubicBezTo>
                  <a:pt x="250" y="13"/>
                  <a:pt x="314" y="0"/>
                  <a:pt x="365" y="32"/>
                </a:cubicBezTo>
                <a:cubicBezTo>
                  <a:pt x="416" y="64"/>
                  <a:pt x="479" y="177"/>
                  <a:pt x="509" y="21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813" name="Line 61">
            <a:extLst>
              <a:ext uri="{FF2B5EF4-FFF2-40B4-BE49-F238E27FC236}">
                <a16:creationId xmlns:a16="http://schemas.microsoft.com/office/drawing/2014/main" id="{CD3749BF-11AD-2551-8300-119AB7E81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8888" y="4005263"/>
            <a:ext cx="5048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4814" name="Text Box 62">
            <a:extLst>
              <a:ext uri="{FF2B5EF4-FFF2-40B4-BE49-F238E27FC236}">
                <a16:creationId xmlns:a16="http://schemas.microsoft.com/office/drawing/2014/main" id="{F03506E9-45F9-1A6C-ACD7-A8EE44C03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644900"/>
            <a:ext cx="8636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2180</a:t>
            </a:r>
            <a:endParaRPr lang="es-ES" altLang="es-ES_tradnl" sz="2200" b="1">
              <a:latin typeface="Arial" panose="020B0604020202020204" pitchFamily="34" charset="0"/>
            </a:endParaRPr>
          </a:p>
        </p:txBody>
      </p:sp>
      <p:sp>
        <p:nvSpPr>
          <p:cNvPr id="74850" name="Rectangle 98">
            <a:extLst>
              <a:ext uri="{FF2B5EF4-FFF2-40B4-BE49-F238E27FC236}">
                <a16:creationId xmlns:a16="http://schemas.microsoft.com/office/drawing/2014/main" id="{9B5F93E2-3456-8C60-DBD2-C5C8F657D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805488"/>
            <a:ext cx="84264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>
                <a:latin typeface="Arial" panose="020B0604020202020204" pitchFamily="34" charset="0"/>
              </a:rPr>
              <a:t>¿Dónde iría a para el 99? ¿Y luego el 12? ¿Y...?</a:t>
            </a:r>
          </a:p>
        </p:txBody>
      </p:sp>
      <p:sp>
        <p:nvSpPr>
          <p:cNvPr id="45117" name="Text Box 99">
            <a:extLst>
              <a:ext uri="{FF2B5EF4-FFF2-40B4-BE49-F238E27FC236}">
                <a16:creationId xmlns:a16="http://schemas.microsoft.com/office/drawing/2014/main" id="{CC1F76C7-800D-9F73-5DD2-667AA04C8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6237288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  <a:hlinkClick r:id="rId2" action="ppaction://hlinksldjump"/>
              </a:rPr>
              <a:t>+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45118" name="Text Box 100">
            <a:extLst>
              <a:ext uri="{FF2B5EF4-FFF2-40B4-BE49-F238E27FC236}">
                <a16:creationId xmlns:a16="http://schemas.microsoft.com/office/drawing/2014/main" id="{5D5E7C1B-8F46-0F7C-5A71-FA6745B16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58769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  <a:hlinkClick r:id="rId2" action="ppaction://hlinksldjump"/>
              </a:rPr>
              <a:t>d</a:t>
            </a:r>
            <a:endParaRPr lang="es-ES" altLang="es-ES_tradnl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2.22222E-6 L 0.05902 0.2104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47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22222E-6 L 0.05903 0.2104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747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2.22222E-6 L 0.05122 0.21041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74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22222E-6 L 0.04341 0.21041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74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2125 0.20995 " pathEditMode="relative" ptsTypes="AA">
                                      <p:cBhvr>
                                        <p:cTn id="68" dur="500" fill="hold"/>
                                        <p:tgtEl>
                                          <p:spTgt spid="748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05122 0.21041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74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2.22222E-6 L 0.13004 0.21041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748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93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0.07083 0.21041 " pathEditMode="relative" rAng="0" ptsTypes="AA">
                                      <p:cBhvr>
                                        <p:cTn id="116" dur="500" fill="hold"/>
                                        <p:tgtEl>
                                          <p:spTgt spid="748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97" grpId="0"/>
      <p:bldP spid="74797" grpId="1"/>
      <p:bldP spid="74799" grpId="0"/>
      <p:bldP spid="74799" grpId="1"/>
      <p:bldP spid="74801" grpId="0"/>
      <p:bldP spid="74801" grpId="1"/>
      <p:bldP spid="74803" grpId="0"/>
      <p:bldP spid="74803" grpId="1"/>
      <p:bldP spid="74805" grpId="0"/>
      <p:bldP spid="74805" grpId="1"/>
      <p:bldP spid="74809" grpId="0"/>
      <p:bldP spid="74809" grpId="1"/>
      <p:bldP spid="74811" grpId="0"/>
      <p:bldP spid="74811" grpId="1"/>
      <p:bldP spid="74814" grpId="0"/>
      <p:bldP spid="74814" grpId="1"/>
      <p:bldP spid="748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8B518E5F-E74A-9924-EBC3-58CBE16A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FE95E814-C3B8-4B50-9971-EE5B911D3B0C}" type="slidenum">
              <a:rPr lang="es-ES_tradnl" altLang="es-ES" sz="1400">
                <a:latin typeface="Times New Roman" panose="02020603050405020304" pitchFamily="18" charset="0"/>
              </a:rPr>
              <a:pPr/>
              <a:t>44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6472CA6-73E6-60B4-0833-B5948D130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2.4.2. Dispersión cerrada.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B8B545E-C499-D7AA-5AF2-0491C13E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49275"/>
            <a:ext cx="8382000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400" dirty="0">
                <a:latin typeface="Arial" panose="020B0604020202020204" pitchFamily="34" charset="0"/>
              </a:rPr>
              <a:t>La secuencia de posiciones recorridas para un elemento se denomina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cadena</a:t>
            </a:r>
            <a:r>
              <a:rPr lang="es-ES_tradnl" altLang="es-ES_tradnl" sz="2400" dirty="0">
                <a:latin typeface="Arial" panose="020B0604020202020204" pitchFamily="34" charset="0"/>
              </a:rPr>
              <a:t> o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secuencia de búsqueda</a:t>
            </a:r>
            <a:r>
              <a:rPr lang="es-ES_tradnl" altLang="es-ES_tradnl" sz="2400" dirty="0">
                <a:latin typeface="Arial" panose="020B0604020202020204" pitchFamily="34" charset="0"/>
              </a:rPr>
              <a:t>.</a:t>
            </a:r>
          </a:p>
          <a:p>
            <a:r>
              <a:rPr lang="es-ES_tradnl" altLang="es-ES_tradnl" sz="2800" b="1" dirty="0">
                <a:latin typeface="Arial" panose="020B0604020202020204" pitchFamily="34" charset="0"/>
                <a:sym typeface="Symbol" panose="05050102010706020507" pitchFamily="18" charset="2"/>
              </a:rPr>
              <a:t>Consultar (clave, T): valor</a:t>
            </a:r>
            <a:endParaRPr lang="es-ES_tradnl" altLang="es-ES_tradnl" sz="2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p:= h(clave)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i:= 0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 b="1" dirty="0">
                <a:latin typeface="Arial" panose="020B0604020202020204" pitchFamily="34" charset="0"/>
                <a:sym typeface="Symbol" panose="05050102010706020507" pitchFamily="18" charset="2"/>
              </a:rPr>
              <a:t>mientras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 T[p].clave </a:t>
            </a:r>
            <a:r>
              <a:rPr lang="es-ES_tradnl" altLang="es-ES_tradnl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≠ VACIO AND T[p].clave ≠ clave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	AND i&lt;B </a:t>
            </a:r>
            <a:r>
              <a:rPr lang="es-ES_tradnl" altLang="es-ES_tradnl" sz="2400" b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hacer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i:= i + 1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		p:= h</a:t>
            </a:r>
            <a:r>
              <a:rPr lang="es-ES_tradnl" altLang="es-ES_tradnl" sz="2400" baseline="-250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s-ES_tradnl" altLang="es-ES_tradnl" sz="24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(clave)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 b="1" dirty="0" err="1">
                <a:latin typeface="Arial" panose="020B0604020202020204" pitchFamily="34" charset="0"/>
              </a:rPr>
              <a:t>finmientras</a:t>
            </a:r>
            <a:endParaRPr lang="es-ES_tradnl" altLang="es-ES_tradnl" sz="2400" b="1" dirty="0">
              <a:latin typeface="Arial" panose="020B0604020202020204" pitchFamily="34" charset="0"/>
            </a:endParaRP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 b="1" dirty="0">
                <a:latin typeface="Arial" panose="020B0604020202020204" pitchFamily="34" charset="0"/>
              </a:rPr>
              <a:t>si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T[p].clave == clave </a:t>
            </a:r>
            <a:r>
              <a:rPr lang="es-ES_tradnl" altLang="es-ES_tradnl" sz="2400" b="1" dirty="0">
                <a:latin typeface="Arial" panose="020B0604020202020204" pitchFamily="34" charset="0"/>
                <a:sym typeface="Symbol" panose="05050102010706020507" pitchFamily="18" charset="2"/>
              </a:rPr>
              <a:t>entonces</a:t>
            </a:r>
            <a:endParaRPr lang="es-ES_tradnl" altLang="es-ES_tradnl" sz="2400" b="1" dirty="0">
              <a:latin typeface="Arial" panose="020B0604020202020204" pitchFamily="34" charset="0"/>
            </a:endParaRP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 b="1" dirty="0">
                <a:latin typeface="Arial" panose="020B0604020202020204" pitchFamily="34" charset="0"/>
              </a:rPr>
              <a:t>		devolver</a:t>
            </a:r>
            <a:r>
              <a:rPr lang="es-ES_tradnl" altLang="es-ES_tradnl" sz="2400" dirty="0">
                <a:latin typeface="Arial" panose="020B0604020202020204" pitchFamily="34" charset="0"/>
              </a:rPr>
              <a:t> T[p].valor</a:t>
            </a:r>
          </a:p>
          <a:p>
            <a:pPr lvl="1">
              <a:spcBef>
                <a:spcPct val="10000"/>
              </a:spcBef>
              <a:buFontTx/>
              <a:buNone/>
            </a:pPr>
            <a:r>
              <a:rPr lang="es-ES_tradnl" altLang="es-ES_tradnl" sz="2400" b="1" dirty="0">
                <a:latin typeface="Arial" panose="020B0604020202020204" pitchFamily="34" charset="0"/>
              </a:rPr>
              <a:t>sino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devolver</a:t>
            </a:r>
            <a:r>
              <a:rPr lang="es-ES_tradnl" altLang="es-ES_tradnl" sz="2400" dirty="0">
                <a:latin typeface="Arial" panose="020B0604020202020204" pitchFamily="34" charset="0"/>
              </a:rPr>
              <a:t> NULO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2 Marcador de pie de página">
            <a:extLst>
              <a:ext uri="{FF2B5EF4-FFF2-40B4-BE49-F238E27FC236}">
                <a16:creationId xmlns:a16="http://schemas.microsoft.com/office/drawing/2014/main" id="{F3F70BA6-CCE3-4212-DE35-21BBC430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648284E6-6FCD-4BE9-B697-342DFE66B023}" type="slidenum">
              <a:rPr lang="es-ES_tradnl" altLang="es-ES" sz="1400">
                <a:latin typeface="Times New Roman" panose="02020603050405020304" pitchFamily="18" charset="0"/>
              </a:rPr>
              <a:pPr/>
              <a:t>45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38DC10BB-7840-8B79-2D49-B1264851D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2.4.2. Dispersión cerrada.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DF288EC-C4C8-31E7-505D-B891215F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20713"/>
            <a:ext cx="838200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>
                <a:latin typeface="Arial" panose="020B0604020202020204" pitchFamily="34" charset="0"/>
              </a:rPr>
              <a:t>¿Cómo sería la inserción?</a:t>
            </a:r>
          </a:p>
          <a:p>
            <a:r>
              <a:rPr lang="es-ES_tradnl" altLang="es-ES_tradnl" sz="2800">
                <a:latin typeface="Arial" panose="020B0604020202020204" pitchFamily="34" charset="0"/>
              </a:rPr>
              <a:t>¿Y la eliminación?</a:t>
            </a:r>
          </a:p>
          <a:p>
            <a:r>
              <a:rPr lang="es-ES_tradnl" altLang="es-ES_tradnl" sz="2800" b="1">
                <a:latin typeface="Arial" panose="020B0604020202020204" pitchFamily="34" charset="0"/>
              </a:rPr>
              <a:t>Ojo</a:t>
            </a:r>
            <a:r>
              <a:rPr lang="es-ES_tradnl" altLang="es-ES_tradnl" sz="2800">
                <a:latin typeface="Arial" panose="020B0604020202020204" pitchFamily="34" charset="0"/>
              </a:rPr>
              <a:t> con la eliminación.</a:t>
            </a:r>
          </a:p>
          <a:p>
            <a:endParaRPr lang="es-ES_tradnl" altLang="es-ES_tradnl" sz="140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800" b="1">
                <a:latin typeface="Arial" panose="020B0604020202020204" pitchFamily="34" charset="0"/>
              </a:rPr>
              <a:t>Ejemplo.</a:t>
            </a:r>
            <a:r>
              <a:rPr lang="es-ES_tradnl" altLang="es-ES_tradnl" sz="2800">
                <a:latin typeface="Arial" panose="020B0604020202020204" pitchFamily="34" charset="0"/>
              </a:rPr>
              <a:t> Eliminar 976 y luego consultar 285.</a:t>
            </a:r>
          </a:p>
        </p:txBody>
      </p:sp>
      <p:graphicFrame>
        <p:nvGraphicFramePr>
          <p:cNvPr id="77828" name="Group 4">
            <a:extLst>
              <a:ext uri="{FF2B5EF4-FFF2-40B4-BE49-F238E27FC236}">
                <a16:creationId xmlns:a16="http://schemas.microsoft.com/office/drawing/2014/main" id="{FD08399B-7F05-6AF3-0928-49FF6FF901F5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3789363"/>
          <a:ext cx="7345362" cy="949325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2180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976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863" name="Rectangle 39">
            <a:extLst>
              <a:ext uri="{FF2B5EF4-FFF2-40B4-BE49-F238E27FC236}">
                <a16:creationId xmlns:a16="http://schemas.microsoft.com/office/drawing/2014/main" id="{36A627C3-2B18-BC1B-04EA-372E680C6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292600"/>
            <a:ext cx="504825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77864" name="Line 40">
            <a:extLst>
              <a:ext uri="{FF2B5EF4-FFF2-40B4-BE49-F238E27FC236}">
                <a16:creationId xmlns:a16="http://schemas.microsoft.com/office/drawing/2014/main" id="{C24E7FF6-04DB-3F30-5255-617F02CA02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3208338"/>
            <a:ext cx="504825" cy="503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7865" name="Text Box 41">
            <a:extLst>
              <a:ext uri="{FF2B5EF4-FFF2-40B4-BE49-F238E27FC236}">
                <a16:creationId xmlns:a16="http://schemas.microsoft.com/office/drawing/2014/main" id="{889A582F-4F06-2EA7-4FF2-9BE6EC3B5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2852738"/>
            <a:ext cx="79216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285</a:t>
            </a:r>
            <a:endParaRPr lang="es-ES" altLang="es-ES_tradnl" sz="2200" b="1">
              <a:latin typeface="Arial" panose="020B0604020202020204" pitchFamily="34" charset="0"/>
            </a:endParaRPr>
          </a:p>
        </p:txBody>
      </p:sp>
      <p:sp>
        <p:nvSpPr>
          <p:cNvPr id="77866" name="Freeform 42">
            <a:extLst>
              <a:ext uri="{FF2B5EF4-FFF2-40B4-BE49-F238E27FC236}">
                <a16:creationId xmlns:a16="http://schemas.microsoft.com/office/drawing/2014/main" id="{EEAF8CD2-2D26-D44A-CFD4-3E749803931E}"/>
              </a:ext>
            </a:extLst>
          </p:cNvPr>
          <p:cNvSpPr>
            <a:spLocks/>
          </p:cNvSpPr>
          <p:nvPr/>
        </p:nvSpPr>
        <p:spPr bwMode="auto">
          <a:xfrm>
            <a:off x="4983163" y="3330575"/>
            <a:ext cx="808037" cy="355600"/>
          </a:xfrm>
          <a:custGeom>
            <a:avLst/>
            <a:gdLst>
              <a:gd name="T0" fmla="*/ 0 w 509"/>
              <a:gd name="T1" fmla="*/ 2147483647 h 224"/>
              <a:gd name="T2" fmla="*/ 2147483647 w 509"/>
              <a:gd name="T3" fmla="*/ 2147483647 h 224"/>
              <a:gd name="T4" fmla="*/ 2147483647 w 509"/>
              <a:gd name="T5" fmla="*/ 2147483647 h 224"/>
              <a:gd name="T6" fmla="*/ 2147483647 w 509"/>
              <a:gd name="T7" fmla="*/ 2147483647 h 224"/>
              <a:gd name="T8" fmla="*/ 2147483647 w 509"/>
              <a:gd name="T9" fmla="*/ 2147483647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9" h="224">
                <a:moveTo>
                  <a:pt x="0" y="224"/>
                </a:moveTo>
                <a:cubicBezTo>
                  <a:pt x="13" y="202"/>
                  <a:pt x="43" y="123"/>
                  <a:pt x="77" y="90"/>
                </a:cubicBezTo>
                <a:cubicBezTo>
                  <a:pt x="111" y="57"/>
                  <a:pt x="154" y="33"/>
                  <a:pt x="202" y="23"/>
                </a:cubicBezTo>
                <a:cubicBezTo>
                  <a:pt x="250" y="13"/>
                  <a:pt x="314" y="0"/>
                  <a:pt x="365" y="32"/>
                </a:cubicBezTo>
                <a:cubicBezTo>
                  <a:pt x="416" y="64"/>
                  <a:pt x="479" y="177"/>
                  <a:pt x="509" y="21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7867" name="Text Box 43">
            <a:extLst>
              <a:ext uri="{FF2B5EF4-FFF2-40B4-BE49-F238E27FC236}">
                <a16:creationId xmlns:a16="http://schemas.microsoft.com/office/drawing/2014/main" id="{5E4B0E9B-2476-8EBA-D491-4A50E20DE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4941888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Resultado:</a:t>
            </a:r>
            <a:r>
              <a:rPr lang="es-ES_tradnl" altLang="es-ES_tradnl" sz="2400">
                <a:latin typeface="Tahoma" panose="020B0604030504040204" pitchFamily="34" charset="0"/>
              </a:rPr>
              <a:t> ¡¡285 no está en la tabla!!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grpSp>
        <p:nvGrpSpPr>
          <p:cNvPr id="77868" name="Group 44">
            <a:extLst>
              <a:ext uri="{FF2B5EF4-FFF2-40B4-BE49-F238E27FC236}">
                <a16:creationId xmlns:a16="http://schemas.microsoft.com/office/drawing/2014/main" id="{6425BB7B-C782-13B2-A5AD-8227C78C7BA5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4221163"/>
            <a:ext cx="647700" cy="431800"/>
            <a:chOff x="3379" y="2659"/>
            <a:chExt cx="408" cy="272"/>
          </a:xfrm>
        </p:grpSpPr>
        <p:sp>
          <p:nvSpPr>
            <p:cNvPr id="47150" name="Line 45">
              <a:extLst>
                <a:ext uri="{FF2B5EF4-FFF2-40B4-BE49-F238E27FC236}">
                  <a16:creationId xmlns:a16="http://schemas.microsoft.com/office/drawing/2014/main" id="{A2366F91-8B25-B8EF-E3EB-1BA1D7D96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59"/>
              <a:ext cx="408" cy="27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151" name="Line 46">
              <a:extLst>
                <a:ext uri="{FF2B5EF4-FFF2-40B4-BE49-F238E27FC236}">
                  <a16:creationId xmlns:a16="http://schemas.microsoft.com/office/drawing/2014/main" id="{387F1F4C-A9CC-197D-76DC-23AAF44D1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2704"/>
              <a:ext cx="408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3" grpId="0" animBg="1"/>
      <p:bldP spid="77865" grpId="0"/>
      <p:bldP spid="7786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2 Marcador de pie de página">
            <a:extLst>
              <a:ext uri="{FF2B5EF4-FFF2-40B4-BE49-F238E27FC236}">
                <a16:creationId xmlns:a16="http://schemas.microsoft.com/office/drawing/2014/main" id="{1AB3C2F5-3E07-4429-C184-3744EDD4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3723F3F5-64AD-4090-A915-C978BEA107AB}" type="slidenum">
              <a:rPr lang="es-ES_tradnl" altLang="es-ES" sz="1400">
                <a:latin typeface="Times New Roman" panose="02020603050405020304" pitchFamily="18" charset="0"/>
              </a:rPr>
              <a:pPr/>
              <a:t>46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C5EE7168-2AF9-DB18-DF82-D1176E2D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2.4.2. Dispersión cerrada.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3E0BA85E-86D9-B750-711A-4DEF952F7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20713"/>
            <a:ext cx="8382000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b="1">
                <a:latin typeface="Arial" panose="020B0604020202020204" pitchFamily="34" charset="0"/>
              </a:rPr>
              <a:t>Moraleja:</a:t>
            </a:r>
            <a:r>
              <a:rPr lang="es-ES_tradnl" altLang="es-ES_tradnl" sz="2800">
                <a:latin typeface="Arial" panose="020B0604020202020204" pitchFamily="34" charset="0"/>
              </a:rPr>
              <a:t> en la eliminación no se pueden romper las secuencias de búsqueda.</a:t>
            </a:r>
          </a:p>
          <a:p>
            <a:r>
              <a:rPr lang="es-ES_tradnl" altLang="es-ES_tradnl" sz="2800" b="1">
                <a:latin typeface="Arial" panose="020B0604020202020204" pitchFamily="34" charset="0"/>
              </a:rPr>
              <a:t>Solución.</a:t>
            </a:r>
            <a:r>
              <a:rPr lang="es-ES_tradnl" altLang="es-ES_tradnl" sz="2800">
                <a:latin typeface="Arial" panose="020B0604020202020204" pitchFamily="34" charset="0"/>
              </a:rPr>
              <a:t> Usar una marca especial de “elemento eliminado”, para que siga la búsqueda.</a:t>
            </a:r>
          </a:p>
          <a:p>
            <a:endParaRPr lang="es-ES_tradnl" altLang="es-ES_tradnl" sz="120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800" b="1">
                <a:latin typeface="Arial" panose="020B0604020202020204" pitchFamily="34" charset="0"/>
              </a:rPr>
              <a:t>Ejemplo.</a:t>
            </a:r>
            <a:r>
              <a:rPr lang="es-ES_tradnl" altLang="es-ES_tradnl" sz="2800">
                <a:latin typeface="Arial" panose="020B0604020202020204" pitchFamily="34" charset="0"/>
              </a:rPr>
              <a:t> Eliminar 976 y luego consultar 285.</a:t>
            </a:r>
          </a:p>
          <a:p>
            <a:endParaRPr lang="es-ES_tradnl" altLang="es-ES_tradnl" sz="2800">
              <a:latin typeface="Arial" panose="020B0604020202020204" pitchFamily="34" charset="0"/>
            </a:endParaRPr>
          </a:p>
        </p:txBody>
      </p:sp>
      <p:graphicFrame>
        <p:nvGraphicFramePr>
          <p:cNvPr id="78852" name="Group 4">
            <a:extLst>
              <a:ext uri="{FF2B5EF4-FFF2-40B4-BE49-F238E27FC236}">
                <a16:creationId xmlns:a16="http://schemas.microsoft.com/office/drawing/2014/main" id="{90EDF451-6615-8B94-8B21-547AD193C3D0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4051300"/>
          <a:ext cx="7345362" cy="949325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2180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976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8887" name="Line 39">
            <a:extLst>
              <a:ext uri="{FF2B5EF4-FFF2-40B4-BE49-F238E27FC236}">
                <a16:creationId xmlns:a16="http://schemas.microsoft.com/office/drawing/2014/main" id="{14C0E8EA-6EE1-510D-A41A-131AC3106F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0563" y="3470275"/>
            <a:ext cx="504825" cy="503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8888" name="Text Box 40">
            <a:extLst>
              <a:ext uri="{FF2B5EF4-FFF2-40B4-BE49-F238E27FC236}">
                <a16:creationId xmlns:a16="http://schemas.microsoft.com/office/drawing/2014/main" id="{001F4EA4-E532-6F99-0D5E-73B38EE04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200" y="3114675"/>
            <a:ext cx="7921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200" b="1">
                <a:latin typeface="Arial" panose="020B0604020202020204" pitchFamily="34" charset="0"/>
              </a:rPr>
              <a:t>285</a:t>
            </a:r>
            <a:endParaRPr lang="es-ES" altLang="es-ES_tradnl" sz="2200" b="1">
              <a:latin typeface="Arial" panose="020B0604020202020204" pitchFamily="34" charset="0"/>
            </a:endParaRPr>
          </a:p>
        </p:txBody>
      </p:sp>
      <p:sp>
        <p:nvSpPr>
          <p:cNvPr id="78889" name="Freeform 41">
            <a:extLst>
              <a:ext uri="{FF2B5EF4-FFF2-40B4-BE49-F238E27FC236}">
                <a16:creationId xmlns:a16="http://schemas.microsoft.com/office/drawing/2014/main" id="{543E6A50-64FB-CC02-8C62-EA53CD1D001D}"/>
              </a:ext>
            </a:extLst>
          </p:cNvPr>
          <p:cNvSpPr>
            <a:spLocks/>
          </p:cNvSpPr>
          <p:nvPr/>
        </p:nvSpPr>
        <p:spPr bwMode="auto">
          <a:xfrm>
            <a:off x="4983163" y="3592513"/>
            <a:ext cx="808037" cy="355600"/>
          </a:xfrm>
          <a:custGeom>
            <a:avLst/>
            <a:gdLst>
              <a:gd name="T0" fmla="*/ 0 w 509"/>
              <a:gd name="T1" fmla="*/ 2147483647 h 224"/>
              <a:gd name="T2" fmla="*/ 2147483647 w 509"/>
              <a:gd name="T3" fmla="*/ 2147483647 h 224"/>
              <a:gd name="T4" fmla="*/ 2147483647 w 509"/>
              <a:gd name="T5" fmla="*/ 2147483647 h 224"/>
              <a:gd name="T6" fmla="*/ 2147483647 w 509"/>
              <a:gd name="T7" fmla="*/ 2147483647 h 224"/>
              <a:gd name="T8" fmla="*/ 2147483647 w 509"/>
              <a:gd name="T9" fmla="*/ 2147483647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9" h="224">
                <a:moveTo>
                  <a:pt x="0" y="224"/>
                </a:moveTo>
                <a:cubicBezTo>
                  <a:pt x="13" y="202"/>
                  <a:pt x="43" y="123"/>
                  <a:pt x="77" y="90"/>
                </a:cubicBezTo>
                <a:cubicBezTo>
                  <a:pt x="111" y="57"/>
                  <a:pt x="154" y="33"/>
                  <a:pt x="202" y="23"/>
                </a:cubicBezTo>
                <a:cubicBezTo>
                  <a:pt x="250" y="13"/>
                  <a:pt x="314" y="0"/>
                  <a:pt x="365" y="32"/>
                </a:cubicBezTo>
                <a:cubicBezTo>
                  <a:pt x="416" y="64"/>
                  <a:pt x="479" y="177"/>
                  <a:pt x="509" y="21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8890" name="Text Box 42">
            <a:extLst>
              <a:ext uri="{FF2B5EF4-FFF2-40B4-BE49-F238E27FC236}">
                <a16:creationId xmlns:a16="http://schemas.microsoft.com/office/drawing/2014/main" id="{15F5B039-9E84-8FA2-2A3B-3BA406E0C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5203825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b="1">
                <a:latin typeface="Tahoma" panose="020B0604030504040204" pitchFamily="34" charset="0"/>
              </a:rPr>
              <a:t>Resultado:</a:t>
            </a:r>
            <a:r>
              <a:rPr lang="es-ES_tradnl" altLang="es-ES_tradnl" sz="2400">
                <a:latin typeface="Tahoma" panose="020B0604030504040204" pitchFamily="34" charset="0"/>
              </a:rPr>
              <a:t> ¡¡Encontrado 285 en la tabla!!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grpSp>
        <p:nvGrpSpPr>
          <p:cNvPr id="78891" name="Group 43">
            <a:extLst>
              <a:ext uri="{FF2B5EF4-FFF2-40B4-BE49-F238E27FC236}">
                <a16:creationId xmlns:a16="http://schemas.microsoft.com/office/drawing/2014/main" id="{616EC83F-87FF-56ED-9A1A-8646408F8FD0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4483100"/>
            <a:ext cx="647700" cy="431800"/>
            <a:chOff x="3379" y="2659"/>
            <a:chExt cx="408" cy="272"/>
          </a:xfrm>
        </p:grpSpPr>
        <p:sp>
          <p:nvSpPr>
            <p:cNvPr id="48177" name="Line 44">
              <a:extLst>
                <a:ext uri="{FF2B5EF4-FFF2-40B4-BE49-F238E27FC236}">
                  <a16:creationId xmlns:a16="http://schemas.microsoft.com/office/drawing/2014/main" id="{DB803F43-2B41-6604-B7A7-F15D48F3C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59"/>
              <a:ext cx="408" cy="27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178" name="Line 45">
              <a:extLst>
                <a:ext uri="{FF2B5EF4-FFF2-40B4-BE49-F238E27FC236}">
                  <a16:creationId xmlns:a16="http://schemas.microsoft.com/office/drawing/2014/main" id="{5578151E-B013-4619-DF1A-17262F61EE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2704"/>
              <a:ext cx="408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8894" name="Rectangle 46">
            <a:extLst>
              <a:ext uri="{FF2B5EF4-FFF2-40B4-BE49-F238E27FC236}">
                <a16:creationId xmlns:a16="http://schemas.microsoft.com/office/drawing/2014/main" id="{D0F2904A-5387-18EA-9874-C1CF33CE8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54538"/>
            <a:ext cx="576263" cy="288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78895" name="Text Box 47">
            <a:extLst>
              <a:ext uri="{FF2B5EF4-FFF2-40B4-BE49-F238E27FC236}">
                <a16:creationId xmlns:a16="http://schemas.microsoft.com/office/drawing/2014/main" id="{A68FC9C4-2969-7A84-F1E2-E5F6067CF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508500"/>
            <a:ext cx="792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000" b="1">
                <a:solidFill>
                  <a:schemeClr val="accent2"/>
                </a:solidFill>
                <a:latin typeface="Tahoma" panose="020B0604030504040204" pitchFamily="34" charset="0"/>
              </a:rPr>
              <a:t>OJO</a:t>
            </a:r>
            <a:endParaRPr lang="es-ES" altLang="es-ES_tradnl" sz="2000" b="1">
              <a:solidFill>
                <a:schemeClr val="accent2"/>
              </a:solidFill>
              <a:latin typeface="Tahoma" panose="020B0604030504040204" pitchFamily="34" charset="0"/>
            </a:endParaRPr>
          </a:p>
        </p:txBody>
      </p:sp>
      <p:sp>
        <p:nvSpPr>
          <p:cNvPr id="78896" name="Freeform 48">
            <a:extLst>
              <a:ext uri="{FF2B5EF4-FFF2-40B4-BE49-F238E27FC236}">
                <a16:creationId xmlns:a16="http://schemas.microsoft.com/office/drawing/2014/main" id="{DBD5B429-F7D1-812E-9453-D5C7FE105716}"/>
              </a:ext>
            </a:extLst>
          </p:cNvPr>
          <p:cNvSpPr>
            <a:spLocks/>
          </p:cNvSpPr>
          <p:nvPr/>
        </p:nvSpPr>
        <p:spPr bwMode="auto">
          <a:xfrm>
            <a:off x="5795963" y="3619500"/>
            <a:ext cx="808037" cy="355600"/>
          </a:xfrm>
          <a:custGeom>
            <a:avLst/>
            <a:gdLst>
              <a:gd name="T0" fmla="*/ 0 w 509"/>
              <a:gd name="T1" fmla="*/ 2147483647 h 224"/>
              <a:gd name="T2" fmla="*/ 2147483647 w 509"/>
              <a:gd name="T3" fmla="*/ 2147483647 h 224"/>
              <a:gd name="T4" fmla="*/ 2147483647 w 509"/>
              <a:gd name="T5" fmla="*/ 2147483647 h 224"/>
              <a:gd name="T6" fmla="*/ 2147483647 w 509"/>
              <a:gd name="T7" fmla="*/ 2147483647 h 224"/>
              <a:gd name="T8" fmla="*/ 2147483647 w 509"/>
              <a:gd name="T9" fmla="*/ 2147483647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09" h="224">
                <a:moveTo>
                  <a:pt x="0" y="224"/>
                </a:moveTo>
                <a:cubicBezTo>
                  <a:pt x="13" y="202"/>
                  <a:pt x="43" y="123"/>
                  <a:pt x="77" y="90"/>
                </a:cubicBezTo>
                <a:cubicBezTo>
                  <a:pt x="111" y="57"/>
                  <a:pt x="154" y="33"/>
                  <a:pt x="202" y="23"/>
                </a:cubicBezTo>
                <a:cubicBezTo>
                  <a:pt x="250" y="13"/>
                  <a:pt x="314" y="0"/>
                  <a:pt x="365" y="32"/>
                </a:cubicBezTo>
                <a:cubicBezTo>
                  <a:pt x="416" y="64"/>
                  <a:pt x="479" y="177"/>
                  <a:pt x="509" y="21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8897" name="Rectangle 49">
            <a:extLst>
              <a:ext uri="{FF2B5EF4-FFF2-40B4-BE49-F238E27FC236}">
                <a16:creationId xmlns:a16="http://schemas.microsoft.com/office/drawing/2014/main" id="{1F03A62E-3370-6CAE-52FF-FC19D66B1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805488"/>
            <a:ext cx="842645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>
                <a:latin typeface="Arial" panose="020B0604020202020204" pitchFamily="34" charset="0"/>
              </a:rPr>
              <a:t>¿Cómo sería consultar 13? ¿E insertar 13?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8" grpId="0"/>
      <p:bldP spid="78890" grpId="0"/>
      <p:bldP spid="78894" grpId="0" animBg="1"/>
      <p:bldP spid="7889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2 Marcador de pie de página">
            <a:extLst>
              <a:ext uri="{FF2B5EF4-FFF2-40B4-BE49-F238E27FC236}">
                <a16:creationId xmlns:a16="http://schemas.microsoft.com/office/drawing/2014/main" id="{0FA8B3E8-DB2A-EABE-D914-25CAB2CE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F6DAF60E-952F-4E2B-89FA-D023507D798F}" type="slidenum">
              <a:rPr lang="es-ES_tradnl" altLang="es-ES" sz="1400">
                <a:latin typeface="Times New Roman" panose="02020603050405020304" pitchFamily="18" charset="0"/>
              </a:rPr>
              <a:pPr/>
              <a:t>47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F70ACC73-0F0A-285D-E6BA-B58E5D3C2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2.4.2. Dispersión cerrada.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B8337795-F59D-88B7-EE37-3E12278F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76250"/>
            <a:ext cx="8382000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>
                <a:latin typeface="Arial" panose="020B0604020202020204" pitchFamily="34" charset="0"/>
              </a:rPr>
              <a:t>En la operación Consulta, la búsqueda sigue al encontrar la marca de “elemento eliminado”.</a:t>
            </a:r>
          </a:p>
          <a:p>
            <a:r>
              <a:rPr lang="es-ES_tradnl" altLang="es-ES_tradnl" sz="2800">
                <a:latin typeface="Arial" panose="020B0604020202020204" pitchFamily="34" charset="0"/>
              </a:rPr>
              <a:t>En Inserta también sigue, pero se puede usar como una posición libre.</a:t>
            </a:r>
          </a:p>
          <a:p>
            <a:endParaRPr lang="es-ES_tradnl" altLang="es-ES_tradnl" sz="120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800" b="1">
                <a:latin typeface="Arial" panose="020B0604020202020204" pitchFamily="34" charset="0"/>
              </a:rPr>
              <a:t>Otra posible solución.</a:t>
            </a:r>
            <a:r>
              <a:rPr lang="es-ES_tradnl" altLang="es-ES_tradnl" sz="2800">
                <a:latin typeface="Arial" panose="020B0604020202020204" pitchFamily="34" charset="0"/>
              </a:rPr>
              <a:t> Mover algunos elementos, cuya secuencia de búsqueda pase por la posición eliminada.</a:t>
            </a:r>
          </a:p>
          <a:p>
            <a:pPr>
              <a:spcBef>
                <a:spcPct val="5000"/>
              </a:spcBef>
            </a:pPr>
            <a:endParaRPr lang="es-ES_tradnl" altLang="es-ES_tradnl" sz="1400" b="1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800" b="1">
                <a:latin typeface="Arial" panose="020B0604020202020204" pitchFamily="34" charset="0"/>
              </a:rPr>
              <a:t>Ejemplo.</a:t>
            </a:r>
            <a:r>
              <a:rPr lang="es-ES_tradnl" altLang="es-ES_tradnl" sz="2800">
                <a:latin typeface="Arial" panose="020B0604020202020204" pitchFamily="34" charset="0"/>
              </a:rPr>
              <a:t> Eliminar 25 y luego eliminar 33.</a:t>
            </a:r>
          </a:p>
          <a:p>
            <a:endParaRPr lang="es-ES_tradnl" altLang="es-ES_tradnl" sz="2800">
              <a:latin typeface="Arial" panose="020B0604020202020204" pitchFamily="34" charset="0"/>
            </a:endParaRPr>
          </a:p>
        </p:txBody>
      </p:sp>
      <p:graphicFrame>
        <p:nvGraphicFramePr>
          <p:cNvPr id="76898" name="Group 98">
            <a:extLst>
              <a:ext uri="{FF2B5EF4-FFF2-40B4-BE49-F238E27FC236}">
                <a16:creationId xmlns:a16="http://schemas.microsoft.com/office/drawing/2014/main" id="{0D6C48A2-DEA0-88D8-C2A6-8AED090DB709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4797425"/>
          <a:ext cx="7345362" cy="949325"/>
        </p:xfrm>
        <a:graphic>
          <a:graphicData uri="http://schemas.openxmlformats.org/drawingml/2006/table">
            <a:tbl>
              <a:tblPr/>
              <a:tblGrid>
                <a:gridCol w="735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50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34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2180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976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6888" name="Group 88">
            <a:extLst>
              <a:ext uri="{FF2B5EF4-FFF2-40B4-BE49-F238E27FC236}">
                <a16:creationId xmlns:a16="http://schemas.microsoft.com/office/drawing/2014/main" id="{F342F460-3215-8EED-ADD5-967255656DB5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5229225"/>
            <a:ext cx="647700" cy="431800"/>
            <a:chOff x="3379" y="2659"/>
            <a:chExt cx="408" cy="272"/>
          </a:xfrm>
        </p:grpSpPr>
        <p:sp>
          <p:nvSpPr>
            <p:cNvPr id="49206" name="Line 89">
              <a:extLst>
                <a:ext uri="{FF2B5EF4-FFF2-40B4-BE49-F238E27FC236}">
                  <a16:creationId xmlns:a16="http://schemas.microsoft.com/office/drawing/2014/main" id="{E01E04D0-C7D5-2F69-EEAA-F57B41EB52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59"/>
              <a:ext cx="408" cy="27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207" name="Line 90">
              <a:extLst>
                <a:ext uri="{FF2B5EF4-FFF2-40B4-BE49-F238E27FC236}">
                  <a16:creationId xmlns:a16="http://schemas.microsoft.com/office/drawing/2014/main" id="{5FB112F9-3568-9571-BDF0-FB2D4F43AE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2704"/>
              <a:ext cx="408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6891" name="Freeform 91">
            <a:extLst>
              <a:ext uri="{FF2B5EF4-FFF2-40B4-BE49-F238E27FC236}">
                <a16:creationId xmlns:a16="http://schemas.microsoft.com/office/drawing/2014/main" id="{C68542EC-A23E-744F-6D0B-9B3666FC4799}"/>
              </a:ext>
            </a:extLst>
          </p:cNvPr>
          <p:cNvSpPr>
            <a:spLocks/>
          </p:cNvSpPr>
          <p:nvPr/>
        </p:nvSpPr>
        <p:spPr bwMode="auto">
          <a:xfrm>
            <a:off x="5003800" y="5805488"/>
            <a:ext cx="1439863" cy="473075"/>
          </a:xfrm>
          <a:custGeom>
            <a:avLst/>
            <a:gdLst>
              <a:gd name="T0" fmla="*/ 2147483647 w 907"/>
              <a:gd name="T1" fmla="*/ 0 h 298"/>
              <a:gd name="T2" fmla="*/ 2147483647 w 907"/>
              <a:gd name="T3" fmla="*/ 2147483647 h 298"/>
              <a:gd name="T4" fmla="*/ 2147483647 w 907"/>
              <a:gd name="T5" fmla="*/ 2147483647 h 298"/>
              <a:gd name="T6" fmla="*/ 0 w 907"/>
              <a:gd name="T7" fmla="*/ 2147483647 h 2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7" h="298">
                <a:moveTo>
                  <a:pt x="907" y="0"/>
                </a:moveTo>
                <a:cubicBezTo>
                  <a:pt x="853" y="41"/>
                  <a:pt x="696" y="204"/>
                  <a:pt x="581" y="247"/>
                </a:cubicBezTo>
                <a:cubicBezTo>
                  <a:pt x="466" y="290"/>
                  <a:pt x="314" y="298"/>
                  <a:pt x="217" y="257"/>
                </a:cubicBezTo>
                <a:cubicBezTo>
                  <a:pt x="120" y="216"/>
                  <a:pt x="45" y="54"/>
                  <a:pt x="0" y="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76892" name="Group 92">
            <a:extLst>
              <a:ext uri="{FF2B5EF4-FFF2-40B4-BE49-F238E27FC236}">
                <a16:creationId xmlns:a16="http://schemas.microsoft.com/office/drawing/2014/main" id="{1473FD70-A270-5CD6-9B0B-C66190C13CAB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5229225"/>
            <a:ext cx="647700" cy="431800"/>
            <a:chOff x="3379" y="2659"/>
            <a:chExt cx="408" cy="272"/>
          </a:xfrm>
        </p:grpSpPr>
        <p:sp>
          <p:nvSpPr>
            <p:cNvPr id="49204" name="Line 93">
              <a:extLst>
                <a:ext uri="{FF2B5EF4-FFF2-40B4-BE49-F238E27FC236}">
                  <a16:creationId xmlns:a16="http://schemas.microsoft.com/office/drawing/2014/main" id="{0AAAF1AA-605C-7CE3-62F0-7F7D4C00A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59"/>
              <a:ext cx="408" cy="27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205" name="Line 94">
              <a:extLst>
                <a:ext uri="{FF2B5EF4-FFF2-40B4-BE49-F238E27FC236}">
                  <a16:creationId xmlns:a16="http://schemas.microsoft.com/office/drawing/2014/main" id="{EDCC8C3B-1423-1304-B1A9-4F3AA9060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2704"/>
              <a:ext cx="408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6895" name="Freeform 95">
            <a:extLst>
              <a:ext uri="{FF2B5EF4-FFF2-40B4-BE49-F238E27FC236}">
                <a16:creationId xmlns:a16="http://schemas.microsoft.com/office/drawing/2014/main" id="{2232A47F-1671-C1C5-0B2E-87ED28C48A2F}"/>
              </a:ext>
            </a:extLst>
          </p:cNvPr>
          <p:cNvSpPr>
            <a:spLocks/>
          </p:cNvSpPr>
          <p:nvPr/>
        </p:nvSpPr>
        <p:spPr bwMode="auto">
          <a:xfrm>
            <a:off x="3419475" y="5805488"/>
            <a:ext cx="792163" cy="473075"/>
          </a:xfrm>
          <a:custGeom>
            <a:avLst/>
            <a:gdLst>
              <a:gd name="T0" fmla="*/ 2147483647 w 907"/>
              <a:gd name="T1" fmla="*/ 0 h 298"/>
              <a:gd name="T2" fmla="*/ 2147483647 w 907"/>
              <a:gd name="T3" fmla="*/ 2147483647 h 298"/>
              <a:gd name="T4" fmla="*/ 2147483647 w 907"/>
              <a:gd name="T5" fmla="*/ 2147483647 h 298"/>
              <a:gd name="T6" fmla="*/ 0 w 907"/>
              <a:gd name="T7" fmla="*/ 2147483647 h 29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7" h="298">
                <a:moveTo>
                  <a:pt x="907" y="0"/>
                </a:moveTo>
                <a:cubicBezTo>
                  <a:pt x="853" y="41"/>
                  <a:pt x="696" y="204"/>
                  <a:pt x="581" y="247"/>
                </a:cubicBezTo>
                <a:cubicBezTo>
                  <a:pt x="466" y="290"/>
                  <a:pt x="314" y="298"/>
                  <a:pt x="217" y="257"/>
                </a:cubicBezTo>
                <a:cubicBezTo>
                  <a:pt x="120" y="216"/>
                  <a:pt x="45" y="54"/>
                  <a:pt x="0" y="1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6896" name="Text Box 96">
            <a:extLst>
              <a:ext uri="{FF2B5EF4-FFF2-40B4-BE49-F238E27FC236}">
                <a16:creationId xmlns:a16="http://schemas.microsoft.com/office/drawing/2014/main" id="{A79C985B-44B3-1ED9-CE03-ADC991A5E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5291138"/>
            <a:ext cx="5762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latin typeface="Arial" panose="020B0604020202020204" pitchFamily="34" charset="0"/>
              </a:rPr>
              <a:t>285</a:t>
            </a:r>
            <a:endParaRPr lang="es-ES" altLang="es-ES_tradnl" sz="1800" b="1">
              <a:latin typeface="Arial" panose="020B0604020202020204" pitchFamily="34" charset="0"/>
            </a:endParaRPr>
          </a:p>
        </p:txBody>
      </p:sp>
      <p:sp>
        <p:nvSpPr>
          <p:cNvPr id="76897" name="Text Box 97">
            <a:extLst>
              <a:ext uri="{FF2B5EF4-FFF2-40B4-BE49-F238E27FC236}">
                <a16:creationId xmlns:a16="http://schemas.microsoft.com/office/drawing/2014/main" id="{1E101B36-9B3D-D3D0-9BAB-22ABF36EC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950" y="5291138"/>
            <a:ext cx="576263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1800" b="1">
                <a:latin typeface="Arial" panose="020B0604020202020204" pitchFamily="34" charset="0"/>
              </a:rPr>
              <a:t>543</a:t>
            </a:r>
            <a:endParaRPr lang="es-ES" altLang="es-ES_tradnl" sz="1800" b="1">
              <a:latin typeface="Arial" panose="020B0604020202020204" pitchFamily="34" charset="0"/>
            </a:endParaRPr>
          </a:p>
        </p:txBody>
      </p:sp>
      <p:grpSp>
        <p:nvGrpSpPr>
          <p:cNvPr id="76899" name="Group 99">
            <a:extLst>
              <a:ext uri="{FF2B5EF4-FFF2-40B4-BE49-F238E27FC236}">
                <a16:creationId xmlns:a16="http://schemas.microsoft.com/office/drawing/2014/main" id="{1C07F7FD-73A8-E5CF-0577-5311EA5171FB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5229225"/>
            <a:ext cx="647700" cy="431800"/>
            <a:chOff x="3379" y="2659"/>
            <a:chExt cx="408" cy="272"/>
          </a:xfrm>
        </p:grpSpPr>
        <p:sp>
          <p:nvSpPr>
            <p:cNvPr id="49202" name="Line 100">
              <a:extLst>
                <a:ext uri="{FF2B5EF4-FFF2-40B4-BE49-F238E27FC236}">
                  <a16:creationId xmlns:a16="http://schemas.microsoft.com/office/drawing/2014/main" id="{D4E30917-D19D-446F-5DED-5A335A950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59"/>
              <a:ext cx="408" cy="27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203" name="Line 101">
              <a:extLst>
                <a:ext uri="{FF2B5EF4-FFF2-40B4-BE49-F238E27FC236}">
                  <a16:creationId xmlns:a16="http://schemas.microsoft.com/office/drawing/2014/main" id="{4B1B8EBC-93B8-56DE-EFFB-53E7B687B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2704"/>
              <a:ext cx="408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6902" name="Group 102">
            <a:extLst>
              <a:ext uri="{FF2B5EF4-FFF2-40B4-BE49-F238E27FC236}">
                <a16:creationId xmlns:a16="http://schemas.microsoft.com/office/drawing/2014/main" id="{6A41D478-1EE7-6B9C-C449-745543E4E248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5229225"/>
            <a:ext cx="647700" cy="431800"/>
            <a:chOff x="3379" y="2659"/>
            <a:chExt cx="408" cy="272"/>
          </a:xfrm>
        </p:grpSpPr>
        <p:sp>
          <p:nvSpPr>
            <p:cNvPr id="49200" name="Line 103">
              <a:extLst>
                <a:ext uri="{FF2B5EF4-FFF2-40B4-BE49-F238E27FC236}">
                  <a16:creationId xmlns:a16="http://schemas.microsoft.com/office/drawing/2014/main" id="{A81B1E74-026F-62DD-ACB2-0E84CB65BD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2659"/>
              <a:ext cx="408" cy="272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201" name="Line 104">
              <a:extLst>
                <a:ext uri="{FF2B5EF4-FFF2-40B4-BE49-F238E27FC236}">
                  <a16:creationId xmlns:a16="http://schemas.microsoft.com/office/drawing/2014/main" id="{54D87965-B2B7-0636-ADC0-6E3A56600F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9" y="2704"/>
              <a:ext cx="408" cy="227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2685 C -0.02361 0.05463 -0.04688 0.08241 -0.06719 0.09051 C -0.08768 0.09861 -0.10573 0.08889 -0.1217 0.07454 C -0.13768 0.06019 -0.15434 0.01875 -0.16302 0.00394 " pathEditMode="relative" rAng="0" ptsTypes="aaaa">
                                      <p:cBhvr>
                                        <p:cTn id="14" dur="1000" fill="hold"/>
                                        <p:tgtEl>
                                          <p:spTgt spid="768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0" y="24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0.02014 C -0.0125 0.04005 -0.02483 0.05995 -0.03559 0.06574 C -0.04653 0.07176 -0.05782 0.06435 -0.06459 0.0544 C -0.07136 0.04444 -0.07396 0.0162 -0.07657 0.00625 " pathEditMode="relative" rAng="0" ptsTypes="aaaa">
                                      <p:cBhvr>
                                        <p:cTn id="38" dur="1000" fill="hold"/>
                                        <p:tgtEl>
                                          <p:spTgt spid="768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7" y="187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96" grpId="0" animBg="1"/>
      <p:bldP spid="7689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64B21C57-CF48-4E9A-F087-56268596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23731153-DD4C-4833-AC9F-1596D7FBA968}" type="slidenum">
              <a:rPr lang="es-ES_tradnl" altLang="es-ES" sz="1400">
                <a:latin typeface="Times New Roman" panose="02020603050405020304" pitchFamily="18" charset="0"/>
              </a:rPr>
              <a:pPr/>
              <a:t>48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2184E464-67B0-1A30-C6E7-2C125D563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1889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2.4.2. Dispersión cerrada.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CE8E2EBC-9F58-285B-EF36-E8C1DE773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8524875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Utilización de memoria en disp. cerrada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Si 1 puntero = 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800" dirty="0">
                <a:latin typeface="Arial" panose="020B0604020202020204" pitchFamily="34" charset="0"/>
              </a:rPr>
              <a:t> bytes, 1 elemento = 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2</a:t>
            </a:r>
            <a:r>
              <a:rPr lang="es-ES_tradnl" altLang="es-ES_tradnl" sz="2800" dirty="0">
                <a:latin typeface="Arial" panose="020B0604020202020204" pitchFamily="34" charset="0"/>
              </a:rPr>
              <a:t> bytes.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Memoria en la tabla: 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2</a:t>
            </a:r>
            <a:r>
              <a:rPr lang="es-ES_tradnl" altLang="es-ES_tradnl" sz="2800" dirty="0">
                <a:latin typeface="Arial" panose="020B0604020202020204" pitchFamily="34" charset="0"/>
              </a:rPr>
              <a:t> B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O bien: 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800" dirty="0">
                <a:latin typeface="Arial" panose="020B0604020202020204" pitchFamily="34" charset="0"/>
              </a:rPr>
              <a:t> B + 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2</a:t>
            </a:r>
            <a:r>
              <a:rPr lang="es-ES_tradnl" altLang="es-ES_tradnl" sz="2800" dirty="0">
                <a:latin typeface="Arial" panose="020B0604020202020204" pitchFamily="34" charset="0"/>
              </a:rPr>
              <a:t> n (array de punteros al dato)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En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dispersión abierta</a:t>
            </a:r>
            <a:r>
              <a:rPr lang="es-ES_tradnl" altLang="es-ES_tradnl" sz="2800" dirty="0">
                <a:latin typeface="Arial" panose="020B0604020202020204" pitchFamily="34" charset="0"/>
              </a:rPr>
              <a:t> teníamos: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800" dirty="0">
                <a:latin typeface="Arial" panose="020B0604020202020204" pitchFamily="34" charset="0"/>
              </a:rPr>
              <a:t> B + (k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800" dirty="0">
                <a:latin typeface="Arial" panose="020B0604020202020204" pitchFamily="34" charset="0"/>
              </a:rPr>
              <a:t> + k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2</a:t>
            </a:r>
            <a:r>
              <a:rPr lang="es-ES_tradnl" altLang="es-ES_tradnl" sz="2800" dirty="0">
                <a:latin typeface="Arial" panose="020B0604020202020204" pitchFamily="34" charset="0"/>
              </a:rPr>
              <a:t>)n</a:t>
            </a:r>
          </a:p>
          <a:p>
            <a:pPr>
              <a:spcAft>
                <a:spcPct val="20000"/>
              </a:spcAft>
            </a:pPr>
            <a:r>
              <a:rPr lang="es-ES_tradnl" altLang="es-ES_tradnl" sz="2800" dirty="0">
                <a:latin typeface="Arial" panose="020B0604020202020204" pitchFamily="34" charset="0"/>
              </a:rPr>
              <a:t>¿Cuál es mejor?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8FEBC340-D94D-8B75-6AF0-193D51E1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13258259-9AB2-4049-BA8D-E0E8E53F1F9C}" type="slidenum">
              <a:rPr lang="es-ES_tradnl" altLang="es-ES" sz="1400">
                <a:latin typeface="Times New Roman" panose="02020603050405020304" pitchFamily="18" charset="0"/>
              </a:rPr>
              <a:pPr/>
              <a:t>49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4832FF53-CA52-1A52-DF4F-B2CE643E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1889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2.4.2. Dispersión cerrada.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E7783201-AED9-027F-5204-F0D3981DC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36613"/>
            <a:ext cx="8524875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Eficiencia de las operaciones</a:t>
            </a:r>
          </a:p>
          <a:p>
            <a:pPr>
              <a:spcBef>
                <a:spcPct val="3000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La tabla nunca se puede llenar con más de B elementos.</a:t>
            </a:r>
          </a:p>
          <a:p>
            <a:pPr>
              <a:spcBef>
                <a:spcPct val="3000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La probabilidad de colisión crece cuantos más elementos haya, disminuyendo la eficiencia.</a:t>
            </a:r>
          </a:p>
          <a:p>
            <a:pPr>
              <a:spcBef>
                <a:spcPct val="3000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El costo de Inserta es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O(1/(1-n/B))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pPr>
              <a:spcBef>
                <a:spcPct val="3000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Cuando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n</a:t>
            </a:r>
            <a:r>
              <a:rPr lang="es-ES_tradnl" altLang="es-ES_tradnl" sz="2800" dirty="0">
                <a:latin typeface="Arial" panose="020B0604020202020204" pitchFamily="34" charset="0"/>
              </a:rPr>
              <a:t>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B</a:t>
            </a:r>
            <a:r>
              <a:rPr lang="es-ES_tradnl" altLang="es-ES_tradnl" sz="2800" dirty="0">
                <a:latin typeface="Arial" panose="020B0604020202020204" pitchFamily="34" charset="0"/>
              </a:rPr>
              <a:t>, el tiempo tiende a infinito.</a:t>
            </a:r>
          </a:p>
          <a:p>
            <a:pPr>
              <a:spcBef>
                <a:spcPct val="3000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En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dispersión abierta</a:t>
            </a:r>
            <a:r>
              <a:rPr lang="es-ES_tradnl" altLang="es-ES_tradnl" sz="2800" dirty="0">
                <a:latin typeface="Arial" panose="020B0604020202020204" pitchFamily="34" charset="0"/>
              </a:rPr>
              <a:t> teníamos: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O(1+n/B)</a:t>
            </a:r>
            <a:endParaRPr lang="es-ES_tradnl" altLang="es-ES_tradnl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436CD886-9EDB-B525-B687-F4D5F2C4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31925105-1F1A-4F91-823E-244DA2226CED}" type="slidenum">
              <a:rPr lang="es-ES_tradnl" altLang="es-ES" sz="1400">
                <a:latin typeface="Times New Roman" panose="02020603050405020304" pitchFamily="18" charset="0"/>
              </a:rPr>
              <a:pPr/>
              <a:t>5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B3BFD0E-9616-9DEE-590C-5BFBCB228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61913"/>
            <a:ext cx="8686800" cy="685800"/>
          </a:xfrm>
        </p:spPr>
        <p:txBody>
          <a:bodyPr/>
          <a:lstStyle/>
          <a:p>
            <a:r>
              <a:rPr lang="es-ES_tradnl" altLang="es-ES_tradnl" sz="3200">
                <a:latin typeface="Arial Black" panose="020B0A04020102020204" pitchFamily="34" charset="0"/>
              </a:rPr>
              <a:t>2.1. Repaso del TAD Conjunto.</a:t>
            </a:r>
            <a:endParaRPr lang="es-ES_tradnl" altLang="es-ES_tradnl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4E6F167-2EE5-A1B4-F9D5-E157C4588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575" y="696913"/>
            <a:ext cx="8237538" cy="5180012"/>
          </a:xfrm>
        </p:spPr>
        <p:txBody>
          <a:bodyPr/>
          <a:lstStyle/>
          <a:p>
            <a:r>
              <a:rPr lang="es-ES_tradnl" altLang="es-ES_tradnl" dirty="0">
                <a:latin typeface="Arial" panose="020B0604020202020204" pitchFamily="34" charset="0"/>
              </a:rPr>
              <a:t>Puede existir una relación de orden en el conjunto.</a:t>
            </a:r>
          </a:p>
          <a:p>
            <a:r>
              <a:rPr lang="es-ES_tradnl" altLang="es-ES_tradnl" b="1" dirty="0">
                <a:latin typeface="Arial" panose="020B0604020202020204" pitchFamily="34" charset="0"/>
              </a:rPr>
              <a:t>Relación “&lt;” de orden</a:t>
            </a:r>
            <a:r>
              <a:rPr lang="es-ES_tradnl" altLang="es-ES_tradnl" dirty="0">
                <a:latin typeface="Arial" panose="020B0604020202020204" pitchFamily="34" charset="0"/>
              </a:rPr>
              <a:t> en un conjunto C:</a:t>
            </a:r>
          </a:p>
          <a:p>
            <a:pPr lvl="1"/>
            <a:r>
              <a:rPr lang="es-ES_tradnl" altLang="es-ES_tradnl" b="1" dirty="0">
                <a:latin typeface="Arial" panose="020B0604020202020204" pitchFamily="34" charset="0"/>
              </a:rPr>
              <a:t>Propiedad transitiva</a:t>
            </a:r>
            <a:r>
              <a:rPr lang="es-ES_tradnl" altLang="es-ES_tradnl" dirty="0">
                <a:latin typeface="Arial" panose="020B0604020202020204" pitchFamily="34" charset="0"/>
              </a:rPr>
              <a:t>: para todo </a:t>
            </a:r>
            <a:r>
              <a:rPr lang="es-ES_tradnl" altLang="es-ES_tradnl" i="1" dirty="0">
                <a:latin typeface="Arial" panose="020B0604020202020204" pitchFamily="34" charset="0"/>
              </a:rPr>
              <a:t>a</a:t>
            </a:r>
            <a:r>
              <a:rPr lang="es-ES_tradnl" altLang="es-ES_tradnl" dirty="0">
                <a:latin typeface="Arial" panose="020B0604020202020204" pitchFamily="34" charset="0"/>
              </a:rPr>
              <a:t>, </a:t>
            </a:r>
            <a:r>
              <a:rPr lang="es-ES_tradnl" altLang="es-ES_tradnl" i="1" dirty="0">
                <a:latin typeface="Arial" panose="020B0604020202020204" pitchFamily="34" charset="0"/>
              </a:rPr>
              <a:t>b</a:t>
            </a:r>
            <a:r>
              <a:rPr lang="es-ES_tradnl" altLang="es-ES_tradnl" dirty="0">
                <a:latin typeface="Arial" panose="020B0604020202020204" pitchFamily="34" charset="0"/>
              </a:rPr>
              <a:t>, </a:t>
            </a:r>
            <a:r>
              <a:rPr lang="es-ES_tradnl" altLang="es-ES_tradnl" i="1" dirty="0">
                <a:latin typeface="Arial" panose="020B0604020202020204" pitchFamily="34" charset="0"/>
              </a:rPr>
              <a:t>c</a:t>
            </a:r>
            <a:r>
              <a:rPr lang="es-ES_tradnl" altLang="es-ES_tradnl" dirty="0">
                <a:latin typeface="Arial" panose="020B0604020202020204" pitchFamily="34" charset="0"/>
              </a:rPr>
              <a:t>, si (</a:t>
            </a:r>
            <a:r>
              <a:rPr lang="es-ES_tradnl" altLang="es-ES_tradnl" i="1" dirty="0">
                <a:latin typeface="Arial" panose="020B0604020202020204" pitchFamily="34" charset="0"/>
              </a:rPr>
              <a:t>a</a:t>
            </a:r>
            <a:r>
              <a:rPr lang="es-ES_tradnl" altLang="es-ES_tradnl" dirty="0">
                <a:latin typeface="Arial" panose="020B0604020202020204" pitchFamily="34" charset="0"/>
              </a:rPr>
              <a:t>&lt;</a:t>
            </a:r>
            <a:r>
              <a:rPr lang="es-ES_tradnl" altLang="es-ES_tradnl" i="1" dirty="0">
                <a:latin typeface="Arial" panose="020B0604020202020204" pitchFamily="34" charset="0"/>
              </a:rPr>
              <a:t>b</a:t>
            </a:r>
            <a:r>
              <a:rPr lang="es-ES_tradnl" altLang="es-ES_tradnl" dirty="0">
                <a:latin typeface="Arial" panose="020B0604020202020204" pitchFamily="34" charset="0"/>
              </a:rPr>
              <a:t>) y (</a:t>
            </a:r>
            <a:r>
              <a:rPr lang="es-ES_tradnl" altLang="es-ES_tradnl" i="1" dirty="0">
                <a:latin typeface="Arial" panose="020B0604020202020204" pitchFamily="34" charset="0"/>
              </a:rPr>
              <a:t>b</a:t>
            </a:r>
            <a:r>
              <a:rPr lang="es-ES_tradnl" altLang="es-ES_tradnl" dirty="0">
                <a:latin typeface="Arial" panose="020B0604020202020204" pitchFamily="34" charset="0"/>
              </a:rPr>
              <a:t>&lt;</a:t>
            </a:r>
            <a:r>
              <a:rPr lang="es-ES_tradnl" altLang="es-ES_tradnl" i="1" dirty="0">
                <a:latin typeface="Arial" panose="020B0604020202020204" pitchFamily="34" charset="0"/>
              </a:rPr>
              <a:t>c</a:t>
            </a:r>
            <a:r>
              <a:rPr lang="es-ES_tradnl" altLang="es-ES_tradnl" dirty="0">
                <a:latin typeface="Arial" panose="020B0604020202020204" pitchFamily="34" charset="0"/>
              </a:rPr>
              <a:t>) entonces (</a:t>
            </a:r>
            <a:r>
              <a:rPr lang="es-ES_tradnl" altLang="es-ES_tradnl" i="1" dirty="0">
                <a:latin typeface="Arial" panose="020B0604020202020204" pitchFamily="34" charset="0"/>
              </a:rPr>
              <a:t>a</a:t>
            </a:r>
            <a:r>
              <a:rPr lang="es-ES_tradnl" altLang="es-ES_tradnl" dirty="0">
                <a:latin typeface="Arial" panose="020B0604020202020204" pitchFamily="34" charset="0"/>
              </a:rPr>
              <a:t>&lt;</a:t>
            </a:r>
            <a:r>
              <a:rPr lang="es-ES_tradnl" altLang="es-ES_tradnl" i="1" dirty="0">
                <a:latin typeface="Arial" panose="020B0604020202020204" pitchFamily="34" charset="0"/>
              </a:rPr>
              <a:t>c</a:t>
            </a:r>
            <a:r>
              <a:rPr lang="es-ES_tradnl" altLang="es-ES_tradnl" dirty="0">
                <a:latin typeface="Arial" panose="020B0604020202020204" pitchFamily="34" charset="0"/>
              </a:rPr>
              <a:t>).</a:t>
            </a:r>
          </a:p>
          <a:p>
            <a:pPr lvl="1"/>
            <a:r>
              <a:rPr lang="es-ES_tradnl" altLang="es-ES_tradnl" b="1" dirty="0">
                <a:latin typeface="Arial" panose="020B0604020202020204" pitchFamily="34" charset="0"/>
              </a:rPr>
              <a:t>Orden total</a:t>
            </a:r>
            <a:r>
              <a:rPr lang="es-ES_tradnl" altLang="es-ES_tradnl" dirty="0">
                <a:latin typeface="Arial" panose="020B0604020202020204" pitchFamily="34" charset="0"/>
              </a:rPr>
              <a:t>: para todo </a:t>
            </a:r>
            <a:r>
              <a:rPr lang="es-ES_tradnl" altLang="es-ES_tradnl" i="1" dirty="0">
                <a:latin typeface="Arial" panose="020B0604020202020204" pitchFamily="34" charset="0"/>
              </a:rPr>
              <a:t>a</a:t>
            </a:r>
            <a:r>
              <a:rPr lang="es-ES_tradnl" altLang="es-ES_tradnl" dirty="0">
                <a:latin typeface="Arial" panose="020B0604020202020204" pitchFamily="34" charset="0"/>
              </a:rPr>
              <a:t>, </a:t>
            </a:r>
            <a:r>
              <a:rPr lang="es-ES_tradnl" altLang="es-ES_tradnl" i="1" dirty="0">
                <a:latin typeface="Arial" panose="020B0604020202020204" pitchFamily="34" charset="0"/>
              </a:rPr>
              <a:t>b</a:t>
            </a:r>
            <a:r>
              <a:rPr lang="es-ES_tradnl" altLang="es-ES_tradnl" dirty="0">
                <a:latin typeface="Arial" panose="020B0604020202020204" pitchFamily="34" charset="0"/>
              </a:rPr>
              <a:t>, solo una de las afirmaciones (</a:t>
            </a:r>
            <a:r>
              <a:rPr lang="es-ES_tradnl" altLang="es-ES_tradnl" i="1" dirty="0">
                <a:latin typeface="Arial" panose="020B0604020202020204" pitchFamily="34" charset="0"/>
              </a:rPr>
              <a:t>a</a:t>
            </a:r>
            <a:r>
              <a:rPr lang="es-ES_tradnl" altLang="es-ES_tradnl" dirty="0">
                <a:latin typeface="Arial" panose="020B0604020202020204" pitchFamily="34" charset="0"/>
              </a:rPr>
              <a:t>&lt;</a:t>
            </a:r>
            <a:r>
              <a:rPr lang="es-ES_tradnl" altLang="es-ES_tradnl" i="1" dirty="0">
                <a:latin typeface="Arial" panose="020B0604020202020204" pitchFamily="34" charset="0"/>
              </a:rPr>
              <a:t>b</a:t>
            </a:r>
            <a:r>
              <a:rPr lang="es-ES_tradnl" altLang="es-ES_tradnl" dirty="0">
                <a:latin typeface="Arial" panose="020B0604020202020204" pitchFamily="34" charset="0"/>
              </a:rPr>
              <a:t>), (</a:t>
            </a:r>
            <a:r>
              <a:rPr lang="es-ES_tradnl" altLang="es-ES_tradnl" i="1" dirty="0">
                <a:latin typeface="Arial" panose="020B0604020202020204" pitchFamily="34" charset="0"/>
              </a:rPr>
              <a:t>b</a:t>
            </a:r>
            <a:r>
              <a:rPr lang="es-ES_tradnl" altLang="es-ES_tradnl" dirty="0">
                <a:latin typeface="Arial" panose="020B0604020202020204" pitchFamily="34" charset="0"/>
              </a:rPr>
              <a:t>&lt;</a:t>
            </a:r>
            <a:r>
              <a:rPr lang="es-ES_tradnl" altLang="es-ES_tradnl" i="1" dirty="0">
                <a:latin typeface="Arial" panose="020B0604020202020204" pitchFamily="34" charset="0"/>
              </a:rPr>
              <a:t>a</a:t>
            </a:r>
            <a:r>
              <a:rPr lang="es-ES_tradnl" altLang="es-ES_tradnl" dirty="0">
                <a:latin typeface="Arial" panose="020B0604020202020204" pitchFamily="34" charset="0"/>
              </a:rPr>
              <a:t>) o (</a:t>
            </a:r>
            <a:r>
              <a:rPr lang="es-ES_tradnl" altLang="es-ES_tradnl" i="1" dirty="0">
                <a:latin typeface="Arial" panose="020B0604020202020204" pitchFamily="34" charset="0"/>
              </a:rPr>
              <a:t>a</a:t>
            </a:r>
            <a:r>
              <a:rPr lang="es-ES_tradnl" altLang="es-ES_tradnl" dirty="0">
                <a:latin typeface="Arial" panose="020B0604020202020204" pitchFamily="34" charset="0"/>
              </a:rPr>
              <a:t>=</a:t>
            </a:r>
            <a:r>
              <a:rPr lang="es-ES_tradnl" altLang="es-ES_tradnl" i="1" dirty="0">
                <a:latin typeface="Arial" panose="020B0604020202020204" pitchFamily="34" charset="0"/>
              </a:rPr>
              <a:t>b</a:t>
            </a:r>
            <a:r>
              <a:rPr lang="es-ES_tradnl" altLang="es-ES_tradnl" dirty="0">
                <a:latin typeface="Arial" panose="020B0604020202020204" pitchFamily="34" charset="0"/>
              </a:rPr>
              <a:t>) es cierta.</a:t>
            </a:r>
          </a:p>
          <a:p>
            <a:pPr lvl="1">
              <a:buFontTx/>
              <a:buNone/>
            </a:pPr>
            <a:endParaRPr lang="es-ES_tradnl" altLang="es-ES_tradnl" dirty="0">
              <a:latin typeface="Arial" panose="020B0604020202020204" pitchFamily="34" charset="0"/>
            </a:endParaRPr>
          </a:p>
          <a:p>
            <a:r>
              <a:rPr lang="es-ES_tradnl" altLang="es-ES_tradnl" dirty="0">
                <a:latin typeface="Arial" panose="020B0604020202020204" pitchFamily="34" charset="0"/>
              </a:rPr>
              <a:t>… colección no ordenada… </a:t>
            </a:r>
            <a:r>
              <a:rPr lang="es-ES_tradnl" altLang="es-ES_tradnl" dirty="0">
                <a:latin typeface="Arial" panose="020B0604020202020204" pitchFamily="34" charset="0"/>
                <a:sym typeface="Wingdings" panose="05000000000000000000" pitchFamily="2" charset="2"/>
              </a:rPr>
              <a:t> Se refiere al orden de inserción de los elementos.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2 Marcador de pie de página">
            <a:extLst>
              <a:ext uri="{FF2B5EF4-FFF2-40B4-BE49-F238E27FC236}">
                <a16:creationId xmlns:a16="http://schemas.microsoft.com/office/drawing/2014/main" id="{DFB27B89-D8B6-E1EF-DFA9-9B9507DB9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 dirty="0">
                <a:latin typeface="Times New Roman" panose="02020603050405020304" pitchFamily="18" charset="0"/>
              </a:rPr>
              <a:t>	  A.E.D. I				        </a:t>
            </a:r>
            <a:fld id="{1D2AFCC1-2489-43A6-9796-EA53A6DEAE79}" type="slidenum">
              <a:rPr lang="es-ES_tradnl" altLang="es-ES" sz="1400">
                <a:latin typeface="Times New Roman" panose="02020603050405020304" pitchFamily="18" charset="0"/>
              </a:rPr>
              <a:pPr/>
              <a:t>50</a:t>
            </a:fld>
            <a:endParaRPr lang="es-ES_tradnl" altLang="es-ES" sz="1400" dirty="0">
              <a:latin typeface="Times New Roman" panose="02020603050405020304" pitchFamily="18" charset="0"/>
            </a:endParaRPr>
          </a:p>
          <a:p>
            <a:r>
              <a:rPr lang="es-ES_tradnl" altLang="es-ES" sz="1400" dirty="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 dirty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22F5CE4-C8E0-7F7E-C196-1D63B087D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1968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2.4.2. Dispersión cerrada.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EB22A2F3-4BE0-9947-E1CE-AB5FA93CD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  <p:pic>
        <p:nvPicPr>
          <p:cNvPr id="52229" name="Picture 7" descr="tiempodisp">
            <a:extLst>
              <a:ext uri="{FF2B5EF4-FFF2-40B4-BE49-F238E27FC236}">
                <a16:creationId xmlns:a16="http://schemas.microsoft.com/office/drawing/2014/main" id="{6EB57C4A-96BF-E618-5B32-3729A7690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777875"/>
            <a:ext cx="8062912" cy="522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0" name="Text Box 8">
            <a:extLst>
              <a:ext uri="{FF2B5EF4-FFF2-40B4-BE49-F238E27FC236}">
                <a16:creationId xmlns:a16="http://schemas.microsoft.com/office/drawing/2014/main" id="{643F6036-E701-DC01-0450-6C488239A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840542"/>
            <a:ext cx="16113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dirty="0">
                <a:latin typeface="Tahoma" panose="020B0604030504040204" pitchFamily="34" charset="0"/>
              </a:rPr>
              <a:t>1/(1-n/B)</a:t>
            </a:r>
            <a:endParaRPr lang="es-ES" altLang="es-ES_tradnl" sz="2400" dirty="0">
              <a:latin typeface="Tahoma" panose="020B0604030504040204" pitchFamily="34" charset="0"/>
            </a:endParaRPr>
          </a:p>
        </p:txBody>
      </p:sp>
      <p:sp>
        <p:nvSpPr>
          <p:cNvPr id="52231" name="Text Box 9">
            <a:extLst>
              <a:ext uri="{FF2B5EF4-FFF2-40B4-BE49-F238E27FC236}">
                <a16:creationId xmlns:a16="http://schemas.microsoft.com/office/drawing/2014/main" id="{0AD74D60-4037-C5C5-1F7F-6886309E9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988" y="2608263"/>
            <a:ext cx="1144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 dirty="0">
                <a:latin typeface="Tahoma" panose="020B0604030504040204" pitchFamily="34" charset="0"/>
              </a:rPr>
              <a:t>1+n/B</a:t>
            </a:r>
            <a:endParaRPr lang="es-ES" altLang="es-ES_tradnl" sz="2400" dirty="0">
              <a:latin typeface="Tahoma" panose="020B0604030504040204" pitchFamily="34" charset="0"/>
            </a:endParaRPr>
          </a:p>
        </p:txBody>
      </p:sp>
      <p:sp>
        <p:nvSpPr>
          <p:cNvPr id="52232" name="Line 10">
            <a:extLst>
              <a:ext uri="{FF2B5EF4-FFF2-40B4-BE49-F238E27FC236}">
                <a16:creationId xmlns:a16="http://schemas.microsoft.com/office/drawing/2014/main" id="{D495BF3E-2F4A-F401-83F2-9DB80AA94F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41438" y="3505200"/>
            <a:ext cx="6765925" cy="1249363"/>
          </a:xfrm>
          <a:prstGeom prst="line">
            <a:avLst/>
          </a:prstGeom>
          <a:noFill/>
          <a:ln w="57150">
            <a:solidFill>
              <a:srgbClr val="00B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33" name="Freeform 11">
            <a:extLst>
              <a:ext uri="{FF2B5EF4-FFF2-40B4-BE49-F238E27FC236}">
                <a16:creationId xmlns:a16="http://schemas.microsoft.com/office/drawing/2014/main" id="{5356BBEE-4EE8-922A-2FD7-238681353956}"/>
              </a:ext>
            </a:extLst>
          </p:cNvPr>
          <p:cNvSpPr>
            <a:spLocks/>
          </p:cNvSpPr>
          <p:nvPr/>
        </p:nvSpPr>
        <p:spPr bwMode="auto">
          <a:xfrm>
            <a:off x="1341438" y="1052513"/>
            <a:ext cx="2925762" cy="3703637"/>
          </a:xfrm>
          <a:custGeom>
            <a:avLst/>
            <a:gdLst>
              <a:gd name="T0" fmla="*/ 0 w 1843"/>
              <a:gd name="T1" fmla="*/ 2147483647 h 2333"/>
              <a:gd name="T2" fmla="*/ 2147483647 w 1843"/>
              <a:gd name="T3" fmla="*/ 2147483647 h 2333"/>
              <a:gd name="T4" fmla="*/ 2147483647 w 1843"/>
              <a:gd name="T5" fmla="*/ 2147483647 h 2333"/>
              <a:gd name="T6" fmla="*/ 2147483647 w 1843"/>
              <a:gd name="T7" fmla="*/ 2147483647 h 2333"/>
              <a:gd name="T8" fmla="*/ 2147483647 w 1843"/>
              <a:gd name="T9" fmla="*/ 0 h 23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43" h="2333">
                <a:moveTo>
                  <a:pt x="0" y="2333"/>
                </a:moveTo>
                <a:cubicBezTo>
                  <a:pt x="110" y="2303"/>
                  <a:pt x="449" y="2246"/>
                  <a:pt x="662" y="2150"/>
                </a:cubicBezTo>
                <a:cubicBezTo>
                  <a:pt x="875" y="2054"/>
                  <a:pt x="1114" y="1945"/>
                  <a:pt x="1277" y="1756"/>
                </a:cubicBezTo>
                <a:cubicBezTo>
                  <a:pt x="1440" y="1567"/>
                  <a:pt x="1547" y="1309"/>
                  <a:pt x="1641" y="1017"/>
                </a:cubicBezTo>
                <a:cubicBezTo>
                  <a:pt x="1735" y="725"/>
                  <a:pt x="1801" y="212"/>
                  <a:pt x="1843" y="0"/>
                </a:cubicBezTo>
              </a:path>
            </a:pathLst>
          </a:custGeom>
          <a:noFill/>
          <a:ln w="57150" cmpd="sng">
            <a:solidFill>
              <a:srgbClr val="FF0066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2234" name="Text Box 12">
            <a:hlinkClick r:id="rId3" action="ppaction://hlinksldjump"/>
            <a:extLst>
              <a:ext uri="{FF2B5EF4-FFF2-40B4-BE49-F238E27FC236}">
                <a16:creationId xmlns:a16="http://schemas.microsoft.com/office/drawing/2014/main" id="{CFC7BE3E-EE53-7968-2315-E731101F1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6092825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Tahoma" panose="020B0604030504040204" pitchFamily="34" charset="0"/>
                <a:hlinkClick r:id="rId3" action="ppaction://hlinksldjump"/>
              </a:rPr>
              <a:t>+</a:t>
            </a:r>
            <a:endParaRPr lang="es-ES" altLang="es-ES_tradnl" sz="2400">
              <a:latin typeface="Tahoma" panose="020B0604030504040204" pitchFamily="34" charset="0"/>
            </a:endParaRPr>
          </a:p>
        </p:txBody>
      </p:sp>
      <p:sp>
        <p:nvSpPr>
          <p:cNvPr id="52235" name="Text Box 13">
            <a:extLst>
              <a:ext uri="{FF2B5EF4-FFF2-40B4-BE49-F238E27FC236}">
                <a16:creationId xmlns:a16="http://schemas.microsoft.com/office/drawing/2014/main" id="{795D28B9-BF4E-60CA-CF84-4FBB7296B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5876925"/>
            <a:ext cx="43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_tradnl" altLang="es-ES_tradnl" sz="2400">
                <a:latin typeface="Arial" panose="020B0604020202020204" pitchFamily="34" charset="0"/>
                <a:hlinkClick r:id="rId4" action="ppaction://hlinksldjump"/>
              </a:rPr>
              <a:t>d</a:t>
            </a:r>
            <a:endParaRPr lang="es-ES" altLang="es-ES_tradnl" sz="2400">
              <a:latin typeface="Arial" panose="020B0604020202020204" pitchFamily="34" charset="0"/>
            </a:endParaRPr>
          </a:p>
        </p:txBody>
      </p:sp>
      <p:sp>
        <p:nvSpPr>
          <p:cNvPr id="52236" name="Text Box 9">
            <a:extLst>
              <a:ext uri="{FF2B5EF4-FFF2-40B4-BE49-F238E27FC236}">
                <a16:creationId xmlns:a16="http://schemas.microsoft.com/office/drawing/2014/main" id="{C29C5AFD-1ED4-12BE-AE8E-AE4036097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5648325"/>
            <a:ext cx="1144587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400" dirty="0">
                <a:latin typeface="Tahoma" panose="020B0604030504040204" pitchFamily="34" charset="0"/>
              </a:rPr>
              <a:t>n/B</a:t>
            </a:r>
            <a:endParaRPr lang="es-ES" altLang="es-ES_tradnl" sz="2400" dirty="0">
              <a:latin typeface="Tahoma" panose="020B0604030504040204" pitchFamily="34" charset="0"/>
            </a:endParaRPr>
          </a:p>
        </p:txBody>
      </p:sp>
      <p:sp>
        <p:nvSpPr>
          <p:cNvPr id="52237" name="Text Box 9">
            <a:extLst>
              <a:ext uri="{FF2B5EF4-FFF2-40B4-BE49-F238E27FC236}">
                <a16:creationId xmlns:a16="http://schemas.microsoft.com/office/drawing/2014/main" id="{42B6484E-3E53-95C7-19F9-17944CCFA88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743869" y="2977357"/>
            <a:ext cx="482441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_tradnl" altLang="es-ES_tradnl" sz="2000">
                <a:latin typeface="Tahoma" panose="020B0604030504040204" pitchFamily="34" charset="0"/>
              </a:rPr>
              <a:t>Longitud media secuencias de búsqueda</a:t>
            </a:r>
            <a:endParaRPr lang="es-ES" altLang="es-ES_tradnl" sz="20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>
            <a:extLst>
              <a:ext uri="{FF2B5EF4-FFF2-40B4-BE49-F238E27FC236}">
                <a16:creationId xmlns:a16="http://schemas.microsoft.com/office/drawing/2014/main" id="{2925A87E-6267-EA00-BDD9-99BDF115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013CE99C-BD0E-47B7-B63B-959C8513B1DE}" type="slidenum">
              <a:rPr lang="es-ES_tradnl" altLang="es-ES" sz="1400">
                <a:latin typeface="Times New Roman" panose="02020603050405020304" pitchFamily="18" charset="0"/>
              </a:rPr>
              <a:pPr/>
              <a:t>51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C670604-4723-A93B-9591-544781C35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2.4.2. Dispersión cerrada.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BF8B58A-0269-9FDF-8015-AF33D7FCF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730250"/>
            <a:ext cx="8524875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ct val="20000"/>
              </a:spcAft>
              <a:buFontTx/>
              <a:buNone/>
            </a:pPr>
            <a:r>
              <a:rPr lang="es-ES_tradnl" altLang="es-ES_tradnl" b="1" dirty="0">
                <a:latin typeface="Arial" panose="020B0604020202020204" pitchFamily="34" charset="0"/>
              </a:rPr>
              <a:t>	Reestructuración de las tablas de dispersión</a:t>
            </a:r>
            <a:endParaRPr lang="es-ES_tradnl" altLang="es-ES_tradnl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Para evitar el problema de la pérdida de eficiencia, si el número de elementos,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n</a:t>
            </a:r>
            <a:r>
              <a:rPr lang="es-ES_tradnl" altLang="es-ES_tradnl" sz="2800" dirty="0">
                <a:latin typeface="Arial" panose="020B0604020202020204" pitchFamily="34" charset="0"/>
              </a:rPr>
              <a:t>, aumenta mucho, se puede crear una nueva tabla con más cubetas,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B</a:t>
            </a:r>
            <a:r>
              <a:rPr lang="es-ES_tradnl" altLang="es-ES_tradnl" sz="2800" dirty="0">
                <a:latin typeface="Arial" panose="020B0604020202020204" pitchFamily="34" charset="0"/>
              </a:rPr>
              <a:t>,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reestructurar</a:t>
            </a:r>
            <a:r>
              <a:rPr lang="es-ES_tradnl" altLang="es-ES_tradnl" sz="2800" dirty="0">
                <a:latin typeface="Arial" panose="020B0604020202020204" pitchFamily="34" charset="0"/>
              </a:rPr>
              <a:t>.</a:t>
            </a:r>
          </a:p>
          <a:p>
            <a:r>
              <a:rPr lang="es-ES" altLang="es-ES_tradnl" sz="2800" dirty="0">
                <a:latin typeface="Arial" panose="020B0604020202020204" pitchFamily="34" charset="0"/>
              </a:rPr>
              <a:t>Por ejemplo: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pPr lvl="1">
              <a:buFontTx/>
              <a:buChar char="•"/>
            </a:pPr>
            <a:r>
              <a:rPr lang="es-ES_tradnl" altLang="es-ES_tradnl" dirty="0">
                <a:latin typeface="Arial" panose="020B0604020202020204" pitchFamily="34" charset="0"/>
              </a:rPr>
              <a:t>Dispersión abierta: reestructurar si </a:t>
            </a:r>
            <a:r>
              <a:rPr lang="es-ES_tradnl" altLang="es-ES_tradnl" b="1" dirty="0">
                <a:latin typeface="Arial" panose="020B0604020202020204" pitchFamily="34" charset="0"/>
              </a:rPr>
              <a:t>n</a:t>
            </a:r>
            <a:r>
              <a:rPr lang="es-ES_tradnl" altLang="es-ES_tradnl" dirty="0">
                <a:latin typeface="Arial" panose="020B0604020202020204" pitchFamily="34" charset="0"/>
              </a:rPr>
              <a:t> &gt; 2 </a:t>
            </a:r>
            <a:r>
              <a:rPr lang="es-ES_tradnl" altLang="es-ES_tradnl" b="1" dirty="0">
                <a:latin typeface="Arial" panose="020B0604020202020204" pitchFamily="34" charset="0"/>
              </a:rPr>
              <a:t>B</a:t>
            </a:r>
          </a:p>
          <a:p>
            <a:pPr lvl="1">
              <a:buFontTx/>
              <a:buChar char="•"/>
            </a:pPr>
            <a:r>
              <a:rPr lang="es-ES_tradnl" altLang="es-ES_tradnl" dirty="0">
                <a:latin typeface="Arial" panose="020B0604020202020204" pitchFamily="34" charset="0"/>
              </a:rPr>
              <a:t>Dispersión cerrada: reestructurar si </a:t>
            </a:r>
            <a:r>
              <a:rPr lang="es-ES_tradnl" altLang="es-ES_tradnl" b="1" dirty="0">
                <a:latin typeface="Arial" panose="020B0604020202020204" pitchFamily="34" charset="0"/>
              </a:rPr>
              <a:t>n</a:t>
            </a:r>
            <a:r>
              <a:rPr lang="es-ES_tradnl" altLang="es-ES_tradnl" dirty="0">
                <a:latin typeface="Arial" panose="020B0604020202020204" pitchFamily="34" charset="0"/>
              </a:rPr>
              <a:t> &gt; 0,75 </a:t>
            </a:r>
            <a:r>
              <a:rPr lang="es-ES_tradnl" altLang="es-ES_tradnl" b="1" dirty="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AA2E58DF-1E19-D9D0-6DD3-AF848357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4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_tradnl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C21BEB0D-0DDF-5AF4-C2FB-88EEAA21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A697DBD1-0E8B-417E-A91E-DF8B99AEED5A}" type="slidenum">
              <a:rPr lang="es-ES_tradnl" altLang="es-ES" sz="1400">
                <a:latin typeface="Times New Roman" panose="02020603050405020304" pitchFamily="18" charset="0"/>
              </a:rPr>
              <a:pPr/>
              <a:t>52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1831DC2-A208-0123-1DC2-6376D01D5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240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2.4.3. Funciones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69E2678-61E8-A607-FC25-13270F1F1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28675"/>
            <a:ext cx="85344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600" dirty="0">
                <a:latin typeface="Arial" panose="020B0604020202020204" pitchFamily="34" charset="0"/>
              </a:rPr>
              <a:t>En ambos análisis se supone una “buena” función de dispersión.</a:t>
            </a:r>
          </a:p>
          <a:p>
            <a:r>
              <a:rPr lang="es-ES_tradnl" altLang="es-ES_tradnl" sz="2600" dirty="0">
                <a:latin typeface="Arial" panose="020B0604020202020204" pitchFamily="34" charset="0"/>
              </a:rPr>
              <a:t>Si no es buena, el tiempo puede ser mucho mayor…</a:t>
            </a:r>
          </a:p>
          <a:p>
            <a:endParaRPr lang="es-ES_tradnl" altLang="es-ES_tradnl" sz="2600" dirty="0">
              <a:latin typeface="Arial" panose="020B0604020202020204" pitchFamily="34" charset="0"/>
            </a:endParaRPr>
          </a:p>
          <a:p>
            <a:r>
              <a:rPr lang="es-ES_tradnl" altLang="es-ES_tradnl" sz="2600" b="1" dirty="0">
                <a:latin typeface="Arial" panose="020B0604020202020204" pitchFamily="34" charset="0"/>
              </a:rPr>
              <a:t>Propiedades de una buena función de dispersión</a:t>
            </a:r>
          </a:p>
          <a:p>
            <a:pPr lvl="1"/>
            <a:r>
              <a:rPr lang="es-ES_tradnl" altLang="es-ES_tradnl" sz="2400" dirty="0">
                <a:latin typeface="Arial" panose="020B0604020202020204" pitchFamily="34" charset="0"/>
              </a:rPr>
              <a:t>Repartir los elementos en la tabla de manera </a:t>
            </a:r>
            <a:r>
              <a:rPr lang="es-ES_tradnl" altLang="es-ES_tradnl" sz="2400" b="1" dirty="0">
                <a:latin typeface="Arial" panose="020B0604020202020204" pitchFamily="34" charset="0"/>
              </a:rPr>
              <a:t>uniforme</a:t>
            </a:r>
            <a:r>
              <a:rPr lang="es-ES_tradnl" altLang="es-ES_tradnl" sz="2400" dirty="0">
                <a:latin typeface="Arial" panose="020B0604020202020204" pitchFamily="34" charset="0"/>
              </a:rPr>
              <a:t>: debe ser lo más “aleatoria” posible.</a:t>
            </a:r>
          </a:p>
          <a:p>
            <a:pPr lvl="1"/>
            <a:r>
              <a:rPr lang="es-ES_tradnl" altLang="es-ES_tradnl" sz="2400" dirty="0">
                <a:latin typeface="Arial" panose="020B0604020202020204" pitchFamily="34" charset="0"/>
              </a:rPr>
              <a:t>La función debe ser fácil de calcular (eficiente).</a:t>
            </a:r>
          </a:p>
          <a:p>
            <a:pPr lvl="1"/>
            <a:r>
              <a:rPr lang="es-ES_tradnl" altLang="es-ES_tradnl" sz="2400" b="1" dirty="0">
                <a:latin typeface="Arial" panose="020B0604020202020204" pitchFamily="34" charset="0"/>
              </a:rPr>
              <a:t>Ojo:</a:t>
            </a:r>
            <a:r>
              <a:rPr lang="es-ES_tradnl" altLang="es-ES_tradnl" sz="2400" dirty="0">
                <a:latin typeface="Arial" panose="020B0604020202020204" pitchFamily="34" charset="0"/>
              </a:rPr>
              <a:t> h(k) es función de k → devuelve siempre el mismo valor para un mismo valor de k.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4B72EA42-37BF-D5F5-E68C-8365F5BD4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7E65B4D3-0E75-4A8D-9F98-886A932CCFDA}" type="slidenum">
              <a:rPr lang="es-ES_tradnl" altLang="es-ES" sz="1400">
                <a:latin typeface="Times New Roman" panose="02020603050405020304" pitchFamily="18" charset="0"/>
              </a:rPr>
              <a:pPr/>
              <a:t>53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D79FC9C4-1DAE-2706-0650-7DE5938F9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52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2.4.3. Funciones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660AA44-47C8-05FC-C709-D4C77340E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552450"/>
            <a:ext cx="8701088" cy="582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3000" b="1" dirty="0">
                <a:latin typeface="Arial" panose="020B0604020202020204" pitchFamily="34" charset="0"/>
              </a:rPr>
              <a:t>Funciones de dispersión con números:</a:t>
            </a:r>
            <a:endParaRPr lang="es-ES_tradnl" altLang="es-ES_tradnl" sz="2800" b="1" dirty="0">
              <a:latin typeface="Garamond" panose="02020404030301010803" pitchFamily="18" charset="0"/>
            </a:endParaRP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Sea la clave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k</a:t>
            </a:r>
            <a:r>
              <a:rPr lang="es-ES_tradnl" altLang="es-ES_tradnl" sz="2800" dirty="0">
                <a:latin typeface="Arial" panose="020B0604020202020204" pitchFamily="34" charset="0"/>
              </a:rPr>
              <a:t> un número entero.</a:t>
            </a:r>
          </a:p>
          <a:p>
            <a:pPr>
              <a:spcBef>
                <a:spcPct val="0"/>
              </a:spcBef>
            </a:pPr>
            <a:r>
              <a:rPr lang="es-ES_tradnl" altLang="es-ES_tradnl" sz="2600" b="1" dirty="0">
                <a:latin typeface="Arial" panose="020B0604020202020204" pitchFamily="34" charset="0"/>
              </a:rPr>
              <a:t>Método de división.</a:t>
            </a:r>
          </a:p>
          <a:p>
            <a:pPr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	h(k) = k mod B</a:t>
            </a:r>
          </a:p>
          <a:p>
            <a:r>
              <a:rPr lang="es-ES" altLang="es-ES_tradnl" sz="2600" dirty="0">
                <a:latin typeface="Arial" panose="020B0604020202020204" pitchFamily="34" charset="0"/>
              </a:rPr>
              <a:t>Cuidado. ¿Qué valores son adecuados para B?</a:t>
            </a:r>
          </a:p>
          <a:p>
            <a:r>
              <a:rPr lang="es-ES" altLang="es-ES_tradnl" sz="2600" dirty="0">
                <a:latin typeface="Arial" panose="020B0604020202020204" pitchFamily="34" charset="0"/>
              </a:rPr>
              <a:t>Ejemplo. k= 261, 871, 801, 23, 111, 208, 123, 808</a:t>
            </a:r>
          </a:p>
          <a:p>
            <a:r>
              <a:rPr lang="es-ES" altLang="es-ES_tradnl" sz="2600" dirty="0">
                <a:latin typeface="Arial" panose="020B0604020202020204" pitchFamily="34" charset="0"/>
              </a:rPr>
              <a:t>B = 10,   h(k) = k mod 10              XYZ  → Z</a:t>
            </a:r>
          </a:p>
          <a:p>
            <a:r>
              <a:rPr lang="es-ES" altLang="es-ES_tradnl" sz="2600" dirty="0">
                <a:latin typeface="Arial" panose="020B0604020202020204" pitchFamily="34" charset="0"/>
              </a:rPr>
              <a:t>B = 100, h(k) = k mod 100            XYZ → YZ</a:t>
            </a:r>
          </a:p>
          <a:p>
            <a:r>
              <a:rPr lang="es-ES" altLang="es-ES_tradnl" sz="2600" dirty="0">
                <a:latin typeface="Arial" panose="020B0604020202020204" pitchFamily="34" charset="0"/>
              </a:rPr>
              <a:t>B = 11,   h(k) = k mod 11               XYZ → ¿?</a:t>
            </a:r>
          </a:p>
          <a:p>
            <a:endParaRPr lang="es-ES" altLang="es-ES_tradnl" sz="1800" dirty="0">
              <a:latin typeface="Arial" panose="020B0604020202020204" pitchFamily="34" charset="0"/>
            </a:endParaRPr>
          </a:p>
          <a:p>
            <a:endParaRPr lang="es-ES" altLang="es-ES_tradnl" sz="1800" dirty="0">
              <a:latin typeface="Arial" panose="020B0604020202020204" pitchFamily="34" charset="0"/>
            </a:endParaRPr>
          </a:p>
          <a:p>
            <a:endParaRPr lang="es-ES" altLang="es-ES_tradnl" sz="1800" dirty="0">
              <a:latin typeface="Arial" panose="020B0604020202020204" pitchFamily="34" charset="0"/>
            </a:endParaRPr>
          </a:p>
          <a:p>
            <a:r>
              <a:rPr lang="es-ES" altLang="es-ES_tradnl" sz="2400" b="1" dirty="0">
                <a:latin typeface="Arial" panose="020B0604020202020204" pitchFamily="34" charset="0"/>
              </a:rPr>
              <a:t>Conclusión:</a:t>
            </a:r>
            <a:r>
              <a:rPr lang="es-ES" altLang="es-ES_tradnl" sz="2400" dirty="0">
                <a:latin typeface="Arial" panose="020B0604020202020204" pitchFamily="34" charset="0"/>
              </a:rPr>
              <a:t> es aconsejable que B sea un número primo.</a:t>
            </a:r>
            <a:endParaRPr lang="es-ES_tradnl" altLang="es-ES_tradnl" sz="2400" dirty="0">
              <a:latin typeface="Arial" panose="020B0604020202020204" pitchFamily="34" charset="0"/>
            </a:endParaRPr>
          </a:p>
        </p:txBody>
      </p:sp>
      <p:sp>
        <p:nvSpPr>
          <p:cNvPr id="55301" name="2 Rectángulo redondeado">
            <a:extLst>
              <a:ext uri="{FF2B5EF4-FFF2-40B4-BE49-F238E27FC236}">
                <a16:creationId xmlns:a16="http://schemas.microsoft.com/office/drawing/2014/main" id="{1A7DA4B0-6F55-D113-DE49-0EF25D54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7111" y="3471863"/>
            <a:ext cx="252413" cy="395287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sp>
        <p:nvSpPr>
          <p:cNvPr id="55302" name="7 Rectángulo redondeado">
            <a:extLst>
              <a:ext uri="{FF2B5EF4-FFF2-40B4-BE49-F238E27FC236}">
                <a16:creationId xmlns:a16="http://schemas.microsoft.com/office/drawing/2014/main" id="{179EB478-E076-830B-1B78-AB6C5EBA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3970338"/>
            <a:ext cx="433388" cy="395287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graphicFrame>
        <p:nvGraphicFramePr>
          <p:cNvPr id="5" name="4 Tabla">
            <a:extLst>
              <a:ext uri="{FF2B5EF4-FFF2-40B4-BE49-F238E27FC236}">
                <a16:creationId xmlns:a16="http://schemas.microsoft.com/office/drawing/2014/main" id="{28572D07-E193-16E2-01FA-4C7177FAC231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4941888"/>
          <a:ext cx="8064502" cy="790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5288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208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808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 </a:t>
                      </a:r>
                      <a:r>
                        <a:rPr lang="es-E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11</a:t>
                      </a:r>
                      <a:endParaRPr lang="es-ES_tradnl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633" marB="456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CEF94408-3011-04B8-16F3-9733B959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734B64F6-FCFC-43CA-BFDD-30D9A8C1E55D}" type="slidenum">
              <a:rPr lang="es-ES_tradnl" altLang="es-ES" sz="1400">
                <a:latin typeface="Times New Roman" panose="02020603050405020304" pitchFamily="18" charset="0"/>
              </a:rPr>
              <a:pPr/>
              <a:t>54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12E5984-0846-D6D8-BC18-8EEF72B4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52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2.4.3. Funciones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18E869E-EEFE-6278-F3D6-BF78BDCE7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552450"/>
            <a:ext cx="8937625" cy="597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</a:t>
            </a:r>
            <a:r>
              <a:rPr lang="es-ES_tradnl" altLang="es-ES_tradnl" sz="2400" dirty="0">
                <a:latin typeface="Arial" panose="020B0604020202020204" pitchFamily="34" charset="0"/>
              </a:rPr>
              <a:t>¿Cómo hacer que la función dependa de todos los dígitos?</a:t>
            </a:r>
          </a:p>
          <a:p>
            <a:pPr>
              <a:spcBef>
                <a:spcPct val="0"/>
              </a:spcBef>
            </a:pPr>
            <a:r>
              <a:rPr lang="es-ES_tradnl" altLang="es-ES_tradnl" sz="2600" b="1" dirty="0">
                <a:latin typeface="Arial" panose="020B0604020202020204" pitchFamily="34" charset="0"/>
              </a:rPr>
              <a:t>Método de multiplicación.</a:t>
            </a:r>
          </a:p>
          <a:p>
            <a:pPr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	h(k) = 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</a:t>
            </a:r>
            <a:r>
              <a:rPr lang="es-ES_tradnl" altLang="es-ES_tradnl" sz="2600" dirty="0" err="1">
                <a:latin typeface="Arial" panose="020B0604020202020204" pitchFamily="34" charset="0"/>
              </a:rPr>
              <a:t>C·k</a:t>
            </a:r>
            <a:r>
              <a:rPr lang="es-ES_tradnl" altLang="es-ES_tradnl" sz="2600" dirty="0">
                <a:latin typeface="Arial" panose="020B0604020202020204" pitchFamily="34" charset="0"/>
                <a:sym typeface="Symbol" panose="05050102010706020507" pitchFamily="18" charset="2"/>
              </a:rPr>
              <a:t></a:t>
            </a:r>
            <a:r>
              <a:rPr lang="es-ES_tradnl" altLang="es-ES_tradnl" sz="2600" dirty="0">
                <a:latin typeface="Arial" panose="020B0604020202020204" pitchFamily="34" charset="0"/>
              </a:rPr>
              <a:t> mod B</a:t>
            </a:r>
          </a:p>
          <a:p>
            <a:r>
              <a:rPr lang="es-ES" altLang="es-ES_tradnl" sz="2600" dirty="0">
                <a:latin typeface="Arial" panose="020B0604020202020204" pitchFamily="34" charset="0"/>
              </a:rPr>
              <a:t>C debe ser un número real (si es entero, no hace nada)</a:t>
            </a:r>
          </a:p>
          <a:p>
            <a:r>
              <a:rPr lang="es-ES" altLang="es-ES_tradnl" sz="2600" dirty="0">
                <a:latin typeface="Arial" panose="020B0604020202020204" pitchFamily="34" charset="0"/>
              </a:rPr>
              <a:t>k= 261, 871, 801, 23, 111, 208, 123, 808</a:t>
            </a:r>
          </a:p>
          <a:p>
            <a:r>
              <a:rPr lang="es-ES" altLang="es-ES_tradnl" sz="2600" dirty="0">
                <a:latin typeface="Arial" panose="020B0604020202020204" pitchFamily="34" charset="0"/>
              </a:rPr>
              <a:t>Ejemplo: C = 1,11; B = 10            XYZ  → (X+Y+Z)%10</a:t>
            </a:r>
          </a:p>
          <a:p>
            <a:endParaRPr lang="es-ES" altLang="es-ES_tradnl" sz="2600" dirty="0">
              <a:latin typeface="Arial" panose="020B0604020202020204" pitchFamily="34" charset="0"/>
            </a:endParaRPr>
          </a:p>
          <a:p>
            <a:endParaRPr lang="es-ES" altLang="es-ES_tradnl" sz="1800" dirty="0">
              <a:latin typeface="Arial" panose="020B0604020202020204" pitchFamily="34" charset="0"/>
            </a:endParaRPr>
          </a:p>
          <a:p>
            <a:endParaRPr lang="es-ES" altLang="es-ES_tradnl" sz="1800" dirty="0">
              <a:latin typeface="Arial" panose="020B0604020202020204" pitchFamily="34" charset="0"/>
            </a:endParaRPr>
          </a:p>
          <a:p>
            <a:r>
              <a:rPr lang="es-ES" altLang="es-ES_tradnl" sz="2400" b="1" dirty="0">
                <a:latin typeface="Arial" panose="020B0604020202020204" pitchFamily="34" charset="0"/>
              </a:rPr>
              <a:t>Variante: </a:t>
            </a:r>
            <a:r>
              <a:rPr lang="es-ES" altLang="es-ES_tradnl" sz="2400" dirty="0">
                <a:latin typeface="Arial" panose="020B0604020202020204" pitchFamily="34" charset="0"/>
              </a:rPr>
              <a:t>h(k) =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frac(</a:t>
            </a:r>
            <a:r>
              <a:rPr lang="es-ES_tradnl" altLang="es-ES_tradnl" sz="2400" dirty="0" err="1">
                <a:latin typeface="Arial" panose="020B0604020202020204" pitchFamily="34" charset="0"/>
                <a:sym typeface="Symbol" panose="05050102010706020507" pitchFamily="18" charset="2"/>
              </a:rPr>
              <a:t>A·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k</a:t>
            </a:r>
            <a:r>
              <a:rPr lang="es-ES_tradnl" altLang="es-ES_tradnl" sz="2400" dirty="0">
                <a:latin typeface="Arial" panose="020B0604020202020204" pitchFamily="34" charset="0"/>
              </a:rPr>
              <a:t>/W)·B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 </a:t>
            </a:r>
          </a:p>
          <a:p>
            <a:pPr lvl="1">
              <a:buFont typeface="Times New Roman" panose="02020603050405020304" pitchFamily="18" charset="0"/>
              <a:buAutoNum type="arabicPeriod"/>
            </a:pPr>
            <a:r>
              <a:rPr lang="es-ES" altLang="es-ES_tradnl" sz="1800" dirty="0">
                <a:latin typeface="Arial" panose="020B0604020202020204" pitchFamily="34" charset="0"/>
                <a:sym typeface="Symbol" panose="05050102010706020507" pitchFamily="18" charset="2"/>
              </a:rPr>
              <a:t>k/W = convertir resultado al rango [0...1]</a:t>
            </a:r>
          </a:p>
          <a:p>
            <a:pPr lvl="1">
              <a:buFont typeface="Times New Roman" panose="02020603050405020304" pitchFamily="18" charset="0"/>
              <a:buAutoNum type="arabicPeriod"/>
            </a:pPr>
            <a:r>
              <a:rPr lang="es-ES" altLang="es-ES_tradnl" sz="1800" dirty="0">
                <a:latin typeface="Arial" panose="020B0604020202020204" pitchFamily="34" charset="0"/>
                <a:sym typeface="Symbol" panose="05050102010706020507" pitchFamily="18" charset="2"/>
              </a:rPr>
              <a:t>A·  = convertir al rango [0...A]</a:t>
            </a:r>
          </a:p>
          <a:p>
            <a:pPr lvl="1">
              <a:buFont typeface="Times New Roman" panose="02020603050405020304" pitchFamily="18" charset="0"/>
              <a:buAutoNum type="arabicPeriod"/>
            </a:pPr>
            <a:r>
              <a:rPr lang="es-ES" altLang="es-ES_tradnl" sz="1800" dirty="0">
                <a:latin typeface="Arial" panose="020B0604020202020204" pitchFamily="34" charset="0"/>
                <a:sym typeface="Symbol" panose="05050102010706020507" pitchFamily="18" charset="2"/>
              </a:rPr>
              <a:t>frac( ) = quedarse con los decimales [0...1)</a:t>
            </a:r>
          </a:p>
          <a:p>
            <a:pPr lvl="1">
              <a:buFont typeface="Times New Roman" panose="02020603050405020304" pitchFamily="18" charset="0"/>
              <a:buAutoNum type="arabicPeriod"/>
            </a:pPr>
            <a:r>
              <a:rPr lang="es-ES_tradnl" altLang="es-ES_tradnl" sz="1800" dirty="0">
                <a:latin typeface="Arial" panose="020B0604020202020204" pitchFamily="34" charset="0"/>
                <a:sym typeface="Symbol" panose="05050102010706020507" pitchFamily="18" charset="2"/>
              </a:rPr>
              <a:t>   </a:t>
            </a:r>
            <a:r>
              <a:rPr lang="es-ES_tradnl" altLang="es-ES_tradnl" sz="1800" dirty="0">
                <a:latin typeface="Arial" panose="020B0604020202020204" pitchFamily="34" charset="0"/>
              </a:rPr>
              <a:t>·B</a:t>
            </a:r>
            <a:r>
              <a:rPr lang="es-ES_tradnl" altLang="es-ES_tradnl" sz="1800" dirty="0">
                <a:latin typeface="Arial" panose="020B0604020202020204" pitchFamily="34" charset="0"/>
                <a:sym typeface="Symbol" panose="05050102010706020507" pitchFamily="18" charset="2"/>
              </a:rPr>
              <a:t> = convertir a un número entero [0...B-1]</a:t>
            </a:r>
            <a:endParaRPr lang="es-ES_tradnl" altLang="es-ES_tradnl" sz="1800" dirty="0">
              <a:latin typeface="Arial" panose="020B0604020202020204" pitchFamily="34" charset="0"/>
            </a:endParaRPr>
          </a:p>
        </p:txBody>
      </p:sp>
      <p:sp>
        <p:nvSpPr>
          <p:cNvPr id="56325" name="2 Rectángulo redondeado">
            <a:extLst>
              <a:ext uri="{FF2B5EF4-FFF2-40B4-BE49-F238E27FC236}">
                <a16:creationId xmlns:a16="http://schemas.microsoft.com/office/drawing/2014/main" id="{1B486886-7771-B682-C4D7-0DD081E8D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467" y="2932112"/>
            <a:ext cx="196850" cy="395288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graphicFrame>
        <p:nvGraphicFramePr>
          <p:cNvPr id="5" name="4 Tabla">
            <a:extLst>
              <a:ext uri="{FF2B5EF4-FFF2-40B4-BE49-F238E27FC236}">
                <a16:creationId xmlns:a16="http://schemas.microsoft.com/office/drawing/2014/main" id="{DA4F6367-6280-897D-C192-6F3EBDCE6326}"/>
              </a:ext>
            </a:extLst>
          </p:cNvPr>
          <p:cNvGraphicFramePr>
            <a:graphicFrameLocks noGrp="1"/>
          </p:cNvGraphicFramePr>
          <p:nvPr/>
        </p:nvGraphicFramePr>
        <p:xfrm>
          <a:off x="611188" y="3530600"/>
          <a:ext cx="8064502" cy="792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208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808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h(k)</a:t>
                      </a:r>
                      <a:endParaRPr lang="es-ES_tradnl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358" name="8 Rectángulo redondeado">
            <a:extLst>
              <a:ext uri="{FF2B5EF4-FFF2-40B4-BE49-F238E27FC236}">
                <a16:creationId xmlns:a16="http://schemas.microsoft.com/office/drawing/2014/main" id="{5F1FB935-F3DE-CF56-6577-70E6A7A71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2932112"/>
            <a:ext cx="198438" cy="395288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sp>
        <p:nvSpPr>
          <p:cNvPr id="56359" name="9 Rectángulo redondeado">
            <a:extLst>
              <a:ext uri="{FF2B5EF4-FFF2-40B4-BE49-F238E27FC236}">
                <a16:creationId xmlns:a16="http://schemas.microsoft.com/office/drawing/2014/main" id="{89EB8A2C-5FB0-3C04-ABC3-F2D909D8B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992" y="2932112"/>
            <a:ext cx="198437" cy="395288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sp>
        <p:nvSpPr>
          <p:cNvPr id="56360" name="1 Rectángulo">
            <a:extLst>
              <a:ext uri="{FF2B5EF4-FFF2-40B4-BE49-F238E27FC236}">
                <a16:creationId xmlns:a16="http://schemas.microsoft.com/office/drawing/2014/main" id="{18CF16D2-1C8E-040C-DFD2-95E506ABE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4437063"/>
            <a:ext cx="3279775" cy="113823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000">
                <a:latin typeface="Arial" panose="020B0604020202020204" pitchFamily="34" charset="0"/>
                <a:sym typeface="Symbol" panose="05050102010706020507" pitchFamily="18" charset="2"/>
              </a:rPr>
              <a:t>frac() = parte decimal</a:t>
            </a:r>
          </a:p>
          <a:p>
            <a:pPr>
              <a:buFontTx/>
              <a:buNone/>
            </a:pPr>
            <a:r>
              <a:rPr lang="es-ES" altLang="es-ES_tradnl" sz="2000">
                <a:latin typeface="Arial" panose="020B0604020202020204" pitchFamily="34" charset="0"/>
                <a:sym typeface="Symbol" panose="05050102010706020507" pitchFamily="18" charset="2"/>
              </a:rPr>
              <a:t>W = valor máximo del tipo</a:t>
            </a:r>
            <a:endParaRPr lang="es-ES" altLang="es-ES_tradnl" sz="20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" altLang="es-ES_tradnl" sz="2000">
                <a:latin typeface="Arial" panose="020B0604020202020204" pitchFamily="34" charset="0"/>
              </a:rPr>
              <a:t>A = número coprimo con W</a:t>
            </a:r>
            <a:endParaRPr lang="es-ES_tradnl" altLang="es-ES_tradnl" sz="2000">
              <a:latin typeface="Arial" panose="020B0604020202020204" pitchFamily="34" charset="0"/>
            </a:endParaRPr>
          </a:p>
        </p:txBody>
      </p:sp>
      <p:cxnSp>
        <p:nvCxnSpPr>
          <p:cNvPr id="56361" name="6 Conector recto de flecha">
            <a:extLst>
              <a:ext uri="{FF2B5EF4-FFF2-40B4-BE49-F238E27FC236}">
                <a16:creationId xmlns:a16="http://schemas.microsoft.com/office/drawing/2014/main" id="{DFD8C009-13F9-F087-859C-BF1432B85E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48263" y="4652963"/>
            <a:ext cx="593725" cy="0"/>
          </a:xfrm>
          <a:prstGeom prst="straightConnector1">
            <a:avLst/>
          </a:prstGeom>
          <a:noFill/>
          <a:ln w="44450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9 Rectángulo redondeado">
            <a:extLst>
              <a:ext uri="{FF2B5EF4-FFF2-40B4-BE49-F238E27FC236}">
                <a16:creationId xmlns:a16="http://schemas.microsoft.com/office/drawing/2014/main" id="{4B173BF4-0D3D-DD68-4362-A9D2A2C14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9238" y="2484438"/>
            <a:ext cx="144462" cy="2460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sp>
        <p:nvSpPr>
          <p:cNvPr id="57347" name="8 Rectángulo redondeado">
            <a:extLst>
              <a:ext uri="{FF2B5EF4-FFF2-40B4-BE49-F238E27FC236}">
                <a16:creationId xmlns:a16="http://schemas.microsoft.com/office/drawing/2014/main" id="{2C601AC7-1EEE-0A71-881B-667F3618C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063" y="2484438"/>
            <a:ext cx="142875" cy="241300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A06BA381-FA54-61C0-D34D-CB6BFAC6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25FBA379-3C65-4711-BAF0-AFFB85DC685D}" type="slidenum">
              <a:rPr lang="es-ES_tradnl" altLang="es-ES" sz="1400">
                <a:latin typeface="Times New Roman" panose="02020603050405020304" pitchFamily="18" charset="0"/>
              </a:rPr>
              <a:pPr/>
              <a:t>55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13E2A4ED-0555-89D8-5670-63664C00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52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2.4.3. Funciones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153210D-4A03-8F34-1308-AC12FBEF0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" y="552450"/>
            <a:ext cx="8614098" cy="554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600" dirty="0">
                <a:latin typeface="Arial" charset="0"/>
              </a:rPr>
              <a:t>k= 261, 871, 801, 23, 111, 208, 123, 808</a:t>
            </a:r>
          </a:p>
          <a:p>
            <a: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600" dirty="0">
                <a:latin typeface="Arial" charset="0"/>
              </a:rPr>
              <a:t>Ejemplo: W = 1000; A = 3; B = 10</a:t>
            </a:r>
          </a:p>
          <a:p>
            <a: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600" dirty="0">
              <a:latin typeface="Arial" charset="0"/>
            </a:endParaRPr>
          </a:p>
          <a:p>
            <a: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600" dirty="0">
              <a:latin typeface="Arial" charset="0"/>
            </a:endParaRPr>
          </a:p>
          <a:p>
            <a: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600" dirty="0">
              <a:latin typeface="Arial" charset="0"/>
            </a:endParaRPr>
          </a:p>
          <a:p>
            <a: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600" dirty="0">
              <a:latin typeface="Arial" charset="0"/>
            </a:endParaRPr>
          </a:p>
          <a:p>
            <a:pPr marL="358775" indent="-358775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600" b="1" dirty="0">
                <a:latin typeface="Arial" charset="0"/>
              </a:rPr>
              <a:t>Método de centro del cuadrado.</a:t>
            </a:r>
          </a:p>
          <a:p>
            <a:pPr marL="0" indent="0">
              <a:spcBef>
                <a:spcPct val="20000"/>
              </a:spcBef>
              <a:defRPr/>
            </a:pPr>
            <a:r>
              <a:rPr lang="es-ES_tradnl" altLang="es-ES_tradnl" sz="2600" dirty="0">
                <a:latin typeface="Arial" charset="0"/>
              </a:rPr>
              <a:t>	h(k) = </a:t>
            </a:r>
            <a:r>
              <a:rPr lang="es-ES_tradnl" altLang="es-ES_tradnl" sz="2600" dirty="0">
                <a:latin typeface="Arial" charset="0"/>
                <a:sym typeface="Symbol"/>
              </a:rPr>
              <a:t></a:t>
            </a:r>
            <a:r>
              <a:rPr lang="es-ES_tradnl" altLang="es-ES_tradnl" sz="2600" dirty="0">
                <a:latin typeface="Arial" charset="0"/>
              </a:rPr>
              <a:t> k</a:t>
            </a:r>
            <a:r>
              <a:rPr lang="es-ES_tradnl" altLang="es-ES_tradnl" sz="2600" baseline="30000" dirty="0">
                <a:latin typeface="Arial" charset="0"/>
              </a:rPr>
              <a:t>2</a:t>
            </a:r>
            <a:r>
              <a:rPr lang="es-ES_tradnl" altLang="es-ES_tradnl" sz="2600" dirty="0">
                <a:latin typeface="Arial" charset="0"/>
              </a:rPr>
              <a:t> / C</a:t>
            </a:r>
            <a:r>
              <a:rPr lang="es-ES_tradnl" altLang="es-ES_tradnl" sz="2600" dirty="0">
                <a:latin typeface="Arial" charset="0"/>
                <a:sym typeface="Symbol"/>
              </a:rPr>
              <a:t></a:t>
            </a:r>
            <a:r>
              <a:rPr lang="es-ES_tradnl" altLang="es-ES_tradnl" sz="2600" dirty="0">
                <a:latin typeface="Arial" charset="0"/>
              </a:rPr>
              <a:t> mod B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600" dirty="0">
                <a:latin typeface="Arial" charset="0"/>
              </a:rPr>
              <a:t>Ejemplo: C = 100.  261</a:t>
            </a:r>
            <a:r>
              <a:rPr lang="es-ES" altLang="es-ES_tradnl" sz="2600" baseline="30000" dirty="0">
                <a:latin typeface="Arial" charset="0"/>
              </a:rPr>
              <a:t>2</a:t>
            </a:r>
            <a:r>
              <a:rPr lang="es-ES" altLang="es-ES_tradnl" sz="2600" dirty="0">
                <a:latin typeface="Arial" charset="0"/>
              </a:rPr>
              <a:t> = 68121 ; 871</a:t>
            </a:r>
            <a:r>
              <a:rPr lang="es-ES" altLang="es-ES_tradnl" sz="2600" baseline="30000" dirty="0">
                <a:latin typeface="Arial" charset="0"/>
              </a:rPr>
              <a:t>2</a:t>
            </a:r>
            <a:r>
              <a:rPr lang="es-ES" altLang="es-ES_tradnl" sz="2600" dirty="0">
                <a:latin typeface="Arial" charset="0"/>
              </a:rPr>
              <a:t> = 758641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600" dirty="0">
                <a:latin typeface="Arial" charset="0"/>
              </a:rPr>
              <a:t>Para que funcione bien, se sugiere elegir un C que cumpla aprox.:  C </a:t>
            </a:r>
            <a:r>
              <a:rPr lang="es-ES_tradnl" altLang="es-ES_tradnl" sz="2600" dirty="0">
                <a:latin typeface="Arial" charset="0"/>
                <a:sym typeface="Symbol" pitchFamily="18" charset="2"/>
              </a:rPr>
              <a:t></a:t>
            </a:r>
            <a:r>
              <a:rPr lang="es-ES" altLang="es-ES_tradnl" sz="2600" dirty="0">
                <a:latin typeface="Arial" charset="0"/>
              </a:rPr>
              <a:t> W/</a:t>
            </a:r>
            <a:r>
              <a:rPr lang="es-ES" altLang="es-ES_tradnl" sz="2600" dirty="0">
                <a:latin typeface="Arial" charset="0"/>
                <a:sym typeface="Symbol"/>
              </a:rPr>
              <a:t></a:t>
            </a:r>
            <a:r>
              <a:rPr lang="es-ES" altLang="es-ES_tradnl" sz="2600" dirty="0">
                <a:latin typeface="Arial" charset="0"/>
              </a:rPr>
              <a:t> B</a:t>
            </a:r>
            <a:endParaRPr lang="es-ES" altLang="es-ES_tradnl" sz="2600" u="sng" strike="sngStrike" dirty="0">
              <a:latin typeface="Arial" charset="0"/>
            </a:endParaRPr>
          </a:p>
        </p:txBody>
      </p:sp>
      <p:sp>
        <p:nvSpPr>
          <p:cNvPr id="57351" name="2 Rectángulo redondeado">
            <a:extLst>
              <a:ext uri="{FF2B5EF4-FFF2-40B4-BE49-F238E27FC236}">
                <a16:creationId xmlns:a16="http://schemas.microsoft.com/office/drawing/2014/main" id="{DD94B5A1-7649-2245-1E1C-E0D3ADBDB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5" y="2479675"/>
            <a:ext cx="144463" cy="276225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graphicFrame>
        <p:nvGraphicFramePr>
          <p:cNvPr id="5" name="4 Tabla">
            <a:extLst>
              <a:ext uri="{FF2B5EF4-FFF2-40B4-BE49-F238E27FC236}">
                <a16:creationId xmlns:a16="http://schemas.microsoft.com/office/drawing/2014/main" id="{F552B98E-3688-7715-001E-25E79A7DE1DC}"/>
              </a:ext>
            </a:extLst>
          </p:cNvPr>
          <p:cNvGraphicFramePr>
            <a:graphicFrameLocks noGrp="1"/>
          </p:cNvGraphicFramePr>
          <p:nvPr/>
        </p:nvGraphicFramePr>
        <p:xfrm>
          <a:off x="522288" y="1636713"/>
          <a:ext cx="8064502" cy="1554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960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582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208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123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808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k/1000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0,261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0,871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0,801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0,023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0,111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0,208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0,123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0,808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3·k/1000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_tradnl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0,783</a:t>
                      </a: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_tradnl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2,613</a:t>
                      </a: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_tradnl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2,403</a:t>
                      </a: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_tradnl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0,069</a:t>
                      </a: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_tradnl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0,333</a:t>
                      </a: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_tradnl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0,624</a:t>
                      </a: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_tradnl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0,369</a:t>
                      </a:r>
                    </a:p>
                  </a:txBody>
                  <a:tcPr marL="7620" marR="7620" marT="7621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ES_tradnl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2,424</a:t>
                      </a:r>
                    </a:p>
                  </a:txBody>
                  <a:tcPr marL="7620" marR="7620" marT="762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h(k)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s-ES_tradnl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35" marR="91435" marT="45728" marB="457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7404" name="11 Rectángulo redondeado">
            <a:extLst>
              <a:ext uri="{FF2B5EF4-FFF2-40B4-BE49-F238E27FC236}">
                <a16:creationId xmlns:a16="http://schemas.microsoft.com/office/drawing/2014/main" id="{C213341A-931A-6F0A-BFE8-E8FF4D17C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4437063"/>
            <a:ext cx="431800" cy="395287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sp>
        <p:nvSpPr>
          <p:cNvPr id="57405" name="12 Rectángulo redondeado">
            <a:extLst>
              <a:ext uri="{FF2B5EF4-FFF2-40B4-BE49-F238E27FC236}">
                <a16:creationId xmlns:a16="http://schemas.microsoft.com/office/drawing/2014/main" id="{3B6C33E0-A678-3285-11B4-FA7F192E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437063"/>
            <a:ext cx="414338" cy="395287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cxnSp>
        <p:nvCxnSpPr>
          <p:cNvPr id="57406" name="10 Conector recto">
            <a:extLst>
              <a:ext uri="{FF2B5EF4-FFF2-40B4-BE49-F238E27FC236}">
                <a16:creationId xmlns:a16="http://schemas.microsoft.com/office/drawing/2014/main" id="{2A25B496-42C0-FE6B-2C2A-4F3D9B4489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84663" y="5300663"/>
            <a:ext cx="4318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FA9925CD-D13A-531B-9E5E-99460B60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3AE3E2FC-3350-49BF-A6EA-93B34DE17D3A}" type="slidenum">
              <a:rPr lang="es-ES_tradnl" altLang="es-ES" sz="1400">
                <a:latin typeface="Times New Roman" panose="02020603050405020304" pitchFamily="18" charset="0"/>
              </a:rPr>
              <a:pPr/>
              <a:t>56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DA3206E-33AD-63A3-9B05-AC01E0CBE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52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2.4.3. Funciones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C384295-C01C-A4F8-7257-08DC6CF94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479425"/>
            <a:ext cx="9036050" cy="5973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57250" indent="-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3000" b="1" dirty="0">
                <a:latin typeface="Arial" panose="020B0604020202020204" pitchFamily="34" charset="0"/>
              </a:rPr>
              <a:t>Funciones de dispersión con secuencias:</a:t>
            </a:r>
            <a:endParaRPr lang="es-ES_tradnl" altLang="es-ES_tradnl" sz="1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ES_tradnl" altLang="es-ES_tradnl" sz="2600" dirty="0">
                <a:latin typeface="Arial" panose="020B0604020202020204" pitchFamily="34" charset="0"/>
              </a:rPr>
              <a:t>A veces la clave no es un número, sino una secuencia de números, letras u otros datos.</a:t>
            </a:r>
          </a:p>
          <a:p>
            <a:pPr>
              <a:spcBef>
                <a:spcPct val="0"/>
              </a:spcBef>
            </a:pPr>
            <a:r>
              <a:rPr lang="es-ES" altLang="es-ES_tradnl" sz="2600" dirty="0">
                <a:latin typeface="Arial" panose="020B0604020202020204" pitchFamily="34" charset="0"/>
              </a:rPr>
              <a:t>Ejemplo: clave = cadena de caracteres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k =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1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2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3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4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5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6</a:t>
            </a:r>
            <a:r>
              <a:rPr lang="es-ES_tradnl" altLang="es-ES_tradnl" sz="2800" dirty="0">
                <a:latin typeface="Arial" panose="020B0604020202020204" pitchFamily="34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endParaRPr lang="es-ES_tradnl" altLang="es-ES_tradnl" sz="1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ES" altLang="es-ES_tradnl" sz="2600" dirty="0">
                <a:latin typeface="Arial" panose="020B0604020202020204" pitchFamily="34" charset="0"/>
              </a:rPr>
              <a:t>Número entero de 32 bits	Número real </a:t>
            </a:r>
            <a:r>
              <a:rPr lang="es-ES" altLang="es-ES_tradnl" sz="2600" dirty="0" err="1">
                <a:latin typeface="Arial" panose="020B0604020202020204" pitchFamily="34" charset="0"/>
              </a:rPr>
              <a:t>double</a:t>
            </a:r>
            <a:r>
              <a:rPr lang="es-ES" altLang="es-ES_tradnl" sz="2600" dirty="0">
                <a:latin typeface="Arial" panose="020B0604020202020204" pitchFamily="34" charset="0"/>
              </a:rPr>
              <a:t> (64 bits)</a:t>
            </a:r>
            <a:endParaRPr lang="es-ES_tradnl" altLang="es-ES_tradnl" sz="26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600" dirty="0">
                <a:latin typeface="Arial" panose="020B0604020202020204" pitchFamily="34" charset="0"/>
              </a:rPr>
              <a:t>	</a:t>
            </a:r>
            <a:r>
              <a:rPr lang="es-ES_tradnl" altLang="es-ES_tradnl" sz="2800" dirty="0">
                <a:latin typeface="Arial" panose="020B0604020202020204" pitchFamily="34" charset="0"/>
              </a:rPr>
              <a:t>k =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1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2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3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4</a:t>
            </a:r>
            <a:r>
              <a:rPr lang="es-ES_tradnl" altLang="es-ES_tradnl" sz="2800" dirty="0">
                <a:latin typeface="Arial" panose="020B0604020202020204" pitchFamily="34" charset="0"/>
              </a:rPr>
              <a:t> 			k =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1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2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3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4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5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6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7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x</a:t>
            </a:r>
            <a:r>
              <a:rPr lang="es-ES_tradnl" altLang="es-ES_tradnl" sz="2800" b="1" baseline="-25000" dirty="0">
                <a:latin typeface="Arial" panose="020B0604020202020204" pitchFamily="34" charset="0"/>
              </a:rPr>
              <a:t>8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r>
              <a:rPr lang="es-ES" altLang="es-ES_tradnl" sz="2400" dirty="0">
                <a:latin typeface="Arial" panose="020B0604020202020204" pitchFamily="34" charset="0"/>
              </a:rPr>
              <a:t>En general, cualquier tipo de dato se puede tratar como una secuencia de números (los bytes que lo forman).</a:t>
            </a:r>
          </a:p>
          <a:p>
            <a:r>
              <a:rPr lang="es-ES" altLang="es-ES_tradnl" sz="2400" dirty="0">
                <a:latin typeface="Arial" panose="020B0604020202020204" pitchFamily="34" charset="0"/>
              </a:rPr>
              <a:t>Las anteriores funciones no se pueden aplicar directamente (porque solo usan un número). Objetivos: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s-ES_tradnl" sz="2400" dirty="0">
                <a:latin typeface="Arial" panose="020B0604020202020204" pitchFamily="34" charset="0"/>
              </a:rPr>
              <a:t>Que la función dependa de todos (o muchos) valores </a:t>
            </a:r>
            <a:r>
              <a:rPr lang="es-ES" altLang="es-ES_tradnl" sz="2400" b="1" dirty="0">
                <a:latin typeface="Arial" panose="020B0604020202020204" pitchFamily="34" charset="0"/>
              </a:rPr>
              <a:t>x</a:t>
            </a:r>
            <a:r>
              <a:rPr lang="es-ES" altLang="es-ES_tradnl" sz="2400" b="1" baseline="-25000" dirty="0">
                <a:latin typeface="Arial" panose="020B0604020202020204" pitchFamily="34" charset="0"/>
              </a:rPr>
              <a:t>i</a:t>
            </a:r>
            <a:r>
              <a:rPr lang="es-ES" altLang="es-ES_tradnl" sz="2400" dirty="0">
                <a:latin typeface="Arial" panose="020B0604020202020204" pitchFamily="34" charset="0"/>
              </a:rPr>
              <a:t>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s-ES_tradnl" sz="2400" dirty="0">
                <a:latin typeface="Arial" panose="020B0604020202020204" pitchFamily="34" charset="0"/>
              </a:rPr>
              <a:t>Que genere muchos valores distintos.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altLang="es-ES_tradnl" sz="2400" dirty="0">
                <a:latin typeface="Arial" panose="020B0604020202020204" pitchFamily="34" charset="0"/>
              </a:rPr>
              <a:t>Que no tarde mucho tiempo en calcularse.</a:t>
            </a:r>
            <a:endParaRPr lang="es-ES_tradnl" altLang="es-ES_tradnl" sz="2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4 Tabla">
            <a:extLst>
              <a:ext uri="{FF2B5EF4-FFF2-40B4-BE49-F238E27FC236}">
                <a16:creationId xmlns:a16="http://schemas.microsoft.com/office/drawing/2014/main" id="{DCF2BE81-92C8-81C9-7D91-EE1594119B9A}"/>
              </a:ext>
            </a:extLst>
          </p:cNvPr>
          <p:cNvGraphicFramePr>
            <a:graphicFrameLocks noGrp="1"/>
          </p:cNvGraphicFramePr>
          <p:nvPr/>
        </p:nvGraphicFramePr>
        <p:xfrm>
          <a:off x="6443663" y="1412875"/>
          <a:ext cx="2393950" cy="12525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7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3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s-ES_tradnl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s-ES_tradnl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s-ES_tradnl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s-ES_tradnl" sz="18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  <a:endParaRPr lang="es-ES_tradnl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ES_tradnl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3"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72</a:t>
                      </a:r>
                      <a:endParaRPr lang="es-ES_tradnl" sz="16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</a:t>
                      </a:r>
                      <a:endParaRPr lang="es-ES_tradnl" sz="16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  <a:endParaRPr lang="es-ES_tradnl" sz="16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accent6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  <a:endParaRPr lang="es-ES_tradnl" sz="1600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3" marR="91453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39E18CFA-AD2D-573D-2039-9FA54070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D8B06872-8704-414A-BF89-FC71C5AE664D}" type="slidenum">
              <a:rPr lang="es-ES_tradnl" altLang="es-ES" sz="1400">
                <a:latin typeface="Times New Roman" panose="02020603050405020304" pitchFamily="18" charset="0"/>
              </a:rPr>
              <a:pPr/>
              <a:t>57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F114A21-6195-CB09-24AF-689B98281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27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2.4.3. Funciones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D244801-3CEA-91E1-9505-B4933B6F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49275"/>
            <a:ext cx="8856662" cy="583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58775" indent="-358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s-ES_tradnl" altLang="es-ES_tradnl" sz="2600" b="1" dirty="0">
                <a:latin typeface="Arial" panose="020B0604020202020204" pitchFamily="34" charset="0"/>
              </a:rPr>
              <a:t>Método de suma. </a:t>
            </a:r>
            <a:r>
              <a:rPr lang="es-ES_tradnl" altLang="es-ES_tradnl" sz="2600" b="1" dirty="0">
                <a:solidFill>
                  <a:srgbClr val="FF0000"/>
                </a:solidFill>
                <a:latin typeface="Arial" panose="020B0604020202020204" pitchFamily="34" charset="0"/>
              </a:rPr>
              <a:t>¡¡Muy malo!! Muchas colisiones.</a:t>
            </a:r>
            <a:br>
              <a:rPr lang="es-ES_tradnl" altLang="es-ES_tradnl" sz="2600" b="1" dirty="0">
                <a:latin typeface="Arial" panose="020B0604020202020204" pitchFamily="34" charset="0"/>
              </a:rPr>
            </a:br>
            <a:r>
              <a:rPr lang="es-ES_tradnl" altLang="es-ES_tradnl" dirty="0">
                <a:solidFill>
                  <a:srgbClr val="000000"/>
                </a:solidFill>
                <a:latin typeface="Arial" panose="020B0604020202020204" pitchFamily="34" charset="0"/>
              </a:rPr>
              <a:t>	h(k) = ( </a:t>
            </a:r>
            <a:r>
              <a:rPr lang="es-ES_tradnl" altLang="es-ES_tradnl" sz="36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s-ES_tradnl" altLang="es-ES_tradnl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i</a:t>
            </a:r>
            <a:r>
              <a:rPr lang="es-ES_tradnl" altLang="es-ES_tradnl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_tradnl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s-ES_tradnl" altLang="es-ES_tradnl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i </a:t>
            </a:r>
            <a:r>
              <a:rPr lang="es-ES_tradnl" altLang="es-ES_tradnl" dirty="0">
                <a:solidFill>
                  <a:srgbClr val="000000"/>
                </a:solidFill>
                <a:latin typeface="Arial" panose="020B0604020202020204" pitchFamily="34" charset="0"/>
              </a:rPr>
              <a:t>) mod B</a:t>
            </a:r>
          </a:p>
          <a:p>
            <a:pPr>
              <a:buFontTx/>
              <a:buNone/>
            </a:pPr>
            <a:endParaRPr lang="es-ES" altLang="es-ES_tradnl" sz="700" dirty="0"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s-ES_tradnl" altLang="es-ES_tradnl" sz="2600" b="1" dirty="0">
                <a:latin typeface="Arial" panose="020B0604020202020204" pitchFamily="34" charset="0"/>
              </a:rPr>
              <a:t>Método de suma posicional.</a:t>
            </a:r>
            <a:r>
              <a:rPr lang="es-ES_tradnl" altLang="es-ES_tradnl" sz="2600" dirty="0">
                <a:latin typeface="Arial" panose="020B0604020202020204" pitchFamily="34" charset="0"/>
              </a:rPr>
              <a:t> </a:t>
            </a:r>
            <a:r>
              <a:rPr lang="es-ES_tradnl" altLang="es-ES_tradnl" sz="2600" b="1" dirty="0">
                <a:solidFill>
                  <a:srgbClr val="00B050"/>
                </a:solidFill>
                <a:latin typeface="Arial" panose="020B0604020202020204" pitchFamily="34" charset="0"/>
              </a:rPr>
              <a:t>Mucho mejor que antes.</a:t>
            </a:r>
            <a:br>
              <a:rPr lang="es-ES_tradnl" altLang="es-ES_tradnl" sz="2600" b="1" dirty="0">
                <a:latin typeface="Arial" panose="020B0604020202020204" pitchFamily="34" charset="0"/>
              </a:rPr>
            </a:br>
            <a:r>
              <a:rPr lang="es-ES_tradnl" altLang="es-ES_tradnl" dirty="0">
                <a:solidFill>
                  <a:srgbClr val="000000"/>
                </a:solidFill>
                <a:latin typeface="Arial" panose="020B0604020202020204" pitchFamily="34" charset="0"/>
              </a:rPr>
              <a:t>	h(k) = ( </a:t>
            </a:r>
            <a:r>
              <a:rPr lang="es-ES_tradnl" altLang="es-ES_tradnl" sz="36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s-ES_tradnl" altLang="es-ES_tradnl" baseline="-25000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i</a:t>
            </a:r>
            <a:r>
              <a:rPr lang="es-ES_tradnl" altLang="es-ES_tradnl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_tradnl" dirty="0" err="1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s-ES_tradnl" altLang="es-ES_tradnl" baseline="300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s-ES_tradnl" altLang="es-ES_tradnl" dirty="0" err="1">
                <a:solidFill>
                  <a:srgbClr val="000000"/>
                </a:solidFill>
                <a:latin typeface="Arial" panose="020B0604020202020204" pitchFamily="34" charset="0"/>
              </a:rPr>
              <a:t>·x</a:t>
            </a:r>
            <a:r>
              <a:rPr lang="es-ES_tradnl" altLang="es-ES_tradnl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s-ES_tradnl" altLang="es-ES_tradnl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s-ES_tradnl" altLang="es-ES_tradnl" dirty="0">
                <a:solidFill>
                  <a:srgbClr val="000000"/>
                </a:solidFill>
                <a:latin typeface="Arial" panose="020B0604020202020204" pitchFamily="34" charset="0"/>
              </a:rPr>
              <a:t>) mod B       </a:t>
            </a:r>
            <a:r>
              <a:rPr lang="es-ES_tradnl" altLang="es-ES_tradnl" sz="2400" dirty="0">
                <a:solidFill>
                  <a:srgbClr val="000000"/>
                </a:solidFill>
                <a:latin typeface="Arial" panose="020B0604020202020204" pitchFamily="34" charset="0"/>
              </a:rPr>
              <a:t>E = base del exponente</a:t>
            </a:r>
            <a:endParaRPr lang="es-ES_tradnl" altLang="es-ES_tradnl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altLang="es-ES_tradnl" sz="2400" dirty="0">
                <a:latin typeface="Arial" panose="020B0604020202020204" pitchFamily="34" charset="0"/>
              </a:rPr>
              <a:t>Ejemplo, E = 10. h(k) = x</a:t>
            </a:r>
            <a:r>
              <a:rPr lang="es-ES" altLang="es-ES_tradnl" sz="2400" baseline="-25000" dirty="0">
                <a:latin typeface="Arial" panose="020B0604020202020204" pitchFamily="34" charset="0"/>
              </a:rPr>
              <a:t>1</a:t>
            </a:r>
            <a:r>
              <a:rPr lang="es-ES" altLang="es-ES_tradnl" sz="2400" dirty="0">
                <a:latin typeface="Arial" panose="020B0604020202020204" pitchFamily="34" charset="0"/>
              </a:rPr>
              <a:t> + 10·x</a:t>
            </a:r>
            <a:r>
              <a:rPr lang="es-ES" altLang="es-ES_tradnl" sz="2400" baseline="-25000" dirty="0">
                <a:latin typeface="Arial" panose="020B0604020202020204" pitchFamily="34" charset="0"/>
              </a:rPr>
              <a:t>2</a:t>
            </a:r>
            <a:r>
              <a:rPr lang="es-ES" altLang="es-ES_tradnl" sz="2400" dirty="0">
                <a:latin typeface="Arial" panose="020B0604020202020204" pitchFamily="34" charset="0"/>
              </a:rPr>
              <a:t> + 100·x</a:t>
            </a:r>
            <a:r>
              <a:rPr lang="es-ES" altLang="es-ES_tradnl" sz="2400" baseline="-25000" dirty="0">
                <a:latin typeface="Arial" panose="020B0604020202020204" pitchFamily="34" charset="0"/>
              </a:rPr>
              <a:t>3</a:t>
            </a:r>
            <a:r>
              <a:rPr lang="es-ES" altLang="es-ES_tradnl" sz="2400" dirty="0">
                <a:latin typeface="Arial" panose="020B0604020202020204" pitchFamily="34" charset="0"/>
              </a:rPr>
              <a:t> + 1000·x</a:t>
            </a:r>
            <a:r>
              <a:rPr lang="es-ES" altLang="es-ES_tradnl" sz="2400" baseline="-25000" dirty="0">
                <a:latin typeface="Arial" panose="020B0604020202020204" pitchFamily="34" charset="0"/>
              </a:rPr>
              <a:t>4</a:t>
            </a:r>
          </a:p>
          <a:p>
            <a:r>
              <a:rPr lang="es-ES" altLang="es-ES_tradnl" sz="2400" dirty="0">
                <a:latin typeface="Arial" panose="020B0604020202020204" pitchFamily="34" charset="0"/>
              </a:rPr>
              <a:t>E suele ser un número primo.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_tradnl" sz="600" dirty="0">
              <a:latin typeface="Arial" panose="020B0604020202020204" pitchFamily="34" charset="0"/>
            </a:endParaRPr>
          </a:p>
          <a:p>
            <a:r>
              <a:rPr lang="es-ES_tradnl" altLang="es-ES_tradnl" sz="2600" b="1" dirty="0">
                <a:latin typeface="Arial" panose="020B0604020202020204" pitchFamily="34" charset="0"/>
              </a:rPr>
              <a:t>Método de plegado (</a:t>
            </a:r>
            <a:r>
              <a:rPr lang="es-ES_tradnl" altLang="es-ES_tradnl" sz="2600" b="1" dirty="0" err="1">
                <a:latin typeface="Arial" panose="020B0604020202020204" pitchFamily="34" charset="0"/>
              </a:rPr>
              <a:t>folding</a:t>
            </a:r>
            <a:r>
              <a:rPr lang="es-ES_tradnl" altLang="es-ES_tradnl" sz="2600" b="1" dirty="0">
                <a:latin typeface="Arial" panose="020B0604020202020204" pitchFamily="34" charset="0"/>
              </a:rPr>
              <a:t>).</a:t>
            </a:r>
            <a:r>
              <a:rPr lang="es-ES_tradnl" altLang="es-ES_tradnl" sz="2600" dirty="0">
                <a:latin typeface="Arial" panose="020B0604020202020204" pitchFamily="34" charset="0"/>
              </a:rPr>
              <a:t> Suma </a:t>
            </a:r>
            <a:r>
              <a:rPr lang="es-ES_tradnl" altLang="es-ES_tradnl" sz="2600" dirty="0" err="1">
                <a:latin typeface="Arial" panose="020B0604020202020204" pitchFamily="34" charset="0"/>
              </a:rPr>
              <a:t>posic</a:t>
            </a:r>
            <a:r>
              <a:rPr lang="es-ES_tradnl" altLang="es-ES_tradnl" sz="2600" dirty="0">
                <a:latin typeface="Arial" panose="020B0604020202020204" pitchFamily="34" charset="0"/>
              </a:rPr>
              <a:t>. por trozos.</a:t>
            </a:r>
            <a:br>
              <a:rPr lang="es-ES_tradnl" altLang="es-ES_tradnl" sz="26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	h(k) = (x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1 </a:t>
            </a:r>
            <a:r>
              <a:rPr lang="es-ES_tradnl" altLang="es-ES_tradnl" sz="2800" dirty="0">
                <a:latin typeface="Arial" panose="020B0604020202020204" pitchFamily="34" charset="0"/>
              </a:rPr>
              <a:t>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2</a:t>
            </a:r>
            <a:r>
              <a:rPr lang="es-ES_tradnl" altLang="es-ES_tradnl" sz="2800" dirty="0">
                <a:latin typeface="Arial" panose="020B0604020202020204" pitchFamily="34" charset="0"/>
              </a:rPr>
              <a:t> + 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3 </a:t>
            </a:r>
            <a:r>
              <a:rPr lang="es-ES_tradnl" altLang="es-ES_tradnl" sz="2800" dirty="0">
                <a:latin typeface="Arial" panose="020B0604020202020204" pitchFamily="34" charset="0"/>
              </a:rPr>
              <a:t>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4</a:t>
            </a:r>
            <a:r>
              <a:rPr lang="es-ES_tradnl" altLang="es-ES_tradnl" sz="2800" dirty="0">
                <a:latin typeface="Arial" panose="020B0604020202020204" pitchFamily="34" charset="0"/>
              </a:rPr>
              <a:t> + 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5 </a:t>
            </a:r>
            <a:r>
              <a:rPr lang="es-ES_tradnl" altLang="es-ES_tradnl" sz="2800" dirty="0">
                <a:latin typeface="Arial" panose="020B0604020202020204" pitchFamily="34" charset="0"/>
              </a:rPr>
              <a:t>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6</a:t>
            </a:r>
            <a:r>
              <a:rPr lang="es-ES_tradnl" altLang="es-ES_tradnl" sz="2800" dirty="0">
                <a:latin typeface="Arial" panose="020B0604020202020204" pitchFamily="34" charset="0"/>
              </a:rPr>
              <a:t>) mod B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h(k) = (x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3 </a:t>
            </a:r>
            <a:r>
              <a:rPr lang="es-ES_tradnl" altLang="es-ES_tradnl" sz="2800" dirty="0">
                <a:latin typeface="Arial" panose="020B0604020202020204" pitchFamily="34" charset="0"/>
              </a:rPr>
              <a:t>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2 </a:t>
            </a:r>
            <a:r>
              <a:rPr lang="es-ES_tradnl" altLang="es-ES_tradnl" sz="2800" dirty="0">
                <a:latin typeface="Arial" panose="020B0604020202020204" pitchFamily="34" charset="0"/>
              </a:rPr>
              <a:t>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800" dirty="0">
                <a:latin typeface="Arial" panose="020B0604020202020204" pitchFamily="34" charset="0"/>
              </a:rPr>
              <a:t> + 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6 </a:t>
            </a:r>
            <a:r>
              <a:rPr lang="es-ES_tradnl" altLang="es-ES_tradnl" sz="2800" dirty="0">
                <a:latin typeface="Arial" panose="020B0604020202020204" pitchFamily="34" charset="0"/>
              </a:rPr>
              <a:t>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5 </a:t>
            </a:r>
            <a:r>
              <a:rPr lang="es-ES_tradnl" altLang="es-ES_tradnl" sz="2800" dirty="0">
                <a:latin typeface="Arial" panose="020B0604020202020204" pitchFamily="34" charset="0"/>
              </a:rPr>
              <a:t>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4</a:t>
            </a:r>
            <a:r>
              <a:rPr lang="es-ES_tradnl" altLang="es-ES_tradnl" sz="2800" dirty="0">
                <a:latin typeface="Arial" panose="020B0604020202020204" pitchFamily="34" charset="0"/>
              </a:rPr>
              <a:t>) mod B</a:t>
            </a:r>
          </a:p>
          <a:p>
            <a:pPr lvl="1">
              <a:spcBef>
                <a:spcPct val="0"/>
              </a:spcBef>
              <a:buFontTx/>
              <a:buNone/>
            </a:pPr>
            <a:endParaRPr lang="es-ES_tradnl" altLang="es-ES_tradnl" sz="12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s-ES_tradnl" altLang="es-ES_tradnl" sz="2600" b="1" dirty="0">
                <a:latin typeface="Arial" panose="020B0604020202020204" pitchFamily="34" charset="0"/>
              </a:rPr>
              <a:t>Método de extracción.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h(k) = (x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4</a:t>
            </a:r>
            <a:r>
              <a:rPr lang="es-ES_tradnl" altLang="es-ES_tradnl" sz="2800" dirty="0">
                <a:latin typeface="Arial" panose="020B0604020202020204" pitchFamily="34" charset="0"/>
              </a:rPr>
              <a:t> 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1 </a:t>
            </a:r>
            <a:r>
              <a:rPr lang="es-ES_tradnl" altLang="es-ES_tradnl" sz="2800" dirty="0">
                <a:latin typeface="Arial" panose="020B0604020202020204" pitchFamily="34" charset="0"/>
              </a:rPr>
              <a:t>x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6</a:t>
            </a:r>
            <a:r>
              <a:rPr lang="es-ES_tradnl" altLang="es-ES_tradnl" sz="2800" dirty="0">
                <a:latin typeface="Arial" panose="020B0604020202020204" pitchFamily="34" charset="0"/>
              </a:rPr>
              <a:t>) mod B</a:t>
            </a:r>
          </a:p>
        </p:txBody>
      </p:sp>
      <p:sp>
        <p:nvSpPr>
          <p:cNvPr id="59397" name="4 Rectángulo redondeado">
            <a:extLst>
              <a:ext uri="{FF2B5EF4-FFF2-40B4-BE49-F238E27FC236}">
                <a16:creationId xmlns:a16="http://schemas.microsoft.com/office/drawing/2014/main" id="{A6DFD3A2-1A20-EE4D-903E-BC4C738FC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4149725"/>
            <a:ext cx="900112" cy="503238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sp>
        <p:nvSpPr>
          <p:cNvPr id="59398" name="5 Rectángulo redondeado">
            <a:extLst>
              <a:ext uri="{FF2B5EF4-FFF2-40B4-BE49-F238E27FC236}">
                <a16:creationId xmlns:a16="http://schemas.microsoft.com/office/drawing/2014/main" id="{2F607B34-8F11-BF07-5585-14CA2CBA8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0" y="4652963"/>
            <a:ext cx="1249363" cy="576262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_tradnl" altLang="es-ES_tradnl" sz="2400">
              <a:latin typeface="Tahoma" panose="020B0604030504040204" pitchFamily="34" charset="0"/>
            </a:endParaRPr>
          </a:p>
        </p:txBody>
      </p:sp>
      <p:cxnSp>
        <p:nvCxnSpPr>
          <p:cNvPr id="59399" name="6 Conector recto de flecha">
            <a:extLst>
              <a:ext uri="{FF2B5EF4-FFF2-40B4-BE49-F238E27FC236}">
                <a16:creationId xmlns:a16="http://schemas.microsoft.com/office/drawing/2014/main" id="{E066A9D0-BE66-7B5F-5592-7229212A9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92725" y="4581525"/>
            <a:ext cx="1800225" cy="142875"/>
          </a:xfrm>
          <a:prstGeom prst="straightConnector1">
            <a:avLst/>
          </a:prstGeom>
          <a:noFill/>
          <a:ln w="44450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0" name="8 Conector recto de flecha">
            <a:extLst>
              <a:ext uri="{FF2B5EF4-FFF2-40B4-BE49-F238E27FC236}">
                <a16:creationId xmlns:a16="http://schemas.microsoft.com/office/drawing/2014/main" id="{6FFC7933-E9A8-D07F-4DA2-EB33C32D65B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41875" y="5229225"/>
            <a:ext cx="1530350" cy="431800"/>
          </a:xfrm>
          <a:prstGeom prst="straightConnector1">
            <a:avLst/>
          </a:prstGeom>
          <a:noFill/>
          <a:ln w="44450" algn="ctr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1" name="7 Rectángulo">
            <a:extLst>
              <a:ext uri="{FF2B5EF4-FFF2-40B4-BE49-F238E27FC236}">
                <a16:creationId xmlns:a16="http://schemas.microsoft.com/office/drawing/2014/main" id="{1E4103F1-9012-4404-88A0-6D914ECD7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494213"/>
            <a:ext cx="1576388" cy="5238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2800" dirty="0">
                <a:latin typeface="Arial" panose="020B0604020202020204" pitchFamily="34" charset="0"/>
              </a:rPr>
              <a:t>E·x</a:t>
            </a:r>
            <a:r>
              <a:rPr lang="es-ES" altLang="es-ES_tradnl" sz="2800" baseline="-25000" dirty="0">
                <a:latin typeface="Arial" panose="020B0604020202020204" pitchFamily="34" charset="0"/>
              </a:rPr>
              <a:t>5</a:t>
            </a:r>
            <a:r>
              <a:rPr lang="es-ES" altLang="es-ES_tradnl" sz="2800" dirty="0">
                <a:latin typeface="Arial" panose="020B0604020202020204" pitchFamily="34" charset="0"/>
              </a:rPr>
              <a:t> + x</a:t>
            </a:r>
            <a:r>
              <a:rPr lang="es-ES" altLang="es-ES_tradnl" sz="2800" baseline="-25000" dirty="0">
                <a:latin typeface="Arial" panose="020B0604020202020204" pitchFamily="34" charset="0"/>
              </a:rPr>
              <a:t>6</a:t>
            </a:r>
            <a:endParaRPr lang="es-ES_tradnl" altLang="es-ES_tradnl" sz="2800" dirty="0">
              <a:latin typeface="Tahoma" panose="020B0604030504040204" pitchFamily="34" charset="0"/>
            </a:endParaRPr>
          </a:p>
        </p:txBody>
      </p:sp>
      <p:sp>
        <p:nvSpPr>
          <p:cNvPr id="59402" name="11 Rectángulo">
            <a:extLst>
              <a:ext uri="{FF2B5EF4-FFF2-40B4-BE49-F238E27FC236}">
                <a16:creationId xmlns:a16="http://schemas.microsoft.com/office/drawing/2014/main" id="{F0431A8E-F5A9-5F4D-0549-167F966E2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399088"/>
            <a:ext cx="2447925" cy="5238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2800">
                <a:latin typeface="Arial" panose="020B0604020202020204" pitchFamily="34" charset="0"/>
              </a:rPr>
              <a:t>E</a:t>
            </a:r>
            <a:r>
              <a:rPr lang="es-ES" altLang="es-ES_tradnl" sz="2800" baseline="30000">
                <a:latin typeface="Arial" panose="020B0604020202020204" pitchFamily="34" charset="0"/>
              </a:rPr>
              <a:t>2</a:t>
            </a:r>
            <a:r>
              <a:rPr lang="es-ES" altLang="es-ES_tradnl" sz="2800">
                <a:latin typeface="Arial" panose="020B0604020202020204" pitchFamily="34" charset="0"/>
              </a:rPr>
              <a:t>·x</a:t>
            </a:r>
            <a:r>
              <a:rPr lang="es-ES" altLang="es-ES_tradnl" sz="2800" baseline="-25000">
                <a:latin typeface="Arial" panose="020B0604020202020204" pitchFamily="34" charset="0"/>
              </a:rPr>
              <a:t>6</a:t>
            </a:r>
            <a:r>
              <a:rPr lang="es-ES" altLang="es-ES_tradnl" sz="2800">
                <a:latin typeface="Arial" panose="020B0604020202020204" pitchFamily="34" charset="0"/>
              </a:rPr>
              <a:t>+E·x</a:t>
            </a:r>
            <a:r>
              <a:rPr lang="es-ES" altLang="es-ES_tradnl" sz="2800" baseline="-25000">
                <a:latin typeface="Arial" panose="020B0604020202020204" pitchFamily="34" charset="0"/>
              </a:rPr>
              <a:t>5</a:t>
            </a:r>
            <a:r>
              <a:rPr lang="es-ES" altLang="es-ES_tradnl" sz="2800">
                <a:latin typeface="Arial" panose="020B0604020202020204" pitchFamily="34" charset="0"/>
              </a:rPr>
              <a:t>+x</a:t>
            </a:r>
            <a:r>
              <a:rPr lang="es-ES" altLang="es-ES_tradnl" sz="2800" baseline="-25000">
                <a:latin typeface="Arial" panose="020B0604020202020204" pitchFamily="34" charset="0"/>
              </a:rPr>
              <a:t>4</a:t>
            </a:r>
            <a:endParaRPr lang="es-ES_tradnl" altLang="es-ES_tradnl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  <p:bldP spid="59401" grpId="0" animBg="1"/>
      <p:bldP spid="5940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7CF5D7D2-DDC1-AAE0-17AF-53A0EB96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28E3FF9A-BA9B-47D4-B9A7-C9BC3B5C02E6}" type="slidenum">
              <a:rPr lang="es-ES_tradnl" altLang="es-ES" sz="1400">
                <a:latin typeface="Times New Roman" panose="02020603050405020304" pitchFamily="18" charset="0"/>
              </a:rPr>
              <a:pPr/>
              <a:t>58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0202E15-D0AC-6DD7-CD09-DD4DB79C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27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2.4.3. Funciones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D479DC0-9224-25ED-0D8C-CDA167CD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0713"/>
            <a:ext cx="8857108" cy="324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58775" indent="-358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s-ES_tradnl" altLang="es-ES_tradnl" sz="2600" dirty="0">
                <a:latin typeface="Arial" panose="020B0604020202020204" pitchFamily="34" charset="0"/>
              </a:rPr>
              <a:t>¿Cómo se implementaría en C/C++ la suma posicional?</a:t>
            </a:r>
          </a:p>
          <a:p>
            <a:pPr lvl="1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ES_tradnl" altLang="es-ES_tradnl" sz="2600" dirty="0">
                <a:latin typeface="Arial" panose="020B0604020202020204" pitchFamily="34" charset="0"/>
              </a:rPr>
              <a:t>Ejemplo, suma posicional con base 67:</a:t>
            </a: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" altLang="es-ES_tradnl" sz="2000" b="1" dirty="0" err="1">
                <a:latin typeface="Lucida Console" panose="020B0609040504020204" pitchFamily="49" charset="0"/>
              </a:rPr>
              <a:t>unsigned</a:t>
            </a:r>
            <a:r>
              <a:rPr lang="es-ES" altLang="es-ES_tradnl" sz="2000" b="1" dirty="0">
                <a:latin typeface="Lucida Console" panose="020B0609040504020204" pitchFamily="49" charset="0"/>
              </a:rPr>
              <a:t> </a:t>
            </a:r>
            <a:r>
              <a:rPr lang="es-ES" altLang="es-ES_tradnl" sz="2000" b="1" dirty="0" err="1">
                <a:latin typeface="Lucida Console" panose="020B0609040504020204" pitchFamily="49" charset="0"/>
              </a:rPr>
              <a:t>int</a:t>
            </a:r>
            <a:r>
              <a:rPr lang="es-ES" altLang="es-ES_tradnl" sz="2000" b="1" dirty="0">
                <a:latin typeface="Lucida Console" panose="020B0609040504020204" pitchFamily="49" charset="0"/>
              </a:rPr>
              <a:t> h (</a:t>
            </a:r>
            <a:r>
              <a:rPr lang="es-ES" altLang="es-ES_tradnl" sz="2000" b="1" dirty="0" err="1">
                <a:latin typeface="Lucida Console" panose="020B0609040504020204" pitchFamily="49" charset="0"/>
              </a:rPr>
              <a:t>string</a:t>
            </a:r>
            <a:r>
              <a:rPr lang="es-ES" altLang="es-ES_tradnl" sz="2000" b="1" dirty="0">
                <a:latin typeface="Lucida Console" panose="020B0609040504020204" pitchFamily="49" charset="0"/>
              </a:rPr>
              <a:t> clave)</a:t>
            </a: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" altLang="es-ES_tradnl" sz="2000" dirty="0">
                <a:latin typeface="Lucida Console" panose="020B0609040504020204" pitchFamily="49" charset="0"/>
              </a:rPr>
              <a:t>{</a:t>
            </a:r>
            <a:endParaRPr lang="es-ES_tradnl" altLang="es-ES_tradnl" sz="2000" dirty="0">
              <a:latin typeface="Lucida Console" panose="020B0609040504020204" pitchFamily="49" charset="0"/>
            </a:endParaRP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	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unsigned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int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res= 0;</a:t>
            </a: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	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for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(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int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i= 0; i &lt; 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clave.length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(); i++)</a:t>
            </a: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		res+= 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pow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(67, i)*clave[i];</a:t>
            </a: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	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return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res % B;</a:t>
            </a: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2E81317-F2B3-BC6E-718E-1A195AB1DEDA}"/>
              </a:ext>
            </a:extLst>
          </p:cNvPr>
          <p:cNvSpPr txBox="1"/>
          <p:nvPr/>
        </p:nvSpPr>
        <p:spPr>
          <a:xfrm>
            <a:off x="107504" y="4077831"/>
            <a:ext cx="748838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0">
              <a:spcBef>
                <a:spcPct val="0"/>
              </a:spcBef>
              <a:buFontTx/>
              <a:buNone/>
            </a:pPr>
            <a:r>
              <a:rPr lang="es-ES" altLang="es-ES_tradnl" sz="2000" b="1" dirty="0" err="1">
                <a:latin typeface="Lucida Console" panose="020B0609040504020204" pitchFamily="49" charset="0"/>
              </a:rPr>
              <a:t>unsigned</a:t>
            </a:r>
            <a:r>
              <a:rPr lang="es-ES" altLang="es-ES_tradnl" sz="2000" b="1" dirty="0">
                <a:latin typeface="Lucida Console" panose="020B0609040504020204" pitchFamily="49" charset="0"/>
              </a:rPr>
              <a:t> </a:t>
            </a:r>
            <a:r>
              <a:rPr lang="es-ES" altLang="es-ES_tradnl" sz="2000" b="1" dirty="0" err="1">
                <a:latin typeface="Lucida Console" panose="020B0609040504020204" pitchFamily="49" charset="0"/>
              </a:rPr>
              <a:t>int</a:t>
            </a:r>
            <a:r>
              <a:rPr lang="es-ES" altLang="es-ES_tradnl" sz="2000" b="1" dirty="0">
                <a:latin typeface="Lucida Console" panose="020B0609040504020204" pitchFamily="49" charset="0"/>
              </a:rPr>
              <a:t> h (</a:t>
            </a:r>
            <a:r>
              <a:rPr lang="es-ES" altLang="es-ES_tradnl" sz="2000" b="1" dirty="0" err="1">
                <a:latin typeface="Lucida Console" panose="020B0609040504020204" pitchFamily="49" charset="0"/>
              </a:rPr>
              <a:t>string</a:t>
            </a:r>
            <a:r>
              <a:rPr lang="es-ES" altLang="es-ES_tradnl" sz="2000" b="1" dirty="0">
                <a:latin typeface="Lucida Console" panose="020B0609040504020204" pitchFamily="49" charset="0"/>
              </a:rPr>
              <a:t> clave)</a:t>
            </a: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" altLang="es-ES_tradnl" sz="2000" dirty="0">
                <a:latin typeface="Lucida Console" panose="020B0609040504020204" pitchFamily="49" charset="0"/>
              </a:rPr>
              <a:t>{</a:t>
            </a:r>
            <a:endParaRPr lang="es-ES_tradnl" altLang="es-ES_tradnl" sz="2000" dirty="0">
              <a:latin typeface="Lucida Console" panose="020B0609040504020204" pitchFamily="49" charset="0"/>
            </a:endParaRP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	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unsigned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int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res= 0;</a:t>
            </a: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	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for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(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int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i= 0; i &lt; 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clave.length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(); i++)</a:t>
            </a: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		res= 67*res + clave[i];</a:t>
            </a: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	</a:t>
            </a:r>
            <a:r>
              <a:rPr lang="es-ES_tradnl" altLang="es-ES_tradnl" sz="2000" dirty="0" err="1">
                <a:latin typeface="Lucida Console" panose="020B0609040504020204" pitchFamily="49" charset="0"/>
              </a:rPr>
              <a:t>return</a:t>
            </a:r>
            <a:r>
              <a:rPr lang="es-ES_tradnl" altLang="es-ES_tradnl" sz="2000" dirty="0">
                <a:latin typeface="Lucida Console" panose="020B0609040504020204" pitchFamily="49" charset="0"/>
              </a:rPr>
              <a:t> res % B;</a:t>
            </a:r>
          </a:p>
          <a:p>
            <a:pPr lvl="1" indent="0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Lucida Console" panose="020B0609040504020204" pitchFamily="49" charset="0"/>
              </a:rPr>
              <a:t>}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469923A-6EFF-267B-B71F-E93956955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50280"/>
              </p:ext>
            </p:extLst>
          </p:nvPr>
        </p:nvGraphicFramePr>
        <p:xfrm>
          <a:off x="5436096" y="1556792"/>
          <a:ext cx="3326904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272">
                  <a:extLst>
                    <a:ext uri="{9D8B030D-6E8A-4147-A177-3AD203B41FA5}">
                      <a16:colId xmlns:a16="http://schemas.microsoft.com/office/drawing/2014/main" val="3417133401"/>
                    </a:ext>
                  </a:extLst>
                </a:gridCol>
                <a:gridCol w="475272">
                  <a:extLst>
                    <a:ext uri="{9D8B030D-6E8A-4147-A177-3AD203B41FA5}">
                      <a16:colId xmlns:a16="http://schemas.microsoft.com/office/drawing/2014/main" val="2041805189"/>
                    </a:ext>
                  </a:extLst>
                </a:gridCol>
                <a:gridCol w="475272">
                  <a:extLst>
                    <a:ext uri="{9D8B030D-6E8A-4147-A177-3AD203B41FA5}">
                      <a16:colId xmlns:a16="http://schemas.microsoft.com/office/drawing/2014/main" val="2570303841"/>
                    </a:ext>
                  </a:extLst>
                </a:gridCol>
                <a:gridCol w="475272">
                  <a:extLst>
                    <a:ext uri="{9D8B030D-6E8A-4147-A177-3AD203B41FA5}">
                      <a16:colId xmlns:a16="http://schemas.microsoft.com/office/drawing/2014/main" val="2582282102"/>
                    </a:ext>
                  </a:extLst>
                </a:gridCol>
                <a:gridCol w="475272">
                  <a:extLst>
                    <a:ext uri="{9D8B030D-6E8A-4147-A177-3AD203B41FA5}">
                      <a16:colId xmlns:a16="http://schemas.microsoft.com/office/drawing/2014/main" val="4086888795"/>
                    </a:ext>
                  </a:extLst>
                </a:gridCol>
                <a:gridCol w="475272">
                  <a:extLst>
                    <a:ext uri="{9D8B030D-6E8A-4147-A177-3AD203B41FA5}">
                      <a16:colId xmlns:a16="http://schemas.microsoft.com/office/drawing/2014/main" val="1611602377"/>
                    </a:ext>
                  </a:extLst>
                </a:gridCol>
                <a:gridCol w="475272">
                  <a:extLst>
                    <a:ext uri="{9D8B030D-6E8A-4147-A177-3AD203B41FA5}">
                      <a16:colId xmlns:a16="http://schemas.microsoft.com/office/drawing/2014/main" val="3676978069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42807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68939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19361"/>
                  </a:ext>
                </a:extLst>
              </a:tr>
            </a:tbl>
          </a:graphicData>
        </a:graphic>
      </p:graphicFrame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5984AE7-8845-A190-6D35-A8F28016A909}"/>
              </a:ext>
            </a:extLst>
          </p:cNvPr>
          <p:cNvCxnSpPr/>
          <p:nvPr/>
        </p:nvCxnSpPr>
        <p:spPr bwMode="auto">
          <a:xfrm>
            <a:off x="683568" y="1700808"/>
            <a:ext cx="4968676" cy="20882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1CAD682-419A-9326-5F8A-AA859A757A8B}"/>
              </a:ext>
            </a:extLst>
          </p:cNvPr>
          <p:cNvCxnSpPr/>
          <p:nvPr/>
        </p:nvCxnSpPr>
        <p:spPr bwMode="auto">
          <a:xfrm flipV="1">
            <a:off x="562472" y="1700808"/>
            <a:ext cx="4729608" cy="21602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7 Rectángulo">
            <a:extLst>
              <a:ext uri="{FF2B5EF4-FFF2-40B4-BE49-F238E27FC236}">
                <a16:creationId xmlns:a16="http://schemas.microsoft.com/office/drawing/2014/main" id="{59C6F7C7-2483-11F6-20E7-60230960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0742" y="3399383"/>
            <a:ext cx="3047256" cy="46166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_tradnl" sz="2400" dirty="0">
                <a:latin typeface="Arial" panose="020B0604020202020204" pitchFamily="34" charset="0"/>
              </a:rPr>
              <a:t>67</a:t>
            </a:r>
            <a:r>
              <a:rPr lang="es-ES" altLang="es-ES_tradnl" sz="2400" baseline="30000" dirty="0">
                <a:latin typeface="Arial" panose="020B0604020202020204" pitchFamily="34" charset="0"/>
              </a:rPr>
              <a:t>5</a:t>
            </a:r>
            <a:r>
              <a:rPr lang="es-ES" altLang="es-ES_tradnl" sz="2400" dirty="0">
                <a:latin typeface="Arial" panose="020B0604020202020204" pitchFamily="34" charset="0"/>
              </a:rPr>
              <a:t> = 1.350.125.107</a:t>
            </a:r>
            <a:endParaRPr lang="es-ES_tradnl" altLang="es-ES_tradnl" sz="24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19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7CF5D7D2-DDC1-AAE0-17AF-53A0EB96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28E3FF9A-BA9B-47D4-B9A7-C9BC3B5C02E6}" type="slidenum">
              <a:rPr lang="es-ES_tradnl" altLang="es-ES" sz="1400">
                <a:latin typeface="Times New Roman" panose="02020603050405020304" pitchFamily="18" charset="0"/>
              </a:rPr>
              <a:pPr/>
              <a:t>59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0202E15-D0AC-6DD7-CD09-DD4DB79C5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127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2.4.3. Funciones de 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D479DC0-9224-25ED-0D8C-CDA167CD8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620713"/>
            <a:ext cx="8964612" cy="561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358775" indent="-3587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74295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s-ES_tradnl" altLang="es-ES_tradnl" sz="2600" b="1" dirty="0">
                <a:latin typeface="Arial" panose="020B0604020202020204" pitchFamily="34" charset="0"/>
              </a:rPr>
              <a:t>Métodos hash iterativos.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s-ES" altLang="es-ES_tradnl" sz="2000" dirty="0">
                <a:latin typeface="Arial" panose="020B0604020202020204" pitchFamily="34" charset="0"/>
              </a:rPr>
              <a:t>	</a:t>
            </a:r>
            <a:r>
              <a:rPr lang="es-ES" altLang="es-ES_tradnl" sz="2000" b="1" dirty="0">
                <a:latin typeface="Arial" panose="020B0604020202020204" pitchFamily="34" charset="0"/>
              </a:rPr>
              <a:t>operación</a:t>
            </a:r>
            <a:r>
              <a:rPr lang="es-ES" altLang="es-ES_tradnl" sz="2000" dirty="0">
                <a:latin typeface="Arial" panose="020B0604020202020204" pitchFamily="34" charset="0"/>
              </a:rPr>
              <a:t> h (k : </a:t>
            </a:r>
            <a:r>
              <a:rPr lang="es-ES" altLang="es-ES_tradnl" sz="2000" dirty="0" err="1">
                <a:latin typeface="Arial" panose="020B0604020202020204" pitchFamily="34" charset="0"/>
              </a:rPr>
              <a:t>tipo_clave</a:t>
            </a:r>
            <a:r>
              <a:rPr lang="es-ES" altLang="es-ES_tradnl" sz="2000" dirty="0">
                <a:latin typeface="Arial" panose="020B0604020202020204" pitchFamily="34" charset="0"/>
              </a:rPr>
              <a:t>) : entero</a:t>
            </a:r>
            <a:endParaRPr lang="es-ES_tradnl" altLang="es-ES_tradnl" sz="2000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	res:= </a:t>
            </a:r>
            <a:r>
              <a:rPr lang="es-ES_tradnl" altLang="es-ES_tradnl" sz="2000" dirty="0">
                <a:solidFill>
                  <a:srgbClr val="0070C0"/>
                </a:solidFill>
                <a:latin typeface="Arial" panose="020B0604020202020204" pitchFamily="34" charset="0"/>
              </a:rPr>
              <a:t>VALOR_INICIAL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	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para</a:t>
            </a:r>
            <a:r>
              <a:rPr lang="es-ES_tradnl" altLang="es-ES_tradnl" sz="2000" dirty="0">
                <a:latin typeface="Arial" panose="020B0604020202020204" pitchFamily="34" charset="0"/>
              </a:rPr>
              <a:t> i:= 1 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hasta</a:t>
            </a:r>
            <a:r>
              <a:rPr lang="es-ES_tradnl" altLang="es-ES_tradnl" sz="2000" dirty="0">
                <a:latin typeface="Arial" panose="020B0604020202020204" pitchFamily="34" charset="0"/>
              </a:rPr>
              <a:t> longitud(k) 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hacer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		res:= res · </a:t>
            </a:r>
            <a:r>
              <a:rPr lang="es-ES_tradnl" altLang="es-ES_tradnl" sz="2000" dirty="0">
                <a:solidFill>
                  <a:srgbClr val="0070C0"/>
                </a:solidFill>
                <a:latin typeface="Arial" panose="020B0604020202020204" pitchFamily="34" charset="0"/>
              </a:rPr>
              <a:t>BASE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		res:= res </a:t>
            </a:r>
            <a:r>
              <a:rPr lang="es-ES_tradnl" altLang="es-ES_tradnl" sz="2000" dirty="0">
                <a:solidFill>
                  <a:srgbClr val="0070C0"/>
                </a:solidFill>
                <a:latin typeface="Arial" panose="020B0604020202020204" pitchFamily="34" charset="0"/>
              </a:rPr>
              <a:t>COMB</a:t>
            </a:r>
            <a:r>
              <a:rPr lang="es-ES_tradnl" altLang="es-ES_tradnl" sz="2000" dirty="0">
                <a:latin typeface="Arial" panose="020B0604020202020204" pitchFamily="34" charset="0"/>
              </a:rPr>
              <a:t> x</a:t>
            </a:r>
            <a:r>
              <a:rPr lang="es-ES_tradnl" altLang="es-ES_tradnl" sz="2000" baseline="-25000" dirty="0">
                <a:latin typeface="Arial" panose="020B0604020202020204" pitchFamily="34" charset="0"/>
              </a:rPr>
              <a:t>i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s-ES" altLang="es-ES_tradnl" sz="2000" dirty="0">
                <a:latin typeface="Arial" panose="020B0604020202020204" pitchFamily="34" charset="0"/>
              </a:rPr>
              <a:t>		</a:t>
            </a:r>
            <a:r>
              <a:rPr lang="es-ES" altLang="es-ES_tradnl" sz="2000" b="1" dirty="0" err="1">
                <a:latin typeface="Arial" panose="020B0604020202020204" pitchFamily="34" charset="0"/>
              </a:rPr>
              <a:t>finpara</a:t>
            </a:r>
            <a:endParaRPr lang="es-ES_tradnl" altLang="es-ES_tradnl" sz="2000" b="1" dirty="0">
              <a:latin typeface="Arial" panose="020B0604020202020204" pitchFamily="34" charset="0"/>
            </a:endParaRPr>
          </a:p>
          <a:p>
            <a:pPr lvl="1">
              <a:spcBef>
                <a:spcPct val="0"/>
              </a:spcBef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	</a:t>
            </a:r>
            <a:r>
              <a:rPr lang="es-ES_tradnl" altLang="es-ES_tradnl" sz="2000" b="1" dirty="0">
                <a:latin typeface="Arial" panose="020B0604020202020204" pitchFamily="34" charset="0"/>
              </a:rPr>
              <a:t>devolver</a:t>
            </a:r>
            <a:r>
              <a:rPr lang="es-ES_tradnl" altLang="es-ES_tradnl" sz="2000" dirty="0">
                <a:latin typeface="Arial" panose="020B0604020202020204" pitchFamily="34" charset="0"/>
              </a:rPr>
              <a:t> res mod 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_tradnl" altLang="es-ES_tradnl" sz="2000" dirty="0">
                <a:solidFill>
                  <a:srgbClr val="0070C0"/>
                </a:solidFill>
                <a:latin typeface="Arial" panose="020B0604020202020204" pitchFamily="34" charset="0"/>
              </a:rPr>
              <a:t>COMB</a:t>
            </a:r>
            <a:r>
              <a:rPr lang="es-ES_tradnl" altLang="es-ES_tradnl" sz="2000" dirty="0">
                <a:latin typeface="Arial" panose="020B0604020202020204" pitchFamily="34" charset="0"/>
              </a:rPr>
              <a:t> = normalmente es suma o XOR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altLang="es-ES_tradnl" sz="2000" dirty="0">
                <a:solidFill>
                  <a:srgbClr val="0070C0"/>
                </a:solidFill>
                <a:latin typeface="Arial" panose="020B0604020202020204" pitchFamily="34" charset="0"/>
              </a:rPr>
              <a:t>BASE</a:t>
            </a:r>
            <a:r>
              <a:rPr lang="es-ES" altLang="es-ES_tradnl" sz="2000" dirty="0">
                <a:solidFill>
                  <a:srgbClr val="000000"/>
                </a:solidFill>
                <a:latin typeface="Arial" panose="020B0604020202020204" pitchFamily="34" charset="0"/>
              </a:rPr>
              <a:t> = valor multiplicativo (puede hacerse con desplazamiento de bits)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altLang="es-ES_tradnl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Ejemplos</a:t>
            </a:r>
            <a:r>
              <a:rPr lang="es-ES" altLang="es-ES_tradnl" sz="20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pPr lvl="2"/>
            <a:r>
              <a:rPr lang="es-ES" altLang="es-ES_tradnl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Suma posicional</a:t>
            </a:r>
            <a:r>
              <a:rPr lang="es-ES" altLang="es-ES_tradnl" sz="2000" dirty="0">
                <a:solidFill>
                  <a:srgbClr val="000000"/>
                </a:solidFill>
                <a:latin typeface="Arial" panose="020B0604020202020204" pitchFamily="34" charset="0"/>
              </a:rPr>
              <a:t> → VALOR_INIC = 0; COMB = +</a:t>
            </a:r>
          </a:p>
          <a:p>
            <a:pPr lvl="2"/>
            <a:r>
              <a:rPr lang="es-ES" altLang="es-ES_tradnl" sz="2000" b="1" dirty="0">
                <a:solidFill>
                  <a:srgbClr val="000000"/>
                </a:solidFill>
                <a:latin typeface="Arial" panose="020B0604020202020204" pitchFamily="34" charset="0"/>
              </a:rPr>
              <a:t>djb2</a:t>
            </a:r>
            <a:r>
              <a:rPr lang="es-ES" altLang="es-ES_tradnl" sz="2000" dirty="0">
                <a:solidFill>
                  <a:srgbClr val="000000"/>
                </a:solidFill>
                <a:latin typeface="Arial" panose="020B0604020202020204" pitchFamily="34" charset="0"/>
              </a:rPr>
              <a:t> → VALOR_INIC = 5381; BASE = 33; COMB = +</a:t>
            </a:r>
          </a:p>
          <a:p>
            <a:pPr lvl="2"/>
            <a:r>
              <a:rPr lang="es-ES" altLang="es-ES_tradnl" sz="2000" b="1" dirty="0">
                <a:solidFill>
                  <a:srgbClr val="000000"/>
                </a:solidFill>
                <a:latin typeface="Arial" panose="020B0604020202020204" pitchFamily="34" charset="0"/>
              </a:rPr>
              <a:t>djb2a</a:t>
            </a:r>
            <a:r>
              <a:rPr lang="es-ES" altLang="es-ES_tradnl" sz="2000" dirty="0">
                <a:solidFill>
                  <a:srgbClr val="000000"/>
                </a:solidFill>
                <a:latin typeface="Arial" panose="020B0604020202020204" pitchFamily="34" charset="0"/>
              </a:rPr>
              <a:t> → VALOR_INIC = 5381; BASE = 33; COMB = XOR</a:t>
            </a:r>
          </a:p>
          <a:p>
            <a:pPr lvl="2"/>
            <a:r>
              <a:rPr lang="es-ES" altLang="es-ES_tradnl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sdbm</a:t>
            </a:r>
            <a:r>
              <a:rPr lang="es-ES" altLang="es-ES_tradnl" sz="2000" dirty="0">
                <a:solidFill>
                  <a:srgbClr val="000000"/>
                </a:solidFill>
                <a:latin typeface="Arial" panose="020B0604020202020204" pitchFamily="34" charset="0"/>
              </a:rPr>
              <a:t> → VALOR_INIC = 0; BASE = 65599; COMB = +</a:t>
            </a:r>
            <a:endParaRPr lang="es-ES_tradnl" altLang="es-ES_tradnl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/>
            <a:r>
              <a:rPr lang="es-ES" altLang="es-ES_tradnl" sz="2000" b="1" dirty="0">
                <a:solidFill>
                  <a:srgbClr val="000000"/>
                </a:solidFill>
                <a:latin typeface="Arial" panose="020B0604020202020204" pitchFamily="34" charset="0"/>
              </a:rPr>
              <a:t>FNV-1</a:t>
            </a:r>
            <a:r>
              <a:rPr lang="es-ES" altLang="es-ES_tradnl" sz="2000" dirty="0">
                <a:solidFill>
                  <a:srgbClr val="000000"/>
                </a:solidFill>
                <a:latin typeface="Arial" panose="020B0604020202020204" pitchFamily="34" charset="0"/>
              </a:rPr>
              <a:t> → </a:t>
            </a:r>
            <a:r>
              <a:rPr lang="es-ES" altLang="es-ES_tradnl" sz="1900" dirty="0">
                <a:solidFill>
                  <a:srgbClr val="000000"/>
                </a:solidFill>
                <a:latin typeface="Arial" panose="020B0604020202020204" pitchFamily="34" charset="0"/>
              </a:rPr>
              <a:t>VALOR_INIC = 2166136261; BASE = </a:t>
            </a:r>
            <a:r>
              <a:rPr lang="es-ES_tradnl" altLang="es-ES_tradnl" sz="1900" dirty="0">
                <a:latin typeface="Tahoma" panose="020B0604030504040204" pitchFamily="34" charset="0"/>
              </a:rPr>
              <a:t>16777619</a:t>
            </a:r>
            <a:r>
              <a:rPr lang="es-ES" altLang="es-ES_tradnl" sz="1900" dirty="0">
                <a:solidFill>
                  <a:srgbClr val="000000"/>
                </a:solidFill>
                <a:latin typeface="Arial" panose="020B0604020202020204" pitchFamily="34" charset="0"/>
              </a:rPr>
              <a:t>; COMB = XOR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4 Marcador de pie de página">
            <a:extLst>
              <a:ext uri="{FF2B5EF4-FFF2-40B4-BE49-F238E27FC236}">
                <a16:creationId xmlns:a16="http://schemas.microsoft.com/office/drawing/2014/main" id="{F8FE498F-E082-14F7-C5A2-3B1CB618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A9263328-8183-4652-B2AB-FC68A08680F2}" type="slidenum">
              <a:rPr lang="es-ES_tradnl" altLang="es-ES" sz="1400">
                <a:latin typeface="Times New Roman" panose="02020603050405020304" pitchFamily="18" charset="0"/>
              </a:rPr>
              <a:pPr/>
              <a:t>6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C1213A1A-5C2D-6F3D-25E6-3B0FDD66F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86800" cy="685800"/>
          </a:xfrm>
          <a:noFill/>
        </p:spPr>
        <p:txBody>
          <a:bodyPr/>
          <a:lstStyle/>
          <a:p>
            <a:r>
              <a:rPr lang="es-ES_tradnl" altLang="es-ES_tradnl" sz="3200">
                <a:latin typeface="Arial Black" panose="020B0A04020102020204" pitchFamily="34" charset="0"/>
              </a:rPr>
              <a:t>2.1. Repaso del TAD Conjunto.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836E706B-C716-4C17-EC4E-CF519D9C3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987425"/>
            <a:ext cx="8370888" cy="54197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s-ES_tradnl" altLang="es-ES_tradnl" b="1">
                <a:latin typeface="Arial" panose="020B0604020202020204" pitchFamily="34" charset="0"/>
              </a:rPr>
              <a:t>		Repaso de Notación de Conjuntos.</a:t>
            </a:r>
            <a:endParaRPr lang="es-ES_tradnl" altLang="es-ES_tradnl" sz="3600" b="1">
              <a:latin typeface="Arial" panose="020B0604020202020204" pitchFamily="34" charset="0"/>
            </a:endParaRPr>
          </a:p>
          <a:p>
            <a:pPr>
              <a:buFontTx/>
              <a:buNone/>
            </a:pPr>
            <a:endParaRPr lang="es-ES_tradnl" altLang="es-ES_tradnl" sz="1400" b="1">
              <a:latin typeface="Arial" panose="020B0604020202020204" pitchFamily="34" charset="0"/>
            </a:endParaRPr>
          </a:p>
          <a:p>
            <a:r>
              <a:rPr lang="es-ES_tradnl" altLang="es-ES_tradnl" sz="2200" b="1">
                <a:latin typeface="Arial" panose="020B0604020202020204" pitchFamily="34" charset="0"/>
              </a:rPr>
              <a:t>Definición</a:t>
            </a:r>
            <a:r>
              <a:rPr lang="es-ES_tradnl" altLang="es-ES_tradnl" sz="2200">
                <a:latin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r>
              <a:rPr lang="es-ES_tradnl" altLang="es-ES_tradnl" sz="2600">
                <a:latin typeface="Arial" panose="020B0604020202020204" pitchFamily="34" charset="0"/>
              </a:rPr>
              <a:t>	    </a:t>
            </a:r>
            <a:r>
              <a:rPr lang="es-ES_tradnl" altLang="es-ES_tradnl" sz="2400">
                <a:latin typeface="Arial" panose="020B0604020202020204" pitchFamily="34" charset="0"/>
              </a:rPr>
              <a:t>Por extensión</a:t>
            </a:r>
            <a:r>
              <a:rPr lang="es-ES_tradnl" altLang="es-ES_tradnl" sz="2600">
                <a:latin typeface="Arial" panose="020B0604020202020204" pitchFamily="34" charset="0"/>
              </a:rPr>
              <a:t>		    </a:t>
            </a:r>
            <a:r>
              <a:rPr lang="es-ES_tradnl" altLang="es-ES_tradnl" sz="2400">
                <a:latin typeface="Arial" panose="020B0604020202020204" pitchFamily="34" charset="0"/>
              </a:rPr>
              <a:t>Mediante proposiciones</a:t>
            </a:r>
            <a:endParaRPr lang="es-ES_tradnl" altLang="es-ES_tradnl" sz="2600">
              <a:latin typeface="Arial" panose="020B0604020202020204" pitchFamily="34" charset="0"/>
            </a:endParaRPr>
          </a:p>
          <a:p>
            <a:pPr>
              <a:buFontTx/>
              <a:buNone/>
            </a:pPr>
            <a:r>
              <a:rPr lang="es-ES_tradnl" altLang="es-ES_tradnl" sz="2200">
                <a:latin typeface="Arial" panose="020B0604020202020204" pitchFamily="34" charset="0"/>
              </a:rPr>
              <a:t>	A= {a, b, c, ..., z}		C= {x | proposición de x}</a:t>
            </a:r>
          </a:p>
          <a:p>
            <a:pPr>
              <a:buFontTx/>
              <a:buNone/>
            </a:pPr>
            <a:r>
              <a:rPr lang="es-ES_tradnl" altLang="es-ES_tradnl" sz="2200">
                <a:latin typeface="Arial" panose="020B0604020202020204" pitchFamily="34" charset="0"/>
              </a:rPr>
              <a:t>	B= {1, 4, 7} = {4, 7, 1}	D= {x | x es primo y menor que 90}</a:t>
            </a:r>
          </a:p>
          <a:p>
            <a:pPr>
              <a:buFontTx/>
              <a:buNone/>
            </a:pPr>
            <a:endParaRPr lang="es-ES_tradnl" altLang="es-ES_tradnl" sz="1000">
              <a:latin typeface="Arial" panose="020B0604020202020204" pitchFamily="34" charset="0"/>
            </a:endParaRPr>
          </a:p>
          <a:p>
            <a:r>
              <a:rPr lang="es-ES_tradnl" altLang="es-ES_tradnl" sz="2200" b="1">
                <a:latin typeface="Arial" panose="020B0604020202020204" pitchFamily="34" charset="0"/>
              </a:rPr>
              <a:t>Pertenencia</a:t>
            </a:r>
            <a:r>
              <a:rPr lang="es-ES_tradnl" altLang="es-ES_tradnl" sz="2200">
                <a:latin typeface="Arial" panose="020B0604020202020204" pitchFamily="34" charset="0"/>
              </a:rPr>
              <a:t>:	x </a:t>
            </a:r>
            <a:r>
              <a:rPr lang="es-ES_tradnl" altLang="es-ES_tradnl" sz="2200">
                <a:latin typeface="Arial" panose="020B0604020202020204" pitchFamily="34" charset="0"/>
                <a:sym typeface="Symbol" panose="05050102010706020507" pitchFamily="18" charset="2"/>
              </a:rPr>
              <a:t> A	       •	</a:t>
            </a:r>
            <a:r>
              <a:rPr lang="es-ES_tradnl" altLang="es-ES_tradnl" sz="2200" b="1">
                <a:latin typeface="Arial" panose="020B0604020202020204" pitchFamily="34" charset="0"/>
                <a:sym typeface="Symbol" panose="05050102010706020507" pitchFamily="18" charset="2"/>
              </a:rPr>
              <a:t>No pertenencia</a:t>
            </a:r>
            <a:r>
              <a:rPr lang="es-ES_tradnl" altLang="es-ES_tradnl" sz="2200">
                <a:latin typeface="Arial" panose="020B0604020202020204" pitchFamily="34" charset="0"/>
                <a:sym typeface="Symbol" panose="05050102010706020507" pitchFamily="18" charset="2"/>
              </a:rPr>
              <a:t>:        x  A</a:t>
            </a:r>
            <a:endParaRPr lang="es-ES_tradnl" altLang="es-ES_tradnl" sz="2200">
              <a:latin typeface="Arial" panose="020B0604020202020204" pitchFamily="34" charset="0"/>
            </a:endParaRPr>
          </a:p>
          <a:p>
            <a:endParaRPr lang="es-ES_tradnl" altLang="es-ES_tradnl" sz="1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s-ES_tradnl" altLang="es-ES_tradnl" sz="2200" b="1">
                <a:latin typeface="Arial" panose="020B0604020202020204" pitchFamily="34" charset="0"/>
                <a:sym typeface="Symbol" panose="05050102010706020507" pitchFamily="18" charset="2"/>
              </a:rPr>
              <a:t>Conjunto vacío</a:t>
            </a:r>
            <a:r>
              <a:rPr lang="es-ES_tradnl" altLang="es-ES_tradnl" sz="2200">
                <a:latin typeface="Arial" panose="020B0604020202020204" pitchFamily="34" charset="0"/>
                <a:sym typeface="Symbol" panose="05050102010706020507" pitchFamily="18" charset="2"/>
              </a:rPr>
              <a:t>: 	   Ø	       •	</a:t>
            </a:r>
            <a:r>
              <a:rPr lang="es-ES_tradnl" altLang="es-ES_tradnl" sz="2200" b="1">
                <a:latin typeface="Arial" panose="020B0604020202020204" pitchFamily="34" charset="0"/>
                <a:sym typeface="Symbol" panose="05050102010706020507" pitchFamily="18" charset="2"/>
              </a:rPr>
              <a:t>Conjunto universal</a:t>
            </a:r>
            <a:r>
              <a:rPr lang="es-ES_tradnl" altLang="es-ES_tradnl" sz="2200">
                <a:latin typeface="Arial" panose="020B0604020202020204" pitchFamily="34" charset="0"/>
                <a:sym typeface="Symbol" panose="05050102010706020507" pitchFamily="18" charset="2"/>
              </a:rPr>
              <a:t>:   </a:t>
            </a:r>
            <a:r>
              <a:rPr lang="es-ES_tradnl" altLang="es-ES_tradnl" b="1">
                <a:latin typeface="Vivaldi" panose="03020602050506090804" pitchFamily="66" charset="0"/>
              </a:rPr>
              <a:t>U</a:t>
            </a:r>
            <a:endParaRPr lang="es-ES_tradnl" altLang="es-ES_tradnl" sz="2200" b="1">
              <a:latin typeface="Vivaldi" panose="03020602050506090804" pitchFamily="66" charset="0"/>
              <a:sym typeface="Symbol" panose="05050102010706020507" pitchFamily="18" charset="2"/>
            </a:endParaRPr>
          </a:p>
          <a:p>
            <a:endParaRPr lang="es-ES_tradnl" altLang="es-ES_tradnl" sz="8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s-ES_tradnl" altLang="es-ES_tradnl" sz="2200" b="1">
                <a:latin typeface="Arial" panose="020B0604020202020204" pitchFamily="34" charset="0"/>
                <a:sym typeface="Symbol" panose="05050102010706020507" pitchFamily="18" charset="2"/>
              </a:rPr>
              <a:t>Inclusión</a:t>
            </a:r>
            <a:r>
              <a:rPr lang="es-ES_tradnl" altLang="es-ES_tradnl" sz="2200">
                <a:latin typeface="Arial" panose="020B0604020202020204" pitchFamily="34" charset="0"/>
                <a:sym typeface="Symbol" panose="05050102010706020507" pitchFamily="18" charset="2"/>
              </a:rPr>
              <a:t>:		A  B	       •	</a:t>
            </a:r>
            <a:r>
              <a:rPr lang="es-ES_tradnl" altLang="es-ES_tradnl" sz="2200" b="1">
                <a:latin typeface="Arial" panose="020B0604020202020204" pitchFamily="34" charset="0"/>
                <a:sym typeface="Symbol" panose="05050102010706020507" pitchFamily="18" charset="2"/>
              </a:rPr>
              <a:t>Intersección:</a:t>
            </a:r>
            <a:r>
              <a:rPr lang="es-ES_tradnl" altLang="es-ES_tradnl" sz="2200">
                <a:latin typeface="Arial" panose="020B0604020202020204" pitchFamily="34" charset="0"/>
                <a:sym typeface="Symbol" panose="05050102010706020507" pitchFamily="18" charset="2"/>
              </a:rPr>
              <a:t>	           A  B</a:t>
            </a:r>
            <a:endParaRPr lang="es-ES_tradnl" altLang="es-ES_tradnl" sz="2200">
              <a:latin typeface="Arial" panose="020B0604020202020204" pitchFamily="34" charset="0"/>
            </a:endParaRPr>
          </a:p>
          <a:p>
            <a:endParaRPr lang="es-ES_tradnl" altLang="es-ES_tradnl" sz="10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r>
              <a:rPr lang="es-ES_tradnl" altLang="es-ES_tradnl" sz="2200" b="1">
                <a:latin typeface="Arial" panose="020B0604020202020204" pitchFamily="34" charset="0"/>
                <a:sym typeface="Symbol" panose="05050102010706020507" pitchFamily="18" charset="2"/>
              </a:rPr>
              <a:t>Unión</a:t>
            </a:r>
            <a:r>
              <a:rPr lang="es-ES_tradnl" altLang="es-ES_tradnl" sz="2200">
                <a:latin typeface="Arial" panose="020B0604020202020204" pitchFamily="34" charset="0"/>
                <a:sym typeface="Symbol" panose="05050102010706020507" pitchFamily="18" charset="2"/>
              </a:rPr>
              <a:t>:		A  B	       •	</a:t>
            </a:r>
            <a:r>
              <a:rPr lang="es-ES_tradnl" altLang="es-ES_tradnl" sz="2200" b="1">
                <a:latin typeface="Arial" panose="020B0604020202020204" pitchFamily="34" charset="0"/>
                <a:sym typeface="Symbol" panose="05050102010706020507" pitchFamily="18" charset="2"/>
              </a:rPr>
              <a:t>Diferencia</a:t>
            </a:r>
            <a:r>
              <a:rPr lang="es-ES_tradnl" altLang="es-ES_tradnl" sz="2200">
                <a:latin typeface="Arial" panose="020B0604020202020204" pitchFamily="34" charset="0"/>
                <a:sym typeface="Symbol" panose="05050102010706020507" pitchFamily="18" charset="2"/>
              </a:rPr>
              <a:t>: 	           A – B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2 Marcador de pie de página">
            <a:extLst>
              <a:ext uri="{FF2B5EF4-FFF2-40B4-BE49-F238E27FC236}">
                <a16:creationId xmlns:a16="http://schemas.microsoft.com/office/drawing/2014/main" id="{CBB2B540-AA10-8C9B-1B02-26E48845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BC18594A-51C8-414E-889C-5C5D8D114B54}" type="slidenum">
              <a:rPr lang="es-ES_tradnl" altLang="es-ES" sz="1400">
                <a:latin typeface="Times New Roman" panose="02020603050405020304" pitchFamily="18" charset="0"/>
              </a:rPr>
              <a:pPr/>
              <a:t>60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48A4F81-FE5A-A9D8-D4B5-FF0A00B87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2.4.3. Funciones de redispersión.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83CDD5B3-B9CC-C214-5363-D4EF8FB7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20713"/>
            <a:ext cx="838200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s-ES_tradnl" altLang="es-ES_tradnl" sz="2800" b="1" dirty="0" err="1">
                <a:latin typeface="Arial" panose="020B0604020202020204" pitchFamily="34" charset="0"/>
              </a:rPr>
              <a:t>Redispersión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lineal.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h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i</a:t>
            </a:r>
            <a:r>
              <a:rPr lang="es-ES_tradnl" altLang="es-ES_tradnl" sz="2800" dirty="0">
                <a:latin typeface="Arial" panose="020B0604020202020204" pitchFamily="34" charset="0"/>
              </a:rPr>
              <a:t>(k) = h(i, k) = (h(k) + i) mod B </a:t>
            </a:r>
          </a:p>
          <a:p>
            <a:pPr>
              <a:spcBef>
                <a:spcPct val="5000"/>
              </a:spcBef>
            </a:pP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400" dirty="0">
                <a:latin typeface="Arial" panose="020B0604020202020204" pitchFamily="34" charset="0"/>
              </a:rPr>
              <a:t>Es sencilla de aplicar.</a:t>
            </a:r>
          </a:p>
          <a:p>
            <a:pPr>
              <a:spcBef>
                <a:spcPct val="5000"/>
              </a:spcBef>
            </a:pPr>
            <a:r>
              <a:rPr lang="es-ES_tradnl" altLang="es-ES_tradnl" sz="2400" dirty="0">
                <a:latin typeface="Arial" panose="020B0604020202020204" pitchFamily="34" charset="0"/>
              </a:rPr>
              <a:t>Se recorren todas las cubetas para i= 1, …, B-1.</a:t>
            </a:r>
          </a:p>
          <a:p>
            <a:pPr>
              <a:spcBef>
                <a:spcPct val="5000"/>
              </a:spcBef>
            </a:pPr>
            <a:r>
              <a:rPr lang="es-ES_tradnl" altLang="es-ES_tradnl" sz="2400" b="1" dirty="0">
                <a:latin typeface="Arial" panose="020B0604020202020204" pitchFamily="34" charset="0"/>
              </a:rPr>
              <a:t>Problema de agrupamiento:</a:t>
            </a:r>
            <a:r>
              <a:rPr lang="es-ES_tradnl" altLang="es-ES_tradnl" sz="2400" dirty="0">
                <a:latin typeface="Arial" panose="020B0604020202020204" pitchFamily="34" charset="0"/>
              </a:rPr>
              <a:t> Si se llenan varias cubetas consecutivas y hay una colisión, se debe consultar todo el grupo. Aumenta el tamaño de este grupo, haciendo que las inserciones y búsquedas sean más lentas.</a:t>
            </a:r>
          </a:p>
        </p:txBody>
      </p:sp>
      <p:graphicFrame>
        <p:nvGraphicFramePr>
          <p:cNvPr id="75874" name="Group 98">
            <a:extLst>
              <a:ext uri="{FF2B5EF4-FFF2-40B4-BE49-F238E27FC236}">
                <a16:creationId xmlns:a16="http://schemas.microsoft.com/office/drawing/2014/main" id="{755AD513-85B7-62CB-1219-EF2961BAB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06683"/>
              </p:ext>
            </p:extLst>
          </p:nvPr>
        </p:nvGraphicFramePr>
        <p:xfrm>
          <a:off x="457200" y="4476750"/>
          <a:ext cx="8356600" cy="1066800"/>
        </p:xfrm>
        <a:graphic>
          <a:graphicData uri="http://schemas.openxmlformats.org/drawingml/2006/table">
            <a:tbl>
              <a:tblPr/>
              <a:tblGrid>
                <a:gridCol w="522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911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22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228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s-E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es-E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B-2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_tradnl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B-1</a:t>
                      </a:r>
                      <a:endParaRPr kumimoji="0" lang="es-E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E2399076-6856-2260-F2C8-8909DA6A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 dirty="0">
                <a:latin typeface="Times New Roman" panose="02020603050405020304" pitchFamily="18" charset="0"/>
              </a:rPr>
              <a:t>	  A.E.D. I				        </a:t>
            </a:r>
            <a:fld id="{A685C751-921A-4A6C-B490-5D0DD4F83ACF}" type="slidenum">
              <a:rPr lang="es-ES_tradnl" altLang="es-ES" sz="1400">
                <a:latin typeface="Times New Roman" panose="02020603050405020304" pitchFamily="18" charset="0"/>
              </a:rPr>
              <a:pPr/>
              <a:t>61</a:t>
            </a:fld>
            <a:endParaRPr lang="es-ES_tradnl" altLang="es-ES" sz="1400" dirty="0">
              <a:latin typeface="Times New Roman" panose="02020603050405020304" pitchFamily="18" charset="0"/>
            </a:endParaRPr>
          </a:p>
          <a:p>
            <a:r>
              <a:rPr lang="es-ES_tradnl" altLang="es-ES" sz="1400" dirty="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 dirty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DB79F3A-3CD8-18C5-C3C6-F855866A9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2.4.3. Funciones de redispersión.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7D13A09-E77C-8058-8619-1E39F662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577850"/>
            <a:ext cx="8662987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s-ES_tradnl" altLang="es-ES_tradnl" sz="2800" b="1" dirty="0" err="1">
                <a:latin typeface="Arial" panose="020B0604020202020204" pitchFamily="34" charset="0"/>
              </a:rPr>
              <a:t>Redispersión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con saltos de tamaño C.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h</a:t>
            </a:r>
            <a:r>
              <a:rPr lang="es-ES_tradnl" altLang="es-ES_tradnl" sz="2800" baseline="-25000" dirty="0">
                <a:latin typeface="Arial" panose="020B0604020202020204" pitchFamily="34" charset="0"/>
              </a:rPr>
              <a:t>i</a:t>
            </a:r>
            <a:r>
              <a:rPr lang="es-ES_tradnl" altLang="es-ES_tradnl" sz="2800" dirty="0">
                <a:latin typeface="Arial" panose="020B0604020202020204" pitchFamily="34" charset="0"/>
              </a:rPr>
              <a:t>(k) = h(i, k) = (h(k) + </a:t>
            </a:r>
            <a:r>
              <a:rPr lang="es-ES_tradnl" altLang="es-ES_tradnl" sz="2800" dirty="0" err="1">
                <a:latin typeface="Arial" panose="020B0604020202020204" pitchFamily="34" charset="0"/>
              </a:rPr>
              <a:t>C·i</a:t>
            </a:r>
            <a:r>
              <a:rPr lang="es-ES_tradnl" altLang="es-ES_tradnl" sz="2800" dirty="0">
                <a:latin typeface="Arial" panose="020B0604020202020204" pitchFamily="34" charset="0"/>
              </a:rPr>
              <a:t>) mod B </a:t>
            </a:r>
          </a:p>
          <a:p>
            <a:pPr>
              <a:spcBef>
                <a:spcPct val="5000"/>
              </a:spcBef>
            </a:pPr>
            <a:endParaRPr lang="es-ES_tradnl" altLang="es-ES_tradnl" sz="1200" dirty="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400" dirty="0">
                <a:latin typeface="Arial" panose="020B0604020202020204" pitchFamily="34" charset="0"/>
              </a:rPr>
              <a:t>Es sencilla de aplicar.</a:t>
            </a:r>
          </a:p>
          <a:p>
            <a:pPr>
              <a:spcBef>
                <a:spcPct val="5000"/>
              </a:spcBef>
            </a:pPr>
            <a:r>
              <a:rPr lang="es-ES_tradnl" altLang="es-ES_tradnl" sz="2400" dirty="0">
                <a:latin typeface="Arial" panose="020B0604020202020204" pitchFamily="34" charset="0"/>
              </a:rPr>
              <a:t>Se recorren todas las cubetas de la tabla si C y B son primos entre sí.</a:t>
            </a:r>
          </a:p>
          <a:p>
            <a:pPr>
              <a:spcBef>
                <a:spcPct val="5000"/>
              </a:spcBef>
            </a:pPr>
            <a:r>
              <a:rPr lang="es-ES_tradnl" altLang="es-ES_tradnl" sz="2400" b="1" dirty="0">
                <a:latin typeface="Arial" panose="020B0604020202020204" pitchFamily="34" charset="0"/>
              </a:rPr>
              <a:t>Inconveniente:</a:t>
            </a:r>
            <a:r>
              <a:rPr lang="es-ES_tradnl" altLang="es-ES_tradnl" sz="2400" dirty="0">
                <a:latin typeface="Arial" panose="020B0604020202020204" pitchFamily="34" charset="0"/>
              </a:rPr>
              <a:t> no resuelve el problema del agrupamiento.</a:t>
            </a:r>
          </a:p>
          <a:p>
            <a:pPr>
              <a:spcBef>
                <a:spcPct val="5000"/>
              </a:spcBef>
            </a:pPr>
            <a:endParaRPr lang="es-ES_tradnl" altLang="es-ES_tradnl" sz="2000" dirty="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800" b="1" dirty="0" err="1">
                <a:latin typeface="Arial" panose="020B0604020202020204" pitchFamily="34" charset="0"/>
              </a:rPr>
              <a:t>Redispersión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cuadrática.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h(i, k) = (h(k) + D(i)) mod B</a:t>
            </a:r>
          </a:p>
          <a:p>
            <a:pPr>
              <a:spcBef>
                <a:spcPct val="5000"/>
              </a:spcBef>
            </a:pPr>
            <a:endParaRPr lang="es-ES_tradnl" altLang="es-ES_tradnl" sz="1200" dirty="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400" dirty="0">
                <a:latin typeface="Arial" panose="020B0604020202020204" pitchFamily="34" charset="0"/>
              </a:rPr>
              <a:t>D(i) = (+1, -1, +2</a:t>
            </a:r>
            <a:r>
              <a:rPr lang="es-ES_tradnl" altLang="es-ES_tradnl" sz="2400" baseline="30000" dirty="0">
                <a:latin typeface="Arial" panose="020B0604020202020204" pitchFamily="34" charset="0"/>
              </a:rPr>
              <a:t>2</a:t>
            </a:r>
            <a:r>
              <a:rPr lang="es-ES_tradnl" altLang="es-ES_tradnl" sz="2400" dirty="0">
                <a:latin typeface="Arial" panose="020B0604020202020204" pitchFamily="34" charset="0"/>
              </a:rPr>
              <a:t>, -2</a:t>
            </a:r>
            <a:r>
              <a:rPr lang="es-ES_tradnl" altLang="es-ES_tradnl" sz="2400" baseline="30000" dirty="0">
                <a:latin typeface="Arial" panose="020B0604020202020204" pitchFamily="34" charset="0"/>
              </a:rPr>
              <a:t>2</a:t>
            </a:r>
            <a:r>
              <a:rPr lang="es-ES_tradnl" altLang="es-ES_tradnl" sz="2400" dirty="0">
                <a:latin typeface="Arial" panose="020B0604020202020204" pitchFamily="34" charset="0"/>
              </a:rPr>
              <a:t>, +3</a:t>
            </a:r>
            <a:r>
              <a:rPr lang="es-ES_tradnl" altLang="es-ES_tradnl" sz="2400" baseline="30000" dirty="0">
                <a:latin typeface="Arial" panose="020B0604020202020204" pitchFamily="34" charset="0"/>
              </a:rPr>
              <a:t>2</a:t>
            </a:r>
            <a:r>
              <a:rPr lang="es-ES_tradnl" altLang="es-ES_tradnl" sz="2400" dirty="0">
                <a:latin typeface="Arial" panose="020B0604020202020204" pitchFamily="34" charset="0"/>
              </a:rPr>
              <a:t>, -3</a:t>
            </a:r>
            <a:r>
              <a:rPr lang="es-ES_tradnl" altLang="es-ES_tradnl" sz="2400" baseline="30000" dirty="0">
                <a:latin typeface="Arial" panose="020B0604020202020204" pitchFamily="34" charset="0"/>
              </a:rPr>
              <a:t>2</a:t>
            </a:r>
            <a:r>
              <a:rPr lang="es-ES_tradnl" altLang="es-ES_tradnl" sz="2400" dirty="0">
                <a:latin typeface="Arial" panose="020B0604020202020204" pitchFamily="34" charset="0"/>
              </a:rPr>
              <a:t>, …)</a:t>
            </a:r>
          </a:p>
          <a:p>
            <a:pPr>
              <a:spcBef>
                <a:spcPct val="5000"/>
              </a:spcBef>
            </a:pPr>
            <a:r>
              <a:rPr lang="es-ES_tradnl" altLang="es-ES_tradnl" sz="2400" dirty="0">
                <a:latin typeface="Arial" panose="020B0604020202020204" pitchFamily="34" charset="0"/>
              </a:rPr>
              <a:t>Funciona cuando B = 4R + 3, para R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ES_tradnl" altLang="es-ES_tradnl" sz="2400" b="1" dirty="0">
                <a:latin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5000"/>
              </a:spcBef>
            </a:pP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¿Resuelve el problema del agrupamiento?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2E158FA4-42F2-AFC5-2494-A04F0D5B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601C0AB6-9561-4A27-92A7-C61EA970EE2A}" type="slidenum">
              <a:rPr lang="es-ES_tradnl" altLang="es-ES" sz="1400">
                <a:latin typeface="Times New Roman" panose="02020603050405020304" pitchFamily="18" charset="0"/>
              </a:rPr>
              <a:pPr/>
              <a:t>62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28B1B6E3-7CA2-7B68-C104-1DD77B9D2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2600">
                <a:solidFill>
                  <a:schemeClr val="tx2"/>
                </a:solidFill>
                <a:latin typeface="Arial Black" panose="020B0A04020102020204" pitchFamily="34" charset="0"/>
              </a:rPr>
              <a:t>2.4.3. Funciones de redispersión.</a:t>
            </a:r>
            <a:endParaRPr lang="es-ES_tradnl" altLang="es-ES_tradnl" sz="4400">
              <a:solidFill>
                <a:schemeClr val="tx2"/>
              </a:solidFill>
            </a:endParaRP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5E271B2-E075-07FD-8C5E-7853F8DA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577850"/>
            <a:ext cx="8662987" cy="541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s-ES_tradnl" altLang="es-ES_tradnl" sz="2800" b="1" dirty="0" err="1">
                <a:latin typeface="Arial" panose="020B0604020202020204" pitchFamily="34" charset="0"/>
              </a:rPr>
              <a:t>Redispersión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 doble.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	h(i, k) = (h(k) + C(k)·i) mod B</a:t>
            </a:r>
          </a:p>
          <a:p>
            <a:pPr>
              <a:spcBef>
                <a:spcPct val="5000"/>
              </a:spcBef>
            </a:pPr>
            <a:endParaRPr lang="es-ES_tradnl" altLang="es-ES_tradnl" sz="1200" dirty="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400" b="1" dirty="0">
                <a:latin typeface="Arial" panose="020B0604020202020204" pitchFamily="34" charset="0"/>
              </a:rPr>
              <a:t>Idea:</a:t>
            </a:r>
            <a:r>
              <a:rPr lang="es-ES_tradnl" altLang="es-ES_tradnl" sz="2400" dirty="0">
                <a:latin typeface="Arial" panose="020B0604020202020204" pitchFamily="34" charset="0"/>
              </a:rPr>
              <a:t> es como una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redispersión</a:t>
            </a:r>
            <a:r>
              <a:rPr lang="es-ES_tradnl" altLang="es-ES_tradnl" sz="2400" dirty="0">
                <a:latin typeface="Arial" panose="020B0604020202020204" pitchFamily="34" charset="0"/>
              </a:rPr>
              <a:t> con saltos de tamaño C(k), donde el tamaño del salto depende de cada k.</a:t>
            </a:r>
          </a:p>
          <a:p>
            <a:pPr>
              <a:spcBef>
                <a:spcPct val="5000"/>
              </a:spcBef>
            </a:pPr>
            <a:r>
              <a:rPr lang="es-ES_tradnl" altLang="es-ES_tradnl" sz="2400" dirty="0">
                <a:latin typeface="Arial" panose="020B0604020202020204" pitchFamily="34" charset="0"/>
              </a:rPr>
              <a:t>Si B es un número primo, C(k) es una función:</a:t>
            </a:r>
            <a:br>
              <a:rPr lang="es-ES_tradnl" altLang="es-ES_tradnl" sz="2400" dirty="0">
                <a:latin typeface="Arial" panose="020B0604020202020204" pitchFamily="34" charset="0"/>
              </a:rPr>
            </a:br>
            <a:r>
              <a:rPr lang="es-ES_tradnl" altLang="es-ES_tradnl" sz="2400" dirty="0">
                <a:latin typeface="Arial" panose="020B0604020202020204" pitchFamily="34" charset="0"/>
              </a:rPr>
              <a:t>	C : </a:t>
            </a:r>
            <a:r>
              <a:rPr lang="es-ES_tradnl" altLang="es-ES_tradnl" sz="2400" dirty="0" err="1">
                <a:latin typeface="Arial" panose="020B0604020202020204" pitchFamily="34" charset="0"/>
              </a:rPr>
              <a:t>tipo_clave</a:t>
            </a:r>
            <a:r>
              <a:rPr lang="es-ES_tradnl" altLang="es-ES_tradnl" sz="2400" dirty="0">
                <a:latin typeface="Arial" panose="020B0604020202020204" pitchFamily="34" charset="0"/>
              </a:rPr>
              <a:t> </a:t>
            </a:r>
            <a:r>
              <a:rPr lang="es-ES_tradnl" altLang="es-ES_tradnl" sz="2400" dirty="0">
                <a:latin typeface="Arial" panose="020B0604020202020204" pitchFamily="34" charset="0"/>
                <a:sym typeface="Symbol" panose="05050102010706020507" pitchFamily="18" charset="2"/>
              </a:rPr>
              <a:t> [1, …, B-1]</a:t>
            </a:r>
            <a:endParaRPr lang="es-ES_tradnl" altLang="es-ES_tradnl" sz="2400" dirty="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endParaRPr lang="es-ES_tradnl" altLang="es-ES_tradnl" sz="1800" dirty="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400" dirty="0">
                <a:latin typeface="Arial" panose="020B0604020202020204" pitchFamily="34" charset="0"/>
              </a:rPr>
              <a:t>Se resuelve el problema del agrupamiento si los sinónimos (con igual valor h(k)) producen distinto valor de C(k).</a:t>
            </a:r>
          </a:p>
          <a:p>
            <a:pPr>
              <a:spcBef>
                <a:spcPct val="5000"/>
              </a:spcBef>
            </a:pPr>
            <a:endParaRPr lang="es-ES_tradnl" altLang="es-ES_tradnl" sz="1800" dirty="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400" b="1" dirty="0">
                <a:latin typeface="Arial" panose="020B0604020202020204" pitchFamily="34" charset="0"/>
              </a:rPr>
              <a:t>Ejemplo.</a:t>
            </a:r>
            <a:r>
              <a:rPr lang="es-ES_tradnl" altLang="es-ES_tradnl" sz="2400" dirty="0">
                <a:latin typeface="Arial" panose="020B0604020202020204" pitchFamily="34" charset="0"/>
              </a:rPr>
              <a:t> Sea x = x</a:t>
            </a:r>
            <a:r>
              <a:rPr lang="es-ES_tradnl" altLang="es-ES_tradnl" sz="2400" baseline="-25000" dirty="0">
                <a:latin typeface="Arial" panose="020B0604020202020204" pitchFamily="34" charset="0"/>
              </a:rPr>
              <a:t>1 </a:t>
            </a:r>
            <a:r>
              <a:rPr lang="es-ES_tradnl" altLang="es-ES_tradnl" sz="2400" dirty="0">
                <a:latin typeface="Arial" panose="020B0604020202020204" pitchFamily="34" charset="0"/>
              </a:rPr>
              <a:t>x</a:t>
            </a:r>
            <a:r>
              <a:rPr lang="es-ES_tradnl" altLang="es-ES_tradnl" sz="2400" baseline="-25000" dirty="0">
                <a:latin typeface="Arial" panose="020B0604020202020204" pitchFamily="34" charset="0"/>
              </a:rPr>
              <a:t>2 </a:t>
            </a:r>
            <a:r>
              <a:rPr lang="es-ES_tradnl" altLang="es-ES_tradnl" sz="2400" dirty="0">
                <a:latin typeface="Arial" panose="020B0604020202020204" pitchFamily="34" charset="0"/>
              </a:rPr>
              <a:t>x</a:t>
            </a:r>
            <a:r>
              <a:rPr lang="es-ES_tradnl" altLang="es-ES_tradnl" sz="2400" baseline="-25000" dirty="0">
                <a:latin typeface="Arial" panose="020B0604020202020204" pitchFamily="34" charset="0"/>
              </a:rPr>
              <a:t>3 </a:t>
            </a:r>
            <a:r>
              <a:rPr lang="es-ES_tradnl" altLang="es-ES_tradnl" sz="2400" dirty="0">
                <a:latin typeface="Arial" panose="020B0604020202020204" pitchFamily="34" charset="0"/>
              </a:rPr>
              <a:t>x</a:t>
            </a:r>
            <a:r>
              <a:rPr lang="es-ES_tradnl" altLang="es-ES_tradnl" sz="2400" baseline="-25000" dirty="0">
                <a:latin typeface="Arial" panose="020B0604020202020204" pitchFamily="34" charset="0"/>
              </a:rPr>
              <a:t>4</a:t>
            </a:r>
            <a:br>
              <a:rPr lang="es-ES_tradnl" altLang="es-ES_tradnl" sz="2400" dirty="0">
                <a:latin typeface="Arial" panose="020B0604020202020204" pitchFamily="34" charset="0"/>
              </a:rPr>
            </a:br>
            <a:r>
              <a:rPr lang="es-ES_tradnl" altLang="es-ES_tradnl" sz="2400" dirty="0">
                <a:latin typeface="Arial" panose="020B0604020202020204" pitchFamily="34" charset="0"/>
              </a:rPr>
              <a:t>	h(k) = x</a:t>
            </a:r>
            <a:r>
              <a:rPr lang="es-ES_tradnl" altLang="es-ES_tradnl" sz="2400" baseline="-25000" dirty="0">
                <a:latin typeface="Arial" panose="020B0604020202020204" pitchFamily="34" charset="0"/>
              </a:rPr>
              <a:t>1</a:t>
            </a:r>
            <a:r>
              <a:rPr lang="es-ES_tradnl" altLang="es-ES_tradnl" sz="2400" dirty="0">
                <a:latin typeface="Arial" panose="020B0604020202020204" pitchFamily="34" charset="0"/>
              </a:rPr>
              <a:t>x</a:t>
            </a:r>
            <a:r>
              <a:rPr lang="es-ES_tradnl" altLang="es-ES_tradnl" sz="2400" baseline="-25000" dirty="0">
                <a:latin typeface="Arial" panose="020B0604020202020204" pitchFamily="34" charset="0"/>
              </a:rPr>
              <a:t>4</a:t>
            </a:r>
            <a:r>
              <a:rPr lang="es-ES_tradnl" altLang="es-ES_tradnl" sz="2400" dirty="0">
                <a:latin typeface="Arial" panose="020B0604020202020204" pitchFamily="34" charset="0"/>
              </a:rPr>
              <a:t> mod B</a:t>
            </a:r>
            <a:br>
              <a:rPr lang="es-ES_tradnl" altLang="es-ES_tradnl" sz="2400" dirty="0">
                <a:latin typeface="Arial" panose="020B0604020202020204" pitchFamily="34" charset="0"/>
              </a:rPr>
            </a:br>
            <a:r>
              <a:rPr lang="es-ES_tradnl" altLang="es-ES_tradnl" sz="2400" dirty="0">
                <a:latin typeface="Arial" panose="020B0604020202020204" pitchFamily="34" charset="0"/>
              </a:rPr>
              <a:t>	C(k) = 1 + (x</a:t>
            </a:r>
            <a:r>
              <a:rPr lang="es-ES_tradnl" altLang="es-ES_tradnl" sz="2400" baseline="-25000" dirty="0">
                <a:latin typeface="Arial" panose="020B0604020202020204" pitchFamily="34" charset="0"/>
              </a:rPr>
              <a:t>3</a:t>
            </a:r>
            <a:r>
              <a:rPr lang="es-ES_tradnl" altLang="es-ES_tradnl" sz="2400" dirty="0">
                <a:latin typeface="Arial" panose="020B0604020202020204" pitchFamily="34" charset="0"/>
              </a:rPr>
              <a:t>x</a:t>
            </a:r>
            <a:r>
              <a:rPr lang="es-ES_tradnl" altLang="es-ES_tradnl" sz="2400" baseline="-25000" dirty="0">
                <a:latin typeface="Arial" panose="020B0604020202020204" pitchFamily="34" charset="0"/>
              </a:rPr>
              <a:t>2</a:t>
            </a:r>
            <a:r>
              <a:rPr lang="es-ES_tradnl" altLang="es-ES_tradnl" sz="2400" dirty="0">
                <a:latin typeface="Arial" panose="020B0604020202020204" pitchFamily="34" charset="0"/>
              </a:rPr>
              <a:t> mod (B-1))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D0679C8B-3D46-4BA5-9AE9-F164F334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11BBE9F2-91CB-49D6-A473-81081BE1A06F}" type="slidenum">
              <a:rPr lang="es-ES_tradnl" altLang="es-ES" sz="1400">
                <a:latin typeface="Times New Roman" panose="02020603050405020304" pitchFamily="18" charset="0"/>
              </a:rPr>
              <a:pPr/>
              <a:t>63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B8EC2469-E40E-E356-8EEB-A6C811F26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 sz="3000">
                <a:solidFill>
                  <a:schemeClr val="tx2"/>
                </a:solidFill>
                <a:latin typeface="Arial Black" panose="020B0A04020102020204" pitchFamily="34" charset="0"/>
              </a:rPr>
              <a:t>2.4. Las tablas de dispersión.</a:t>
            </a:r>
            <a:endParaRPr lang="es-ES_tradnl" altLang="es-ES_tradnl" sz="4800">
              <a:solidFill>
                <a:schemeClr val="tx2"/>
              </a:solidFill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D663D0D-92E8-3BC7-EFFF-384A42322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617538"/>
            <a:ext cx="8550275" cy="535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"/>
              </a:spcBef>
              <a:buFontTx/>
              <a:buNone/>
            </a:pPr>
            <a:r>
              <a:rPr lang="es-ES_tradnl" altLang="es-ES_tradnl" sz="3000" b="1" dirty="0">
                <a:latin typeface="Arial" panose="020B0604020202020204" pitchFamily="34" charset="0"/>
              </a:rPr>
              <a:t>	Conclusiones:</a:t>
            </a:r>
            <a:endParaRPr lang="es-ES_tradnl" altLang="es-ES_tradnl" sz="3000" dirty="0">
              <a:latin typeface="Arial" panose="020B0604020202020204" pitchFamily="34" charset="0"/>
            </a:endParaRPr>
          </a:p>
          <a:p>
            <a:pPr>
              <a:spcBef>
                <a:spcPct val="5000"/>
              </a:spcBef>
            </a:pPr>
            <a:r>
              <a:rPr lang="es-ES_tradnl" altLang="es-ES_tradnl" sz="2800" b="1" dirty="0">
                <a:latin typeface="Arial" panose="020B0604020202020204" pitchFamily="34" charset="0"/>
              </a:rPr>
              <a:t>Idea básica:</a:t>
            </a:r>
            <a:r>
              <a:rPr lang="es-ES_tradnl" altLang="es-ES_tradnl" sz="2800" dirty="0">
                <a:latin typeface="Arial" panose="020B0604020202020204" pitchFamily="34" charset="0"/>
              </a:rPr>
              <a:t> la función de dispersión,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h</a:t>
            </a:r>
            <a:r>
              <a:rPr lang="es-ES_tradnl" altLang="es-ES_tradnl" sz="2800" dirty="0">
                <a:latin typeface="Arial" panose="020B0604020202020204" pitchFamily="34" charset="0"/>
              </a:rPr>
              <a:t>, dice dónde se debe meter cada elemento. Cada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k</a:t>
            </a:r>
            <a:r>
              <a:rPr lang="es-ES_tradnl" altLang="es-ES_tradnl" sz="2800" dirty="0">
                <a:latin typeface="Arial" panose="020B0604020202020204" pitchFamily="34" charset="0"/>
              </a:rPr>
              <a:t> va a la posición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h(k)</a:t>
            </a:r>
            <a:r>
              <a:rPr lang="es-ES_tradnl" altLang="es-ES_tradnl" sz="2800" dirty="0">
                <a:latin typeface="Arial" panose="020B0604020202020204" pitchFamily="34" charset="0"/>
              </a:rPr>
              <a:t>, en principio…</a:t>
            </a:r>
          </a:p>
          <a:p>
            <a:pPr>
              <a:spcBef>
                <a:spcPct val="500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Con suficientes cubetas y una buena función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h</a:t>
            </a:r>
            <a:r>
              <a:rPr lang="es-ES_tradnl" altLang="es-ES_tradnl" sz="2800" dirty="0">
                <a:latin typeface="Arial" panose="020B0604020202020204" pitchFamily="34" charset="0"/>
              </a:rPr>
              <a:t>, el tiempo de las operaciones sería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O(1)</a:t>
            </a:r>
            <a:r>
              <a:rPr lang="es-ES_tradnl" altLang="es-ES_tradnl" sz="280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500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Una buena función de dispersión es esencial. ¿Cuál usar? Depende de la aplicación.</a:t>
            </a:r>
          </a:p>
          <a:p>
            <a:pPr>
              <a:spcBef>
                <a:spcPct val="500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Las tablas de dispersión son muy buenas para Inserta, Suprime y Consulta, pero…</a:t>
            </a:r>
          </a:p>
          <a:p>
            <a:pPr>
              <a:spcBef>
                <a:spcPct val="500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¿Qué ocurre con Unión, Intersección, Máximo, Mínimo, listar los elementos en orden, etc.?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BD29D811-91B0-9099-D92C-2243D494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1566CA16-FA24-4C83-A365-35FCAD7CFAAA}" type="slidenum">
              <a:rPr lang="es-ES_tradnl" altLang="es-ES" sz="1400">
                <a:latin typeface="Times New Roman" panose="02020603050405020304" pitchFamily="18" charset="0"/>
              </a:rPr>
              <a:pPr/>
              <a:t>7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8DAA6AD-10C9-B2B7-31BC-5BAB81638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325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2.1. Repaso del TAD Conjunto.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615A434-C005-2F98-F393-48A9D80A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669925"/>
            <a:ext cx="8589962" cy="5351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		</a:t>
            </a:r>
            <a:r>
              <a:rPr lang="es-ES_tradnl" altLang="es-ES_tradnl" b="1" dirty="0">
                <a:latin typeface="Arial" panose="020B0604020202020204" pitchFamily="34" charset="0"/>
              </a:rPr>
              <a:t>Operaciones más comunes.</a:t>
            </a:r>
          </a:p>
          <a:p>
            <a:pPr>
              <a:buFontTx/>
              <a:buNone/>
            </a:pPr>
            <a:r>
              <a:rPr lang="es-ES_tradnl" altLang="es-ES_tradnl" sz="2800" dirty="0">
                <a:latin typeface="Arial" panose="020B0604020202020204" pitchFamily="34" charset="0"/>
              </a:rPr>
              <a:t>	C: Conjunto de todos los Conjunto[T]</a:t>
            </a:r>
            <a:br>
              <a:rPr lang="es-ES_tradnl" altLang="es-ES_tradnl" sz="2800" dirty="0">
                <a:latin typeface="Arial" panose="020B0604020202020204" pitchFamily="34" charset="0"/>
              </a:rPr>
            </a:br>
            <a:r>
              <a:rPr lang="es-ES_tradnl" altLang="es-ES_tradnl" sz="2800" dirty="0">
                <a:latin typeface="Arial" panose="020B0604020202020204" pitchFamily="34" charset="0"/>
              </a:rPr>
              <a:t>a, b, c</a:t>
            </a:r>
            <a:r>
              <a:rPr lang="es-ES_tradnl" altLang="es-ES_tradnl" sz="2000" dirty="0">
                <a:latin typeface="Arial" panose="020B0604020202020204" pitchFamily="34" charset="0"/>
              </a:rPr>
              <a:t> </a:t>
            </a:r>
            <a:r>
              <a:rPr lang="es-ES_tradnl" altLang="es-ES_tradnl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C;	x </a:t>
            </a:r>
            <a:r>
              <a:rPr lang="es-ES_tradnl" altLang="es-ES_tradnl" dirty="0">
                <a:latin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T</a:t>
            </a:r>
            <a:endParaRPr lang="es-ES_tradnl" altLang="es-ES_tradnl" sz="24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s-ES_tradnl" altLang="es-ES_tradnl" sz="1800" b="1" dirty="0">
              <a:latin typeface="Arial" panose="020B0604020202020204" pitchFamily="34" charset="0"/>
            </a:endParaRP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Vacío :  </a:t>
            </a:r>
            <a:r>
              <a:rPr lang="es-ES_tradnl" altLang="es-ES_tradnl" sz="2800" dirty="0">
                <a:latin typeface="Arial" panose="020B0604020202020204" pitchFamily="34" charset="0"/>
              </a:rPr>
              <a:t>C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		a:= Ø</a:t>
            </a: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</a:rPr>
              <a:t>Unión : C x C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_tradnl" altLang="es-ES_tradnl" sz="2800" dirty="0">
                <a:latin typeface="Arial" panose="020B0604020202020204" pitchFamily="34" charset="0"/>
              </a:rPr>
              <a:t>C			c:= a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  b</a:t>
            </a: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Intersección : </a:t>
            </a:r>
            <a:r>
              <a:rPr lang="es-ES_tradnl" altLang="es-ES_tradnl" sz="2800" dirty="0">
                <a:latin typeface="Arial" panose="020B0604020202020204" pitchFamily="34" charset="0"/>
              </a:rPr>
              <a:t>C x C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_tradnl" altLang="es-ES_tradnl" sz="2800" dirty="0">
                <a:latin typeface="Arial" panose="020B0604020202020204" pitchFamily="34" charset="0"/>
              </a:rPr>
              <a:t>C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c:= a  b</a:t>
            </a: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Diferencia : </a:t>
            </a:r>
            <a:r>
              <a:rPr lang="es-ES_tradnl" altLang="es-ES_tradnl" sz="2800" dirty="0">
                <a:latin typeface="Arial" panose="020B0604020202020204" pitchFamily="34" charset="0"/>
              </a:rPr>
              <a:t>C x C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_tradnl" altLang="es-ES_tradnl" sz="2800" dirty="0">
                <a:latin typeface="Arial" panose="020B0604020202020204" pitchFamily="34" charset="0"/>
              </a:rPr>
              <a:t>C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c:= a – b</a:t>
            </a: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Combina : </a:t>
            </a:r>
            <a:r>
              <a:rPr lang="es-ES_tradnl" altLang="es-ES_tradnl" sz="2800" dirty="0">
                <a:latin typeface="Arial" panose="020B0604020202020204" pitchFamily="34" charset="0"/>
              </a:rPr>
              <a:t>C x C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_tradnl" altLang="es-ES_tradnl" sz="2800" dirty="0">
                <a:latin typeface="Arial" panose="020B0604020202020204" pitchFamily="34" charset="0"/>
              </a:rPr>
              <a:t>C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c:= a  b,</a:t>
            </a:r>
            <a:b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</a:b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				con a  b = Ø</a:t>
            </a: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Miembro : </a:t>
            </a:r>
            <a:r>
              <a:rPr lang="es-ES_tradnl" altLang="es-ES_tradnl" sz="2800" dirty="0">
                <a:latin typeface="Arial" panose="020B0604020202020204" pitchFamily="34" charset="0"/>
              </a:rPr>
              <a:t>T x C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_tradnl" altLang="es-ES_tradnl" sz="2800" dirty="0" err="1">
                <a:latin typeface="Arial" panose="020B0604020202020204" pitchFamily="34" charset="0"/>
                <a:sym typeface="Symbol" panose="05050102010706020507" pitchFamily="18" charset="2"/>
              </a:rPr>
              <a:t>Bool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x  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pie de página">
            <a:extLst>
              <a:ext uri="{FF2B5EF4-FFF2-40B4-BE49-F238E27FC236}">
                <a16:creationId xmlns:a16="http://schemas.microsoft.com/office/drawing/2014/main" id="{C0ADF97D-A5A1-AE69-B209-3FA4DF69C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778052A5-24F9-43AA-B22E-0F0A557BF1FF}" type="slidenum">
              <a:rPr lang="es-ES_tradnl" altLang="es-ES" sz="1400">
                <a:latin typeface="Times New Roman" panose="02020603050405020304" pitchFamily="18" charset="0"/>
              </a:rPr>
              <a:pPr/>
              <a:t>8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4B12E5CB-E6C9-8EB6-485F-BCCEFF6C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88913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2.1. Repaso del TAD Conjunto.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6573559-AFE7-5A48-7E76-C5B389810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8534400" cy="549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s-ES_tradnl" altLang="es-ES_tradnl" sz="2800" b="1" dirty="0">
                <a:latin typeface="Arial" panose="020B0604020202020204" pitchFamily="34" charset="0"/>
              </a:rPr>
              <a:t>		</a:t>
            </a:r>
            <a:r>
              <a:rPr lang="es-ES_tradnl" altLang="es-ES_tradnl" b="1" dirty="0">
                <a:latin typeface="Arial" panose="020B0604020202020204" pitchFamily="34" charset="0"/>
              </a:rPr>
              <a:t>Operaciones más comunes.</a:t>
            </a:r>
          </a:p>
          <a:p>
            <a:pPr>
              <a:buFontTx/>
              <a:buNone/>
            </a:pPr>
            <a:r>
              <a:rPr lang="es-ES_tradnl" altLang="es-ES_tradnl" sz="2000" dirty="0">
                <a:latin typeface="Arial" panose="020B0604020202020204" pitchFamily="34" charset="0"/>
              </a:rPr>
              <a:t>	</a:t>
            </a:r>
            <a:endParaRPr lang="es-ES_tradnl" altLang="es-ES_tradnl" sz="2000" b="1" dirty="0">
              <a:latin typeface="Arial" panose="020B0604020202020204" pitchFamily="34" charset="0"/>
            </a:endParaRP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Inserta : </a:t>
            </a:r>
            <a:r>
              <a:rPr lang="es-ES_tradnl" altLang="es-ES_tradnl" sz="2800" dirty="0">
                <a:latin typeface="Arial" panose="020B0604020202020204" pitchFamily="34" charset="0"/>
              </a:rPr>
              <a:t>T x C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 C		a:= a  {x}</a:t>
            </a: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Suprime : </a:t>
            </a:r>
            <a:r>
              <a:rPr lang="es-ES_tradnl" altLang="es-ES_tradnl" sz="2800" dirty="0">
                <a:latin typeface="Arial" panose="020B0604020202020204" pitchFamily="34" charset="0"/>
              </a:rPr>
              <a:t>T x C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 C		a:= a – {x}</a:t>
            </a: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Min : C  </a:t>
            </a:r>
            <a:r>
              <a:rPr lang="es-ES_tradnl" altLang="es-ES_tradnl" sz="2800" dirty="0">
                <a:latin typeface="Arial" panose="020B0604020202020204" pitchFamily="34" charset="0"/>
              </a:rPr>
              <a:t>T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	</a:t>
            </a:r>
            <a:r>
              <a:rPr lang="es-ES_tradnl" altLang="es-ES_tradnl" sz="2800" dirty="0" err="1">
                <a:latin typeface="Arial" panose="020B0604020202020204" pitchFamily="34" charset="0"/>
                <a:sym typeface="Symbol" panose="05050102010706020507" pitchFamily="18" charset="2"/>
              </a:rPr>
              <a:t>min</a:t>
            </a:r>
            <a:r>
              <a:rPr lang="es-ES_tradnl" altLang="es-ES_tradnl" sz="28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xa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(x)</a:t>
            </a: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Max : C  </a:t>
            </a:r>
            <a:r>
              <a:rPr lang="es-ES_tradnl" altLang="es-ES_tradnl" sz="2800" dirty="0">
                <a:latin typeface="Arial" panose="020B0604020202020204" pitchFamily="34" charset="0"/>
              </a:rPr>
              <a:t>T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	</a:t>
            </a:r>
            <a:r>
              <a:rPr lang="es-ES_tradnl" altLang="es-ES_tradnl" sz="2800" dirty="0" err="1">
                <a:latin typeface="Arial" panose="020B0604020202020204" pitchFamily="34" charset="0"/>
                <a:sym typeface="Symbol" panose="05050102010706020507" pitchFamily="18" charset="2"/>
              </a:rPr>
              <a:t>max</a:t>
            </a:r>
            <a:r>
              <a:rPr lang="es-ES_tradnl" altLang="es-ES_tradnl" sz="2800" baseline="-25000" dirty="0" err="1">
                <a:latin typeface="Arial" panose="020B0604020202020204" pitchFamily="34" charset="0"/>
                <a:sym typeface="Symbol" panose="05050102010706020507" pitchFamily="18" charset="2"/>
              </a:rPr>
              <a:t>xa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(x)</a:t>
            </a: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Igual : </a:t>
            </a:r>
            <a:r>
              <a:rPr lang="es-ES_tradnl" altLang="es-ES_tradnl" sz="2800" dirty="0">
                <a:latin typeface="Arial" panose="020B0604020202020204" pitchFamily="34" charset="0"/>
              </a:rPr>
              <a:t>C x C 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lang="es-ES_tradnl" altLang="es-ES_tradnl" sz="2800" dirty="0" err="1">
                <a:latin typeface="Arial" panose="020B0604020202020204" pitchFamily="34" charset="0"/>
                <a:sym typeface="Symbol" panose="05050102010706020507" pitchFamily="18" charset="2"/>
              </a:rPr>
              <a:t>Bool</a:t>
            </a: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		a == b</a:t>
            </a:r>
          </a:p>
          <a:p>
            <a:pPr>
              <a:spcBef>
                <a:spcPct val="15000"/>
              </a:spcBef>
            </a:pPr>
            <a:endParaRPr lang="es-ES_tradnl" altLang="es-ES_tradnl" sz="2800" dirty="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15000"/>
              </a:spcBef>
            </a:pPr>
            <a:r>
              <a:rPr lang="es-ES_tradnl" altLang="es-ES_tradnl" sz="2800" dirty="0">
                <a:latin typeface="Arial" panose="020B0604020202020204" pitchFamily="34" charset="0"/>
                <a:sym typeface="Symbol" panose="05050102010706020507" pitchFamily="18" charset="2"/>
              </a:rPr>
              <a:t>… elementos distintos… </a:t>
            </a:r>
            <a:r>
              <a:rPr lang="es-ES_tradnl" altLang="es-ES_tradnl" sz="2800" dirty="0">
                <a:latin typeface="Arial" panose="020B0604020202020204" pitchFamily="34" charset="0"/>
                <a:sym typeface="Wingdings" panose="05000000000000000000" pitchFamily="2" charset="2"/>
              </a:rPr>
              <a:t> Si insertamos un elemento que ya pertenece, obtenemos el mismo conjunto.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2 Marcador de pie de página">
            <a:extLst>
              <a:ext uri="{FF2B5EF4-FFF2-40B4-BE49-F238E27FC236}">
                <a16:creationId xmlns:a16="http://schemas.microsoft.com/office/drawing/2014/main" id="{0E4A2393-4433-08BB-6705-E42A00F7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s-ES_tradnl" altLang="es-ES" sz="1400">
                <a:latin typeface="Times New Roman" panose="02020603050405020304" pitchFamily="18" charset="0"/>
              </a:rPr>
              <a:t>	  A.E.D. I				        </a:t>
            </a:r>
            <a:fld id="{D59331D3-27DB-405C-8B79-D5EA2FB480C7}" type="slidenum">
              <a:rPr lang="es-ES_tradnl" altLang="es-ES" sz="1400">
                <a:latin typeface="Times New Roman" panose="02020603050405020304" pitchFamily="18" charset="0"/>
              </a:rPr>
              <a:pPr/>
              <a:t>9</a:t>
            </a:fld>
            <a:endParaRPr lang="es-ES_tradnl" altLang="es-ES" sz="1400">
              <a:latin typeface="Times New Roman" panose="02020603050405020304" pitchFamily="18" charset="0"/>
            </a:endParaRPr>
          </a:p>
          <a:p>
            <a:r>
              <a:rPr lang="es-ES_tradnl" altLang="es-ES" sz="1400">
                <a:latin typeface="Times New Roman" panose="02020603050405020304" pitchFamily="18" charset="0"/>
              </a:rPr>
              <a:t>Tema 2. Conjuntos y Diccionarios.</a:t>
            </a:r>
            <a:endParaRPr lang="es-ES_tradnl" altLang="es-ES" sz="1400" b="0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A2D2101-2025-1B44-652A-B6B3A169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450"/>
            <a:ext cx="8686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_tradnl">
                <a:solidFill>
                  <a:schemeClr val="tx2"/>
                </a:solidFill>
                <a:latin typeface="Arial Black" panose="020B0A04020102020204" pitchFamily="34" charset="0"/>
              </a:rPr>
              <a:t>2.2. Implementaciones básicas.</a:t>
            </a:r>
            <a:endParaRPr lang="es-ES_tradnl" altLang="es-ES_tradnl" sz="4800">
              <a:solidFill>
                <a:schemeClr val="tx2"/>
              </a:solidFill>
            </a:endParaRP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DF5853C-980D-D98F-4177-411EB4925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736600"/>
            <a:ext cx="8382000" cy="539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s-ES_tradnl" altLang="es-ES_tradnl" sz="2800" b="1" dirty="0">
                <a:latin typeface="Arial" panose="020B0604020202020204" pitchFamily="34" charset="0"/>
              </a:rPr>
              <a:t>Problema:</a:t>
            </a:r>
            <a:r>
              <a:rPr lang="es-ES_tradnl" altLang="es-ES_tradnl" sz="2800" dirty="0">
                <a:latin typeface="Arial" panose="020B0604020202020204" pitchFamily="34" charset="0"/>
              </a:rPr>
              <a:t> ¿Cómo representar el tipo conjunto, de forma que las operaciones se ejecuten rápidamente, con un uso razonable de memoria?</a:t>
            </a:r>
          </a:p>
          <a:p>
            <a:r>
              <a:rPr lang="es-ES_tradnl" altLang="es-ES_tradnl" sz="2800" b="1" dirty="0">
                <a:latin typeface="Arial" panose="020B0604020202020204" pitchFamily="34" charset="0"/>
              </a:rPr>
              <a:t>Respuesta:</a:t>
            </a:r>
            <a:endParaRPr lang="es-ES_tradnl" altLang="es-ES_tradnl" sz="2800" dirty="0">
              <a:latin typeface="Arial" panose="020B0604020202020204" pitchFamily="34" charset="0"/>
            </a:endParaRP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Dos tipos de </a:t>
            </a:r>
            <a:r>
              <a:rPr lang="es-ES_tradnl" altLang="es-ES_tradnl" sz="2800" b="1" dirty="0">
                <a:latin typeface="Arial" panose="020B0604020202020204" pitchFamily="34" charset="0"/>
              </a:rPr>
              <a:t>implementaciones básicas</a:t>
            </a:r>
            <a:r>
              <a:rPr lang="es-ES_tradnl" altLang="es-ES_tradnl" sz="2800" dirty="0">
                <a:latin typeface="Arial" panose="020B0604020202020204" pitchFamily="34" charset="0"/>
              </a:rPr>
              <a:t>:</a:t>
            </a:r>
          </a:p>
          <a:p>
            <a:pPr lvl="1"/>
            <a:r>
              <a:rPr lang="es-ES_tradnl" altLang="es-ES_tradnl" sz="2400" dirty="0">
                <a:latin typeface="Arial" panose="020B0604020202020204" pitchFamily="34" charset="0"/>
              </a:rPr>
              <a:t>Mediante arrays de booleanos.</a:t>
            </a:r>
          </a:p>
          <a:p>
            <a:pPr lvl="1"/>
            <a:r>
              <a:rPr lang="es-ES_tradnl" altLang="es-ES_tradnl" sz="2400" dirty="0">
                <a:latin typeface="Arial" panose="020B0604020202020204" pitchFamily="34" charset="0"/>
              </a:rPr>
              <a:t>Mediante listas de elementos.</a:t>
            </a:r>
          </a:p>
          <a:p>
            <a:r>
              <a:rPr lang="es-ES_tradnl" altLang="es-ES_tradnl" sz="2800" dirty="0">
                <a:latin typeface="Arial" panose="020B0604020202020204" pitchFamily="34" charset="0"/>
              </a:rPr>
              <a:t>La mejor implementación depende de cada aplicación concreta:</a:t>
            </a:r>
          </a:p>
          <a:p>
            <a:pPr lvl="1"/>
            <a:r>
              <a:rPr lang="es-ES_tradnl" altLang="es-ES_tradnl" sz="2400" dirty="0">
                <a:latin typeface="Arial" panose="020B0604020202020204" pitchFamily="34" charset="0"/>
              </a:rPr>
              <a:t>Operaciones más frecuentes en esa aplicación.</a:t>
            </a:r>
          </a:p>
          <a:p>
            <a:pPr lvl="1"/>
            <a:r>
              <a:rPr lang="es-ES_tradnl" altLang="es-ES_tradnl" sz="2400" dirty="0">
                <a:latin typeface="Arial" panose="020B0604020202020204" pitchFamily="34" charset="0"/>
              </a:rPr>
              <a:t>Tamaño y variabilidad de los conjuntos usados.</a:t>
            </a:r>
          </a:p>
          <a:p>
            <a:pPr lvl="1"/>
            <a:r>
              <a:rPr lang="es-ES_tradnl" altLang="es-ES_tradnl" sz="2400" dirty="0">
                <a:latin typeface="Arial" panose="020B0604020202020204" pitchFamily="34" charset="0"/>
              </a:rPr>
              <a:t>Etc.</a:t>
            </a:r>
            <a:endParaRPr lang="es-ES_tradnl" altLang="es-ES_tradnl" sz="1400" b="1" dirty="0">
              <a:latin typeface="Arial" panose="020B0604020202020204" pitchFamily="34" charset="0"/>
            </a:endParaRP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83A511A6-80C3-16BA-A255-67E7D29C0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081213"/>
            <a:ext cx="4532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s-ES_tradnl" altLang="es-ES_tradnl" sz="2800">
                <a:latin typeface="Tahoma" panose="020B0604030504040204" pitchFamily="34" charset="0"/>
              </a:rPr>
              <a:t>en este tema y el siguiente.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Arial Black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7538</Words>
  <Application>Microsoft Office PowerPoint</Application>
  <PresentationFormat>Presentación en pantalla (4:3)</PresentationFormat>
  <Paragraphs>1088</Paragraphs>
  <Slides>63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63</vt:i4>
      </vt:variant>
    </vt:vector>
  </HeadingPairs>
  <TitlesOfParts>
    <vt:vector size="72" baseType="lpstr">
      <vt:lpstr>Arial</vt:lpstr>
      <vt:lpstr>Arial Black</vt:lpstr>
      <vt:lpstr>Garamond</vt:lpstr>
      <vt:lpstr>Lucida Console</vt:lpstr>
      <vt:lpstr>Tahoma</vt:lpstr>
      <vt:lpstr>Times New Roman</vt:lpstr>
      <vt:lpstr>Vivaldi</vt:lpstr>
      <vt:lpstr>Diseño predeterminado</vt:lpstr>
      <vt:lpstr>1_Diseño predeterminado</vt:lpstr>
      <vt:lpstr>Programa de teoría</vt:lpstr>
      <vt:lpstr>AED I: ESTRUCTURAS DE DATOS Tema 2. Conjuntos y Diccionarios</vt:lpstr>
      <vt:lpstr>2.1. Repaso del TAD Conjunto.</vt:lpstr>
      <vt:lpstr>2.1. Repaso del TAD Conjunto.</vt:lpstr>
      <vt:lpstr>2.1. Repaso del TAD Conjunto.</vt:lpstr>
      <vt:lpstr>2.1. Repaso del TAD Conjunto.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Ninguna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1. Conjuntos</dc:title>
  <dc:creator>García Mateos</dc:creator>
  <cp:lastModifiedBy>GINES GARCIA MATEOS</cp:lastModifiedBy>
  <cp:revision>953</cp:revision>
  <cp:lastPrinted>2002-10-07T18:19:57Z</cp:lastPrinted>
  <dcterms:created xsi:type="dcterms:W3CDTF">1998-01-22T13:00:40Z</dcterms:created>
  <dcterms:modified xsi:type="dcterms:W3CDTF">2024-10-07T19:40:33Z</dcterms:modified>
</cp:coreProperties>
</file>