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4"/>
  </p:notesMasterIdLst>
  <p:handoutMasterIdLst>
    <p:handoutMasterId r:id="rId95"/>
  </p:handoutMasterIdLst>
  <p:sldIdLst>
    <p:sldId id="367" r:id="rId3"/>
    <p:sldId id="257" r:id="rId4"/>
    <p:sldId id="258" r:id="rId5"/>
    <p:sldId id="285" r:id="rId6"/>
    <p:sldId id="284" r:id="rId7"/>
    <p:sldId id="283" r:id="rId8"/>
    <p:sldId id="259" r:id="rId9"/>
    <p:sldId id="286" r:id="rId10"/>
    <p:sldId id="288" r:id="rId11"/>
    <p:sldId id="260" r:id="rId12"/>
    <p:sldId id="289" r:id="rId13"/>
    <p:sldId id="291" r:id="rId14"/>
    <p:sldId id="365" r:id="rId15"/>
    <p:sldId id="366" r:id="rId16"/>
    <p:sldId id="292" r:id="rId17"/>
    <p:sldId id="293" r:id="rId18"/>
    <p:sldId id="364" r:id="rId19"/>
    <p:sldId id="359" r:id="rId20"/>
    <p:sldId id="294" r:id="rId21"/>
    <p:sldId id="362" r:id="rId22"/>
    <p:sldId id="262" r:id="rId23"/>
    <p:sldId id="295" r:id="rId24"/>
    <p:sldId id="363" r:id="rId25"/>
    <p:sldId id="296" r:id="rId26"/>
    <p:sldId id="298" r:id="rId27"/>
    <p:sldId id="299" r:id="rId28"/>
    <p:sldId id="265" r:id="rId29"/>
    <p:sldId id="300" r:id="rId30"/>
    <p:sldId id="301" r:id="rId31"/>
    <p:sldId id="303" r:id="rId32"/>
    <p:sldId id="302" r:id="rId33"/>
    <p:sldId id="304" r:id="rId34"/>
    <p:sldId id="306" r:id="rId35"/>
    <p:sldId id="307" r:id="rId36"/>
    <p:sldId id="308" r:id="rId37"/>
    <p:sldId id="305" r:id="rId38"/>
    <p:sldId id="309" r:id="rId39"/>
    <p:sldId id="310" r:id="rId40"/>
    <p:sldId id="311" r:id="rId41"/>
    <p:sldId id="312" r:id="rId42"/>
    <p:sldId id="268" r:id="rId43"/>
    <p:sldId id="313" r:id="rId44"/>
    <p:sldId id="314" r:id="rId45"/>
    <p:sldId id="315" r:id="rId46"/>
    <p:sldId id="316" r:id="rId47"/>
    <p:sldId id="318" r:id="rId48"/>
    <p:sldId id="271" r:id="rId49"/>
    <p:sldId id="319" r:id="rId50"/>
    <p:sldId id="320" r:id="rId51"/>
    <p:sldId id="321" r:id="rId52"/>
    <p:sldId id="322" r:id="rId53"/>
    <p:sldId id="324" r:id="rId54"/>
    <p:sldId id="325" r:id="rId55"/>
    <p:sldId id="332" r:id="rId56"/>
    <p:sldId id="272" r:id="rId57"/>
    <p:sldId id="327" r:id="rId58"/>
    <p:sldId id="326" r:id="rId59"/>
    <p:sldId id="328" r:id="rId60"/>
    <p:sldId id="329" r:id="rId61"/>
    <p:sldId id="330" r:id="rId62"/>
    <p:sldId id="333" r:id="rId63"/>
    <p:sldId id="331" r:id="rId64"/>
    <p:sldId id="334" r:id="rId65"/>
    <p:sldId id="273" r:id="rId66"/>
    <p:sldId id="335" r:id="rId67"/>
    <p:sldId id="336" r:id="rId68"/>
    <p:sldId id="337" r:id="rId69"/>
    <p:sldId id="338" r:id="rId70"/>
    <p:sldId id="340" r:id="rId71"/>
    <p:sldId id="339" r:id="rId72"/>
    <p:sldId id="277" r:id="rId73"/>
    <p:sldId id="342" r:id="rId74"/>
    <p:sldId id="341" r:id="rId75"/>
    <p:sldId id="343" r:id="rId76"/>
    <p:sldId id="344" r:id="rId77"/>
    <p:sldId id="345" r:id="rId78"/>
    <p:sldId id="346" r:id="rId79"/>
    <p:sldId id="347" r:id="rId80"/>
    <p:sldId id="349" r:id="rId81"/>
    <p:sldId id="279" r:id="rId82"/>
    <p:sldId id="348" r:id="rId83"/>
    <p:sldId id="350" r:id="rId84"/>
    <p:sldId id="280" r:id="rId85"/>
    <p:sldId id="351" r:id="rId86"/>
    <p:sldId id="281" r:id="rId87"/>
    <p:sldId id="353" r:id="rId88"/>
    <p:sldId id="355" r:id="rId89"/>
    <p:sldId id="354" r:id="rId90"/>
    <p:sldId id="356" r:id="rId91"/>
    <p:sldId id="282" r:id="rId92"/>
    <p:sldId id="357" r:id="rId9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B"/>
    <a:srgbClr val="33CC33"/>
    <a:srgbClr val="66FF33"/>
    <a:srgbClr val="FFBFBF"/>
    <a:srgbClr val="FFF9F9"/>
    <a:srgbClr val="0066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7256" autoAdjust="0"/>
  </p:normalViewPr>
  <p:slideViewPr>
    <p:cSldViewPr snapToGrid="0">
      <p:cViewPr varScale="1">
        <p:scale>
          <a:sx n="107" d="100"/>
          <a:sy n="107" d="100"/>
        </p:scale>
        <p:origin x="16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1402" y="-5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745AEFB-D6D5-6166-F846-400173291A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12E23D7-F6C9-E9A8-B705-70C26510BA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9630BD1-3213-3477-F615-EAFB553C7D2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3C16990E-0C3E-2390-EAFB-51F95EB0F6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63CFF8-4E5D-4BC9-8A18-20E1A0F9B678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0E11F6-1FBC-8283-B0AD-9251EF6FE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defTabSz="9525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49F486C-72F2-0E2C-DB93-08B506F1F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8E1793F-A363-BC97-95A8-727DAFF6B3E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182B8D8-E5D7-3851-199D-21AB9B0977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D44C56A3-4373-8A90-E201-A93A3BD2E7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defTabSz="9525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982C457-F71B-B0C8-C0BF-4B9F9261C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BC0920D-82F0-4D27-8631-33A118DBC469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C6F88318-9362-69D4-72C7-A0AC0A5C4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DE309F55-3143-FB65-5668-BBBCCC7BA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40FB6570-9855-0D15-8D63-EC0F35E21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52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D0DDEC-B5AC-423C-B840-49D3354C425F}" type="slidenum">
              <a:rPr kumimoji="0" lang="es-ES_tradnl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25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alt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7B2BB2-F35D-7FE0-4946-6BA5496AF5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ED81ACE4-FF12-4505-B41E-9D7DB664891A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97021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AF287E-7BD8-DC48-17F7-32C843A864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479782E3-CD3E-4D27-89D3-63A2F6AECFB5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16920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0FBB24-1BC1-966F-25EB-01B03DD028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3EAD5C7E-08E7-4E49-BA04-A1510D62B6D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127057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52900" cy="4876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876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9E01EC-7247-D3FA-E30D-F6A20E9266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02D0DD8D-1D75-4EA4-9A70-6CE65C18F02E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80550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86632-7D9F-FE33-47D9-F56C82F0BE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523F99-646A-6B4E-8953-E5FBE5ABC7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3EDC1D0-4786-8FB5-2643-506DE589C69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103434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DD043A-245E-D499-E3BD-2C2BDC5E1B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4F0F66-9768-8DCF-20BE-803DACE954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B15CBAA-9599-8EDB-E0FF-CA0D8BE274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86843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BFD43E-78C6-4F13-F0E2-1B90216A9B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F6A5E7-F75D-9B2D-0522-4D18FC760B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7B7DB69-9189-F1F6-F36E-DBC49EDC981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126427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C972D-9583-E34B-656B-D0C95D869A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A93B2-7CF3-0877-867C-728F4E1555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5C6647-2F19-D2F5-62D5-AEF0568A5D3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132706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A68868-11D7-860A-2EB7-4FE1AB7E2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6625DB-AFB8-FC9C-A18B-3F6B1CCEEE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575E136-A330-8B6B-3760-EF9DC42FB9B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82999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19C93D-39F1-D1DC-9256-19DE540380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238064-47E3-F4A7-A56F-F0A9AA1D07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856A769-09A6-4462-F82F-582C6D58A78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892834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72CAB3-AAC2-78C0-4950-AB21C6DAA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B26C74C-E779-4028-D7FA-73A18458A5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DCBA087-32FF-6798-784E-44D7370BF93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10366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752110-4704-702A-FB96-7FCB6634A8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9F70029F-92A1-412C-8E5E-726E063A8C04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775678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364E6-9ADD-A7E8-4A88-3DB7C0B1C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565071-9DB7-D9E9-4A65-CB9C2A18C3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344BEB7-7FF3-B96C-D454-57872650A4B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491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3FF41D-D060-DE92-ADC9-B59B6A9F4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8D54FE-C563-AE28-BCB7-594FB28620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FE73E8-B62B-F85D-BD91-EAD52DB4F3D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4196463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E2879A-48CE-5783-2644-D4739C07F2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2E253D-7C84-CF8B-B134-F0E966846B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E3709A-D7CC-AC3F-2F3A-0A4CCD911F2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797412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BCE532-72A7-456B-DFF1-454E08616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F1645B-7FA2-60C5-86F5-D8671B660F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FBDA46-2569-BA15-12EC-3FEF785B28A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342390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A06309-E02E-E29D-90AD-A0908201DB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69917DB0-EA94-4237-9A6B-78FCF4DD30A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67234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662B54-470E-C7C7-991E-D0FDC18862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07594460-715B-491A-8903-03F36AFC2967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20042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0D3ABC-BE10-D8C1-3FBA-6BE11A051C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46D8752A-22A4-4F51-8F67-37D684964823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72002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429E07-DC1F-4DE0-491E-48ADA07357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46552E85-9E6B-4517-80F2-310E5D97D5FA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12425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8697A24-2517-A1C8-510D-1068BC4326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53B5B5C3-2558-43DC-A6C1-A51C611705B7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377581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964271-22D3-26F9-5E02-5AED3018DD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5E2F7026-9172-4924-AB0E-6CCDFAEDAB1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61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32256C-E651-F6DA-C9CC-B362AC0011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E0161D3E-289F-4823-ACB3-1672C1D30F75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66188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371885-6964-59BF-B6D6-6322CE4A7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Haga clic para modificar el estilo de título del patrón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AE74883-88C2-5A18-C31B-8ED076814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Haga clic para modificar el estilo de texto del patrón</a:t>
            </a:r>
          </a:p>
          <a:p>
            <a:pPr lvl="1"/>
            <a:r>
              <a:rPr lang="en-US" altLang="es-ES"/>
              <a:t>Segundo nivel</a:t>
            </a:r>
          </a:p>
          <a:p>
            <a:pPr lvl="2"/>
            <a:r>
              <a:rPr lang="en-US" altLang="es-ES"/>
              <a:t>Tercer nivel</a:t>
            </a:r>
          </a:p>
          <a:p>
            <a:pPr lvl="3"/>
            <a:r>
              <a:rPr lang="en-US" altLang="es-ES"/>
              <a:t>Cuarto nivel</a:t>
            </a:r>
          </a:p>
          <a:p>
            <a:pPr lvl="4"/>
            <a:r>
              <a:rPr lang="en-US" altLang="es-ES"/>
              <a:t>Quinto nivel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0BF0D8B-0A1B-508A-603D-DE71792707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1063" y="6248400"/>
            <a:ext cx="6764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s-ES"/>
              <a:t>	         </a:t>
            </a:r>
            <a:r>
              <a:rPr lang="es-ES" altLang="es-ES"/>
              <a:t>A.E.D. I			      	               </a:t>
            </a:r>
            <a:fld id="{BD0176F1-31C2-4611-8EE7-C156080824D2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Tema 3. Repr. de conjuntos mediante árboles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 Narrow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 Narrow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 Narrow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 Narrow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 Narrow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 Narrow" pitchFamily="34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C95E479-F5AB-205D-ADF0-F290B961A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título del patrón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DCFD693-72C4-2A03-EE96-683B2A62B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texto del patrón</a:t>
            </a:r>
          </a:p>
          <a:p>
            <a:pPr lvl="1"/>
            <a:r>
              <a:rPr lang="es-ES_tradnl" altLang="es-ES"/>
              <a:t>Segundo nivel</a:t>
            </a:r>
          </a:p>
          <a:p>
            <a:pPr lvl="2"/>
            <a:r>
              <a:rPr lang="es-ES_tradnl" altLang="es-ES"/>
              <a:t>Tercer nivel</a:t>
            </a:r>
          </a:p>
          <a:p>
            <a:pPr lvl="3"/>
            <a:r>
              <a:rPr lang="es-ES_tradnl" altLang="es-ES"/>
              <a:t>Cuarto nivel</a:t>
            </a:r>
          </a:p>
          <a:p>
            <a:pPr lvl="4"/>
            <a:r>
              <a:rPr lang="es-ES_tradnl" altLang="es-ES"/>
              <a:t>Quinto nivel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87BA631A-95C1-E708-ADB5-3230807DD8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2135D99C-DDB2-EA44-FAFE-D9693CBC54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240DC7BF-E906-F117-EBDB-7F58544323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1063" y="6248400"/>
            <a:ext cx="6764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4A74205E-E68C-849F-4720-6232BDD4F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141" y="425077"/>
            <a:ext cx="8686800" cy="685800"/>
          </a:xfrm>
        </p:spPr>
        <p:txBody>
          <a:bodyPr/>
          <a:lstStyle/>
          <a:p>
            <a:pPr eaLnBrk="1" hangingPunct="1"/>
            <a:r>
              <a:rPr lang="es-ES_tradnl" altLang="es-ES" sz="3200" dirty="0"/>
              <a:t>Programa de teoría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FE635823-1026-8DE3-15E4-EB66599CC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" y="3464860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9B2EDD0-D05D-9629-AB4F-5F0D3C0FF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2" y="1347880"/>
            <a:ext cx="8112918" cy="301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Algoritmos y Estructuras de Datos 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s-E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Abstracciones y especificaciones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 Conjuntos y diccionarios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 Representación de conjuntos mediante árboles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4. Grafos</a:t>
            </a:r>
            <a:endParaRPr kumimoji="0" lang="es-ES_tradnl" altLang="es-E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64D92201-41F7-9984-2A24-92E9FE945071}"/>
              </a:ext>
            </a:extLst>
          </p:cNvPr>
          <p:cNvSpPr txBox="1">
            <a:spLocks/>
          </p:cNvSpPr>
          <p:nvPr/>
        </p:nvSpPr>
        <p:spPr bwMode="auto">
          <a:xfrm>
            <a:off x="3124200" y="6324600"/>
            <a:ext cx="563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s-ES_tradnl" altLang="es-ES" sz="1400">
                <a:solidFill>
                  <a:srgbClr val="000000"/>
                </a:solidFill>
                <a:latin typeface="Times New Roman" panose="02020603050405020304" pitchFamily="18" charset="0"/>
              </a:rPr>
              <a:t>	  A.E.D. I				        </a:t>
            </a:r>
            <a:fld id="{C469528A-4EC1-4CBB-9769-3994C847D5FB}" type="slidenum">
              <a:rPr lang="es-ES_tradnl" altLang="es-E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s-ES_tradnl" altLang="es-ES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_tradnl" altLang="es-ES" sz="1400">
                <a:solidFill>
                  <a:srgbClr val="000000"/>
                </a:solidFill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D9B0447-5E35-01F2-EEB6-070CD7AC4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7336"/>
            <a:ext cx="9144000" cy="1090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pie de página">
            <a:extLst>
              <a:ext uri="{FF2B5EF4-FFF2-40B4-BE49-F238E27FC236}">
                <a16:creationId xmlns:a16="http://schemas.microsoft.com/office/drawing/2014/main" id="{8F0DA559-27A6-3422-D520-6E661B7EA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D539CEB2-D102-4414-ACA9-7FFE402175E5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C497221-B62B-FCA5-9099-EFB08E1B3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48E3ECB-6530-48CD-FF46-E593096D3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838" y="577850"/>
            <a:ext cx="8756650" cy="5713413"/>
          </a:xfrm>
        </p:spPr>
        <p:txBody>
          <a:bodyPr/>
          <a:lstStyle/>
          <a:p>
            <a:r>
              <a:rPr lang="es-ES_tradnl" altLang="es-ES" sz="2800"/>
              <a:t>Un </a:t>
            </a:r>
            <a:r>
              <a:rPr lang="es-ES_tradnl" altLang="es-ES" sz="2800" b="1"/>
              <a:t>NodoTrie[A]</a:t>
            </a:r>
            <a:r>
              <a:rPr lang="es-ES_tradnl" altLang="es-ES" sz="2800"/>
              <a:t> es un </a:t>
            </a:r>
            <a:r>
              <a:rPr lang="es-ES_tradnl" altLang="es-ES" sz="2800" b="1"/>
              <a:t>Diccionario</a:t>
            </a:r>
            <a:r>
              <a:rPr lang="es-ES_tradnl" altLang="es-ES" sz="2800"/>
              <a:t>[</a:t>
            </a:r>
            <a:r>
              <a:rPr lang="es-ES_tradnl" altLang="es-ES" sz="2800" i="1"/>
              <a:t>tclave</a:t>
            </a:r>
            <a:r>
              <a:rPr lang="es-ES_tradnl" altLang="es-ES" sz="2800"/>
              <a:t>, </a:t>
            </a:r>
            <a:r>
              <a:rPr lang="es-ES_tradnl" altLang="es-ES" sz="2800" i="1"/>
              <a:t>tvalor</a:t>
            </a:r>
            <a:r>
              <a:rPr lang="es-ES_tradnl" altLang="es-ES" sz="2800"/>
              <a:t>], donde </a:t>
            </a:r>
            <a:r>
              <a:rPr lang="es-ES_tradnl" altLang="es-ES" sz="2800" i="1"/>
              <a:t>tclave</a:t>
            </a:r>
            <a:r>
              <a:rPr lang="es-ES_tradnl" altLang="es-ES" sz="2800"/>
              <a:t>= A y </a:t>
            </a:r>
            <a:r>
              <a:rPr lang="es-ES_tradnl" altLang="es-ES" sz="2800" i="1"/>
              <a:t>tvalor</a:t>
            </a:r>
            <a:r>
              <a:rPr lang="es-ES_tradnl" altLang="es-ES" sz="2800"/>
              <a:t>= Puntero[NodoTrie[A]]</a:t>
            </a:r>
          </a:p>
          <a:p>
            <a:pPr>
              <a:spcBef>
                <a:spcPts val="1200"/>
              </a:spcBef>
            </a:pPr>
            <a:r>
              <a:rPr lang="es-ES_tradnl" altLang="es-ES" sz="2800" b="1"/>
              <a:t>Operaciones</a:t>
            </a:r>
            <a:r>
              <a:rPr lang="es-ES_tradnl" altLang="es-ES" sz="2800"/>
              <a:t>:</a:t>
            </a:r>
          </a:p>
          <a:p>
            <a:endParaRPr lang="es-ES_tradnl" altLang="es-ES" sz="800"/>
          </a:p>
          <a:p>
            <a:pPr>
              <a:buFontTx/>
              <a:buNone/>
            </a:pPr>
            <a:r>
              <a:rPr lang="es-ES_tradnl" altLang="es-ES" sz="2800"/>
              <a:t>	</a:t>
            </a:r>
            <a:r>
              <a:rPr lang="es-ES_tradnl" altLang="es-ES" sz="2700" b="1"/>
              <a:t>Consulta</a:t>
            </a:r>
            <a:r>
              <a:rPr lang="es-ES_tradnl" altLang="es-ES" sz="2700"/>
              <a:t>(</a:t>
            </a:r>
            <a:r>
              <a:rPr lang="es-ES_tradnl" altLang="es-ES" sz="2700" b="1"/>
              <a:t>n</a:t>
            </a:r>
            <a:r>
              <a:rPr lang="es-ES_tradnl" altLang="es-ES" sz="2700"/>
              <a:t>:NodoTrie[A]; </a:t>
            </a:r>
            <a:r>
              <a:rPr lang="es-ES_tradnl" altLang="es-ES" sz="2700" b="1"/>
              <a:t>car</a:t>
            </a:r>
            <a:r>
              <a:rPr lang="es-ES_tradnl" altLang="es-ES" sz="2700"/>
              <a:t>:A):Puntero[NodoTrie[A]]</a:t>
            </a:r>
          </a:p>
          <a:p>
            <a:pPr>
              <a:buFontTx/>
              <a:buNone/>
            </a:pPr>
            <a:endParaRPr lang="es-ES_tradnl" altLang="es-ES" sz="800"/>
          </a:p>
          <a:p>
            <a:pPr>
              <a:buFontTx/>
              <a:buNone/>
            </a:pPr>
            <a:r>
              <a:rPr lang="es-ES_tradnl" altLang="es-ES" sz="2800"/>
              <a:t>	</a:t>
            </a:r>
            <a:r>
              <a:rPr lang="es-ES_tradnl" altLang="es-ES" sz="2700" b="1"/>
              <a:t>Inserta</a:t>
            </a:r>
            <a:r>
              <a:rPr lang="es-ES_tradnl" altLang="es-ES" sz="2700"/>
              <a:t> (</a:t>
            </a:r>
            <a:r>
              <a:rPr lang="es-ES_tradnl" altLang="es-ES" sz="2700" b="1"/>
              <a:t>var n</a:t>
            </a:r>
            <a:r>
              <a:rPr lang="es-ES_tradnl" altLang="es-ES" sz="2700"/>
              <a:t>: NodoTrie[A]; </a:t>
            </a:r>
            <a:r>
              <a:rPr lang="es-ES_tradnl" altLang="es-ES" sz="2700" b="1"/>
              <a:t>car</a:t>
            </a:r>
            <a:r>
              <a:rPr lang="es-ES_tradnl" altLang="es-ES" sz="2700"/>
              <a:t>: A)</a:t>
            </a:r>
          </a:p>
          <a:p>
            <a:pPr>
              <a:buFontTx/>
              <a:buNone/>
            </a:pPr>
            <a:endParaRPr lang="es-ES_tradnl" altLang="es-ES" sz="800"/>
          </a:p>
          <a:p>
            <a:pPr>
              <a:buFontTx/>
              <a:buNone/>
            </a:pPr>
            <a:r>
              <a:rPr lang="es-ES_tradnl" altLang="es-ES" sz="1800"/>
              <a:t>	</a:t>
            </a:r>
            <a:r>
              <a:rPr lang="es-ES_tradnl" altLang="es-ES" sz="2700" b="1"/>
              <a:t>PonMarca</a:t>
            </a:r>
            <a:r>
              <a:rPr lang="es-ES_tradnl" altLang="es-ES" sz="2700"/>
              <a:t> (</a:t>
            </a:r>
            <a:r>
              <a:rPr lang="es-ES_tradnl" altLang="es-ES" sz="2700" b="1"/>
              <a:t>var n</a:t>
            </a:r>
            <a:r>
              <a:rPr lang="es-ES_tradnl" altLang="es-ES" sz="2700"/>
              <a:t>: NodoTrie[A])</a:t>
            </a:r>
          </a:p>
          <a:p>
            <a:pPr>
              <a:buFontTx/>
              <a:buNone/>
            </a:pPr>
            <a:endParaRPr lang="es-ES_tradnl" altLang="es-ES" sz="80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s-ES_tradnl" altLang="es-ES" sz="1800">
                <a:solidFill>
                  <a:srgbClr val="000000"/>
                </a:solidFill>
              </a:rPr>
              <a:t>	</a:t>
            </a:r>
            <a:r>
              <a:rPr lang="es-ES_tradnl" altLang="es-ES" sz="2700" b="1">
                <a:solidFill>
                  <a:srgbClr val="000000"/>
                </a:solidFill>
              </a:rPr>
              <a:t>QuitaMarca</a:t>
            </a:r>
            <a:r>
              <a:rPr lang="es-ES_tradnl" altLang="es-ES" sz="2700">
                <a:solidFill>
                  <a:srgbClr val="000000"/>
                </a:solidFill>
              </a:rPr>
              <a:t> (</a:t>
            </a:r>
            <a:r>
              <a:rPr lang="es-ES_tradnl" altLang="es-ES" sz="2700" b="1">
                <a:solidFill>
                  <a:srgbClr val="000000"/>
                </a:solidFill>
              </a:rPr>
              <a:t>var n</a:t>
            </a:r>
            <a:r>
              <a:rPr lang="es-ES_tradnl" altLang="es-ES" sz="2700">
                <a:solidFill>
                  <a:srgbClr val="000000"/>
                </a:solidFill>
              </a:rPr>
              <a:t>: NodoTrie[A])</a:t>
            </a:r>
          </a:p>
          <a:p>
            <a:pPr>
              <a:buFontTx/>
              <a:buNone/>
            </a:pPr>
            <a:endParaRPr lang="es-ES_tradnl" altLang="es-ES" sz="800"/>
          </a:p>
          <a:p>
            <a:pPr>
              <a:buFontTx/>
              <a:buNone/>
            </a:pPr>
            <a:r>
              <a:rPr lang="es-ES_tradnl" altLang="es-ES" sz="1800"/>
              <a:t>	</a:t>
            </a:r>
            <a:r>
              <a:rPr lang="es-ES_tradnl" altLang="es-ES" sz="2700" b="1"/>
              <a:t>HayMarca</a:t>
            </a:r>
            <a:r>
              <a:rPr lang="es-ES_tradnl" altLang="es-ES" sz="2700"/>
              <a:t> (</a:t>
            </a:r>
            <a:r>
              <a:rPr lang="es-ES_tradnl" altLang="es-ES" sz="2700" b="1"/>
              <a:t>n</a:t>
            </a:r>
            <a:r>
              <a:rPr lang="es-ES_tradnl" altLang="es-ES" sz="2700"/>
              <a:t>: NodoTrie[A]) : Bool</a:t>
            </a:r>
          </a:p>
          <a:p>
            <a:pPr>
              <a:buFontTx/>
              <a:buNone/>
            </a:pPr>
            <a:endParaRPr lang="es-ES_tradnl" altLang="es-ES" sz="800"/>
          </a:p>
          <a:p>
            <a:pPr>
              <a:buFontTx/>
              <a:buNone/>
            </a:pPr>
            <a:r>
              <a:rPr lang="es-ES_tradnl" altLang="es-ES" sz="2800"/>
              <a:t>	</a:t>
            </a:r>
            <a:r>
              <a:rPr lang="es-ES_tradnl" altLang="es-ES" sz="2700" b="1"/>
              <a:t>para cada </a:t>
            </a:r>
            <a:r>
              <a:rPr lang="es-ES_tradnl" altLang="es-ES" sz="2700"/>
              <a:t>car</a:t>
            </a:r>
            <a:r>
              <a:rPr lang="es-ES_tradnl" altLang="es-ES" sz="2700" b="1"/>
              <a:t> hijo del nodo </a:t>
            </a:r>
            <a:r>
              <a:rPr lang="es-ES_tradnl" altLang="es-ES" sz="2700"/>
              <a:t>n</a:t>
            </a:r>
            <a:r>
              <a:rPr lang="es-ES_tradnl" altLang="es-ES" sz="2700" b="1"/>
              <a:t> hacer</a:t>
            </a:r>
            <a:br>
              <a:rPr lang="es-ES_tradnl" altLang="es-ES" sz="2700" b="1"/>
            </a:br>
            <a:r>
              <a:rPr lang="es-ES_tradnl" altLang="es-ES" sz="2700" b="1"/>
              <a:t>		</a:t>
            </a:r>
            <a:r>
              <a:rPr lang="es-ES_tradnl" altLang="es-ES" sz="2700"/>
              <a:t>acción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pie de página">
            <a:extLst>
              <a:ext uri="{FF2B5EF4-FFF2-40B4-BE49-F238E27FC236}">
                <a16:creationId xmlns:a16="http://schemas.microsoft.com/office/drawing/2014/main" id="{EE56E861-AE92-CCDE-3409-995D9616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030679D6-0480-4A85-86D7-6A2F3C6284DC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2C5BA98-7D6C-4B85-A942-E9673842F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49275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grpSp>
        <p:nvGrpSpPr>
          <p:cNvPr id="16388" name="Group 16">
            <a:extLst>
              <a:ext uri="{FF2B5EF4-FFF2-40B4-BE49-F238E27FC236}">
                <a16:creationId xmlns:a16="http://schemas.microsoft.com/office/drawing/2014/main" id="{E18032ED-648E-9482-02D4-97FC722ECF1A}"/>
              </a:ext>
            </a:extLst>
          </p:cNvPr>
          <p:cNvGrpSpPr>
            <a:grpSpLocks/>
          </p:cNvGrpSpPr>
          <p:nvPr/>
        </p:nvGrpSpPr>
        <p:grpSpPr bwMode="auto">
          <a:xfrm>
            <a:off x="2239963" y="606425"/>
            <a:ext cx="5351462" cy="1146175"/>
            <a:chOff x="1283" y="782"/>
            <a:chExt cx="3610" cy="1076"/>
          </a:xfrm>
        </p:grpSpPr>
        <p:sp>
          <p:nvSpPr>
            <p:cNvPr id="16486" name="AutoShape 4">
              <a:extLst>
                <a:ext uri="{FF2B5EF4-FFF2-40B4-BE49-F238E27FC236}">
                  <a16:creationId xmlns:a16="http://schemas.microsoft.com/office/drawing/2014/main" id="{8FEEC12A-CD4A-81BB-02FF-0B1503F4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788"/>
              <a:ext cx="1809" cy="308"/>
            </a:xfrm>
            <a:prstGeom prst="roundRect">
              <a:avLst>
                <a:gd name="adj" fmla="val 34931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6487" name="Line 5">
              <a:extLst>
                <a:ext uri="{FF2B5EF4-FFF2-40B4-BE49-F238E27FC236}">
                  <a16:creationId xmlns:a16="http://schemas.microsoft.com/office/drawing/2014/main" id="{C7A99C21-56FB-F745-3C3F-92B43355E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3" y="1096"/>
              <a:ext cx="738" cy="7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88" name="Line 6">
              <a:extLst>
                <a:ext uri="{FF2B5EF4-FFF2-40B4-BE49-F238E27FC236}">
                  <a16:creationId xmlns:a16="http://schemas.microsoft.com/office/drawing/2014/main" id="{A5F86863-FBA9-449D-B154-917CE5775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3" y="1096"/>
              <a:ext cx="184" cy="7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89" name="Line 7">
              <a:extLst>
                <a:ext uri="{FF2B5EF4-FFF2-40B4-BE49-F238E27FC236}">
                  <a16:creationId xmlns:a16="http://schemas.microsoft.com/office/drawing/2014/main" id="{470DF3CB-4373-FA28-F3E9-FBE9C8F79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" y="1096"/>
              <a:ext cx="404" cy="7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90" name="Line 8">
              <a:extLst>
                <a:ext uri="{FF2B5EF4-FFF2-40B4-BE49-F238E27FC236}">
                  <a16:creationId xmlns:a16="http://schemas.microsoft.com/office/drawing/2014/main" id="{62C3D84A-E34B-CFB2-044F-C81A16923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1096"/>
              <a:ext cx="969" cy="7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91" name="Line 9">
              <a:extLst>
                <a:ext uri="{FF2B5EF4-FFF2-40B4-BE49-F238E27FC236}">
                  <a16:creationId xmlns:a16="http://schemas.microsoft.com/office/drawing/2014/main" id="{BC940433-022E-A630-95F5-F0691810C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1096"/>
              <a:ext cx="0" cy="7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92" name="Text Box 10">
              <a:extLst>
                <a:ext uri="{FF2B5EF4-FFF2-40B4-BE49-F238E27FC236}">
                  <a16:creationId xmlns:a16="http://schemas.microsoft.com/office/drawing/2014/main" id="{651F0B28-F587-2A2B-B71E-A2FEF9D8C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1231"/>
              <a:ext cx="549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A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6493" name="Text Box 11">
              <a:extLst>
                <a:ext uri="{FF2B5EF4-FFF2-40B4-BE49-F238E27FC236}">
                  <a16:creationId xmlns:a16="http://schemas.microsoft.com/office/drawing/2014/main" id="{AF0B065D-96A9-2B57-92A9-CAC4CC200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" y="1222"/>
              <a:ext cx="549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C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6494" name="Text Box 12">
              <a:extLst>
                <a:ext uri="{FF2B5EF4-FFF2-40B4-BE49-F238E27FC236}">
                  <a16:creationId xmlns:a16="http://schemas.microsoft.com/office/drawing/2014/main" id="{85DE2EED-6DC4-9519-0505-DB142AC1F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1187"/>
              <a:ext cx="549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T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6495" name="Text Box 13">
              <a:extLst>
                <a:ext uri="{FF2B5EF4-FFF2-40B4-BE49-F238E27FC236}">
                  <a16:creationId xmlns:a16="http://schemas.microsoft.com/office/drawing/2014/main" id="{24BC4EC0-7B59-CA62-A390-2FA4B3687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1195"/>
              <a:ext cx="548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N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6496" name="Text Box 14">
              <a:extLst>
                <a:ext uri="{FF2B5EF4-FFF2-40B4-BE49-F238E27FC236}">
                  <a16:creationId xmlns:a16="http://schemas.microsoft.com/office/drawing/2014/main" id="{86B5220C-EFB0-38D6-F036-F631221DE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1158"/>
              <a:ext cx="548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97" name="Text Box 15">
              <a:extLst>
                <a:ext uri="{FF2B5EF4-FFF2-40B4-BE49-F238E27FC236}">
                  <a16:creationId xmlns:a16="http://schemas.microsoft.com/office/drawing/2014/main" id="{5563EB8F-231F-89BE-D3DA-9C6699109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3" y="782"/>
              <a:ext cx="1310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NodoTrie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89" name="Rectangle 17">
            <a:extLst>
              <a:ext uri="{FF2B5EF4-FFF2-40B4-BE49-F238E27FC236}">
                <a16:creationId xmlns:a16="http://schemas.microsoft.com/office/drawing/2014/main" id="{5333B934-F175-C878-3804-A7207DA95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1971675"/>
            <a:ext cx="8137525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800" b="1"/>
              <a:t>- Representación</a:t>
            </a:r>
            <a:r>
              <a:rPr lang="es-ES_tradnl" altLang="es-ES" sz="2800"/>
              <a:t> mediante arrays.</a:t>
            </a:r>
          </a:p>
        </p:txBody>
      </p:sp>
      <p:graphicFrame>
        <p:nvGraphicFramePr>
          <p:cNvPr id="50255" name="Group 79">
            <a:extLst>
              <a:ext uri="{FF2B5EF4-FFF2-40B4-BE49-F238E27FC236}">
                <a16:creationId xmlns:a16="http://schemas.microsoft.com/office/drawing/2014/main" id="{5831970D-C154-03BF-4C2A-0A25DC3EAC1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970088" y="2555875"/>
          <a:ext cx="4597400" cy="992188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19" name="Line 80">
            <a:extLst>
              <a:ext uri="{FF2B5EF4-FFF2-40B4-BE49-F238E27FC236}">
                <a16:creationId xmlns:a16="http://schemas.microsoft.com/office/drawing/2014/main" id="{F99DD1E9-AFA2-00CB-1763-722A4D9BC0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7363" y="3303588"/>
            <a:ext cx="50800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20" name="Line 81">
            <a:extLst>
              <a:ext uri="{FF2B5EF4-FFF2-40B4-BE49-F238E27FC236}">
                <a16:creationId xmlns:a16="http://schemas.microsoft.com/office/drawing/2014/main" id="{F51E6F86-9833-B69A-765D-76EA976A4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9463" y="3289300"/>
            <a:ext cx="100012" cy="744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21" name="Line 82">
            <a:extLst>
              <a:ext uri="{FF2B5EF4-FFF2-40B4-BE49-F238E27FC236}">
                <a16:creationId xmlns:a16="http://schemas.microsoft.com/office/drawing/2014/main" id="{5EE53172-D1DF-8200-4618-E66679BF4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6813" y="3275013"/>
            <a:ext cx="479425" cy="61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22" name="Rectangle 83">
            <a:extLst>
              <a:ext uri="{FF2B5EF4-FFF2-40B4-BE49-F238E27FC236}">
                <a16:creationId xmlns:a16="http://schemas.microsoft.com/office/drawing/2014/main" id="{EA7D60DC-C01B-BF31-784C-F779B848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057650"/>
            <a:ext cx="878840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800" b="1"/>
              <a:t>- Representación</a:t>
            </a:r>
            <a:r>
              <a:rPr lang="es-ES_tradnl" altLang="es-ES" sz="2800"/>
              <a:t> mediante listas con nodo cabecera.</a:t>
            </a:r>
          </a:p>
        </p:txBody>
      </p:sp>
      <p:graphicFrame>
        <p:nvGraphicFramePr>
          <p:cNvPr id="50270" name="Group 94">
            <a:extLst>
              <a:ext uri="{FF2B5EF4-FFF2-40B4-BE49-F238E27FC236}">
                <a16:creationId xmlns:a16="http://schemas.microsoft.com/office/drawing/2014/main" id="{406AEEEE-301C-61C4-76B7-0B967EC697C7}"/>
              </a:ext>
            </a:extLst>
          </p:cNvPr>
          <p:cNvGraphicFramePr>
            <a:graphicFrameLocks noGrp="1"/>
          </p:cNvGraphicFramePr>
          <p:nvPr/>
        </p:nvGraphicFramePr>
        <p:xfrm>
          <a:off x="1325563" y="4614863"/>
          <a:ext cx="736600" cy="1109661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33" name="Text Box 96">
            <a:extLst>
              <a:ext uri="{FF2B5EF4-FFF2-40B4-BE49-F238E27FC236}">
                <a16:creationId xmlns:a16="http://schemas.microsoft.com/office/drawing/2014/main" id="{9CF72564-F1B3-4127-5B82-468DD1550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4543425"/>
            <a:ext cx="70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car</a:t>
            </a:r>
            <a:endParaRPr lang="es-ES" altLang="es-ES" sz="2400"/>
          </a:p>
        </p:txBody>
      </p:sp>
      <p:sp>
        <p:nvSpPr>
          <p:cNvPr id="16434" name="Text Box 97">
            <a:extLst>
              <a:ext uri="{FF2B5EF4-FFF2-40B4-BE49-F238E27FC236}">
                <a16:creationId xmlns:a16="http://schemas.microsoft.com/office/drawing/2014/main" id="{E27538A1-B666-6358-8593-D658C82F2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4905375"/>
            <a:ext cx="70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sig</a:t>
            </a:r>
            <a:endParaRPr lang="es-ES" altLang="es-ES" sz="2400"/>
          </a:p>
        </p:txBody>
      </p:sp>
      <p:sp>
        <p:nvSpPr>
          <p:cNvPr id="16435" name="Text Box 98">
            <a:extLst>
              <a:ext uri="{FF2B5EF4-FFF2-40B4-BE49-F238E27FC236}">
                <a16:creationId xmlns:a16="http://schemas.microsoft.com/office/drawing/2014/main" id="{E4993287-5BF0-7B63-A241-72BE08C8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5265738"/>
            <a:ext cx="70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ptr</a:t>
            </a:r>
            <a:endParaRPr lang="es-ES" altLang="es-ES" sz="2400"/>
          </a:p>
        </p:txBody>
      </p:sp>
      <p:sp>
        <p:nvSpPr>
          <p:cNvPr id="16436" name="Line 99">
            <a:extLst>
              <a:ext uri="{FF2B5EF4-FFF2-40B4-BE49-F238E27FC236}">
                <a16:creationId xmlns:a16="http://schemas.microsoft.com/office/drawing/2014/main" id="{9220BB78-AA70-6B12-DA68-641E56704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1263" y="5516563"/>
            <a:ext cx="482600" cy="631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37" name="Line 100">
            <a:extLst>
              <a:ext uri="{FF2B5EF4-FFF2-40B4-BE49-F238E27FC236}">
                <a16:creationId xmlns:a16="http://schemas.microsoft.com/office/drawing/2014/main" id="{362620D0-1514-FAED-5164-633A261C1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000" y="5151438"/>
            <a:ext cx="1179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50277" name="Group 101">
            <a:extLst>
              <a:ext uri="{FF2B5EF4-FFF2-40B4-BE49-F238E27FC236}">
                <a16:creationId xmlns:a16="http://schemas.microsoft.com/office/drawing/2014/main" id="{03D74D3F-6336-5748-E630-DE24EF8622E2}"/>
              </a:ext>
            </a:extLst>
          </p:cNvPr>
          <p:cNvGraphicFramePr>
            <a:graphicFrameLocks noGrp="1"/>
          </p:cNvGraphicFramePr>
          <p:nvPr/>
        </p:nvGraphicFramePr>
        <p:xfrm>
          <a:off x="2849563" y="4606925"/>
          <a:ext cx="736600" cy="1109664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48" name="Line 111">
            <a:extLst>
              <a:ext uri="{FF2B5EF4-FFF2-40B4-BE49-F238E27FC236}">
                <a16:creationId xmlns:a16="http://schemas.microsoft.com/office/drawing/2014/main" id="{D5860F03-D70D-06D7-7EBF-4E2A57D11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4988" y="5508625"/>
            <a:ext cx="142875" cy="631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49" name="Line 112">
            <a:extLst>
              <a:ext uri="{FF2B5EF4-FFF2-40B4-BE49-F238E27FC236}">
                <a16:creationId xmlns:a16="http://schemas.microsoft.com/office/drawing/2014/main" id="{508C3DE7-A599-8129-7CF8-9A89CFAC8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00" y="5143500"/>
            <a:ext cx="1179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50289" name="Group 113">
            <a:extLst>
              <a:ext uri="{FF2B5EF4-FFF2-40B4-BE49-F238E27FC236}">
                <a16:creationId xmlns:a16="http://schemas.microsoft.com/office/drawing/2014/main" id="{02DD0BDE-3255-04A1-0343-27D022AD4B1C}"/>
              </a:ext>
            </a:extLst>
          </p:cNvPr>
          <p:cNvGraphicFramePr>
            <a:graphicFrameLocks noGrp="1"/>
          </p:cNvGraphicFramePr>
          <p:nvPr/>
        </p:nvGraphicFramePr>
        <p:xfrm>
          <a:off x="4383088" y="4619625"/>
          <a:ext cx="736600" cy="1109664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60" name="Line 123">
            <a:extLst>
              <a:ext uri="{FF2B5EF4-FFF2-40B4-BE49-F238E27FC236}">
                <a16:creationId xmlns:a16="http://schemas.microsoft.com/office/drawing/2014/main" id="{6E0CD1B3-AE15-1BF6-35B8-662868F21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5521325"/>
            <a:ext cx="82550" cy="631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61" name="Line 124">
            <a:extLst>
              <a:ext uri="{FF2B5EF4-FFF2-40B4-BE49-F238E27FC236}">
                <a16:creationId xmlns:a16="http://schemas.microsoft.com/office/drawing/2014/main" id="{54F0076E-FFF5-6D65-5D82-EAA3A370E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525" y="5156200"/>
            <a:ext cx="1179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50301" name="Group 125">
            <a:extLst>
              <a:ext uri="{FF2B5EF4-FFF2-40B4-BE49-F238E27FC236}">
                <a16:creationId xmlns:a16="http://schemas.microsoft.com/office/drawing/2014/main" id="{99E9E7EC-D90F-7984-D037-FA0175A416DB}"/>
              </a:ext>
            </a:extLst>
          </p:cNvPr>
          <p:cNvGraphicFramePr>
            <a:graphicFrameLocks noGrp="1"/>
          </p:cNvGraphicFramePr>
          <p:nvPr/>
        </p:nvGraphicFramePr>
        <p:xfrm>
          <a:off x="5902325" y="4578350"/>
          <a:ext cx="736600" cy="1109664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72" name="Line 135">
            <a:extLst>
              <a:ext uri="{FF2B5EF4-FFF2-40B4-BE49-F238E27FC236}">
                <a16:creationId xmlns:a16="http://schemas.microsoft.com/office/drawing/2014/main" id="{29EF210E-6061-61BC-58C0-482D55473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625" y="5480050"/>
            <a:ext cx="336550" cy="646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73" name="Line 136">
            <a:extLst>
              <a:ext uri="{FF2B5EF4-FFF2-40B4-BE49-F238E27FC236}">
                <a16:creationId xmlns:a16="http://schemas.microsoft.com/office/drawing/2014/main" id="{01B9AACC-36B0-F945-31E0-162DA0CED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5114925"/>
            <a:ext cx="1179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50313" name="Group 137">
            <a:extLst>
              <a:ext uri="{FF2B5EF4-FFF2-40B4-BE49-F238E27FC236}">
                <a16:creationId xmlns:a16="http://schemas.microsoft.com/office/drawing/2014/main" id="{203731D6-DD2C-DD38-E4D4-92E3DC7EE360}"/>
              </a:ext>
            </a:extLst>
          </p:cNvPr>
          <p:cNvGraphicFramePr>
            <a:graphicFrameLocks noGrp="1"/>
          </p:cNvGraphicFramePr>
          <p:nvPr/>
        </p:nvGraphicFramePr>
        <p:xfrm>
          <a:off x="7407275" y="4592638"/>
          <a:ext cx="736600" cy="1109661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84" name="Line 147">
            <a:extLst>
              <a:ext uri="{FF2B5EF4-FFF2-40B4-BE49-F238E27FC236}">
                <a16:creationId xmlns:a16="http://schemas.microsoft.com/office/drawing/2014/main" id="{507824E1-AC50-EBD7-33A7-D11316DDF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5494338"/>
            <a:ext cx="447675" cy="547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85" name="Rectangle 150">
            <a:extLst>
              <a:ext uri="{FF2B5EF4-FFF2-40B4-BE49-F238E27FC236}">
                <a16:creationId xmlns:a16="http://schemas.microsoft.com/office/drawing/2014/main" id="{03DE6F9E-67FB-68B2-8D06-5B9262505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617855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2" action="ppaction://hlinksldjump"/>
              </a:rPr>
              <a:t>+</a:t>
            </a:r>
            <a:endParaRPr lang="es-ES" altLang="es-E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pie de página">
            <a:extLst>
              <a:ext uri="{FF2B5EF4-FFF2-40B4-BE49-F238E27FC236}">
                <a16:creationId xmlns:a16="http://schemas.microsoft.com/office/drawing/2014/main" id="{57660DF7-59AA-D76C-98FC-D53323AB0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EAF7DC68-347E-4298-A558-1EB3A7909D5A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97EA64A-2DB7-99F5-39AB-54ED367A6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49275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sp>
        <p:nvSpPr>
          <p:cNvPr id="17412" name="Rectangle 16">
            <a:extLst>
              <a:ext uri="{FF2B5EF4-FFF2-40B4-BE49-F238E27FC236}">
                <a16:creationId xmlns:a16="http://schemas.microsoft.com/office/drawing/2014/main" id="{51904DB5-238A-3A0A-B645-EA57B543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704850"/>
            <a:ext cx="8137525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800" b="1"/>
              <a:t>- Representación</a:t>
            </a:r>
            <a:r>
              <a:rPr lang="es-ES_tradnl" altLang="es-ES" sz="2800"/>
              <a:t> mediante arrays.</a:t>
            </a:r>
          </a:p>
        </p:txBody>
      </p:sp>
      <p:graphicFrame>
        <p:nvGraphicFramePr>
          <p:cNvPr id="55313" name="Group 17">
            <a:extLst>
              <a:ext uri="{FF2B5EF4-FFF2-40B4-BE49-F238E27FC236}">
                <a16:creationId xmlns:a16="http://schemas.microsoft.com/office/drawing/2014/main" id="{5A8466F5-3349-5910-BDBB-1F6D0ACB8A7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192338" y="1444625"/>
          <a:ext cx="4597400" cy="992188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42" name="Line 46">
            <a:extLst>
              <a:ext uri="{FF2B5EF4-FFF2-40B4-BE49-F238E27FC236}">
                <a16:creationId xmlns:a16="http://schemas.microsoft.com/office/drawing/2014/main" id="{CD190C26-FBAC-F62E-DE74-831043A4C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2192338"/>
            <a:ext cx="50800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443" name="Line 47">
            <a:extLst>
              <a:ext uri="{FF2B5EF4-FFF2-40B4-BE49-F238E27FC236}">
                <a16:creationId xmlns:a16="http://schemas.microsoft.com/office/drawing/2014/main" id="{C7B7EAF2-CD5B-126B-A37A-3254CEDE78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1713" y="2178050"/>
            <a:ext cx="100012" cy="744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444" name="Line 48">
            <a:extLst>
              <a:ext uri="{FF2B5EF4-FFF2-40B4-BE49-F238E27FC236}">
                <a16:creationId xmlns:a16="http://schemas.microsoft.com/office/drawing/2014/main" id="{96116058-9D02-5B1D-5389-05E174CEA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2163763"/>
            <a:ext cx="479425" cy="61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445" name="Rectangle 112">
            <a:extLst>
              <a:ext uri="{FF2B5EF4-FFF2-40B4-BE49-F238E27FC236}">
                <a16:creationId xmlns:a16="http://schemas.microsoft.com/office/drawing/2014/main" id="{A30964BB-0976-53F5-6760-EEC7C525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3008313"/>
            <a:ext cx="8986837" cy="288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800"/>
              <a:t>	</a:t>
            </a:r>
            <a:r>
              <a:rPr lang="es-ES_tradnl" altLang="es-ES" sz="2800" b="1"/>
              <a:t>tipo</a:t>
            </a:r>
          </a:p>
          <a:p>
            <a:pPr>
              <a:buFontTx/>
              <a:buNone/>
            </a:pPr>
            <a:r>
              <a:rPr lang="es-ES_tradnl" altLang="es-ES" sz="2800"/>
              <a:t>		NodoTrie[A]= </a:t>
            </a:r>
            <a:r>
              <a:rPr lang="es-ES_tradnl" altLang="es-ES" sz="2800" b="1"/>
              <a:t>array</a:t>
            </a:r>
            <a:r>
              <a:rPr lang="es-ES_tradnl" altLang="es-ES" sz="2800"/>
              <a:t> [A] </a:t>
            </a:r>
            <a:r>
              <a:rPr lang="es-ES_tradnl" altLang="es-ES" sz="2800" b="1"/>
              <a:t>de</a:t>
            </a:r>
            <a:r>
              <a:rPr lang="es-ES_tradnl" altLang="es-ES" sz="2800"/>
              <a:t> Puntero[NodoTrie[A]]</a:t>
            </a:r>
          </a:p>
          <a:p>
            <a:pPr>
              <a:buFontTx/>
              <a:buNone/>
            </a:pPr>
            <a:endParaRPr lang="es-ES_tradnl" altLang="es-ES" sz="2800"/>
          </a:p>
          <a:p>
            <a:r>
              <a:rPr lang="es-ES_tradnl" altLang="es-ES" sz="2800" b="1"/>
              <a:t>Ventaja</a:t>
            </a:r>
            <a:r>
              <a:rPr lang="es-ES_tradnl" altLang="es-ES" sz="2800"/>
              <a:t>: acceso muy rápido a los valores.</a:t>
            </a:r>
          </a:p>
          <a:p>
            <a:r>
              <a:rPr lang="es-ES_tradnl" altLang="es-ES" sz="2800" b="1"/>
              <a:t>Inconveniente</a:t>
            </a:r>
            <a:r>
              <a:rPr lang="es-ES_tradnl" altLang="es-ES" sz="2800"/>
              <a:t>: desperdicia muchísima memoria.</a:t>
            </a:r>
            <a:endParaRPr lang="es-ES_tradnl" altLang="es-E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pie de página">
            <a:extLst>
              <a:ext uri="{FF2B5EF4-FFF2-40B4-BE49-F238E27FC236}">
                <a16:creationId xmlns:a16="http://schemas.microsoft.com/office/drawing/2014/main" id="{0BC0B939-91EF-EF4D-301E-EF3F8A56AB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86F5265E-6478-4F95-AC09-ADDAB45A9EE2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A4557A2-5AC2-A1D2-97A1-DFBBC5078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54050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5EE8103-4F6F-9EC9-A7C0-6BBD5900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79425"/>
            <a:ext cx="802005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600"/>
              <a:t>Ejemplo, C= {ELLA, ELLO, EL, TU, Y, YO}</a:t>
            </a:r>
            <a:r>
              <a:rPr lang="es-ES_tradnl" altLang="es-ES" sz="2800"/>
              <a:t> </a:t>
            </a:r>
            <a:endParaRPr lang="es-ES_tradnl" altLang="es-ES" sz="2400"/>
          </a:p>
        </p:txBody>
      </p:sp>
      <p:grpSp>
        <p:nvGrpSpPr>
          <p:cNvPr id="18437" name="Group 6">
            <a:extLst>
              <a:ext uri="{FF2B5EF4-FFF2-40B4-BE49-F238E27FC236}">
                <a16:creationId xmlns:a16="http://schemas.microsoft.com/office/drawing/2014/main" id="{A7E501EF-CAB9-6FB5-E3D9-F97EF2C51FA9}"/>
              </a:ext>
            </a:extLst>
          </p:cNvPr>
          <p:cNvGrpSpPr>
            <a:grpSpLocks/>
          </p:cNvGrpSpPr>
          <p:nvPr/>
        </p:nvGrpSpPr>
        <p:grpSpPr bwMode="auto">
          <a:xfrm>
            <a:off x="1608138" y="1666875"/>
            <a:ext cx="6118225" cy="4533900"/>
            <a:chOff x="1149" y="422"/>
            <a:chExt cx="3556" cy="2577"/>
          </a:xfrm>
        </p:grpSpPr>
        <p:sp>
          <p:nvSpPr>
            <p:cNvPr id="18440" name="AutoShape 7">
              <a:extLst>
                <a:ext uri="{FF2B5EF4-FFF2-40B4-BE49-F238E27FC236}">
                  <a16:creationId xmlns:a16="http://schemas.microsoft.com/office/drawing/2014/main" id="{742C0038-C77B-62F7-FFAA-7B8F2866F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422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41" name="AutoShape 8">
              <a:extLst>
                <a:ext uri="{FF2B5EF4-FFF2-40B4-BE49-F238E27FC236}">
                  <a16:creationId xmlns:a16="http://schemas.microsoft.com/office/drawing/2014/main" id="{DF603EBC-21E7-8650-0AEC-AF54F47D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885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42" name="AutoShape 9">
              <a:extLst>
                <a:ext uri="{FF2B5EF4-FFF2-40B4-BE49-F238E27FC236}">
                  <a16:creationId xmlns:a16="http://schemas.microsoft.com/office/drawing/2014/main" id="{F46F7B0F-5896-0B2D-185C-EEC1AE06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885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43" name="Line 10">
              <a:extLst>
                <a:ext uri="{FF2B5EF4-FFF2-40B4-BE49-F238E27FC236}">
                  <a16:creationId xmlns:a16="http://schemas.microsoft.com/office/drawing/2014/main" id="{3804FF43-1528-138B-2D2C-CADC063BF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0" y="596"/>
              <a:ext cx="1129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44" name="Line 11">
              <a:extLst>
                <a:ext uri="{FF2B5EF4-FFF2-40B4-BE49-F238E27FC236}">
                  <a16:creationId xmlns:a16="http://schemas.microsoft.com/office/drawing/2014/main" id="{3A9339C4-5386-9168-4D38-5E6B57C20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596"/>
              <a:ext cx="0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45" name="Line 12">
              <a:extLst>
                <a:ext uri="{FF2B5EF4-FFF2-40B4-BE49-F238E27FC236}">
                  <a16:creationId xmlns:a16="http://schemas.microsoft.com/office/drawing/2014/main" id="{38CCFA67-DE7F-0C6F-DB7E-BB398403B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596"/>
              <a:ext cx="903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46" name="AutoShape 13">
              <a:extLst>
                <a:ext uri="{FF2B5EF4-FFF2-40B4-BE49-F238E27FC236}">
                  <a16:creationId xmlns:a16="http://schemas.microsoft.com/office/drawing/2014/main" id="{D47DC384-D6AA-B0C8-E616-3C580767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885"/>
              <a:ext cx="71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47" name="Text Box 14">
              <a:extLst>
                <a:ext uri="{FF2B5EF4-FFF2-40B4-BE49-F238E27FC236}">
                  <a16:creationId xmlns:a16="http://schemas.microsoft.com/office/drawing/2014/main" id="{AC35927E-80EB-6809-F9DE-954D4C106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538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E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48" name="Text Box 15">
              <a:extLst>
                <a:ext uri="{FF2B5EF4-FFF2-40B4-BE49-F238E27FC236}">
                  <a16:creationId xmlns:a16="http://schemas.microsoft.com/office/drawing/2014/main" id="{B3C5B3E9-DAEF-4450-7853-6195A222B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596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T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49" name="Text Box 16">
              <a:extLst>
                <a:ext uri="{FF2B5EF4-FFF2-40B4-BE49-F238E27FC236}">
                  <a16:creationId xmlns:a16="http://schemas.microsoft.com/office/drawing/2014/main" id="{1D6F9993-557A-1C33-E811-00AE9126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538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Y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50" name="AutoShape 17">
              <a:extLst>
                <a:ext uri="{FF2B5EF4-FFF2-40B4-BE49-F238E27FC236}">
                  <a16:creationId xmlns:a16="http://schemas.microsoft.com/office/drawing/2014/main" id="{A396D58E-4ACB-285E-897D-1F83C160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407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51" name="AutoShape 18">
              <a:extLst>
                <a:ext uri="{FF2B5EF4-FFF2-40B4-BE49-F238E27FC236}">
                  <a16:creationId xmlns:a16="http://schemas.microsoft.com/office/drawing/2014/main" id="{837ABF27-8973-33EE-6211-A1E53511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1919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52" name="AutoShape 19">
              <a:extLst>
                <a:ext uri="{FF2B5EF4-FFF2-40B4-BE49-F238E27FC236}">
                  <a16:creationId xmlns:a16="http://schemas.microsoft.com/office/drawing/2014/main" id="{AE638345-2A03-EEF0-1972-48809EB0A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1407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53" name="AutoShape 20">
              <a:extLst>
                <a:ext uri="{FF2B5EF4-FFF2-40B4-BE49-F238E27FC236}">
                  <a16:creationId xmlns:a16="http://schemas.microsoft.com/office/drawing/2014/main" id="{4DC87FFD-383A-B416-4A5E-09705DB5F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407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54" name="AutoShape 21">
              <a:extLst>
                <a:ext uri="{FF2B5EF4-FFF2-40B4-BE49-F238E27FC236}">
                  <a16:creationId xmlns:a16="http://schemas.microsoft.com/office/drawing/2014/main" id="{76FB21BB-89C6-397A-FDCB-DB4CD3723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407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55" name="Line 22">
              <a:extLst>
                <a:ext uri="{FF2B5EF4-FFF2-40B4-BE49-F238E27FC236}">
                  <a16:creationId xmlns:a16="http://schemas.microsoft.com/office/drawing/2014/main" id="{B3019B7C-E5D3-F905-00F0-E2A388132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1059"/>
              <a:ext cx="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56" name="Line 23">
              <a:extLst>
                <a:ext uri="{FF2B5EF4-FFF2-40B4-BE49-F238E27FC236}">
                  <a16:creationId xmlns:a16="http://schemas.microsoft.com/office/drawing/2014/main" id="{6289AE75-E3B6-FEA2-879A-427897D2F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1059"/>
              <a:ext cx="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57" name="Line 24">
              <a:extLst>
                <a:ext uri="{FF2B5EF4-FFF2-40B4-BE49-F238E27FC236}">
                  <a16:creationId xmlns:a16="http://schemas.microsoft.com/office/drawing/2014/main" id="{131932AB-F99C-FECF-DA84-4389E29F9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" y="1059"/>
              <a:ext cx="15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58" name="Line 25">
              <a:extLst>
                <a:ext uri="{FF2B5EF4-FFF2-40B4-BE49-F238E27FC236}">
                  <a16:creationId xmlns:a16="http://schemas.microsoft.com/office/drawing/2014/main" id="{25061E91-30EB-12B1-B65B-D0291BBE8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1059"/>
              <a:ext cx="451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59" name="Text Box 26">
              <a:extLst>
                <a:ext uri="{FF2B5EF4-FFF2-40B4-BE49-F238E27FC236}">
                  <a16:creationId xmlns:a16="http://schemas.microsoft.com/office/drawing/2014/main" id="{57862D31-9132-B9C7-7E79-973FFAEC5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1072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0" name="Text Box 27">
              <a:extLst>
                <a:ext uri="{FF2B5EF4-FFF2-40B4-BE49-F238E27FC236}">
                  <a16:creationId xmlns:a16="http://schemas.microsoft.com/office/drawing/2014/main" id="{62DE8871-1B5A-C01F-EEAF-BB3220C1C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072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O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1" name="Text Box 28">
              <a:extLst>
                <a:ext uri="{FF2B5EF4-FFF2-40B4-BE49-F238E27FC236}">
                  <a16:creationId xmlns:a16="http://schemas.microsoft.com/office/drawing/2014/main" id="{EB7FD1F8-79C8-9473-AB0B-DDB9E8C1D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1101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U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2" name="Text Box 29">
              <a:extLst>
                <a:ext uri="{FF2B5EF4-FFF2-40B4-BE49-F238E27FC236}">
                  <a16:creationId xmlns:a16="http://schemas.microsoft.com/office/drawing/2014/main" id="{A86D13D0-0549-AF0B-7967-0292102A1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1101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L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3" name="Line 30">
              <a:extLst>
                <a:ext uri="{FF2B5EF4-FFF2-40B4-BE49-F238E27FC236}">
                  <a16:creationId xmlns:a16="http://schemas.microsoft.com/office/drawing/2014/main" id="{342DD50A-F651-4F9B-1F1A-BB5477738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598"/>
              <a:ext cx="0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64" name="Text Box 31">
              <a:extLst>
                <a:ext uri="{FF2B5EF4-FFF2-40B4-BE49-F238E27FC236}">
                  <a16:creationId xmlns:a16="http://schemas.microsoft.com/office/drawing/2014/main" id="{74465674-86EF-F9AD-D4AB-A41F54C7B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1598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L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5" name="AutoShape 32">
              <a:extLst>
                <a:ext uri="{FF2B5EF4-FFF2-40B4-BE49-F238E27FC236}">
                  <a16:creationId xmlns:a16="http://schemas.microsoft.com/office/drawing/2014/main" id="{700C8EE3-253F-BB62-AFF2-F703B5ECE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921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66" name="Line 33">
              <a:extLst>
                <a:ext uri="{FF2B5EF4-FFF2-40B4-BE49-F238E27FC236}">
                  <a16:creationId xmlns:a16="http://schemas.microsoft.com/office/drawing/2014/main" id="{F76D1C9C-0D83-87A7-6B3C-8C4AA1750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598"/>
              <a:ext cx="492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67" name="Text Box 34">
              <a:extLst>
                <a:ext uri="{FF2B5EF4-FFF2-40B4-BE49-F238E27FC236}">
                  <a16:creationId xmlns:a16="http://schemas.microsoft.com/office/drawing/2014/main" id="{3B581E3D-ED09-12FC-A2F6-A93659C1F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1615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8" name="AutoShape 35">
              <a:extLst>
                <a:ext uri="{FF2B5EF4-FFF2-40B4-BE49-F238E27FC236}">
                  <a16:creationId xmlns:a16="http://schemas.microsoft.com/office/drawing/2014/main" id="{711D33C9-3BDA-7FD3-0276-BD0DE99C5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919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69" name="Text Box 36">
              <a:extLst>
                <a:ext uri="{FF2B5EF4-FFF2-40B4-BE49-F238E27FC236}">
                  <a16:creationId xmlns:a16="http://schemas.microsoft.com/office/drawing/2014/main" id="{C6F0554E-C126-F18F-EFA3-D2D0F10F5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598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0" name="Line 37">
              <a:extLst>
                <a:ext uri="{FF2B5EF4-FFF2-40B4-BE49-F238E27FC236}">
                  <a16:creationId xmlns:a16="http://schemas.microsoft.com/office/drawing/2014/main" id="{CB8405FA-5AB9-35BD-4476-D1B065DF9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6" y="1598"/>
              <a:ext cx="0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71" name="AutoShape 38">
              <a:extLst>
                <a:ext uri="{FF2B5EF4-FFF2-40B4-BE49-F238E27FC236}">
                  <a16:creationId xmlns:a16="http://schemas.microsoft.com/office/drawing/2014/main" id="{A1FDBF85-3820-FC93-20A5-79D9B1E0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919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72" name="Text Box 39">
              <a:extLst>
                <a:ext uri="{FF2B5EF4-FFF2-40B4-BE49-F238E27FC236}">
                  <a16:creationId xmlns:a16="http://schemas.microsoft.com/office/drawing/2014/main" id="{41B70227-8796-7F25-1D7D-0F9FA97C3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1598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3" name="Line 40">
              <a:extLst>
                <a:ext uri="{FF2B5EF4-FFF2-40B4-BE49-F238E27FC236}">
                  <a16:creationId xmlns:a16="http://schemas.microsoft.com/office/drawing/2014/main" id="{8A82E8B1-8443-FC0C-4042-9243CEC05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" y="1598"/>
              <a:ext cx="0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74" name="AutoShape 41">
              <a:extLst>
                <a:ext uri="{FF2B5EF4-FFF2-40B4-BE49-F238E27FC236}">
                  <a16:creationId xmlns:a16="http://schemas.microsoft.com/office/drawing/2014/main" id="{34E727F7-3585-FA80-4CCB-2A376BECB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387"/>
              <a:ext cx="71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75" name="AutoShape 42">
              <a:extLst>
                <a:ext uri="{FF2B5EF4-FFF2-40B4-BE49-F238E27FC236}">
                  <a16:creationId xmlns:a16="http://schemas.microsoft.com/office/drawing/2014/main" id="{3915DB3E-93E8-0EB8-EE75-FDAF2368F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387"/>
              <a:ext cx="71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76" name="Line 43">
              <a:extLst>
                <a:ext uri="{FF2B5EF4-FFF2-40B4-BE49-F238E27FC236}">
                  <a16:creationId xmlns:a16="http://schemas.microsoft.com/office/drawing/2014/main" id="{EA664597-E1C3-534E-F461-6E8FE390A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5" y="2095"/>
              <a:ext cx="152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77" name="Line 44">
              <a:extLst>
                <a:ext uri="{FF2B5EF4-FFF2-40B4-BE49-F238E27FC236}">
                  <a16:creationId xmlns:a16="http://schemas.microsoft.com/office/drawing/2014/main" id="{212AC79F-F80F-73D5-BABA-75409E8DA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2095"/>
              <a:ext cx="494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78" name="Text Box 45">
              <a:extLst>
                <a:ext uri="{FF2B5EF4-FFF2-40B4-BE49-F238E27FC236}">
                  <a16:creationId xmlns:a16="http://schemas.microsoft.com/office/drawing/2014/main" id="{6D6CE8E3-2E69-DA7D-7BA6-DC483FBC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2095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O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79" name="Text Box 46">
              <a:extLst>
                <a:ext uri="{FF2B5EF4-FFF2-40B4-BE49-F238E27FC236}">
                  <a16:creationId xmlns:a16="http://schemas.microsoft.com/office/drawing/2014/main" id="{5EF94AD6-5869-49E5-2B50-99AFA2177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" y="2095"/>
              <a:ext cx="4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A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80" name="AutoShape 47">
              <a:extLst>
                <a:ext uri="{FF2B5EF4-FFF2-40B4-BE49-F238E27FC236}">
                  <a16:creationId xmlns:a16="http://schemas.microsoft.com/office/drawing/2014/main" id="{66AAD6E6-47D1-7570-AE72-8023170EE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2825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81" name="Text Box 48">
              <a:extLst>
                <a:ext uri="{FF2B5EF4-FFF2-40B4-BE49-F238E27FC236}">
                  <a16:creationId xmlns:a16="http://schemas.microsoft.com/office/drawing/2014/main" id="{7CC1CBF6-391D-301A-BF95-79A1D98F4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2562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82" name="Line 49">
              <a:extLst>
                <a:ext uri="{FF2B5EF4-FFF2-40B4-BE49-F238E27FC236}">
                  <a16:creationId xmlns:a16="http://schemas.microsoft.com/office/drawing/2014/main" id="{CFA3D378-F400-CBAF-8588-CD0C21DC7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2562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83" name="AutoShape 50">
              <a:extLst>
                <a:ext uri="{FF2B5EF4-FFF2-40B4-BE49-F238E27FC236}">
                  <a16:creationId xmlns:a16="http://schemas.microsoft.com/office/drawing/2014/main" id="{E1E81764-3274-5578-5128-E0B095D02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825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84" name="Text Box 51">
              <a:extLst>
                <a:ext uri="{FF2B5EF4-FFF2-40B4-BE49-F238E27FC236}">
                  <a16:creationId xmlns:a16="http://schemas.microsoft.com/office/drawing/2014/main" id="{0345561B-D011-3164-D55A-369EFCF2B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" y="2562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85" name="Line 52">
              <a:extLst>
                <a:ext uri="{FF2B5EF4-FFF2-40B4-BE49-F238E27FC236}">
                  <a16:creationId xmlns:a16="http://schemas.microsoft.com/office/drawing/2014/main" id="{323AB308-9042-689A-55BA-E343393AB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562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438" name="Rectangle 53">
            <a:hlinkClick r:id="rId2" action="ppaction://hlinksldjump"/>
            <a:extLst>
              <a:ext uri="{FF2B5EF4-FFF2-40B4-BE49-F238E27FC236}">
                <a16:creationId xmlns:a16="http://schemas.microsoft.com/office/drawing/2014/main" id="{E32D67E3-EB27-F4BA-5B08-D2DC1C37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620553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2" action="ppaction://hlinksldjump"/>
              </a:rPr>
              <a:t>+</a:t>
            </a:r>
            <a:endParaRPr lang="es-ES" altLang="es-ES" sz="2400"/>
          </a:p>
        </p:txBody>
      </p:sp>
      <p:sp>
        <p:nvSpPr>
          <p:cNvPr id="18439" name="Rectangle 54">
            <a:hlinkClick r:id="rId2" action="ppaction://hlinksldjump"/>
            <a:extLst>
              <a:ext uri="{FF2B5EF4-FFF2-40B4-BE49-F238E27FC236}">
                <a16:creationId xmlns:a16="http://schemas.microsoft.com/office/drawing/2014/main" id="{4D88F829-12D0-EDBA-540E-BF9672402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6211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3" action="ppaction://hlinksldjump"/>
              </a:rPr>
              <a:t>c</a:t>
            </a:r>
            <a:endParaRPr lang="es-ES" altLang="es-E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Marcador de pie de página">
            <a:extLst>
              <a:ext uri="{FF2B5EF4-FFF2-40B4-BE49-F238E27FC236}">
                <a16:creationId xmlns:a16="http://schemas.microsoft.com/office/drawing/2014/main" id="{021413C6-F722-5C5D-7325-CD71185F0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D2CEC1CF-48CD-42F3-BB2B-3CCCE2A08034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6B5C9E8-B528-F9A6-22E5-2204FD2B0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54050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6823A0E-44BA-87C6-8D32-6B1772F1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79425"/>
            <a:ext cx="802005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600"/>
              <a:t>Ejemplo, C= {ELLA, ELLO, EL, TU, Y, YO}</a:t>
            </a:r>
            <a:r>
              <a:rPr lang="es-ES_tradnl" altLang="es-ES" sz="2800"/>
              <a:t> </a:t>
            </a:r>
            <a:endParaRPr lang="es-ES_tradnl" altLang="es-ES" sz="2400"/>
          </a:p>
        </p:txBody>
      </p:sp>
      <p:pic>
        <p:nvPicPr>
          <p:cNvPr id="19461" name="Picture 4" descr="trie_con_arrays">
            <a:extLst>
              <a:ext uri="{FF2B5EF4-FFF2-40B4-BE49-F238E27FC236}">
                <a16:creationId xmlns:a16="http://schemas.microsoft.com/office/drawing/2014/main" id="{226D25CA-F888-6CFB-3EB6-68FEC30AB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313" y="973138"/>
            <a:ext cx="7975600" cy="4691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2" name="Rectangle 53">
            <a:hlinkClick r:id="rId3" action="ppaction://hlinksldjump"/>
            <a:extLst>
              <a:ext uri="{FF2B5EF4-FFF2-40B4-BE49-F238E27FC236}">
                <a16:creationId xmlns:a16="http://schemas.microsoft.com/office/drawing/2014/main" id="{EE466CAE-9529-353B-ADEC-5EF39DEF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620553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3" action="ppaction://hlinksldjump"/>
              </a:rPr>
              <a:t>+</a:t>
            </a:r>
            <a:endParaRPr lang="es-ES" altLang="es-ES" sz="2400"/>
          </a:p>
        </p:txBody>
      </p:sp>
      <p:sp>
        <p:nvSpPr>
          <p:cNvPr id="19463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449BB038-6043-A188-81E5-47AF3FFD3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6211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4" action="ppaction://hlinksldjump"/>
              </a:rPr>
              <a:t>c</a:t>
            </a:r>
            <a:endParaRPr lang="es-ES" altLang="es-ES" sz="2400"/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849FF533-324D-7410-ED51-B4DD1C270D4C}"/>
              </a:ext>
            </a:extLst>
          </p:cNvPr>
          <p:cNvSpPr/>
          <p:nvPr/>
        </p:nvSpPr>
        <p:spPr bwMode="auto">
          <a:xfrm>
            <a:off x="3232150" y="1736725"/>
            <a:ext cx="2943225" cy="2571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56" name="55 Rectángulo">
            <a:extLst>
              <a:ext uri="{FF2B5EF4-FFF2-40B4-BE49-F238E27FC236}">
                <a16:creationId xmlns:a16="http://schemas.microsoft.com/office/drawing/2014/main" id="{C2723C52-15FF-153A-6055-2820CDF7C16C}"/>
              </a:ext>
            </a:extLst>
          </p:cNvPr>
          <p:cNvSpPr/>
          <p:nvPr/>
        </p:nvSpPr>
        <p:spPr bwMode="auto">
          <a:xfrm>
            <a:off x="941388" y="2562225"/>
            <a:ext cx="1968500" cy="2571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57" name="56 Rectángulo">
            <a:extLst>
              <a:ext uri="{FF2B5EF4-FFF2-40B4-BE49-F238E27FC236}">
                <a16:creationId xmlns:a16="http://schemas.microsoft.com/office/drawing/2014/main" id="{CFC020E8-A1FC-FF70-1439-FFDF7F57716B}"/>
              </a:ext>
            </a:extLst>
          </p:cNvPr>
          <p:cNvSpPr/>
          <p:nvPr/>
        </p:nvSpPr>
        <p:spPr bwMode="auto">
          <a:xfrm>
            <a:off x="3570288" y="2559050"/>
            <a:ext cx="1968500" cy="2571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58" name="57 Rectángulo">
            <a:extLst>
              <a:ext uri="{FF2B5EF4-FFF2-40B4-BE49-F238E27FC236}">
                <a16:creationId xmlns:a16="http://schemas.microsoft.com/office/drawing/2014/main" id="{36FFAF00-BAF6-0B94-170B-FD8DB8744619}"/>
              </a:ext>
            </a:extLst>
          </p:cNvPr>
          <p:cNvSpPr/>
          <p:nvPr/>
        </p:nvSpPr>
        <p:spPr bwMode="auto">
          <a:xfrm>
            <a:off x="6175375" y="2566988"/>
            <a:ext cx="1968500" cy="2571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59" name="58 Rectángulo">
            <a:extLst>
              <a:ext uri="{FF2B5EF4-FFF2-40B4-BE49-F238E27FC236}">
                <a16:creationId xmlns:a16="http://schemas.microsoft.com/office/drawing/2014/main" id="{EA9C6DD0-A11B-7080-BD69-7DD1427AC5F8}"/>
              </a:ext>
            </a:extLst>
          </p:cNvPr>
          <p:cNvSpPr/>
          <p:nvPr/>
        </p:nvSpPr>
        <p:spPr bwMode="auto">
          <a:xfrm>
            <a:off x="941388" y="3371850"/>
            <a:ext cx="1968500" cy="2571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0" name="59 Rectángulo">
            <a:extLst>
              <a:ext uri="{FF2B5EF4-FFF2-40B4-BE49-F238E27FC236}">
                <a16:creationId xmlns:a16="http://schemas.microsoft.com/office/drawing/2014/main" id="{A31FD3B6-3104-FE33-F739-4F7599BEBBAE}"/>
              </a:ext>
            </a:extLst>
          </p:cNvPr>
          <p:cNvSpPr/>
          <p:nvPr/>
        </p:nvSpPr>
        <p:spPr bwMode="auto">
          <a:xfrm>
            <a:off x="3570288" y="3368675"/>
            <a:ext cx="1968500" cy="2571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1" name="60 Rectángulo">
            <a:extLst>
              <a:ext uri="{FF2B5EF4-FFF2-40B4-BE49-F238E27FC236}">
                <a16:creationId xmlns:a16="http://schemas.microsoft.com/office/drawing/2014/main" id="{A23D3439-E294-8585-8EAB-ACBEE3197EF9}"/>
              </a:ext>
            </a:extLst>
          </p:cNvPr>
          <p:cNvSpPr/>
          <p:nvPr/>
        </p:nvSpPr>
        <p:spPr bwMode="auto">
          <a:xfrm>
            <a:off x="6175375" y="3368675"/>
            <a:ext cx="1968500" cy="2571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2" name="61 Rectángulo">
            <a:extLst>
              <a:ext uri="{FF2B5EF4-FFF2-40B4-BE49-F238E27FC236}">
                <a16:creationId xmlns:a16="http://schemas.microsoft.com/office/drawing/2014/main" id="{E48599C5-C5DB-A5E4-81A3-FF07A742DDBB}"/>
              </a:ext>
            </a:extLst>
          </p:cNvPr>
          <p:cNvSpPr/>
          <p:nvPr/>
        </p:nvSpPr>
        <p:spPr bwMode="auto">
          <a:xfrm>
            <a:off x="941388" y="4189413"/>
            <a:ext cx="1968500" cy="2571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3" name="62 Rectángulo">
            <a:extLst>
              <a:ext uri="{FF2B5EF4-FFF2-40B4-BE49-F238E27FC236}">
                <a16:creationId xmlns:a16="http://schemas.microsoft.com/office/drawing/2014/main" id="{FB6BA025-8908-F452-1862-5C196B74C2C8}"/>
              </a:ext>
            </a:extLst>
          </p:cNvPr>
          <p:cNvSpPr/>
          <p:nvPr/>
        </p:nvSpPr>
        <p:spPr bwMode="auto">
          <a:xfrm>
            <a:off x="619125" y="5014913"/>
            <a:ext cx="1641475" cy="2571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4" name="63 Rectángulo">
            <a:extLst>
              <a:ext uri="{FF2B5EF4-FFF2-40B4-BE49-F238E27FC236}">
                <a16:creationId xmlns:a16="http://schemas.microsoft.com/office/drawing/2014/main" id="{AB465896-0AEF-060C-85B8-287DDE94F3B7}"/>
              </a:ext>
            </a:extLst>
          </p:cNvPr>
          <p:cNvSpPr/>
          <p:nvPr/>
        </p:nvSpPr>
        <p:spPr bwMode="auto">
          <a:xfrm>
            <a:off x="2900363" y="5011738"/>
            <a:ext cx="1646237" cy="2571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4 Marcador de pie de página">
            <a:extLst>
              <a:ext uri="{FF2B5EF4-FFF2-40B4-BE49-F238E27FC236}">
                <a16:creationId xmlns:a16="http://schemas.microsoft.com/office/drawing/2014/main" id="{B0A373B9-F895-EA27-7D7F-FC96D2D84B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12F15217-AB7C-4358-B8B8-3C63E85CE22A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88D3E21-BE1C-342B-73D9-2BD34EED3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49275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sp>
        <p:nvSpPr>
          <p:cNvPr id="15364" name="Rectangle 36">
            <a:extLst>
              <a:ext uri="{FF2B5EF4-FFF2-40B4-BE49-F238E27FC236}">
                <a16:creationId xmlns:a16="http://schemas.microsoft.com/office/drawing/2014/main" id="{4EE7C1A2-E0BA-E25F-19E4-A87A3979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77850"/>
            <a:ext cx="8934450" cy="56308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s-ES_tradnl" altLang="es-ES" b="1" dirty="0">
                <a:latin typeface="Arial" charset="0"/>
              </a:rPr>
              <a:t>Consulta</a:t>
            </a:r>
            <a:r>
              <a:rPr lang="es-ES_tradnl" altLang="es-ES" dirty="0">
                <a:latin typeface="Arial" charset="0"/>
              </a:rPr>
              <a:t> (</a:t>
            </a:r>
            <a:r>
              <a:rPr lang="es-ES_tradnl" altLang="es-ES" b="1" dirty="0">
                <a:latin typeface="Arial" charset="0"/>
              </a:rPr>
              <a:t>n</a:t>
            </a:r>
            <a:r>
              <a:rPr lang="es-ES_tradnl" altLang="es-ES" dirty="0">
                <a:latin typeface="Arial" charset="0"/>
              </a:rPr>
              <a:t>: </a:t>
            </a:r>
            <a:r>
              <a:rPr lang="es-ES_tradnl" altLang="es-ES" dirty="0" err="1">
                <a:latin typeface="Arial" charset="0"/>
              </a:rPr>
              <a:t>NodoTrie</a:t>
            </a:r>
            <a:r>
              <a:rPr lang="es-ES_tradnl" altLang="es-ES" dirty="0">
                <a:latin typeface="Arial" charset="0"/>
              </a:rPr>
              <a:t>[A]; </a:t>
            </a:r>
            <a:r>
              <a:rPr lang="es-ES_tradnl" altLang="es-ES" b="1" dirty="0">
                <a:latin typeface="Arial" charset="0"/>
              </a:rPr>
              <a:t>car</a:t>
            </a:r>
            <a:r>
              <a:rPr lang="es-ES_tradnl" altLang="es-ES" dirty="0">
                <a:latin typeface="Arial" charset="0"/>
              </a:rPr>
              <a:t>: A): Puntero[</a:t>
            </a:r>
            <a:r>
              <a:rPr lang="es-ES_tradnl" altLang="es-ES" dirty="0" err="1">
                <a:latin typeface="Arial" charset="0"/>
              </a:rPr>
              <a:t>NodoTrie</a:t>
            </a:r>
            <a:r>
              <a:rPr lang="es-ES_tradnl" altLang="es-ES" dirty="0">
                <a:latin typeface="Arial" charset="0"/>
              </a:rPr>
              <a:t>[A]]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ES_tradnl" altLang="es-ES" dirty="0">
                <a:latin typeface="Arial" charset="0"/>
              </a:rPr>
              <a:t>	</a:t>
            </a:r>
            <a:r>
              <a:rPr lang="es-ES_tradnl" altLang="es-ES" b="1" dirty="0">
                <a:latin typeface="Arial" charset="0"/>
              </a:rPr>
              <a:t>devolver</a:t>
            </a:r>
            <a:r>
              <a:rPr lang="es-ES_tradnl" altLang="es-ES" dirty="0">
                <a:latin typeface="Arial" charset="0"/>
              </a:rPr>
              <a:t> n[car]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s-ES_tradnl" altLang="es-ES" sz="1000" dirty="0">
              <a:latin typeface="Arial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s-ES_tradnl" altLang="es-ES" b="1" dirty="0">
                <a:latin typeface="Arial" charset="0"/>
              </a:rPr>
              <a:t>Inserta</a:t>
            </a:r>
            <a:r>
              <a:rPr lang="es-ES_tradnl" altLang="es-ES" dirty="0">
                <a:latin typeface="Arial" charset="0"/>
              </a:rPr>
              <a:t> (</a:t>
            </a:r>
            <a:r>
              <a:rPr lang="es-ES_tradnl" altLang="es-ES" b="1" dirty="0" err="1">
                <a:latin typeface="Arial" charset="0"/>
              </a:rPr>
              <a:t>var</a:t>
            </a:r>
            <a:r>
              <a:rPr lang="es-ES_tradnl" altLang="es-ES" b="1" dirty="0">
                <a:latin typeface="Arial" charset="0"/>
              </a:rPr>
              <a:t> n</a:t>
            </a:r>
            <a:r>
              <a:rPr lang="es-ES_tradnl" altLang="es-ES" dirty="0">
                <a:latin typeface="Arial" charset="0"/>
              </a:rPr>
              <a:t>: </a:t>
            </a:r>
            <a:r>
              <a:rPr lang="es-ES_tradnl" altLang="es-ES" dirty="0" err="1">
                <a:latin typeface="Arial" charset="0"/>
              </a:rPr>
              <a:t>NodoTrie</a:t>
            </a:r>
            <a:r>
              <a:rPr lang="es-ES_tradnl" altLang="es-ES" dirty="0">
                <a:latin typeface="Arial" charset="0"/>
              </a:rPr>
              <a:t>[A]; </a:t>
            </a:r>
            <a:r>
              <a:rPr lang="es-ES_tradnl" altLang="es-ES" b="1" dirty="0">
                <a:latin typeface="Arial" charset="0"/>
              </a:rPr>
              <a:t>car</a:t>
            </a:r>
            <a:r>
              <a:rPr lang="es-ES_tradnl" altLang="es-ES" dirty="0">
                <a:latin typeface="Arial" charset="0"/>
              </a:rPr>
              <a:t>: A)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ES_tradnl" altLang="es-ES" dirty="0">
                <a:latin typeface="Arial" charset="0"/>
              </a:rPr>
              <a:t>	n[car]:= NUEVO </a:t>
            </a:r>
            <a:r>
              <a:rPr lang="es-ES_tradnl" altLang="es-ES" dirty="0" err="1">
                <a:latin typeface="Arial" charset="0"/>
              </a:rPr>
              <a:t>NodoTrie</a:t>
            </a:r>
            <a:r>
              <a:rPr lang="es-ES_tradnl" altLang="es-ES" dirty="0">
                <a:latin typeface="Arial" charset="0"/>
              </a:rPr>
              <a:t>[A]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s-ES_tradnl" altLang="es-ES" sz="1000" dirty="0">
              <a:latin typeface="Arial" charset="0"/>
            </a:endParaRPr>
          </a:p>
          <a:p>
            <a:pPr>
              <a:defRPr/>
            </a:pPr>
            <a:r>
              <a:rPr lang="es-ES_tradnl" altLang="es-ES" b="1" dirty="0" err="1">
                <a:latin typeface="Arial" charset="0"/>
              </a:rPr>
              <a:t>PonMarca</a:t>
            </a:r>
            <a:r>
              <a:rPr lang="es-ES_tradnl" altLang="es-ES" dirty="0">
                <a:latin typeface="Arial" charset="0"/>
              </a:rPr>
              <a:t> (</a:t>
            </a:r>
            <a:r>
              <a:rPr lang="es-ES_tradnl" altLang="es-ES" b="1" dirty="0" err="1">
                <a:latin typeface="Arial" charset="0"/>
              </a:rPr>
              <a:t>var</a:t>
            </a:r>
            <a:r>
              <a:rPr lang="es-ES_tradnl" altLang="es-ES" b="1" dirty="0">
                <a:latin typeface="Arial" charset="0"/>
              </a:rPr>
              <a:t> n</a:t>
            </a:r>
            <a:r>
              <a:rPr lang="es-ES_tradnl" altLang="es-ES" dirty="0">
                <a:latin typeface="Arial" charset="0"/>
              </a:rPr>
              <a:t>: </a:t>
            </a:r>
            <a:r>
              <a:rPr lang="es-ES_tradnl" altLang="es-ES" dirty="0" err="1">
                <a:latin typeface="Arial" charset="0"/>
              </a:rPr>
              <a:t>NodoTrie</a:t>
            </a:r>
            <a:r>
              <a:rPr lang="es-ES_tradnl" altLang="es-ES" dirty="0">
                <a:latin typeface="Arial" charset="0"/>
              </a:rPr>
              <a:t>[A])</a:t>
            </a:r>
          </a:p>
          <a:p>
            <a:pPr marL="358775" indent="-358775">
              <a:defRPr/>
            </a:pPr>
            <a:r>
              <a:rPr lang="es-ES_tradnl" altLang="es-ES" dirty="0">
                <a:latin typeface="Arial" charset="0"/>
              </a:rPr>
              <a:t>	n[$]:= </a:t>
            </a:r>
            <a:r>
              <a:rPr lang="es-ES_tradnl" altLang="es-ES" dirty="0" err="1">
                <a:latin typeface="Arial" charset="0"/>
              </a:rPr>
              <a:t>PunteroA</a:t>
            </a:r>
            <a:r>
              <a:rPr lang="es-ES_tradnl" altLang="es-ES" dirty="0">
                <a:latin typeface="Arial" charset="0"/>
              </a:rPr>
              <a:t>(n)   </a:t>
            </a:r>
            <a:r>
              <a:rPr lang="es-ES_tradnl" altLang="es-E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// Un puntero no nulo cualquiera</a:t>
            </a:r>
            <a:endParaRPr lang="es-ES_tradnl" altLang="es-ES" dirty="0">
              <a:latin typeface="Arial" charset="0"/>
            </a:endParaRPr>
          </a:p>
          <a:p>
            <a:pPr marL="358775" indent="-358775">
              <a:defRPr/>
            </a:pPr>
            <a:endParaRPr lang="es-ES_tradnl" altLang="es-ES" sz="800" dirty="0">
              <a:latin typeface="Arial" charset="0"/>
            </a:endParaRPr>
          </a:p>
          <a:p>
            <a:pPr marL="358775" indent="-358775">
              <a:defRPr/>
            </a:pPr>
            <a:r>
              <a:rPr lang="es-ES_tradnl" altLang="es-ES" b="1" dirty="0" err="1">
                <a:latin typeface="Arial" charset="0"/>
              </a:rPr>
              <a:t>QuitaMarca</a:t>
            </a:r>
            <a:r>
              <a:rPr lang="es-ES_tradnl" altLang="es-ES" dirty="0">
                <a:latin typeface="Arial" charset="0"/>
              </a:rPr>
              <a:t> (</a:t>
            </a:r>
            <a:r>
              <a:rPr lang="es-ES_tradnl" altLang="es-ES" b="1" dirty="0" err="1">
                <a:latin typeface="Arial" charset="0"/>
              </a:rPr>
              <a:t>var</a:t>
            </a:r>
            <a:r>
              <a:rPr lang="es-ES_tradnl" altLang="es-ES" b="1" dirty="0">
                <a:latin typeface="Arial" charset="0"/>
              </a:rPr>
              <a:t> n</a:t>
            </a:r>
            <a:r>
              <a:rPr lang="es-ES_tradnl" altLang="es-ES" dirty="0">
                <a:latin typeface="Arial" charset="0"/>
              </a:rPr>
              <a:t>: </a:t>
            </a:r>
            <a:r>
              <a:rPr lang="es-ES_tradnl" altLang="es-ES" dirty="0" err="1">
                <a:latin typeface="Arial" charset="0"/>
              </a:rPr>
              <a:t>NodoTrie</a:t>
            </a:r>
            <a:r>
              <a:rPr lang="es-ES_tradnl" altLang="es-ES" dirty="0">
                <a:latin typeface="Arial" charset="0"/>
              </a:rPr>
              <a:t>[A])</a:t>
            </a:r>
          </a:p>
          <a:p>
            <a:pPr marL="358775" indent="-358775">
              <a:defRPr/>
            </a:pPr>
            <a:r>
              <a:rPr lang="es-ES_tradnl" altLang="es-ES" dirty="0">
                <a:latin typeface="Arial" charset="0"/>
              </a:rPr>
              <a:t>    n[$]:= NULO</a:t>
            </a:r>
          </a:p>
          <a:p>
            <a:pPr>
              <a:defRPr/>
            </a:pPr>
            <a:endParaRPr lang="es-ES_tradnl" altLang="es-ES" sz="1000" dirty="0">
              <a:latin typeface="Arial" charset="0"/>
            </a:endParaRPr>
          </a:p>
          <a:p>
            <a:pPr>
              <a:defRPr/>
            </a:pPr>
            <a:r>
              <a:rPr lang="es-ES_tradnl" altLang="es-ES" b="1" dirty="0" err="1">
                <a:latin typeface="Arial" charset="0"/>
              </a:rPr>
              <a:t>HayMarca</a:t>
            </a:r>
            <a:r>
              <a:rPr lang="es-ES_tradnl" altLang="es-ES" dirty="0">
                <a:latin typeface="Arial" charset="0"/>
              </a:rPr>
              <a:t> (</a:t>
            </a:r>
            <a:r>
              <a:rPr lang="es-ES_tradnl" altLang="es-ES" b="1" dirty="0">
                <a:latin typeface="Arial" charset="0"/>
              </a:rPr>
              <a:t>n</a:t>
            </a:r>
            <a:r>
              <a:rPr lang="es-ES_tradnl" altLang="es-ES" dirty="0">
                <a:latin typeface="Arial" charset="0"/>
              </a:rPr>
              <a:t>: </a:t>
            </a:r>
            <a:r>
              <a:rPr lang="es-ES_tradnl" altLang="es-ES" dirty="0" err="1">
                <a:latin typeface="Arial" charset="0"/>
              </a:rPr>
              <a:t>NodoTrie</a:t>
            </a:r>
            <a:r>
              <a:rPr lang="es-ES_tradnl" altLang="es-ES" dirty="0">
                <a:latin typeface="Arial" charset="0"/>
              </a:rPr>
              <a:t>[A]) : </a:t>
            </a:r>
            <a:r>
              <a:rPr lang="es-ES_tradnl" altLang="es-ES" dirty="0" err="1">
                <a:latin typeface="Arial" charset="0"/>
              </a:rPr>
              <a:t>Bool</a:t>
            </a:r>
            <a:endParaRPr lang="es-ES_tradnl" altLang="es-ES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ES_tradnl" altLang="es-ES" dirty="0">
                <a:latin typeface="Arial" charset="0"/>
              </a:rPr>
              <a:t>	</a:t>
            </a:r>
            <a:r>
              <a:rPr lang="es-ES_tradnl" altLang="es-ES" b="1" dirty="0">
                <a:latin typeface="Arial" charset="0"/>
              </a:rPr>
              <a:t>devolver</a:t>
            </a:r>
            <a:r>
              <a:rPr lang="es-ES_tradnl" altLang="es-ES" dirty="0">
                <a:latin typeface="Arial" charset="0"/>
              </a:rPr>
              <a:t> n[$] ≠ NULO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s-ES_tradnl" altLang="es-ES" sz="1600" dirty="0">
                <a:latin typeface="Arial" charset="0"/>
              </a:rPr>
              <a:t> </a:t>
            </a:r>
            <a:endParaRPr lang="es-ES_tradnl" altLang="es-ES" sz="8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s-ES_tradnl" altLang="es-ES" dirty="0">
                <a:latin typeface="Arial" charset="0"/>
              </a:rPr>
              <a:t>Se supone que al crear un nodo se inicializa todo a NULO.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s-ES_tradnl" altLang="es-ES" dirty="0">
                <a:latin typeface="Arial" charset="0"/>
              </a:rPr>
              <a:t>¿Cómo sería el </a:t>
            </a:r>
            <a:r>
              <a:rPr lang="es-ES_tradnl" altLang="es-ES" dirty="0" err="1">
                <a:latin typeface="Arial" charset="0"/>
              </a:rPr>
              <a:t>iterador</a:t>
            </a:r>
            <a:r>
              <a:rPr lang="es-ES_tradnl" altLang="es-ES" dirty="0">
                <a:latin typeface="Arial" charset="0"/>
              </a:rPr>
              <a:t>: </a:t>
            </a:r>
            <a:r>
              <a:rPr lang="es-ES_tradnl" altLang="es-ES" b="1" dirty="0">
                <a:latin typeface="Arial" charset="0"/>
              </a:rPr>
              <a:t>para cada</a:t>
            </a:r>
            <a:r>
              <a:rPr lang="es-ES_tradnl" altLang="es-ES" dirty="0">
                <a:latin typeface="Arial" charset="0"/>
              </a:rPr>
              <a:t> car </a:t>
            </a:r>
            <a:r>
              <a:rPr lang="es-ES_tradnl" altLang="es-ES" b="1" dirty="0">
                <a:latin typeface="Arial" charset="0"/>
              </a:rPr>
              <a:t>hijo de</a:t>
            </a:r>
            <a:r>
              <a:rPr lang="es-ES_tradnl" altLang="es-ES" dirty="0">
                <a:latin typeface="Arial" charset="0"/>
              </a:rPr>
              <a:t> n </a:t>
            </a:r>
            <a:r>
              <a:rPr lang="es-ES_tradnl" altLang="es-ES" b="1" dirty="0">
                <a:latin typeface="Arial" charset="0"/>
              </a:rPr>
              <a:t>hacer</a:t>
            </a:r>
            <a:r>
              <a:rPr lang="es-ES_tradnl" altLang="es-ES" dirty="0">
                <a:latin typeface="Arial" charset="0"/>
              </a:rPr>
              <a:t>…?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Marcador de pie de página">
            <a:extLst>
              <a:ext uri="{FF2B5EF4-FFF2-40B4-BE49-F238E27FC236}">
                <a16:creationId xmlns:a16="http://schemas.microsoft.com/office/drawing/2014/main" id="{C12F794B-84AB-9F69-5F50-710B0AB3DF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028BDE13-A47B-4995-BF34-9F7FD82F35EC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4D66495-5147-0CF8-C75D-039792683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49275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995479E-76FC-04E9-AC51-EA540E0F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704850"/>
            <a:ext cx="8986837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800" b="1"/>
              <a:t>- Representación</a:t>
            </a:r>
            <a:r>
              <a:rPr lang="es-ES_tradnl" altLang="es-ES" sz="2800"/>
              <a:t> mediante listas con nodo cabecera.</a:t>
            </a:r>
          </a:p>
        </p:txBody>
      </p:sp>
      <p:sp>
        <p:nvSpPr>
          <p:cNvPr id="21509" name="Rectangle 36">
            <a:extLst>
              <a:ext uri="{FF2B5EF4-FFF2-40B4-BE49-F238E27FC236}">
                <a16:creationId xmlns:a16="http://schemas.microsoft.com/office/drawing/2014/main" id="{B9ECD314-A119-B440-2ED2-152C7771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2919413"/>
            <a:ext cx="8251825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800"/>
              <a:t>	</a:t>
            </a:r>
            <a:r>
              <a:rPr lang="es-ES_tradnl" altLang="es-ES" sz="2400" b="1"/>
              <a:t>tipo </a:t>
            </a:r>
            <a:r>
              <a:rPr lang="es-ES_tradnl" altLang="es-ES" sz="2400"/>
              <a:t>NodoTrie[A]= </a:t>
            </a:r>
            <a:r>
              <a:rPr lang="es-ES_tradnl" altLang="es-ES" sz="2400" b="1"/>
              <a:t>registro</a:t>
            </a:r>
            <a:endParaRPr lang="es-ES_tradnl" altLang="es-ES" sz="2400"/>
          </a:p>
          <a:p>
            <a:pPr>
              <a:buFontTx/>
              <a:buNone/>
            </a:pPr>
            <a:r>
              <a:rPr lang="es-ES_tradnl" altLang="es-ES" sz="2400"/>
              <a:t>			car: A</a:t>
            </a:r>
          </a:p>
          <a:p>
            <a:pPr>
              <a:buFontTx/>
              <a:buNone/>
            </a:pPr>
            <a:r>
              <a:rPr lang="es-ES_tradnl" altLang="es-ES" sz="2400"/>
              <a:t>			sig, ptr: Puntero[NodoTrie[A]]</a:t>
            </a:r>
          </a:p>
          <a:p>
            <a:pPr>
              <a:buFontTx/>
              <a:buNone/>
            </a:pPr>
            <a:r>
              <a:rPr lang="es-ES_tradnl" altLang="es-ES" sz="2400"/>
              <a:t>		 </a:t>
            </a:r>
            <a:r>
              <a:rPr lang="es-ES_tradnl" altLang="es-ES" sz="2400" b="1"/>
              <a:t>finregistro</a:t>
            </a:r>
          </a:p>
          <a:p>
            <a:pPr>
              <a:buFontTx/>
              <a:buNone/>
            </a:pPr>
            <a:endParaRPr lang="es-ES_tradnl" altLang="es-ES" sz="1000"/>
          </a:p>
          <a:p>
            <a:r>
              <a:rPr lang="es-ES_tradnl" altLang="es-ES" sz="2800" b="1"/>
              <a:t>Ventaja</a:t>
            </a:r>
            <a:r>
              <a:rPr lang="es-ES_tradnl" altLang="es-ES" sz="2800"/>
              <a:t>: uso razonable de memoria.</a:t>
            </a:r>
          </a:p>
          <a:p>
            <a:r>
              <a:rPr lang="es-ES_tradnl" altLang="es-ES" sz="2800" b="1"/>
              <a:t>Inconveniente</a:t>
            </a:r>
            <a:r>
              <a:rPr lang="es-ES_tradnl" altLang="es-ES" sz="2800"/>
              <a:t>: operaciones más lentas.</a:t>
            </a:r>
            <a:endParaRPr lang="es-ES_tradnl" altLang="es-ES" sz="1400"/>
          </a:p>
        </p:txBody>
      </p:sp>
      <p:graphicFrame>
        <p:nvGraphicFramePr>
          <p:cNvPr id="57381" name="Group 37">
            <a:extLst>
              <a:ext uri="{FF2B5EF4-FFF2-40B4-BE49-F238E27FC236}">
                <a16:creationId xmlns:a16="http://schemas.microsoft.com/office/drawing/2014/main" id="{F98A1990-1687-CEF8-DFF5-3B5F80081669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1335088"/>
          <a:ext cx="736600" cy="1117599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2" marB="457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2" marB="457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2" marB="457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20" name="Text Box 47">
            <a:extLst>
              <a:ext uri="{FF2B5EF4-FFF2-40B4-BE49-F238E27FC236}">
                <a16:creationId xmlns:a16="http://schemas.microsoft.com/office/drawing/2014/main" id="{29994F42-784F-2FD1-6C19-507F451BA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335088"/>
            <a:ext cx="70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car</a:t>
            </a:r>
            <a:endParaRPr lang="es-ES" altLang="es-ES" sz="2400"/>
          </a:p>
        </p:txBody>
      </p:sp>
      <p:sp>
        <p:nvSpPr>
          <p:cNvPr id="21521" name="Text Box 48">
            <a:extLst>
              <a:ext uri="{FF2B5EF4-FFF2-40B4-BE49-F238E27FC236}">
                <a16:creationId xmlns:a16="http://schemas.microsoft.com/office/drawing/2014/main" id="{A4063408-5D33-5859-59C1-B0A2C5D32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697038"/>
            <a:ext cx="70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sig</a:t>
            </a:r>
            <a:endParaRPr lang="es-ES" altLang="es-ES" sz="2400"/>
          </a:p>
        </p:txBody>
      </p:sp>
      <p:sp>
        <p:nvSpPr>
          <p:cNvPr id="21522" name="Text Box 49">
            <a:extLst>
              <a:ext uri="{FF2B5EF4-FFF2-40B4-BE49-F238E27FC236}">
                <a16:creationId xmlns:a16="http://schemas.microsoft.com/office/drawing/2014/main" id="{ACE05E86-7819-272E-25A2-D21FDE189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2057400"/>
            <a:ext cx="70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ptr</a:t>
            </a:r>
            <a:endParaRPr lang="es-ES" altLang="es-ES" sz="2400"/>
          </a:p>
        </p:txBody>
      </p:sp>
      <p:sp>
        <p:nvSpPr>
          <p:cNvPr id="21523" name="Line 51">
            <a:extLst>
              <a:ext uri="{FF2B5EF4-FFF2-40B4-BE49-F238E27FC236}">
                <a16:creationId xmlns:a16="http://schemas.microsoft.com/office/drawing/2014/main" id="{7200A0C4-5839-6BCF-4F2E-5E672DFF2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4800" y="1925638"/>
            <a:ext cx="8874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57396" name="Group 52">
            <a:extLst>
              <a:ext uri="{FF2B5EF4-FFF2-40B4-BE49-F238E27FC236}">
                <a16:creationId xmlns:a16="http://schemas.microsoft.com/office/drawing/2014/main" id="{3F92FDB6-A5AE-0212-2327-99EE7E3F839E}"/>
              </a:ext>
            </a:extLst>
          </p:cNvPr>
          <p:cNvGraphicFramePr>
            <a:graphicFrameLocks noGrp="1"/>
          </p:cNvGraphicFramePr>
          <p:nvPr/>
        </p:nvGraphicFramePr>
        <p:xfrm>
          <a:off x="2459038" y="1335088"/>
          <a:ext cx="736600" cy="1116012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34" name="Line 62">
            <a:extLst>
              <a:ext uri="{FF2B5EF4-FFF2-40B4-BE49-F238E27FC236}">
                <a16:creationId xmlns:a16="http://schemas.microsoft.com/office/drawing/2014/main" id="{E264ACEE-157D-8C50-173B-8C40EFE57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3513" y="2246313"/>
            <a:ext cx="142875" cy="636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57408" name="Group 64">
            <a:extLst>
              <a:ext uri="{FF2B5EF4-FFF2-40B4-BE49-F238E27FC236}">
                <a16:creationId xmlns:a16="http://schemas.microsoft.com/office/drawing/2014/main" id="{F057A9B2-F5BA-CD6F-61BA-9AEC5D0D247E}"/>
              </a:ext>
            </a:extLst>
          </p:cNvPr>
          <p:cNvGraphicFramePr>
            <a:graphicFrameLocks noGrp="1"/>
          </p:cNvGraphicFramePr>
          <p:nvPr/>
        </p:nvGraphicFramePr>
        <p:xfrm>
          <a:off x="5476875" y="1382713"/>
          <a:ext cx="736600" cy="1109661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45" name="Line 75">
            <a:extLst>
              <a:ext uri="{FF2B5EF4-FFF2-40B4-BE49-F238E27FC236}">
                <a16:creationId xmlns:a16="http://schemas.microsoft.com/office/drawing/2014/main" id="{5182728B-32CF-6A1D-AA00-BF918AAE2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3" y="1949450"/>
            <a:ext cx="873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57420" name="Group 76">
            <a:extLst>
              <a:ext uri="{FF2B5EF4-FFF2-40B4-BE49-F238E27FC236}">
                <a16:creationId xmlns:a16="http://schemas.microsoft.com/office/drawing/2014/main" id="{CD329D3B-7C86-B706-F10D-86A88AB274A6}"/>
              </a:ext>
            </a:extLst>
          </p:cNvPr>
          <p:cNvGraphicFramePr>
            <a:graphicFrameLocks noGrp="1"/>
          </p:cNvGraphicFramePr>
          <p:nvPr/>
        </p:nvGraphicFramePr>
        <p:xfrm>
          <a:off x="6675438" y="1382713"/>
          <a:ext cx="736600" cy="1109661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56" name="Line 86">
            <a:extLst>
              <a:ext uri="{FF2B5EF4-FFF2-40B4-BE49-F238E27FC236}">
                <a16:creationId xmlns:a16="http://schemas.microsoft.com/office/drawing/2014/main" id="{CD866A66-2045-1436-1DCC-15648242C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2298700"/>
            <a:ext cx="0" cy="547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57" name="Line 87">
            <a:extLst>
              <a:ext uri="{FF2B5EF4-FFF2-40B4-BE49-F238E27FC236}">
                <a16:creationId xmlns:a16="http://schemas.microsoft.com/office/drawing/2014/main" id="{F3FF7F30-DF98-F269-585D-EBBB949F8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3900" y="1947863"/>
            <a:ext cx="8159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57432" name="Group 88">
            <a:extLst>
              <a:ext uri="{FF2B5EF4-FFF2-40B4-BE49-F238E27FC236}">
                <a16:creationId xmlns:a16="http://schemas.microsoft.com/office/drawing/2014/main" id="{641C66F3-42F4-65F9-6003-6CB67CEB234E}"/>
              </a:ext>
            </a:extLst>
          </p:cNvPr>
          <p:cNvGraphicFramePr>
            <a:graphicFrameLocks noGrp="1"/>
          </p:cNvGraphicFramePr>
          <p:nvPr/>
        </p:nvGraphicFramePr>
        <p:xfrm>
          <a:off x="7874000" y="1382713"/>
          <a:ext cx="736600" cy="1109661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68" name="Line 98">
            <a:extLst>
              <a:ext uri="{FF2B5EF4-FFF2-40B4-BE49-F238E27FC236}">
                <a16:creationId xmlns:a16="http://schemas.microsoft.com/office/drawing/2014/main" id="{F81894C1-C504-E133-58C0-134ECE06C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2300" y="2298700"/>
            <a:ext cx="333375" cy="547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69" name="Line 51">
            <a:extLst>
              <a:ext uri="{FF2B5EF4-FFF2-40B4-BE49-F238E27FC236}">
                <a16:creationId xmlns:a16="http://schemas.microsoft.com/office/drawing/2014/main" id="{DF85A58E-C620-D5A3-A569-BC334BDA1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388" y="1938338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24" name="Group 52">
            <a:extLst>
              <a:ext uri="{FF2B5EF4-FFF2-40B4-BE49-F238E27FC236}">
                <a16:creationId xmlns:a16="http://schemas.microsoft.com/office/drawing/2014/main" id="{6BE8BBC4-46C1-660E-D888-B6A5DAF985BB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1335088"/>
          <a:ext cx="736600" cy="1116012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80" name="Line 62">
            <a:extLst>
              <a:ext uri="{FF2B5EF4-FFF2-40B4-BE49-F238E27FC236}">
                <a16:creationId xmlns:a16="http://schemas.microsoft.com/office/drawing/2014/main" id="{D2CF0D6B-266E-8E1D-E581-976E97902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2287588"/>
            <a:ext cx="144463" cy="61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81" name="Text Box 47">
            <a:extLst>
              <a:ext uri="{FF2B5EF4-FFF2-40B4-BE49-F238E27FC236}">
                <a16:creationId xmlns:a16="http://schemas.microsoft.com/office/drawing/2014/main" id="{29F10C17-581F-D0B1-FB00-C9533E8E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1358900"/>
            <a:ext cx="70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car</a:t>
            </a:r>
            <a:endParaRPr lang="es-ES" altLang="es-ES" sz="2400"/>
          </a:p>
        </p:txBody>
      </p:sp>
      <p:sp>
        <p:nvSpPr>
          <p:cNvPr id="21582" name="Text Box 48">
            <a:extLst>
              <a:ext uri="{FF2B5EF4-FFF2-40B4-BE49-F238E27FC236}">
                <a16:creationId xmlns:a16="http://schemas.microsoft.com/office/drawing/2014/main" id="{2A948C71-0DF6-A6DD-15C2-1352531F2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1720850"/>
            <a:ext cx="70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sig</a:t>
            </a:r>
            <a:endParaRPr lang="es-ES" altLang="es-ES" sz="2400"/>
          </a:p>
        </p:txBody>
      </p:sp>
      <p:sp>
        <p:nvSpPr>
          <p:cNvPr id="21583" name="Text Box 49">
            <a:extLst>
              <a:ext uri="{FF2B5EF4-FFF2-40B4-BE49-F238E27FC236}">
                <a16:creationId xmlns:a16="http://schemas.microsoft.com/office/drawing/2014/main" id="{0A818A6E-9704-68FA-A49F-643D3C6C3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081213"/>
            <a:ext cx="70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ptr</a:t>
            </a:r>
            <a:endParaRPr lang="es-ES" altLang="es-E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Marcador de pie de página">
            <a:extLst>
              <a:ext uri="{FF2B5EF4-FFF2-40B4-BE49-F238E27FC236}">
                <a16:creationId xmlns:a16="http://schemas.microsoft.com/office/drawing/2014/main" id="{27689233-F9FF-8B50-EC35-B67C08F1A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5663" y="6307138"/>
            <a:ext cx="676433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E3438B79-D74E-4D61-895B-5F6283E4C0CD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4EBDDBA-0BAB-53F2-4BCB-5B8BBBCF7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54050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DDA7061-2AF4-2407-7452-04EFB8D2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498475"/>
            <a:ext cx="802005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600"/>
              <a:t>Ejemplo, C= {ELLA, ELLO, EL, TU, Y, YO}</a:t>
            </a:r>
            <a:r>
              <a:rPr lang="es-ES_tradnl" altLang="es-ES" sz="2800"/>
              <a:t> </a:t>
            </a:r>
            <a:endParaRPr lang="es-ES_tradnl" altLang="es-ES" sz="2400"/>
          </a:p>
        </p:txBody>
      </p:sp>
      <p:grpSp>
        <p:nvGrpSpPr>
          <p:cNvPr id="22533" name="Group 5">
            <a:extLst>
              <a:ext uri="{FF2B5EF4-FFF2-40B4-BE49-F238E27FC236}">
                <a16:creationId xmlns:a16="http://schemas.microsoft.com/office/drawing/2014/main" id="{A2D5DDC7-B5B6-1289-4BF8-696171817612}"/>
              </a:ext>
            </a:extLst>
          </p:cNvPr>
          <p:cNvGrpSpPr>
            <a:grpSpLocks/>
          </p:cNvGrpSpPr>
          <p:nvPr/>
        </p:nvGrpSpPr>
        <p:grpSpPr bwMode="auto">
          <a:xfrm>
            <a:off x="1393825" y="1263650"/>
            <a:ext cx="6118225" cy="4533900"/>
            <a:chOff x="1149" y="422"/>
            <a:chExt cx="3556" cy="2577"/>
          </a:xfrm>
        </p:grpSpPr>
        <p:sp>
          <p:nvSpPr>
            <p:cNvPr id="22535" name="AutoShape 6">
              <a:extLst>
                <a:ext uri="{FF2B5EF4-FFF2-40B4-BE49-F238E27FC236}">
                  <a16:creationId xmlns:a16="http://schemas.microsoft.com/office/drawing/2014/main" id="{0F2BE240-DBB5-FB01-B737-6735CCFC6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422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36" name="AutoShape 7">
              <a:extLst>
                <a:ext uri="{FF2B5EF4-FFF2-40B4-BE49-F238E27FC236}">
                  <a16:creationId xmlns:a16="http://schemas.microsoft.com/office/drawing/2014/main" id="{14A3B8B4-71E3-C8A1-9DBB-A9C04F738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885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37" name="AutoShape 8">
              <a:extLst>
                <a:ext uri="{FF2B5EF4-FFF2-40B4-BE49-F238E27FC236}">
                  <a16:creationId xmlns:a16="http://schemas.microsoft.com/office/drawing/2014/main" id="{6DF73C25-F4A9-77CA-30FB-A860A3528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885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38" name="Line 9">
              <a:extLst>
                <a:ext uri="{FF2B5EF4-FFF2-40B4-BE49-F238E27FC236}">
                  <a16:creationId xmlns:a16="http://schemas.microsoft.com/office/drawing/2014/main" id="{FCDD30DF-3BEB-58B9-7905-06810FD48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0" y="596"/>
              <a:ext cx="1129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39" name="Line 10">
              <a:extLst>
                <a:ext uri="{FF2B5EF4-FFF2-40B4-BE49-F238E27FC236}">
                  <a16:creationId xmlns:a16="http://schemas.microsoft.com/office/drawing/2014/main" id="{F1A73EBE-26D4-44A1-5DB8-366034347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596"/>
              <a:ext cx="0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40" name="Line 11">
              <a:extLst>
                <a:ext uri="{FF2B5EF4-FFF2-40B4-BE49-F238E27FC236}">
                  <a16:creationId xmlns:a16="http://schemas.microsoft.com/office/drawing/2014/main" id="{C6D7C967-A406-2C62-F2C5-FE9E3110F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596"/>
              <a:ext cx="903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41" name="AutoShape 12">
              <a:extLst>
                <a:ext uri="{FF2B5EF4-FFF2-40B4-BE49-F238E27FC236}">
                  <a16:creationId xmlns:a16="http://schemas.microsoft.com/office/drawing/2014/main" id="{31C007ED-C7F0-B9E7-0F82-C4DA9601D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885"/>
              <a:ext cx="71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42" name="Text Box 13">
              <a:extLst>
                <a:ext uri="{FF2B5EF4-FFF2-40B4-BE49-F238E27FC236}">
                  <a16:creationId xmlns:a16="http://schemas.microsoft.com/office/drawing/2014/main" id="{FB26A948-E564-5279-EAFC-3700EA1A0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538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E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543" name="Text Box 14">
              <a:extLst>
                <a:ext uri="{FF2B5EF4-FFF2-40B4-BE49-F238E27FC236}">
                  <a16:creationId xmlns:a16="http://schemas.microsoft.com/office/drawing/2014/main" id="{9F622F2D-4657-B58A-E681-0C17E02F7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596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T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544" name="Text Box 15">
              <a:extLst>
                <a:ext uri="{FF2B5EF4-FFF2-40B4-BE49-F238E27FC236}">
                  <a16:creationId xmlns:a16="http://schemas.microsoft.com/office/drawing/2014/main" id="{437CB6BA-27DB-CAD8-8327-ABC3704A3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538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Y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545" name="AutoShape 16">
              <a:extLst>
                <a:ext uri="{FF2B5EF4-FFF2-40B4-BE49-F238E27FC236}">
                  <a16:creationId xmlns:a16="http://schemas.microsoft.com/office/drawing/2014/main" id="{ECAD5FEA-C22E-41ED-1995-56642B1E5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407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46" name="AutoShape 17">
              <a:extLst>
                <a:ext uri="{FF2B5EF4-FFF2-40B4-BE49-F238E27FC236}">
                  <a16:creationId xmlns:a16="http://schemas.microsoft.com/office/drawing/2014/main" id="{A2AE2CAF-EB4A-CE04-F670-A21A27EC7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1919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47" name="AutoShape 18">
              <a:extLst>
                <a:ext uri="{FF2B5EF4-FFF2-40B4-BE49-F238E27FC236}">
                  <a16:creationId xmlns:a16="http://schemas.microsoft.com/office/drawing/2014/main" id="{0D85699C-D8D4-E12E-1C59-5DEBF54E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1407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48" name="AutoShape 19">
              <a:extLst>
                <a:ext uri="{FF2B5EF4-FFF2-40B4-BE49-F238E27FC236}">
                  <a16:creationId xmlns:a16="http://schemas.microsoft.com/office/drawing/2014/main" id="{B47F1428-3315-A7DD-2FC4-C3DC2E95A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407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49" name="AutoShape 20">
              <a:extLst>
                <a:ext uri="{FF2B5EF4-FFF2-40B4-BE49-F238E27FC236}">
                  <a16:creationId xmlns:a16="http://schemas.microsoft.com/office/drawing/2014/main" id="{79A2EF7E-07B3-AAD2-3A3A-85DDA08E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407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50" name="Line 21">
              <a:extLst>
                <a:ext uri="{FF2B5EF4-FFF2-40B4-BE49-F238E27FC236}">
                  <a16:creationId xmlns:a16="http://schemas.microsoft.com/office/drawing/2014/main" id="{AED3BD74-93F5-D1EB-582D-6853A602E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1059"/>
              <a:ext cx="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51" name="Line 22">
              <a:extLst>
                <a:ext uri="{FF2B5EF4-FFF2-40B4-BE49-F238E27FC236}">
                  <a16:creationId xmlns:a16="http://schemas.microsoft.com/office/drawing/2014/main" id="{45694EAC-2CDF-7336-936F-19829CB8F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1059"/>
              <a:ext cx="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52" name="Line 23">
              <a:extLst>
                <a:ext uri="{FF2B5EF4-FFF2-40B4-BE49-F238E27FC236}">
                  <a16:creationId xmlns:a16="http://schemas.microsoft.com/office/drawing/2014/main" id="{E62B8D9F-AC75-DC00-7205-F45E4C0CF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" y="1059"/>
              <a:ext cx="15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53" name="Line 24">
              <a:extLst>
                <a:ext uri="{FF2B5EF4-FFF2-40B4-BE49-F238E27FC236}">
                  <a16:creationId xmlns:a16="http://schemas.microsoft.com/office/drawing/2014/main" id="{8D4BEE49-522E-4CF1-E270-CC500BE5B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1059"/>
              <a:ext cx="451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54" name="Text Box 25">
              <a:extLst>
                <a:ext uri="{FF2B5EF4-FFF2-40B4-BE49-F238E27FC236}">
                  <a16:creationId xmlns:a16="http://schemas.microsoft.com/office/drawing/2014/main" id="{2BA7FC5C-3C97-C5A7-2815-B7674E48B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1072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5" name="Text Box 26">
              <a:extLst>
                <a:ext uri="{FF2B5EF4-FFF2-40B4-BE49-F238E27FC236}">
                  <a16:creationId xmlns:a16="http://schemas.microsoft.com/office/drawing/2014/main" id="{91D58374-BC85-A770-8CF1-FA824E4A1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072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O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556" name="Text Box 27">
              <a:extLst>
                <a:ext uri="{FF2B5EF4-FFF2-40B4-BE49-F238E27FC236}">
                  <a16:creationId xmlns:a16="http://schemas.microsoft.com/office/drawing/2014/main" id="{9C0A5F4B-6145-806E-0E88-7E5726CCF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1101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U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557" name="Text Box 28">
              <a:extLst>
                <a:ext uri="{FF2B5EF4-FFF2-40B4-BE49-F238E27FC236}">
                  <a16:creationId xmlns:a16="http://schemas.microsoft.com/office/drawing/2014/main" id="{EB3D0BB6-0752-3285-99CC-E8C258A9C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1101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L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558" name="Line 29">
              <a:extLst>
                <a:ext uri="{FF2B5EF4-FFF2-40B4-BE49-F238E27FC236}">
                  <a16:creationId xmlns:a16="http://schemas.microsoft.com/office/drawing/2014/main" id="{2003E696-10BA-5E53-2F46-685E5EBCB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598"/>
              <a:ext cx="0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59" name="Text Box 30">
              <a:extLst>
                <a:ext uri="{FF2B5EF4-FFF2-40B4-BE49-F238E27FC236}">
                  <a16:creationId xmlns:a16="http://schemas.microsoft.com/office/drawing/2014/main" id="{8836C6ED-EC0C-C0D5-8648-34D8164E3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1598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L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560" name="AutoShape 31">
              <a:extLst>
                <a:ext uri="{FF2B5EF4-FFF2-40B4-BE49-F238E27FC236}">
                  <a16:creationId xmlns:a16="http://schemas.microsoft.com/office/drawing/2014/main" id="{706EBF64-058C-D14D-3368-620F79596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921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61" name="Line 32">
              <a:extLst>
                <a:ext uri="{FF2B5EF4-FFF2-40B4-BE49-F238E27FC236}">
                  <a16:creationId xmlns:a16="http://schemas.microsoft.com/office/drawing/2014/main" id="{DBCCB4B0-FB87-36A0-2C27-D305FDFE5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598"/>
              <a:ext cx="492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62" name="Text Box 33">
              <a:extLst>
                <a:ext uri="{FF2B5EF4-FFF2-40B4-BE49-F238E27FC236}">
                  <a16:creationId xmlns:a16="http://schemas.microsoft.com/office/drawing/2014/main" id="{F29348F9-3680-C170-02D1-0D9491AC0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1615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3" name="AutoShape 34">
              <a:extLst>
                <a:ext uri="{FF2B5EF4-FFF2-40B4-BE49-F238E27FC236}">
                  <a16:creationId xmlns:a16="http://schemas.microsoft.com/office/drawing/2014/main" id="{68BB99A0-6ED2-EAD6-50CF-7B5DB270A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919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64" name="Text Box 35">
              <a:extLst>
                <a:ext uri="{FF2B5EF4-FFF2-40B4-BE49-F238E27FC236}">
                  <a16:creationId xmlns:a16="http://schemas.microsoft.com/office/drawing/2014/main" id="{266272AD-AAB4-EC26-4CD8-99AF5AAF2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598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5" name="Line 36">
              <a:extLst>
                <a:ext uri="{FF2B5EF4-FFF2-40B4-BE49-F238E27FC236}">
                  <a16:creationId xmlns:a16="http://schemas.microsoft.com/office/drawing/2014/main" id="{A0C9082B-4B29-889D-5053-79F157349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6" y="1598"/>
              <a:ext cx="0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66" name="AutoShape 37">
              <a:extLst>
                <a:ext uri="{FF2B5EF4-FFF2-40B4-BE49-F238E27FC236}">
                  <a16:creationId xmlns:a16="http://schemas.microsoft.com/office/drawing/2014/main" id="{067DEFCC-11FF-9921-AA9B-BFF9D1872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919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67" name="Text Box 38">
              <a:extLst>
                <a:ext uri="{FF2B5EF4-FFF2-40B4-BE49-F238E27FC236}">
                  <a16:creationId xmlns:a16="http://schemas.microsoft.com/office/drawing/2014/main" id="{F1FE0E02-DE58-0F84-1A2A-3FC95127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1598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8" name="Line 39">
              <a:extLst>
                <a:ext uri="{FF2B5EF4-FFF2-40B4-BE49-F238E27FC236}">
                  <a16:creationId xmlns:a16="http://schemas.microsoft.com/office/drawing/2014/main" id="{706D74A3-D0E7-1EC2-87F2-D223BE96E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" y="1598"/>
              <a:ext cx="0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69" name="AutoShape 40">
              <a:extLst>
                <a:ext uri="{FF2B5EF4-FFF2-40B4-BE49-F238E27FC236}">
                  <a16:creationId xmlns:a16="http://schemas.microsoft.com/office/drawing/2014/main" id="{1E06B936-5BCF-043B-C8C6-D3B35628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387"/>
              <a:ext cx="71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70" name="AutoShape 41">
              <a:extLst>
                <a:ext uri="{FF2B5EF4-FFF2-40B4-BE49-F238E27FC236}">
                  <a16:creationId xmlns:a16="http://schemas.microsoft.com/office/drawing/2014/main" id="{B8EBB611-7450-A505-151C-F359BF522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387"/>
              <a:ext cx="71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71" name="Line 42">
              <a:extLst>
                <a:ext uri="{FF2B5EF4-FFF2-40B4-BE49-F238E27FC236}">
                  <a16:creationId xmlns:a16="http://schemas.microsoft.com/office/drawing/2014/main" id="{591DAB86-5413-54E5-F003-ADA385E56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5" y="2095"/>
              <a:ext cx="152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72" name="Line 43">
              <a:extLst>
                <a:ext uri="{FF2B5EF4-FFF2-40B4-BE49-F238E27FC236}">
                  <a16:creationId xmlns:a16="http://schemas.microsoft.com/office/drawing/2014/main" id="{BB7D6E78-E2E6-BBEB-A722-4ACF0D5AA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2095"/>
              <a:ext cx="494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73" name="Text Box 44">
              <a:extLst>
                <a:ext uri="{FF2B5EF4-FFF2-40B4-BE49-F238E27FC236}">
                  <a16:creationId xmlns:a16="http://schemas.microsoft.com/office/drawing/2014/main" id="{165D3CF9-ED07-FD06-A431-7AFF75ECB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2095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O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574" name="Text Box 45">
              <a:extLst>
                <a:ext uri="{FF2B5EF4-FFF2-40B4-BE49-F238E27FC236}">
                  <a16:creationId xmlns:a16="http://schemas.microsoft.com/office/drawing/2014/main" id="{E3352BF6-62C2-9FE5-3675-E6D4C9945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" y="2095"/>
              <a:ext cx="4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A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575" name="AutoShape 46">
              <a:extLst>
                <a:ext uri="{FF2B5EF4-FFF2-40B4-BE49-F238E27FC236}">
                  <a16:creationId xmlns:a16="http://schemas.microsoft.com/office/drawing/2014/main" id="{ADEE0935-1D91-1B2F-D101-5666562F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2825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76" name="Text Box 47">
              <a:extLst>
                <a:ext uri="{FF2B5EF4-FFF2-40B4-BE49-F238E27FC236}">
                  <a16:creationId xmlns:a16="http://schemas.microsoft.com/office/drawing/2014/main" id="{EE26FC30-53BE-5572-0293-2320E1A3B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2562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77" name="Line 48">
              <a:extLst>
                <a:ext uri="{FF2B5EF4-FFF2-40B4-BE49-F238E27FC236}">
                  <a16:creationId xmlns:a16="http://schemas.microsoft.com/office/drawing/2014/main" id="{B1F4133B-7AC3-A208-AF65-DA728D50C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2562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78" name="AutoShape 49">
              <a:extLst>
                <a:ext uri="{FF2B5EF4-FFF2-40B4-BE49-F238E27FC236}">
                  <a16:creationId xmlns:a16="http://schemas.microsoft.com/office/drawing/2014/main" id="{9306654A-EF51-1BC2-318C-D9D7F3BD2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825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22579" name="Text Box 50">
              <a:extLst>
                <a:ext uri="{FF2B5EF4-FFF2-40B4-BE49-F238E27FC236}">
                  <a16:creationId xmlns:a16="http://schemas.microsoft.com/office/drawing/2014/main" id="{549C6CE1-FA20-528F-5525-6A7EE626C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" y="2562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80" name="Line 51">
              <a:extLst>
                <a:ext uri="{FF2B5EF4-FFF2-40B4-BE49-F238E27FC236}">
                  <a16:creationId xmlns:a16="http://schemas.microsoft.com/office/drawing/2014/main" id="{9836F100-ECF9-5103-08B6-35530CAA2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562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534" name="Rectangle 56">
            <a:hlinkClick r:id="rId2" action="ppaction://hlinksldjump"/>
            <a:extLst>
              <a:ext uri="{FF2B5EF4-FFF2-40B4-BE49-F238E27FC236}">
                <a16:creationId xmlns:a16="http://schemas.microsoft.com/office/drawing/2014/main" id="{B7ADD4CE-48E8-7CFE-585F-3AD68D56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6211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3" action="ppaction://hlinksldjump"/>
              </a:rPr>
              <a:t>c</a:t>
            </a:r>
            <a:endParaRPr lang="es-ES" altLang="es-E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Marcador de pie de página">
            <a:extLst>
              <a:ext uri="{FF2B5EF4-FFF2-40B4-BE49-F238E27FC236}">
                <a16:creationId xmlns:a16="http://schemas.microsoft.com/office/drawing/2014/main" id="{FD31A9BB-197B-44BB-9912-A7BCDB9259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51063" y="6324600"/>
            <a:ext cx="676433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ED25CF56-3612-4095-A4FF-9F94255F2477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43256E8-4579-C6CC-7A26-26904E826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54050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EF2B30F-6EF3-7224-D6D0-29CE19C6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423863"/>
            <a:ext cx="8020050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600"/>
              <a:t>Ejemplo, C= {ELLA, ELLO, EL, TU, Y, YO}</a:t>
            </a:r>
            <a:r>
              <a:rPr lang="es-ES_tradnl" altLang="es-ES" sz="2800"/>
              <a:t> </a:t>
            </a:r>
            <a:endParaRPr lang="es-ES_tradnl" altLang="es-ES" sz="2400"/>
          </a:p>
        </p:txBody>
      </p:sp>
      <p:sp>
        <p:nvSpPr>
          <p:cNvPr id="23557" name="Rectangle 56">
            <a:hlinkClick r:id="rId2" action="ppaction://hlinksldjump"/>
            <a:extLst>
              <a:ext uri="{FF2B5EF4-FFF2-40B4-BE49-F238E27FC236}">
                <a16:creationId xmlns:a16="http://schemas.microsoft.com/office/drawing/2014/main" id="{51AF523B-30B6-D1E0-0506-3D52340F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6211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3" action="ppaction://hlinksldjump"/>
              </a:rPr>
              <a:t>c</a:t>
            </a:r>
            <a:endParaRPr lang="es-ES" altLang="es-ES" sz="2400"/>
          </a:p>
        </p:txBody>
      </p:sp>
      <p:graphicFrame>
        <p:nvGraphicFramePr>
          <p:cNvPr id="55" name="Group 37">
            <a:extLst>
              <a:ext uri="{FF2B5EF4-FFF2-40B4-BE49-F238E27FC236}">
                <a16:creationId xmlns:a16="http://schemas.microsoft.com/office/drawing/2014/main" id="{DE84C36A-EDD8-ADB6-7E2F-682ED41A4096}"/>
              </a:ext>
            </a:extLst>
          </p:cNvPr>
          <p:cNvGraphicFramePr>
            <a:graphicFrameLocks noGrp="1"/>
          </p:cNvGraphicFramePr>
          <p:nvPr/>
        </p:nvGraphicFramePr>
        <p:xfrm>
          <a:off x="3506788" y="1012825"/>
          <a:ext cx="488950" cy="915987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3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1599" marR="91599" marT="45822" marB="45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marT="45822" marB="45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marT="45822" marB="45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68" name="Line 51">
            <a:extLst>
              <a:ext uri="{FF2B5EF4-FFF2-40B4-BE49-F238E27FC236}">
                <a16:creationId xmlns:a16="http://schemas.microsoft.com/office/drawing/2014/main" id="{77BAA406-D1A2-801B-A8C3-C753032632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0163" y="5135563"/>
            <a:ext cx="16510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57" name="Group 52">
            <a:extLst>
              <a:ext uri="{FF2B5EF4-FFF2-40B4-BE49-F238E27FC236}">
                <a16:creationId xmlns:a16="http://schemas.microsoft.com/office/drawing/2014/main" id="{8737ADD9-5A75-A399-B733-EF6A080D1301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012825"/>
          <a:ext cx="487363" cy="914400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2" marR="91302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2" marR="91302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2" marR="91302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79" name="Line 62">
            <a:extLst>
              <a:ext uri="{FF2B5EF4-FFF2-40B4-BE49-F238E27FC236}">
                <a16:creationId xmlns:a16="http://schemas.microsoft.com/office/drawing/2014/main" id="{4C8CEE23-AB90-2CFF-1F46-A52263AC41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9325" y="1828800"/>
            <a:ext cx="1514475" cy="315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59" name="Group 64">
            <a:extLst>
              <a:ext uri="{FF2B5EF4-FFF2-40B4-BE49-F238E27FC236}">
                <a16:creationId xmlns:a16="http://schemas.microsoft.com/office/drawing/2014/main" id="{62947527-3E6F-714C-F26F-30FCBE5D1752}"/>
              </a:ext>
            </a:extLst>
          </p:cNvPr>
          <p:cNvGraphicFramePr>
            <a:graphicFrameLocks noGrp="1"/>
          </p:cNvGraphicFramePr>
          <p:nvPr/>
        </p:nvGraphicFramePr>
        <p:xfrm>
          <a:off x="2805113" y="1012825"/>
          <a:ext cx="487362" cy="914400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90" name="Line 74">
            <a:extLst>
              <a:ext uri="{FF2B5EF4-FFF2-40B4-BE49-F238E27FC236}">
                <a16:creationId xmlns:a16="http://schemas.microsoft.com/office/drawing/2014/main" id="{081A7070-798A-19DB-2AB2-EE45BE611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0488" y="1754188"/>
            <a:ext cx="782637" cy="39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91" name="Line 75">
            <a:extLst>
              <a:ext uri="{FF2B5EF4-FFF2-40B4-BE49-F238E27FC236}">
                <a16:creationId xmlns:a16="http://schemas.microsoft.com/office/drawing/2014/main" id="{275C86F1-F386-2E34-6748-7562DAD563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9325" y="2894013"/>
            <a:ext cx="655638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92" name="Line 51">
            <a:extLst>
              <a:ext uri="{FF2B5EF4-FFF2-40B4-BE49-F238E27FC236}">
                <a16:creationId xmlns:a16="http://schemas.microsoft.com/office/drawing/2014/main" id="{14440A5C-4976-2B5E-B424-D230F8B3C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1470025"/>
            <a:ext cx="415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63" name="Group 52">
            <a:extLst>
              <a:ext uri="{FF2B5EF4-FFF2-40B4-BE49-F238E27FC236}">
                <a16:creationId xmlns:a16="http://schemas.microsoft.com/office/drawing/2014/main" id="{F32623E5-736B-D4B5-E985-418C1426E094}"/>
              </a:ext>
            </a:extLst>
          </p:cNvPr>
          <p:cNvGraphicFramePr>
            <a:graphicFrameLocks noGrp="1"/>
          </p:cNvGraphicFramePr>
          <p:nvPr/>
        </p:nvGraphicFramePr>
        <p:xfrm>
          <a:off x="4911725" y="1012825"/>
          <a:ext cx="488950" cy="9144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marL="91599" marR="91599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603" name="Line 62">
            <a:extLst>
              <a:ext uri="{FF2B5EF4-FFF2-40B4-BE49-F238E27FC236}">
                <a16:creationId xmlns:a16="http://schemas.microsoft.com/office/drawing/2014/main" id="{7406340A-7F0D-EE8A-DC70-3D9110BF96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6225" y="1754188"/>
            <a:ext cx="357188" cy="39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65" name="Group 37">
            <a:extLst>
              <a:ext uri="{FF2B5EF4-FFF2-40B4-BE49-F238E27FC236}">
                <a16:creationId xmlns:a16="http://schemas.microsoft.com/office/drawing/2014/main" id="{77EFFB11-D3A5-F2F2-FCDD-3B18F906BA33}"/>
              </a:ext>
            </a:extLst>
          </p:cNvPr>
          <p:cNvGraphicFramePr>
            <a:graphicFrameLocks noGrp="1"/>
          </p:cNvGraphicFramePr>
          <p:nvPr/>
        </p:nvGraphicFramePr>
        <p:xfrm>
          <a:off x="6373813" y="2144713"/>
          <a:ext cx="488950" cy="91440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L="91599" marR="91599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" name="Group 64">
            <a:extLst>
              <a:ext uri="{FF2B5EF4-FFF2-40B4-BE49-F238E27FC236}">
                <a16:creationId xmlns:a16="http://schemas.microsoft.com/office/drawing/2014/main" id="{08D4D6AB-D38F-E367-455C-F5DF4A3B78E5}"/>
              </a:ext>
            </a:extLst>
          </p:cNvPr>
          <p:cNvGraphicFramePr>
            <a:graphicFrameLocks noGrp="1"/>
          </p:cNvGraphicFramePr>
          <p:nvPr/>
        </p:nvGraphicFramePr>
        <p:xfrm>
          <a:off x="5672138" y="2144713"/>
          <a:ext cx="487362" cy="914400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Group 64">
            <a:extLst>
              <a:ext uri="{FF2B5EF4-FFF2-40B4-BE49-F238E27FC236}">
                <a16:creationId xmlns:a16="http://schemas.microsoft.com/office/drawing/2014/main" id="{88CF3D88-5093-44D3-BF27-C77F9B3B9C40}"/>
              </a:ext>
            </a:extLst>
          </p:cNvPr>
          <p:cNvGraphicFramePr>
            <a:graphicFrameLocks noGrp="1"/>
          </p:cNvGraphicFramePr>
          <p:nvPr/>
        </p:nvGraphicFramePr>
        <p:xfrm>
          <a:off x="6356350" y="3271838"/>
          <a:ext cx="485775" cy="91440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7" marR="914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7" marR="914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7" marR="914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Group 37">
            <a:extLst>
              <a:ext uri="{FF2B5EF4-FFF2-40B4-BE49-F238E27FC236}">
                <a16:creationId xmlns:a16="http://schemas.microsoft.com/office/drawing/2014/main" id="{8159EDB1-6C6C-535E-3ACC-1D058F0FF80E}"/>
              </a:ext>
            </a:extLst>
          </p:cNvPr>
          <p:cNvGraphicFramePr>
            <a:graphicFrameLocks noGrp="1"/>
          </p:cNvGraphicFramePr>
          <p:nvPr/>
        </p:nvGraphicFramePr>
        <p:xfrm>
          <a:off x="2659063" y="2144713"/>
          <a:ext cx="485775" cy="914406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91004" marR="9100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004" marR="9100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004" marR="9100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Group 64">
            <a:extLst>
              <a:ext uri="{FF2B5EF4-FFF2-40B4-BE49-F238E27FC236}">
                <a16:creationId xmlns:a16="http://schemas.microsoft.com/office/drawing/2014/main" id="{FB31963C-1A43-F9AF-BBCE-576B306E590B}"/>
              </a:ext>
            </a:extLst>
          </p:cNvPr>
          <p:cNvGraphicFramePr>
            <a:graphicFrameLocks noGrp="1"/>
          </p:cNvGraphicFramePr>
          <p:nvPr/>
        </p:nvGraphicFramePr>
        <p:xfrm>
          <a:off x="1954213" y="2144713"/>
          <a:ext cx="488950" cy="9144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Group 37">
            <a:extLst>
              <a:ext uri="{FF2B5EF4-FFF2-40B4-BE49-F238E27FC236}">
                <a16:creationId xmlns:a16="http://schemas.microsoft.com/office/drawing/2014/main" id="{7BD88815-57E6-266C-835C-CA79EE628368}"/>
              </a:ext>
            </a:extLst>
          </p:cNvPr>
          <p:cNvGraphicFramePr>
            <a:graphicFrameLocks noGrp="1"/>
          </p:cNvGraphicFramePr>
          <p:nvPr/>
        </p:nvGraphicFramePr>
        <p:xfrm>
          <a:off x="2671763" y="3225800"/>
          <a:ext cx="487362" cy="915987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3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91301" marR="91301" marT="45822" marB="45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marT="45822" marB="45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marT="45822" marB="45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Group 64">
            <a:extLst>
              <a:ext uri="{FF2B5EF4-FFF2-40B4-BE49-F238E27FC236}">
                <a16:creationId xmlns:a16="http://schemas.microsoft.com/office/drawing/2014/main" id="{CD6814C6-EEB6-E154-BDBF-85CC2BAB46E9}"/>
              </a:ext>
            </a:extLst>
          </p:cNvPr>
          <p:cNvGraphicFramePr>
            <a:graphicFrameLocks noGrp="1"/>
          </p:cNvGraphicFramePr>
          <p:nvPr/>
        </p:nvGraphicFramePr>
        <p:xfrm>
          <a:off x="1968500" y="3225800"/>
          <a:ext cx="488950" cy="9144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Group 37">
            <a:extLst>
              <a:ext uri="{FF2B5EF4-FFF2-40B4-BE49-F238E27FC236}">
                <a16:creationId xmlns:a16="http://schemas.microsoft.com/office/drawing/2014/main" id="{36959625-5E9A-63F9-DF6E-47DA6EE2499C}"/>
              </a:ext>
            </a:extLst>
          </p:cNvPr>
          <p:cNvGraphicFramePr>
            <a:graphicFrameLocks noGrp="1"/>
          </p:cNvGraphicFramePr>
          <p:nvPr/>
        </p:nvGraphicFramePr>
        <p:xfrm>
          <a:off x="2473325" y="4344988"/>
          <a:ext cx="487363" cy="914406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1302" marR="91302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2" marR="91302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2" marR="91302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Group 52">
            <a:extLst>
              <a:ext uri="{FF2B5EF4-FFF2-40B4-BE49-F238E27FC236}">
                <a16:creationId xmlns:a16="http://schemas.microsoft.com/office/drawing/2014/main" id="{9DA3521F-C44B-5C6B-B1E5-D0194A506C49}"/>
              </a:ext>
            </a:extLst>
          </p:cNvPr>
          <p:cNvGraphicFramePr>
            <a:graphicFrameLocks noGrp="1"/>
          </p:cNvGraphicFramePr>
          <p:nvPr/>
        </p:nvGraphicFramePr>
        <p:xfrm>
          <a:off x="3175000" y="4344988"/>
          <a:ext cx="488950" cy="9144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" name="Group 64">
            <a:extLst>
              <a:ext uri="{FF2B5EF4-FFF2-40B4-BE49-F238E27FC236}">
                <a16:creationId xmlns:a16="http://schemas.microsoft.com/office/drawing/2014/main" id="{002D91E0-2D92-1139-7F8D-128F0592A564}"/>
              </a:ext>
            </a:extLst>
          </p:cNvPr>
          <p:cNvGraphicFramePr>
            <a:graphicFrameLocks noGrp="1"/>
          </p:cNvGraphicFramePr>
          <p:nvPr/>
        </p:nvGraphicFramePr>
        <p:xfrm>
          <a:off x="1770063" y="4344988"/>
          <a:ext cx="488950" cy="9144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" name="Group 37">
            <a:extLst>
              <a:ext uri="{FF2B5EF4-FFF2-40B4-BE49-F238E27FC236}">
                <a16:creationId xmlns:a16="http://schemas.microsoft.com/office/drawing/2014/main" id="{C5FF4DCC-CF8B-DCF7-F4D4-1BA21DED15E7}"/>
              </a:ext>
            </a:extLst>
          </p:cNvPr>
          <p:cNvGraphicFramePr>
            <a:graphicFrameLocks noGrp="1"/>
          </p:cNvGraphicFramePr>
          <p:nvPr/>
        </p:nvGraphicFramePr>
        <p:xfrm>
          <a:off x="4557713" y="2133600"/>
          <a:ext cx="488950" cy="91440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L="91599" marR="91599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599" marR="91599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Group 64">
            <a:extLst>
              <a:ext uri="{FF2B5EF4-FFF2-40B4-BE49-F238E27FC236}">
                <a16:creationId xmlns:a16="http://schemas.microsoft.com/office/drawing/2014/main" id="{EB848950-308D-C173-A775-B11A096FDE8E}"/>
              </a:ext>
            </a:extLst>
          </p:cNvPr>
          <p:cNvGraphicFramePr>
            <a:graphicFrameLocks noGrp="1"/>
          </p:cNvGraphicFramePr>
          <p:nvPr/>
        </p:nvGraphicFramePr>
        <p:xfrm>
          <a:off x="3856038" y="2133600"/>
          <a:ext cx="487362" cy="914400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" name="Group 64">
            <a:extLst>
              <a:ext uri="{FF2B5EF4-FFF2-40B4-BE49-F238E27FC236}">
                <a16:creationId xmlns:a16="http://schemas.microsoft.com/office/drawing/2014/main" id="{BFBF0100-25F9-1B4B-586C-9895F9C73AFA}"/>
              </a:ext>
            </a:extLst>
          </p:cNvPr>
          <p:cNvGraphicFramePr>
            <a:graphicFrameLocks noGrp="1"/>
          </p:cNvGraphicFramePr>
          <p:nvPr/>
        </p:nvGraphicFramePr>
        <p:xfrm>
          <a:off x="4567238" y="3228975"/>
          <a:ext cx="485775" cy="91440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7" marR="914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7" marR="914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7" marR="914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Group 64">
            <a:extLst>
              <a:ext uri="{FF2B5EF4-FFF2-40B4-BE49-F238E27FC236}">
                <a16:creationId xmlns:a16="http://schemas.microsoft.com/office/drawing/2014/main" id="{1BBAAC76-C87C-129F-1618-E809F83C43B2}"/>
              </a:ext>
            </a:extLst>
          </p:cNvPr>
          <p:cNvGraphicFramePr>
            <a:graphicFrameLocks noGrp="1"/>
          </p:cNvGraphicFramePr>
          <p:nvPr/>
        </p:nvGraphicFramePr>
        <p:xfrm>
          <a:off x="2322513" y="5462588"/>
          <a:ext cx="487362" cy="914400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2" marR="91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2" marR="91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2" marR="91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Group 64">
            <a:extLst>
              <a:ext uri="{FF2B5EF4-FFF2-40B4-BE49-F238E27FC236}">
                <a16:creationId xmlns:a16="http://schemas.microsoft.com/office/drawing/2014/main" id="{80A9AFC3-A523-A34F-D299-4F78FB47A485}"/>
              </a:ext>
            </a:extLst>
          </p:cNvPr>
          <p:cNvGraphicFramePr>
            <a:graphicFrameLocks noGrp="1"/>
          </p:cNvGraphicFramePr>
          <p:nvPr/>
        </p:nvGraphicFramePr>
        <p:xfrm>
          <a:off x="3421063" y="5462588"/>
          <a:ext cx="487362" cy="914400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2" marR="91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2" marR="91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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2" marR="91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754" name="Line 51">
            <a:extLst>
              <a:ext uri="{FF2B5EF4-FFF2-40B4-BE49-F238E27FC236}">
                <a16:creationId xmlns:a16="http://schemas.microsoft.com/office/drawing/2014/main" id="{42FB2DE6-9A4F-F769-58B5-C6D83B5EA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470025"/>
            <a:ext cx="430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55" name="Line 51">
            <a:extLst>
              <a:ext uri="{FF2B5EF4-FFF2-40B4-BE49-F238E27FC236}">
                <a16:creationId xmlns:a16="http://schemas.microsoft.com/office/drawing/2014/main" id="{E5592A91-3A9C-AA03-0933-242556C03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413" y="1470025"/>
            <a:ext cx="476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56" name="Line 51">
            <a:extLst>
              <a:ext uri="{FF2B5EF4-FFF2-40B4-BE49-F238E27FC236}">
                <a16:creationId xmlns:a16="http://schemas.microsoft.com/office/drawing/2014/main" id="{F5564129-7642-8C2D-C1DA-F97A942BC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2613025"/>
            <a:ext cx="407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57" name="Line 74">
            <a:extLst>
              <a:ext uri="{FF2B5EF4-FFF2-40B4-BE49-F238E27FC236}">
                <a16:creationId xmlns:a16="http://schemas.microsoft.com/office/drawing/2014/main" id="{FF234889-E68C-C41F-6AE6-33CC4C8E4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238" y="2884488"/>
            <a:ext cx="0" cy="401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58" name="Line 74">
            <a:extLst>
              <a:ext uri="{FF2B5EF4-FFF2-40B4-BE49-F238E27FC236}">
                <a16:creationId xmlns:a16="http://schemas.microsoft.com/office/drawing/2014/main" id="{57665AC0-A7CF-F4C4-A13F-4300372B9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0125" y="2894013"/>
            <a:ext cx="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59" name="Line 51">
            <a:extLst>
              <a:ext uri="{FF2B5EF4-FFF2-40B4-BE49-F238E27FC236}">
                <a16:creationId xmlns:a16="http://schemas.microsoft.com/office/drawing/2014/main" id="{523E96A2-60C7-0C2D-6281-576B39369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6225" y="2613025"/>
            <a:ext cx="485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60" name="Line 51">
            <a:extLst>
              <a:ext uri="{FF2B5EF4-FFF2-40B4-BE49-F238E27FC236}">
                <a16:creationId xmlns:a16="http://schemas.microsoft.com/office/drawing/2014/main" id="{D729F04B-0B67-AB8E-F826-B8F23DD34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2613025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61" name="Line 75">
            <a:extLst>
              <a:ext uri="{FF2B5EF4-FFF2-40B4-BE49-F238E27FC236}">
                <a16:creationId xmlns:a16="http://schemas.microsoft.com/office/drawing/2014/main" id="{9BD90863-EF1F-AC14-1373-3EE8DF826F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875" y="4019550"/>
            <a:ext cx="827088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62" name="Line 51">
            <a:extLst>
              <a:ext uri="{FF2B5EF4-FFF2-40B4-BE49-F238E27FC236}">
                <a16:creationId xmlns:a16="http://schemas.microsoft.com/office/drawing/2014/main" id="{516C2513-A96F-8AD3-B591-98C5287E9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4813300"/>
            <a:ext cx="414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63" name="Line 51">
            <a:extLst>
              <a:ext uri="{FF2B5EF4-FFF2-40B4-BE49-F238E27FC236}">
                <a16:creationId xmlns:a16="http://schemas.microsoft.com/office/drawing/2014/main" id="{F04E2489-6806-6B4C-7116-B19EEC866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1138" y="4816475"/>
            <a:ext cx="414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64" name="Line 51">
            <a:extLst>
              <a:ext uri="{FF2B5EF4-FFF2-40B4-BE49-F238E27FC236}">
                <a16:creationId xmlns:a16="http://schemas.microsoft.com/office/drawing/2014/main" id="{8E9E003C-ABC4-123C-CE00-946F7FCA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5135563"/>
            <a:ext cx="268287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65" name="Line 51">
            <a:extLst>
              <a:ext uri="{FF2B5EF4-FFF2-40B4-BE49-F238E27FC236}">
                <a16:creationId xmlns:a16="http://schemas.microsoft.com/office/drawing/2014/main" id="{DD678EC0-E0CA-9064-35B9-72C7AF2FB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4250" y="3683000"/>
            <a:ext cx="414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91" name="Group 64">
            <a:extLst>
              <a:ext uri="{FF2B5EF4-FFF2-40B4-BE49-F238E27FC236}">
                <a16:creationId xmlns:a16="http://schemas.microsoft.com/office/drawing/2014/main" id="{39F1CABB-85D8-E732-C8D2-C43439796B3A}"/>
              </a:ext>
            </a:extLst>
          </p:cNvPr>
          <p:cNvGraphicFramePr>
            <a:graphicFrameLocks noGrp="1"/>
          </p:cNvGraphicFramePr>
          <p:nvPr/>
        </p:nvGraphicFramePr>
        <p:xfrm>
          <a:off x="1060450" y="935038"/>
          <a:ext cx="487363" cy="304800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01" marR="91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772" name="Line 51">
            <a:extLst>
              <a:ext uri="{FF2B5EF4-FFF2-40B4-BE49-F238E27FC236}">
                <a16:creationId xmlns:a16="http://schemas.microsoft.com/office/drawing/2014/main" id="{D8338F7D-4878-4FA2-6B49-E23A5CEEC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3650" y="1089025"/>
            <a:ext cx="1546225" cy="95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773" name="1 CuadroTexto">
            <a:extLst>
              <a:ext uri="{FF2B5EF4-FFF2-40B4-BE49-F238E27FC236}">
                <a16:creationId xmlns:a16="http://schemas.microsoft.com/office/drawing/2014/main" id="{1F4F7CE0-781A-E4DA-4099-F2604664B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858838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/>
              <a:t>a</a:t>
            </a:r>
            <a:endParaRPr lang="es-ES" altLang="es-ES" sz="2400"/>
          </a:p>
        </p:txBody>
      </p:sp>
      <p:sp>
        <p:nvSpPr>
          <p:cNvPr id="4" name="3 Rectángulo redondeado">
            <a:extLst>
              <a:ext uri="{FF2B5EF4-FFF2-40B4-BE49-F238E27FC236}">
                <a16:creationId xmlns:a16="http://schemas.microsoft.com/office/drawing/2014/main" id="{5F6FD2B2-EB6C-3E5D-4990-C8BB4C1D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939800"/>
            <a:ext cx="2751137" cy="1046163"/>
          </a:xfrm>
          <a:prstGeom prst="roundRect">
            <a:avLst>
              <a:gd name="adj" fmla="val 19718"/>
            </a:avLst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47" name="46 Rectángulo redondeado">
            <a:extLst>
              <a:ext uri="{FF2B5EF4-FFF2-40B4-BE49-F238E27FC236}">
                <a16:creationId xmlns:a16="http://schemas.microsoft.com/office/drawing/2014/main" id="{FDD00F26-EC36-6646-3FC4-6AB16895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2109788"/>
            <a:ext cx="1376363" cy="971550"/>
          </a:xfrm>
          <a:prstGeom prst="roundRect">
            <a:avLst>
              <a:gd name="adj" fmla="val 19718"/>
            </a:avLst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48" name="47 Rectángulo redondeado">
            <a:extLst>
              <a:ext uri="{FF2B5EF4-FFF2-40B4-BE49-F238E27FC236}">
                <a16:creationId xmlns:a16="http://schemas.microsoft.com/office/drawing/2014/main" id="{612B5AB4-A54D-4F68-CD88-D864FFAB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3178175"/>
            <a:ext cx="1374775" cy="1008063"/>
          </a:xfrm>
          <a:prstGeom prst="roundRect">
            <a:avLst>
              <a:gd name="adj" fmla="val 19718"/>
            </a:avLst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49" name="48 Rectángulo redondeado">
            <a:extLst>
              <a:ext uri="{FF2B5EF4-FFF2-40B4-BE49-F238E27FC236}">
                <a16:creationId xmlns:a16="http://schemas.microsoft.com/office/drawing/2014/main" id="{8AF8EB1D-CD47-2D28-034C-5FF46494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4295775"/>
            <a:ext cx="2128837" cy="1008063"/>
          </a:xfrm>
          <a:prstGeom prst="roundRect">
            <a:avLst>
              <a:gd name="adj" fmla="val 19718"/>
            </a:avLst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50" name="49 Rectángulo redondeado">
            <a:extLst>
              <a:ext uri="{FF2B5EF4-FFF2-40B4-BE49-F238E27FC236}">
                <a16:creationId xmlns:a16="http://schemas.microsoft.com/office/drawing/2014/main" id="{C120C262-1673-FE09-3F0B-9D534194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5432425"/>
            <a:ext cx="655638" cy="1008063"/>
          </a:xfrm>
          <a:prstGeom prst="roundRect">
            <a:avLst>
              <a:gd name="adj" fmla="val 19718"/>
            </a:avLst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51" name="50 Rectángulo redondeado">
            <a:extLst>
              <a:ext uri="{FF2B5EF4-FFF2-40B4-BE49-F238E27FC236}">
                <a16:creationId xmlns:a16="http://schemas.microsoft.com/office/drawing/2014/main" id="{34397BFF-F9C4-1647-5A7F-E6A23C484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5432425"/>
            <a:ext cx="654050" cy="1008063"/>
          </a:xfrm>
          <a:prstGeom prst="roundRect">
            <a:avLst>
              <a:gd name="adj" fmla="val 19718"/>
            </a:avLst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52" name="51 Rectángulo redondeado">
            <a:extLst>
              <a:ext uri="{FF2B5EF4-FFF2-40B4-BE49-F238E27FC236}">
                <a16:creationId xmlns:a16="http://schemas.microsoft.com/office/drawing/2014/main" id="{D9463734-6AF0-EDE8-C6A0-C50AF6BC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2109788"/>
            <a:ext cx="1374775" cy="971550"/>
          </a:xfrm>
          <a:prstGeom prst="roundRect">
            <a:avLst>
              <a:gd name="adj" fmla="val 19718"/>
            </a:avLst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53" name="52 Rectángulo redondeado">
            <a:extLst>
              <a:ext uri="{FF2B5EF4-FFF2-40B4-BE49-F238E27FC236}">
                <a16:creationId xmlns:a16="http://schemas.microsoft.com/office/drawing/2014/main" id="{6E38A2F3-E412-B9BC-4E1B-6BAB004BB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2124075"/>
            <a:ext cx="1374775" cy="971550"/>
          </a:xfrm>
          <a:prstGeom prst="roundRect">
            <a:avLst>
              <a:gd name="adj" fmla="val 19718"/>
            </a:avLst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54" name="53 Rectángulo redondeado">
            <a:extLst>
              <a:ext uri="{FF2B5EF4-FFF2-40B4-BE49-F238E27FC236}">
                <a16:creationId xmlns:a16="http://schemas.microsoft.com/office/drawing/2014/main" id="{CC2D5326-3943-9B82-11DF-568AB82BC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3178175"/>
            <a:ext cx="654050" cy="1009650"/>
          </a:xfrm>
          <a:prstGeom prst="roundRect">
            <a:avLst>
              <a:gd name="adj" fmla="val 19718"/>
            </a:avLst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56" name="55 Rectángulo redondeado">
            <a:extLst>
              <a:ext uri="{FF2B5EF4-FFF2-40B4-BE49-F238E27FC236}">
                <a16:creationId xmlns:a16="http://schemas.microsoft.com/office/drawing/2014/main" id="{AAC40554-A851-7784-D14E-A097445A2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3228975"/>
            <a:ext cx="654050" cy="1008063"/>
          </a:xfrm>
          <a:prstGeom prst="roundRect">
            <a:avLst>
              <a:gd name="adj" fmla="val 19718"/>
            </a:avLst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4 Marcador de pie de página">
            <a:extLst>
              <a:ext uri="{FF2B5EF4-FFF2-40B4-BE49-F238E27FC236}">
                <a16:creationId xmlns:a16="http://schemas.microsoft.com/office/drawing/2014/main" id="{C0B0A927-08F5-D55C-CCF5-905F6898CF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877564ED-ECEA-4E75-A460-EA7AE5768E64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1793690-E591-2F9D-ECCD-D7ADB78BA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49275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AFFC1B1-0CA5-2D52-00F4-FDDA54DAF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566738"/>
            <a:ext cx="862330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b="1"/>
              <a:t>Consulta</a:t>
            </a:r>
            <a:r>
              <a:rPr lang="es-ES_tradnl" altLang="es-ES" sz="2400"/>
              <a:t> (</a:t>
            </a:r>
            <a:r>
              <a:rPr lang="es-ES_tradnl" altLang="es-ES" sz="2400" b="1"/>
              <a:t>n</a:t>
            </a:r>
            <a:r>
              <a:rPr lang="es-ES_tradnl" altLang="es-ES" sz="2400"/>
              <a:t>: NodoTrie[A]; </a:t>
            </a:r>
            <a:r>
              <a:rPr lang="es-ES_tradnl" altLang="es-ES" sz="2400" b="1"/>
              <a:t>c</a:t>
            </a:r>
            <a:r>
              <a:rPr lang="es-ES_tradnl" altLang="es-ES" sz="2400"/>
              <a:t>: A): Puntero[NodoTrie[A]]</a:t>
            </a:r>
          </a:p>
          <a:p>
            <a:pPr>
              <a:buFontTx/>
              <a:buNone/>
            </a:pPr>
            <a:r>
              <a:rPr lang="es-ES_tradnl" altLang="es-ES" sz="2200"/>
              <a:t>	tmp:= n</a:t>
            </a:r>
            <a:r>
              <a:rPr lang="es-ES_tradnl" altLang="es-ES" sz="2200">
                <a:sym typeface="Wingdings" panose="05000000000000000000" pitchFamily="2" charset="2"/>
              </a:rPr>
              <a:t>sig</a:t>
            </a:r>
            <a:endParaRPr lang="es-ES_tradnl" altLang="es-ES" sz="2200"/>
          </a:p>
          <a:p>
            <a:pPr>
              <a:buFontTx/>
              <a:buNone/>
            </a:pPr>
            <a:r>
              <a:rPr lang="es-ES_tradnl" altLang="es-ES" sz="2200"/>
              <a:t>	</a:t>
            </a:r>
            <a:r>
              <a:rPr lang="es-ES_tradnl" altLang="es-ES" sz="2200" b="1"/>
              <a:t>mientras</a:t>
            </a:r>
            <a:r>
              <a:rPr lang="es-ES_tradnl" altLang="es-ES" sz="2200"/>
              <a:t> tmp </a:t>
            </a:r>
            <a:r>
              <a:rPr lang="es-ES_tradnl" altLang="es-ES" sz="2200">
                <a:cs typeface="Arial" panose="020B0604020202020204" pitchFamily="34" charset="0"/>
                <a:sym typeface="Wingdings" panose="05000000000000000000" pitchFamily="2" charset="2"/>
              </a:rPr>
              <a:t>≠ NULO AND</a:t>
            </a:r>
            <a:r>
              <a:rPr lang="es-ES_tradnl" altLang="es-ES" sz="2200"/>
              <a:t> tmp</a:t>
            </a:r>
            <a:r>
              <a:rPr lang="es-ES_tradnl" altLang="es-ES" sz="2200">
                <a:sym typeface="Wingdings" panose="05000000000000000000" pitchFamily="2" charset="2"/>
              </a:rPr>
              <a:t>car </a:t>
            </a:r>
            <a:r>
              <a:rPr lang="es-ES_tradnl" altLang="es-ES" sz="2200">
                <a:cs typeface="Arial" panose="020B0604020202020204" pitchFamily="34" charset="0"/>
                <a:sym typeface="Wingdings" panose="05000000000000000000" pitchFamily="2" charset="2"/>
              </a:rPr>
              <a:t>&lt; c </a:t>
            </a:r>
            <a:r>
              <a:rPr lang="es-ES_tradnl" altLang="es-ES" sz="2200" b="1">
                <a:cs typeface="Arial" panose="020B0604020202020204" pitchFamily="34" charset="0"/>
                <a:sym typeface="Wingdings" panose="05000000000000000000" pitchFamily="2" charset="2"/>
              </a:rPr>
              <a:t>hacer</a:t>
            </a:r>
          </a:p>
          <a:p>
            <a:pPr>
              <a:buFontTx/>
              <a:buNone/>
            </a:pPr>
            <a:r>
              <a:rPr lang="es-ES_tradnl" altLang="es-ES" sz="2200">
                <a:cs typeface="Arial" panose="020B0604020202020204" pitchFamily="34" charset="0"/>
                <a:sym typeface="Wingdings" panose="05000000000000000000" pitchFamily="2" charset="2"/>
              </a:rPr>
              <a:t>		tmp:= tmp</a:t>
            </a:r>
            <a:r>
              <a:rPr lang="es-ES_tradnl" altLang="es-ES" sz="2200">
                <a:sym typeface="Wingdings" panose="05000000000000000000" pitchFamily="2" charset="2"/>
              </a:rPr>
              <a:t>sig</a:t>
            </a:r>
          </a:p>
          <a:p>
            <a:pPr>
              <a:buFontTx/>
              <a:buNone/>
            </a:pPr>
            <a:r>
              <a:rPr lang="es-ES_tradnl" altLang="es-ES" sz="2200">
                <a:sym typeface="Wingdings" panose="05000000000000000000" pitchFamily="2" charset="2"/>
              </a:rPr>
              <a:t>	</a:t>
            </a:r>
            <a:r>
              <a:rPr lang="es-ES_tradnl" altLang="es-ES" sz="2200" b="1">
                <a:sym typeface="Wingdings" panose="05000000000000000000" pitchFamily="2" charset="2"/>
              </a:rPr>
              <a:t>si</a:t>
            </a:r>
            <a:r>
              <a:rPr lang="es-ES_tradnl" altLang="es-ES" sz="2200">
                <a:sym typeface="Wingdings" panose="05000000000000000000" pitchFamily="2" charset="2"/>
              </a:rPr>
              <a:t> tmp</a:t>
            </a:r>
            <a:r>
              <a:rPr lang="es-ES_tradnl" altLang="es-ES" sz="2200">
                <a:cs typeface="Arial" panose="020B0604020202020204" pitchFamily="34" charset="0"/>
                <a:sym typeface="Wingdings" panose="05000000000000000000" pitchFamily="2" charset="2"/>
              </a:rPr>
              <a:t> ≠ </a:t>
            </a:r>
            <a:r>
              <a:rPr lang="es-ES_tradnl" altLang="es-ES" sz="2200">
                <a:sym typeface="Wingdings" panose="05000000000000000000" pitchFamily="2" charset="2"/>
              </a:rPr>
              <a:t>NULO AND </a:t>
            </a:r>
            <a:r>
              <a:rPr lang="es-ES_tradnl" altLang="es-ES" sz="2200"/>
              <a:t>tmp</a:t>
            </a:r>
            <a:r>
              <a:rPr lang="es-ES_tradnl" altLang="es-ES" sz="2200">
                <a:sym typeface="Wingdings" panose="05000000000000000000" pitchFamily="2" charset="2"/>
              </a:rPr>
              <a:t>car </a:t>
            </a:r>
            <a:r>
              <a:rPr lang="es-ES_tradnl" altLang="es-ES" sz="2200">
                <a:cs typeface="Arial" panose="020B0604020202020204" pitchFamily="34" charset="0"/>
                <a:sym typeface="Wingdings" panose="05000000000000000000" pitchFamily="2" charset="2"/>
              </a:rPr>
              <a:t>== c </a:t>
            </a:r>
            <a:r>
              <a:rPr lang="es-ES_tradnl" altLang="es-ES" sz="2200" b="1">
                <a:cs typeface="Arial" panose="020B0604020202020204" pitchFamily="34" charset="0"/>
                <a:sym typeface="Wingdings" panose="05000000000000000000" pitchFamily="2" charset="2"/>
              </a:rPr>
              <a:t>entonces</a:t>
            </a:r>
            <a:endParaRPr lang="es-ES_tradnl" altLang="es-ES" sz="22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s-ES_tradnl" altLang="es-ES" sz="2200" b="1">
                <a:cs typeface="Arial" panose="020B0604020202020204" pitchFamily="34" charset="0"/>
                <a:sym typeface="Wingdings" panose="05000000000000000000" pitchFamily="2" charset="2"/>
              </a:rPr>
              <a:t>		devolver</a:t>
            </a:r>
            <a:r>
              <a:rPr lang="es-ES_tradnl" altLang="es-ES" sz="220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_tradnl" altLang="es-ES" sz="2200"/>
              <a:t>tmp</a:t>
            </a:r>
            <a:r>
              <a:rPr lang="es-ES_tradnl" altLang="es-ES" sz="2200">
                <a:sym typeface="Wingdings" panose="05000000000000000000" pitchFamily="2" charset="2"/>
              </a:rPr>
              <a:t>ptr</a:t>
            </a:r>
            <a:endParaRPr lang="es-ES_tradnl" altLang="es-ES" sz="22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s-ES_tradnl" altLang="es-ES" sz="2200"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s-ES_tradnl" altLang="es-ES" sz="2200" b="1">
                <a:cs typeface="Arial" panose="020B0604020202020204" pitchFamily="34" charset="0"/>
                <a:sym typeface="Wingdings" panose="05000000000000000000" pitchFamily="2" charset="2"/>
              </a:rPr>
              <a:t>sino</a:t>
            </a:r>
            <a:endParaRPr lang="es-ES_tradnl" altLang="es-ES" sz="22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s-ES_tradnl" altLang="es-ES" sz="2200" b="1">
                <a:cs typeface="Arial" panose="020B0604020202020204" pitchFamily="34" charset="0"/>
                <a:sym typeface="Wingdings" panose="05000000000000000000" pitchFamily="2" charset="2"/>
              </a:rPr>
              <a:t>		devolver</a:t>
            </a:r>
            <a:r>
              <a:rPr lang="es-ES_tradnl" altLang="es-ES" sz="220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_tradnl" altLang="es-ES" sz="2200"/>
              <a:t>NULO</a:t>
            </a:r>
            <a:endParaRPr lang="es-ES_tradnl" altLang="es-ES" sz="220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" sz="1800"/>
          </a:p>
          <a:p>
            <a:pPr>
              <a:buFontTx/>
              <a:buNone/>
            </a:pPr>
            <a:r>
              <a:rPr lang="es-ES_tradnl" altLang="es-ES" sz="2400" b="1"/>
              <a:t>Inserta</a:t>
            </a:r>
            <a:r>
              <a:rPr lang="es-ES_tradnl" altLang="es-ES" sz="2400"/>
              <a:t> (</a:t>
            </a:r>
            <a:r>
              <a:rPr lang="es-ES_tradnl" altLang="es-ES" sz="2400" b="1"/>
              <a:t>var n</a:t>
            </a:r>
            <a:r>
              <a:rPr lang="es-ES_tradnl" altLang="es-ES" sz="2400"/>
              <a:t>: NodoTrie[A]; </a:t>
            </a:r>
            <a:r>
              <a:rPr lang="es-ES_tradnl" altLang="es-ES" sz="2400" b="1"/>
              <a:t>c</a:t>
            </a:r>
            <a:r>
              <a:rPr lang="es-ES_tradnl" altLang="es-ES" sz="2400"/>
              <a:t>: A)</a:t>
            </a:r>
          </a:p>
          <a:p>
            <a:pPr>
              <a:buFontTx/>
              <a:buNone/>
            </a:pPr>
            <a:r>
              <a:rPr lang="es-ES_tradnl" altLang="es-ES" sz="2200"/>
              <a:t>	1. Recorrer la lista buscando el carácter </a:t>
            </a:r>
            <a:r>
              <a:rPr lang="es-ES_tradnl" altLang="es-ES" sz="2200" b="1"/>
              <a:t>c</a:t>
            </a:r>
          </a:p>
          <a:p>
            <a:pPr>
              <a:buFontTx/>
              <a:buNone/>
            </a:pPr>
            <a:r>
              <a:rPr lang="es-ES_tradnl" altLang="es-ES" sz="2200"/>
              <a:t>	2. Si se encuentra, no se hace nada (ya está insertado)</a:t>
            </a:r>
            <a:endParaRPr lang="es-ES_tradnl" altLang="es-ES" sz="2200" b="1"/>
          </a:p>
          <a:p>
            <a:pPr>
              <a:buFontTx/>
              <a:buNone/>
            </a:pPr>
            <a:r>
              <a:rPr lang="es-ES_tradnl" altLang="es-ES" sz="2200"/>
              <a:t>	3. En otro caso, añadir un nuevo nodo en la posición</a:t>
            </a:r>
          </a:p>
          <a:p>
            <a:pPr>
              <a:buFontTx/>
              <a:buNone/>
            </a:pPr>
            <a:r>
              <a:rPr lang="es-ES_tradnl" altLang="es-ES" sz="2200"/>
              <a:t>	    adecuada, con el carácter </a:t>
            </a:r>
            <a:r>
              <a:rPr lang="es-ES_tradnl" altLang="es-ES" sz="2200" b="1"/>
              <a:t>c</a:t>
            </a:r>
            <a:r>
              <a:rPr lang="es-ES_tradnl" altLang="es-ES" sz="2200"/>
              <a:t> y un puntero a un nuevo nodo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>
            <a:extLst>
              <a:ext uri="{FF2B5EF4-FFF2-40B4-BE49-F238E27FC236}">
                <a16:creationId xmlns:a16="http://schemas.microsoft.com/office/drawing/2014/main" id="{C8965986-CA18-F608-0558-0587725088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 dirty="0">
                <a:latin typeface="Times New Roman" panose="02020603050405020304" pitchFamily="18" charset="0"/>
              </a:rPr>
              <a:t>	         </a:t>
            </a:r>
            <a:r>
              <a:rPr lang="es-ES" altLang="es-ES" sz="1400" dirty="0">
                <a:latin typeface="Times New Roman" panose="02020603050405020304" pitchFamily="18" charset="0"/>
              </a:rPr>
              <a:t>A.E.D. I			      	               </a:t>
            </a:r>
            <a:fld id="{6288A72D-868F-48DD-BC0D-159CD58997DE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" altLang="es-E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 dirty="0">
                <a:latin typeface="Times New Roman" panose="02020603050405020304" pitchFamily="18" charset="0"/>
              </a:rPr>
              <a:t>Tema 3. </a:t>
            </a:r>
            <a:r>
              <a:rPr lang="es-ES" altLang="es-ES" sz="1400" dirty="0" err="1">
                <a:latin typeface="Times New Roman" panose="02020603050405020304" pitchFamily="18" charset="0"/>
              </a:rPr>
              <a:t>Repr</a:t>
            </a:r>
            <a:r>
              <a:rPr lang="es-ES" altLang="es-ES" sz="1400" dirty="0">
                <a:latin typeface="Times New Roman" panose="02020603050405020304" pitchFamily="18" charset="0"/>
              </a:rPr>
              <a:t>. de conjuntos mediante árboles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CB696E1-76D9-B6D8-8C6F-3C9FB73001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36563"/>
            <a:ext cx="8609012" cy="2484437"/>
          </a:xfrm>
        </p:spPr>
        <p:txBody>
          <a:bodyPr/>
          <a:lstStyle/>
          <a:p>
            <a:r>
              <a:rPr lang="es-ES_tradnl" altLang="es-ES" sz="3200" b="1" dirty="0">
                <a:latin typeface="Arial" panose="020B0604020202020204" pitchFamily="34" charset="0"/>
              </a:rPr>
              <a:t>AED I: ESTRUCTURAS DE DATOS</a:t>
            </a:r>
            <a:br>
              <a:rPr lang="es-ES_tradnl" altLang="es-ES" sz="3200" b="1" dirty="0">
                <a:latin typeface="Arial" panose="020B0604020202020204" pitchFamily="34" charset="0"/>
              </a:rPr>
            </a:br>
            <a:br>
              <a:rPr lang="es-ES_tradnl" altLang="es-ES" dirty="0"/>
            </a:br>
            <a:r>
              <a:rPr lang="es-ES_tradnl" altLang="es-ES" sz="3800" dirty="0"/>
              <a:t>Tema 3. Representación de conjuntos mediante árboles</a:t>
            </a:r>
            <a:r>
              <a:rPr lang="es-ES_tradnl" altLang="es-ES" dirty="0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468AA24-5D9A-667F-1A8B-1629A914B7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9463" y="2938463"/>
            <a:ext cx="7635875" cy="2878137"/>
          </a:xfrm>
        </p:spPr>
        <p:txBody>
          <a:bodyPr/>
          <a:lstStyle/>
          <a:p>
            <a:pPr algn="l" defTabSz="669925">
              <a:spcBef>
                <a:spcPct val="40000"/>
              </a:spcBef>
            </a:pPr>
            <a:r>
              <a:rPr lang="es-ES_tradnl" altLang="es-ES" sz="3200"/>
              <a:t>3.1. Árboles Trie</a:t>
            </a:r>
            <a:r>
              <a:rPr lang="es-ES_tradnl" altLang="es-ES" sz="3200">
                <a:hlinkClick r:id="rId2" action="ppaction://hlinksldjump"/>
              </a:rPr>
              <a:t>.</a:t>
            </a:r>
            <a:endParaRPr lang="es-ES_tradnl" altLang="es-ES" sz="3200"/>
          </a:p>
          <a:p>
            <a:pPr algn="l" defTabSz="669925">
              <a:spcBef>
                <a:spcPct val="40000"/>
              </a:spcBef>
            </a:pPr>
            <a:r>
              <a:rPr lang="es-ES_tradnl" altLang="es-ES" sz="3200"/>
              <a:t>3.2. Relaciones de equivalencia</a:t>
            </a:r>
            <a:r>
              <a:rPr lang="es-ES_tradnl" altLang="es-ES" sz="3200">
                <a:hlinkClick r:id="rId3" action="ppaction://hlinksldjump"/>
              </a:rPr>
              <a:t>.</a:t>
            </a:r>
            <a:endParaRPr lang="es-ES_tradnl" altLang="es-ES" sz="3200"/>
          </a:p>
          <a:p>
            <a:pPr algn="l" defTabSz="669925">
              <a:spcBef>
                <a:spcPct val="40000"/>
              </a:spcBef>
            </a:pPr>
            <a:r>
              <a:rPr lang="es-ES_tradnl" altLang="es-ES" sz="3200"/>
              <a:t>3.3. Árboles de búsqueda balanceados</a:t>
            </a:r>
            <a:r>
              <a:rPr lang="es-ES_tradnl" altLang="es-ES" sz="3200">
                <a:hlinkClick r:id="rId4" action="ppaction://hlinksldjump"/>
              </a:rPr>
              <a:t>.</a:t>
            </a:r>
            <a:endParaRPr lang="es-ES_tradnl" altLang="es-ES" sz="3200"/>
          </a:p>
          <a:p>
            <a:pPr algn="l" defTabSz="669925">
              <a:spcBef>
                <a:spcPct val="40000"/>
              </a:spcBef>
            </a:pPr>
            <a:r>
              <a:rPr lang="es-ES_tradnl" altLang="es-ES" sz="3200"/>
              <a:t>3.4. Árboles B.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4 Marcador de pie de página">
            <a:extLst>
              <a:ext uri="{FF2B5EF4-FFF2-40B4-BE49-F238E27FC236}">
                <a16:creationId xmlns:a16="http://schemas.microsoft.com/office/drawing/2014/main" id="{0157C0B7-D767-4027-E88A-15929232C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CAE20132-027F-4E9E-8DE3-1876F884F224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B4DA366-9565-C2CB-94E0-065BF1E18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49275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2DEBB20-27D2-E663-6E7A-E1439F575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474663"/>
            <a:ext cx="8986837" cy="51879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s-ES_tradnl" altLang="es-ES" b="1" dirty="0">
                <a:latin typeface="Arial" charset="0"/>
              </a:rPr>
              <a:t>Inserta</a:t>
            </a:r>
            <a:r>
              <a:rPr lang="es-ES_tradnl" altLang="es-ES" dirty="0">
                <a:latin typeface="Arial" charset="0"/>
              </a:rPr>
              <a:t> (</a:t>
            </a:r>
            <a:r>
              <a:rPr lang="es-ES_tradnl" altLang="es-ES" b="1" dirty="0" err="1">
                <a:latin typeface="Arial" charset="0"/>
              </a:rPr>
              <a:t>var</a:t>
            </a:r>
            <a:r>
              <a:rPr lang="es-ES_tradnl" altLang="es-ES" b="1" dirty="0">
                <a:latin typeface="Arial" charset="0"/>
              </a:rPr>
              <a:t> n</a:t>
            </a:r>
            <a:r>
              <a:rPr lang="es-ES_tradnl" altLang="es-ES" dirty="0">
                <a:latin typeface="Arial" charset="0"/>
              </a:rPr>
              <a:t>: </a:t>
            </a:r>
            <a:r>
              <a:rPr lang="es-ES_tradnl" altLang="es-ES" dirty="0" err="1">
                <a:latin typeface="Arial" charset="0"/>
              </a:rPr>
              <a:t>NodoTrie</a:t>
            </a:r>
            <a:r>
              <a:rPr lang="es-ES_tradnl" altLang="es-ES" dirty="0">
                <a:latin typeface="Arial" charset="0"/>
              </a:rPr>
              <a:t>[A]; </a:t>
            </a:r>
            <a:r>
              <a:rPr lang="es-ES_tradnl" altLang="es-ES" b="1" dirty="0">
                <a:latin typeface="Arial" charset="0"/>
              </a:rPr>
              <a:t>c</a:t>
            </a:r>
            <a:r>
              <a:rPr lang="es-ES_tradnl" altLang="es-ES" dirty="0">
                <a:latin typeface="Arial" charset="0"/>
              </a:rPr>
              <a:t>: A)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ES_tradnl" altLang="es-ES" sz="2200" dirty="0">
                <a:latin typeface="Arial" charset="0"/>
              </a:rPr>
              <a:t>	</a:t>
            </a:r>
            <a:r>
              <a:rPr lang="es-ES_tradnl" altLang="es-ES" sz="2200" dirty="0" err="1">
                <a:latin typeface="Arial" charset="0"/>
              </a:rPr>
              <a:t>tmp</a:t>
            </a:r>
            <a:r>
              <a:rPr lang="es-ES_tradnl" altLang="es-ES" sz="2200" dirty="0">
                <a:latin typeface="Arial" charset="0"/>
              </a:rPr>
              <a:t>:= </a:t>
            </a:r>
            <a:r>
              <a:rPr lang="es-ES_tradnl" altLang="es-ES" sz="2200" dirty="0" err="1">
                <a:latin typeface="Arial" charset="0"/>
              </a:rPr>
              <a:t>PunteroA</a:t>
            </a:r>
            <a:r>
              <a:rPr lang="es-ES_tradnl" altLang="es-ES" sz="2200" dirty="0">
                <a:latin typeface="Arial" charset="0"/>
              </a:rPr>
              <a:t>(n)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ES_tradnl" altLang="es-ES" sz="2200" dirty="0">
                <a:latin typeface="Arial" charset="0"/>
              </a:rPr>
              <a:t>	</a:t>
            </a:r>
            <a:r>
              <a:rPr lang="es-ES_tradnl" altLang="es-ES" sz="2200" b="1" dirty="0">
                <a:latin typeface="Arial" charset="0"/>
              </a:rPr>
              <a:t>mientras</a:t>
            </a:r>
            <a:r>
              <a:rPr lang="es-ES_tradnl" altLang="es-ES" sz="2200" dirty="0">
                <a:latin typeface="Arial" charset="0"/>
              </a:rPr>
              <a:t> </a:t>
            </a:r>
            <a:r>
              <a:rPr lang="es-ES_tradnl" altLang="es-ES" sz="2200" dirty="0" err="1">
                <a:latin typeface="Arial" charset="0"/>
              </a:rPr>
              <a:t>tmp</a:t>
            </a:r>
            <a:r>
              <a:rPr lang="es-ES_tradnl" altLang="es-ES" sz="2200" dirty="0" err="1">
                <a:latin typeface="Arial" charset="0"/>
                <a:sym typeface="Wingdings" pitchFamily="2" charset="2"/>
              </a:rPr>
              <a:t>sig</a:t>
            </a:r>
            <a:r>
              <a:rPr lang="es-ES_tradnl" altLang="es-ES" sz="2200" dirty="0">
                <a:latin typeface="Arial" charset="0"/>
              </a:rPr>
              <a:t> </a:t>
            </a: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≠ NULO AND</a:t>
            </a:r>
            <a:r>
              <a:rPr lang="es-ES_tradnl" altLang="es-ES" sz="2200" dirty="0">
                <a:latin typeface="Arial" charset="0"/>
              </a:rPr>
              <a:t> </a:t>
            </a:r>
            <a:r>
              <a:rPr lang="es-ES_tradnl" altLang="es-ES" sz="2200" dirty="0" err="1">
                <a:latin typeface="Arial" charset="0"/>
              </a:rPr>
              <a:t>tmp</a:t>
            </a:r>
            <a:r>
              <a:rPr lang="es-ES_tradnl" altLang="es-ES" sz="2200" dirty="0" err="1">
                <a:latin typeface="Arial" charset="0"/>
                <a:sym typeface="Wingdings" pitchFamily="2" charset="2"/>
              </a:rPr>
              <a:t>sigcar</a:t>
            </a:r>
            <a:r>
              <a:rPr lang="es-ES_tradnl" altLang="es-ES" sz="2200" dirty="0">
                <a:latin typeface="Arial" charset="0"/>
                <a:sym typeface="Wingdings" pitchFamily="2" charset="2"/>
              </a:rPr>
              <a:t> </a:t>
            </a: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&lt; c </a:t>
            </a:r>
            <a:r>
              <a:rPr lang="es-ES_tradnl" altLang="es-ES" sz="2200" b="1" dirty="0">
                <a:latin typeface="Arial" charset="0"/>
                <a:cs typeface="Arial" charset="0"/>
                <a:sym typeface="Wingdings" pitchFamily="2" charset="2"/>
              </a:rPr>
              <a:t>hacer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		</a:t>
            </a:r>
            <a:r>
              <a:rPr lang="es-ES_tradnl" altLang="es-ES" sz="2200" dirty="0" err="1">
                <a:latin typeface="Arial" charset="0"/>
                <a:cs typeface="Arial" charset="0"/>
                <a:sym typeface="Wingdings" pitchFamily="2" charset="2"/>
              </a:rPr>
              <a:t>tmp</a:t>
            </a: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:= </a:t>
            </a:r>
            <a:r>
              <a:rPr lang="es-ES_tradnl" altLang="es-ES" sz="2200" dirty="0" err="1">
                <a:latin typeface="Arial" charset="0"/>
                <a:cs typeface="Arial" charset="0"/>
                <a:sym typeface="Wingdings" pitchFamily="2" charset="2"/>
              </a:rPr>
              <a:t>tmp</a:t>
            </a:r>
            <a:r>
              <a:rPr lang="es-ES_tradnl" altLang="es-ES" sz="2200" dirty="0" err="1">
                <a:latin typeface="Arial" charset="0"/>
                <a:sym typeface="Wingdings" pitchFamily="2" charset="2"/>
              </a:rPr>
              <a:t>sig</a:t>
            </a:r>
            <a:endParaRPr lang="es-ES_tradnl" altLang="es-ES" sz="2200" dirty="0">
              <a:latin typeface="Arial" charset="0"/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ES_tradnl" altLang="es-ES" sz="2200" dirty="0">
                <a:latin typeface="Arial" charset="0"/>
                <a:sym typeface="Wingdings" pitchFamily="2" charset="2"/>
              </a:rPr>
              <a:t>	</a:t>
            </a:r>
            <a:r>
              <a:rPr lang="es-ES_tradnl" altLang="es-ES" sz="2200" b="1" dirty="0">
                <a:latin typeface="Arial" charset="0"/>
                <a:sym typeface="Wingdings" pitchFamily="2" charset="2"/>
              </a:rPr>
              <a:t>si</a:t>
            </a:r>
            <a:r>
              <a:rPr lang="es-ES_tradnl" altLang="es-ES" sz="2200" dirty="0">
                <a:latin typeface="Arial" charset="0"/>
                <a:sym typeface="Wingdings" pitchFamily="2" charset="2"/>
              </a:rPr>
              <a:t> </a:t>
            </a:r>
            <a:r>
              <a:rPr lang="es-ES_tradnl" altLang="es-ES" sz="2200" dirty="0" err="1">
                <a:latin typeface="Arial" charset="0"/>
                <a:sym typeface="Wingdings" pitchFamily="2" charset="2"/>
              </a:rPr>
              <a:t>tmpsig</a:t>
            </a:r>
            <a:r>
              <a:rPr lang="es-ES_tradnl" altLang="es-ES" sz="2200" dirty="0">
                <a:latin typeface="Arial" charset="0"/>
                <a:sym typeface="Wingdings" pitchFamily="2" charset="2"/>
              </a:rPr>
              <a:t> </a:t>
            </a: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== </a:t>
            </a:r>
            <a:r>
              <a:rPr lang="es-ES_tradnl" altLang="es-ES" sz="2200" dirty="0">
                <a:latin typeface="Arial" charset="0"/>
                <a:sym typeface="Wingdings" pitchFamily="2" charset="2"/>
              </a:rPr>
              <a:t>NULO OR </a:t>
            </a:r>
            <a:r>
              <a:rPr lang="es-ES_tradnl" altLang="es-ES" sz="2200" dirty="0" err="1">
                <a:latin typeface="Arial" charset="0"/>
              </a:rPr>
              <a:t>tmp</a:t>
            </a:r>
            <a:r>
              <a:rPr lang="es-ES_tradnl" altLang="es-ES" sz="2200" dirty="0" err="1">
                <a:latin typeface="Arial" charset="0"/>
                <a:sym typeface="Wingdings" pitchFamily="2" charset="2"/>
              </a:rPr>
              <a:t>sigcar</a:t>
            </a:r>
            <a:r>
              <a:rPr lang="es-ES_tradnl" altLang="es-ES" sz="2200" dirty="0">
                <a:latin typeface="Arial" charset="0"/>
                <a:sym typeface="Wingdings" pitchFamily="2" charset="2"/>
              </a:rPr>
              <a:t> </a:t>
            </a: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≠ c </a:t>
            </a:r>
            <a:r>
              <a:rPr lang="es-ES_tradnl" altLang="es-ES" sz="2200" b="1" dirty="0">
                <a:latin typeface="Arial" charset="0"/>
                <a:cs typeface="Arial" charset="0"/>
                <a:sym typeface="Wingdings" pitchFamily="2" charset="2"/>
              </a:rPr>
              <a:t>entonces</a:t>
            </a:r>
            <a:endParaRPr lang="es-ES_tradnl" altLang="es-ES" sz="2200" dirty="0">
              <a:latin typeface="Arial" charset="0"/>
              <a:cs typeface="Arial" charset="0"/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		</a:t>
            </a:r>
            <a:r>
              <a:rPr lang="es-ES_tradnl" altLang="es-ES" sz="2200" dirty="0" err="1">
                <a:latin typeface="Arial" charset="0"/>
                <a:cs typeface="Arial" charset="0"/>
                <a:sym typeface="Wingdings" pitchFamily="2" charset="2"/>
              </a:rPr>
              <a:t>tmp</a:t>
            </a:r>
            <a:r>
              <a:rPr lang="es-ES_tradnl" altLang="es-ES" sz="2200" dirty="0" err="1">
                <a:latin typeface="Arial" charset="0"/>
                <a:sym typeface="Wingdings" pitchFamily="2" charset="2"/>
              </a:rPr>
              <a:t></a:t>
            </a:r>
            <a:r>
              <a:rPr lang="es-ES_tradnl" altLang="es-ES" sz="2200" dirty="0" err="1">
                <a:latin typeface="Arial" charset="0"/>
                <a:cs typeface="Arial" charset="0"/>
                <a:sym typeface="Wingdings" pitchFamily="2" charset="2"/>
              </a:rPr>
              <a:t>sig</a:t>
            </a: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:= NUEVO </a:t>
            </a:r>
            <a:r>
              <a:rPr lang="es-ES_tradnl" altLang="es-ES" sz="2200" dirty="0" err="1">
                <a:latin typeface="Arial" charset="0"/>
                <a:cs typeface="Arial" charset="0"/>
                <a:sym typeface="Wingdings" pitchFamily="2" charset="2"/>
              </a:rPr>
              <a:t>NodoTrie</a:t>
            </a: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[A](c, </a:t>
            </a:r>
            <a:r>
              <a:rPr lang="es-ES_tradnl" altLang="es-ES" sz="2200" dirty="0" err="1">
                <a:latin typeface="Arial" charset="0"/>
                <a:cs typeface="Arial" charset="0"/>
                <a:sym typeface="Wingdings" pitchFamily="2" charset="2"/>
              </a:rPr>
              <a:t>tmp</a:t>
            </a:r>
            <a:r>
              <a:rPr lang="es-ES_tradnl" altLang="es-ES" sz="2200" dirty="0" err="1">
                <a:latin typeface="Arial" charset="0"/>
                <a:sym typeface="Wingdings" pitchFamily="2" charset="2"/>
              </a:rPr>
              <a:t></a:t>
            </a:r>
            <a:r>
              <a:rPr lang="es-ES_tradnl" altLang="es-ES" sz="2200" dirty="0" err="1">
                <a:latin typeface="Arial" charset="0"/>
                <a:cs typeface="Arial" charset="0"/>
                <a:sym typeface="Wingdings" pitchFamily="2" charset="2"/>
              </a:rPr>
              <a:t>sig</a:t>
            </a: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,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						         NUEVO </a:t>
            </a:r>
            <a:r>
              <a:rPr lang="es-ES_tradnl" altLang="es-ES" sz="2200" dirty="0" err="1">
                <a:latin typeface="Arial" charset="0"/>
                <a:cs typeface="Arial" charset="0"/>
                <a:sym typeface="Wingdings" pitchFamily="2" charset="2"/>
              </a:rPr>
              <a:t>NodoTrie</a:t>
            </a:r>
            <a:r>
              <a:rPr lang="es-ES_tradnl" altLang="es-ES" sz="2200" dirty="0">
                <a:latin typeface="Arial" charset="0"/>
                <a:cs typeface="Arial" charset="0"/>
                <a:sym typeface="Wingdings" pitchFamily="2" charset="2"/>
              </a:rPr>
              <a:t>[A])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s-ES_tradnl" altLang="es-ES" sz="1000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defRPr/>
            </a:pPr>
            <a:r>
              <a:rPr lang="es-ES_tradnl" altLang="es-ES" b="1" dirty="0" err="1">
                <a:latin typeface="Arial" charset="0"/>
              </a:rPr>
              <a:t>PonMarca</a:t>
            </a:r>
            <a:r>
              <a:rPr lang="es-ES_tradnl" altLang="es-ES" dirty="0">
                <a:latin typeface="Arial" charset="0"/>
              </a:rPr>
              <a:t> (</a:t>
            </a:r>
            <a:r>
              <a:rPr lang="es-ES_tradnl" altLang="es-ES" b="1" dirty="0" err="1">
                <a:latin typeface="Arial" charset="0"/>
              </a:rPr>
              <a:t>var</a:t>
            </a:r>
            <a:r>
              <a:rPr lang="es-ES_tradnl" altLang="es-ES" b="1" dirty="0">
                <a:latin typeface="Arial" charset="0"/>
              </a:rPr>
              <a:t> n</a:t>
            </a:r>
            <a:r>
              <a:rPr lang="es-ES_tradnl" altLang="es-ES" dirty="0">
                <a:latin typeface="Arial" charset="0"/>
              </a:rPr>
              <a:t>: </a:t>
            </a:r>
            <a:r>
              <a:rPr lang="es-ES_tradnl" altLang="es-ES" dirty="0" err="1">
                <a:latin typeface="Arial" charset="0"/>
              </a:rPr>
              <a:t>NodoTrie</a:t>
            </a:r>
            <a:r>
              <a:rPr lang="es-ES_tradnl" altLang="es-ES" dirty="0">
                <a:latin typeface="Arial" charset="0"/>
              </a:rPr>
              <a:t>[A])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s-ES_tradnl" altLang="es-ES" sz="2200" dirty="0">
                <a:latin typeface="Arial" charset="0"/>
              </a:rPr>
              <a:t>	</a:t>
            </a:r>
            <a:r>
              <a:rPr lang="es-ES_tradnl" altLang="es-ES" sz="2200" dirty="0" err="1">
                <a:latin typeface="Arial" charset="0"/>
              </a:rPr>
              <a:t>n.car</a:t>
            </a:r>
            <a:r>
              <a:rPr lang="es-ES_tradnl" altLang="es-ES" sz="2200" dirty="0">
                <a:latin typeface="Arial" charset="0"/>
              </a:rPr>
              <a:t>:= ‘$’</a:t>
            </a:r>
            <a:br>
              <a:rPr lang="es-ES_tradnl" altLang="es-ES" sz="2200" dirty="0">
                <a:latin typeface="Arial" charset="0"/>
              </a:rPr>
            </a:br>
            <a:endParaRPr lang="es-ES_tradnl" altLang="es-ES" sz="900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defRPr/>
            </a:pPr>
            <a:r>
              <a:rPr lang="es-ES_tradnl" altLang="es-ES" b="1" dirty="0" err="1">
                <a:latin typeface="Arial" charset="0"/>
              </a:rPr>
              <a:t>QuitaMarca</a:t>
            </a:r>
            <a:r>
              <a:rPr lang="es-ES_tradnl" altLang="es-ES" dirty="0">
                <a:latin typeface="Arial" charset="0"/>
              </a:rPr>
              <a:t> (</a:t>
            </a:r>
            <a:r>
              <a:rPr lang="es-ES_tradnl" altLang="es-ES" b="1" dirty="0" err="1">
                <a:latin typeface="Arial" charset="0"/>
              </a:rPr>
              <a:t>var</a:t>
            </a:r>
            <a:r>
              <a:rPr lang="es-ES_tradnl" altLang="es-ES" b="1" dirty="0">
                <a:latin typeface="Arial" charset="0"/>
              </a:rPr>
              <a:t> n</a:t>
            </a:r>
            <a:r>
              <a:rPr lang="es-ES_tradnl" altLang="es-ES" dirty="0">
                <a:latin typeface="Arial" charset="0"/>
              </a:rPr>
              <a:t>: </a:t>
            </a:r>
            <a:r>
              <a:rPr lang="es-ES_tradnl" altLang="es-ES" dirty="0" err="1">
                <a:latin typeface="Arial" charset="0"/>
              </a:rPr>
              <a:t>NodoTrie</a:t>
            </a:r>
            <a:r>
              <a:rPr lang="es-ES_tradnl" altLang="es-ES" dirty="0">
                <a:latin typeface="Arial" charset="0"/>
              </a:rPr>
              <a:t>[A])</a:t>
            </a:r>
          </a:p>
          <a:p>
            <a:pPr marL="358775" indent="-358775">
              <a:defRPr/>
            </a:pPr>
            <a:r>
              <a:rPr lang="es-ES_tradnl" altLang="es-ES" sz="2200" dirty="0">
                <a:latin typeface="Arial" charset="0"/>
              </a:rPr>
              <a:t>	</a:t>
            </a:r>
            <a:r>
              <a:rPr lang="es-ES_tradnl" altLang="es-ES" sz="2200" dirty="0" err="1">
                <a:latin typeface="Arial" charset="0"/>
              </a:rPr>
              <a:t>n.car</a:t>
            </a:r>
            <a:r>
              <a:rPr lang="es-ES_tradnl" altLang="es-ES" sz="2200" dirty="0">
                <a:latin typeface="Arial" charset="0"/>
              </a:rPr>
              <a:t>:= ‘  ’</a:t>
            </a:r>
          </a:p>
          <a:p>
            <a:pPr>
              <a:defRPr/>
            </a:pPr>
            <a:endParaRPr lang="es-ES_tradnl" altLang="es-ES" sz="1000" dirty="0">
              <a:latin typeface="Arial" charset="0"/>
            </a:endParaRPr>
          </a:p>
          <a:p>
            <a:pPr>
              <a:defRPr/>
            </a:pPr>
            <a:r>
              <a:rPr lang="es-ES_tradnl" altLang="es-ES" b="1" dirty="0" err="1">
                <a:latin typeface="Arial" charset="0"/>
              </a:rPr>
              <a:t>HayMarca</a:t>
            </a:r>
            <a:r>
              <a:rPr lang="es-ES_tradnl" altLang="es-ES" dirty="0">
                <a:latin typeface="Arial" charset="0"/>
              </a:rPr>
              <a:t> (</a:t>
            </a:r>
            <a:r>
              <a:rPr lang="es-ES_tradnl" altLang="es-ES" b="1" dirty="0">
                <a:latin typeface="Arial" charset="0"/>
              </a:rPr>
              <a:t>n</a:t>
            </a:r>
            <a:r>
              <a:rPr lang="es-ES_tradnl" altLang="es-ES" dirty="0">
                <a:latin typeface="Arial" charset="0"/>
              </a:rPr>
              <a:t>: </a:t>
            </a:r>
            <a:r>
              <a:rPr lang="es-ES_tradnl" altLang="es-ES" dirty="0" err="1">
                <a:latin typeface="Arial" charset="0"/>
              </a:rPr>
              <a:t>NodoTrie</a:t>
            </a:r>
            <a:r>
              <a:rPr lang="es-ES_tradnl" altLang="es-ES" dirty="0">
                <a:latin typeface="Arial" charset="0"/>
              </a:rPr>
              <a:t>[A]) : </a:t>
            </a:r>
            <a:r>
              <a:rPr lang="es-ES_tradnl" altLang="es-ES" dirty="0" err="1">
                <a:latin typeface="Arial" charset="0"/>
              </a:rPr>
              <a:t>Bool</a:t>
            </a:r>
            <a:endParaRPr lang="es-ES_tradnl" altLang="es-ES" dirty="0">
              <a:latin typeface="Arial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s-ES_tradnl" altLang="es-ES" sz="2200" dirty="0">
                <a:latin typeface="Arial" charset="0"/>
              </a:rPr>
              <a:t>	</a:t>
            </a:r>
            <a:r>
              <a:rPr lang="es-ES_tradnl" altLang="es-ES" sz="2200" b="1" dirty="0">
                <a:latin typeface="Arial" charset="0"/>
              </a:rPr>
              <a:t>devolver</a:t>
            </a:r>
            <a:r>
              <a:rPr lang="es-ES_tradnl" altLang="es-ES" sz="2200" dirty="0">
                <a:latin typeface="Arial" charset="0"/>
              </a:rPr>
              <a:t> </a:t>
            </a:r>
            <a:r>
              <a:rPr lang="es-ES_tradnl" altLang="es-ES" sz="2200" dirty="0" err="1">
                <a:latin typeface="Arial" charset="0"/>
              </a:rPr>
              <a:t>n.car</a:t>
            </a:r>
            <a:r>
              <a:rPr lang="es-ES_tradnl" altLang="es-ES" sz="2200" dirty="0">
                <a:latin typeface="Arial" charset="0"/>
              </a:rPr>
              <a:t> == ‘$’</a:t>
            </a:r>
          </a:p>
        </p:txBody>
      </p:sp>
      <p:sp>
        <p:nvSpPr>
          <p:cNvPr id="19461" name="1 Rectángulo">
            <a:extLst>
              <a:ext uri="{FF2B5EF4-FFF2-40B4-BE49-F238E27FC236}">
                <a16:creationId xmlns:a16="http://schemas.microsoft.com/office/drawing/2014/main" id="{A26EE015-5421-DFD1-5DA5-2E1060F5E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5846763"/>
            <a:ext cx="8740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/>
              <a:t>¿Cómo sería el iterador </a:t>
            </a:r>
            <a:r>
              <a:rPr lang="es-ES_tradnl" altLang="es-ES" sz="2800" b="1"/>
              <a:t>para cada carácter</a:t>
            </a:r>
            <a:r>
              <a:rPr lang="es-ES_tradnl" altLang="es-ES" sz="2800"/>
              <a:t>…?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Marcador de pie de página">
            <a:extLst>
              <a:ext uri="{FF2B5EF4-FFF2-40B4-BE49-F238E27FC236}">
                <a16:creationId xmlns:a16="http://schemas.microsoft.com/office/drawing/2014/main" id="{062CDA3B-E206-98F4-CA89-4AAFD31CD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2C1A6EAF-9589-411E-AD3F-810068E3F6B2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D362EBC-A49E-049C-BAC7-89603829E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4213"/>
          </a:xfrm>
        </p:spPr>
        <p:txBody>
          <a:bodyPr/>
          <a:lstStyle/>
          <a:p>
            <a:r>
              <a:rPr lang="es-ES_tradnl" altLang="es-ES" sz="2600"/>
              <a:t>3.1.2. Operaciones con tries.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66A31B4-78BA-B1B6-FC7F-A159D81FF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6063" y="525463"/>
            <a:ext cx="8642350" cy="2073275"/>
          </a:xfrm>
        </p:spPr>
        <p:txBody>
          <a:bodyPr/>
          <a:lstStyle/>
          <a:p>
            <a:r>
              <a:rPr lang="es-ES_tradnl" altLang="es-ES" sz="2400"/>
              <a:t>Utilizando la representación de nodos trie (con listas o con arrays) implementar las operaciones de inserción, eliminación y consulta sobre el trie.</a:t>
            </a:r>
          </a:p>
          <a:p>
            <a:r>
              <a:rPr lang="es-ES_tradnl" altLang="es-ES" sz="2400" b="1"/>
              <a:t>Ejemplo</a:t>
            </a:r>
            <a:r>
              <a:rPr lang="es-ES_tradnl" altLang="es-ES" sz="2400"/>
              <a:t>. Insertar ELLE.</a:t>
            </a:r>
          </a:p>
        </p:txBody>
      </p:sp>
      <p:sp>
        <p:nvSpPr>
          <p:cNvPr id="26629" name="AutoShape 7">
            <a:extLst>
              <a:ext uri="{FF2B5EF4-FFF2-40B4-BE49-F238E27FC236}">
                <a16:creationId xmlns:a16="http://schemas.microsoft.com/office/drawing/2014/main" id="{C2468F72-050A-F787-3CAA-D35DEBCD5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2136775"/>
            <a:ext cx="960437" cy="265113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30" name="AutoShape 8">
            <a:extLst>
              <a:ext uri="{FF2B5EF4-FFF2-40B4-BE49-F238E27FC236}">
                <a16:creationId xmlns:a16="http://schemas.microsoft.com/office/drawing/2014/main" id="{DE6DC6C9-70F9-7C68-3331-AEEF4A8E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2843213"/>
            <a:ext cx="960437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31" name="AutoShape 9">
            <a:extLst>
              <a:ext uri="{FF2B5EF4-FFF2-40B4-BE49-F238E27FC236}">
                <a16:creationId xmlns:a16="http://schemas.microsoft.com/office/drawing/2014/main" id="{D46836F4-B312-4B13-E820-B8DB93DE8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2843213"/>
            <a:ext cx="960437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32" name="Line 10">
            <a:extLst>
              <a:ext uri="{FF2B5EF4-FFF2-40B4-BE49-F238E27FC236}">
                <a16:creationId xmlns:a16="http://schemas.microsoft.com/office/drawing/2014/main" id="{47BB3816-CA15-6684-8758-B243898B02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2963" y="2401888"/>
            <a:ext cx="1528762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3" name="Line 11">
            <a:extLst>
              <a:ext uri="{FF2B5EF4-FFF2-40B4-BE49-F238E27FC236}">
                <a16:creationId xmlns:a16="http://schemas.microsoft.com/office/drawing/2014/main" id="{2A713B0A-0461-EDD9-E470-FA56C07D6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2401888"/>
            <a:ext cx="0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4" name="Line 12">
            <a:extLst>
              <a:ext uri="{FF2B5EF4-FFF2-40B4-BE49-F238E27FC236}">
                <a16:creationId xmlns:a16="http://schemas.microsoft.com/office/drawing/2014/main" id="{AC2379FE-72EA-39B0-F391-8FAFE0BEB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401888"/>
            <a:ext cx="1222375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5" name="AutoShape 13">
            <a:extLst>
              <a:ext uri="{FF2B5EF4-FFF2-40B4-BE49-F238E27FC236}">
                <a16:creationId xmlns:a16="http://schemas.microsoft.com/office/drawing/2014/main" id="{9BD01FAE-39E1-961C-6E34-A7222EDC4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2843213"/>
            <a:ext cx="962025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36" name="Text Box 14">
            <a:extLst>
              <a:ext uri="{FF2B5EF4-FFF2-40B4-BE49-F238E27FC236}">
                <a16:creationId xmlns:a16="http://schemas.microsoft.com/office/drawing/2014/main" id="{D8DE0FF9-0495-7FBA-23CD-6160AC1D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2255838"/>
            <a:ext cx="61118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E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26637" name="Text Box 15">
            <a:extLst>
              <a:ext uri="{FF2B5EF4-FFF2-40B4-BE49-F238E27FC236}">
                <a16:creationId xmlns:a16="http://schemas.microsoft.com/office/drawing/2014/main" id="{FAABC6B5-B32F-93F1-3A2B-1EFF49178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2401888"/>
            <a:ext cx="61118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T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26638" name="Text Box 16">
            <a:extLst>
              <a:ext uri="{FF2B5EF4-FFF2-40B4-BE49-F238E27FC236}">
                <a16:creationId xmlns:a16="http://schemas.microsoft.com/office/drawing/2014/main" id="{988D1106-D72A-373E-CEEE-846C18D0B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2312988"/>
            <a:ext cx="6096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Y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26639" name="AutoShape 17">
            <a:extLst>
              <a:ext uri="{FF2B5EF4-FFF2-40B4-BE49-F238E27FC236}">
                <a16:creationId xmlns:a16="http://schemas.microsoft.com/office/drawing/2014/main" id="{DB3DAC25-CED2-EEA8-3E8E-D4129080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3640138"/>
            <a:ext cx="960437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40" name="AutoShape 18">
            <a:extLst>
              <a:ext uri="{FF2B5EF4-FFF2-40B4-BE49-F238E27FC236}">
                <a16:creationId xmlns:a16="http://schemas.microsoft.com/office/drawing/2014/main" id="{41BDADCD-CFAC-59D0-15D1-1C11F6C3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3" y="4421188"/>
            <a:ext cx="960437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41" name="AutoShape 19">
            <a:extLst>
              <a:ext uri="{FF2B5EF4-FFF2-40B4-BE49-F238E27FC236}">
                <a16:creationId xmlns:a16="http://schemas.microsoft.com/office/drawing/2014/main" id="{E1696274-E310-3020-C645-89803507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3640138"/>
            <a:ext cx="960437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42" name="AutoShape 20">
            <a:extLst>
              <a:ext uri="{FF2B5EF4-FFF2-40B4-BE49-F238E27FC236}">
                <a16:creationId xmlns:a16="http://schemas.microsoft.com/office/drawing/2014/main" id="{761CF70C-4049-C093-70A6-5B7BCE13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3640138"/>
            <a:ext cx="960437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43" name="AutoShape 21">
            <a:extLst>
              <a:ext uri="{FF2B5EF4-FFF2-40B4-BE49-F238E27FC236}">
                <a16:creationId xmlns:a16="http://schemas.microsoft.com/office/drawing/2014/main" id="{E76D9C15-481C-3FA0-13DA-0ECA37281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088" y="3640138"/>
            <a:ext cx="406400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44" name="Line 22">
            <a:extLst>
              <a:ext uri="{FF2B5EF4-FFF2-40B4-BE49-F238E27FC236}">
                <a16:creationId xmlns:a16="http://schemas.microsoft.com/office/drawing/2014/main" id="{5BB2B208-50BE-F78F-CA1F-9C2432F91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1363" y="3108325"/>
            <a:ext cx="0" cy="531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5" name="Line 23">
            <a:extLst>
              <a:ext uri="{FF2B5EF4-FFF2-40B4-BE49-F238E27FC236}">
                <a16:creationId xmlns:a16="http://schemas.microsoft.com/office/drawing/2014/main" id="{57A9C8DA-608B-707D-7264-4A428F769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3108325"/>
            <a:ext cx="0" cy="531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6" name="Line 24">
            <a:extLst>
              <a:ext uri="{FF2B5EF4-FFF2-40B4-BE49-F238E27FC236}">
                <a16:creationId xmlns:a16="http://schemas.microsoft.com/office/drawing/2014/main" id="{C1B5D09B-E230-FA70-30FE-EEB5C7FB6F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113" y="3108325"/>
            <a:ext cx="203200" cy="531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7" name="Line 25">
            <a:extLst>
              <a:ext uri="{FF2B5EF4-FFF2-40B4-BE49-F238E27FC236}">
                <a16:creationId xmlns:a16="http://schemas.microsoft.com/office/drawing/2014/main" id="{AFEF45C9-30FF-1B40-D93B-54E8727BB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2100" y="3108325"/>
            <a:ext cx="609600" cy="531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8" name="Text Box 26">
            <a:extLst>
              <a:ext uri="{FF2B5EF4-FFF2-40B4-BE49-F238E27FC236}">
                <a16:creationId xmlns:a16="http://schemas.microsoft.com/office/drawing/2014/main" id="{C1BD9456-CB7A-BACB-5623-D543A6188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88" y="3128963"/>
            <a:ext cx="6096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>
                <a:solidFill>
                  <a:srgbClr val="FF3300"/>
                </a:solidFill>
              </a:rPr>
              <a:t>$</a:t>
            </a:r>
            <a:endParaRPr lang="es-ES" altLang="es-E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9" name="Text Box 27">
            <a:extLst>
              <a:ext uri="{FF2B5EF4-FFF2-40B4-BE49-F238E27FC236}">
                <a16:creationId xmlns:a16="http://schemas.microsoft.com/office/drawing/2014/main" id="{F46E683D-E4D0-1F4D-0C2F-928AD64EA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128963"/>
            <a:ext cx="6111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O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26650" name="Text Box 28">
            <a:extLst>
              <a:ext uri="{FF2B5EF4-FFF2-40B4-BE49-F238E27FC236}">
                <a16:creationId xmlns:a16="http://schemas.microsoft.com/office/drawing/2014/main" id="{F72C4DC9-E290-2E91-A588-3D91D29C4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173413"/>
            <a:ext cx="6127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U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26651" name="Text Box 29">
            <a:extLst>
              <a:ext uri="{FF2B5EF4-FFF2-40B4-BE49-F238E27FC236}">
                <a16:creationId xmlns:a16="http://schemas.microsoft.com/office/drawing/2014/main" id="{021ADF87-2990-DBB3-66B8-CA568805E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3173413"/>
            <a:ext cx="61118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L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26652" name="Line 30">
            <a:extLst>
              <a:ext uri="{FF2B5EF4-FFF2-40B4-BE49-F238E27FC236}">
                <a16:creationId xmlns:a16="http://schemas.microsoft.com/office/drawing/2014/main" id="{4C108481-E826-A962-8A10-B0E6E85F0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3930650"/>
            <a:ext cx="0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53" name="Text Box 31">
            <a:extLst>
              <a:ext uri="{FF2B5EF4-FFF2-40B4-BE49-F238E27FC236}">
                <a16:creationId xmlns:a16="http://schemas.microsoft.com/office/drawing/2014/main" id="{752F1629-2427-2DD2-5EB1-4B2DD5AD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3930650"/>
            <a:ext cx="6111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L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26654" name="AutoShape 32">
            <a:extLst>
              <a:ext uri="{FF2B5EF4-FFF2-40B4-BE49-F238E27FC236}">
                <a16:creationId xmlns:a16="http://schemas.microsoft.com/office/drawing/2014/main" id="{60F71643-C587-9F1C-D87F-AFB34DD5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424363"/>
            <a:ext cx="407988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55" name="Line 33">
            <a:extLst>
              <a:ext uri="{FF2B5EF4-FFF2-40B4-BE49-F238E27FC236}">
                <a16:creationId xmlns:a16="http://schemas.microsoft.com/office/drawing/2014/main" id="{8328F98F-5CB2-E50E-600B-6EA9BA937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7113" y="3930650"/>
            <a:ext cx="66675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56" name="Text Box 34">
            <a:extLst>
              <a:ext uri="{FF2B5EF4-FFF2-40B4-BE49-F238E27FC236}">
                <a16:creationId xmlns:a16="http://schemas.microsoft.com/office/drawing/2014/main" id="{66BD6C6F-FFB7-EBB5-A91D-3071786E8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3957638"/>
            <a:ext cx="6111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>
                <a:solidFill>
                  <a:srgbClr val="FF3300"/>
                </a:solidFill>
              </a:rPr>
              <a:t>$</a:t>
            </a:r>
            <a:endParaRPr lang="es-ES" altLang="es-E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7" name="AutoShape 35">
            <a:extLst>
              <a:ext uri="{FF2B5EF4-FFF2-40B4-BE49-F238E27FC236}">
                <a16:creationId xmlns:a16="http://schemas.microsoft.com/office/drawing/2014/main" id="{6E2B8115-B85D-3949-AD78-D419B2906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88" y="4421188"/>
            <a:ext cx="407987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58" name="Text Box 36">
            <a:extLst>
              <a:ext uri="{FF2B5EF4-FFF2-40B4-BE49-F238E27FC236}">
                <a16:creationId xmlns:a16="http://schemas.microsoft.com/office/drawing/2014/main" id="{6B4D5D6A-988F-385A-8876-8BA16596E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30650"/>
            <a:ext cx="61118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>
                <a:solidFill>
                  <a:srgbClr val="FF3300"/>
                </a:solidFill>
              </a:rPr>
              <a:t>$</a:t>
            </a:r>
            <a:endParaRPr lang="es-ES" altLang="es-E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9" name="Line 37">
            <a:extLst>
              <a:ext uri="{FF2B5EF4-FFF2-40B4-BE49-F238E27FC236}">
                <a16:creationId xmlns:a16="http://schemas.microsoft.com/office/drawing/2014/main" id="{F1C66F01-9E43-A032-3F65-2A26C714B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3930650"/>
            <a:ext cx="0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60" name="AutoShape 38">
            <a:extLst>
              <a:ext uri="{FF2B5EF4-FFF2-40B4-BE49-F238E27FC236}">
                <a16:creationId xmlns:a16="http://schemas.microsoft.com/office/drawing/2014/main" id="{4A3DD480-B120-3A3D-A151-6EB190B7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4421188"/>
            <a:ext cx="406400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61" name="Text Box 39">
            <a:extLst>
              <a:ext uri="{FF2B5EF4-FFF2-40B4-BE49-F238E27FC236}">
                <a16:creationId xmlns:a16="http://schemas.microsoft.com/office/drawing/2014/main" id="{F566C060-CA71-B0EA-2876-1610541B0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930650"/>
            <a:ext cx="6127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>
                <a:solidFill>
                  <a:srgbClr val="FF3300"/>
                </a:solidFill>
              </a:rPr>
              <a:t>$</a:t>
            </a:r>
            <a:endParaRPr lang="es-ES" altLang="es-E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62" name="Line 40">
            <a:extLst>
              <a:ext uri="{FF2B5EF4-FFF2-40B4-BE49-F238E27FC236}">
                <a16:creationId xmlns:a16="http://schemas.microsoft.com/office/drawing/2014/main" id="{8DAC2D73-915F-1496-744A-887FF8464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575" y="3930650"/>
            <a:ext cx="0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63" name="AutoShape 41">
            <a:extLst>
              <a:ext uri="{FF2B5EF4-FFF2-40B4-BE49-F238E27FC236}">
                <a16:creationId xmlns:a16="http://schemas.microsoft.com/office/drawing/2014/main" id="{A96F4A7C-ED3E-F146-0642-A70F7A80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5135563"/>
            <a:ext cx="962025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64" name="AutoShape 42">
            <a:extLst>
              <a:ext uri="{FF2B5EF4-FFF2-40B4-BE49-F238E27FC236}">
                <a16:creationId xmlns:a16="http://schemas.microsoft.com/office/drawing/2014/main" id="{77E52CAD-EE77-D555-2475-CABDB8D20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5135563"/>
            <a:ext cx="962025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65" name="Line 43">
            <a:extLst>
              <a:ext uri="{FF2B5EF4-FFF2-40B4-BE49-F238E27FC236}">
                <a16:creationId xmlns:a16="http://schemas.microsoft.com/office/drawing/2014/main" id="{9F4C5C1D-9156-0474-2B72-BC1018FEB3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738" y="4689475"/>
            <a:ext cx="204787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66" name="Line 44">
            <a:extLst>
              <a:ext uri="{FF2B5EF4-FFF2-40B4-BE49-F238E27FC236}">
                <a16:creationId xmlns:a16="http://schemas.microsoft.com/office/drawing/2014/main" id="{A2BD9AF2-3C40-1822-99C3-3D82200B5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7113" y="4689475"/>
            <a:ext cx="668337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67" name="Text Box 45">
            <a:extLst>
              <a:ext uri="{FF2B5EF4-FFF2-40B4-BE49-F238E27FC236}">
                <a16:creationId xmlns:a16="http://schemas.microsoft.com/office/drawing/2014/main" id="{F367F650-B142-714C-939E-539076A4B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4689475"/>
            <a:ext cx="6111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O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26668" name="Text Box 46">
            <a:extLst>
              <a:ext uri="{FF2B5EF4-FFF2-40B4-BE49-F238E27FC236}">
                <a16:creationId xmlns:a16="http://schemas.microsoft.com/office/drawing/2014/main" id="{4BA461C9-0363-B22E-24A2-E940BEC5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4689475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A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26669" name="AutoShape 47">
            <a:extLst>
              <a:ext uri="{FF2B5EF4-FFF2-40B4-BE49-F238E27FC236}">
                <a16:creationId xmlns:a16="http://schemas.microsoft.com/office/drawing/2014/main" id="{6DF4DEFC-6553-8C9F-CC0C-A026AE6C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5803900"/>
            <a:ext cx="407988" cy="265113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70" name="Text Box 48">
            <a:extLst>
              <a:ext uri="{FF2B5EF4-FFF2-40B4-BE49-F238E27FC236}">
                <a16:creationId xmlns:a16="http://schemas.microsoft.com/office/drawing/2014/main" id="{0AD6CF6F-022B-FF58-7536-B9FC0A4F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5402263"/>
            <a:ext cx="61118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>
                <a:solidFill>
                  <a:srgbClr val="FF3300"/>
                </a:solidFill>
              </a:rPr>
              <a:t>$</a:t>
            </a:r>
            <a:endParaRPr lang="es-ES" altLang="es-E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71" name="Line 49">
            <a:extLst>
              <a:ext uri="{FF2B5EF4-FFF2-40B4-BE49-F238E27FC236}">
                <a16:creationId xmlns:a16="http://schemas.microsoft.com/office/drawing/2014/main" id="{9C78CCAB-6AA6-1504-6F45-091F1A656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5402263"/>
            <a:ext cx="0" cy="401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72" name="AutoShape 50">
            <a:extLst>
              <a:ext uri="{FF2B5EF4-FFF2-40B4-BE49-F238E27FC236}">
                <a16:creationId xmlns:a16="http://schemas.microsoft.com/office/drawing/2014/main" id="{AACBB6F2-A98A-F26C-3214-E9666B6DF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5803900"/>
            <a:ext cx="407988" cy="265113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6673" name="Text Box 51">
            <a:extLst>
              <a:ext uri="{FF2B5EF4-FFF2-40B4-BE49-F238E27FC236}">
                <a16:creationId xmlns:a16="http://schemas.microsoft.com/office/drawing/2014/main" id="{ADB2F971-917B-F5F0-744B-36228FE35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3" y="5402263"/>
            <a:ext cx="6096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>
                <a:solidFill>
                  <a:srgbClr val="FF3300"/>
                </a:solidFill>
              </a:rPr>
              <a:t>$</a:t>
            </a:r>
            <a:endParaRPr lang="es-ES" altLang="es-E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74" name="Line 52">
            <a:extLst>
              <a:ext uri="{FF2B5EF4-FFF2-40B4-BE49-F238E27FC236}">
                <a16:creationId xmlns:a16="http://schemas.microsoft.com/office/drawing/2014/main" id="{118885F6-D73B-DCDE-2B08-9F2CCB76D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1025" y="5402263"/>
            <a:ext cx="0" cy="401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11335" name="Group 71">
            <a:extLst>
              <a:ext uri="{FF2B5EF4-FFF2-40B4-BE49-F238E27FC236}">
                <a16:creationId xmlns:a16="http://schemas.microsoft.com/office/drawing/2014/main" id="{DCDEF9E5-F6B6-82C6-B04A-EC6BE176B950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2495550"/>
          <a:ext cx="2479675" cy="469900"/>
        </p:xfrm>
        <a:graphic>
          <a:graphicData uri="http://schemas.openxmlformats.org/drawingml/2006/table">
            <a:tbl>
              <a:tblPr/>
              <a:tblGrid>
                <a:gridCol w="49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38" name="Text Box 74">
            <a:extLst>
              <a:ext uri="{FF2B5EF4-FFF2-40B4-BE49-F238E27FC236}">
                <a16:creationId xmlns:a16="http://schemas.microsoft.com/office/drawing/2014/main" id="{199BEF9F-3E83-9906-021C-D0306317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429000"/>
            <a:ext cx="42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800" b="1">
                <a:solidFill>
                  <a:srgbClr val="33CC33"/>
                </a:solidFill>
              </a:rPr>
              <a:t>i</a:t>
            </a:r>
            <a:endParaRPr lang="es-ES" altLang="es-ES" sz="2800" b="1">
              <a:solidFill>
                <a:srgbClr val="33CC33"/>
              </a:solidFill>
            </a:endParaRPr>
          </a:p>
        </p:txBody>
      </p:sp>
      <p:sp>
        <p:nvSpPr>
          <p:cNvPr id="11339" name="Line 75">
            <a:extLst>
              <a:ext uri="{FF2B5EF4-FFF2-40B4-BE49-F238E27FC236}">
                <a16:creationId xmlns:a16="http://schemas.microsoft.com/office/drawing/2014/main" id="{61AE3CEF-568D-CD08-F2D8-5D132D94E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" y="3100388"/>
            <a:ext cx="171450" cy="428625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1343" name="Group 79">
            <a:extLst>
              <a:ext uri="{FF2B5EF4-FFF2-40B4-BE49-F238E27FC236}">
                <a16:creationId xmlns:a16="http://schemas.microsoft.com/office/drawing/2014/main" id="{488E82FC-1103-C430-2A18-24B9CB4094F9}"/>
              </a:ext>
            </a:extLst>
          </p:cNvPr>
          <p:cNvGrpSpPr>
            <a:grpSpLocks/>
          </p:cNvGrpSpPr>
          <p:nvPr/>
        </p:nvGrpSpPr>
        <p:grpSpPr bwMode="auto">
          <a:xfrm>
            <a:off x="4359275" y="1916113"/>
            <a:ext cx="1371600" cy="457200"/>
            <a:chOff x="2746" y="1207"/>
            <a:chExt cx="864" cy="288"/>
          </a:xfrm>
        </p:grpSpPr>
        <p:sp>
          <p:nvSpPr>
            <p:cNvPr id="26699" name="Text Box 76">
              <a:extLst>
                <a:ext uri="{FF2B5EF4-FFF2-40B4-BE49-F238E27FC236}">
                  <a16:creationId xmlns:a16="http://schemas.microsoft.com/office/drawing/2014/main" id="{F7B250E5-A785-7775-E52A-A4245217E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1207"/>
              <a:ext cx="4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olidFill>
                    <a:srgbClr val="0066FF"/>
                  </a:solidFill>
                </a:rPr>
                <a:t>pos</a:t>
              </a:r>
              <a:endParaRPr lang="es-ES" altLang="es-ES" sz="2400" b="1">
                <a:solidFill>
                  <a:srgbClr val="0066FF"/>
                </a:solidFill>
              </a:endParaRPr>
            </a:p>
          </p:txBody>
        </p:sp>
        <p:sp>
          <p:nvSpPr>
            <p:cNvPr id="26700" name="Line 77">
              <a:extLst>
                <a:ext uri="{FF2B5EF4-FFF2-40B4-BE49-F238E27FC236}">
                  <a16:creationId xmlns:a16="http://schemas.microsoft.com/office/drawing/2014/main" id="{D44DDA58-0B59-19D4-DB14-E3E1E84CC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6" y="1378"/>
              <a:ext cx="414" cy="27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342" name="Oval 78">
            <a:extLst>
              <a:ext uri="{FF2B5EF4-FFF2-40B4-BE49-F238E27FC236}">
                <a16:creationId xmlns:a16="http://schemas.microsoft.com/office/drawing/2014/main" id="{D3825F30-841C-6E55-DAD4-09370F72E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2414588"/>
            <a:ext cx="385762" cy="671512"/>
          </a:xfrm>
          <a:prstGeom prst="ellips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344" name="AutoShape 80">
            <a:extLst>
              <a:ext uri="{FF2B5EF4-FFF2-40B4-BE49-F238E27FC236}">
                <a16:creationId xmlns:a16="http://schemas.microsoft.com/office/drawing/2014/main" id="{2B2AD428-8554-B149-2318-346240A3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5122863"/>
            <a:ext cx="962025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345" name="Line 81">
            <a:extLst>
              <a:ext uri="{FF2B5EF4-FFF2-40B4-BE49-F238E27FC236}">
                <a16:creationId xmlns:a16="http://schemas.microsoft.com/office/drawing/2014/main" id="{BE1E0924-90F5-C242-C612-2DF1AE799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1038" y="4676775"/>
            <a:ext cx="1042987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346" name="Text Box 82">
            <a:extLst>
              <a:ext uri="{FF2B5EF4-FFF2-40B4-BE49-F238E27FC236}">
                <a16:creationId xmlns:a16="http://schemas.microsoft.com/office/drawing/2014/main" id="{BC0CA521-95E8-4196-9C98-B6D844CC8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4600575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E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1347" name="AutoShape 83">
            <a:extLst>
              <a:ext uri="{FF2B5EF4-FFF2-40B4-BE49-F238E27FC236}">
                <a16:creationId xmlns:a16="http://schemas.microsoft.com/office/drawing/2014/main" id="{CFE61B63-4AB9-73D6-0040-388BD5C0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5789613"/>
            <a:ext cx="407988" cy="265112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348" name="Text Box 84">
            <a:extLst>
              <a:ext uri="{FF2B5EF4-FFF2-40B4-BE49-F238E27FC236}">
                <a16:creationId xmlns:a16="http://schemas.microsoft.com/office/drawing/2014/main" id="{659BECAA-BF64-029F-0B51-3D7E369F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5387975"/>
            <a:ext cx="6111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>
                <a:solidFill>
                  <a:srgbClr val="FF3300"/>
                </a:solidFill>
              </a:rPr>
              <a:t>$</a:t>
            </a:r>
            <a:endParaRPr lang="es-ES" altLang="es-E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49" name="Line 85">
            <a:extLst>
              <a:ext uri="{FF2B5EF4-FFF2-40B4-BE49-F238E27FC236}">
                <a16:creationId xmlns:a16="http://schemas.microsoft.com/office/drawing/2014/main" id="{C23EE79B-78CE-BB7D-9380-7723582F7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5387975"/>
            <a:ext cx="0" cy="401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3993 0.07778 " pathEditMode="relative" ptsTypes="AA">
                                      <p:cBhvr>
                                        <p:cTn id="18" dur="500" fill="hold"/>
                                        <p:tgtEl>
                                          <p:spTgt spid="11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504 0.0 " pathEditMode="relative" ptsTypes="AA">
                                      <p:cBhvr>
                                        <p:cTn id="22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504 0.0 " pathEditMode="relative" ptsTypes="AA">
                                      <p:cBhvr>
                                        <p:cTn id="24" dur="500" fill="hold"/>
                                        <p:tgtEl>
                                          <p:spTgt spid="11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504 0.0 " pathEditMode="relative" ptsTypes="AA">
                                      <p:cBhvr>
                                        <p:cTn id="26" dur="500" fill="hold"/>
                                        <p:tgtEl>
                                          <p:spTgt spid="11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93 0.07778 L -0.18316 0.2111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1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3 4.07407E-6 L 0.11163 4.07407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1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4 1.85185E-6 L 0.11164 1.85185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1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4 -1.48148E-6 L 0.11163 -1.48148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16 0.21111 L -0.18316 0.32454 " pathEditMode="relative" ptsTypes="AA">
                                      <p:cBhvr>
                                        <p:cTn id="42" dur="500" fill="hold"/>
                                        <p:tgtEl>
                                          <p:spTgt spid="11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63 4.07407E-6 L 0.16493 4.07407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63 -3.33333E-6 L 0.16493 -3.33333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1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63 -1.48148E-6 L 0.16493 -1.48148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17 0.32454 L -0.3349 0.42223 " pathEditMode="relative" ptsTypes="AA">
                                      <p:cBhvr>
                                        <p:cTn id="62" dur="500" fill="hold"/>
                                        <p:tgtEl>
                                          <p:spTgt spid="11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93 4.07407E-6 L 0.21823 4.0740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1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93 -3.33333E-6 L 0.21823 -3.33333E-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1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93 -1.48148E-6 L 0.21823 -1.48148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8" grpId="0"/>
      <p:bldP spid="11338" grpId="1"/>
      <p:bldP spid="11338" grpId="2"/>
      <p:bldP spid="11338" grpId="3"/>
      <p:bldP spid="11338" grpId="4"/>
      <p:bldP spid="11342" grpId="0" animBg="1"/>
      <p:bldP spid="11342" grpId="1" animBg="1"/>
      <p:bldP spid="11342" grpId="2" animBg="1"/>
      <p:bldP spid="11342" grpId="3" animBg="1"/>
      <p:bldP spid="11342" grpId="4" animBg="1"/>
      <p:bldP spid="11344" grpId="0" animBg="1"/>
      <p:bldP spid="11346" grpId="0"/>
      <p:bldP spid="11347" grpId="0" animBg="1"/>
      <p:bldP spid="113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Marcador de pie de página">
            <a:extLst>
              <a:ext uri="{FF2B5EF4-FFF2-40B4-BE49-F238E27FC236}">
                <a16:creationId xmlns:a16="http://schemas.microsoft.com/office/drawing/2014/main" id="{7EC408DF-0C79-F764-7F57-FC3D58FE0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1B436098-C526-480D-A9DE-B257BAAC37CF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70B9865-2661-8B6D-2835-BA948AB4C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r>
              <a:rPr lang="es-ES_tradnl" altLang="es-ES" sz="2600"/>
              <a:t>3.1.2. Operaciones con tries.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902F61-0D9C-F35C-F8B5-A87718EA1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593725"/>
            <a:ext cx="8297863" cy="564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b="1" dirty="0"/>
              <a:t>operación</a:t>
            </a:r>
            <a:r>
              <a:rPr lang="es-ES_tradnl" altLang="es-ES" sz="2400" dirty="0"/>
              <a:t> Inserta (</a:t>
            </a:r>
            <a:r>
              <a:rPr lang="es-ES_tradnl" altLang="es-ES" sz="2400" b="1" dirty="0" err="1"/>
              <a:t>var</a:t>
            </a:r>
            <a:r>
              <a:rPr lang="es-ES_tradnl" altLang="es-ES" sz="2400" dirty="0"/>
              <a:t> a: </a:t>
            </a:r>
            <a:r>
              <a:rPr lang="es-ES_tradnl" altLang="es-ES" sz="2400" dirty="0" err="1"/>
              <a:t>ArbolTrie</a:t>
            </a:r>
            <a:r>
              <a:rPr lang="es-ES_tradnl" altLang="es-ES" sz="2400" dirty="0"/>
              <a:t>[A]; s: cadena)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b="1" dirty="0" err="1"/>
              <a:t>var</a:t>
            </a:r>
            <a:r>
              <a:rPr lang="es-ES_tradnl" altLang="es-ES" sz="2400" dirty="0"/>
              <a:t> </a:t>
            </a:r>
            <a:r>
              <a:rPr lang="es-ES_tradnl" altLang="es-ES" sz="2400" dirty="0" err="1"/>
              <a:t>pos</a:t>
            </a:r>
            <a:r>
              <a:rPr lang="es-ES_tradnl" altLang="es-ES" sz="2400" dirty="0"/>
              <a:t>: Puntero[</a:t>
            </a:r>
            <a:r>
              <a:rPr lang="es-ES_tradnl" altLang="es-ES" sz="2400" dirty="0" err="1"/>
              <a:t>NodoTrie</a:t>
            </a:r>
            <a:r>
              <a:rPr lang="es-ES_tradnl" altLang="es-ES" sz="2400" dirty="0"/>
              <a:t>[A]]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_tradnl" altLang="es-ES" sz="12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      i:=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      </a:t>
            </a:r>
            <a:r>
              <a:rPr lang="es-ES_tradnl" altLang="es-ES" sz="2400" dirty="0" err="1"/>
              <a:t>pos</a:t>
            </a:r>
            <a:r>
              <a:rPr lang="es-ES_tradnl" altLang="es-ES" sz="2400" dirty="0"/>
              <a:t>:=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      </a:t>
            </a:r>
            <a:r>
              <a:rPr lang="es-ES_tradnl" altLang="es-ES" sz="2400" b="1" dirty="0"/>
              <a:t>mientras</a:t>
            </a:r>
            <a:r>
              <a:rPr lang="es-ES_tradnl" altLang="es-ES" sz="2400" dirty="0"/>
              <a:t> i ≤ Longitud(cadena) </a:t>
            </a:r>
            <a:r>
              <a:rPr lang="es-ES_tradnl" altLang="es-ES" sz="2400" b="1" dirty="0"/>
              <a:t>hacer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	 </a:t>
            </a:r>
            <a:r>
              <a:rPr lang="es-ES_tradnl" altLang="es-ES" sz="2400" b="1" dirty="0"/>
              <a:t>si</a:t>
            </a:r>
            <a:r>
              <a:rPr lang="es-ES_tradnl" altLang="es-ES" sz="2400" dirty="0"/>
              <a:t> Consulta (</a:t>
            </a:r>
            <a:r>
              <a:rPr lang="es-ES_tradnl" altLang="es-ES" sz="2400" dirty="0" err="1"/>
              <a:t>pos</a:t>
            </a:r>
            <a:r>
              <a:rPr lang="es-ES_tradnl" altLang="es-ES" sz="2400" dirty="0"/>
              <a:t>, s[i]) == NULO </a:t>
            </a:r>
            <a:r>
              <a:rPr lang="es-ES_tradnl" altLang="es-ES" sz="2400" b="1" dirty="0"/>
              <a:t>entonces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	       Inserta (</a:t>
            </a:r>
            <a:r>
              <a:rPr lang="es-ES_tradnl" altLang="es-ES" sz="2400" dirty="0" err="1"/>
              <a:t>pos</a:t>
            </a:r>
            <a:r>
              <a:rPr lang="es-ES_tradnl" altLang="es-ES" sz="2400" dirty="0"/>
              <a:t>, s[i])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	 </a:t>
            </a:r>
            <a:r>
              <a:rPr lang="es-ES_tradnl" altLang="es-ES" sz="2400" dirty="0" err="1"/>
              <a:t>pos</a:t>
            </a:r>
            <a:r>
              <a:rPr lang="es-ES_tradnl" altLang="es-ES" sz="2400" dirty="0"/>
              <a:t>:= Consulta (</a:t>
            </a:r>
            <a:r>
              <a:rPr lang="es-ES_tradnl" altLang="es-ES" sz="2400" dirty="0" err="1"/>
              <a:t>pos</a:t>
            </a:r>
            <a:r>
              <a:rPr lang="es-ES_tradnl" altLang="es-ES" sz="2400" dirty="0"/>
              <a:t>, s[i])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	 i:= i + 1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      </a:t>
            </a:r>
            <a:r>
              <a:rPr lang="es-ES_tradnl" altLang="es-ES" sz="2400" b="1" dirty="0" err="1"/>
              <a:t>finmientras</a:t>
            </a:r>
            <a:endParaRPr lang="es-ES_tradnl" altLang="es-ES" sz="2400" b="1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      </a:t>
            </a:r>
            <a:r>
              <a:rPr lang="es-ES_tradnl" altLang="es-ES" sz="2400" dirty="0" err="1"/>
              <a:t>PonMarca</a:t>
            </a:r>
            <a:r>
              <a:rPr lang="es-ES_tradnl" altLang="es-ES" sz="2400" dirty="0"/>
              <a:t> (</a:t>
            </a:r>
            <a:r>
              <a:rPr lang="es-ES_tradnl" altLang="es-ES" sz="2400" dirty="0" err="1"/>
              <a:t>pos</a:t>
            </a:r>
            <a:r>
              <a:rPr lang="es-ES_tradnl" altLang="es-ES" sz="2400" dirty="0"/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_tradnl" altLang="es-ES" sz="18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s-ES" sz="2400" dirty="0"/>
              <a:t>Modificar el procedimiento para que haga una consulta.</a:t>
            </a:r>
            <a:endParaRPr lang="es-ES_tradnl" altLang="es-ES" sz="12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s-ES" sz="2400" dirty="0"/>
              <a:t>Si queremos añadir información asociada a cada palabra, ¿dónde debería colocarse?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s-ES" sz="2400" dirty="0"/>
              <a:t>¿Cómo listar todas las palabras del trie (en orden)?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Marcador de pie de página">
            <a:extLst>
              <a:ext uri="{FF2B5EF4-FFF2-40B4-BE49-F238E27FC236}">
                <a16:creationId xmlns:a16="http://schemas.microsoft.com/office/drawing/2014/main" id="{498B8676-E228-6549-271C-BC348E8B7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F02C0E91-5392-40B0-9A46-DE05CA2877C9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7F03334-3085-74EB-B699-0ADC2154C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r>
              <a:rPr lang="es-ES_tradnl" altLang="es-ES" sz="2600"/>
              <a:t>3.1.2. Operaciones con tries.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997CCE84-6355-74DA-CE75-D51A308D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614363"/>
            <a:ext cx="8458200" cy="57594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s-ES_tradnl" altLang="es-ES" b="1" dirty="0"/>
              <a:t>operación</a:t>
            </a:r>
            <a:r>
              <a:rPr lang="es-ES_tradnl" altLang="es-ES" dirty="0"/>
              <a:t> </a:t>
            </a:r>
            <a:r>
              <a:rPr lang="es-ES_tradnl" altLang="es-ES" dirty="0" err="1"/>
              <a:t>ListarTodas</a:t>
            </a:r>
            <a:r>
              <a:rPr lang="es-ES_tradnl" altLang="es-ES" dirty="0"/>
              <a:t> (</a:t>
            </a:r>
            <a:r>
              <a:rPr lang="es-ES_tradnl" altLang="es-ES" b="1" dirty="0" err="1"/>
              <a:t>var</a:t>
            </a:r>
            <a:r>
              <a:rPr lang="es-ES_tradnl" altLang="es-ES" dirty="0"/>
              <a:t> n: </a:t>
            </a:r>
            <a:r>
              <a:rPr lang="es-ES_tradnl" altLang="es-ES" dirty="0" err="1"/>
              <a:t>ArbolTrie</a:t>
            </a:r>
            <a:r>
              <a:rPr lang="es-ES_tradnl" altLang="es-ES" dirty="0"/>
              <a:t>[A], palabra: cadena)</a:t>
            </a:r>
          </a:p>
          <a:p>
            <a:pPr marL="531813" indent="-531813">
              <a:lnSpc>
                <a:spcPct val="90000"/>
              </a:lnSpc>
              <a:defRPr/>
            </a:pPr>
            <a:r>
              <a:rPr lang="es-ES_tradnl" altLang="es-ES" b="1" dirty="0"/>
              <a:t>	para cada </a:t>
            </a:r>
            <a:r>
              <a:rPr lang="es-ES_tradnl" altLang="es-ES" dirty="0"/>
              <a:t>car</a:t>
            </a:r>
            <a:r>
              <a:rPr lang="es-ES_tradnl" altLang="es-ES" b="1" dirty="0"/>
              <a:t> hijo del nodo </a:t>
            </a:r>
            <a:r>
              <a:rPr lang="es-ES_tradnl" altLang="es-ES" dirty="0"/>
              <a:t>n</a:t>
            </a:r>
            <a:r>
              <a:rPr lang="es-ES_tradnl" altLang="es-ES" b="1" dirty="0"/>
              <a:t> hacer</a:t>
            </a:r>
          </a:p>
          <a:p>
            <a:pPr marL="1160463" indent="-887413">
              <a:lnSpc>
                <a:spcPct val="90000"/>
              </a:lnSpc>
              <a:defRPr/>
            </a:pPr>
            <a:r>
              <a:rPr lang="es-ES_tradnl" altLang="es-ES" b="1" dirty="0"/>
              <a:t>	si</a:t>
            </a:r>
            <a:r>
              <a:rPr lang="es-ES_tradnl" altLang="es-ES" dirty="0"/>
              <a:t> car == $ </a:t>
            </a:r>
            <a:r>
              <a:rPr lang="es-ES_tradnl" altLang="es-ES" b="1" dirty="0"/>
              <a:t>entonces</a:t>
            </a:r>
            <a:r>
              <a:rPr lang="es-ES_tradnl" altLang="es-ES" dirty="0"/>
              <a:t> Escribir(palabra)</a:t>
            </a:r>
          </a:p>
          <a:p>
            <a:pPr marL="1160463" indent="-1160463">
              <a:lnSpc>
                <a:spcPct val="90000"/>
              </a:lnSpc>
              <a:defRPr/>
            </a:pPr>
            <a:r>
              <a:rPr lang="es-ES_tradnl" altLang="es-ES" dirty="0"/>
              <a:t>	</a:t>
            </a:r>
            <a:r>
              <a:rPr lang="es-ES_tradnl" altLang="es-ES" b="1" dirty="0"/>
              <a:t>sino </a:t>
            </a:r>
            <a:r>
              <a:rPr lang="es-ES_tradnl" altLang="es-ES" dirty="0" err="1"/>
              <a:t>ListarTodas</a:t>
            </a:r>
            <a:r>
              <a:rPr lang="es-ES_tradnl" altLang="es-ES" dirty="0"/>
              <a:t>(Consulta(n, car), </a:t>
            </a:r>
            <a:r>
              <a:rPr lang="es-ES_tradnl" altLang="es-ES" dirty="0" err="1"/>
              <a:t>palabra+car</a:t>
            </a:r>
            <a:r>
              <a:rPr lang="es-ES_tradnl" altLang="es-ES" dirty="0"/>
              <a:t>)</a:t>
            </a:r>
          </a:p>
          <a:p>
            <a:pPr marL="531813" indent="-531813">
              <a:lnSpc>
                <a:spcPct val="90000"/>
              </a:lnSpc>
              <a:defRPr/>
            </a:pPr>
            <a:r>
              <a:rPr lang="es-ES_tradnl" altLang="es-ES" dirty="0"/>
              <a:t>	</a:t>
            </a:r>
            <a:r>
              <a:rPr lang="es-ES_tradnl" altLang="es-ES" b="1" dirty="0" err="1"/>
              <a:t>finpara</a:t>
            </a:r>
            <a:endParaRPr lang="es-ES_tradnl" altLang="es-ES" sz="3600" dirty="0"/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s-ES_tradnl" altLang="es-ES" dirty="0"/>
              <a:t>Llamada inicial: </a:t>
            </a:r>
            <a:r>
              <a:rPr lang="es-ES_tradnl" altLang="es-ES" b="1" dirty="0" err="1"/>
              <a:t>ListarTodas</a:t>
            </a:r>
            <a:r>
              <a:rPr lang="es-ES_tradnl" altLang="es-ES" b="1" dirty="0"/>
              <a:t>(</a:t>
            </a:r>
            <a:r>
              <a:rPr lang="es-ES_tradnl" altLang="es-ES" b="1" dirty="0" err="1"/>
              <a:t>raiz</a:t>
            </a:r>
            <a:r>
              <a:rPr lang="es-ES_tradnl" altLang="es-ES" b="1" dirty="0"/>
              <a:t>, “”)</a:t>
            </a:r>
          </a:p>
          <a:p>
            <a:pPr>
              <a:lnSpc>
                <a:spcPct val="90000"/>
              </a:lnSpc>
              <a:buFontTx/>
              <a:buChar char="•"/>
              <a:defRPr/>
            </a:pPr>
            <a:endParaRPr lang="es-ES_tradnl" altLang="es-ES" sz="1200" dirty="0"/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s-ES_tradnl" altLang="es-ES" dirty="0"/>
              <a:t>¿Cómo sería el uso del trie en el corrector interactivo?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altLang="es-ES" b="1" dirty="0"/>
              <a:t>Empezar una palabra</a:t>
            </a:r>
          </a:p>
          <a:p>
            <a:pPr>
              <a:lnSpc>
                <a:spcPct val="90000"/>
              </a:lnSpc>
              <a:defRPr/>
            </a:pPr>
            <a:r>
              <a:rPr lang="es-ES_tradnl" altLang="es-ES" dirty="0"/>
              <a:t>	Colocar </a:t>
            </a:r>
            <a:r>
              <a:rPr lang="es-ES_tradnl" altLang="es-ES" b="1" dirty="0"/>
              <a:t>pos</a:t>
            </a:r>
            <a:r>
              <a:rPr lang="es-ES_tradnl" altLang="es-ES" dirty="0"/>
              <a:t> en la raíz del árbol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altLang="es-ES" b="1" dirty="0"/>
              <a:t>Pulsar una tecla c en una palabra</a:t>
            </a:r>
          </a:p>
          <a:p>
            <a:pPr>
              <a:lnSpc>
                <a:spcPct val="90000"/>
              </a:lnSpc>
              <a:defRPr/>
            </a:pPr>
            <a:r>
              <a:rPr lang="es-ES_tradnl" altLang="es-ES" dirty="0"/>
              <a:t>	Si Consulta (pos, c) == NULO entonces la palabra es incorrecta, en otro caso moverse en el árbol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altLang="es-ES" b="1" dirty="0"/>
              <a:t>Acabar una palabra</a:t>
            </a:r>
          </a:p>
          <a:p>
            <a:pPr>
              <a:lnSpc>
                <a:spcPct val="90000"/>
              </a:lnSpc>
              <a:defRPr/>
            </a:pPr>
            <a:r>
              <a:rPr lang="es-ES_tradnl" altLang="es-ES" dirty="0"/>
              <a:t>	Si </a:t>
            </a:r>
            <a:r>
              <a:rPr lang="es-ES_tradnl" altLang="es-ES" dirty="0" err="1"/>
              <a:t>HayMarca</a:t>
            </a:r>
            <a:r>
              <a:rPr lang="es-ES_tradnl" altLang="es-ES" dirty="0"/>
              <a:t> (pos) == FALSE entonces la palabra es incorrecta, en otro caso es correcta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pie de página">
            <a:extLst>
              <a:ext uri="{FF2B5EF4-FFF2-40B4-BE49-F238E27FC236}">
                <a16:creationId xmlns:a16="http://schemas.microsoft.com/office/drawing/2014/main" id="{BDA2F727-8AF5-3C11-FC86-E437675E53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88F6CBBB-8A44-401D-B75B-72041A07F4E6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C09BDFB-52FD-F411-5846-63E59F0B8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r>
              <a:rPr lang="es-ES_tradnl" altLang="es-ES" sz="2600"/>
              <a:t>3.1.3. Evaluación de los tries.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6564906-93F4-EE05-D2E1-60320497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693738"/>
            <a:ext cx="8297863" cy="52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800" b="1"/>
              <a:t>	Tiempo de ejecución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ES_tradnl" altLang="es-ES" sz="1200"/>
          </a:p>
          <a:p>
            <a:pPr>
              <a:spcBef>
                <a:spcPct val="0"/>
              </a:spcBef>
            </a:pPr>
            <a:r>
              <a:rPr lang="es-ES_tradnl" altLang="es-ES" sz="2600"/>
              <a:t>El principal factor en el tiempo de ejecución es la longitud de las palabras: </a:t>
            </a:r>
            <a:r>
              <a:rPr lang="es-ES_tradnl" altLang="es-ES" sz="2600" b="1"/>
              <a:t>m</a:t>
            </a:r>
            <a:r>
              <a:rPr lang="es-ES_tradnl" altLang="es-ES" sz="2600"/>
              <a:t>.</a:t>
            </a:r>
          </a:p>
          <a:p>
            <a:pPr>
              <a:spcBef>
                <a:spcPct val="0"/>
              </a:spcBef>
            </a:pPr>
            <a:r>
              <a:rPr lang="es-ES_tradnl" altLang="es-ES" sz="2600"/>
              <a:t>Nodos con </a:t>
            </a:r>
            <a:r>
              <a:rPr lang="es-ES_tradnl" altLang="es-ES" sz="2600" b="1"/>
              <a:t>arrays</a:t>
            </a:r>
            <a:r>
              <a:rPr lang="es-ES_tradnl" altLang="es-ES" sz="2600"/>
              <a:t>: </a:t>
            </a:r>
            <a:r>
              <a:rPr lang="es-ES_tradnl" altLang="es-ES" sz="2600" b="1"/>
              <a:t>O(m)</a:t>
            </a:r>
          </a:p>
          <a:p>
            <a:pPr>
              <a:spcBef>
                <a:spcPct val="0"/>
              </a:spcBef>
            </a:pPr>
            <a:r>
              <a:rPr lang="es-ES_tradnl" altLang="es-ES" sz="2600"/>
              <a:t>Nodos con </a:t>
            </a:r>
            <a:r>
              <a:rPr lang="es-ES_tradnl" altLang="es-ES" sz="2600" b="1"/>
              <a:t>listas</a:t>
            </a:r>
            <a:r>
              <a:rPr lang="es-ES_tradnl" altLang="es-ES" sz="2600"/>
              <a:t>: </a:t>
            </a:r>
            <a:r>
              <a:rPr lang="es-ES_tradnl" altLang="es-ES" sz="2600" b="1"/>
              <a:t>O(m*s)</a:t>
            </a:r>
            <a:r>
              <a:rPr lang="es-ES_tradnl" altLang="es-ES" sz="2600"/>
              <a:t>, donde </a:t>
            </a:r>
            <a:r>
              <a:rPr lang="es-ES_tradnl" altLang="es-ES" sz="2600" b="1"/>
              <a:t>s</a:t>
            </a:r>
            <a:r>
              <a:rPr lang="es-ES_tradnl" altLang="es-ES" sz="2600"/>
              <a:t> es la longitud promedio de las listas. En la práctica, ~ </a:t>
            </a:r>
            <a:r>
              <a:rPr lang="es-ES_tradnl" altLang="es-ES" sz="2600" b="1"/>
              <a:t>O(m)</a:t>
            </a:r>
            <a:r>
              <a:rPr lang="es-ES_tradnl" altLang="es-ES" sz="2600"/>
              <a:t>.</a:t>
            </a:r>
          </a:p>
          <a:p>
            <a:pPr>
              <a:spcBef>
                <a:spcPct val="0"/>
              </a:spcBef>
            </a:pPr>
            <a:endParaRPr lang="es-ES_tradnl" altLang="es-ES" sz="2600"/>
          </a:p>
          <a:p>
            <a:pPr>
              <a:spcBef>
                <a:spcPct val="0"/>
              </a:spcBef>
            </a:pPr>
            <a:r>
              <a:rPr lang="es-ES_tradnl" altLang="es-ES" sz="2600"/>
              <a:t>¿Cómo es el tiempo en comparación con las tablas de dispersión?</a:t>
            </a:r>
          </a:p>
          <a:p>
            <a:pPr>
              <a:spcBef>
                <a:spcPct val="0"/>
              </a:spcBef>
            </a:pPr>
            <a:endParaRPr lang="es-ES_tradnl" altLang="es-ES" sz="2600"/>
          </a:p>
          <a:p>
            <a:pPr>
              <a:spcBef>
                <a:spcPct val="0"/>
              </a:spcBef>
            </a:pPr>
            <a:r>
              <a:rPr lang="es-ES_tradnl" altLang="es-ES" sz="2600"/>
              <a:t>En el caso del corrector interactivo, la eficiencia es aún más interesante.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3 Marcador de pie de página">
            <a:extLst>
              <a:ext uri="{FF2B5EF4-FFF2-40B4-BE49-F238E27FC236}">
                <a16:creationId xmlns:a16="http://schemas.microsoft.com/office/drawing/2014/main" id="{26544FC8-52CA-3BEE-C59B-751F4019C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10523BBE-6791-462E-B2C4-6225B87C820B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3616681-E74D-409F-B5C8-EEF8498C7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r>
              <a:rPr lang="es-ES_tradnl" altLang="es-ES" sz="3000"/>
              <a:t>3.1.3. Evaluación de los tries.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91B3C77-36B9-A52A-44C7-434999014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693738"/>
            <a:ext cx="8297863" cy="52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800" b="1"/>
              <a:t>	Uso de memoria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ES_tradnl" altLang="es-ES" sz="1200"/>
          </a:p>
          <a:p>
            <a:pPr>
              <a:spcBef>
                <a:spcPct val="0"/>
              </a:spcBef>
            </a:pPr>
            <a:r>
              <a:rPr lang="es-ES_tradnl" altLang="es-ES" sz="2400"/>
              <a:t>Longitud promedio de las palabras: </a:t>
            </a:r>
            <a:r>
              <a:rPr lang="es-ES_tradnl" altLang="es-ES" sz="2400" b="1"/>
              <a:t>m</a:t>
            </a:r>
            <a:r>
              <a:rPr lang="es-ES_tradnl" altLang="es-ES" sz="2400"/>
              <a:t>. Longitud total: </a:t>
            </a:r>
            <a:r>
              <a:rPr lang="es-ES_tradnl" altLang="es-ES" sz="2400" b="1"/>
              <a:t>l</a:t>
            </a:r>
            <a:endParaRPr lang="es-ES_tradnl" altLang="es-ES" sz="2400"/>
          </a:p>
          <a:p>
            <a:pPr>
              <a:spcBef>
                <a:spcPct val="0"/>
              </a:spcBef>
            </a:pPr>
            <a:r>
              <a:rPr lang="es-ES_tradnl" altLang="es-ES" sz="2400"/>
              <a:t>Número de palabras: </a:t>
            </a:r>
            <a:r>
              <a:rPr lang="es-ES_tradnl" altLang="es-ES" sz="2400" b="1"/>
              <a:t>n. </a:t>
            </a:r>
            <a:r>
              <a:rPr lang="es-ES_tradnl" altLang="es-ES" sz="2400"/>
              <a:t>Número total de prefijos: </a:t>
            </a:r>
            <a:r>
              <a:rPr lang="es-ES_tradnl" altLang="es-ES" sz="2400" b="1"/>
              <a:t>p</a:t>
            </a:r>
          </a:p>
          <a:p>
            <a:pPr>
              <a:spcBef>
                <a:spcPct val="0"/>
              </a:spcBef>
            </a:pPr>
            <a:r>
              <a:rPr lang="es-ES_tradnl" altLang="es-ES" sz="2400" b="1"/>
              <a:t>k</a:t>
            </a:r>
            <a:r>
              <a:rPr lang="es-ES_tradnl" altLang="es-ES" sz="2400" b="1" baseline="-25000"/>
              <a:t>1</a:t>
            </a:r>
            <a:r>
              <a:rPr lang="es-ES_tradnl" altLang="es-ES" sz="2400"/>
              <a:t> bytes/puntero, </a:t>
            </a:r>
            <a:r>
              <a:rPr lang="es-ES_tradnl" altLang="es-ES" sz="2400" b="1"/>
              <a:t>k</a:t>
            </a:r>
            <a:r>
              <a:rPr lang="es-ES_tradnl" altLang="es-ES" sz="2400" b="1" baseline="-25000"/>
              <a:t>2</a:t>
            </a:r>
            <a:r>
              <a:rPr lang="es-ES_tradnl" altLang="es-ES" sz="2400"/>
              <a:t> bytes/carácter</a:t>
            </a:r>
          </a:p>
          <a:p>
            <a:pPr>
              <a:spcBef>
                <a:spcPct val="0"/>
              </a:spcBef>
            </a:pPr>
            <a:r>
              <a:rPr lang="es-ES_tradnl" altLang="es-ES" sz="2400" b="1"/>
              <a:t>d</a:t>
            </a:r>
            <a:r>
              <a:rPr lang="es-ES_tradnl" altLang="es-ES" sz="2400"/>
              <a:t> caracteres en el alfabeto (incluido $)</a:t>
            </a:r>
          </a:p>
          <a:p>
            <a:pPr>
              <a:spcBef>
                <a:spcPct val="0"/>
              </a:spcBef>
            </a:pPr>
            <a:r>
              <a:rPr lang="es-ES_tradnl" altLang="es-ES" sz="2400" b="1"/>
              <a:t>n &lt;&lt; p &lt;&lt; l</a:t>
            </a:r>
          </a:p>
          <a:p>
            <a:pPr>
              <a:spcBef>
                <a:spcPct val="0"/>
              </a:spcBef>
            </a:pPr>
            <a:endParaRPr lang="es-ES_tradnl" altLang="es-ES" sz="2400"/>
          </a:p>
          <a:p>
            <a:pPr>
              <a:spcBef>
                <a:spcPct val="0"/>
              </a:spcBef>
            </a:pPr>
            <a:r>
              <a:rPr lang="es-ES_tradnl" altLang="es-ES" sz="2600" b="1"/>
              <a:t>Nodos con arrays: (p + 1)·d·k</a:t>
            </a:r>
            <a:r>
              <a:rPr lang="es-ES_tradnl" altLang="es-ES" sz="2600" b="1" baseline="-25000"/>
              <a:t>1 </a:t>
            </a:r>
            <a:r>
              <a:rPr lang="es-ES_tradnl" altLang="es-ES" sz="2600" b="1"/>
              <a:t>bytes </a:t>
            </a:r>
            <a:r>
              <a:rPr lang="es-ES_tradnl" altLang="es-ES" sz="2600">
                <a:sym typeface="Wingdings" panose="05000000000000000000" pitchFamily="2" charset="2"/>
                <a:hlinkClick r:id="rId2" action="ppaction://hlinksldjump"/>
              </a:rPr>
              <a:t></a:t>
            </a:r>
            <a:endParaRPr lang="es-ES_tradnl" altLang="es-ES" sz="2600" b="1"/>
          </a:p>
          <a:p>
            <a:pPr lvl="1">
              <a:spcBef>
                <a:spcPct val="0"/>
              </a:spcBef>
            </a:pPr>
            <a:r>
              <a:rPr lang="es-ES_tradnl" altLang="es-ES" b="1"/>
              <a:t>p + 1</a:t>
            </a:r>
            <a:r>
              <a:rPr lang="es-ES_tradnl" altLang="es-ES"/>
              <a:t> nodos en el árbol</a:t>
            </a:r>
          </a:p>
          <a:p>
            <a:pPr lvl="1">
              <a:spcBef>
                <a:spcPct val="0"/>
              </a:spcBef>
            </a:pPr>
            <a:r>
              <a:rPr lang="es-ES_tradnl" altLang="es-ES" b="1"/>
              <a:t>d·k</a:t>
            </a:r>
            <a:r>
              <a:rPr lang="es-ES_tradnl" altLang="es-ES" b="1" baseline="-25000"/>
              <a:t>1</a:t>
            </a:r>
            <a:r>
              <a:rPr lang="es-ES_tradnl" altLang="es-ES"/>
              <a:t> bytes por nodo</a:t>
            </a:r>
          </a:p>
          <a:p>
            <a:pPr>
              <a:spcBef>
                <a:spcPct val="0"/>
              </a:spcBef>
            </a:pPr>
            <a:r>
              <a:rPr lang="es-ES_tradnl" altLang="es-ES" sz="2600" b="1"/>
              <a:t>Nodos con listas: (2p + 1)·(2k</a:t>
            </a:r>
            <a:r>
              <a:rPr lang="es-ES_tradnl" altLang="es-ES" sz="2600" b="1" baseline="-25000"/>
              <a:t>1</a:t>
            </a:r>
            <a:r>
              <a:rPr lang="es-ES_tradnl" altLang="es-ES" sz="2600" b="1"/>
              <a:t> + k</a:t>
            </a:r>
            <a:r>
              <a:rPr lang="es-ES_tradnl" altLang="es-ES" sz="2600" b="1" baseline="-25000"/>
              <a:t>2</a:t>
            </a:r>
            <a:r>
              <a:rPr lang="es-ES_tradnl" altLang="es-ES" sz="2600" b="1"/>
              <a:t>) bytes </a:t>
            </a:r>
            <a:r>
              <a:rPr lang="es-ES_tradnl" altLang="es-ES" sz="2600">
                <a:sym typeface="Wingdings" panose="05000000000000000000" pitchFamily="2" charset="2"/>
                <a:hlinkClick r:id="rId3" action="ppaction://hlinksldjump"/>
              </a:rPr>
              <a:t></a:t>
            </a:r>
            <a:endParaRPr lang="es-ES_tradnl" altLang="es-ES" sz="2600" b="1"/>
          </a:p>
          <a:p>
            <a:pPr lvl="1">
              <a:spcBef>
                <a:spcPct val="0"/>
              </a:spcBef>
            </a:pPr>
            <a:r>
              <a:rPr lang="es-ES_tradnl" altLang="es-ES" b="1"/>
              <a:t>2p + 1</a:t>
            </a:r>
            <a:r>
              <a:rPr lang="es-ES_tradnl" altLang="es-ES"/>
              <a:t> nodos en el árbol</a:t>
            </a:r>
          </a:p>
          <a:p>
            <a:pPr lvl="1">
              <a:spcBef>
                <a:spcPct val="0"/>
              </a:spcBef>
            </a:pPr>
            <a:r>
              <a:rPr lang="es-ES_tradnl" altLang="es-ES" b="1"/>
              <a:t>2k</a:t>
            </a:r>
            <a:r>
              <a:rPr lang="es-ES_tradnl" altLang="es-ES" b="1" baseline="-25000"/>
              <a:t>1</a:t>
            </a:r>
            <a:r>
              <a:rPr lang="es-ES_tradnl" altLang="es-ES" b="1"/>
              <a:t> + k</a:t>
            </a:r>
            <a:r>
              <a:rPr lang="es-ES_tradnl" altLang="es-ES" b="1" baseline="-25000"/>
              <a:t>2</a:t>
            </a:r>
            <a:r>
              <a:rPr lang="es-ES_tradnl" altLang="es-ES"/>
              <a:t> bytes por nodo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Marcador de pie de página">
            <a:extLst>
              <a:ext uri="{FF2B5EF4-FFF2-40B4-BE49-F238E27FC236}">
                <a16:creationId xmlns:a16="http://schemas.microsoft.com/office/drawing/2014/main" id="{60820B55-D605-9560-EF02-6FD50DE20B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1DC8535F-CBA8-4BEB-8D11-CBA763B2B59D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4121131-5DDF-B75D-615F-45C28CCBC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r>
              <a:rPr lang="es-ES_tradnl" altLang="es-ES" sz="3000"/>
              <a:t>3.1.3. Evaluación de los tries.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1A6499B-174D-BFEF-6CDF-BB63CCAD4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01663"/>
            <a:ext cx="8350250" cy="573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800" b="1" dirty="0"/>
              <a:t>	Uso de memoria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ES_tradnl" altLang="es-ES" sz="1200" dirty="0"/>
          </a:p>
          <a:p>
            <a:pPr>
              <a:spcBef>
                <a:spcPct val="0"/>
              </a:spcBef>
            </a:pPr>
            <a:r>
              <a:rPr lang="es-ES_tradnl" altLang="es-ES" sz="2600" b="1" dirty="0"/>
              <a:t>Con listas simples: 2k</a:t>
            </a:r>
            <a:r>
              <a:rPr lang="es-ES_tradnl" altLang="es-ES" sz="2600" b="1" baseline="-25000" dirty="0"/>
              <a:t>1</a:t>
            </a:r>
            <a:r>
              <a:rPr lang="es-ES_tradnl" altLang="es-ES" sz="2600" b="1" dirty="0"/>
              <a:t>·n + k</a:t>
            </a:r>
            <a:r>
              <a:rPr lang="es-ES_tradnl" altLang="es-ES" sz="2600" b="1" baseline="-25000" dirty="0"/>
              <a:t>2</a:t>
            </a:r>
            <a:r>
              <a:rPr lang="es-ES_tradnl" altLang="es-ES" sz="2600" b="1" dirty="0"/>
              <a:t>·l bytes</a:t>
            </a:r>
          </a:p>
          <a:p>
            <a:pPr>
              <a:spcBef>
                <a:spcPct val="0"/>
              </a:spcBef>
            </a:pPr>
            <a:r>
              <a:rPr lang="es-ES_tradnl" altLang="es-ES" sz="2600" dirty="0"/>
              <a:t>La eficiencia de memoria depende de la relación </a:t>
            </a:r>
            <a:r>
              <a:rPr lang="es-ES_tradnl" altLang="es-ES" sz="2600" b="1" dirty="0"/>
              <a:t>l/p</a:t>
            </a:r>
          </a:p>
          <a:p>
            <a:pPr lvl="1">
              <a:spcBef>
                <a:spcPct val="0"/>
              </a:spcBef>
            </a:pPr>
            <a:r>
              <a:rPr lang="es-ES_tradnl" altLang="es-ES" sz="2200" dirty="0"/>
              <a:t>Si </a:t>
            </a:r>
            <a:r>
              <a:rPr lang="es-ES_tradnl" altLang="es-ES" sz="2200" b="1" dirty="0"/>
              <a:t>l/p</a:t>
            </a:r>
            <a:r>
              <a:rPr lang="es-ES_tradnl" altLang="es-ES" sz="2200" dirty="0"/>
              <a:t> es grande: las palabras comparten muchos prefijos.</a:t>
            </a:r>
          </a:p>
          <a:p>
            <a:pPr lvl="1">
              <a:spcBef>
                <a:spcPct val="0"/>
              </a:spcBef>
            </a:pPr>
            <a:r>
              <a:rPr lang="es-ES_tradnl" altLang="es-ES" sz="2200" dirty="0"/>
              <a:t>Si </a:t>
            </a:r>
            <a:r>
              <a:rPr lang="es-ES_tradnl" altLang="es-ES" sz="2200" b="1" dirty="0"/>
              <a:t>l/p</a:t>
            </a:r>
            <a:r>
              <a:rPr lang="es-ES_tradnl" altLang="es-ES" sz="2200" dirty="0"/>
              <a:t> es pequeña: hay pocos prefijos compartidos y se gasta mucha memoria.</a:t>
            </a:r>
          </a:p>
          <a:p>
            <a:pPr>
              <a:spcBef>
                <a:spcPct val="0"/>
              </a:spcBef>
            </a:pPr>
            <a:r>
              <a:rPr lang="es-ES_tradnl" altLang="es-ES" sz="2600" dirty="0"/>
              <a:t>En la práctica, mejora ≈ l/p </a:t>
            </a:r>
            <a:r>
              <a:rPr lang="es-ES_tradnl" altLang="es-ES" sz="2600" dirty="0">
                <a:sym typeface="Symbol" panose="05050102010706020507" pitchFamily="18" charset="2"/>
              </a:rPr>
              <a:t>&gt; 6</a:t>
            </a:r>
          </a:p>
          <a:p>
            <a:pPr>
              <a:spcBef>
                <a:spcPct val="0"/>
              </a:spcBef>
            </a:pPr>
            <a:endParaRPr lang="es-ES_tradnl" altLang="es-ES" sz="2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600" b="1" dirty="0">
                <a:sym typeface="Symbol" panose="05050102010706020507" pitchFamily="18" charset="2"/>
              </a:rPr>
              <a:t>	Conclusiones</a:t>
            </a:r>
          </a:p>
          <a:p>
            <a:pPr>
              <a:spcBef>
                <a:spcPct val="0"/>
              </a:spcBef>
            </a:pPr>
            <a:r>
              <a:rPr lang="es-ES_tradnl" altLang="es-ES" sz="2600" dirty="0">
                <a:sym typeface="Symbol" panose="05050102010706020507" pitchFamily="18" charset="2"/>
              </a:rPr>
              <a:t>La estructura es adecuada en aplicaciones donde aparezcan muchos prefijos comunes.</a:t>
            </a:r>
          </a:p>
          <a:p>
            <a:pPr>
              <a:spcBef>
                <a:spcPct val="0"/>
              </a:spcBef>
            </a:pPr>
            <a:r>
              <a:rPr lang="es-ES_tradnl" altLang="es-ES" sz="2600" dirty="0">
                <a:sym typeface="Symbol" panose="05050102010706020507" pitchFamily="18" charset="2"/>
              </a:rPr>
              <a:t>El tiempo de ejecución sólo depende (casi) de la longitud de las palabras, ¡independientemente de cuántas haya!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Marcador de pie de página">
            <a:extLst>
              <a:ext uri="{FF2B5EF4-FFF2-40B4-BE49-F238E27FC236}">
                <a16:creationId xmlns:a16="http://schemas.microsoft.com/office/drawing/2014/main" id="{6940A7A2-AC76-725A-2AB3-E72021BB6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12D45DD9-A0A1-4192-B331-275E0FACB72C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0FF8B96-AF03-DDCC-06B5-932B97DA1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5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s-ES_tradnl" altLang="es-ES"/>
              <a:t>3.2. Relaciones de equivalencia.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56880D3-380C-97DB-746C-6BB025C7E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38175"/>
            <a:ext cx="8458200" cy="3286125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s-ES_tradnl" altLang="es-ES" sz="2800" b="1" dirty="0"/>
              <a:t>Definición:</a:t>
            </a:r>
            <a:r>
              <a:rPr lang="es-ES_tradnl" altLang="es-ES" sz="2800" dirty="0"/>
              <a:t> Una </a:t>
            </a:r>
            <a:r>
              <a:rPr lang="es-ES_tradnl" altLang="es-ES" sz="2800" b="1" dirty="0"/>
              <a:t>relación de equivalencia</a:t>
            </a:r>
            <a:r>
              <a:rPr lang="es-ES_tradnl" altLang="es-ES" sz="2800" dirty="0"/>
              <a:t> en un conjunto </a:t>
            </a:r>
            <a:r>
              <a:rPr lang="es-ES_tradnl" altLang="es-ES" sz="2800" b="1" dirty="0"/>
              <a:t>C</a:t>
            </a:r>
            <a:r>
              <a:rPr lang="es-ES_tradnl" altLang="es-ES" sz="2800" dirty="0"/>
              <a:t> es una relación </a:t>
            </a:r>
            <a:r>
              <a:rPr lang="es-ES_tradnl" altLang="es-ES" sz="2800" b="1" dirty="0"/>
              <a:t>R</a:t>
            </a:r>
            <a:r>
              <a:rPr lang="es-ES_tradnl" altLang="es-ES" sz="2800" dirty="0"/>
              <a:t> que satisface:</a:t>
            </a:r>
          </a:p>
          <a:p>
            <a:pPr lvl="1">
              <a:spcBef>
                <a:spcPct val="15000"/>
              </a:spcBef>
            </a:pPr>
            <a:r>
              <a:rPr lang="es-ES_tradnl" altLang="es-ES" sz="2600" b="1" dirty="0"/>
              <a:t>Reflexiva:</a:t>
            </a:r>
            <a:r>
              <a:rPr lang="es-ES_tradnl" altLang="es-ES" sz="2600" dirty="0"/>
              <a:t> a R a, </a:t>
            </a:r>
            <a:r>
              <a:rPr lang="es-ES_tradnl" altLang="es-ES" sz="2600" dirty="0">
                <a:sym typeface="Symbol" panose="05050102010706020507" pitchFamily="18" charset="2"/>
              </a:rPr>
              <a:t> a </a:t>
            </a:r>
            <a:r>
              <a:rPr lang="es-ES_tradnl" altLang="es-ES" sz="2600" dirty="0"/>
              <a:t> C.</a:t>
            </a:r>
          </a:p>
          <a:p>
            <a:pPr lvl="1">
              <a:spcBef>
                <a:spcPct val="15000"/>
              </a:spcBef>
            </a:pPr>
            <a:r>
              <a:rPr lang="es-ES_tradnl" altLang="es-ES" sz="2600" b="1" dirty="0"/>
              <a:t>Simétrica:</a:t>
            </a:r>
            <a:r>
              <a:rPr lang="es-ES_tradnl" altLang="es-ES" sz="2600" dirty="0"/>
              <a:t> a R b </a:t>
            </a:r>
            <a:r>
              <a:rPr lang="es-ES_tradnl" altLang="es-ES" sz="2600" dirty="0">
                <a:sym typeface="Symbol" panose="05050102010706020507" pitchFamily="18" charset="2"/>
              </a:rPr>
              <a:t></a:t>
            </a:r>
            <a:r>
              <a:rPr lang="es-ES_tradnl" altLang="es-ES" sz="2600" dirty="0"/>
              <a:t> b R a.</a:t>
            </a:r>
          </a:p>
          <a:p>
            <a:pPr lvl="1">
              <a:spcBef>
                <a:spcPct val="15000"/>
              </a:spcBef>
            </a:pPr>
            <a:r>
              <a:rPr lang="es-ES_tradnl" altLang="es-ES" sz="2600" b="1" dirty="0"/>
              <a:t>Transitiva</a:t>
            </a:r>
            <a:r>
              <a:rPr lang="es-ES_tradnl" altLang="es-ES" sz="2600" dirty="0"/>
              <a:t>: Si (a R b) y (b R c) entonces a R c.</a:t>
            </a:r>
          </a:p>
          <a:p>
            <a:pPr>
              <a:spcBef>
                <a:spcPct val="15000"/>
              </a:spcBef>
            </a:pPr>
            <a:r>
              <a:rPr lang="es-ES_tradnl" altLang="es-ES" sz="2400" b="1" dirty="0"/>
              <a:t>Ejemplos:</a:t>
            </a:r>
            <a:r>
              <a:rPr lang="es-ES_tradnl" altLang="es-ES" sz="2400" dirty="0"/>
              <a:t> relación de ciudades en el mismo país, alumnos del mismo curso, sentencias del mismo bloque.</a:t>
            </a:r>
            <a:endParaRPr lang="es-ES_tradnl" altLang="es-ES" sz="2800" dirty="0"/>
          </a:p>
        </p:txBody>
      </p:sp>
      <p:grpSp>
        <p:nvGrpSpPr>
          <p:cNvPr id="32773" name="Group 21">
            <a:extLst>
              <a:ext uri="{FF2B5EF4-FFF2-40B4-BE49-F238E27FC236}">
                <a16:creationId xmlns:a16="http://schemas.microsoft.com/office/drawing/2014/main" id="{F7BA3B89-4070-BD58-98A2-DE33A23B719B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3760788"/>
            <a:ext cx="6534150" cy="2438400"/>
            <a:chOff x="806" y="2369"/>
            <a:chExt cx="4116" cy="1536"/>
          </a:xfrm>
        </p:grpSpPr>
        <p:sp>
          <p:nvSpPr>
            <p:cNvPr id="32774" name="Freeform 4">
              <a:extLst>
                <a:ext uri="{FF2B5EF4-FFF2-40B4-BE49-F238E27FC236}">
                  <a16:creationId xmlns:a16="http://schemas.microsoft.com/office/drawing/2014/main" id="{DECA71EF-D91D-3AC5-B714-0921516CB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" y="2369"/>
              <a:ext cx="3900" cy="1536"/>
            </a:xfrm>
            <a:custGeom>
              <a:avLst/>
              <a:gdLst>
                <a:gd name="T0" fmla="*/ 344 w 3900"/>
                <a:gd name="T1" fmla="*/ 1325 h 1536"/>
                <a:gd name="T2" fmla="*/ 6 w 3900"/>
                <a:gd name="T3" fmla="*/ 815 h 1536"/>
                <a:gd name="T4" fmla="*/ 311 w 3900"/>
                <a:gd name="T5" fmla="*/ 387 h 1536"/>
                <a:gd name="T6" fmla="*/ 1150 w 3900"/>
                <a:gd name="T7" fmla="*/ 49 h 1536"/>
                <a:gd name="T8" fmla="*/ 2664 w 3900"/>
                <a:gd name="T9" fmla="*/ 91 h 1536"/>
                <a:gd name="T10" fmla="*/ 3520 w 3900"/>
                <a:gd name="T11" fmla="*/ 140 h 1536"/>
                <a:gd name="T12" fmla="*/ 3808 w 3900"/>
                <a:gd name="T13" fmla="*/ 930 h 1536"/>
                <a:gd name="T14" fmla="*/ 2969 w 3900"/>
                <a:gd name="T15" fmla="*/ 1448 h 1536"/>
                <a:gd name="T16" fmla="*/ 1701 w 3900"/>
                <a:gd name="T17" fmla="*/ 1457 h 1536"/>
                <a:gd name="T18" fmla="*/ 706 w 3900"/>
                <a:gd name="T19" fmla="*/ 1481 h 1536"/>
                <a:gd name="T20" fmla="*/ 344 w 3900"/>
                <a:gd name="T21" fmla="*/ 1325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00" h="1536">
                  <a:moveTo>
                    <a:pt x="344" y="1325"/>
                  </a:moveTo>
                  <a:cubicBezTo>
                    <a:pt x="227" y="1214"/>
                    <a:pt x="12" y="971"/>
                    <a:pt x="6" y="815"/>
                  </a:cubicBezTo>
                  <a:cubicBezTo>
                    <a:pt x="0" y="659"/>
                    <a:pt x="120" y="515"/>
                    <a:pt x="311" y="387"/>
                  </a:cubicBezTo>
                  <a:cubicBezTo>
                    <a:pt x="502" y="259"/>
                    <a:pt x="758" y="98"/>
                    <a:pt x="1150" y="49"/>
                  </a:cubicBezTo>
                  <a:cubicBezTo>
                    <a:pt x="1542" y="0"/>
                    <a:pt x="2269" y="76"/>
                    <a:pt x="2664" y="91"/>
                  </a:cubicBezTo>
                  <a:cubicBezTo>
                    <a:pt x="3059" y="106"/>
                    <a:pt x="3329" y="0"/>
                    <a:pt x="3520" y="140"/>
                  </a:cubicBezTo>
                  <a:cubicBezTo>
                    <a:pt x="3711" y="280"/>
                    <a:pt x="3900" y="712"/>
                    <a:pt x="3808" y="930"/>
                  </a:cubicBezTo>
                  <a:cubicBezTo>
                    <a:pt x="3716" y="1148"/>
                    <a:pt x="3320" y="1360"/>
                    <a:pt x="2969" y="1448"/>
                  </a:cubicBezTo>
                  <a:cubicBezTo>
                    <a:pt x="2618" y="1536"/>
                    <a:pt x="2078" y="1452"/>
                    <a:pt x="1701" y="1457"/>
                  </a:cubicBezTo>
                  <a:cubicBezTo>
                    <a:pt x="1324" y="1462"/>
                    <a:pt x="935" y="1500"/>
                    <a:pt x="706" y="1481"/>
                  </a:cubicBezTo>
                  <a:cubicBezTo>
                    <a:pt x="477" y="1462"/>
                    <a:pt x="461" y="1436"/>
                    <a:pt x="344" y="1325"/>
                  </a:cubicBezTo>
                  <a:close/>
                </a:path>
              </a:pathLst>
            </a:custGeom>
            <a:solidFill>
              <a:srgbClr val="95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>
              <a:outerShdw dist="63500" dir="3187806" algn="ctr" rotWithShape="0">
                <a:schemeClr val="tx1"/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32775" name="Text Box 5">
              <a:extLst>
                <a:ext uri="{FF2B5EF4-FFF2-40B4-BE49-F238E27FC236}">
                  <a16:creationId xmlns:a16="http://schemas.microsoft.com/office/drawing/2014/main" id="{0454ABB3-252F-3409-FE00-2D6A3960F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2510"/>
              <a:ext cx="4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800" b="1"/>
                <a:t>C</a:t>
              </a:r>
              <a:endParaRPr lang="es-ES" altLang="es-ES" sz="2800" b="1"/>
            </a:p>
          </p:txBody>
        </p:sp>
        <p:sp>
          <p:nvSpPr>
            <p:cNvPr id="32776" name="Oval 9">
              <a:extLst>
                <a:ext uri="{FF2B5EF4-FFF2-40B4-BE49-F238E27FC236}">
                  <a16:creationId xmlns:a16="http://schemas.microsoft.com/office/drawing/2014/main" id="{7F4E7358-5845-B0A7-5E73-40DAE25DF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630"/>
              <a:ext cx="436" cy="362"/>
            </a:xfrm>
            <a:prstGeom prst="ellipse">
              <a:avLst/>
            </a:prstGeom>
            <a:solidFill>
              <a:srgbClr val="00F6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1</a:t>
              </a:r>
              <a:endParaRPr lang="es-ES" altLang="es-ES" sz="2400"/>
            </a:p>
          </p:txBody>
        </p:sp>
        <p:sp>
          <p:nvSpPr>
            <p:cNvPr id="32777" name="Oval 12">
              <a:extLst>
                <a:ext uri="{FF2B5EF4-FFF2-40B4-BE49-F238E27FC236}">
                  <a16:creationId xmlns:a16="http://schemas.microsoft.com/office/drawing/2014/main" id="{7D50C050-C354-018C-A8B0-DD51C763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67"/>
              <a:ext cx="436" cy="362"/>
            </a:xfrm>
            <a:prstGeom prst="ellipse">
              <a:avLst/>
            </a:prstGeom>
            <a:solidFill>
              <a:srgbClr val="00F6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2</a:t>
              </a:r>
              <a:endParaRPr lang="es-ES" altLang="es-ES" sz="2400"/>
            </a:p>
          </p:txBody>
        </p:sp>
        <p:sp>
          <p:nvSpPr>
            <p:cNvPr id="32778" name="Oval 13">
              <a:extLst>
                <a:ext uri="{FF2B5EF4-FFF2-40B4-BE49-F238E27FC236}">
                  <a16:creationId xmlns:a16="http://schemas.microsoft.com/office/drawing/2014/main" id="{2E3A02CC-F0CC-61C1-7E3C-8C7A93A1A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840"/>
              <a:ext cx="436" cy="362"/>
            </a:xfrm>
            <a:prstGeom prst="ellipse">
              <a:avLst/>
            </a:prstGeom>
            <a:solidFill>
              <a:srgbClr val="00F6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3</a:t>
              </a:r>
              <a:endParaRPr lang="es-ES" altLang="es-ES" sz="2400"/>
            </a:p>
          </p:txBody>
        </p:sp>
        <p:sp>
          <p:nvSpPr>
            <p:cNvPr id="32779" name="Oval 14">
              <a:extLst>
                <a:ext uri="{FF2B5EF4-FFF2-40B4-BE49-F238E27FC236}">
                  <a16:creationId xmlns:a16="http://schemas.microsoft.com/office/drawing/2014/main" id="{31CE963D-3247-D67F-2C12-E5E98F8F7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3210"/>
              <a:ext cx="436" cy="362"/>
            </a:xfrm>
            <a:prstGeom prst="ellipse">
              <a:avLst/>
            </a:prstGeom>
            <a:solidFill>
              <a:srgbClr val="00F6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4</a:t>
              </a:r>
              <a:endParaRPr lang="es-ES" altLang="es-ES" sz="2400"/>
            </a:p>
          </p:txBody>
        </p:sp>
        <p:sp>
          <p:nvSpPr>
            <p:cNvPr id="32780" name="Oval 15">
              <a:extLst>
                <a:ext uri="{FF2B5EF4-FFF2-40B4-BE49-F238E27FC236}">
                  <a16:creationId xmlns:a16="http://schemas.microsoft.com/office/drawing/2014/main" id="{AC39CCD5-302F-DF7A-9D73-4D4F5AB12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3276"/>
              <a:ext cx="436" cy="362"/>
            </a:xfrm>
            <a:prstGeom prst="ellipse">
              <a:avLst/>
            </a:prstGeom>
            <a:solidFill>
              <a:srgbClr val="00F6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5</a:t>
              </a:r>
              <a:endParaRPr lang="es-ES" altLang="es-ES" sz="2400"/>
            </a:p>
          </p:txBody>
        </p:sp>
        <p:sp>
          <p:nvSpPr>
            <p:cNvPr id="32781" name="Oval 16">
              <a:extLst>
                <a:ext uri="{FF2B5EF4-FFF2-40B4-BE49-F238E27FC236}">
                  <a16:creationId xmlns:a16="http://schemas.microsoft.com/office/drawing/2014/main" id="{C6A5D70A-0560-2F82-59BA-A4D29C22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3235"/>
              <a:ext cx="436" cy="362"/>
            </a:xfrm>
            <a:prstGeom prst="ellipse">
              <a:avLst/>
            </a:prstGeom>
            <a:solidFill>
              <a:srgbClr val="00F6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6</a:t>
              </a:r>
              <a:endParaRPr lang="es-ES" altLang="es-ES" sz="2400"/>
            </a:p>
          </p:txBody>
        </p:sp>
        <p:sp>
          <p:nvSpPr>
            <p:cNvPr id="32782" name="Line 17">
              <a:extLst>
                <a:ext uri="{FF2B5EF4-FFF2-40B4-BE49-F238E27FC236}">
                  <a16:creationId xmlns:a16="http://schemas.microsoft.com/office/drawing/2014/main" id="{1E0A0847-78ED-281D-BCCC-1E089F8C3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3" y="2962"/>
              <a:ext cx="156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83" name="Line 18">
              <a:extLst>
                <a:ext uri="{FF2B5EF4-FFF2-40B4-BE49-F238E27FC236}">
                  <a16:creationId xmlns:a16="http://schemas.microsoft.com/office/drawing/2014/main" id="{175AE4F2-98E8-9366-E757-4049452A1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2958"/>
              <a:ext cx="222" cy="3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84" name="Line 19">
              <a:extLst>
                <a:ext uri="{FF2B5EF4-FFF2-40B4-BE49-F238E27FC236}">
                  <a16:creationId xmlns:a16="http://schemas.microsoft.com/office/drawing/2014/main" id="{5989CC40-6C56-7164-40BF-A2BEC0F6D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3431"/>
              <a:ext cx="271" cy="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85" name="Line 20">
              <a:extLst>
                <a:ext uri="{FF2B5EF4-FFF2-40B4-BE49-F238E27FC236}">
                  <a16:creationId xmlns:a16="http://schemas.microsoft.com/office/drawing/2014/main" id="{18969A77-43A4-0F35-AC9E-8A67926C6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" y="3003"/>
              <a:ext cx="106" cy="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Marcador de pie de página">
            <a:extLst>
              <a:ext uri="{FF2B5EF4-FFF2-40B4-BE49-F238E27FC236}">
                <a16:creationId xmlns:a16="http://schemas.microsoft.com/office/drawing/2014/main" id="{F9D5BE60-3997-19D8-05E6-D2F139F4B7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F4ECA1F8-6195-4D81-8C5B-66D6146EBF14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8BC56F8-8454-EB01-36D9-994C7AA29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5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s-ES_tradnl" altLang="es-ES"/>
              <a:t>3.2. Relaciones de equivalencia.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CA7D8F9-552C-4F9F-2937-A74108EF1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458200" cy="2382838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s-ES_tradnl" altLang="es-ES" sz="2600" b="1"/>
              <a:t>Definición:</a:t>
            </a:r>
            <a:r>
              <a:rPr lang="es-ES_tradnl" altLang="es-ES" sz="2600"/>
              <a:t> La </a:t>
            </a:r>
            <a:r>
              <a:rPr lang="es-ES_tradnl" altLang="es-ES" sz="2600" b="1"/>
              <a:t>clase de equivalencia</a:t>
            </a:r>
            <a:r>
              <a:rPr lang="es-ES_tradnl" altLang="es-ES" sz="2600"/>
              <a:t> de un elemento </a:t>
            </a:r>
            <a:r>
              <a:rPr lang="es-ES_tradnl" altLang="es-ES" sz="2600" b="1"/>
              <a:t>a </a:t>
            </a:r>
            <a:r>
              <a:rPr lang="es-ES_tradnl" altLang="es-ES" sz="2600" b="1">
                <a:sym typeface="Symbol" panose="05050102010706020507" pitchFamily="18" charset="2"/>
              </a:rPr>
              <a:t> C</a:t>
            </a:r>
            <a:r>
              <a:rPr lang="es-ES_tradnl" altLang="es-ES" sz="2600">
                <a:sym typeface="Symbol" panose="05050102010706020507" pitchFamily="18" charset="2"/>
              </a:rPr>
              <a:t>, es el subconjunto de </a:t>
            </a:r>
            <a:r>
              <a:rPr lang="es-ES_tradnl" altLang="es-ES" sz="2600" b="1">
                <a:sym typeface="Symbol" panose="05050102010706020507" pitchFamily="18" charset="2"/>
              </a:rPr>
              <a:t>C</a:t>
            </a:r>
            <a:r>
              <a:rPr lang="es-ES_tradnl" altLang="es-ES" sz="2600">
                <a:sym typeface="Symbol" panose="05050102010706020507" pitchFamily="18" charset="2"/>
              </a:rPr>
              <a:t> que contiene todos los elementos relacionados con </a:t>
            </a:r>
            <a:r>
              <a:rPr lang="es-ES_tradnl" altLang="es-ES" sz="2600" b="1">
                <a:sym typeface="Symbol" panose="05050102010706020507" pitchFamily="18" charset="2"/>
              </a:rPr>
              <a:t>a</a:t>
            </a:r>
            <a:r>
              <a:rPr lang="es-ES_tradnl" altLang="es-ES" sz="2600"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15000"/>
              </a:spcBef>
            </a:pPr>
            <a:r>
              <a:rPr lang="es-ES_tradnl" altLang="es-ES" sz="2600">
                <a:sym typeface="Symbol" panose="05050102010706020507" pitchFamily="18" charset="2"/>
              </a:rPr>
              <a:t>Las clases de equivalencia forman una </a:t>
            </a:r>
            <a:r>
              <a:rPr lang="es-ES_tradnl" altLang="es-ES" sz="2600" b="1">
                <a:sym typeface="Symbol" panose="05050102010706020507" pitchFamily="18" charset="2"/>
              </a:rPr>
              <a:t>partición</a:t>
            </a:r>
            <a:r>
              <a:rPr lang="es-ES_tradnl" altLang="es-ES" sz="2600">
                <a:sym typeface="Symbol" panose="05050102010706020507" pitchFamily="18" charset="2"/>
              </a:rPr>
              <a:t> de </a:t>
            </a:r>
            <a:r>
              <a:rPr lang="es-ES_tradnl" altLang="es-ES" sz="2600" b="1">
                <a:sym typeface="Symbol" panose="05050102010706020507" pitchFamily="18" charset="2"/>
              </a:rPr>
              <a:t>C</a:t>
            </a:r>
            <a:r>
              <a:rPr lang="es-ES_tradnl" altLang="es-ES" sz="2600">
                <a:sym typeface="Symbol" panose="05050102010706020507" pitchFamily="18" charset="2"/>
              </a:rPr>
              <a:t> (subconjuntos disjuntos y completos).</a:t>
            </a:r>
          </a:p>
        </p:txBody>
      </p:sp>
      <p:grpSp>
        <p:nvGrpSpPr>
          <p:cNvPr id="33797" name="Group 20">
            <a:extLst>
              <a:ext uri="{FF2B5EF4-FFF2-40B4-BE49-F238E27FC236}">
                <a16:creationId xmlns:a16="http://schemas.microsoft.com/office/drawing/2014/main" id="{67AB08BE-9F14-9024-6B1A-6A5D91FE38AC}"/>
              </a:ext>
            </a:extLst>
          </p:cNvPr>
          <p:cNvGrpSpPr>
            <a:grpSpLocks/>
          </p:cNvGrpSpPr>
          <p:nvPr/>
        </p:nvGrpSpPr>
        <p:grpSpPr bwMode="auto">
          <a:xfrm>
            <a:off x="1084263" y="2951163"/>
            <a:ext cx="6534150" cy="2438400"/>
            <a:chOff x="683" y="1859"/>
            <a:chExt cx="4116" cy="1536"/>
          </a:xfrm>
        </p:grpSpPr>
        <p:sp>
          <p:nvSpPr>
            <p:cNvPr id="33800" name="Freeform 5">
              <a:extLst>
                <a:ext uri="{FF2B5EF4-FFF2-40B4-BE49-F238E27FC236}">
                  <a16:creationId xmlns:a16="http://schemas.microsoft.com/office/drawing/2014/main" id="{884C4DB5-F6C6-4026-EFAC-4B0600DBC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" y="1859"/>
              <a:ext cx="3900" cy="1536"/>
            </a:xfrm>
            <a:custGeom>
              <a:avLst/>
              <a:gdLst>
                <a:gd name="T0" fmla="*/ 344 w 3900"/>
                <a:gd name="T1" fmla="*/ 1325 h 1536"/>
                <a:gd name="T2" fmla="*/ 6 w 3900"/>
                <a:gd name="T3" fmla="*/ 815 h 1536"/>
                <a:gd name="T4" fmla="*/ 311 w 3900"/>
                <a:gd name="T5" fmla="*/ 387 h 1536"/>
                <a:gd name="T6" fmla="*/ 1150 w 3900"/>
                <a:gd name="T7" fmla="*/ 49 h 1536"/>
                <a:gd name="T8" fmla="*/ 2664 w 3900"/>
                <a:gd name="T9" fmla="*/ 91 h 1536"/>
                <a:gd name="T10" fmla="*/ 3520 w 3900"/>
                <a:gd name="T11" fmla="*/ 140 h 1536"/>
                <a:gd name="T12" fmla="*/ 3808 w 3900"/>
                <a:gd name="T13" fmla="*/ 930 h 1536"/>
                <a:gd name="T14" fmla="*/ 2969 w 3900"/>
                <a:gd name="T15" fmla="*/ 1448 h 1536"/>
                <a:gd name="T16" fmla="*/ 1701 w 3900"/>
                <a:gd name="T17" fmla="*/ 1457 h 1536"/>
                <a:gd name="T18" fmla="*/ 706 w 3900"/>
                <a:gd name="T19" fmla="*/ 1481 h 1536"/>
                <a:gd name="T20" fmla="*/ 344 w 3900"/>
                <a:gd name="T21" fmla="*/ 1325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00" h="1536">
                  <a:moveTo>
                    <a:pt x="344" y="1325"/>
                  </a:moveTo>
                  <a:cubicBezTo>
                    <a:pt x="227" y="1214"/>
                    <a:pt x="12" y="971"/>
                    <a:pt x="6" y="815"/>
                  </a:cubicBezTo>
                  <a:cubicBezTo>
                    <a:pt x="0" y="659"/>
                    <a:pt x="120" y="515"/>
                    <a:pt x="311" y="387"/>
                  </a:cubicBezTo>
                  <a:cubicBezTo>
                    <a:pt x="502" y="259"/>
                    <a:pt x="758" y="98"/>
                    <a:pt x="1150" y="49"/>
                  </a:cubicBezTo>
                  <a:cubicBezTo>
                    <a:pt x="1542" y="0"/>
                    <a:pt x="2269" y="76"/>
                    <a:pt x="2664" y="91"/>
                  </a:cubicBezTo>
                  <a:cubicBezTo>
                    <a:pt x="3059" y="106"/>
                    <a:pt x="3329" y="0"/>
                    <a:pt x="3520" y="140"/>
                  </a:cubicBezTo>
                  <a:cubicBezTo>
                    <a:pt x="3711" y="280"/>
                    <a:pt x="3900" y="712"/>
                    <a:pt x="3808" y="930"/>
                  </a:cubicBezTo>
                  <a:cubicBezTo>
                    <a:pt x="3716" y="1148"/>
                    <a:pt x="3320" y="1360"/>
                    <a:pt x="2969" y="1448"/>
                  </a:cubicBezTo>
                  <a:cubicBezTo>
                    <a:pt x="2618" y="1536"/>
                    <a:pt x="2078" y="1452"/>
                    <a:pt x="1701" y="1457"/>
                  </a:cubicBezTo>
                  <a:cubicBezTo>
                    <a:pt x="1324" y="1462"/>
                    <a:pt x="935" y="1500"/>
                    <a:pt x="706" y="1481"/>
                  </a:cubicBezTo>
                  <a:cubicBezTo>
                    <a:pt x="477" y="1462"/>
                    <a:pt x="461" y="1436"/>
                    <a:pt x="344" y="1325"/>
                  </a:cubicBezTo>
                  <a:close/>
                </a:path>
              </a:pathLst>
            </a:custGeom>
            <a:solidFill>
              <a:srgbClr val="95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>
              <a:outerShdw dist="63500" dir="3187806" algn="ctr" rotWithShape="0">
                <a:schemeClr val="tx1"/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33801" name="Freeform 19">
              <a:extLst>
                <a:ext uri="{FF2B5EF4-FFF2-40B4-BE49-F238E27FC236}">
                  <a16:creationId xmlns:a16="http://schemas.microsoft.com/office/drawing/2014/main" id="{B5AA1600-CF11-A5A3-BB59-0C8E5A5D6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" y="2075"/>
              <a:ext cx="843" cy="839"/>
            </a:xfrm>
            <a:custGeom>
              <a:avLst/>
              <a:gdLst>
                <a:gd name="T0" fmla="*/ 230 w 843"/>
                <a:gd name="T1" fmla="*/ 731 h 839"/>
                <a:gd name="T2" fmla="*/ 16 w 843"/>
                <a:gd name="T3" fmla="*/ 394 h 839"/>
                <a:gd name="T4" fmla="*/ 131 w 843"/>
                <a:gd name="T5" fmla="*/ 81 h 839"/>
                <a:gd name="T6" fmla="*/ 584 w 843"/>
                <a:gd name="T7" fmla="*/ 73 h 839"/>
                <a:gd name="T8" fmla="*/ 839 w 843"/>
                <a:gd name="T9" fmla="*/ 517 h 839"/>
                <a:gd name="T10" fmla="*/ 609 w 843"/>
                <a:gd name="T11" fmla="*/ 805 h 839"/>
                <a:gd name="T12" fmla="*/ 230 w 843"/>
                <a:gd name="T13" fmla="*/ 731 h 8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3" h="839">
                  <a:moveTo>
                    <a:pt x="230" y="731"/>
                  </a:moveTo>
                  <a:cubicBezTo>
                    <a:pt x="131" y="663"/>
                    <a:pt x="32" y="502"/>
                    <a:pt x="16" y="394"/>
                  </a:cubicBezTo>
                  <a:cubicBezTo>
                    <a:pt x="0" y="286"/>
                    <a:pt x="36" y="135"/>
                    <a:pt x="131" y="81"/>
                  </a:cubicBezTo>
                  <a:cubicBezTo>
                    <a:pt x="226" y="27"/>
                    <a:pt x="466" y="0"/>
                    <a:pt x="584" y="73"/>
                  </a:cubicBezTo>
                  <a:cubicBezTo>
                    <a:pt x="702" y="146"/>
                    <a:pt x="835" y="395"/>
                    <a:pt x="839" y="517"/>
                  </a:cubicBezTo>
                  <a:cubicBezTo>
                    <a:pt x="843" y="639"/>
                    <a:pt x="713" y="771"/>
                    <a:pt x="609" y="805"/>
                  </a:cubicBezTo>
                  <a:cubicBezTo>
                    <a:pt x="505" y="839"/>
                    <a:pt x="329" y="799"/>
                    <a:pt x="230" y="731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802" name="Freeform 18">
              <a:extLst>
                <a:ext uri="{FF2B5EF4-FFF2-40B4-BE49-F238E27FC236}">
                  <a16:creationId xmlns:a16="http://schemas.microsoft.com/office/drawing/2014/main" id="{6665781C-FAA7-DFA9-195E-3CECD7A5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2" y="1997"/>
              <a:ext cx="1152" cy="1237"/>
            </a:xfrm>
            <a:custGeom>
              <a:avLst/>
              <a:gdLst>
                <a:gd name="T0" fmla="*/ 399 w 1152"/>
                <a:gd name="T1" fmla="*/ 1113 h 1237"/>
                <a:gd name="T2" fmla="*/ 276 w 1152"/>
                <a:gd name="T3" fmla="*/ 743 h 1237"/>
                <a:gd name="T4" fmla="*/ 21 w 1152"/>
                <a:gd name="T5" fmla="*/ 398 h 1237"/>
                <a:gd name="T6" fmla="*/ 152 w 1152"/>
                <a:gd name="T7" fmla="*/ 52 h 1237"/>
                <a:gd name="T8" fmla="*/ 720 w 1152"/>
                <a:gd name="T9" fmla="*/ 85 h 1237"/>
                <a:gd name="T10" fmla="*/ 942 w 1152"/>
                <a:gd name="T11" fmla="*/ 472 h 1237"/>
                <a:gd name="T12" fmla="*/ 1140 w 1152"/>
                <a:gd name="T13" fmla="*/ 875 h 1237"/>
                <a:gd name="T14" fmla="*/ 1016 w 1152"/>
                <a:gd name="T15" fmla="*/ 1122 h 1237"/>
                <a:gd name="T16" fmla="*/ 679 w 1152"/>
                <a:gd name="T17" fmla="*/ 1237 h 1237"/>
                <a:gd name="T18" fmla="*/ 399 w 1152"/>
                <a:gd name="T19" fmla="*/ 1113 h 12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2" h="1237">
                  <a:moveTo>
                    <a:pt x="399" y="1113"/>
                  </a:moveTo>
                  <a:cubicBezTo>
                    <a:pt x="332" y="1031"/>
                    <a:pt x="339" y="862"/>
                    <a:pt x="276" y="743"/>
                  </a:cubicBezTo>
                  <a:cubicBezTo>
                    <a:pt x="213" y="624"/>
                    <a:pt x="42" y="513"/>
                    <a:pt x="21" y="398"/>
                  </a:cubicBezTo>
                  <a:cubicBezTo>
                    <a:pt x="0" y="283"/>
                    <a:pt x="35" y="104"/>
                    <a:pt x="152" y="52"/>
                  </a:cubicBezTo>
                  <a:cubicBezTo>
                    <a:pt x="269" y="0"/>
                    <a:pt x="588" y="15"/>
                    <a:pt x="720" y="85"/>
                  </a:cubicBezTo>
                  <a:cubicBezTo>
                    <a:pt x="852" y="155"/>
                    <a:pt x="872" y="340"/>
                    <a:pt x="942" y="472"/>
                  </a:cubicBezTo>
                  <a:cubicBezTo>
                    <a:pt x="1012" y="604"/>
                    <a:pt x="1128" y="767"/>
                    <a:pt x="1140" y="875"/>
                  </a:cubicBezTo>
                  <a:cubicBezTo>
                    <a:pt x="1152" y="983"/>
                    <a:pt x="1093" y="1062"/>
                    <a:pt x="1016" y="1122"/>
                  </a:cubicBezTo>
                  <a:cubicBezTo>
                    <a:pt x="939" y="1182"/>
                    <a:pt x="787" y="1237"/>
                    <a:pt x="679" y="1237"/>
                  </a:cubicBezTo>
                  <a:cubicBezTo>
                    <a:pt x="571" y="1237"/>
                    <a:pt x="466" y="1195"/>
                    <a:pt x="399" y="1113"/>
                  </a:cubicBez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803" name="Freeform 17">
              <a:extLst>
                <a:ext uri="{FF2B5EF4-FFF2-40B4-BE49-F238E27FC236}">
                  <a16:creationId xmlns:a16="http://schemas.microsoft.com/office/drawing/2014/main" id="{B34667FE-0B8B-7DF7-B915-158315256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1979"/>
              <a:ext cx="1503" cy="1258"/>
            </a:xfrm>
            <a:custGeom>
              <a:avLst/>
              <a:gdLst>
                <a:gd name="T0" fmla="*/ 13 w 1503"/>
                <a:gd name="T1" fmla="*/ 1008 h 1258"/>
                <a:gd name="T2" fmla="*/ 62 w 1503"/>
                <a:gd name="T3" fmla="*/ 498 h 1258"/>
                <a:gd name="T4" fmla="*/ 383 w 1503"/>
                <a:gd name="T5" fmla="*/ 152 h 1258"/>
                <a:gd name="T6" fmla="*/ 737 w 1503"/>
                <a:gd name="T7" fmla="*/ 21 h 1258"/>
                <a:gd name="T8" fmla="*/ 1066 w 1503"/>
                <a:gd name="T9" fmla="*/ 276 h 1258"/>
                <a:gd name="T10" fmla="*/ 1198 w 1503"/>
                <a:gd name="T11" fmla="*/ 629 h 1258"/>
                <a:gd name="T12" fmla="*/ 1469 w 1503"/>
                <a:gd name="T13" fmla="*/ 917 h 1258"/>
                <a:gd name="T14" fmla="*/ 1403 w 1503"/>
                <a:gd name="T15" fmla="*/ 1164 h 1258"/>
                <a:gd name="T16" fmla="*/ 910 w 1503"/>
                <a:gd name="T17" fmla="*/ 1255 h 1258"/>
                <a:gd name="T18" fmla="*/ 350 w 1503"/>
                <a:gd name="T19" fmla="*/ 1181 h 1258"/>
                <a:gd name="T20" fmla="*/ 120 w 1503"/>
                <a:gd name="T21" fmla="*/ 1131 h 1258"/>
                <a:gd name="T22" fmla="*/ 13 w 1503"/>
                <a:gd name="T23" fmla="*/ 1008 h 12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03" h="1258">
                  <a:moveTo>
                    <a:pt x="13" y="1008"/>
                  </a:moveTo>
                  <a:cubicBezTo>
                    <a:pt x="3" y="903"/>
                    <a:pt x="0" y="641"/>
                    <a:pt x="62" y="498"/>
                  </a:cubicBezTo>
                  <a:cubicBezTo>
                    <a:pt x="124" y="355"/>
                    <a:pt x="271" y="231"/>
                    <a:pt x="383" y="152"/>
                  </a:cubicBezTo>
                  <a:cubicBezTo>
                    <a:pt x="495" y="73"/>
                    <a:pt x="623" y="0"/>
                    <a:pt x="737" y="21"/>
                  </a:cubicBezTo>
                  <a:cubicBezTo>
                    <a:pt x="851" y="42"/>
                    <a:pt x="989" y="175"/>
                    <a:pt x="1066" y="276"/>
                  </a:cubicBezTo>
                  <a:cubicBezTo>
                    <a:pt x="1143" y="377"/>
                    <a:pt x="1131" y="522"/>
                    <a:pt x="1198" y="629"/>
                  </a:cubicBezTo>
                  <a:cubicBezTo>
                    <a:pt x="1265" y="736"/>
                    <a:pt x="1435" y="828"/>
                    <a:pt x="1469" y="917"/>
                  </a:cubicBezTo>
                  <a:cubicBezTo>
                    <a:pt x="1503" y="1006"/>
                    <a:pt x="1496" y="1108"/>
                    <a:pt x="1403" y="1164"/>
                  </a:cubicBezTo>
                  <a:cubicBezTo>
                    <a:pt x="1310" y="1220"/>
                    <a:pt x="1085" y="1252"/>
                    <a:pt x="910" y="1255"/>
                  </a:cubicBezTo>
                  <a:cubicBezTo>
                    <a:pt x="735" y="1258"/>
                    <a:pt x="482" y="1202"/>
                    <a:pt x="350" y="1181"/>
                  </a:cubicBezTo>
                  <a:cubicBezTo>
                    <a:pt x="218" y="1160"/>
                    <a:pt x="174" y="1160"/>
                    <a:pt x="120" y="1131"/>
                  </a:cubicBezTo>
                  <a:cubicBezTo>
                    <a:pt x="66" y="1102"/>
                    <a:pt x="23" y="1113"/>
                    <a:pt x="13" y="1008"/>
                  </a:cubicBezTo>
                  <a:close/>
                </a:path>
              </a:pathLst>
            </a:custGeom>
            <a:solidFill>
              <a:srgbClr val="FF090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804" name="Text Box 6">
              <a:extLst>
                <a:ext uri="{FF2B5EF4-FFF2-40B4-BE49-F238E27FC236}">
                  <a16:creationId xmlns:a16="http://schemas.microsoft.com/office/drawing/2014/main" id="{7A699840-8933-B1CC-CCF1-2397588A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" y="2000"/>
              <a:ext cx="4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800" b="1"/>
                <a:t>C</a:t>
              </a:r>
              <a:endParaRPr lang="es-ES" altLang="es-ES" sz="2800" b="1"/>
            </a:p>
          </p:txBody>
        </p:sp>
        <p:sp>
          <p:nvSpPr>
            <p:cNvPr id="33805" name="Oval 7">
              <a:extLst>
                <a:ext uri="{FF2B5EF4-FFF2-40B4-BE49-F238E27FC236}">
                  <a16:creationId xmlns:a16="http://schemas.microsoft.com/office/drawing/2014/main" id="{4541E85A-B1F4-66A3-F98D-F0BF6949D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120"/>
              <a:ext cx="436" cy="362"/>
            </a:xfrm>
            <a:prstGeom prst="ellipse">
              <a:avLst/>
            </a:prstGeom>
            <a:solidFill>
              <a:srgbClr val="FFB3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1</a:t>
              </a:r>
              <a:endParaRPr lang="es-ES" altLang="es-ES" sz="2400"/>
            </a:p>
          </p:txBody>
        </p:sp>
        <p:sp>
          <p:nvSpPr>
            <p:cNvPr id="33806" name="Oval 8">
              <a:extLst>
                <a:ext uri="{FF2B5EF4-FFF2-40B4-BE49-F238E27FC236}">
                  <a16:creationId xmlns:a16="http://schemas.microsoft.com/office/drawing/2014/main" id="{65E70632-7731-28AD-C66A-3B47AA0B1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2157"/>
              <a:ext cx="436" cy="362"/>
            </a:xfrm>
            <a:prstGeom prst="ellipse">
              <a:avLst/>
            </a:prstGeom>
            <a:solidFill>
              <a:srgbClr val="BAFFA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2</a:t>
              </a:r>
              <a:endParaRPr lang="es-ES" altLang="es-ES" sz="2400"/>
            </a:p>
          </p:txBody>
        </p:sp>
        <p:sp>
          <p:nvSpPr>
            <p:cNvPr id="33807" name="Oval 9">
              <a:extLst>
                <a:ext uri="{FF2B5EF4-FFF2-40B4-BE49-F238E27FC236}">
                  <a16:creationId xmlns:a16="http://schemas.microsoft.com/office/drawing/2014/main" id="{014F3B28-0552-DA58-9127-E82BED13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2330"/>
              <a:ext cx="436" cy="362"/>
            </a:xfrm>
            <a:prstGeom prst="ellipse">
              <a:avLst/>
            </a:prstGeom>
            <a:solidFill>
              <a:srgbClr val="FFFFA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3</a:t>
              </a:r>
              <a:endParaRPr lang="es-ES" altLang="es-ES" sz="2400"/>
            </a:p>
          </p:txBody>
        </p:sp>
        <p:sp>
          <p:nvSpPr>
            <p:cNvPr id="33808" name="Oval 10">
              <a:extLst>
                <a:ext uri="{FF2B5EF4-FFF2-40B4-BE49-F238E27FC236}">
                  <a16:creationId xmlns:a16="http://schemas.microsoft.com/office/drawing/2014/main" id="{8564606B-26B4-B62A-96F1-75CD9234F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700"/>
              <a:ext cx="436" cy="362"/>
            </a:xfrm>
            <a:prstGeom prst="ellipse">
              <a:avLst/>
            </a:prstGeom>
            <a:solidFill>
              <a:srgbClr val="FFB3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4</a:t>
              </a:r>
              <a:endParaRPr lang="es-ES" altLang="es-ES" sz="2400"/>
            </a:p>
          </p:txBody>
        </p:sp>
        <p:sp>
          <p:nvSpPr>
            <p:cNvPr id="33809" name="Oval 11">
              <a:extLst>
                <a:ext uri="{FF2B5EF4-FFF2-40B4-BE49-F238E27FC236}">
                  <a16:creationId xmlns:a16="http://schemas.microsoft.com/office/drawing/2014/main" id="{3ABA0A67-B6B3-0167-A804-AD884EBB8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2766"/>
              <a:ext cx="436" cy="362"/>
            </a:xfrm>
            <a:prstGeom prst="ellipse">
              <a:avLst/>
            </a:prstGeom>
            <a:solidFill>
              <a:srgbClr val="FFB3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5</a:t>
              </a:r>
              <a:endParaRPr lang="es-ES" altLang="es-ES" sz="2400"/>
            </a:p>
          </p:txBody>
        </p:sp>
        <p:sp>
          <p:nvSpPr>
            <p:cNvPr id="33810" name="Oval 12">
              <a:extLst>
                <a:ext uri="{FF2B5EF4-FFF2-40B4-BE49-F238E27FC236}">
                  <a16:creationId xmlns:a16="http://schemas.microsoft.com/office/drawing/2014/main" id="{70B0D7D9-A2BA-28B2-7F1D-52117CE38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725"/>
              <a:ext cx="436" cy="362"/>
            </a:xfrm>
            <a:prstGeom prst="ellipse">
              <a:avLst/>
            </a:prstGeom>
            <a:solidFill>
              <a:srgbClr val="BAFFA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6</a:t>
              </a:r>
              <a:endParaRPr lang="es-ES" altLang="es-ES" sz="2400"/>
            </a:p>
          </p:txBody>
        </p:sp>
      </p:grpSp>
      <p:sp>
        <p:nvSpPr>
          <p:cNvPr id="33798" name="Text Box 33">
            <a:extLst>
              <a:ext uri="{FF2B5EF4-FFF2-40B4-BE49-F238E27FC236}">
                <a16:creationId xmlns:a16="http://schemas.microsoft.com/office/drawing/2014/main" id="{9D931658-D04C-B123-0D20-B3E489D56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643563"/>
            <a:ext cx="55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800" b="1">
                <a:latin typeface="Times New Roman" panose="02020603050405020304" pitchFamily="18" charset="0"/>
                <a:hlinkClick r:id="rId2" action="ppaction://hlinksldjump"/>
              </a:rPr>
              <a:t>+</a:t>
            </a:r>
            <a:endParaRPr lang="es-ES" altLang="es-ES" sz="2800" b="1">
              <a:latin typeface="Times New Roman" panose="02020603050405020304" pitchFamily="18" charset="0"/>
            </a:endParaRPr>
          </a:p>
        </p:txBody>
      </p:sp>
      <p:sp>
        <p:nvSpPr>
          <p:cNvPr id="33799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6C16945C-A843-C372-E02E-675458CE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620553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2" action="ppaction://hlinksldjump"/>
              </a:rPr>
              <a:t>+</a:t>
            </a:r>
            <a:endParaRPr lang="es-ES" altLang="es-E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Marcador de pie de página">
            <a:extLst>
              <a:ext uri="{FF2B5EF4-FFF2-40B4-BE49-F238E27FC236}">
                <a16:creationId xmlns:a16="http://schemas.microsoft.com/office/drawing/2014/main" id="{25C100F9-D502-25F1-F222-324E322F1E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4E52DAC9-2070-48F2-9F32-46C4EC916303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14BCC6A-E0ED-3EA5-6B10-A79B6B493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5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s-ES_tradnl" altLang="es-ES"/>
              <a:t>3.2. Relaciones de equivalencia.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61D1F0C-735E-6CBA-DA9A-FC2207027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458200" cy="546735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s-ES_tradnl" altLang="es-ES" sz="2800" dirty="0"/>
              <a:t>Definimos un </a:t>
            </a:r>
            <a:r>
              <a:rPr lang="es-ES_tradnl" altLang="es-ES" sz="2800" b="1" dirty="0"/>
              <a:t>TAD</a:t>
            </a:r>
            <a:r>
              <a:rPr lang="es-ES_tradnl" altLang="es-ES" sz="2800" dirty="0"/>
              <a:t> para las relaciones de equivalencia, sobre un conjunto C.</a:t>
            </a:r>
          </a:p>
          <a:p>
            <a:pPr>
              <a:spcBef>
                <a:spcPct val="15000"/>
              </a:spcBef>
            </a:pPr>
            <a:r>
              <a:rPr lang="es-ES_tradnl" altLang="es-ES" sz="2800" b="1" dirty="0"/>
              <a:t>Operaciones:</a:t>
            </a:r>
          </a:p>
          <a:p>
            <a:pPr lvl="1">
              <a:spcBef>
                <a:spcPct val="15000"/>
              </a:spcBef>
            </a:pPr>
            <a:r>
              <a:rPr lang="es-ES_tradnl" altLang="es-ES" sz="2400" b="1" dirty="0"/>
              <a:t>Crear (C: Conjunto[T]) : </a:t>
            </a:r>
            <a:r>
              <a:rPr lang="es-ES_tradnl" altLang="es-ES" sz="2400" b="1" dirty="0" err="1"/>
              <a:t>RelEquiv</a:t>
            </a:r>
            <a:r>
              <a:rPr lang="es-ES_tradnl" altLang="es-ES" sz="2400" b="1" dirty="0"/>
              <a:t>[T]</a:t>
            </a:r>
            <a:br>
              <a:rPr lang="es-ES_tradnl" altLang="es-ES" sz="2400" dirty="0"/>
            </a:br>
            <a:r>
              <a:rPr lang="es-ES_tradnl" altLang="es-ES" sz="2400" dirty="0"/>
              <a:t>Crea una relación vacía, en la que cada elemento es una clase de equivalencia en sí mismo.</a:t>
            </a:r>
          </a:p>
          <a:p>
            <a:pPr lvl="1">
              <a:spcBef>
                <a:spcPct val="15000"/>
              </a:spcBef>
            </a:pPr>
            <a:r>
              <a:rPr lang="es-ES_tradnl" altLang="es-ES" sz="2400" b="1" dirty="0"/>
              <a:t>Unión (</a:t>
            </a:r>
            <a:r>
              <a:rPr lang="es-ES_tradnl" altLang="es-ES" sz="2400" b="1" dirty="0" err="1"/>
              <a:t>var</a:t>
            </a:r>
            <a:r>
              <a:rPr lang="es-ES_tradnl" altLang="es-ES" sz="2400" b="1" dirty="0"/>
              <a:t> R: </a:t>
            </a:r>
            <a:r>
              <a:rPr lang="es-ES_tradnl" altLang="es-ES" sz="2400" b="1" dirty="0" err="1"/>
              <a:t>RelEquiv</a:t>
            </a:r>
            <a:r>
              <a:rPr lang="es-ES_tradnl" altLang="es-ES" sz="2400" b="1" dirty="0"/>
              <a:t>[T]; a, b: T)</a:t>
            </a:r>
            <a:br>
              <a:rPr lang="es-ES_tradnl" altLang="es-ES" sz="2400" dirty="0"/>
            </a:br>
            <a:r>
              <a:rPr lang="es-ES_tradnl" altLang="es-ES" sz="2400" dirty="0"/>
              <a:t>Combina dos clases de equivalencia (las de </a:t>
            </a:r>
            <a:r>
              <a:rPr lang="es-ES_tradnl" altLang="es-ES" sz="2400" b="1" dirty="0"/>
              <a:t>a</a:t>
            </a:r>
            <a:r>
              <a:rPr lang="es-ES_tradnl" altLang="es-ES" sz="2400" dirty="0"/>
              <a:t> y </a:t>
            </a:r>
            <a:r>
              <a:rPr lang="es-ES_tradnl" altLang="es-ES" sz="2400" b="1" dirty="0"/>
              <a:t>b</a:t>
            </a:r>
            <a:r>
              <a:rPr lang="es-ES_tradnl" altLang="es-ES" sz="2400" dirty="0"/>
              <a:t>) en una nueva. Es una unión de conjuntos disjuntos.</a:t>
            </a:r>
          </a:p>
          <a:p>
            <a:pPr lvl="1">
              <a:spcBef>
                <a:spcPct val="15000"/>
              </a:spcBef>
            </a:pPr>
            <a:r>
              <a:rPr lang="es-ES_tradnl" altLang="es-ES" sz="2400" b="1" dirty="0"/>
              <a:t>Encuentra (R: </a:t>
            </a:r>
            <a:r>
              <a:rPr lang="es-ES_tradnl" altLang="es-ES" sz="2400" b="1" dirty="0" err="1"/>
              <a:t>RelEquiv</a:t>
            </a:r>
            <a:r>
              <a:rPr lang="es-ES_tradnl" altLang="es-ES" sz="2400" b="1" dirty="0"/>
              <a:t>[T]; a: T) : T</a:t>
            </a:r>
            <a:br>
              <a:rPr lang="es-ES_tradnl" altLang="es-ES" sz="2400" dirty="0"/>
            </a:br>
            <a:r>
              <a:rPr lang="es-ES_tradnl" altLang="es-ES" sz="2400" dirty="0"/>
              <a:t>Devuelve la clase a la que pertenece </a:t>
            </a:r>
            <a:r>
              <a:rPr lang="es-ES_tradnl" altLang="es-ES" sz="2400" b="1" dirty="0"/>
              <a:t>a</a:t>
            </a:r>
            <a:r>
              <a:rPr lang="es-ES_tradnl" altLang="es-ES" sz="2400" dirty="0"/>
              <a:t>.</a:t>
            </a:r>
          </a:p>
          <a:p>
            <a:pPr>
              <a:spcBef>
                <a:spcPct val="15000"/>
              </a:spcBef>
            </a:pPr>
            <a:r>
              <a:rPr lang="es-ES_tradnl" altLang="es-ES" sz="2400" b="1" dirty="0"/>
              <a:t>Ojo:</a:t>
            </a:r>
            <a:r>
              <a:rPr lang="es-ES_tradnl" altLang="es-ES" sz="2400" dirty="0"/>
              <a:t> el “nombre” de la clase es también de tipo T. Puede ser un elemento cualquiera de esa clase.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pie de página">
            <a:extLst>
              <a:ext uri="{FF2B5EF4-FFF2-40B4-BE49-F238E27FC236}">
                <a16:creationId xmlns:a16="http://schemas.microsoft.com/office/drawing/2014/main" id="{4B6930CE-A7BE-12B8-ED79-6193E93AFA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199665EB-59E7-4B5D-896E-6F0A3E6FBC5D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70FA929-E7FE-7446-71ED-7F1180248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04838"/>
          </a:xfrm>
        </p:spPr>
        <p:txBody>
          <a:bodyPr/>
          <a:lstStyle/>
          <a:p>
            <a:r>
              <a:rPr lang="es-ES_tradnl" altLang="es-ES"/>
              <a:t>3.1. Árboles Trie.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BF77B5D-6ECC-4B48-F15F-D47D24C4F2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2725" y="466725"/>
            <a:ext cx="8724900" cy="1585913"/>
          </a:xfrm>
        </p:spPr>
        <p:txBody>
          <a:bodyPr/>
          <a:lstStyle/>
          <a:p>
            <a:pPr marL="365125" indent="-365125"/>
            <a:r>
              <a:rPr lang="es-ES_tradnl" altLang="es-ES" sz="2800" b="1"/>
              <a:t>Aplicación</a:t>
            </a:r>
            <a:r>
              <a:rPr lang="es-ES_tradnl" altLang="es-ES" sz="2800"/>
              <a:t>: representación de diccionarios (o en general conjuntos) grandes de palabras.</a:t>
            </a:r>
          </a:p>
          <a:p>
            <a:pPr marL="365125" indent="-365125"/>
            <a:r>
              <a:rPr lang="es-ES_tradnl" altLang="es-ES" sz="2800" b="1"/>
              <a:t>Ejemplo</a:t>
            </a:r>
            <a:r>
              <a:rPr lang="es-ES_tradnl" altLang="es-ES" sz="2800"/>
              <a:t>. Corrector ortográfico interactivo. </a:t>
            </a:r>
          </a:p>
        </p:txBody>
      </p:sp>
      <p:pic>
        <p:nvPicPr>
          <p:cNvPr id="8197" name="Picture 5" descr="Hasecorp">
            <a:extLst>
              <a:ext uri="{FF2B5EF4-FFF2-40B4-BE49-F238E27FC236}">
                <a16:creationId xmlns:a16="http://schemas.microsoft.com/office/drawing/2014/main" id="{6025130C-34DE-A86A-E7D1-168834722A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2800" y="1919288"/>
            <a:ext cx="7677150" cy="437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1" name="Rectangle 11">
            <a:extLst>
              <a:ext uri="{FF2B5EF4-FFF2-40B4-BE49-F238E27FC236}">
                <a16:creationId xmlns:a16="http://schemas.microsoft.com/office/drawing/2014/main" id="{37D9E3F1-0750-AAFD-7427-E85BA75BE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2800350"/>
            <a:ext cx="2124075" cy="2222500"/>
          </a:xfrm>
          <a:prstGeom prst="rect">
            <a:avLst/>
          </a:prstGeom>
          <a:solidFill>
            <a:srgbClr val="A9A9A9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pic>
        <p:nvPicPr>
          <p:cNvPr id="5129" name="Picture 9" descr="Hasecorp2">
            <a:extLst>
              <a:ext uri="{FF2B5EF4-FFF2-40B4-BE49-F238E27FC236}">
                <a16:creationId xmlns:a16="http://schemas.microsoft.com/office/drawing/2014/main" id="{7F0C8C38-920B-F4F3-0089-1CF89122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698750"/>
            <a:ext cx="2125663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Marcador de pie de página">
            <a:extLst>
              <a:ext uri="{FF2B5EF4-FFF2-40B4-BE49-F238E27FC236}">
                <a16:creationId xmlns:a16="http://schemas.microsoft.com/office/drawing/2014/main" id="{1373D1A8-089F-BEC7-CB4A-59194ADF07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AD9172F4-F49B-4A8D-842E-6032E8077754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4C1203A-9C85-885C-4255-BED040BC0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813" y="9525"/>
            <a:ext cx="8534400" cy="574675"/>
          </a:xfrm>
        </p:spPr>
        <p:txBody>
          <a:bodyPr/>
          <a:lstStyle/>
          <a:p>
            <a:r>
              <a:rPr lang="es-ES_tradnl" altLang="es-ES"/>
              <a:t>3.2. Relaciones de equivalencia.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CB7A69D-D8F7-4801-1CFE-B7DE81A060C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538" y="633413"/>
            <a:ext cx="8555037" cy="1546225"/>
          </a:xfrm>
        </p:spPr>
        <p:txBody>
          <a:bodyPr/>
          <a:lstStyle/>
          <a:p>
            <a:r>
              <a:rPr lang="es-ES_tradnl" altLang="es-ES" sz="2600" b="1"/>
              <a:t>Ejemplo de aplicación:</a:t>
            </a:r>
            <a:r>
              <a:rPr lang="es-ES_tradnl" altLang="es-ES" sz="2600"/>
              <a:t> procesamiento de imágenes.</a:t>
            </a:r>
          </a:p>
          <a:p>
            <a:r>
              <a:rPr lang="es-ES_tradnl" altLang="es-ES" sz="2600" b="1"/>
              <a:t>Relación:</a:t>
            </a:r>
            <a:r>
              <a:rPr lang="es-ES_tradnl" altLang="es-ES" sz="2600"/>
              <a:t> Dos píxeles están relacionados si son adyacentes y tienen el mismo color.</a:t>
            </a:r>
          </a:p>
        </p:txBody>
      </p:sp>
      <p:graphicFrame>
        <p:nvGraphicFramePr>
          <p:cNvPr id="69636" name="Group 4">
            <a:extLst>
              <a:ext uri="{FF2B5EF4-FFF2-40B4-BE49-F238E27FC236}">
                <a16:creationId xmlns:a16="http://schemas.microsoft.com/office/drawing/2014/main" id="{2BBD9EB7-219C-BF57-4F2D-0906A296AC9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943100" y="2105025"/>
          <a:ext cx="5414968" cy="3740154"/>
        </p:xfrm>
        <a:graphic>
          <a:graphicData uri="http://schemas.openxmlformats.org/drawingml/2006/table">
            <a:tbl>
              <a:tblPr/>
              <a:tblGrid>
                <a:gridCol w="208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6414" name="Line 573">
            <a:extLst>
              <a:ext uri="{FF2B5EF4-FFF2-40B4-BE49-F238E27FC236}">
                <a16:creationId xmlns:a16="http://schemas.microsoft.com/office/drawing/2014/main" id="{8041F2E4-B445-D074-1556-61C4428CA1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36688" y="3762375"/>
            <a:ext cx="1566862" cy="130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415" name="Text Box 574">
            <a:extLst>
              <a:ext uri="{FF2B5EF4-FFF2-40B4-BE49-F238E27FC236}">
                <a16:creationId xmlns:a16="http://schemas.microsoft.com/office/drawing/2014/main" id="{ED621751-64EE-B419-F4E2-0841FA9F7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3502025"/>
            <a:ext cx="151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Clase 1</a:t>
            </a:r>
            <a:endParaRPr lang="es-ES" altLang="es-ES" sz="2400"/>
          </a:p>
        </p:txBody>
      </p:sp>
      <p:sp>
        <p:nvSpPr>
          <p:cNvPr id="36416" name="Text Box 575">
            <a:extLst>
              <a:ext uri="{FF2B5EF4-FFF2-40B4-BE49-F238E27FC236}">
                <a16:creationId xmlns:a16="http://schemas.microsoft.com/office/drawing/2014/main" id="{4C79DF4A-550B-FE22-B774-B8D5EFD94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2216150"/>
            <a:ext cx="151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Clase 2</a:t>
            </a:r>
            <a:endParaRPr lang="es-ES" altLang="es-ES" sz="2400"/>
          </a:p>
        </p:txBody>
      </p:sp>
      <p:sp>
        <p:nvSpPr>
          <p:cNvPr id="36417" name="Text Box 576">
            <a:extLst>
              <a:ext uri="{FF2B5EF4-FFF2-40B4-BE49-F238E27FC236}">
                <a16:creationId xmlns:a16="http://schemas.microsoft.com/office/drawing/2014/main" id="{9008D488-559F-161F-AD56-FA711E269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187825"/>
            <a:ext cx="138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Clase 3</a:t>
            </a:r>
            <a:endParaRPr lang="es-ES" altLang="es-ES" sz="2400"/>
          </a:p>
        </p:txBody>
      </p:sp>
      <p:sp>
        <p:nvSpPr>
          <p:cNvPr id="36418" name="Line 577">
            <a:extLst>
              <a:ext uri="{FF2B5EF4-FFF2-40B4-BE49-F238E27FC236}">
                <a16:creationId xmlns:a16="http://schemas.microsoft.com/office/drawing/2014/main" id="{8D769D0D-D42F-F266-DC5C-C8E425083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8050" y="2697163"/>
            <a:ext cx="177800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419" name="Line 578">
            <a:extLst>
              <a:ext uri="{FF2B5EF4-FFF2-40B4-BE49-F238E27FC236}">
                <a16:creationId xmlns:a16="http://schemas.microsoft.com/office/drawing/2014/main" id="{96E89E38-0A61-88BB-F675-4B43BFC876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4975" y="4487863"/>
            <a:ext cx="849313" cy="195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420" name="Line 579">
            <a:extLst>
              <a:ext uri="{FF2B5EF4-FFF2-40B4-BE49-F238E27FC236}">
                <a16:creationId xmlns:a16="http://schemas.microsoft.com/office/drawing/2014/main" id="{BBDD6F1C-EF48-9E06-4BEA-143822D3FD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5913" y="5389563"/>
            <a:ext cx="2208212" cy="209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421" name="Text Box 580">
            <a:extLst>
              <a:ext uri="{FF2B5EF4-FFF2-40B4-BE49-F238E27FC236}">
                <a16:creationId xmlns:a16="http://schemas.microsoft.com/office/drawing/2014/main" id="{FF036F65-7F11-E28C-0B26-3C6730F1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337175"/>
            <a:ext cx="151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/>
              <a:t>Clase 4</a:t>
            </a:r>
            <a:endParaRPr lang="es-ES" altLang="es-E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Marcador de pie de página">
            <a:extLst>
              <a:ext uri="{FF2B5EF4-FFF2-40B4-BE49-F238E27FC236}">
                <a16:creationId xmlns:a16="http://schemas.microsoft.com/office/drawing/2014/main" id="{D446FF9D-5407-E0C9-CBC2-8C14189B25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DAC2BFB7-40EE-4E52-A11F-AB2C11DFD14F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94EA149-7FFF-4196-3D9D-8B587817C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1525"/>
          </a:xfrm>
        </p:spPr>
        <p:txBody>
          <a:bodyPr/>
          <a:lstStyle/>
          <a:p>
            <a:r>
              <a:rPr lang="es-ES_tradnl" altLang="es-ES"/>
              <a:t>3.2. Relaciones de equivalencia.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C24F443-7266-3F2A-949F-F6E49E7664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687388"/>
            <a:ext cx="8482013" cy="5510212"/>
          </a:xfrm>
        </p:spPr>
        <p:txBody>
          <a:bodyPr/>
          <a:lstStyle/>
          <a:p>
            <a:r>
              <a:rPr lang="es-ES_tradnl" altLang="es-ES" sz="2600" dirty="0"/>
              <a:t>Imagen de 800 x 600 = 480.000 píxeles</a:t>
            </a:r>
          </a:p>
          <a:p>
            <a:r>
              <a:rPr lang="es-ES_tradnl" altLang="es-ES" sz="2600" dirty="0"/>
              <a:t>El conjunto contiene medio millón de elementos. Las operaciones Unión y Encuentra son muy frecuentes.</a:t>
            </a:r>
          </a:p>
          <a:p>
            <a:endParaRPr lang="es-ES_tradnl" altLang="es-ES" sz="1800" dirty="0"/>
          </a:p>
          <a:p>
            <a:r>
              <a:rPr lang="es-ES_tradnl" altLang="es-ES" sz="2800" b="1" dirty="0"/>
              <a:t>Observaciones:</a:t>
            </a:r>
          </a:p>
          <a:p>
            <a:pPr lvl="1"/>
            <a:r>
              <a:rPr lang="es-ES_tradnl" altLang="es-ES" sz="2400" dirty="0"/>
              <a:t>Solo es necesario conocer en qué clase de equivalencia está cada elemento.</a:t>
            </a:r>
          </a:p>
          <a:p>
            <a:pPr lvl="1"/>
            <a:r>
              <a:rPr lang="es-ES_tradnl" altLang="es-ES" sz="2400" dirty="0"/>
              <a:t>El nombre de la clase es arbitrario, lo que importa es que </a:t>
            </a:r>
            <a:r>
              <a:rPr lang="es-ES_tradnl" altLang="es-ES" sz="2400" b="1" dirty="0"/>
              <a:t>Encuentra(x) </a:t>
            </a:r>
            <a:r>
              <a:rPr lang="es-ES_tradnl" altLang="es-ES" sz="2400" dirty="0"/>
              <a:t>= </a:t>
            </a:r>
            <a:r>
              <a:rPr lang="es-ES_tradnl" altLang="es-ES" sz="2400" b="1" dirty="0"/>
              <a:t>Encuentra(y) </a:t>
            </a:r>
            <a:r>
              <a:rPr lang="es-ES_tradnl" altLang="es-ES" sz="2400" dirty="0"/>
              <a:t>si y solo si </a:t>
            </a:r>
            <a:r>
              <a:rPr lang="es-ES_tradnl" altLang="es-ES" sz="2400" b="1" dirty="0"/>
              <a:t>x</a:t>
            </a:r>
            <a:r>
              <a:rPr lang="es-ES_tradnl" altLang="es-ES" sz="2400" dirty="0"/>
              <a:t> e </a:t>
            </a:r>
            <a:r>
              <a:rPr lang="es-ES_tradnl" altLang="es-ES" sz="2400" b="1" dirty="0"/>
              <a:t>y</a:t>
            </a:r>
            <a:r>
              <a:rPr lang="es-ES_tradnl" altLang="es-ES" sz="2400" dirty="0"/>
              <a:t> están en la misma clase de equivalencia.</a:t>
            </a:r>
          </a:p>
          <a:p>
            <a:endParaRPr lang="es-ES_tradnl" altLang="es-ES" sz="1800" dirty="0"/>
          </a:p>
          <a:p>
            <a:r>
              <a:rPr lang="es-ES_tradnl" altLang="es-ES" sz="2600" dirty="0"/>
              <a:t>¿Cómo implementar el tipo Relación de Equivalencia de forma eficiente?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Marcador de pie de página">
            <a:extLst>
              <a:ext uri="{FF2B5EF4-FFF2-40B4-BE49-F238E27FC236}">
                <a16:creationId xmlns:a16="http://schemas.microsoft.com/office/drawing/2014/main" id="{A6DF295F-6916-8D5A-5FA5-E04B92519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4E36037A-C390-4B54-A450-9B4C8BE5E258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3F7833A-91E2-B229-4AC0-53E6D6CBE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1525"/>
          </a:xfrm>
        </p:spPr>
        <p:txBody>
          <a:bodyPr/>
          <a:lstStyle/>
          <a:p>
            <a:r>
              <a:rPr lang="es-ES_tradnl" altLang="es-ES"/>
              <a:t>3.2.1. Representaciones sencillas.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7705BCF-15B6-C6B7-314C-F44AA2D041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2868613"/>
            <a:ext cx="8548687" cy="1117600"/>
          </a:xfrm>
        </p:spPr>
        <p:txBody>
          <a:bodyPr/>
          <a:lstStyle/>
          <a:p>
            <a:r>
              <a:rPr lang="es-ES_tradnl" altLang="es-ES" sz="2800" b="1" dirty="0"/>
              <a:t>Representación mediante un array.</a:t>
            </a:r>
            <a:r>
              <a:rPr lang="es-ES_tradnl" altLang="es-ES" sz="2800" dirty="0"/>
              <a:t> Para cada elemento </a:t>
            </a:r>
            <a:r>
              <a:rPr lang="es-ES_tradnl" altLang="es-ES" sz="2800" b="1" dirty="0"/>
              <a:t>i</a:t>
            </a:r>
            <a:r>
              <a:rPr lang="es-ES_tradnl" altLang="es-ES" sz="2800" dirty="0"/>
              <a:t> indicar la clase a la que pertenece.</a:t>
            </a:r>
          </a:p>
        </p:txBody>
      </p:sp>
      <p:sp>
        <p:nvSpPr>
          <p:cNvPr id="37893" name="Freeform 5">
            <a:extLst>
              <a:ext uri="{FF2B5EF4-FFF2-40B4-BE49-F238E27FC236}">
                <a16:creationId xmlns:a16="http://schemas.microsoft.com/office/drawing/2014/main" id="{B58E886C-EBAB-B342-722E-1CDBC678BBA1}"/>
              </a:ext>
            </a:extLst>
          </p:cNvPr>
          <p:cNvSpPr>
            <a:spLocks/>
          </p:cNvSpPr>
          <p:nvPr/>
        </p:nvSpPr>
        <p:spPr bwMode="auto">
          <a:xfrm>
            <a:off x="1903413" y="652463"/>
            <a:ext cx="4891087" cy="1785937"/>
          </a:xfrm>
          <a:custGeom>
            <a:avLst/>
            <a:gdLst>
              <a:gd name="T0" fmla="*/ 2147483646 w 3900"/>
              <a:gd name="T1" fmla="*/ 2147483646 h 1536"/>
              <a:gd name="T2" fmla="*/ 2147483646 w 3900"/>
              <a:gd name="T3" fmla="*/ 2147483646 h 1536"/>
              <a:gd name="T4" fmla="*/ 2147483646 w 3900"/>
              <a:gd name="T5" fmla="*/ 2147483646 h 1536"/>
              <a:gd name="T6" fmla="*/ 2147483646 w 3900"/>
              <a:gd name="T7" fmla="*/ 2147483646 h 1536"/>
              <a:gd name="T8" fmla="*/ 2147483646 w 3900"/>
              <a:gd name="T9" fmla="*/ 2147483646 h 1536"/>
              <a:gd name="T10" fmla="*/ 2147483646 w 3900"/>
              <a:gd name="T11" fmla="*/ 2147483646 h 1536"/>
              <a:gd name="T12" fmla="*/ 2147483646 w 3900"/>
              <a:gd name="T13" fmla="*/ 2147483646 h 1536"/>
              <a:gd name="T14" fmla="*/ 2147483646 w 3900"/>
              <a:gd name="T15" fmla="*/ 2147483646 h 1536"/>
              <a:gd name="T16" fmla="*/ 2147483646 w 3900"/>
              <a:gd name="T17" fmla="*/ 2147483646 h 1536"/>
              <a:gd name="T18" fmla="*/ 2147483646 w 3900"/>
              <a:gd name="T19" fmla="*/ 2147483646 h 1536"/>
              <a:gd name="T20" fmla="*/ 2147483646 w 3900"/>
              <a:gd name="T21" fmla="*/ 2147483646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00" h="1536">
                <a:moveTo>
                  <a:pt x="344" y="1325"/>
                </a:moveTo>
                <a:cubicBezTo>
                  <a:pt x="227" y="1214"/>
                  <a:pt x="12" y="971"/>
                  <a:pt x="6" y="815"/>
                </a:cubicBezTo>
                <a:cubicBezTo>
                  <a:pt x="0" y="659"/>
                  <a:pt x="120" y="515"/>
                  <a:pt x="311" y="387"/>
                </a:cubicBezTo>
                <a:cubicBezTo>
                  <a:pt x="502" y="259"/>
                  <a:pt x="758" y="98"/>
                  <a:pt x="1150" y="49"/>
                </a:cubicBezTo>
                <a:cubicBezTo>
                  <a:pt x="1542" y="0"/>
                  <a:pt x="2269" y="76"/>
                  <a:pt x="2664" y="91"/>
                </a:cubicBezTo>
                <a:cubicBezTo>
                  <a:pt x="3059" y="106"/>
                  <a:pt x="3329" y="0"/>
                  <a:pt x="3520" y="140"/>
                </a:cubicBezTo>
                <a:cubicBezTo>
                  <a:pt x="3711" y="280"/>
                  <a:pt x="3900" y="712"/>
                  <a:pt x="3808" y="930"/>
                </a:cubicBezTo>
                <a:cubicBezTo>
                  <a:pt x="3716" y="1148"/>
                  <a:pt x="3320" y="1360"/>
                  <a:pt x="2969" y="1448"/>
                </a:cubicBezTo>
                <a:cubicBezTo>
                  <a:pt x="2618" y="1536"/>
                  <a:pt x="2078" y="1452"/>
                  <a:pt x="1701" y="1457"/>
                </a:cubicBezTo>
                <a:cubicBezTo>
                  <a:pt x="1324" y="1462"/>
                  <a:pt x="935" y="1500"/>
                  <a:pt x="706" y="1481"/>
                </a:cubicBezTo>
                <a:cubicBezTo>
                  <a:pt x="477" y="1462"/>
                  <a:pt x="461" y="1436"/>
                  <a:pt x="344" y="1325"/>
                </a:cubicBezTo>
                <a:close/>
              </a:path>
            </a:pathLst>
          </a:custGeom>
          <a:solidFill>
            <a:srgbClr val="95FFFF"/>
          </a:solidFill>
          <a:ln w="28575" cmpd="sng">
            <a:solidFill>
              <a:schemeClr val="tx1"/>
            </a:solidFill>
            <a:round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/>
          <a:lstStyle/>
          <a:p>
            <a:endParaRPr lang="es-ES"/>
          </a:p>
        </p:txBody>
      </p:sp>
      <p:sp>
        <p:nvSpPr>
          <p:cNvPr id="37894" name="Freeform 6">
            <a:extLst>
              <a:ext uri="{FF2B5EF4-FFF2-40B4-BE49-F238E27FC236}">
                <a16:creationId xmlns:a16="http://schemas.microsoft.com/office/drawing/2014/main" id="{0D546898-7AF8-C2A0-4D6A-90A86954346C}"/>
              </a:ext>
            </a:extLst>
          </p:cNvPr>
          <p:cNvSpPr>
            <a:spLocks/>
          </p:cNvSpPr>
          <p:nvPr/>
        </p:nvSpPr>
        <p:spPr bwMode="auto">
          <a:xfrm>
            <a:off x="5461000" y="903288"/>
            <a:ext cx="1057275" cy="976312"/>
          </a:xfrm>
          <a:custGeom>
            <a:avLst/>
            <a:gdLst>
              <a:gd name="T0" fmla="*/ 2147483646 w 843"/>
              <a:gd name="T1" fmla="*/ 2147483646 h 839"/>
              <a:gd name="T2" fmla="*/ 2147483646 w 843"/>
              <a:gd name="T3" fmla="*/ 2147483646 h 839"/>
              <a:gd name="T4" fmla="*/ 2147483646 w 843"/>
              <a:gd name="T5" fmla="*/ 2147483646 h 839"/>
              <a:gd name="T6" fmla="*/ 2147483646 w 843"/>
              <a:gd name="T7" fmla="*/ 2147483646 h 839"/>
              <a:gd name="T8" fmla="*/ 2147483646 w 843"/>
              <a:gd name="T9" fmla="*/ 2147483646 h 839"/>
              <a:gd name="T10" fmla="*/ 2147483646 w 843"/>
              <a:gd name="T11" fmla="*/ 2147483646 h 839"/>
              <a:gd name="T12" fmla="*/ 2147483646 w 843"/>
              <a:gd name="T13" fmla="*/ 2147483646 h 8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43" h="839">
                <a:moveTo>
                  <a:pt x="230" y="731"/>
                </a:moveTo>
                <a:cubicBezTo>
                  <a:pt x="131" y="663"/>
                  <a:pt x="32" y="502"/>
                  <a:pt x="16" y="394"/>
                </a:cubicBezTo>
                <a:cubicBezTo>
                  <a:pt x="0" y="286"/>
                  <a:pt x="36" y="135"/>
                  <a:pt x="131" y="81"/>
                </a:cubicBezTo>
                <a:cubicBezTo>
                  <a:pt x="226" y="27"/>
                  <a:pt x="466" y="0"/>
                  <a:pt x="584" y="73"/>
                </a:cubicBezTo>
                <a:cubicBezTo>
                  <a:pt x="702" y="146"/>
                  <a:pt x="835" y="395"/>
                  <a:pt x="839" y="517"/>
                </a:cubicBezTo>
                <a:cubicBezTo>
                  <a:pt x="843" y="639"/>
                  <a:pt x="713" y="771"/>
                  <a:pt x="609" y="805"/>
                </a:cubicBezTo>
                <a:cubicBezTo>
                  <a:pt x="505" y="839"/>
                  <a:pt x="329" y="799"/>
                  <a:pt x="230" y="73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895" name="Freeform 7">
            <a:extLst>
              <a:ext uri="{FF2B5EF4-FFF2-40B4-BE49-F238E27FC236}">
                <a16:creationId xmlns:a16="http://schemas.microsoft.com/office/drawing/2014/main" id="{B7ED13DA-A9B3-C2BE-7DE9-143DE58DE062}"/>
              </a:ext>
            </a:extLst>
          </p:cNvPr>
          <p:cNvSpPr>
            <a:spLocks/>
          </p:cNvSpPr>
          <p:nvPr/>
        </p:nvSpPr>
        <p:spPr bwMode="auto">
          <a:xfrm>
            <a:off x="4114800" y="812800"/>
            <a:ext cx="1444625" cy="1438275"/>
          </a:xfrm>
          <a:custGeom>
            <a:avLst/>
            <a:gdLst>
              <a:gd name="T0" fmla="*/ 2147483646 w 1152"/>
              <a:gd name="T1" fmla="*/ 2147483646 h 1237"/>
              <a:gd name="T2" fmla="*/ 2147483646 w 1152"/>
              <a:gd name="T3" fmla="*/ 2147483646 h 1237"/>
              <a:gd name="T4" fmla="*/ 2147483646 w 1152"/>
              <a:gd name="T5" fmla="*/ 2147483646 h 1237"/>
              <a:gd name="T6" fmla="*/ 2147483646 w 1152"/>
              <a:gd name="T7" fmla="*/ 2147483646 h 1237"/>
              <a:gd name="T8" fmla="*/ 2147483646 w 1152"/>
              <a:gd name="T9" fmla="*/ 2147483646 h 1237"/>
              <a:gd name="T10" fmla="*/ 2147483646 w 1152"/>
              <a:gd name="T11" fmla="*/ 2147483646 h 1237"/>
              <a:gd name="T12" fmla="*/ 2147483646 w 1152"/>
              <a:gd name="T13" fmla="*/ 2147483646 h 1237"/>
              <a:gd name="T14" fmla="*/ 2147483646 w 1152"/>
              <a:gd name="T15" fmla="*/ 2147483646 h 1237"/>
              <a:gd name="T16" fmla="*/ 2147483646 w 1152"/>
              <a:gd name="T17" fmla="*/ 2147483646 h 1237"/>
              <a:gd name="T18" fmla="*/ 2147483646 w 1152"/>
              <a:gd name="T19" fmla="*/ 2147483646 h 12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52" h="1237">
                <a:moveTo>
                  <a:pt x="399" y="1113"/>
                </a:moveTo>
                <a:cubicBezTo>
                  <a:pt x="332" y="1031"/>
                  <a:pt x="339" y="862"/>
                  <a:pt x="276" y="743"/>
                </a:cubicBezTo>
                <a:cubicBezTo>
                  <a:pt x="213" y="624"/>
                  <a:pt x="42" y="513"/>
                  <a:pt x="21" y="398"/>
                </a:cubicBezTo>
                <a:cubicBezTo>
                  <a:pt x="0" y="283"/>
                  <a:pt x="35" y="104"/>
                  <a:pt x="152" y="52"/>
                </a:cubicBezTo>
                <a:cubicBezTo>
                  <a:pt x="269" y="0"/>
                  <a:pt x="588" y="15"/>
                  <a:pt x="720" y="85"/>
                </a:cubicBezTo>
                <a:cubicBezTo>
                  <a:pt x="852" y="155"/>
                  <a:pt x="872" y="340"/>
                  <a:pt x="942" y="472"/>
                </a:cubicBezTo>
                <a:cubicBezTo>
                  <a:pt x="1012" y="604"/>
                  <a:pt x="1128" y="767"/>
                  <a:pt x="1140" y="875"/>
                </a:cubicBezTo>
                <a:cubicBezTo>
                  <a:pt x="1152" y="983"/>
                  <a:pt x="1093" y="1062"/>
                  <a:pt x="1016" y="1122"/>
                </a:cubicBezTo>
                <a:cubicBezTo>
                  <a:pt x="939" y="1182"/>
                  <a:pt x="787" y="1237"/>
                  <a:pt x="679" y="1237"/>
                </a:cubicBezTo>
                <a:cubicBezTo>
                  <a:pt x="571" y="1237"/>
                  <a:pt x="466" y="1195"/>
                  <a:pt x="399" y="1113"/>
                </a:cubicBezTo>
                <a:close/>
              </a:path>
            </a:pathLst>
          </a:cu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896" name="Freeform 8">
            <a:extLst>
              <a:ext uri="{FF2B5EF4-FFF2-40B4-BE49-F238E27FC236}">
                <a16:creationId xmlns:a16="http://schemas.microsoft.com/office/drawing/2014/main" id="{21D5B214-2BAC-0A4C-F211-EC27888143AB}"/>
              </a:ext>
            </a:extLst>
          </p:cNvPr>
          <p:cNvSpPr>
            <a:spLocks/>
          </p:cNvSpPr>
          <p:nvPr/>
        </p:nvSpPr>
        <p:spPr bwMode="auto">
          <a:xfrm>
            <a:off x="2462213" y="792163"/>
            <a:ext cx="1885950" cy="1462087"/>
          </a:xfrm>
          <a:custGeom>
            <a:avLst/>
            <a:gdLst>
              <a:gd name="T0" fmla="*/ 2147483646 w 1503"/>
              <a:gd name="T1" fmla="*/ 2147483646 h 1258"/>
              <a:gd name="T2" fmla="*/ 2147483646 w 1503"/>
              <a:gd name="T3" fmla="*/ 2147483646 h 1258"/>
              <a:gd name="T4" fmla="*/ 2147483646 w 1503"/>
              <a:gd name="T5" fmla="*/ 2147483646 h 1258"/>
              <a:gd name="T6" fmla="*/ 2147483646 w 1503"/>
              <a:gd name="T7" fmla="*/ 2147483646 h 1258"/>
              <a:gd name="T8" fmla="*/ 2147483646 w 1503"/>
              <a:gd name="T9" fmla="*/ 2147483646 h 1258"/>
              <a:gd name="T10" fmla="*/ 2147483646 w 1503"/>
              <a:gd name="T11" fmla="*/ 2147483646 h 1258"/>
              <a:gd name="T12" fmla="*/ 2147483646 w 1503"/>
              <a:gd name="T13" fmla="*/ 2147483646 h 1258"/>
              <a:gd name="T14" fmla="*/ 2147483646 w 1503"/>
              <a:gd name="T15" fmla="*/ 2147483646 h 1258"/>
              <a:gd name="T16" fmla="*/ 2147483646 w 1503"/>
              <a:gd name="T17" fmla="*/ 2147483646 h 1258"/>
              <a:gd name="T18" fmla="*/ 2147483646 w 1503"/>
              <a:gd name="T19" fmla="*/ 2147483646 h 1258"/>
              <a:gd name="T20" fmla="*/ 2147483646 w 1503"/>
              <a:gd name="T21" fmla="*/ 2147483646 h 1258"/>
              <a:gd name="T22" fmla="*/ 2147483646 w 1503"/>
              <a:gd name="T23" fmla="*/ 2147483646 h 125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03" h="1258">
                <a:moveTo>
                  <a:pt x="13" y="1008"/>
                </a:moveTo>
                <a:cubicBezTo>
                  <a:pt x="3" y="903"/>
                  <a:pt x="0" y="641"/>
                  <a:pt x="62" y="498"/>
                </a:cubicBezTo>
                <a:cubicBezTo>
                  <a:pt x="124" y="355"/>
                  <a:pt x="271" y="231"/>
                  <a:pt x="383" y="152"/>
                </a:cubicBezTo>
                <a:cubicBezTo>
                  <a:pt x="495" y="73"/>
                  <a:pt x="623" y="0"/>
                  <a:pt x="737" y="21"/>
                </a:cubicBezTo>
                <a:cubicBezTo>
                  <a:pt x="851" y="42"/>
                  <a:pt x="989" y="175"/>
                  <a:pt x="1066" y="276"/>
                </a:cubicBezTo>
                <a:cubicBezTo>
                  <a:pt x="1143" y="377"/>
                  <a:pt x="1131" y="522"/>
                  <a:pt x="1198" y="629"/>
                </a:cubicBezTo>
                <a:cubicBezTo>
                  <a:pt x="1265" y="736"/>
                  <a:pt x="1435" y="828"/>
                  <a:pt x="1469" y="917"/>
                </a:cubicBezTo>
                <a:cubicBezTo>
                  <a:pt x="1503" y="1006"/>
                  <a:pt x="1496" y="1108"/>
                  <a:pt x="1403" y="1164"/>
                </a:cubicBezTo>
                <a:cubicBezTo>
                  <a:pt x="1310" y="1220"/>
                  <a:pt x="1085" y="1252"/>
                  <a:pt x="910" y="1255"/>
                </a:cubicBezTo>
                <a:cubicBezTo>
                  <a:pt x="735" y="1258"/>
                  <a:pt x="482" y="1202"/>
                  <a:pt x="350" y="1181"/>
                </a:cubicBezTo>
                <a:cubicBezTo>
                  <a:pt x="218" y="1160"/>
                  <a:pt x="174" y="1160"/>
                  <a:pt x="120" y="1131"/>
                </a:cubicBezTo>
                <a:cubicBezTo>
                  <a:pt x="66" y="1102"/>
                  <a:pt x="23" y="1113"/>
                  <a:pt x="13" y="1008"/>
                </a:cubicBezTo>
                <a:close/>
              </a:path>
            </a:pathLst>
          </a:custGeom>
          <a:solidFill>
            <a:srgbClr val="FF090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DA206894-E098-C86B-0238-6EF0C0F90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815975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C</a:t>
            </a:r>
            <a:endParaRPr lang="es-ES" altLang="es-ES" sz="2400" b="1"/>
          </a:p>
        </p:txBody>
      </p:sp>
      <p:sp>
        <p:nvSpPr>
          <p:cNvPr id="37898" name="Oval 10">
            <a:extLst>
              <a:ext uri="{FF2B5EF4-FFF2-40B4-BE49-F238E27FC236}">
                <a16:creationId xmlns:a16="http://schemas.microsoft.com/office/drawing/2014/main" id="{B411C713-439A-1FCF-1BC1-3D4F3B136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955675"/>
            <a:ext cx="547688" cy="420688"/>
          </a:xfrm>
          <a:prstGeom prst="ellipse">
            <a:avLst/>
          </a:prstGeom>
          <a:solidFill>
            <a:srgbClr val="FFB3B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/>
              <a:t>1</a:t>
            </a:r>
            <a:endParaRPr lang="es-ES" altLang="es-ES" sz="1800"/>
          </a:p>
        </p:txBody>
      </p:sp>
      <p:sp>
        <p:nvSpPr>
          <p:cNvPr id="37899" name="Oval 11">
            <a:extLst>
              <a:ext uri="{FF2B5EF4-FFF2-40B4-BE49-F238E27FC236}">
                <a16:creationId xmlns:a16="http://schemas.microsoft.com/office/drawing/2014/main" id="{8A450CE5-8252-99DD-101D-6A965DFA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998538"/>
            <a:ext cx="547687" cy="420687"/>
          </a:xfrm>
          <a:prstGeom prst="ellipse">
            <a:avLst/>
          </a:prstGeom>
          <a:solidFill>
            <a:srgbClr val="BAFFA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/>
              <a:t>2</a:t>
            </a:r>
            <a:endParaRPr lang="es-ES" altLang="es-ES" sz="1800"/>
          </a:p>
        </p:txBody>
      </p:sp>
      <p:sp>
        <p:nvSpPr>
          <p:cNvPr id="37900" name="Oval 12">
            <a:extLst>
              <a:ext uri="{FF2B5EF4-FFF2-40B4-BE49-F238E27FC236}">
                <a16:creationId xmlns:a16="http://schemas.microsoft.com/office/drawing/2014/main" id="{76E50BD5-9632-2EBE-8060-8D0816822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1200150"/>
            <a:ext cx="547687" cy="420688"/>
          </a:xfrm>
          <a:prstGeom prst="ellipse">
            <a:avLst/>
          </a:prstGeom>
          <a:solidFill>
            <a:srgbClr val="FFFF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/>
              <a:t>3</a:t>
            </a:r>
            <a:endParaRPr lang="es-ES" altLang="es-ES" sz="1800"/>
          </a:p>
        </p:txBody>
      </p:sp>
      <p:sp>
        <p:nvSpPr>
          <p:cNvPr id="37901" name="Oval 13">
            <a:extLst>
              <a:ext uri="{FF2B5EF4-FFF2-40B4-BE49-F238E27FC236}">
                <a16:creationId xmlns:a16="http://schemas.microsoft.com/office/drawing/2014/main" id="{7D50797B-705B-A09A-A2E7-E6C789B4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3" y="1630363"/>
            <a:ext cx="547687" cy="420687"/>
          </a:xfrm>
          <a:prstGeom prst="ellipse">
            <a:avLst/>
          </a:prstGeom>
          <a:solidFill>
            <a:srgbClr val="FFB3B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/>
              <a:t>4</a:t>
            </a:r>
            <a:endParaRPr lang="es-ES" altLang="es-ES" sz="1800"/>
          </a:p>
        </p:txBody>
      </p:sp>
      <p:sp>
        <p:nvSpPr>
          <p:cNvPr id="37902" name="Oval 14">
            <a:extLst>
              <a:ext uri="{FF2B5EF4-FFF2-40B4-BE49-F238E27FC236}">
                <a16:creationId xmlns:a16="http://schemas.microsoft.com/office/drawing/2014/main" id="{27382D87-788A-3AF4-D8BC-10450C01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1706563"/>
            <a:ext cx="547688" cy="420687"/>
          </a:xfrm>
          <a:prstGeom prst="ellipse">
            <a:avLst/>
          </a:prstGeom>
          <a:solidFill>
            <a:srgbClr val="FFB3B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/>
              <a:t>5</a:t>
            </a:r>
            <a:endParaRPr lang="es-ES" altLang="es-ES" sz="1800"/>
          </a:p>
        </p:txBody>
      </p:sp>
      <p:sp>
        <p:nvSpPr>
          <p:cNvPr id="37903" name="Oval 15">
            <a:extLst>
              <a:ext uri="{FF2B5EF4-FFF2-40B4-BE49-F238E27FC236}">
                <a16:creationId xmlns:a16="http://schemas.microsoft.com/office/drawing/2014/main" id="{8941A16B-FBB6-1D76-B9E9-8D87BAB8B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1658938"/>
            <a:ext cx="546100" cy="420687"/>
          </a:xfrm>
          <a:prstGeom prst="ellipse">
            <a:avLst/>
          </a:prstGeom>
          <a:solidFill>
            <a:srgbClr val="BAFFA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/>
              <a:t>6</a:t>
            </a:r>
            <a:endParaRPr lang="es-ES" altLang="es-ES" sz="1800"/>
          </a:p>
        </p:txBody>
      </p:sp>
      <p:graphicFrame>
        <p:nvGraphicFramePr>
          <p:cNvPr id="71734" name="Group 54">
            <a:extLst>
              <a:ext uri="{FF2B5EF4-FFF2-40B4-BE49-F238E27FC236}">
                <a16:creationId xmlns:a16="http://schemas.microsoft.com/office/drawing/2014/main" id="{48110320-D5F9-2CD2-1BBC-B07128796E3E}"/>
              </a:ext>
            </a:extLst>
          </p:cNvPr>
          <p:cNvGraphicFramePr>
            <a:graphicFrameLocks noGrp="1"/>
          </p:cNvGraphicFramePr>
          <p:nvPr/>
        </p:nvGraphicFramePr>
        <p:xfrm>
          <a:off x="2065338" y="4191000"/>
          <a:ext cx="5703887" cy="1146175"/>
        </p:xfrm>
        <a:graphic>
          <a:graphicData uri="http://schemas.openxmlformats.org/drawingml/2006/table">
            <a:tbl>
              <a:tblPr/>
              <a:tblGrid>
                <a:gridCol w="9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F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35" name="Text Box 55">
            <a:extLst>
              <a:ext uri="{FF2B5EF4-FFF2-40B4-BE49-F238E27FC236}">
                <a16:creationId xmlns:a16="http://schemas.microsoft.com/office/drawing/2014/main" id="{EFE42367-B45C-FB9E-9237-3BD38233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4257675"/>
            <a:ext cx="1431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R : array </a:t>
            </a:r>
            <a:r>
              <a:rPr lang="es-ES_tradnl" altLang="es-ES" sz="2400"/>
              <a:t>[1..6]</a:t>
            </a:r>
            <a:endParaRPr lang="es-ES" alt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717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Marcador de pie de página">
            <a:extLst>
              <a:ext uri="{FF2B5EF4-FFF2-40B4-BE49-F238E27FC236}">
                <a16:creationId xmlns:a16="http://schemas.microsoft.com/office/drawing/2014/main" id="{4A642369-823C-5CF7-1DE3-0D0F0FAA7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C5E4BCC2-CA36-4522-9D46-990617CEBDF4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593CC4F-9718-7011-3DDC-038508058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1525"/>
          </a:xfrm>
        </p:spPr>
        <p:txBody>
          <a:bodyPr/>
          <a:lstStyle/>
          <a:p>
            <a:r>
              <a:rPr lang="es-ES_tradnl" altLang="es-ES"/>
              <a:t>3.2.1. Representaciones sencillas.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0CB535-35C1-6C7B-62CF-1BFE279E61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1138" y="777875"/>
            <a:ext cx="8613775" cy="4986338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" sz="2600" b="1" dirty="0"/>
              <a:t>	Representaciones mediante un array</a:t>
            </a:r>
          </a:p>
          <a:p>
            <a:r>
              <a:rPr lang="es-ES_tradnl" altLang="es-ES" sz="2400" b="1" dirty="0"/>
              <a:t>Encuentra (R: </a:t>
            </a:r>
            <a:r>
              <a:rPr lang="es-ES_tradnl" altLang="es-ES" sz="2400" b="1" dirty="0" err="1"/>
              <a:t>RelEquiv</a:t>
            </a:r>
            <a:r>
              <a:rPr lang="es-ES_tradnl" altLang="es-ES" sz="2400" b="1" dirty="0"/>
              <a:t>[T]; a: T) : T</a:t>
            </a:r>
            <a:br>
              <a:rPr lang="es-ES_tradnl" altLang="es-ES" sz="2400" dirty="0"/>
            </a:br>
            <a:r>
              <a:rPr lang="es-ES_tradnl" altLang="es-ES" sz="2400" dirty="0"/>
              <a:t>	</a:t>
            </a:r>
            <a:r>
              <a:rPr lang="es-ES_tradnl" altLang="es-ES" sz="2400" b="1" dirty="0"/>
              <a:t>devolver</a:t>
            </a:r>
            <a:r>
              <a:rPr lang="es-ES_tradnl" altLang="es-ES" sz="2400" dirty="0"/>
              <a:t> R[a]</a:t>
            </a:r>
          </a:p>
          <a:p>
            <a:endParaRPr lang="es-ES_tradnl" altLang="es-ES" sz="2800" dirty="0"/>
          </a:p>
          <a:p>
            <a:r>
              <a:rPr lang="es-ES_tradnl" altLang="es-ES" sz="2400" b="1" dirty="0"/>
              <a:t>Unión (</a:t>
            </a:r>
            <a:r>
              <a:rPr lang="es-ES_tradnl" altLang="es-ES" sz="2400" b="1" dirty="0" err="1"/>
              <a:t>var</a:t>
            </a:r>
            <a:r>
              <a:rPr lang="es-ES_tradnl" altLang="es-ES" sz="2400" b="1" dirty="0"/>
              <a:t> R: </a:t>
            </a:r>
            <a:r>
              <a:rPr lang="es-ES_tradnl" altLang="es-ES" sz="2400" b="1" dirty="0" err="1"/>
              <a:t>RelEquiv</a:t>
            </a:r>
            <a:r>
              <a:rPr lang="es-ES_tradnl" altLang="es-ES" sz="2400" b="1" dirty="0"/>
              <a:t>[T]; a, b: T)</a:t>
            </a:r>
            <a:br>
              <a:rPr lang="es-ES_tradnl" altLang="es-ES" sz="2400" dirty="0"/>
            </a:br>
            <a:r>
              <a:rPr lang="es-ES_tradnl" altLang="es-ES" sz="2400" dirty="0"/>
              <a:t>Recorrer todo el array, cambiando donde ponga </a:t>
            </a:r>
            <a:r>
              <a:rPr lang="es-ES_tradnl" altLang="es-ES" sz="2400" b="1" dirty="0"/>
              <a:t>b</a:t>
            </a:r>
            <a:r>
              <a:rPr lang="es-ES_tradnl" altLang="es-ES" sz="2400" dirty="0"/>
              <a:t> por </a:t>
            </a:r>
            <a:r>
              <a:rPr lang="es-ES_tradnl" altLang="es-ES" sz="2400" b="1" dirty="0"/>
              <a:t>a</a:t>
            </a:r>
            <a:r>
              <a:rPr lang="es-ES_tradnl" altLang="es-ES" sz="2400" dirty="0"/>
              <a:t>...</a:t>
            </a:r>
          </a:p>
          <a:p>
            <a:endParaRPr lang="es-ES_tradnl" altLang="es-ES" sz="2800" dirty="0"/>
          </a:p>
          <a:p>
            <a:r>
              <a:rPr lang="es-ES_tradnl" altLang="es-ES" sz="2600" b="1" dirty="0"/>
              <a:t>Resultado:</a:t>
            </a:r>
          </a:p>
          <a:p>
            <a:pPr lvl="1"/>
            <a:r>
              <a:rPr lang="es-ES_tradnl" altLang="es-ES" sz="2400" dirty="0"/>
              <a:t>La búsqueda de la clase de equivalencia es muy rápida.</a:t>
            </a:r>
          </a:p>
          <a:p>
            <a:pPr lvl="1"/>
            <a:r>
              <a:rPr lang="es-ES_tradnl" altLang="es-ES" sz="2400" dirty="0"/>
              <a:t>La unión de clases de equivalencia es muy lenta.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Marcador de pie de página">
            <a:extLst>
              <a:ext uri="{FF2B5EF4-FFF2-40B4-BE49-F238E27FC236}">
                <a16:creationId xmlns:a16="http://schemas.microsoft.com/office/drawing/2014/main" id="{44DC1951-80B9-8C04-4A53-309E7F08F8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93F1ECD9-6408-4998-BA54-AD91B7340628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E65503-570A-3D3C-0E6B-5DF6A25D6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1525"/>
          </a:xfrm>
        </p:spPr>
        <p:txBody>
          <a:bodyPr/>
          <a:lstStyle/>
          <a:p>
            <a:r>
              <a:rPr lang="es-ES_tradnl" altLang="es-ES"/>
              <a:t>3.2.1. Representaciones sencillas.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A43F189-14C4-D56D-6A39-8C3A895415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1138" y="777875"/>
            <a:ext cx="8613775" cy="4986338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" sz="2600" b="1" dirty="0"/>
              <a:t>	Representaciones mediante listas de clases</a:t>
            </a:r>
          </a:p>
          <a:p>
            <a:r>
              <a:rPr lang="es-ES_tradnl" altLang="es-ES" sz="2400" dirty="0"/>
              <a:t>Para cada clase, una lista de sus miembros.</a:t>
            </a:r>
          </a:p>
          <a:p>
            <a:endParaRPr lang="es-ES_tradnl" altLang="es-ES" sz="2400" dirty="0"/>
          </a:p>
          <a:p>
            <a:endParaRPr lang="es-ES_tradnl" altLang="es-ES" sz="2400" dirty="0"/>
          </a:p>
          <a:p>
            <a:endParaRPr lang="es-ES_tradnl" altLang="es-ES" sz="2400" dirty="0"/>
          </a:p>
          <a:p>
            <a:endParaRPr lang="es-ES_tradnl" altLang="es-ES" sz="2800" dirty="0"/>
          </a:p>
          <a:p>
            <a:endParaRPr lang="es-ES_tradnl" altLang="es-ES" sz="2800" dirty="0"/>
          </a:p>
          <a:p>
            <a:r>
              <a:rPr lang="es-ES_tradnl" altLang="es-ES" sz="2400" b="1" dirty="0"/>
              <a:t>Unión (</a:t>
            </a:r>
            <a:r>
              <a:rPr lang="es-ES_tradnl" altLang="es-ES" sz="2400" b="1" dirty="0" err="1"/>
              <a:t>var</a:t>
            </a:r>
            <a:r>
              <a:rPr lang="es-ES_tradnl" altLang="es-ES" sz="2400" b="1" dirty="0"/>
              <a:t> R: </a:t>
            </a:r>
            <a:r>
              <a:rPr lang="es-ES_tradnl" altLang="es-ES" sz="2400" b="1" dirty="0" err="1"/>
              <a:t>RelEquiv</a:t>
            </a:r>
            <a:r>
              <a:rPr lang="es-ES_tradnl" altLang="es-ES" sz="2400" b="1" dirty="0"/>
              <a:t>[T]; a, b: T)</a:t>
            </a:r>
            <a:br>
              <a:rPr lang="es-ES_tradnl" altLang="es-ES" sz="2400" dirty="0"/>
            </a:br>
            <a:r>
              <a:rPr lang="es-ES_tradnl" altLang="es-ES" sz="2400" dirty="0"/>
              <a:t>Concatenar dos listas. Se puede conseguir en un </a:t>
            </a:r>
            <a:r>
              <a:rPr lang="es-ES_tradnl" altLang="es-ES" sz="2400" b="1" dirty="0"/>
              <a:t>O(1)</a:t>
            </a:r>
            <a:r>
              <a:rPr lang="es-ES_tradnl" altLang="es-ES" sz="2400" dirty="0"/>
              <a:t>, con una representación adecuada de las listas.</a:t>
            </a:r>
          </a:p>
        </p:txBody>
      </p:sp>
      <p:graphicFrame>
        <p:nvGraphicFramePr>
          <p:cNvPr id="74839" name="Group 87">
            <a:extLst>
              <a:ext uri="{FF2B5EF4-FFF2-40B4-BE49-F238E27FC236}">
                <a16:creationId xmlns:a16="http://schemas.microsoft.com/office/drawing/2014/main" id="{834CB6E9-ECA5-4D20-1D73-3E4F8AA73A99}"/>
              </a:ext>
            </a:extLst>
          </p:cNvPr>
          <p:cNvGraphicFramePr>
            <a:graphicFrameLocks noGrp="1"/>
          </p:cNvGraphicFramePr>
          <p:nvPr/>
        </p:nvGraphicFramePr>
        <p:xfrm>
          <a:off x="1387475" y="2081213"/>
          <a:ext cx="1317625" cy="1412876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807" name="Group 55">
            <a:extLst>
              <a:ext uri="{FF2B5EF4-FFF2-40B4-BE49-F238E27FC236}">
                <a16:creationId xmlns:a16="http://schemas.microsoft.com/office/drawing/2014/main" id="{4A117DB7-A4FF-BCC6-A432-333934565C83}"/>
              </a:ext>
            </a:extLst>
          </p:cNvPr>
          <p:cNvGraphicFramePr>
            <a:graphicFrameLocks noGrp="1"/>
          </p:cNvGraphicFramePr>
          <p:nvPr/>
        </p:nvGraphicFramePr>
        <p:xfrm>
          <a:off x="3194050" y="2008188"/>
          <a:ext cx="828675" cy="473075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806" name="Group 54">
            <a:extLst>
              <a:ext uri="{FF2B5EF4-FFF2-40B4-BE49-F238E27FC236}">
                <a16:creationId xmlns:a16="http://schemas.microsoft.com/office/drawing/2014/main" id="{A7AFB189-0234-AF91-A9EE-8DECA0DC45D3}"/>
              </a:ext>
            </a:extLst>
          </p:cNvPr>
          <p:cNvGraphicFramePr>
            <a:graphicFrameLocks noGrp="1"/>
          </p:cNvGraphicFramePr>
          <p:nvPr/>
        </p:nvGraphicFramePr>
        <p:xfrm>
          <a:off x="4610100" y="2008188"/>
          <a:ext cx="828675" cy="473075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805" name="Group 53">
            <a:extLst>
              <a:ext uri="{FF2B5EF4-FFF2-40B4-BE49-F238E27FC236}">
                <a16:creationId xmlns:a16="http://schemas.microsoft.com/office/drawing/2014/main" id="{D5A4A2CF-078B-2B64-310A-E46AB955DCBB}"/>
              </a:ext>
            </a:extLst>
          </p:cNvPr>
          <p:cNvGraphicFramePr>
            <a:graphicFrameLocks noGrp="1"/>
          </p:cNvGraphicFramePr>
          <p:nvPr/>
        </p:nvGraphicFramePr>
        <p:xfrm>
          <a:off x="6024563" y="2020888"/>
          <a:ext cx="828675" cy="473075"/>
        </p:xfrm>
        <a:graphic>
          <a:graphicData uri="http://schemas.openxmlformats.org/drawingml/2006/table">
            <a:tbl>
              <a:tblPr/>
              <a:tblGrid>
                <a:gridCol w="41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79" name="Line 49">
            <a:extLst>
              <a:ext uri="{FF2B5EF4-FFF2-40B4-BE49-F238E27FC236}">
                <a16:creationId xmlns:a16="http://schemas.microsoft.com/office/drawing/2014/main" id="{4770CA6F-2462-64F0-D20D-B24055525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2276475"/>
            <a:ext cx="7667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980" name="Line 50">
            <a:extLst>
              <a:ext uri="{FF2B5EF4-FFF2-40B4-BE49-F238E27FC236}">
                <a16:creationId xmlns:a16="http://schemas.microsoft.com/office/drawing/2014/main" id="{F7D4D676-854C-106B-5198-1A9641333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238" y="2276475"/>
            <a:ext cx="7667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981" name="Line 51">
            <a:extLst>
              <a:ext uri="{FF2B5EF4-FFF2-40B4-BE49-F238E27FC236}">
                <a16:creationId xmlns:a16="http://schemas.microsoft.com/office/drawing/2014/main" id="{A8798E15-D9F7-6588-85A1-656586AAF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338" y="2276475"/>
            <a:ext cx="7667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982" name="Line 52">
            <a:extLst>
              <a:ext uri="{FF2B5EF4-FFF2-40B4-BE49-F238E27FC236}">
                <a16:creationId xmlns:a16="http://schemas.microsoft.com/office/drawing/2014/main" id="{517D826A-F59C-E4FA-FCF8-0B973F9EB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9550" y="2276475"/>
            <a:ext cx="650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74808" name="Group 56">
            <a:extLst>
              <a:ext uri="{FF2B5EF4-FFF2-40B4-BE49-F238E27FC236}">
                <a16:creationId xmlns:a16="http://schemas.microsoft.com/office/drawing/2014/main" id="{27BE8DA0-AA26-B4C5-E39E-3DC50A30EDEF}"/>
              </a:ext>
            </a:extLst>
          </p:cNvPr>
          <p:cNvGraphicFramePr>
            <a:graphicFrameLocks noGrp="1"/>
          </p:cNvGraphicFramePr>
          <p:nvPr/>
        </p:nvGraphicFramePr>
        <p:xfrm>
          <a:off x="3217863" y="2562225"/>
          <a:ext cx="828675" cy="473075"/>
        </p:xfrm>
        <a:graphic>
          <a:graphicData uri="http://schemas.openxmlformats.org/drawingml/2006/table">
            <a:tbl>
              <a:tblPr/>
              <a:tblGrid>
                <a:gridCol w="41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816" name="Group 64">
            <a:extLst>
              <a:ext uri="{FF2B5EF4-FFF2-40B4-BE49-F238E27FC236}">
                <a16:creationId xmlns:a16="http://schemas.microsoft.com/office/drawing/2014/main" id="{22F0B5E6-33FB-CC6A-E059-B79ED4600ED1}"/>
              </a:ext>
            </a:extLst>
          </p:cNvPr>
          <p:cNvGraphicFramePr>
            <a:graphicFrameLocks noGrp="1"/>
          </p:cNvGraphicFramePr>
          <p:nvPr/>
        </p:nvGraphicFramePr>
        <p:xfrm>
          <a:off x="4632325" y="2574925"/>
          <a:ext cx="828675" cy="473075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99" name="Line 72">
            <a:extLst>
              <a:ext uri="{FF2B5EF4-FFF2-40B4-BE49-F238E27FC236}">
                <a16:creationId xmlns:a16="http://schemas.microsoft.com/office/drawing/2014/main" id="{67F8B9A8-6CEA-34A4-5E40-240D27F39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2830513"/>
            <a:ext cx="766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000" name="Line 73">
            <a:extLst>
              <a:ext uri="{FF2B5EF4-FFF2-40B4-BE49-F238E27FC236}">
                <a16:creationId xmlns:a16="http://schemas.microsoft.com/office/drawing/2014/main" id="{5AEEE002-36DA-C885-8E1D-646E95CF9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2830513"/>
            <a:ext cx="766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001" name="Line 74">
            <a:extLst>
              <a:ext uri="{FF2B5EF4-FFF2-40B4-BE49-F238E27FC236}">
                <a16:creationId xmlns:a16="http://schemas.microsoft.com/office/drawing/2014/main" id="{6DCFECD8-E5C9-B30E-6A6A-C90B0E6C3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7313" y="2830513"/>
            <a:ext cx="650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74827" name="Group 75">
            <a:extLst>
              <a:ext uri="{FF2B5EF4-FFF2-40B4-BE49-F238E27FC236}">
                <a16:creationId xmlns:a16="http://schemas.microsoft.com/office/drawing/2014/main" id="{49753900-F314-D10E-E568-40B5DFB7153D}"/>
              </a:ext>
            </a:extLst>
          </p:cNvPr>
          <p:cNvGraphicFramePr>
            <a:graphicFrameLocks noGrp="1"/>
          </p:cNvGraphicFramePr>
          <p:nvPr/>
        </p:nvGraphicFramePr>
        <p:xfrm>
          <a:off x="3214688" y="3090863"/>
          <a:ext cx="828675" cy="473075"/>
        </p:xfrm>
        <a:graphic>
          <a:graphicData uri="http://schemas.openxmlformats.org/drawingml/2006/table">
            <a:tbl>
              <a:tblPr/>
              <a:tblGrid>
                <a:gridCol w="41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10" name="Line 83">
            <a:extLst>
              <a:ext uri="{FF2B5EF4-FFF2-40B4-BE49-F238E27FC236}">
                <a16:creationId xmlns:a16="http://schemas.microsoft.com/office/drawing/2014/main" id="{DCA7F99A-112B-E11C-A2D6-89B7EA486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3282950"/>
            <a:ext cx="7667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011" name="Line 84">
            <a:extLst>
              <a:ext uri="{FF2B5EF4-FFF2-40B4-BE49-F238E27FC236}">
                <a16:creationId xmlns:a16="http://schemas.microsoft.com/office/drawing/2014/main" id="{A5AAF8A1-BC12-CB35-B20E-F37F152B4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9675" y="3346450"/>
            <a:ext cx="650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4 Marcador de pie de página">
            <a:extLst>
              <a:ext uri="{FF2B5EF4-FFF2-40B4-BE49-F238E27FC236}">
                <a16:creationId xmlns:a16="http://schemas.microsoft.com/office/drawing/2014/main" id="{F233492E-BC58-D146-CA28-54653067C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9FF0D6DF-5949-4B40-8FB8-EBA63DAD9E8D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1CEF3FD-3C11-0F2C-7126-4E7924F07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1525"/>
          </a:xfrm>
        </p:spPr>
        <p:txBody>
          <a:bodyPr/>
          <a:lstStyle/>
          <a:p>
            <a:r>
              <a:rPr lang="es-ES_tradnl" altLang="es-ES"/>
              <a:t>3.2.1. Representaciones sencillas.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4289701-F6B2-5833-770C-06191C5D9F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620713"/>
            <a:ext cx="8613775" cy="5098769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" sz="2600" b="1" dirty="0"/>
              <a:t>	Representaciones mediante listas de clases</a:t>
            </a:r>
          </a:p>
          <a:p>
            <a:r>
              <a:rPr lang="es-ES_tradnl" altLang="es-ES" sz="2400" b="1" dirty="0"/>
              <a:t>Encuentra (R: </a:t>
            </a:r>
            <a:r>
              <a:rPr lang="es-ES_tradnl" altLang="es-ES" sz="2400" b="1" dirty="0" err="1"/>
              <a:t>RelEquiv</a:t>
            </a:r>
            <a:r>
              <a:rPr lang="es-ES_tradnl" altLang="es-ES" sz="2400" b="1" dirty="0"/>
              <a:t>[T]; a: T) : T</a:t>
            </a:r>
            <a:br>
              <a:rPr lang="es-ES_tradnl" altLang="es-ES" sz="2400" dirty="0"/>
            </a:br>
            <a:r>
              <a:rPr lang="es-ES_tradnl" altLang="es-ES" sz="2400" dirty="0"/>
              <a:t>Recorrer todas las listas hasta encontrar </a:t>
            </a:r>
            <a:r>
              <a:rPr lang="es-ES_tradnl" altLang="es-ES" sz="2400" b="1" dirty="0"/>
              <a:t>a</a:t>
            </a:r>
            <a:r>
              <a:rPr lang="es-ES_tradnl" altLang="es-ES" sz="2400" dirty="0"/>
              <a:t>. El tiempo es </a:t>
            </a:r>
            <a:r>
              <a:rPr lang="es-ES_tradnl" altLang="es-ES" sz="2400" b="1" dirty="0"/>
              <a:t>O(N)</a:t>
            </a:r>
            <a:r>
              <a:rPr lang="es-ES_tradnl" altLang="es-ES" sz="2400" dirty="0"/>
              <a:t>, siendo </a:t>
            </a:r>
            <a:r>
              <a:rPr lang="es-ES_tradnl" altLang="es-ES" sz="2400" b="1" dirty="0"/>
              <a:t>N</a:t>
            </a:r>
            <a:r>
              <a:rPr lang="es-ES_tradnl" altLang="es-ES" sz="2400" dirty="0"/>
              <a:t> el número de elementos.</a:t>
            </a:r>
          </a:p>
          <a:p>
            <a:endParaRPr lang="es-ES_tradnl" altLang="es-ES" sz="1200" dirty="0"/>
          </a:p>
          <a:p>
            <a:r>
              <a:rPr lang="es-ES_tradnl" altLang="es-ES" sz="2600" b="1" dirty="0"/>
              <a:t>Resultado:</a:t>
            </a:r>
          </a:p>
          <a:p>
            <a:pPr lvl="1"/>
            <a:r>
              <a:rPr lang="es-ES_tradnl" altLang="es-ES" sz="2400" dirty="0"/>
              <a:t>La unión de clases de equivalencia es muy rápida.</a:t>
            </a:r>
          </a:p>
          <a:p>
            <a:pPr lvl="1"/>
            <a:r>
              <a:rPr lang="es-ES_tradnl" altLang="es-ES" sz="2400" dirty="0"/>
              <a:t>La búsqueda de la clase de equivalencia es muy lenta.</a:t>
            </a:r>
          </a:p>
          <a:p>
            <a:pPr lvl="1"/>
            <a:endParaRPr lang="es-ES_tradnl" altLang="es-ES" sz="2400" dirty="0"/>
          </a:p>
          <a:p>
            <a:r>
              <a:rPr lang="es-ES_tradnl" altLang="es-ES" sz="2800" b="1" dirty="0"/>
              <a:t>Solución:</a:t>
            </a:r>
            <a:r>
              <a:rPr lang="es-ES_tradnl" altLang="es-ES" sz="2800" dirty="0"/>
              <a:t> usar una estructura de árboles.</a:t>
            </a:r>
          </a:p>
          <a:p>
            <a:pPr lvl="1"/>
            <a:r>
              <a:rPr lang="es-ES_tradnl" altLang="es-ES" sz="2400" dirty="0"/>
              <a:t>Un árbol para cada clase de equivalencia.</a:t>
            </a:r>
          </a:p>
          <a:p>
            <a:pPr lvl="1"/>
            <a:r>
              <a:rPr lang="es-ES_tradnl" altLang="es-ES" sz="2400" dirty="0"/>
              <a:t>El nombre de la clase viene dado por la raíz del árbol.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Marcador de pie de página">
            <a:extLst>
              <a:ext uri="{FF2B5EF4-FFF2-40B4-BE49-F238E27FC236}">
                <a16:creationId xmlns:a16="http://schemas.microsoft.com/office/drawing/2014/main" id="{9FB8EC46-6B92-869E-BFED-E09AE1007C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F2FFC82F-EC9D-4556-9053-A7F5C11B3802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AAB3E2D-C6B2-7B22-5A05-4998D3A7D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1525"/>
          </a:xfrm>
        </p:spPr>
        <p:txBody>
          <a:bodyPr/>
          <a:lstStyle/>
          <a:p>
            <a:r>
              <a:rPr lang="es-ES_tradnl" altLang="es-ES"/>
              <a:t>3.2.2. Representación mediante árboles.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0B928BC-5BEC-AFCA-267E-340FD5CB15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2646363"/>
            <a:ext cx="8523288" cy="3471862"/>
          </a:xfrm>
        </p:spPr>
        <p:txBody>
          <a:bodyPr/>
          <a:lstStyle/>
          <a:p>
            <a:r>
              <a:rPr lang="es-ES_tradnl" altLang="es-ES" sz="2400" dirty="0"/>
              <a:t>Usamos una representación de árboles mediante </a:t>
            </a:r>
            <a:r>
              <a:rPr lang="es-ES_tradnl" altLang="es-ES" sz="2400" b="1" dirty="0"/>
              <a:t>punteros al padre</a:t>
            </a:r>
            <a:r>
              <a:rPr lang="es-ES_tradnl" altLang="es-ES" sz="2400" dirty="0"/>
              <a:t>.</a:t>
            </a:r>
          </a:p>
          <a:p>
            <a:pPr>
              <a:buFontTx/>
              <a:buNone/>
            </a:pPr>
            <a:r>
              <a:rPr lang="es-ES_tradnl" altLang="es-ES" sz="2400" dirty="0"/>
              <a:t>	</a:t>
            </a:r>
            <a:r>
              <a:rPr lang="es-ES_tradnl" altLang="es-ES" sz="2400" b="1" dirty="0"/>
              <a:t>tipo</a:t>
            </a:r>
          </a:p>
          <a:p>
            <a:pPr>
              <a:buFontTx/>
              <a:buNone/>
            </a:pPr>
            <a:r>
              <a:rPr lang="es-ES_tradnl" altLang="es-ES" sz="2400" dirty="0"/>
              <a:t>		</a:t>
            </a:r>
            <a:r>
              <a:rPr lang="es-ES_tradnl" altLang="es-ES" sz="2400" dirty="0" err="1"/>
              <a:t>RelEquiv</a:t>
            </a:r>
            <a:r>
              <a:rPr lang="es-ES_tradnl" altLang="es-ES" sz="2400" dirty="0"/>
              <a:t>[N] = </a:t>
            </a:r>
            <a:r>
              <a:rPr lang="es-ES_tradnl" altLang="es-ES" sz="2400" b="1" dirty="0"/>
              <a:t>array</a:t>
            </a:r>
            <a:r>
              <a:rPr lang="es-ES_tradnl" altLang="es-ES" sz="2400" dirty="0"/>
              <a:t> [1..N] </a:t>
            </a:r>
            <a:r>
              <a:rPr lang="es-ES_tradnl" altLang="es-ES" sz="2400" b="1" dirty="0"/>
              <a:t>de</a:t>
            </a:r>
            <a:r>
              <a:rPr lang="es-ES_tradnl" altLang="es-ES" sz="2400" dirty="0"/>
              <a:t> entero</a:t>
            </a:r>
          </a:p>
          <a:p>
            <a:endParaRPr lang="es-ES_tradnl" altLang="es-ES" sz="2400" dirty="0"/>
          </a:p>
          <a:p>
            <a:r>
              <a:rPr lang="es-ES_tradnl" altLang="es-ES" sz="2400" b="1" dirty="0"/>
              <a:t>R[x]</a:t>
            </a:r>
            <a:r>
              <a:rPr lang="es-ES_tradnl" altLang="es-ES" sz="2400" dirty="0"/>
              <a:t> == 0, si </a:t>
            </a:r>
            <a:r>
              <a:rPr lang="es-ES_tradnl" altLang="es-ES" sz="2400" b="1" dirty="0"/>
              <a:t>x</a:t>
            </a:r>
            <a:r>
              <a:rPr lang="es-ES_tradnl" altLang="es-ES" sz="2400" dirty="0"/>
              <a:t> es una raíz del árbol.</a:t>
            </a:r>
          </a:p>
          <a:p>
            <a:r>
              <a:rPr lang="es-ES_tradnl" altLang="es-ES" sz="2400" dirty="0"/>
              <a:t>En otro caso, </a:t>
            </a:r>
            <a:r>
              <a:rPr lang="es-ES_tradnl" altLang="es-ES" sz="2400" b="1" dirty="0"/>
              <a:t>R[x]</a:t>
            </a:r>
            <a:r>
              <a:rPr lang="es-ES_tradnl" altLang="es-ES" sz="2400" dirty="0"/>
              <a:t> contiene el padre de </a:t>
            </a:r>
            <a:r>
              <a:rPr lang="es-ES_tradnl" altLang="es-ES" sz="2400" b="1" dirty="0"/>
              <a:t>x</a:t>
            </a:r>
            <a:r>
              <a:rPr lang="es-ES_tradnl" altLang="es-ES" sz="2400" dirty="0"/>
              <a:t>.</a:t>
            </a:r>
          </a:p>
        </p:txBody>
      </p:sp>
      <p:grpSp>
        <p:nvGrpSpPr>
          <p:cNvPr id="41989" name="Group 4">
            <a:extLst>
              <a:ext uri="{FF2B5EF4-FFF2-40B4-BE49-F238E27FC236}">
                <a16:creationId xmlns:a16="http://schemas.microsoft.com/office/drawing/2014/main" id="{5A78A46A-CE9B-6748-827F-5E9159DB2350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796925"/>
            <a:ext cx="3816350" cy="1589088"/>
            <a:chOff x="683" y="1859"/>
            <a:chExt cx="4116" cy="1536"/>
          </a:xfrm>
        </p:grpSpPr>
        <p:sp>
          <p:nvSpPr>
            <p:cNvPr id="42000" name="Freeform 5">
              <a:extLst>
                <a:ext uri="{FF2B5EF4-FFF2-40B4-BE49-F238E27FC236}">
                  <a16:creationId xmlns:a16="http://schemas.microsoft.com/office/drawing/2014/main" id="{B3F88E14-CDC2-612B-046C-9889D0975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" y="1859"/>
              <a:ext cx="3900" cy="1536"/>
            </a:xfrm>
            <a:custGeom>
              <a:avLst/>
              <a:gdLst>
                <a:gd name="T0" fmla="*/ 344 w 3900"/>
                <a:gd name="T1" fmla="*/ 1325 h 1536"/>
                <a:gd name="T2" fmla="*/ 6 w 3900"/>
                <a:gd name="T3" fmla="*/ 815 h 1536"/>
                <a:gd name="T4" fmla="*/ 311 w 3900"/>
                <a:gd name="T5" fmla="*/ 387 h 1536"/>
                <a:gd name="T6" fmla="*/ 1150 w 3900"/>
                <a:gd name="T7" fmla="*/ 49 h 1536"/>
                <a:gd name="T8" fmla="*/ 2664 w 3900"/>
                <a:gd name="T9" fmla="*/ 91 h 1536"/>
                <a:gd name="T10" fmla="*/ 3520 w 3900"/>
                <a:gd name="T11" fmla="*/ 140 h 1536"/>
                <a:gd name="T12" fmla="*/ 3808 w 3900"/>
                <a:gd name="T13" fmla="*/ 930 h 1536"/>
                <a:gd name="T14" fmla="*/ 2969 w 3900"/>
                <a:gd name="T15" fmla="*/ 1448 h 1536"/>
                <a:gd name="T16" fmla="*/ 1701 w 3900"/>
                <a:gd name="T17" fmla="*/ 1457 h 1536"/>
                <a:gd name="T18" fmla="*/ 706 w 3900"/>
                <a:gd name="T19" fmla="*/ 1481 h 1536"/>
                <a:gd name="T20" fmla="*/ 344 w 3900"/>
                <a:gd name="T21" fmla="*/ 1325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00" h="1536">
                  <a:moveTo>
                    <a:pt x="344" y="1325"/>
                  </a:moveTo>
                  <a:cubicBezTo>
                    <a:pt x="227" y="1214"/>
                    <a:pt x="12" y="971"/>
                    <a:pt x="6" y="815"/>
                  </a:cubicBezTo>
                  <a:cubicBezTo>
                    <a:pt x="0" y="659"/>
                    <a:pt x="120" y="515"/>
                    <a:pt x="311" y="387"/>
                  </a:cubicBezTo>
                  <a:cubicBezTo>
                    <a:pt x="502" y="259"/>
                    <a:pt x="758" y="98"/>
                    <a:pt x="1150" y="49"/>
                  </a:cubicBezTo>
                  <a:cubicBezTo>
                    <a:pt x="1542" y="0"/>
                    <a:pt x="2269" y="76"/>
                    <a:pt x="2664" y="91"/>
                  </a:cubicBezTo>
                  <a:cubicBezTo>
                    <a:pt x="3059" y="106"/>
                    <a:pt x="3329" y="0"/>
                    <a:pt x="3520" y="140"/>
                  </a:cubicBezTo>
                  <a:cubicBezTo>
                    <a:pt x="3711" y="280"/>
                    <a:pt x="3900" y="712"/>
                    <a:pt x="3808" y="930"/>
                  </a:cubicBezTo>
                  <a:cubicBezTo>
                    <a:pt x="3716" y="1148"/>
                    <a:pt x="3320" y="1360"/>
                    <a:pt x="2969" y="1448"/>
                  </a:cubicBezTo>
                  <a:cubicBezTo>
                    <a:pt x="2618" y="1536"/>
                    <a:pt x="2078" y="1452"/>
                    <a:pt x="1701" y="1457"/>
                  </a:cubicBezTo>
                  <a:cubicBezTo>
                    <a:pt x="1324" y="1462"/>
                    <a:pt x="935" y="1500"/>
                    <a:pt x="706" y="1481"/>
                  </a:cubicBezTo>
                  <a:cubicBezTo>
                    <a:pt x="477" y="1462"/>
                    <a:pt x="461" y="1436"/>
                    <a:pt x="344" y="1325"/>
                  </a:cubicBezTo>
                  <a:close/>
                </a:path>
              </a:pathLst>
            </a:custGeom>
            <a:solidFill>
              <a:srgbClr val="95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>
              <a:outerShdw dist="63500" dir="3187806" algn="ctr" rotWithShape="0">
                <a:schemeClr val="tx1"/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42001" name="Freeform 6">
              <a:extLst>
                <a:ext uri="{FF2B5EF4-FFF2-40B4-BE49-F238E27FC236}">
                  <a16:creationId xmlns:a16="http://schemas.microsoft.com/office/drawing/2014/main" id="{CD5CBABB-E2CD-E427-A6D9-DC102F5B1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" y="2075"/>
              <a:ext cx="843" cy="839"/>
            </a:xfrm>
            <a:custGeom>
              <a:avLst/>
              <a:gdLst>
                <a:gd name="T0" fmla="*/ 230 w 843"/>
                <a:gd name="T1" fmla="*/ 731 h 839"/>
                <a:gd name="T2" fmla="*/ 16 w 843"/>
                <a:gd name="T3" fmla="*/ 394 h 839"/>
                <a:gd name="T4" fmla="*/ 131 w 843"/>
                <a:gd name="T5" fmla="*/ 81 h 839"/>
                <a:gd name="T6" fmla="*/ 584 w 843"/>
                <a:gd name="T7" fmla="*/ 73 h 839"/>
                <a:gd name="T8" fmla="*/ 839 w 843"/>
                <a:gd name="T9" fmla="*/ 517 h 839"/>
                <a:gd name="T10" fmla="*/ 609 w 843"/>
                <a:gd name="T11" fmla="*/ 805 h 839"/>
                <a:gd name="T12" fmla="*/ 230 w 843"/>
                <a:gd name="T13" fmla="*/ 731 h 8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3" h="839">
                  <a:moveTo>
                    <a:pt x="230" y="731"/>
                  </a:moveTo>
                  <a:cubicBezTo>
                    <a:pt x="131" y="663"/>
                    <a:pt x="32" y="502"/>
                    <a:pt x="16" y="394"/>
                  </a:cubicBezTo>
                  <a:cubicBezTo>
                    <a:pt x="0" y="286"/>
                    <a:pt x="36" y="135"/>
                    <a:pt x="131" y="81"/>
                  </a:cubicBezTo>
                  <a:cubicBezTo>
                    <a:pt x="226" y="27"/>
                    <a:pt x="466" y="0"/>
                    <a:pt x="584" y="73"/>
                  </a:cubicBezTo>
                  <a:cubicBezTo>
                    <a:pt x="702" y="146"/>
                    <a:pt x="835" y="395"/>
                    <a:pt x="839" y="517"/>
                  </a:cubicBezTo>
                  <a:cubicBezTo>
                    <a:pt x="843" y="639"/>
                    <a:pt x="713" y="771"/>
                    <a:pt x="609" y="805"/>
                  </a:cubicBezTo>
                  <a:cubicBezTo>
                    <a:pt x="505" y="839"/>
                    <a:pt x="329" y="799"/>
                    <a:pt x="230" y="731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002" name="Freeform 7">
              <a:extLst>
                <a:ext uri="{FF2B5EF4-FFF2-40B4-BE49-F238E27FC236}">
                  <a16:creationId xmlns:a16="http://schemas.microsoft.com/office/drawing/2014/main" id="{DF57C423-5504-5F52-A367-206D9DCF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2" y="1997"/>
              <a:ext cx="1152" cy="1237"/>
            </a:xfrm>
            <a:custGeom>
              <a:avLst/>
              <a:gdLst>
                <a:gd name="T0" fmla="*/ 399 w 1152"/>
                <a:gd name="T1" fmla="*/ 1113 h 1237"/>
                <a:gd name="T2" fmla="*/ 276 w 1152"/>
                <a:gd name="T3" fmla="*/ 743 h 1237"/>
                <a:gd name="T4" fmla="*/ 21 w 1152"/>
                <a:gd name="T5" fmla="*/ 398 h 1237"/>
                <a:gd name="T6" fmla="*/ 152 w 1152"/>
                <a:gd name="T7" fmla="*/ 52 h 1237"/>
                <a:gd name="T8" fmla="*/ 720 w 1152"/>
                <a:gd name="T9" fmla="*/ 85 h 1237"/>
                <a:gd name="T10" fmla="*/ 942 w 1152"/>
                <a:gd name="T11" fmla="*/ 472 h 1237"/>
                <a:gd name="T12" fmla="*/ 1140 w 1152"/>
                <a:gd name="T13" fmla="*/ 875 h 1237"/>
                <a:gd name="T14" fmla="*/ 1016 w 1152"/>
                <a:gd name="T15" fmla="*/ 1122 h 1237"/>
                <a:gd name="T16" fmla="*/ 679 w 1152"/>
                <a:gd name="T17" fmla="*/ 1237 h 1237"/>
                <a:gd name="T18" fmla="*/ 399 w 1152"/>
                <a:gd name="T19" fmla="*/ 1113 h 12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2" h="1237">
                  <a:moveTo>
                    <a:pt x="399" y="1113"/>
                  </a:moveTo>
                  <a:cubicBezTo>
                    <a:pt x="332" y="1031"/>
                    <a:pt x="339" y="862"/>
                    <a:pt x="276" y="743"/>
                  </a:cubicBezTo>
                  <a:cubicBezTo>
                    <a:pt x="213" y="624"/>
                    <a:pt x="42" y="513"/>
                    <a:pt x="21" y="398"/>
                  </a:cubicBezTo>
                  <a:cubicBezTo>
                    <a:pt x="0" y="283"/>
                    <a:pt x="35" y="104"/>
                    <a:pt x="152" y="52"/>
                  </a:cubicBezTo>
                  <a:cubicBezTo>
                    <a:pt x="269" y="0"/>
                    <a:pt x="588" y="15"/>
                    <a:pt x="720" y="85"/>
                  </a:cubicBezTo>
                  <a:cubicBezTo>
                    <a:pt x="852" y="155"/>
                    <a:pt x="872" y="340"/>
                    <a:pt x="942" y="472"/>
                  </a:cubicBezTo>
                  <a:cubicBezTo>
                    <a:pt x="1012" y="604"/>
                    <a:pt x="1128" y="767"/>
                    <a:pt x="1140" y="875"/>
                  </a:cubicBezTo>
                  <a:cubicBezTo>
                    <a:pt x="1152" y="983"/>
                    <a:pt x="1093" y="1062"/>
                    <a:pt x="1016" y="1122"/>
                  </a:cubicBezTo>
                  <a:cubicBezTo>
                    <a:pt x="939" y="1182"/>
                    <a:pt x="787" y="1237"/>
                    <a:pt x="679" y="1237"/>
                  </a:cubicBezTo>
                  <a:cubicBezTo>
                    <a:pt x="571" y="1237"/>
                    <a:pt x="466" y="1195"/>
                    <a:pt x="399" y="1113"/>
                  </a:cubicBez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003" name="Freeform 8">
              <a:extLst>
                <a:ext uri="{FF2B5EF4-FFF2-40B4-BE49-F238E27FC236}">
                  <a16:creationId xmlns:a16="http://schemas.microsoft.com/office/drawing/2014/main" id="{504527E6-BA54-3B57-47B3-85D867502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1979"/>
              <a:ext cx="1503" cy="1258"/>
            </a:xfrm>
            <a:custGeom>
              <a:avLst/>
              <a:gdLst>
                <a:gd name="T0" fmla="*/ 13 w 1503"/>
                <a:gd name="T1" fmla="*/ 1008 h 1258"/>
                <a:gd name="T2" fmla="*/ 62 w 1503"/>
                <a:gd name="T3" fmla="*/ 498 h 1258"/>
                <a:gd name="T4" fmla="*/ 383 w 1503"/>
                <a:gd name="T5" fmla="*/ 152 h 1258"/>
                <a:gd name="T6" fmla="*/ 737 w 1503"/>
                <a:gd name="T7" fmla="*/ 21 h 1258"/>
                <a:gd name="T8" fmla="*/ 1066 w 1503"/>
                <a:gd name="T9" fmla="*/ 276 h 1258"/>
                <a:gd name="T10" fmla="*/ 1198 w 1503"/>
                <a:gd name="T11" fmla="*/ 629 h 1258"/>
                <a:gd name="T12" fmla="*/ 1469 w 1503"/>
                <a:gd name="T13" fmla="*/ 917 h 1258"/>
                <a:gd name="T14" fmla="*/ 1403 w 1503"/>
                <a:gd name="T15" fmla="*/ 1164 h 1258"/>
                <a:gd name="T16" fmla="*/ 910 w 1503"/>
                <a:gd name="T17" fmla="*/ 1255 h 1258"/>
                <a:gd name="T18" fmla="*/ 350 w 1503"/>
                <a:gd name="T19" fmla="*/ 1181 h 1258"/>
                <a:gd name="T20" fmla="*/ 120 w 1503"/>
                <a:gd name="T21" fmla="*/ 1131 h 1258"/>
                <a:gd name="T22" fmla="*/ 13 w 1503"/>
                <a:gd name="T23" fmla="*/ 1008 h 12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03" h="1258">
                  <a:moveTo>
                    <a:pt x="13" y="1008"/>
                  </a:moveTo>
                  <a:cubicBezTo>
                    <a:pt x="3" y="903"/>
                    <a:pt x="0" y="641"/>
                    <a:pt x="62" y="498"/>
                  </a:cubicBezTo>
                  <a:cubicBezTo>
                    <a:pt x="124" y="355"/>
                    <a:pt x="271" y="231"/>
                    <a:pt x="383" y="152"/>
                  </a:cubicBezTo>
                  <a:cubicBezTo>
                    <a:pt x="495" y="73"/>
                    <a:pt x="623" y="0"/>
                    <a:pt x="737" y="21"/>
                  </a:cubicBezTo>
                  <a:cubicBezTo>
                    <a:pt x="851" y="42"/>
                    <a:pt x="989" y="175"/>
                    <a:pt x="1066" y="276"/>
                  </a:cubicBezTo>
                  <a:cubicBezTo>
                    <a:pt x="1143" y="377"/>
                    <a:pt x="1131" y="522"/>
                    <a:pt x="1198" y="629"/>
                  </a:cubicBezTo>
                  <a:cubicBezTo>
                    <a:pt x="1265" y="736"/>
                    <a:pt x="1435" y="828"/>
                    <a:pt x="1469" y="917"/>
                  </a:cubicBezTo>
                  <a:cubicBezTo>
                    <a:pt x="1503" y="1006"/>
                    <a:pt x="1496" y="1108"/>
                    <a:pt x="1403" y="1164"/>
                  </a:cubicBezTo>
                  <a:cubicBezTo>
                    <a:pt x="1310" y="1220"/>
                    <a:pt x="1085" y="1252"/>
                    <a:pt x="910" y="1255"/>
                  </a:cubicBezTo>
                  <a:cubicBezTo>
                    <a:pt x="735" y="1258"/>
                    <a:pt x="482" y="1202"/>
                    <a:pt x="350" y="1181"/>
                  </a:cubicBezTo>
                  <a:cubicBezTo>
                    <a:pt x="218" y="1160"/>
                    <a:pt x="174" y="1160"/>
                    <a:pt x="120" y="1131"/>
                  </a:cubicBezTo>
                  <a:cubicBezTo>
                    <a:pt x="66" y="1102"/>
                    <a:pt x="23" y="1113"/>
                    <a:pt x="13" y="1008"/>
                  </a:cubicBezTo>
                  <a:close/>
                </a:path>
              </a:pathLst>
            </a:custGeom>
            <a:solidFill>
              <a:srgbClr val="FF090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004" name="Text Box 9">
              <a:extLst>
                <a:ext uri="{FF2B5EF4-FFF2-40B4-BE49-F238E27FC236}">
                  <a16:creationId xmlns:a16="http://schemas.microsoft.com/office/drawing/2014/main" id="{C357EBDA-A08B-5ECA-0D45-285BB3472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" y="2000"/>
              <a:ext cx="471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800" b="1"/>
                <a:t>C</a:t>
              </a:r>
              <a:endParaRPr lang="es-ES" altLang="es-ES" sz="2800" b="1"/>
            </a:p>
          </p:txBody>
        </p:sp>
        <p:sp>
          <p:nvSpPr>
            <p:cNvPr id="42005" name="Oval 10">
              <a:extLst>
                <a:ext uri="{FF2B5EF4-FFF2-40B4-BE49-F238E27FC236}">
                  <a16:creationId xmlns:a16="http://schemas.microsoft.com/office/drawing/2014/main" id="{CD4C4E70-9FB6-52D5-2273-3C4C398B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120"/>
              <a:ext cx="436" cy="362"/>
            </a:xfrm>
            <a:prstGeom prst="ellipse">
              <a:avLst/>
            </a:prstGeom>
            <a:solidFill>
              <a:srgbClr val="FFB3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1</a:t>
              </a:r>
              <a:endParaRPr lang="es-ES" altLang="es-ES" sz="2400"/>
            </a:p>
          </p:txBody>
        </p:sp>
        <p:sp>
          <p:nvSpPr>
            <p:cNvPr id="42006" name="Oval 11">
              <a:extLst>
                <a:ext uri="{FF2B5EF4-FFF2-40B4-BE49-F238E27FC236}">
                  <a16:creationId xmlns:a16="http://schemas.microsoft.com/office/drawing/2014/main" id="{8463FC8A-A0E4-AC64-EE8B-354AB79B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2157"/>
              <a:ext cx="436" cy="362"/>
            </a:xfrm>
            <a:prstGeom prst="ellipse">
              <a:avLst/>
            </a:prstGeom>
            <a:solidFill>
              <a:srgbClr val="BAFFA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2</a:t>
              </a:r>
              <a:endParaRPr lang="es-ES" altLang="es-ES" sz="2400"/>
            </a:p>
          </p:txBody>
        </p:sp>
        <p:sp>
          <p:nvSpPr>
            <p:cNvPr id="42007" name="Oval 12">
              <a:extLst>
                <a:ext uri="{FF2B5EF4-FFF2-40B4-BE49-F238E27FC236}">
                  <a16:creationId xmlns:a16="http://schemas.microsoft.com/office/drawing/2014/main" id="{1B0B39C0-BF9F-CE3F-9DBA-189E6A71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2330"/>
              <a:ext cx="436" cy="362"/>
            </a:xfrm>
            <a:prstGeom prst="ellipse">
              <a:avLst/>
            </a:prstGeom>
            <a:solidFill>
              <a:srgbClr val="FFFFA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3</a:t>
              </a:r>
              <a:endParaRPr lang="es-ES" altLang="es-ES" sz="2400"/>
            </a:p>
          </p:txBody>
        </p:sp>
        <p:sp>
          <p:nvSpPr>
            <p:cNvPr id="42008" name="Oval 13">
              <a:extLst>
                <a:ext uri="{FF2B5EF4-FFF2-40B4-BE49-F238E27FC236}">
                  <a16:creationId xmlns:a16="http://schemas.microsoft.com/office/drawing/2014/main" id="{D6F89402-3036-1400-EAE9-4948FFB25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700"/>
              <a:ext cx="436" cy="362"/>
            </a:xfrm>
            <a:prstGeom prst="ellipse">
              <a:avLst/>
            </a:prstGeom>
            <a:solidFill>
              <a:srgbClr val="FFB3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4</a:t>
              </a:r>
              <a:endParaRPr lang="es-ES" altLang="es-ES" sz="2400"/>
            </a:p>
          </p:txBody>
        </p:sp>
        <p:sp>
          <p:nvSpPr>
            <p:cNvPr id="42009" name="Oval 14">
              <a:extLst>
                <a:ext uri="{FF2B5EF4-FFF2-40B4-BE49-F238E27FC236}">
                  <a16:creationId xmlns:a16="http://schemas.microsoft.com/office/drawing/2014/main" id="{3420EB39-06D7-8876-8F42-F3729C840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2766"/>
              <a:ext cx="436" cy="362"/>
            </a:xfrm>
            <a:prstGeom prst="ellipse">
              <a:avLst/>
            </a:prstGeom>
            <a:solidFill>
              <a:srgbClr val="FFB3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5</a:t>
              </a:r>
              <a:endParaRPr lang="es-ES" altLang="es-ES" sz="2400"/>
            </a:p>
          </p:txBody>
        </p:sp>
        <p:sp>
          <p:nvSpPr>
            <p:cNvPr id="42010" name="Oval 15">
              <a:extLst>
                <a:ext uri="{FF2B5EF4-FFF2-40B4-BE49-F238E27FC236}">
                  <a16:creationId xmlns:a16="http://schemas.microsoft.com/office/drawing/2014/main" id="{00772497-185F-0982-A013-C6BAD53CC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725"/>
              <a:ext cx="436" cy="362"/>
            </a:xfrm>
            <a:prstGeom prst="ellipse">
              <a:avLst/>
            </a:prstGeom>
            <a:solidFill>
              <a:srgbClr val="BAFFA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/>
                <a:t>6</a:t>
              </a:r>
              <a:endParaRPr lang="es-ES" altLang="es-ES" sz="2400"/>
            </a:p>
          </p:txBody>
        </p:sp>
      </p:grpSp>
      <p:sp>
        <p:nvSpPr>
          <p:cNvPr id="41990" name="Text Box 21">
            <a:extLst>
              <a:ext uri="{FF2B5EF4-FFF2-40B4-BE49-F238E27FC236}">
                <a16:creationId xmlns:a16="http://schemas.microsoft.com/office/drawing/2014/main" id="{B3D823A1-AC9C-B3E8-4618-73E1E854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1041400"/>
            <a:ext cx="436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800" b="1"/>
              <a:t>R</a:t>
            </a:r>
            <a:endParaRPr lang="es-ES" altLang="es-ES" sz="2800" b="1"/>
          </a:p>
        </p:txBody>
      </p:sp>
      <p:sp>
        <p:nvSpPr>
          <p:cNvPr id="41991" name="Oval 22">
            <a:extLst>
              <a:ext uri="{FF2B5EF4-FFF2-40B4-BE49-F238E27FC236}">
                <a16:creationId xmlns:a16="http://schemas.microsoft.com/office/drawing/2014/main" id="{1E529CFE-A05B-E6F9-79B5-2F8B5014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75" y="981075"/>
            <a:ext cx="403225" cy="374650"/>
          </a:xfrm>
          <a:prstGeom prst="ellipse">
            <a:avLst/>
          </a:prstGeom>
          <a:solidFill>
            <a:srgbClr val="FFB3B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/>
              <a:t>1</a:t>
            </a:r>
            <a:endParaRPr lang="es-ES" altLang="es-ES" sz="2400"/>
          </a:p>
        </p:txBody>
      </p:sp>
      <p:sp>
        <p:nvSpPr>
          <p:cNvPr id="41992" name="Oval 23">
            <a:extLst>
              <a:ext uri="{FF2B5EF4-FFF2-40B4-BE49-F238E27FC236}">
                <a16:creationId xmlns:a16="http://schemas.microsoft.com/office/drawing/2014/main" id="{9D588F64-7676-2D9D-A81F-6B0610A2F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979488"/>
            <a:ext cx="403225" cy="374650"/>
          </a:xfrm>
          <a:prstGeom prst="ellipse">
            <a:avLst/>
          </a:prstGeom>
          <a:solidFill>
            <a:srgbClr val="BAFFA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/>
              <a:t>2</a:t>
            </a:r>
            <a:endParaRPr lang="es-ES" altLang="es-ES" sz="2400"/>
          </a:p>
        </p:txBody>
      </p:sp>
      <p:sp>
        <p:nvSpPr>
          <p:cNvPr id="41993" name="Oval 24">
            <a:extLst>
              <a:ext uri="{FF2B5EF4-FFF2-40B4-BE49-F238E27FC236}">
                <a16:creationId xmlns:a16="http://schemas.microsoft.com/office/drawing/2014/main" id="{C8F07413-F095-D71C-A1FC-6A2C0F96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3" y="963613"/>
            <a:ext cx="404812" cy="374650"/>
          </a:xfrm>
          <a:prstGeom prst="ellipse">
            <a:avLst/>
          </a:prstGeom>
          <a:solidFill>
            <a:srgbClr val="FFFF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/>
              <a:t>3</a:t>
            </a:r>
            <a:endParaRPr lang="es-ES" altLang="es-ES" sz="2400"/>
          </a:p>
        </p:txBody>
      </p:sp>
      <p:sp>
        <p:nvSpPr>
          <p:cNvPr id="41994" name="Oval 25">
            <a:extLst>
              <a:ext uri="{FF2B5EF4-FFF2-40B4-BE49-F238E27FC236}">
                <a16:creationId xmlns:a16="http://schemas.microsoft.com/office/drawing/2014/main" id="{70E81A9A-E0C6-19FB-58BC-46480E45D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1778000"/>
            <a:ext cx="403225" cy="374650"/>
          </a:xfrm>
          <a:prstGeom prst="ellipse">
            <a:avLst/>
          </a:prstGeom>
          <a:solidFill>
            <a:srgbClr val="FFB3B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/>
              <a:t>4</a:t>
            </a:r>
            <a:endParaRPr lang="es-ES" altLang="es-ES" sz="2400"/>
          </a:p>
        </p:txBody>
      </p:sp>
      <p:sp>
        <p:nvSpPr>
          <p:cNvPr id="41995" name="Oval 26">
            <a:extLst>
              <a:ext uri="{FF2B5EF4-FFF2-40B4-BE49-F238E27FC236}">
                <a16:creationId xmlns:a16="http://schemas.microsoft.com/office/drawing/2014/main" id="{E58AAFD8-ECB4-8FBD-6B73-AB9FD0632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1741488"/>
            <a:ext cx="403225" cy="374650"/>
          </a:xfrm>
          <a:prstGeom prst="ellipse">
            <a:avLst/>
          </a:prstGeom>
          <a:solidFill>
            <a:srgbClr val="FFB3B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/>
              <a:t>5</a:t>
            </a:r>
            <a:endParaRPr lang="es-ES" altLang="es-ES" sz="2400"/>
          </a:p>
        </p:txBody>
      </p:sp>
      <p:sp>
        <p:nvSpPr>
          <p:cNvPr id="41996" name="Oval 27">
            <a:extLst>
              <a:ext uri="{FF2B5EF4-FFF2-40B4-BE49-F238E27FC236}">
                <a16:creationId xmlns:a16="http://schemas.microsoft.com/office/drawing/2014/main" id="{BE5F009E-46C3-D309-4D5B-7EA5B6470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1751013"/>
            <a:ext cx="403225" cy="374650"/>
          </a:xfrm>
          <a:prstGeom prst="ellipse">
            <a:avLst/>
          </a:prstGeom>
          <a:solidFill>
            <a:srgbClr val="BAFFA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/>
              <a:t>6</a:t>
            </a:r>
            <a:endParaRPr lang="es-ES" altLang="es-ES" sz="2400"/>
          </a:p>
        </p:txBody>
      </p:sp>
      <p:sp>
        <p:nvSpPr>
          <p:cNvPr id="41997" name="Line 28">
            <a:extLst>
              <a:ext uri="{FF2B5EF4-FFF2-40B4-BE49-F238E27FC236}">
                <a16:creationId xmlns:a16="http://schemas.microsoft.com/office/drawing/2014/main" id="{A752903D-1166-3222-4FC4-B8A9F957D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8825" y="1346200"/>
            <a:ext cx="234950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998" name="Line 29">
            <a:extLst>
              <a:ext uri="{FF2B5EF4-FFF2-40B4-BE49-F238E27FC236}">
                <a16:creationId xmlns:a16="http://schemas.microsoft.com/office/drawing/2014/main" id="{9C926410-2C4F-7A7F-E66B-D3A378D403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3638" y="1331913"/>
            <a:ext cx="28733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999" name="Line 30">
            <a:extLst>
              <a:ext uri="{FF2B5EF4-FFF2-40B4-BE49-F238E27FC236}">
                <a16:creationId xmlns:a16="http://schemas.microsoft.com/office/drawing/2014/main" id="{D6A553CB-C832-1B79-76CC-B34A93BF40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7413" y="1346200"/>
            <a:ext cx="117475" cy="417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4 Marcador de pie de página">
            <a:extLst>
              <a:ext uri="{FF2B5EF4-FFF2-40B4-BE49-F238E27FC236}">
                <a16:creationId xmlns:a16="http://schemas.microsoft.com/office/drawing/2014/main" id="{E4BEEB92-8EBE-C8E9-D6A9-1F03D5518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F49BD073-E4D0-4811-9FA5-64CFAC0818F0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E3DDA8D-EC5E-3DF5-31DC-70044D693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1525"/>
          </a:xfrm>
        </p:spPr>
        <p:txBody>
          <a:bodyPr/>
          <a:lstStyle/>
          <a:p>
            <a:r>
              <a:rPr lang="es-ES_tradnl" altLang="es-ES"/>
              <a:t>3.2.2. Representación mediante árboles.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D6A47B3-0FBC-3801-BA37-841559147B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4305300"/>
            <a:ext cx="8497888" cy="2063750"/>
          </a:xfrm>
        </p:spPr>
        <p:txBody>
          <a:bodyPr/>
          <a:lstStyle/>
          <a:p>
            <a:r>
              <a:rPr lang="es-ES_tradnl" altLang="es-ES" sz="2400" b="1" dirty="0"/>
              <a:t>Unir dos clases (raíces):</a:t>
            </a:r>
            <a:r>
              <a:rPr lang="es-ES_tradnl" altLang="es-ES" sz="2400" dirty="0"/>
              <a:t> apuntar una a la otra.</a:t>
            </a:r>
          </a:p>
          <a:p>
            <a:endParaRPr lang="es-ES_tradnl" altLang="es-ES" sz="1800" dirty="0"/>
          </a:p>
          <a:p>
            <a:r>
              <a:rPr lang="es-ES_tradnl" altLang="es-ES" sz="2400" b="1" dirty="0"/>
              <a:t>Buscar la clase de un elemento:</a:t>
            </a:r>
            <a:r>
              <a:rPr lang="es-ES_tradnl" altLang="es-ES" sz="2400" dirty="0"/>
              <a:t> subir por el árbol hasta llegar a la raíz.</a:t>
            </a:r>
          </a:p>
          <a:p>
            <a:r>
              <a:rPr lang="es-ES_tradnl" altLang="es-ES" sz="2400" dirty="0">
                <a:hlinkClick r:id="rId2" action="ppaction://hlinksldjump"/>
              </a:rPr>
              <a:t>+</a:t>
            </a:r>
            <a:endParaRPr lang="es-ES_tradnl" altLang="es-ES" sz="2400" dirty="0"/>
          </a:p>
        </p:txBody>
      </p:sp>
      <p:sp>
        <p:nvSpPr>
          <p:cNvPr id="43013" name="Text Box 16">
            <a:extLst>
              <a:ext uri="{FF2B5EF4-FFF2-40B4-BE49-F238E27FC236}">
                <a16:creationId xmlns:a16="http://schemas.microsoft.com/office/drawing/2014/main" id="{54EA7C53-F928-A61C-CCAC-D08C8168F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960438"/>
            <a:ext cx="436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800" b="1"/>
              <a:t>R</a:t>
            </a:r>
            <a:endParaRPr lang="es-ES" altLang="es-ES" sz="2800" b="1"/>
          </a:p>
        </p:txBody>
      </p:sp>
      <p:graphicFrame>
        <p:nvGraphicFramePr>
          <p:cNvPr id="76886" name="Group 86">
            <a:extLst>
              <a:ext uri="{FF2B5EF4-FFF2-40B4-BE49-F238E27FC236}">
                <a16:creationId xmlns:a16="http://schemas.microsoft.com/office/drawing/2014/main" id="{289A4491-FDB3-75D2-2B4C-A7BB10247E59}"/>
              </a:ext>
            </a:extLst>
          </p:cNvPr>
          <p:cNvGraphicFramePr>
            <a:graphicFrameLocks noGrp="1"/>
          </p:cNvGraphicFramePr>
          <p:nvPr/>
        </p:nvGraphicFramePr>
        <p:xfrm>
          <a:off x="1943100" y="2809875"/>
          <a:ext cx="6300788" cy="1058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49" name="Text Box 49">
            <a:extLst>
              <a:ext uri="{FF2B5EF4-FFF2-40B4-BE49-F238E27FC236}">
                <a16:creationId xmlns:a16="http://schemas.microsoft.com/office/drawing/2014/main" id="{43DC9B49-4239-3810-DE38-174A0C0C5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914650"/>
            <a:ext cx="1668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R : </a:t>
            </a:r>
            <a:r>
              <a:rPr lang="es-ES_tradnl" altLang="es-ES" sz="2400"/>
              <a:t>Rel-Equiv[10]</a:t>
            </a:r>
            <a:endParaRPr lang="es-ES" altLang="es-ES" sz="2400"/>
          </a:p>
        </p:txBody>
      </p:sp>
      <p:grpSp>
        <p:nvGrpSpPr>
          <p:cNvPr id="43050" name="Group 50">
            <a:extLst>
              <a:ext uri="{FF2B5EF4-FFF2-40B4-BE49-F238E27FC236}">
                <a16:creationId xmlns:a16="http://schemas.microsoft.com/office/drawing/2014/main" id="{F2860A50-5FAE-C1D6-F866-A97B5DBA6658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687388"/>
            <a:ext cx="6043613" cy="1905000"/>
            <a:chOff x="5650" y="1469"/>
            <a:chExt cx="4480" cy="1356"/>
          </a:xfrm>
        </p:grpSpPr>
        <p:sp>
          <p:nvSpPr>
            <p:cNvPr id="43052" name="Line 51">
              <a:extLst>
                <a:ext uri="{FF2B5EF4-FFF2-40B4-BE49-F238E27FC236}">
                  <a16:creationId xmlns:a16="http://schemas.microsoft.com/office/drawing/2014/main" id="{33D624DA-A8EC-82EC-68EA-507E3A5A7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28" y="1772"/>
              <a:ext cx="268" cy="4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053" name="Line 52">
              <a:extLst>
                <a:ext uri="{FF2B5EF4-FFF2-40B4-BE49-F238E27FC236}">
                  <a16:creationId xmlns:a16="http://schemas.microsoft.com/office/drawing/2014/main" id="{324EC4A1-53D9-2605-479A-2CA949981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03" y="1789"/>
              <a:ext cx="346" cy="3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054" name="Line 53">
              <a:extLst>
                <a:ext uri="{FF2B5EF4-FFF2-40B4-BE49-F238E27FC236}">
                  <a16:creationId xmlns:a16="http://schemas.microsoft.com/office/drawing/2014/main" id="{4425EE86-16AD-7626-5E07-AF73E7301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44" y="1740"/>
              <a:ext cx="636" cy="4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055" name="Line 54">
              <a:extLst>
                <a:ext uri="{FF2B5EF4-FFF2-40B4-BE49-F238E27FC236}">
                  <a16:creationId xmlns:a16="http://schemas.microsoft.com/office/drawing/2014/main" id="{0308FAC3-3996-8D92-0A21-0E5C92032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05" y="1792"/>
              <a:ext cx="0" cy="4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056" name="Line 55">
              <a:extLst>
                <a:ext uri="{FF2B5EF4-FFF2-40B4-BE49-F238E27FC236}">
                  <a16:creationId xmlns:a16="http://schemas.microsoft.com/office/drawing/2014/main" id="{3A9312F2-CAB8-77BB-277F-5009E9DFC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7" y="1749"/>
              <a:ext cx="682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057" name="Line 56">
              <a:extLst>
                <a:ext uri="{FF2B5EF4-FFF2-40B4-BE49-F238E27FC236}">
                  <a16:creationId xmlns:a16="http://schemas.microsoft.com/office/drawing/2014/main" id="{17BD9BE7-6257-95F1-AA9C-90B36C435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0" y="2288"/>
              <a:ext cx="496" cy="3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058" name="Line 57">
              <a:extLst>
                <a:ext uri="{FF2B5EF4-FFF2-40B4-BE49-F238E27FC236}">
                  <a16:creationId xmlns:a16="http://schemas.microsoft.com/office/drawing/2014/main" id="{9CCD4A31-1A85-6437-6696-E71E742D6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16" y="2264"/>
              <a:ext cx="413" cy="3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059" name="Line 58">
              <a:extLst>
                <a:ext uri="{FF2B5EF4-FFF2-40B4-BE49-F238E27FC236}">
                  <a16:creationId xmlns:a16="http://schemas.microsoft.com/office/drawing/2014/main" id="{AD4FD3A2-BDF5-A625-8CC1-DCB814CEF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36" y="2296"/>
              <a:ext cx="360" cy="3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060" name="Oval 59">
              <a:extLst>
                <a:ext uri="{FF2B5EF4-FFF2-40B4-BE49-F238E27FC236}">
                  <a16:creationId xmlns:a16="http://schemas.microsoft.com/office/drawing/2014/main" id="{185301A9-4F3F-8C13-2EE6-25B8DCD8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" y="2034"/>
              <a:ext cx="339" cy="339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333333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2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43061" name="Oval 60">
              <a:extLst>
                <a:ext uri="{FF2B5EF4-FFF2-40B4-BE49-F238E27FC236}">
                  <a16:creationId xmlns:a16="http://schemas.microsoft.com/office/drawing/2014/main" id="{0B2A6F6E-D0B9-02D5-9EED-E04C886A3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8" y="2486"/>
              <a:ext cx="339" cy="339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333333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3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43062" name="Oval 61">
              <a:extLst>
                <a:ext uri="{FF2B5EF4-FFF2-40B4-BE49-F238E27FC236}">
                  <a16:creationId xmlns:a16="http://schemas.microsoft.com/office/drawing/2014/main" id="{7F3DB50C-5474-F482-3B63-07AF2EB9F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" y="2486"/>
              <a:ext cx="339" cy="339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333333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4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43063" name="Oval 62">
              <a:extLst>
                <a:ext uri="{FF2B5EF4-FFF2-40B4-BE49-F238E27FC236}">
                  <a16:creationId xmlns:a16="http://schemas.microsoft.com/office/drawing/2014/main" id="{F3C1EDFA-2BD3-0927-2F88-92569DED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" y="2034"/>
              <a:ext cx="339" cy="339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333333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5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43064" name="Oval 63">
              <a:extLst>
                <a:ext uri="{FF2B5EF4-FFF2-40B4-BE49-F238E27FC236}">
                  <a16:creationId xmlns:a16="http://schemas.microsoft.com/office/drawing/2014/main" id="{BC6CE412-A6E3-C09E-F78B-735AC5659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0" y="2486"/>
              <a:ext cx="339" cy="339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333333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7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43065" name="Oval 64">
              <a:extLst>
                <a:ext uri="{FF2B5EF4-FFF2-40B4-BE49-F238E27FC236}">
                  <a16:creationId xmlns:a16="http://schemas.microsoft.com/office/drawing/2014/main" id="{9FCFADC5-6625-51D9-E7E5-1EB65260C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7" y="2034"/>
              <a:ext cx="339" cy="339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333333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9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43066" name="Oval 65">
              <a:extLst>
                <a:ext uri="{FF2B5EF4-FFF2-40B4-BE49-F238E27FC236}">
                  <a16:creationId xmlns:a16="http://schemas.microsoft.com/office/drawing/2014/main" id="{22A0BA16-D59B-8461-18A5-37D18E339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8" y="2034"/>
              <a:ext cx="412" cy="339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333333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10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43067" name="Oval 66">
              <a:extLst>
                <a:ext uri="{FF2B5EF4-FFF2-40B4-BE49-F238E27FC236}">
                  <a16:creationId xmlns:a16="http://schemas.microsoft.com/office/drawing/2014/main" id="{BC6C6CEB-F0BF-48F6-A873-48395B3F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" y="1469"/>
              <a:ext cx="339" cy="339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333333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6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43068" name="Oval 67">
              <a:extLst>
                <a:ext uri="{FF2B5EF4-FFF2-40B4-BE49-F238E27FC236}">
                  <a16:creationId xmlns:a16="http://schemas.microsoft.com/office/drawing/2014/main" id="{F0099C9D-EAC2-D47C-DA4A-008BDDE8A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0" y="1469"/>
              <a:ext cx="339" cy="339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333333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8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43069" name="Oval 68">
              <a:extLst>
                <a:ext uri="{FF2B5EF4-FFF2-40B4-BE49-F238E27FC236}">
                  <a16:creationId xmlns:a16="http://schemas.microsoft.com/office/drawing/2014/main" id="{9695847C-78BC-5115-52D6-B5F3F769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" y="2000"/>
              <a:ext cx="339" cy="339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333333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1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43051" name="Rectangle 106">
            <a:hlinkClick r:id="rId3" action="ppaction://hlinksldjump"/>
            <a:extLst>
              <a:ext uri="{FF2B5EF4-FFF2-40B4-BE49-F238E27FC236}">
                <a16:creationId xmlns:a16="http://schemas.microsoft.com/office/drawing/2014/main" id="{F0889D32-5187-DEB2-813E-7D1F8279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620553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4" action="ppaction://hlinksldjump"/>
              </a:rPr>
              <a:t>+</a:t>
            </a:r>
            <a:endParaRPr lang="es-ES" altLang="es-E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4 Marcador de pie de página">
            <a:extLst>
              <a:ext uri="{FF2B5EF4-FFF2-40B4-BE49-F238E27FC236}">
                <a16:creationId xmlns:a16="http://schemas.microsoft.com/office/drawing/2014/main" id="{70DB500D-DE3A-DFFA-F99C-E6E4E39FDD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98151D3F-CEA7-4322-9F17-C936EFC26D92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32321E6-C15B-D083-98FD-C52D4E9C7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1525"/>
          </a:xfrm>
        </p:spPr>
        <p:txBody>
          <a:bodyPr/>
          <a:lstStyle/>
          <a:p>
            <a:r>
              <a:rPr lang="es-ES_tradnl" altLang="es-ES"/>
              <a:t>3.2.2. Representación mediante árboles.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60C8ED4-E86B-A1BA-EC72-127BDAE356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671513"/>
            <a:ext cx="8550275" cy="54530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 b="1" dirty="0"/>
              <a:t>operación</a:t>
            </a:r>
            <a:r>
              <a:rPr lang="es-ES_tradnl" altLang="es-ES" sz="2400" dirty="0"/>
              <a:t> Crear (N: entero) : </a:t>
            </a:r>
            <a:r>
              <a:rPr lang="es-ES_tradnl" altLang="es-ES" sz="2400" dirty="0" err="1"/>
              <a:t>RelEquiv</a:t>
            </a:r>
            <a:r>
              <a:rPr lang="es-ES_tradnl" altLang="es-ES" sz="2400" dirty="0"/>
              <a:t>[N]</a:t>
            </a:r>
            <a:br>
              <a:rPr lang="es-ES_tradnl" altLang="es-ES" sz="2400" dirty="0"/>
            </a:br>
            <a:r>
              <a:rPr lang="es-ES_tradnl" altLang="es-ES" sz="2400" dirty="0"/>
              <a:t>  </a:t>
            </a:r>
            <a:r>
              <a:rPr lang="es-ES_tradnl" altLang="es-ES" sz="2400" b="1" dirty="0"/>
              <a:t>para cada</a:t>
            </a:r>
            <a:r>
              <a:rPr lang="es-ES_tradnl" altLang="es-ES" sz="2400" dirty="0"/>
              <a:t> i:= 1, ..., N </a:t>
            </a:r>
            <a:r>
              <a:rPr lang="es-ES_tradnl" altLang="es-ES" sz="2400" b="1" dirty="0"/>
              <a:t>hacer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400" dirty="0"/>
              <a:t>		R[i]:=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400" dirty="0"/>
              <a:t>	  </a:t>
            </a:r>
            <a:r>
              <a:rPr lang="es-ES_tradnl" altLang="es-ES" sz="2400" b="1" dirty="0"/>
              <a:t>devolver</a:t>
            </a:r>
            <a:r>
              <a:rPr lang="es-ES_tradnl" altLang="es-ES" sz="2400" dirty="0"/>
              <a:t> R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altLang="es-ES" sz="1000" b="1" dirty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400" b="1" dirty="0"/>
              <a:t>operación</a:t>
            </a:r>
            <a:r>
              <a:rPr lang="es-ES_tradnl" altLang="es-ES" sz="2400" dirty="0"/>
              <a:t> Unión (</a:t>
            </a:r>
            <a:r>
              <a:rPr lang="es-ES_tradnl" altLang="es-ES" sz="2400" b="1" dirty="0" err="1"/>
              <a:t>var</a:t>
            </a:r>
            <a:r>
              <a:rPr lang="es-ES_tradnl" altLang="es-ES" sz="2400" dirty="0"/>
              <a:t> R: </a:t>
            </a:r>
            <a:r>
              <a:rPr lang="es-ES_tradnl" altLang="es-ES" sz="2400" dirty="0" err="1"/>
              <a:t>RelEquiv</a:t>
            </a:r>
            <a:r>
              <a:rPr lang="es-ES_tradnl" altLang="es-ES" sz="2400" dirty="0"/>
              <a:t>[N]; a, b: entero)</a:t>
            </a:r>
            <a:br>
              <a:rPr lang="es-ES_tradnl" altLang="es-ES" sz="2400" dirty="0"/>
            </a:br>
            <a:r>
              <a:rPr lang="es-ES_tradnl" altLang="es-ES" sz="2400" dirty="0"/>
              <a:t>  R[a]:= b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altLang="es-ES" sz="9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400" b="1" dirty="0"/>
              <a:t>operación</a:t>
            </a:r>
            <a:r>
              <a:rPr lang="es-ES_tradnl" altLang="es-ES" sz="2400" dirty="0"/>
              <a:t> Encuentra (R: </a:t>
            </a:r>
            <a:r>
              <a:rPr lang="es-ES_tradnl" altLang="es-ES" sz="2400" dirty="0" err="1"/>
              <a:t>RelEquiv</a:t>
            </a:r>
            <a:r>
              <a:rPr lang="es-ES_tradnl" altLang="es-ES" sz="2400" dirty="0"/>
              <a:t>[N]; a: entero) : entero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400" dirty="0"/>
              <a:t>	  </a:t>
            </a:r>
            <a:r>
              <a:rPr lang="es-ES_tradnl" altLang="es-ES" sz="2400" b="1" dirty="0"/>
              <a:t>si</a:t>
            </a:r>
            <a:r>
              <a:rPr lang="es-ES_tradnl" altLang="es-ES" sz="2400" dirty="0"/>
              <a:t> R[a]==0 </a:t>
            </a:r>
            <a:r>
              <a:rPr lang="es-ES_tradnl" altLang="es-ES" sz="2400" b="1" dirty="0"/>
              <a:t>entonces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400" dirty="0"/>
              <a:t>		</a:t>
            </a:r>
            <a:r>
              <a:rPr lang="es-ES_tradnl" altLang="es-ES" sz="2400" b="1" dirty="0"/>
              <a:t>devolver</a:t>
            </a:r>
            <a:r>
              <a:rPr lang="es-ES_tradnl" altLang="es-ES" sz="2400" dirty="0"/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400" dirty="0"/>
              <a:t>	  </a:t>
            </a:r>
            <a:r>
              <a:rPr lang="es-ES_tradnl" altLang="es-ES" sz="2400" b="1" dirty="0"/>
              <a:t>sino</a:t>
            </a:r>
            <a:r>
              <a:rPr lang="es-ES_tradnl" altLang="es-ES" sz="2400" dirty="0"/>
              <a:t> </a:t>
            </a:r>
            <a:r>
              <a:rPr lang="es-ES_tradnl" altLang="es-ES" sz="2400" b="1" dirty="0"/>
              <a:t>devolver</a:t>
            </a:r>
            <a:r>
              <a:rPr lang="es-ES_tradnl" altLang="es-ES" sz="2400" dirty="0"/>
              <a:t> Encuentra (R, R[a])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ES_tradnl" altLang="es-ES" sz="2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_tradnl" altLang="es-ES" sz="2400" dirty="0"/>
              <a:t>El procedimiento </a:t>
            </a:r>
            <a:r>
              <a:rPr lang="es-ES_tradnl" altLang="es-ES" sz="2400" b="1" dirty="0"/>
              <a:t>Unión</a:t>
            </a:r>
            <a:r>
              <a:rPr lang="es-ES_tradnl" altLang="es-ES" sz="2400" dirty="0"/>
              <a:t> supone que </a:t>
            </a:r>
            <a:r>
              <a:rPr lang="es-ES_tradnl" altLang="es-ES" sz="2400" b="1" dirty="0"/>
              <a:t>a</a:t>
            </a:r>
            <a:r>
              <a:rPr lang="es-ES_tradnl" altLang="es-ES" sz="2400" dirty="0"/>
              <a:t> y </a:t>
            </a:r>
            <a:r>
              <a:rPr lang="es-ES_tradnl" altLang="es-ES" sz="2400" b="1" dirty="0"/>
              <a:t>b</a:t>
            </a:r>
            <a:r>
              <a:rPr lang="es-ES_tradnl" altLang="es-ES" sz="2400" dirty="0"/>
              <a:t> son raíces de los árboles. ¿Cómo sería la operación si no lo son?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4 Marcador de pie de página">
            <a:extLst>
              <a:ext uri="{FF2B5EF4-FFF2-40B4-BE49-F238E27FC236}">
                <a16:creationId xmlns:a16="http://schemas.microsoft.com/office/drawing/2014/main" id="{5EADBB7C-B3CE-3909-20F5-1D22CFF4C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3ADC6AE6-D76C-4D6D-BA47-4EA61115A600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78892" name="Line 44">
            <a:extLst>
              <a:ext uri="{FF2B5EF4-FFF2-40B4-BE49-F238E27FC236}">
                <a16:creationId xmlns:a16="http://schemas.microsoft.com/office/drawing/2014/main" id="{2D117F9C-7AB4-452F-580B-227191F8DE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52550" y="3235325"/>
            <a:ext cx="655638" cy="428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8908" name="Line 60">
            <a:extLst>
              <a:ext uri="{FF2B5EF4-FFF2-40B4-BE49-F238E27FC236}">
                <a16:creationId xmlns:a16="http://schemas.microsoft.com/office/drawing/2014/main" id="{ABAB907B-5AC0-B9A2-ED70-8E9052DCBC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3800" y="3741738"/>
            <a:ext cx="2947988" cy="727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8910" name="Line 62">
            <a:extLst>
              <a:ext uri="{FF2B5EF4-FFF2-40B4-BE49-F238E27FC236}">
                <a16:creationId xmlns:a16="http://schemas.microsoft.com/office/drawing/2014/main" id="{2F5D275E-FEF9-5621-9A78-83A7480736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0300" y="3805238"/>
            <a:ext cx="466725" cy="336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762043D2-6A31-0088-F012-754D6D4D4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1525"/>
          </a:xfrm>
        </p:spPr>
        <p:txBody>
          <a:bodyPr/>
          <a:lstStyle/>
          <a:p>
            <a:r>
              <a:rPr lang="es-ES_tradnl" altLang="es-ES"/>
              <a:t>3.2.2. Representación mediante árboles.</a:t>
            </a:r>
          </a:p>
        </p:txBody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E30C7AE1-19FE-2737-BF11-769848C8A9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779463"/>
            <a:ext cx="8550275" cy="21796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_tradnl" altLang="es-ES" sz="2400" b="1"/>
              <a:t>Ejemplo.</a:t>
            </a:r>
            <a:r>
              <a:rPr lang="es-ES_tradnl" altLang="es-ES" sz="2400"/>
              <a:t> Iniciar una relación R[6] vacía y aplicar: Unión(3, 4), Unión (6, 5), Unión (4, 5), Unión (5, 2), Unión (2, 1).</a:t>
            </a:r>
          </a:p>
        </p:txBody>
      </p:sp>
      <p:graphicFrame>
        <p:nvGraphicFramePr>
          <p:cNvPr id="78888" name="Group 40">
            <a:extLst>
              <a:ext uri="{FF2B5EF4-FFF2-40B4-BE49-F238E27FC236}">
                <a16:creationId xmlns:a16="http://schemas.microsoft.com/office/drawing/2014/main" id="{9C12CF07-F7A4-8CF9-4BBA-9B9D9CCAB5BD}"/>
              </a:ext>
            </a:extLst>
          </p:cNvPr>
          <p:cNvGraphicFramePr>
            <a:graphicFrameLocks noGrp="1"/>
          </p:cNvGraphicFramePr>
          <p:nvPr/>
        </p:nvGraphicFramePr>
        <p:xfrm>
          <a:off x="1762125" y="1873250"/>
          <a:ext cx="4905375" cy="1058863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087" name="Text Box 39">
            <a:extLst>
              <a:ext uri="{FF2B5EF4-FFF2-40B4-BE49-F238E27FC236}">
                <a16:creationId xmlns:a16="http://schemas.microsoft.com/office/drawing/2014/main" id="{D0A83A04-0DC3-D078-B82B-4E00331D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78025"/>
            <a:ext cx="1668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R : </a:t>
            </a:r>
            <a:r>
              <a:rPr lang="es-ES_tradnl" altLang="es-ES" sz="2400"/>
              <a:t>Rel-Equiv[10]</a:t>
            </a:r>
            <a:endParaRPr lang="es-ES" altLang="es-ES" sz="2400"/>
          </a:p>
        </p:txBody>
      </p:sp>
      <p:sp>
        <p:nvSpPr>
          <p:cNvPr id="78898" name="Oval 50">
            <a:extLst>
              <a:ext uri="{FF2B5EF4-FFF2-40B4-BE49-F238E27FC236}">
                <a16:creationId xmlns:a16="http://schemas.microsoft.com/office/drawing/2014/main" id="{6DD55EC0-A60E-0E45-8B47-E2E20EBD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342582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2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78901" name="Oval 53">
            <a:extLst>
              <a:ext uri="{FF2B5EF4-FFF2-40B4-BE49-F238E27FC236}">
                <a16:creationId xmlns:a16="http://schemas.microsoft.com/office/drawing/2014/main" id="{C4A2B493-4823-370C-EBD5-508BBAFB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342582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5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78902" name="Oval 54">
            <a:extLst>
              <a:ext uri="{FF2B5EF4-FFF2-40B4-BE49-F238E27FC236}">
                <a16:creationId xmlns:a16="http://schemas.microsoft.com/office/drawing/2014/main" id="{72E50836-DD1A-F269-6534-1192660A3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342582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4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45091" name="Oval 59">
            <a:extLst>
              <a:ext uri="{FF2B5EF4-FFF2-40B4-BE49-F238E27FC236}">
                <a16:creationId xmlns:a16="http://schemas.microsoft.com/office/drawing/2014/main" id="{0BA6EB27-CF66-E544-F3F1-4631096A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3425825"/>
            <a:ext cx="458787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1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78909" name="Line 61">
            <a:extLst>
              <a:ext uri="{FF2B5EF4-FFF2-40B4-BE49-F238E27FC236}">
                <a16:creationId xmlns:a16="http://schemas.microsoft.com/office/drawing/2014/main" id="{1F9C3746-1F4A-2562-16C6-25F29D672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9213" y="3789363"/>
            <a:ext cx="438150" cy="398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8911" name="Line 63">
            <a:extLst>
              <a:ext uri="{FF2B5EF4-FFF2-40B4-BE49-F238E27FC236}">
                <a16:creationId xmlns:a16="http://schemas.microsoft.com/office/drawing/2014/main" id="{56804B78-844D-7DE2-485A-723C000561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76913" y="3757613"/>
            <a:ext cx="541337" cy="352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8913" name="Text Box 65">
            <a:extLst>
              <a:ext uri="{FF2B5EF4-FFF2-40B4-BE49-F238E27FC236}">
                <a16:creationId xmlns:a16="http://schemas.microsoft.com/office/drawing/2014/main" id="{9D70DF3C-396F-E63B-76CD-5E7E283E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989138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Unión(R, 3, 4)</a:t>
            </a:r>
            <a:endParaRPr lang="es-ES" altLang="es-ES" sz="2600" b="1"/>
          </a:p>
        </p:txBody>
      </p:sp>
      <p:sp>
        <p:nvSpPr>
          <p:cNvPr id="78914" name="Text Box 66">
            <a:extLst>
              <a:ext uri="{FF2B5EF4-FFF2-40B4-BE49-F238E27FC236}">
                <a16:creationId xmlns:a16="http://schemas.microsoft.com/office/drawing/2014/main" id="{A38E87CD-572F-FC83-58AE-4EAE3DB4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1639888"/>
            <a:ext cx="22193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R:= Crear(6)</a:t>
            </a:r>
            <a:endParaRPr lang="es-ES" altLang="es-ES" sz="2600" b="1"/>
          </a:p>
        </p:txBody>
      </p:sp>
      <p:sp>
        <p:nvSpPr>
          <p:cNvPr id="78915" name="Text Box 67">
            <a:extLst>
              <a:ext uri="{FF2B5EF4-FFF2-40B4-BE49-F238E27FC236}">
                <a16:creationId xmlns:a16="http://schemas.microsoft.com/office/drawing/2014/main" id="{182DDF32-7C9A-14CB-99DF-B2CBC1B6E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2378075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4</a:t>
            </a:r>
            <a:endParaRPr lang="es-ES" altLang="es-ES" sz="2400" b="1"/>
          </a:p>
        </p:txBody>
      </p:sp>
      <p:sp>
        <p:nvSpPr>
          <p:cNvPr id="78899" name="Oval 51">
            <a:extLst>
              <a:ext uri="{FF2B5EF4-FFF2-40B4-BE49-F238E27FC236}">
                <a16:creationId xmlns:a16="http://schemas.microsoft.com/office/drawing/2014/main" id="{AC3C187D-F1D5-C096-67EF-489006E8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342582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3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78916" name="Text Box 68">
            <a:extLst>
              <a:ext uri="{FF2B5EF4-FFF2-40B4-BE49-F238E27FC236}">
                <a16:creationId xmlns:a16="http://schemas.microsoft.com/office/drawing/2014/main" id="{75028C24-64C6-3F0D-1FAC-CA3EAD4B9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2360613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Unión(R, 6, 5)</a:t>
            </a:r>
            <a:endParaRPr lang="es-ES" altLang="es-ES" sz="2600" b="1"/>
          </a:p>
        </p:txBody>
      </p:sp>
      <p:sp>
        <p:nvSpPr>
          <p:cNvPr id="78917" name="Text Box 69">
            <a:extLst>
              <a:ext uri="{FF2B5EF4-FFF2-40B4-BE49-F238E27FC236}">
                <a16:creationId xmlns:a16="http://schemas.microsoft.com/office/drawing/2014/main" id="{7BD9645D-19A1-CE93-DA90-09A99B33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2378075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5</a:t>
            </a:r>
            <a:endParaRPr lang="es-ES" altLang="es-ES" sz="2400" b="1"/>
          </a:p>
        </p:txBody>
      </p:sp>
      <p:sp>
        <p:nvSpPr>
          <p:cNvPr id="78905" name="Oval 57">
            <a:extLst>
              <a:ext uri="{FF2B5EF4-FFF2-40B4-BE49-F238E27FC236}">
                <a16:creationId xmlns:a16="http://schemas.microsoft.com/office/drawing/2014/main" id="{9AA39AE0-1808-4D82-6CDF-241649D9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42582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6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78918" name="Text Box 70">
            <a:extLst>
              <a:ext uri="{FF2B5EF4-FFF2-40B4-BE49-F238E27FC236}">
                <a16:creationId xmlns:a16="http://schemas.microsoft.com/office/drawing/2014/main" id="{59B5D9E4-FCE5-8AF0-EE95-62B2AA163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2392363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5</a:t>
            </a:r>
            <a:endParaRPr lang="es-ES" altLang="es-ES" sz="2400" b="1"/>
          </a:p>
        </p:txBody>
      </p:sp>
      <p:sp>
        <p:nvSpPr>
          <p:cNvPr id="78919" name="Text Box 71">
            <a:extLst>
              <a:ext uri="{FF2B5EF4-FFF2-40B4-BE49-F238E27FC236}">
                <a16:creationId xmlns:a16="http://schemas.microsoft.com/office/drawing/2014/main" id="{39C8797F-DD18-13AA-C609-BFFABA2DA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2746375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Unión(R, 4, 5)</a:t>
            </a:r>
            <a:endParaRPr lang="es-ES" altLang="es-ES" sz="2600" b="1"/>
          </a:p>
        </p:txBody>
      </p:sp>
      <p:sp>
        <p:nvSpPr>
          <p:cNvPr id="78920" name="Text Box 72">
            <a:extLst>
              <a:ext uri="{FF2B5EF4-FFF2-40B4-BE49-F238E27FC236}">
                <a16:creationId xmlns:a16="http://schemas.microsoft.com/office/drawing/2014/main" id="{238E8B58-5694-BD19-E1BC-F0312E010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133725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Unión(R, 5, 2)</a:t>
            </a:r>
            <a:endParaRPr lang="es-ES" altLang="es-ES" sz="2600" b="1"/>
          </a:p>
        </p:txBody>
      </p:sp>
      <p:sp>
        <p:nvSpPr>
          <p:cNvPr id="78921" name="Text Box 73">
            <a:extLst>
              <a:ext uri="{FF2B5EF4-FFF2-40B4-BE49-F238E27FC236}">
                <a16:creationId xmlns:a16="http://schemas.microsoft.com/office/drawing/2014/main" id="{E84521E3-1E14-106B-E885-25BF43A65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2392363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2</a:t>
            </a:r>
            <a:endParaRPr lang="es-ES" altLang="es-ES" sz="2400" b="1"/>
          </a:p>
        </p:txBody>
      </p:sp>
      <p:sp>
        <p:nvSpPr>
          <p:cNvPr id="78922" name="Text Box 74">
            <a:extLst>
              <a:ext uri="{FF2B5EF4-FFF2-40B4-BE49-F238E27FC236}">
                <a16:creationId xmlns:a16="http://schemas.microsoft.com/office/drawing/2014/main" id="{7398DE1C-22C6-2389-DF64-A27E691A2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567113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Unión(R, 2, 1)</a:t>
            </a:r>
            <a:endParaRPr lang="es-ES" altLang="es-ES" sz="2600" b="1"/>
          </a:p>
        </p:txBody>
      </p:sp>
      <p:sp>
        <p:nvSpPr>
          <p:cNvPr id="78923" name="Text Box 75">
            <a:extLst>
              <a:ext uri="{FF2B5EF4-FFF2-40B4-BE49-F238E27FC236}">
                <a16:creationId xmlns:a16="http://schemas.microsoft.com/office/drawing/2014/main" id="{3F96C7B7-5D3B-F180-DF6F-19FBA9A5A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2390775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1</a:t>
            </a:r>
            <a:endParaRPr lang="es-ES" altLang="es-E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299E-6 L 0.03715 0.0859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8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42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0116E-6 L -0.03038 0.0883 " pathEditMode="relative" ptsTypes="AA">
                                      <p:cBhvr>
                                        <p:cTn id="33" dur="500" fill="hold"/>
                                        <p:tgtEl>
                                          <p:spTgt spid="78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15 0.08598 L 0.07951 0.1696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78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417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4236 0.08366 " pathEditMode="relative" ptsTypes="AA">
                                      <p:cBhvr>
                                        <p:cTn id="50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4236 0.08366 " pathEditMode="relative" ptsTypes="AA">
                                      <p:cBhvr>
                                        <p:cTn id="52" dur="500" fill="hold"/>
                                        <p:tgtEl>
                                          <p:spTgt spid="78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08829 L -0.02882 0.21274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8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21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0157 0.12445 " pathEditMode="relative" ptsTypes="AA">
                                      <p:cBhvr>
                                        <p:cTn id="72" dur="500" fill="hold"/>
                                        <p:tgtEl>
                                          <p:spTgt spid="78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0157 0.12445 " pathEditMode="relative" ptsTypes="AA">
                                      <p:cBhvr>
                                        <p:cTn id="74" dur="500" fill="hold"/>
                                        <p:tgtEl>
                                          <p:spTgt spid="78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1622E-6 L 0.00156 0.12445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78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21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7 0.08366 L 0.04566 0.20602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8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611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0.08366 L 0.04392 0.20811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21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51 0.16964 L 0.08107 0.29409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78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2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08 0.29444 L 0.08542 0.3715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78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84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92 0.20834 L 0.04826 0.28542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84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82 0.21277 L -0.02448 0.28978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78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839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12453 L 0.0059 0.20162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78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84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66 0.20625 L 0.05 0.28334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78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8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12453 L 0.0059 0.2016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78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843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0434 0.07709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84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12454 L 0.0059 0.20162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8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84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34 0.07701 " pathEditMode="relative" ptsTypes="AA">
                                      <p:cBhvr>
                                        <p:cTn id="111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34 0.07701 " pathEditMode="relative" ptsTypes="AA">
                                      <p:cBhvr>
                                        <p:cTn id="113" dur="500" fill="hold"/>
                                        <p:tgtEl>
                                          <p:spTgt spid="78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98" grpId="0" animBg="1"/>
      <p:bldP spid="78901" grpId="0" animBg="1"/>
      <p:bldP spid="78901" grpId="1" animBg="1"/>
      <p:bldP spid="78902" grpId="0" animBg="1"/>
      <p:bldP spid="78902" grpId="1" animBg="1"/>
      <p:bldP spid="78902" grpId="2" animBg="1"/>
      <p:bldP spid="78913" grpId="0"/>
      <p:bldP spid="78914" grpId="0"/>
      <p:bldP spid="78915" grpId="0" animBg="1"/>
      <p:bldP spid="78899" grpId="0" animBg="1"/>
      <p:bldP spid="78899" grpId="1" animBg="1"/>
      <p:bldP spid="78899" grpId="2" animBg="1"/>
      <p:bldP spid="78899" grpId="3" animBg="1"/>
      <p:bldP spid="78916" grpId="0"/>
      <p:bldP spid="78917" grpId="0" animBg="1"/>
      <p:bldP spid="78905" grpId="0" animBg="1"/>
      <p:bldP spid="78905" grpId="1" animBg="1"/>
      <p:bldP spid="78905" grpId="2" animBg="1"/>
      <p:bldP spid="78918" grpId="0" animBg="1"/>
      <p:bldP spid="78919" grpId="0"/>
      <p:bldP spid="78920" grpId="0"/>
      <p:bldP spid="78921" grpId="0" animBg="1"/>
      <p:bldP spid="78922" grpId="0"/>
      <p:bldP spid="789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>
            <a:extLst>
              <a:ext uri="{FF2B5EF4-FFF2-40B4-BE49-F238E27FC236}">
                <a16:creationId xmlns:a16="http://schemas.microsoft.com/office/drawing/2014/main" id="{6AB6DA26-0ABD-3318-C45E-7F052F60C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827A0922-9A64-440B-9E36-4223DFA2B8CD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C159A9-57A8-BD48-9426-6EE94C699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55638"/>
          </a:xfrm>
        </p:spPr>
        <p:txBody>
          <a:bodyPr/>
          <a:lstStyle/>
          <a:p>
            <a:r>
              <a:rPr lang="es-ES_tradnl" altLang="es-ES"/>
              <a:t>3.1. Árboles Trie.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2419331-31F3-61F4-D216-42311A96D1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641350"/>
            <a:ext cx="8189913" cy="5164138"/>
          </a:xfrm>
        </p:spPr>
        <p:txBody>
          <a:bodyPr/>
          <a:lstStyle/>
          <a:p>
            <a:pPr marL="365125" indent="-365125"/>
            <a:r>
              <a:rPr lang="es-ES_tradnl" altLang="es-ES" sz="2800" b="1"/>
              <a:t>Diccionario español:</a:t>
            </a:r>
            <a:r>
              <a:rPr lang="es-ES_tradnl" altLang="es-ES" sz="2800"/>
              <a:t> ~ 3 millones de palabras.</a:t>
            </a:r>
          </a:p>
          <a:p>
            <a:pPr marL="365125" indent="-365125"/>
            <a:r>
              <a:rPr lang="es-ES_tradnl" altLang="es-ES" sz="2800"/>
              <a:t>Muchas palabras </a:t>
            </a:r>
            <a:r>
              <a:rPr lang="es-ES_tradnl" altLang="es-ES" sz="2800">
                <a:sym typeface="Symbol" panose="05050102010706020507" pitchFamily="18" charset="2"/>
              </a:rPr>
              <a:t> Mucha memoria y operaciones lentas.</a:t>
            </a:r>
            <a:endParaRPr lang="es-ES_tradnl" altLang="es-ES" sz="2800"/>
          </a:p>
          <a:p>
            <a:pPr marL="365125" indent="-365125"/>
            <a:r>
              <a:rPr lang="es-ES_tradnl" altLang="es-ES" sz="2800"/>
              <a:t>Pero la búsqueda de una palabra no puede tardar más de 1 milisegundo...</a:t>
            </a:r>
          </a:p>
          <a:p>
            <a:pPr marL="365125" indent="-365125"/>
            <a:endParaRPr lang="es-ES_tradnl" altLang="es-ES" sz="1200"/>
          </a:p>
          <a:p>
            <a:pPr marL="365125" indent="-365125" algn="ctr">
              <a:buFontTx/>
              <a:buNone/>
            </a:pPr>
            <a:r>
              <a:rPr lang="es-ES_tradnl" altLang="es-ES" sz="2400">
                <a:sym typeface="Symbol" panose="05050102010706020507" pitchFamily="18" charset="2"/>
              </a:rPr>
              <a:t>... esparto esparvar esparvel esparver espasmar espasmo espasmódica espasmódico espata espatarrada espatarrarse espática espático espato espátula espatulomancia espaviento espavorecida espavorecido espavorida espavorido espay especería especia especial 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Marcador de pie de página">
            <a:extLst>
              <a:ext uri="{FF2B5EF4-FFF2-40B4-BE49-F238E27FC236}">
                <a16:creationId xmlns:a16="http://schemas.microsoft.com/office/drawing/2014/main" id="{F9719536-09F7-AF7A-A8B1-DCBB4CA4D5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A42A770C-DC75-4FCC-A7CF-4E6FAB5867A9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C49AD60-CC91-A979-856A-5136EEF94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r>
              <a:rPr lang="es-ES_tradnl" altLang="es-ES"/>
              <a:t>3.2.2. Representación mediante árboles.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51DFC6D-5D57-3C5B-4286-42EF801C4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706438"/>
            <a:ext cx="8623300" cy="5618162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800" b="1" dirty="0"/>
              <a:t>	Eficiencia de las operaciones</a:t>
            </a:r>
          </a:p>
          <a:p>
            <a:pPr>
              <a:lnSpc>
                <a:spcPct val="90000"/>
              </a:lnSpc>
            </a:pPr>
            <a:r>
              <a:rPr lang="es-ES_tradnl" altLang="es-ES" sz="2800" dirty="0"/>
              <a:t>La operación </a:t>
            </a:r>
            <a:r>
              <a:rPr lang="es-ES_tradnl" altLang="es-ES" sz="2800" b="1" dirty="0"/>
              <a:t>Unión</a:t>
            </a:r>
            <a:r>
              <a:rPr lang="es-ES_tradnl" altLang="es-ES" sz="2800" dirty="0"/>
              <a:t> tiene un </a:t>
            </a:r>
            <a:r>
              <a:rPr lang="es-ES_tradnl" altLang="es-ES" sz="2800" b="1" dirty="0"/>
              <a:t>O(1)</a:t>
            </a:r>
            <a:r>
              <a:rPr lang="es-ES_tradnl" altLang="es-E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s-ES_tradnl" altLang="es-ES" sz="2800" dirty="0"/>
              <a:t>En el caso promedio la operación </a:t>
            </a:r>
            <a:r>
              <a:rPr lang="es-ES_tradnl" altLang="es-ES" sz="2800" b="1" dirty="0"/>
              <a:t>Encuentra</a:t>
            </a:r>
            <a:r>
              <a:rPr lang="es-ES_tradnl" altLang="es-ES" sz="2800" dirty="0"/>
              <a:t> es de orden menor que </a:t>
            </a:r>
            <a:r>
              <a:rPr lang="es-ES_tradnl" altLang="es-ES" sz="2800" b="1" dirty="0"/>
              <a:t>O(log N)</a:t>
            </a:r>
            <a:r>
              <a:rPr lang="es-ES_tradnl" altLang="es-E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s-ES_tradnl" altLang="es-ES" sz="2800" dirty="0"/>
              <a:t>Sin embargo, en el peor caso los árboles son cadenas y el coste es </a:t>
            </a:r>
            <a:r>
              <a:rPr lang="es-ES_tradnl" altLang="es-ES" sz="2800" b="1" dirty="0"/>
              <a:t>O(N)</a:t>
            </a:r>
            <a:r>
              <a:rPr lang="es-ES_tradnl" altLang="es-ES" sz="2800" dirty="0"/>
              <a:t>.</a:t>
            </a:r>
          </a:p>
          <a:p>
            <a:pPr>
              <a:lnSpc>
                <a:spcPct val="90000"/>
              </a:lnSpc>
            </a:pPr>
            <a:endParaRPr lang="es-ES_tradnl" altLang="es-ES" sz="2800" dirty="0"/>
          </a:p>
          <a:p>
            <a:pPr>
              <a:lnSpc>
                <a:spcPct val="90000"/>
              </a:lnSpc>
            </a:pPr>
            <a:r>
              <a:rPr lang="es-ES_tradnl" altLang="es-ES" sz="2800" dirty="0"/>
              <a:t>Debemos garantizar que los árboles sean lo más anchos posible.</a:t>
            </a:r>
          </a:p>
          <a:p>
            <a:pPr>
              <a:lnSpc>
                <a:spcPct val="90000"/>
              </a:lnSpc>
            </a:pPr>
            <a:r>
              <a:rPr lang="es-ES_tradnl" altLang="es-ES" sz="2600" b="1" dirty="0"/>
              <a:t>Idea:</a:t>
            </a:r>
            <a:r>
              <a:rPr lang="es-ES_tradnl" altLang="es-ES" sz="2600" dirty="0"/>
              <a:t> Al unir </a:t>
            </a:r>
            <a:r>
              <a:rPr lang="es-ES_tradnl" altLang="es-ES" sz="2600" b="1" dirty="0"/>
              <a:t>a</a:t>
            </a:r>
            <a:r>
              <a:rPr lang="es-ES_tradnl" altLang="es-ES" sz="2600" dirty="0"/>
              <a:t> y </a:t>
            </a:r>
            <a:r>
              <a:rPr lang="es-ES_tradnl" altLang="es-ES" sz="2600" b="1" dirty="0"/>
              <a:t>b</a:t>
            </a:r>
            <a:r>
              <a:rPr lang="es-ES_tradnl" altLang="es-ES" sz="2600" dirty="0"/>
              <a:t> se puede poner </a:t>
            </a:r>
            <a:r>
              <a:rPr lang="es-ES_tradnl" altLang="es-ES" sz="2600" b="1" dirty="0"/>
              <a:t>a</a:t>
            </a:r>
            <a:r>
              <a:rPr lang="es-ES_tradnl" altLang="es-ES" sz="2600" dirty="0"/>
              <a:t> como hijo de </a:t>
            </a:r>
            <a:r>
              <a:rPr lang="es-ES_tradnl" altLang="es-ES" sz="2600" b="1" dirty="0"/>
              <a:t>b</a:t>
            </a:r>
            <a:r>
              <a:rPr lang="es-ES_tradnl" altLang="es-ES" sz="2600" dirty="0"/>
              <a:t>, o al revés. </a:t>
            </a:r>
            <a:r>
              <a:rPr lang="es-ES_tradnl" altLang="es-ES" sz="2600" b="1" dirty="0"/>
              <a:t>Solución:</a:t>
            </a:r>
            <a:r>
              <a:rPr lang="es-ES_tradnl" altLang="es-ES" sz="2600" dirty="0"/>
              <a:t> Colocar el menos alto como hijo del más alto.</a:t>
            </a:r>
            <a:endParaRPr lang="es-ES_tradnl" altLang="es-E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3 Marcador de pie de página">
            <a:extLst>
              <a:ext uri="{FF2B5EF4-FFF2-40B4-BE49-F238E27FC236}">
                <a16:creationId xmlns:a16="http://schemas.microsoft.com/office/drawing/2014/main" id="{D812E635-A4AD-0877-6D33-76B306CBA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60C15AE2-0962-4B98-A4B3-9A8085179499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1AE5068-BFAE-2BCC-C4C8-FF1A9F113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r>
              <a:rPr lang="es-ES_tradnl" altLang="es-ES"/>
              <a:t>3.2.3. Balanceo del árbol y compresión.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60A8ED15-41BC-AD6B-4AFC-9E64EE359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8" y="660400"/>
            <a:ext cx="8770937" cy="5632450"/>
          </a:xfrm>
          <a:noFill/>
        </p:spPr>
        <p:txBody>
          <a:bodyPr/>
          <a:lstStyle/>
          <a:p>
            <a:r>
              <a:rPr lang="es-ES_tradnl" altLang="es-ES" sz="2800" b="1" dirty="0"/>
              <a:t>Modificación:</a:t>
            </a:r>
            <a:r>
              <a:rPr lang="es-ES_tradnl" altLang="es-ES" sz="2800" dirty="0"/>
              <a:t> Si un nodo </a:t>
            </a:r>
            <a:r>
              <a:rPr lang="es-ES_tradnl" altLang="es-ES" sz="2800" b="1" dirty="0"/>
              <a:t>x</a:t>
            </a:r>
            <a:r>
              <a:rPr lang="es-ES_tradnl" altLang="es-ES" sz="2800" dirty="0"/>
              <a:t> es raíz, </a:t>
            </a:r>
            <a:r>
              <a:rPr lang="es-ES_tradnl" altLang="es-ES" sz="2800" b="1" dirty="0"/>
              <a:t>R[x]</a:t>
            </a:r>
            <a:r>
              <a:rPr lang="es-ES_tradnl" altLang="es-ES" sz="2800" dirty="0"/>
              <a:t> indica (con números negativos) la profundidad de su árbol.</a:t>
            </a:r>
          </a:p>
          <a:p>
            <a:r>
              <a:rPr lang="es-ES_tradnl" altLang="es-ES" sz="2800" dirty="0"/>
              <a:t>Al unir dos raíces, apuntar la de menor profundidad a la de mayor (</a:t>
            </a:r>
            <a:r>
              <a:rPr lang="es-ES_tradnl" altLang="es-ES" sz="2800" b="1" dirty="0"/>
              <a:t>balanceo del árbol</a:t>
            </a:r>
            <a:r>
              <a:rPr lang="es-ES_tradnl" altLang="es-ES" sz="2800" dirty="0"/>
              <a:t>).</a:t>
            </a:r>
          </a:p>
          <a:p>
            <a:endParaRPr lang="es-ES_tradnl" altLang="es-ES" sz="1200" dirty="0"/>
          </a:p>
          <a:p>
            <a:pPr>
              <a:buFontTx/>
              <a:buNone/>
            </a:pPr>
            <a:r>
              <a:rPr lang="es-ES_tradnl" altLang="es-ES" sz="2400" b="1" dirty="0"/>
              <a:t>operación</a:t>
            </a:r>
            <a:r>
              <a:rPr lang="es-ES_tradnl" altLang="es-ES" sz="2400" dirty="0"/>
              <a:t> Unión (</a:t>
            </a:r>
            <a:r>
              <a:rPr lang="es-ES_tradnl" altLang="es-ES" sz="2400" b="1" dirty="0" err="1"/>
              <a:t>var</a:t>
            </a:r>
            <a:r>
              <a:rPr lang="es-ES_tradnl" altLang="es-ES" sz="2400" dirty="0"/>
              <a:t> R: </a:t>
            </a:r>
            <a:r>
              <a:rPr lang="es-ES_tradnl" altLang="es-ES" sz="2400" dirty="0" err="1"/>
              <a:t>RelEquiv</a:t>
            </a:r>
            <a:r>
              <a:rPr lang="es-ES_tradnl" altLang="es-ES" sz="2400" dirty="0"/>
              <a:t>[N]; a, b: entero)</a:t>
            </a:r>
            <a:br>
              <a:rPr lang="es-ES_tradnl" altLang="es-ES" sz="2400" dirty="0"/>
            </a:br>
            <a:r>
              <a:rPr lang="es-ES_tradnl" altLang="es-ES" sz="2400" dirty="0"/>
              <a:t>  </a:t>
            </a:r>
            <a:r>
              <a:rPr lang="es-ES_tradnl" altLang="es-ES" sz="2400" b="1" dirty="0"/>
              <a:t>si</a:t>
            </a:r>
            <a:r>
              <a:rPr lang="es-ES_tradnl" altLang="es-ES" sz="2400" dirty="0"/>
              <a:t> R[a] &lt; R[b] </a:t>
            </a:r>
            <a:r>
              <a:rPr lang="es-ES_tradnl" altLang="es-ES" sz="2400" b="1" dirty="0"/>
              <a:t>entonces</a:t>
            </a:r>
            <a:r>
              <a:rPr lang="es-ES_tradnl" altLang="es-ES" sz="2400" dirty="0"/>
              <a:t> R[b]:= a</a:t>
            </a:r>
          </a:p>
          <a:p>
            <a:pPr>
              <a:buFontTx/>
              <a:buNone/>
            </a:pPr>
            <a:r>
              <a:rPr lang="es-ES_tradnl" altLang="es-ES" sz="2400" dirty="0"/>
              <a:t>	  </a:t>
            </a:r>
            <a:r>
              <a:rPr lang="es-ES_tradnl" altLang="es-ES" sz="2400" b="1" dirty="0"/>
              <a:t>sino</a:t>
            </a:r>
          </a:p>
          <a:p>
            <a:pPr>
              <a:buFontTx/>
              <a:buNone/>
            </a:pPr>
            <a:r>
              <a:rPr lang="es-ES_tradnl" altLang="es-ES" sz="2400" dirty="0"/>
              <a:t>		</a:t>
            </a:r>
            <a:r>
              <a:rPr lang="es-ES_tradnl" altLang="es-ES" sz="2400" b="1" dirty="0"/>
              <a:t>si</a:t>
            </a:r>
            <a:r>
              <a:rPr lang="es-ES_tradnl" altLang="es-ES" sz="2400" dirty="0"/>
              <a:t> R[a]==R[b] </a:t>
            </a:r>
            <a:r>
              <a:rPr lang="es-ES_tradnl" altLang="es-ES" sz="2400" b="1" dirty="0"/>
              <a:t>entonces</a:t>
            </a:r>
          </a:p>
          <a:p>
            <a:pPr>
              <a:buFontTx/>
              <a:buNone/>
            </a:pPr>
            <a:r>
              <a:rPr lang="es-ES_tradnl" altLang="es-ES" sz="2400" dirty="0"/>
              <a:t>	 	      R[b]:= R[b] – 1</a:t>
            </a:r>
          </a:p>
          <a:p>
            <a:pPr>
              <a:buFontTx/>
              <a:buNone/>
            </a:pPr>
            <a:r>
              <a:rPr lang="es-ES_tradnl" altLang="es-ES" sz="2400" dirty="0"/>
              <a:t>		</a:t>
            </a:r>
            <a:r>
              <a:rPr lang="es-ES_tradnl" altLang="es-ES" sz="2400" b="1" dirty="0" err="1"/>
              <a:t>finsi</a:t>
            </a:r>
            <a:endParaRPr lang="es-ES_tradnl" altLang="es-ES" sz="2400" b="1" dirty="0"/>
          </a:p>
          <a:p>
            <a:pPr>
              <a:buFontTx/>
              <a:buNone/>
            </a:pPr>
            <a:r>
              <a:rPr lang="es-ES_tradnl" altLang="es-ES" sz="2400" dirty="0"/>
              <a:t>		R[a]:= b</a:t>
            </a:r>
          </a:p>
          <a:p>
            <a:pPr>
              <a:buFontTx/>
              <a:buNone/>
            </a:pPr>
            <a:r>
              <a:rPr lang="es-ES_tradnl" altLang="es-ES" sz="2400" dirty="0"/>
              <a:t>	  </a:t>
            </a:r>
            <a:r>
              <a:rPr lang="es-ES_tradnl" altLang="es-ES" sz="2400" b="1" dirty="0" err="1"/>
              <a:t>finsi</a:t>
            </a:r>
            <a:r>
              <a:rPr lang="es-ES_tradnl" altLang="es-ES" sz="2400" dirty="0"/>
              <a:t>		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4 Marcador de pie de página">
            <a:extLst>
              <a:ext uri="{FF2B5EF4-FFF2-40B4-BE49-F238E27FC236}">
                <a16:creationId xmlns:a16="http://schemas.microsoft.com/office/drawing/2014/main" id="{3BD40B12-5DD8-E3E5-9ADF-AFAFDE4B91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88B1B8A2-4FAA-4C86-BE34-AFC68DCD23CA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81922" name="Line 2">
            <a:extLst>
              <a:ext uri="{FF2B5EF4-FFF2-40B4-BE49-F238E27FC236}">
                <a16:creationId xmlns:a16="http://schemas.microsoft.com/office/drawing/2014/main" id="{E3722D8F-E8A6-C852-0F31-0696831E68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5100" y="3573463"/>
            <a:ext cx="3922713" cy="6032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23" name="Line 3">
            <a:extLst>
              <a:ext uri="{FF2B5EF4-FFF2-40B4-BE49-F238E27FC236}">
                <a16:creationId xmlns:a16="http://schemas.microsoft.com/office/drawing/2014/main" id="{2013EBE9-2C57-B3D9-EB41-D0012F98CD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35338" y="3727450"/>
            <a:ext cx="1970087" cy="4937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0764C297-8DFD-812C-F60E-903D6A6F1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0300" y="3805238"/>
            <a:ext cx="466725" cy="336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0AE04007-1AD4-966D-8886-31E067D47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1525"/>
          </a:xfrm>
        </p:spPr>
        <p:txBody>
          <a:bodyPr/>
          <a:lstStyle/>
          <a:p>
            <a:r>
              <a:rPr lang="es-ES_tradnl" altLang="es-ES"/>
              <a:t>3.2.3. Balanceo del árbol y compresión.</a:t>
            </a:r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91957B2C-06EA-4D12-E7D5-97F11719FF9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779463"/>
            <a:ext cx="8550275" cy="21796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_tradnl" altLang="es-ES" sz="2400" b="1"/>
              <a:t>Ejemplo.</a:t>
            </a:r>
            <a:r>
              <a:rPr lang="es-ES_tradnl" altLang="es-ES" sz="2400"/>
              <a:t> Iniciar una relación R[6] vacía y aplicar: Unión(3, 4), Unión (6, 5), Unión (4, 5), Unión (5, 2), Unión (1, 5).</a:t>
            </a:r>
          </a:p>
        </p:txBody>
      </p:sp>
      <p:graphicFrame>
        <p:nvGraphicFramePr>
          <p:cNvPr id="81927" name="Group 7">
            <a:extLst>
              <a:ext uri="{FF2B5EF4-FFF2-40B4-BE49-F238E27FC236}">
                <a16:creationId xmlns:a16="http://schemas.microsoft.com/office/drawing/2014/main" id="{38438978-CB86-E846-2FCF-2822DA55AE72}"/>
              </a:ext>
            </a:extLst>
          </p:cNvPr>
          <p:cNvGraphicFramePr>
            <a:graphicFrameLocks noGrp="1"/>
          </p:cNvGraphicFramePr>
          <p:nvPr/>
        </p:nvGraphicFramePr>
        <p:xfrm>
          <a:off x="1762125" y="1873250"/>
          <a:ext cx="4905375" cy="1058863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159" name="Text Box 30">
            <a:extLst>
              <a:ext uri="{FF2B5EF4-FFF2-40B4-BE49-F238E27FC236}">
                <a16:creationId xmlns:a16="http://schemas.microsoft.com/office/drawing/2014/main" id="{B42A85C5-909E-E974-C491-474DFF5FD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78025"/>
            <a:ext cx="1668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R : </a:t>
            </a:r>
            <a:r>
              <a:rPr lang="es-ES_tradnl" altLang="es-ES" sz="2400"/>
              <a:t>Rel-Equiv[10]</a:t>
            </a:r>
            <a:endParaRPr lang="es-ES" altLang="es-ES" sz="2400"/>
          </a:p>
        </p:txBody>
      </p:sp>
      <p:sp>
        <p:nvSpPr>
          <p:cNvPr id="81951" name="Oval 31">
            <a:extLst>
              <a:ext uri="{FF2B5EF4-FFF2-40B4-BE49-F238E27FC236}">
                <a16:creationId xmlns:a16="http://schemas.microsoft.com/office/drawing/2014/main" id="{DD618687-5162-0796-3997-587B1848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342582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2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48161" name="Oval 32">
            <a:extLst>
              <a:ext uri="{FF2B5EF4-FFF2-40B4-BE49-F238E27FC236}">
                <a16:creationId xmlns:a16="http://schemas.microsoft.com/office/drawing/2014/main" id="{1BDBB74D-4FA4-6A08-00CB-72D7A151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342582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5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81953" name="Oval 33">
            <a:extLst>
              <a:ext uri="{FF2B5EF4-FFF2-40B4-BE49-F238E27FC236}">
                <a16:creationId xmlns:a16="http://schemas.microsoft.com/office/drawing/2014/main" id="{915C522E-CD64-7C93-7848-1D4BF643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342582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4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81954" name="Oval 34">
            <a:extLst>
              <a:ext uri="{FF2B5EF4-FFF2-40B4-BE49-F238E27FC236}">
                <a16:creationId xmlns:a16="http://schemas.microsoft.com/office/drawing/2014/main" id="{0A8EC871-AB9F-8D44-F8D0-994A3DB4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3425825"/>
            <a:ext cx="458787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1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81955" name="Line 35">
            <a:extLst>
              <a:ext uri="{FF2B5EF4-FFF2-40B4-BE49-F238E27FC236}">
                <a16:creationId xmlns:a16="http://schemas.microsoft.com/office/drawing/2014/main" id="{C715D92F-DFFD-C35F-5012-335925507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9213" y="3789363"/>
            <a:ext cx="438150" cy="398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56" name="Line 36">
            <a:extLst>
              <a:ext uri="{FF2B5EF4-FFF2-40B4-BE49-F238E27FC236}">
                <a16:creationId xmlns:a16="http://schemas.microsoft.com/office/drawing/2014/main" id="{69E1E97E-19FB-A335-8A0C-E1F874F58E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76913" y="3757613"/>
            <a:ext cx="541337" cy="352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57" name="Text Box 37">
            <a:extLst>
              <a:ext uri="{FF2B5EF4-FFF2-40B4-BE49-F238E27FC236}">
                <a16:creationId xmlns:a16="http://schemas.microsoft.com/office/drawing/2014/main" id="{FBA53C43-D390-A6A4-7704-EC01954B7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989138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Unión(R, 3, 4)</a:t>
            </a:r>
            <a:endParaRPr lang="es-ES" altLang="es-ES" sz="2600" b="1"/>
          </a:p>
        </p:txBody>
      </p:sp>
      <p:sp>
        <p:nvSpPr>
          <p:cNvPr id="81958" name="Text Box 38">
            <a:extLst>
              <a:ext uri="{FF2B5EF4-FFF2-40B4-BE49-F238E27FC236}">
                <a16:creationId xmlns:a16="http://schemas.microsoft.com/office/drawing/2014/main" id="{D3142DEE-2B59-7BCF-F97F-BDCFCB78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1639888"/>
            <a:ext cx="22193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R:= Crear(6)</a:t>
            </a:r>
            <a:endParaRPr lang="es-ES" altLang="es-ES" sz="2600" b="1"/>
          </a:p>
        </p:txBody>
      </p:sp>
      <p:sp>
        <p:nvSpPr>
          <p:cNvPr id="81959" name="Text Box 39">
            <a:extLst>
              <a:ext uri="{FF2B5EF4-FFF2-40B4-BE49-F238E27FC236}">
                <a16:creationId xmlns:a16="http://schemas.microsoft.com/office/drawing/2014/main" id="{4221C04C-8D87-9414-1E78-0CB59D78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2378075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4</a:t>
            </a:r>
            <a:endParaRPr lang="es-ES" altLang="es-ES" sz="2400" b="1"/>
          </a:p>
        </p:txBody>
      </p:sp>
      <p:sp>
        <p:nvSpPr>
          <p:cNvPr id="81960" name="Oval 40">
            <a:extLst>
              <a:ext uri="{FF2B5EF4-FFF2-40B4-BE49-F238E27FC236}">
                <a16:creationId xmlns:a16="http://schemas.microsoft.com/office/drawing/2014/main" id="{DB901B6D-73D4-736A-6847-B708C172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342582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3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81961" name="Text Box 41">
            <a:extLst>
              <a:ext uri="{FF2B5EF4-FFF2-40B4-BE49-F238E27FC236}">
                <a16:creationId xmlns:a16="http://schemas.microsoft.com/office/drawing/2014/main" id="{856CD6EE-C7E4-92A6-B571-FC21C56E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2360613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Unión(R, 6, 5)</a:t>
            </a:r>
            <a:endParaRPr lang="es-ES" altLang="es-ES" sz="2600" b="1"/>
          </a:p>
        </p:txBody>
      </p:sp>
      <p:sp>
        <p:nvSpPr>
          <p:cNvPr id="81962" name="Text Box 42">
            <a:extLst>
              <a:ext uri="{FF2B5EF4-FFF2-40B4-BE49-F238E27FC236}">
                <a16:creationId xmlns:a16="http://schemas.microsoft.com/office/drawing/2014/main" id="{267D94C1-C9E6-1E78-6840-A2C2D2DA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2378075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5</a:t>
            </a:r>
            <a:endParaRPr lang="es-ES" altLang="es-ES" sz="2400" b="1"/>
          </a:p>
        </p:txBody>
      </p:sp>
      <p:sp>
        <p:nvSpPr>
          <p:cNvPr id="81963" name="Oval 43">
            <a:extLst>
              <a:ext uri="{FF2B5EF4-FFF2-40B4-BE49-F238E27FC236}">
                <a16:creationId xmlns:a16="http://schemas.microsoft.com/office/drawing/2014/main" id="{115BD77D-9167-52E7-22AC-57077D7A8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42582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6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81964" name="Text Box 44">
            <a:extLst>
              <a:ext uri="{FF2B5EF4-FFF2-40B4-BE49-F238E27FC236}">
                <a16:creationId xmlns:a16="http://schemas.microsoft.com/office/drawing/2014/main" id="{A15FCFB9-B60C-C0FE-593D-FF8E2691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2392363"/>
            <a:ext cx="4984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-1</a:t>
            </a:r>
            <a:endParaRPr lang="es-ES" altLang="es-ES" sz="2400" b="1"/>
          </a:p>
        </p:txBody>
      </p:sp>
      <p:sp>
        <p:nvSpPr>
          <p:cNvPr id="81965" name="Text Box 45">
            <a:extLst>
              <a:ext uri="{FF2B5EF4-FFF2-40B4-BE49-F238E27FC236}">
                <a16:creationId xmlns:a16="http://schemas.microsoft.com/office/drawing/2014/main" id="{F28E46F5-A8FC-C073-8EB0-E74C9AF3C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2746375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Unión(R, 4, 5)</a:t>
            </a:r>
            <a:endParaRPr lang="es-ES" altLang="es-ES" sz="2600" b="1"/>
          </a:p>
        </p:txBody>
      </p:sp>
      <p:sp>
        <p:nvSpPr>
          <p:cNvPr id="81966" name="Text Box 46">
            <a:extLst>
              <a:ext uri="{FF2B5EF4-FFF2-40B4-BE49-F238E27FC236}">
                <a16:creationId xmlns:a16="http://schemas.microsoft.com/office/drawing/2014/main" id="{BA68B81C-B6CD-6392-75D5-3DA4B834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133725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Unión(R, 5, 2)</a:t>
            </a:r>
            <a:endParaRPr lang="es-ES" altLang="es-ES" sz="2600" b="1"/>
          </a:p>
        </p:txBody>
      </p:sp>
      <p:sp>
        <p:nvSpPr>
          <p:cNvPr id="81967" name="Text Box 47">
            <a:extLst>
              <a:ext uri="{FF2B5EF4-FFF2-40B4-BE49-F238E27FC236}">
                <a16:creationId xmlns:a16="http://schemas.microsoft.com/office/drawing/2014/main" id="{98BD4B1D-9070-177E-7BE1-0886827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0" y="2392363"/>
            <a:ext cx="4841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-1</a:t>
            </a:r>
            <a:endParaRPr lang="es-ES" altLang="es-ES" sz="2400" b="1"/>
          </a:p>
        </p:txBody>
      </p:sp>
      <p:sp>
        <p:nvSpPr>
          <p:cNvPr id="81968" name="Text Box 48">
            <a:extLst>
              <a:ext uri="{FF2B5EF4-FFF2-40B4-BE49-F238E27FC236}">
                <a16:creationId xmlns:a16="http://schemas.microsoft.com/office/drawing/2014/main" id="{8E928919-DC4F-CB75-70FC-C7F869DC1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567113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Unión(R, 1, 5)</a:t>
            </a:r>
            <a:endParaRPr lang="es-ES" altLang="es-ES" sz="2600" b="1"/>
          </a:p>
        </p:txBody>
      </p:sp>
      <p:sp>
        <p:nvSpPr>
          <p:cNvPr id="81969" name="Text Box 49">
            <a:extLst>
              <a:ext uri="{FF2B5EF4-FFF2-40B4-BE49-F238E27FC236}">
                <a16:creationId xmlns:a16="http://schemas.microsoft.com/office/drawing/2014/main" id="{8CEEA9DD-EAA5-8C8C-C1F9-0DB203F8F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3" y="2408238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5</a:t>
            </a:r>
            <a:endParaRPr lang="es-ES" altLang="es-ES" sz="2400" b="1"/>
          </a:p>
        </p:txBody>
      </p:sp>
      <p:sp>
        <p:nvSpPr>
          <p:cNvPr id="81970" name="Text Box 50">
            <a:extLst>
              <a:ext uri="{FF2B5EF4-FFF2-40B4-BE49-F238E27FC236}">
                <a16:creationId xmlns:a16="http://schemas.microsoft.com/office/drawing/2014/main" id="{C8AD6E01-0683-EFBE-2723-D6513BABF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2401888"/>
            <a:ext cx="4984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5</a:t>
            </a:r>
            <a:endParaRPr lang="es-ES" altLang="es-ES" sz="2400" b="1"/>
          </a:p>
        </p:txBody>
      </p:sp>
      <p:sp>
        <p:nvSpPr>
          <p:cNvPr id="81971" name="Text Box 51">
            <a:extLst>
              <a:ext uri="{FF2B5EF4-FFF2-40B4-BE49-F238E27FC236}">
                <a16:creationId xmlns:a16="http://schemas.microsoft.com/office/drawing/2014/main" id="{B1F96C2D-FBC0-1DD1-B272-B477195FB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2401888"/>
            <a:ext cx="4841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-2</a:t>
            </a:r>
            <a:endParaRPr lang="es-ES" altLang="es-ES" sz="2400" b="1"/>
          </a:p>
        </p:txBody>
      </p:sp>
      <p:sp>
        <p:nvSpPr>
          <p:cNvPr id="81972" name="Text Box 52">
            <a:extLst>
              <a:ext uri="{FF2B5EF4-FFF2-40B4-BE49-F238E27FC236}">
                <a16:creationId xmlns:a16="http://schemas.microsoft.com/office/drawing/2014/main" id="{3D75F61A-7F4D-1109-6399-7686B392D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2390775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5</a:t>
            </a:r>
            <a:endParaRPr lang="es-ES" altLang="es-E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299E-6 L 0.03715 0.0859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1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42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0116E-6 L -0.03038 0.0883 " pathEditMode="relative" ptsTypes="AA">
                                      <p:cBhvr>
                                        <p:cTn id="37" dur="500" fill="hold"/>
                                        <p:tgtEl>
                                          <p:spTgt spid="819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15 0.08598 L 0.07951 0.16964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81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417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4236 0.08366 " pathEditMode="relative" ptsTypes="AA">
                                      <p:cBhvr>
                                        <p:cTn id="56" dur="500" fill="hold"/>
                                        <p:tgtEl>
                                          <p:spTgt spid="81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4236 0.08366 " pathEditMode="relative" ptsTypes="AA">
                                      <p:cBhvr>
                                        <p:cTn id="58" dur="500" fill="hold"/>
                                        <p:tgtEl>
                                          <p:spTgt spid="81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98262E-7 L 0.10503 0.0883 " pathEditMode="relative" ptsTypes="AA">
                                      <p:cBhvr>
                                        <p:cTn id="73" dur="500" fill="hold"/>
                                        <p:tgtEl>
                                          <p:spTgt spid="81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6686E-6 L 0.00834 0.08598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819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428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1" grpId="0" animBg="1"/>
      <p:bldP spid="81953" grpId="0" animBg="1"/>
      <p:bldP spid="81954" grpId="0" animBg="1"/>
      <p:bldP spid="81957" grpId="0"/>
      <p:bldP spid="81958" grpId="0"/>
      <p:bldP spid="81959" grpId="0" animBg="1"/>
      <p:bldP spid="81960" grpId="0" animBg="1"/>
      <p:bldP spid="81960" grpId="1" animBg="1"/>
      <p:bldP spid="81961" grpId="0"/>
      <p:bldP spid="81962" grpId="0" animBg="1"/>
      <p:bldP spid="81963" grpId="0" animBg="1"/>
      <p:bldP spid="81964" grpId="0" animBg="1"/>
      <p:bldP spid="81965" grpId="0"/>
      <p:bldP spid="81966" grpId="0"/>
      <p:bldP spid="81967" grpId="0" animBg="1"/>
      <p:bldP spid="81968" grpId="0"/>
      <p:bldP spid="81969" grpId="0" animBg="1"/>
      <p:bldP spid="81970" grpId="0" animBg="1"/>
      <p:bldP spid="81971" grpId="0" animBg="1"/>
      <p:bldP spid="8197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3 Marcador de pie de página">
            <a:extLst>
              <a:ext uri="{FF2B5EF4-FFF2-40B4-BE49-F238E27FC236}">
                <a16:creationId xmlns:a16="http://schemas.microsoft.com/office/drawing/2014/main" id="{FBD0DB92-1706-49FF-64F5-7B748CB15B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73D4771E-4448-4DA7-A4D8-EC615BA9C746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FC58F43-99FA-656F-BF6B-BA180D4C2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r>
              <a:rPr lang="es-ES_tradnl" altLang="es-ES"/>
              <a:t>3.2.3. Balanceo del árbol y compresión.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E27E5C0-A1C8-2143-FAE4-04B788BB7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8" y="660400"/>
            <a:ext cx="8945562" cy="5632450"/>
          </a:xfrm>
          <a:noFill/>
        </p:spPr>
        <p:txBody>
          <a:bodyPr/>
          <a:lstStyle/>
          <a:p>
            <a:r>
              <a:rPr lang="es-ES_tradnl" altLang="es-ES" sz="2800" b="1" dirty="0"/>
              <a:t>Segunda idea:</a:t>
            </a:r>
            <a:r>
              <a:rPr lang="es-ES_tradnl" altLang="es-ES" sz="2800" dirty="0"/>
              <a:t> Si aplicamos Encuentra(R, a) y encontramos que la clase de a es x, podemos hacer R[a]:= x </a:t>
            </a:r>
            <a:r>
              <a:rPr lang="es-ES_tradnl" altLang="es-ES" sz="2800" b="1" dirty="0"/>
              <a:t>(compresión de caminos)</a:t>
            </a:r>
            <a:r>
              <a:rPr lang="es-ES_tradnl" altLang="es-ES" sz="2800" dirty="0"/>
              <a:t>.</a:t>
            </a:r>
            <a:endParaRPr lang="es-ES_tradnl" altLang="es-ES" sz="2800" b="1" dirty="0"/>
          </a:p>
          <a:p>
            <a:endParaRPr lang="es-ES_tradnl" altLang="es-ES" sz="1200" dirty="0"/>
          </a:p>
          <a:p>
            <a:pPr>
              <a:buFontTx/>
              <a:buNone/>
            </a:pPr>
            <a:r>
              <a:rPr lang="es-ES_tradnl" altLang="es-ES" sz="2600" b="1" dirty="0"/>
              <a:t>operación</a:t>
            </a:r>
            <a:r>
              <a:rPr lang="es-ES_tradnl" altLang="es-ES" sz="2600" dirty="0"/>
              <a:t> Encuentra (R: </a:t>
            </a:r>
            <a:r>
              <a:rPr lang="es-ES_tradnl" altLang="es-ES" sz="2600" dirty="0" err="1"/>
              <a:t>RelEquiv</a:t>
            </a:r>
            <a:r>
              <a:rPr lang="es-ES_tradnl" altLang="es-ES" sz="2600" dirty="0"/>
              <a:t>[N]; a: entero) : entero</a:t>
            </a:r>
          </a:p>
          <a:p>
            <a:pPr>
              <a:buFontTx/>
              <a:buNone/>
            </a:pPr>
            <a:r>
              <a:rPr lang="es-ES_tradnl" altLang="es-ES" sz="2600" dirty="0"/>
              <a:t>	  </a:t>
            </a:r>
            <a:r>
              <a:rPr lang="es-ES_tradnl" altLang="es-ES" sz="2600" b="1" dirty="0"/>
              <a:t>si</a:t>
            </a:r>
            <a:r>
              <a:rPr lang="es-ES_tradnl" altLang="es-ES" sz="2600" dirty="0"/>
              <a:t> R[a] </a:t>
            </a:r>
            <a:r>
              <a:rPr lang="es-ES_tradnl" altLang="es-ES" sz="2600" dirty="0">
                <a:cs typeface="Arial" panose="020B0604020202020204" pitchFamily="34" charset="0"/>
              </a:rPr>
              <a:t>≤ </a:t>
            </a:r>
            <a:r>
              <a:rPr lang="es-ES_tradnl" altLang="es-ES" sz="2600" dirty="0"/>
              <a:t>0 </a:t>
            </a:r>
            <a:r>
              <a:rPr lang="es-ES_tradnl" altLang="es-ES" sz="2600" b="1" dirty="0"/>
              <a:t>entonces</a:t>
            </a:r>
          </a:p>
          <a:p>
            <a:pPr>
              <a:buFontTx/>
              <a:buNone/>
            </a:pPr>
            <a:r>
              <a:rPr lang="es-ES_tradnl" altLang="es-ES" sz="2600" dirty="0"/>
              <a:t>		</a:t>
            </a:r>
            <a:r>
              <a:rPr lang="es-ES_tradnl" altLang="es-ES" sz="2600" b="1" dirty="0"/>
              <a:t>devolver</a:t>
            </a:r>
            <a:r>
              <a:rPr lang="es-ES_tradnl" altLang="es-ES" sz="2600" dirty="0"/>
              <a:t> a</a:t>
            </a:r>
          </a:p>
          <a:p>
            <a:pPr>
              <a:buFontTx/>
              <a:buNone/>
            </a:pPr>
            <a:r>
              <a:rPr lang="es-ES_tradnl" altLang="es-ES" sz="2600" dirty="0"/>
              <a:t>	  </a:t>
            </a:r>
            <a:r>
              <a:rPr lang="es-ES_tradnl" altLang="es-ES" sz="2600" b="1" dirty="0"/>
              <a:t>sino</a:t>
            </a:r>
            <a:r>
              <a:rPr lang="es-ES_tradnl" altLang="es-ES" sz="2600" dirty="0"/>
              <a:t> </a:t>
            </a:r>
          </a:p>
          <a:p>
            <a:pPr>
              <a:buFontTx/>
              <a:buNone/>
            </a:pPr>
            <a:r>
              <a:rPr lang="es-ES_tradnl" altLang="es-ES" sz="2600" dirty="0"/>
              <a:t>		R[a]:= Encuentra (R, R[a])</a:t>
            </a:r>
          </a:p>
          <a:p>
            <a:pPr>
              <a:buFontTx/>
              <a:buNone/>
            </a:pPr>
            <a:r>
              <a:rPr lang="es-ES_tradnl" altLang="es-ES" sz="2600" dirty="0"/>
              <a:t>		</a:t>
            </a:r>
            <a:r>
              <a:rPr lang="es-ES_tradnl" altLang="es-ES" sz="2600" b="1" dirty="0"/>
              <a:t>devolver</a:t>
            </a:r>
            <a:r>
              <a:rPr lang="es-ES_tradnl" altLang="es-ES" sz="2600" dirty="0"/>
              <a:t> R[a]</a:t>
            </a:r>
          </a:p>
          <a:p>
            <a:pPr>
              <a:buFontTx/>
              <a:buNone/>
            </a:pPr>
            <a:r>
              <a:rPr lang="es-ES_tradnl" altLang="es-ES" sz="2600" dirty="0"/>
              <a:t>	  </a:t>
            </a:r>
            <a:r>
              <a:rPr lang="es-ES_tradnl" altLang="es-ES" sz="2600" b="1" dirty="0" err="1"/>
              <a:t>finsi</a:t>
            </a:r>
            <a:endParaRPr lang="es-ES_tradnl" altLang="es-ES" sz="26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4 Marcador de pie de página">
            <a:extLst>
              <a:ext uri="{FF2B5EF4-FFF2-40B4-BE49-F238E27FC236}">
                <a16:creationId xmlns:a16="http://schemas.microsoft.com/office/drawing/2014/main" id="{7EA4A070-43B7-DCAC-B5F4-AEAA5A2851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B3C7ABAE-B74E-4D50-8BAF-F7C29DAD3303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84020" name="Line 52">
            <a:extLst>
              <a:ext uri="{FF2B5EF4-FFF2-40B4-BE49-F238E27FC236}">
                <a16:creationId xmlns:a16="http://schemas.microsoft.com/office/drawing/2014/main" id="{1F2D53B6-944F-18A8-7FBB-55E28504C8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2525" y="3803650"/>
            <a:ext cx="1606550" cy="663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4018" name="Line 50">
            <a:extLst>
              <a:ext uri="{FF2B5EF4-FFF2-40B4-BE49-F238E27FC236}">
                <a16:creationId xmlns:a16="http://schemas.microsoft.com/office/drawing/2014/main" id="{06AE920C-185E-48AF-05D6-39F77B317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0088" y="3879850"/>
            <a:ext cx="187325" cy="555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4019" name="Line 51">
            <a:extLst>
              <a:ext uri="{FF2B5EF4-FFF2-40B4-BE49-F238E27FC236}">
                <a16:creationId xmlns:a16="http://schemas.microsoft.com/office/drawing/2014/main" id="{6C2E68A1-146B-88BB-2FB1-C2306068E6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57438" y="3881438"/>
            <a:ext cx="401637" cy="5064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0182" name="Line 2">
            <a:extLst>
              <a:ext uri="{FF2B5EF4-FFF2-40B4-BE49-F238E27FC236}">
                <a16:creationId xmlns:a16="http://schemas.microsoft.com/office/drawing/2014/main" id="{C33D3E4C-4652-4148-E0F3-90A8F1A1C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7475" y="3759200"/>
            <a:ext cx="638175" cy="4000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0183" name="Line 3">
            <a:extLst>
              <a:ext uri="{FF2B5EF4-FFF2-40B4-BE49-F238E27FC236}">
                <a16:creationId xmlns:a16="http://schemas.microsoft.com/office/drawing/2014/main" id="{97D735D9-E825-0671-A121-97BAD2ADE2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5863" y="3649663"/>
            <a:ext cx="2955925" cy="8191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795B921C-84CC-DF4D-9BCC-D83F0B46D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4643438"/>
            <a:ext cx="466725" cy="336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0185" name="Rectangle 5">
            <a:extLst>
              <a:ext uri="{FF2B5EF4-FFF2-40B4-BE49-F238E27FC236}">
                <a16:creationId xmlns:a16="http://schemas.microsoft.com/office/drawing/2014/main" id="{93B87A26-4956-494B-855D-48B86706C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1525"/>
          </a:xfrm>
        </p:spPr>
        <p:txBody>
          <a:bodyPr/>
          <a:lstStyle/>
          <a:p>
            <a:r>
              <a:rPr lang="es-ES_tradnl" altLang="es-ES"/>
              <a:t>3.2.3. Balanceo del árbol y compresión.</a:t>
            </a:r>
          </a:p>
        </p:txBody>
      </p:sp>
      <p:sp>
        <p:nvSpPr>
          <p:cNvPr id="50186" name="Rectangle 6">
            <a:extLst>
              <a:ext uri="{FF2B5EF4-FFF2-40B4-BE49-F238E27FC236}">
                <a16:creationId xmlns:a16="http://schemas.microsoft.com/office/drawing/2014/main" id="{DCAEA060-FA78-8F5F-7841-8C94E06DEE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779463"/>
            <a:ext cx="8550275" cy="21796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_tradnl" altLang="es-ES" sz="2800" b="1"/>
              <a:t>Ejemplo.</a:t>
            </a:r>
            <a:r>
              <a:rPr lang="es-ES_tradnl" altLang="es-ES" sz="2800"/>
              <a:t> Aplicar Encuentra(R,3), Encuentra(R,6).</a:t>
            </a:r>
          </a:p>
        </p:txBody>
      </p:sp>
      <p:graphicFrame>
        <p:nvGraphicFramePr>
          <p:cNvPr id="83975" name="Group 7">
            <a:extLst>
              <a:ext uri="{FF2B5EF4-FFF2-40B4-BE49-F238E27FC236}">
                <a16:creationId xmlns:a16="http://schemas.microsoft.com/office/drawing/2014/main" id="{42AE46D2-2248-D347-A96E-DE5B4C1DBC68}"/>
              </a:ext>
            </a:extLst>
          </p:cNvPr>
          <p:cNvGraphicFramePr>
            <a:graphicFrameLocks noGrp="1"/>
          </p:cNvGraphicFramePr>
          <p:nvPr/>
        </p:nvGraphicFramePr>
        <p:xfrm>
          <a:off x="1762125" y="1873250"/>
          <a:ext cx="4905375" cy="1058863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10" name="Text Box 30">
            <a:extLst>
              <a:ext uri="{FF2B5EF4-FFF2-40B4-BE49-F238E27FC236}">
                <a16:creationId xmlns:a16="http://schemas.microsoft.com/office/drawing/2014/main" id="{08915F86-EAA8-CD07-C0B2-7E4D1FA24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78025"/>
            <a:ext cx="1668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R : </a:t>
            </a:r>
            <a:r>
              <a:rPr lang="es-ES_tradnl" altLang="es-ES" sz="2400"/>
              <a:t>Rel-Equiv[10]</a:t>
            </a:r>
            <a:endParaRPr lang="es-ES" altLang="es-ES" sz="2400"/>
          </a:p>
        </p:txBody>
      </p:sp>
      <p:sp>
        <p:nvSpPr>
          <p:cNvPr id="50211" name="Oval 31">
            <a:extLst>
              <a:ext uri="{FF2B5EF4-FFF2-40B4-BE49-F238E27FC236}">
                <a16:creationId xmlns:a16="http://schemas.microsoft.com/office/drawing/2014/main" id="{E8B281FF-6E50-5AA4-CE45-977F912DA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342582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2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50212" name="Oval 32">
            <a:extLst>
              <a:ext uri="{FF2B5EF4-FFF2-40B4-BE49-F238E27FC236}">
                <a16:creationId xmlns:a16="http://schemas.microsoft.com/office/drawing/2014/main" id="{FC4E0E2D-FFC4-E48C-6612-A8E289AD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4295775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5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84001" name="Oval 33">
            <a:extLst>
              <a:ext uri="{FF2B5EF4-FFF2-40B4-BE49-F238E27FC236}">
                <a16:creationId xmlns:a16="http://schemas.microsoft.com/office/drawing/2014/main" id="{ABA6D17B-80AB-A46E-2FE3-4C76EE8C1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4789488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4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50214" name="Oval 34">
            <a:extLst>
              <a:ext uri="{FF2B5EF4-FFF2-40B4-BE49-F238E27FC236}">
                <a16:creationId xmlns:a16="http://schemas.microsoft.com/office/drawing/2014/main" id="{48FB9756-8B75-2474-D9D5-344E1C642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3983038"/>
            <a:ext cx="458787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1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84003" name="Line 35">
            <a:extLst>
              <a:ext uri="{FF2B5EF4-FFF2-40B4-BE49-F238E27FC236}">
                <a16:creationId xmlns:a16="http://schemas.microsoft.com/office/drawing/2014/main" id="{8F628931-A0F5-5CDF-0952-0A8E1BD005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6863" y="5183188"/>
            <a:ext cx="438150" cy="398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4004" name="Line 36">
            <a:extLst>
              <a:ext uri="{FF2B5EF4-FFF2-40B4-BE49-F238E27FC236}">
                <a16:creationId xmlns:a16="http://schemas.microsoft.com/office/drawing/2014/main" id="{655A28AB-7377-3E36-E9BD-5A31A9B511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9125" y="4641850"/>
            <a:ext cx="541338" cy="352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4005" name="Text Box 37">
            <a:extLst>
              <a:ext uri="{FF2B5EF4-FFF2-40B4-BE49-F238E27FC236}">
                <a16:creationId xmlns:a16="http://schemas.microsoft.com/office/drawing/2014/main" id="{6EA05FD3-3314-E68A-5CCA-B6BD43BAC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989138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Encuen(R, 3)</a:t>
            </a:r>
            <a:endParaRPr lang="es-ES" altLang="es-ES" sz="2600" b="1"/>
          </a:p>
        </p:txBody>
      </p:sp>
      <p:sp>
        <p:nvSpPr>
          <p:cNvPr id="84007" name="Text Box 39">
            <a:extLst>
              <a:ext uri="{FF2B5EF4-FFF2-40B4-BE49-F238E27FC236}">
                <a16:creationId xmlns:a16="http://schemas.microsoft.com/office/drawing/2014/main" id="{1F7FD20C-B3EE-F140-BEF0-8D107CACD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8" y="2393950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2</a:t>
            </a:r>
            <a:endParaRPr lang="es-ES" altLang="es-ES" sz="2400" b="1"/>
          </a:p>
        </p:txBody>
      </p:sp>
      <p:sp>
        <p:nvSpPr>
          <p:cNvPr id="84008" name="Oval 40">
            <a:extLst>
              <a:ext uri="{FF2B5EF4-FFF2-40B4-BE49-F238E27FC236}">
                <a16:creationId xmlns:a16="http://schemas.microsoft.com/office/drawing/2014/main" id="{556CEE82-322A-691E-5449-050B3D33B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5346700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3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84009" name="Text Box 41">
            <a:extLst>
              <a:ext uri="{FF2B5EF4-FFF2-40B4-BE49-F238E27FC236}">
                <a16:creationId xmlns:a16="http://schemas.microsoft.com/office/drawing/2014/main" id="{3637FC81-F8B2-D814-AEA9-9ED3A8EB6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5" y="2408238"/>
            <a:ext cx="19605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devolver 2</a:t>
            </a:r>
            <a:endParaRPr lang="es-ES" altLang="es-ES" sz="2600" b="1"/>
          </a:p>
        </p:txBody>
      </p:sp>
      <p:sp>
        <p:nvSpPr>
          <p:cNvPr id="84011" name="Oval 43">
            <a:extLst>
              <a:ext uri="{FF2B5EF4-FFF2-40B4-BE49-F238E27FC236}">
                <a16:creationId xmlns:a16="http://schemas.microsoft.com/office/drawing/2014/main" id="{ECDB77AD-B41F-BA45-5E04-AECFAE18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4883150"/>
            <a:ext cx="457200" cy="4762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333333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6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sp>
        <p:nvSpPr>
          <p:cNvPr id="84012" name="Text Box 44">
            <a:extLst>
              <a:ext uri="{FF2B5EF4-FFF2-40B4-BE49-F238E27FC236}">
                <a16:creationId xmlns:a16="http://schemas.microsoft.com/office/drawing/2014/main" id="{9E9083CC-3454-D993-6302-236A176E1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88" y="2392363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2</a:t>
            </a:r>
            <a:endParaRPr lang="es-ES" altLang="es-ES" sz="2400" b="1"/>
          </a:p>
        </p:txBody>
      </p:sp>
      <p:sp>
        <p:nvSpPr>
          <p:cNvPr id="84013" name="Text Box 45">
            <a:extLst>
              <a:ext uri="{FF2B5EF4-FFF2-40B4-BE49-F238E27FC236}">
                <a16:creationId xmlns:a16="http://schemas.microsoft.com/office/drawing/2014/main" id="{214B14B7-0552-3ABC-DAC5-10384C48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2746375"/>
            <a:ext cx="24717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Encuen(R, 6)</a:t>
            </a:r>
            <a:endParaRPr lang="es-ES" altLang="es-ES" sz="2600" b="1"/>
          </a:p>
        </p:txBody>
      </p:sp>
      <p:sp>
        <p:nvSpPr>
          <p:cNvPr id="84014" name="Text Box 46">
            <a:extLst>
              <a:ext uri="{FF2B5EF4-FFF2-40B4-BE49-F238E27FC236}">
                <a16:creationId xmlns:a16="http://schemas.microsoft.com/office/drawing/2014/main" id="{6D4FEB31-63CE-0B07-AE46-A6EE26453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63" y="3133725"/>
            <a:ext cx="21923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/>
              <a:t>devolver 2</a:t>
            </a:r>
            <a:endParaRPr lang="es-ES" altLang="es-ES" sz="2600" b="1"/>
          </a:p>
        </p:txBody>
      </p:sp>
      <p:sp>
        <p:nvSpPr>
          <p:cNvPr id="84015" name="Text Box 47">
            <a:extLst>
              <a:ext uri="{FF2B5EF4-FFF2-40B4-BE49-F238E27FC236}">
                <a16:creationId xmlns:a16="http://schemas.microsoft.com/office/drawing/2014/main" id="{9E6532C2-5049-34EC-892B-EEE9327F8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2392363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2</a:t>
            </a:r>
            <a:endParaRPr lang="es-ES" altLang="es-ES" sz="2400" b="1"/>
          </a:p>
        </p:txBody>
      </p:sp>
      <p:sp>
        <p:nvSpPr>
          <p:cNvPr id="84021" name="Rectangle 53">
            <a:extLst>
              <a:ext uri="{FF2B5EF4-FFF2-40B4-BE49-F238E27FC236}">
                <a16:creationId xmlns:a16="http://schemas.microsoft.com/office/drawing/2014/main" id="{C07B3916-451F-E8C9-434A-7E832FDF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5270500"/>
            <a:ext cx="8550275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ES" sz="2800" b="1"/>
              <a:t>Ojo.</a:t>
            </a:r>
            <a:r>
              <a:rPr lang="es-ES_tradnl" altLang="es-ES" sz="2800"/>
              <a:t> No se recalcula la altura en la raíz.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7.25377E-6 L -0.21858 -0.14022 " pathEditMode="relative" ptsTypes="AA">
                                      <p:cBhvr>
                                        <p:cTn id="14" dur="500" fill="hold"/>
                                        <p:tgtEl>
                                          <p:spTgt spid="84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33256E-6 L -0.20677 -0.0655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84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47" y="-32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6.99884E-6 L -0.25435 -0.07462 " pathEditMode="relative" ptsTypes="AA">
                                      <p:cBhvr>
                                        <p:cTn id="42" dur="500" fill="hold"/>
                                        <p:tgtEl>
                                          <p:spTgt spid="84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1" grpId="0" animBg="1"/>
      <p:bldP spid="84005" grpId="0"/>
      <p:bldP spid="84007" grpId="0" animBg="1"/>
      <p:bldP spid="84008" grpId="0" animBg="1"/>
      <p:bldP spid="84009" grpId="0"/>
      <p:bldP spid="84011" grpId="0" animBg="1"/>
      <p:bldP spid="84012" grpId="0" animBg="1"/>
      <p:bldP spid="84013" grpId="0"/>
      <p:bldP spid="84014" grpId="0"/>
      <p:bldP spid="84015" grpId="0" animBg="1"/>
      <p:bldP spid="840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3 Marcador de pie de página">
            <a:extLst>
              <a:ext uri="{FF2B5EF4-FFF2-40B4-BE49-F238E27FC236}">
                <a16:creationId xmlns:a16="http://schemas.microsoft.com/office/drawing/2014/main" id="{7D5B180D-4F3C-3E5B-DA72-EDB8DD81C7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FFF1F0C0-9384-4C1F-950C-2259ED6AD905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239E08C-3E63-DE39-B254-00D6081DB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r>
              <a:rPr lang="es-ES_tradnl" altLang="es-ES"/>
              <a:t>3.2.3. Balanceo del árbol y compresión.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B1B14AA-110C-87C4-E300-7B4DAFF51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706438"/>
            <a:ext cx="8623300" cy="5618162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s-ES_tradnl" altLang="es-ES" sz="2800" b="1"/>
              <a:t>	Tiempo de ejecución</a:t>
            </a:r>
          </a:p>
          <a:p>
            <a:r>
              <a:rPr lang="es-ES_tradnl" altLang="es-ES" sz="2600"/>
              <a:t>El tiempo de la operación Unión es </a:t>
            </a:r>
            <a:r>
              <a:rPr lang="es-ES_tradnl" altLang="es-ES" sz="2600" b="1"/>
              <a:t>O(1)</a:t>
            </a:r>
            <a:r>
              <a:rPr lang="es-ES_tradnl" altLang="es-ES" sz="2600"/>
              <a:t>.</a:t>
            </a:r>
          </a:p>
          <a:p>
            <a:r>
              <a:rPr lang="es-ES_tradnl" altLang="es-ES" sz="2600"/>
              <a:t>El tiempo de Encuentra está entre </a:t>
            </a:r>
            <a:r>
              <a:rPr lang="es-ES_tradnl" altLang="es-ES" sz="2600" b="1"/>
              <a:t>O(1)</a:t>
            </a:r>
            <a:r>
              <a:rPr lang="es-ES_tradnl" altLang="es-ES" sz="2600"/>
              <a:t> y </a:t>
            </a:r>
            <a:r>
              <a:rPr lang="es-ES_tradnl" altLang="es-ES" sz="2600" b="1"/>
              <a:t>O(log N)</a:t>
            </a:r>
            <a:r>
              <a:rPr lang="es-ES_tradnl" altLang="es-ES" sz="2600"/>
              <a:t>.</a:t>
            </a:r>
          </a:p>
          <a:p>
            <a:pPr>
              <a:buFontTx/>
              <a:buNone/>
            </a:pPr>
            <a:endParaRPr lang="es-ES_tradnl" altLang="es-ES" sz="1200" b="1"/>
          </a:p>
          <a:p>
            <a:pPr>
              <a:buFontTx/>
              <a:buNone/>
            </a:pPr>
            <a:r>
              <a:rPr lang="es-ES_tradnl" altLang="es-ES" sz="2800" b="1"/>
              <a:t>	</a:t>
            </a:r>
            <a:r>
              <a:rPr lang="es-ES_tradnl" altLang="es-ES" sz="3200" b="1"/>
              <a:t>Conclusiones</a:t>
            </a:r>
          </a:p>
          <a:p>
            <a:r>
              <a:rPr lang="es-ES_tradnl" altLang="es-ES" sz="2800"/>
              <a:t>La estructura de datos usada es un array (exactamente igual que la solución sencilla).</a:t>
            </a:r>
          </a:p>
          <a:p>
            <a:r>
              <a:rPr lang="es-ES_tradnl" altLang="es-ES" sz="2800"/>
              <a:t>Pero ahora el array es manejado como un </a:t>
            </a:r>
            <a:r>
              <a:rPr lang="es-ES_tradnl" altLang="es-ES" sz="2800" b="1"/>
              <a:t>árbol (árbol de punteros al padre)</a:t>
            </a:r>
            <a:r>
              <a:rPr lang="es-ES_tradnl" altLang="es-ES" sz="2800"/>
              <a:t>.</a:t>
            </a:r>
          </a:p>
          <a:p>
            <a:r>
              <a:rPr lang="es-ES_tradnl" altLang="es-ES" sz="2800"/>
              <a:t>Para conseguir eficiencia es necesario garantizar que el árbol está </a:t>
            </a:r>
            <a:r>
              <a:rPr lang="es-ES_tradnl" altLang="es-ES" sz="2800" b="1"/>
              <a:t>equilibrado</a:t>
            </a:r>
            <a:r>
              <a:rPr lang="es-ES_tradnl" altLang="es-ES" sz="280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3 Marcador de pie de página">
            <a:extLst>
              <a:ext uri="{FF2B5EF4-FFF2-40B4-BE49-F238E27FC236}">
                <a16:creationId xmlns:a16="http://schemas.microsoft.com/office/drawing/2014/main" id="{C2B0927C-FDDC-DF27-2418-C7957E62CC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491EF4D7-07EC-4FFC-B3E7-A5339176AE4B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1EA274D-47F0-CC31-E4F0-17652892B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s-ES_tradnl" altLang="es-ES" sz="3200"/>
              <a:t>3.3. Árboles de búsqueda balanceados.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26D69E8-4742-B0A3-7389-AA81CB5CA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31838"/>
            <a:ext cx="8686800" cy="5464175"/>
          </a:xfrm>
        </p:spPr>
        <p:txBody>
          <a:bodyPr/>
          <a:lstStyle/>
          <a:p>
            <a:r>
              <a:rPr lang="es-ES_tradnl" altLang="es-ES" sz="2800" b="1" dirty="0"/>
              <a:t>Problema general de representación de conjuntos y diccionarios</a:t>
            </a:r>
            <a:r>
              <a:rPr lang="es-ES_tradnl" altLang="es-ES" sz="2800" dirty="0"/>
              <a:t>:</a:t>
            </a:r>
          </a:p>
          <a:p>
            <a:pPr lvl="1"/>
            <a:r>
              <a:rPr lang="es-ES_tradnl" altLang="es-ES" sz="2600" b="1" dirty="0"/>
              <a:t>Tablas de dispersión:</a:t>
            </a:r>
            <a:r>
              <a:rPr lang="es-ES_tradnl" altLang="es-ES" sz="2600" dirty="0"/>
              <a:t> Acceso rápido a un elemento concreto, pero recorrido secuencial u ordenado lento.</a:t>
            </a:r>
          </a:p>
          <a:p>
            <a:pPr lvl="1"/>
            <a:r>
              <a:rPr lang="es-ES_tradnl" altLang="es-ES" sz="2600" b="1" dirty="0"/>
              <a:t>Listas:</a:t>
            </a:r>
            <a:r>
              <a:rPr lang="es-ES_tradnl" altLang="es-ES" sz="2600" dirty="0"/>
              <a:t> Recorrido secuencial eficiente, pero acceso directo muy lento.</a:t>
            </a:r>
          </a:p>
          <a:p>
            <a:pPr lvl="1"/>
            <a:r>
              <a:rPr lang="es-ES_tradnl" altLang="es-ES" sz="2600" b="1" dirty="0"/>
              <a:t>Arrays:</a:t>
            </a:r>
            <a:r>
              <a:rPr lang="es-ES_tradnl" altLang="es-ES" sz="2600" dirty="0"/>
              <a:t> Problemas con el uso de memoria.</a:t>
            </a:r>
          </a:p>
          <a:p>
            <a:pPr lvl="1"/>
            <a:r>
              <a:rPr lang="es-ES_tradnl" altLang="es-ES" sz="2600" b="1" dirty="0"/>
              <a:t>Tries:</a:t>
            </a:r>
            <a:r>
              <a:rPr lang="es-ES_tradnl" altLang="es-ES" sz="2600" dirty="0"/>
              <a:t> Específicos de aplicaciones donde hay muchos prefijos comunes.</a:t>
            </a:r>
          </a:p>
          <a:p>
            <a:r>
              <a:rPr lang="es-ES_tradnl" altLang="es-ES" sz="2800" b="1" dirty="0"/>
              <a:t>Solución:</a:t>
            </a:r>
            <a:r>
              <a:rPr lang="es-ES_tradnl" altLang="es-ES" sz="2800" dirty="0"/>
              <a:t> Utilizar árboles. En concreto, árboles de búsqueda.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3 Marcador de pie de página">
            <a:extLst>
              <a:ext uri="{FF2B5EF4-FFF2-40B4-BE49-F238E27FC236}">
                <a16:creationId xmlns:a16="http://schemas.microsoft.com/office/drawing/2014/main" id="{0B9A1306-9F8B-D958-ED73-306C526A6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A08193DB-78E4-4F52-AA5C-86F934926BB0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EDB25FD-41F4-33F9-06B8-4E50A53BC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s-ES_tradnl" altLang="es-ES" sz="3000"/>
              <a:t>3.3. Árboles de búsqueda balanceados.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3EA5437-58AB-C3DF-98AD-08AD50638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31838"/>
            <a:ext cx="8686800" cy="2597150"/>
          </a:xfrm>
        </p:spPr>
        <p:txBody>
          <a:bodyPr/>
          <a:lstStyle/>
          <a:p>
            <a:r>
              <a:rPr lang="es-ES_tradnl" altLang="es-ES" sz="2800" b="1" dirty="0"/>
              <a:t>Árboles binarios de búsqueda (ABB).</a:t>
            </a:r>
            <a:endParaRPr lang="es-ES_tradnl" altLang="es-ES" sz="2800" dirty="0"/>
          </a:p>
          <a:p>
            <a:pPr lvl="1"/>
            <a:r>
              <a:rPr lang="es-ES_tradnl" altLang="es-ES" sz="2400" dirty="0"/>
              <a:t>Cada nodo tiene cero, uno o dos hijos, denominados </a:t>
            </a:r>
            <a:r>
              <a:rPr lang="es-ES_tradnl" altLang="es-ES" sz="2400" b="1" dirty="0"/>
              <a:t>hijo izquierdo</a:t>
            </a:r>
            <a:r>
              <a:rPr lang="es-ES_tradnl" altLang="es-ES" sz="2400" dirty="0"/>
              <a:t> e </a:t>
            </a:r>
            <a:r>
              <a:rPr lang="es-ES_tradnl" altLang="es-ES" sz="2400" b="1" dirty="0"/>
              <a:t>hijo derecho</a:t>
            </a:r>
            <a:r>
              <a:rPr lang="es-ES_tradnl" altLang="es-ES" sz="2400" dirty="0"/>
              <a:t>.</a:t>
            </a:r>
          </a:p>
          <a:p>
            <a:pPr lvl="1"/>
            <a:r>
              <a:rPr lang="es-ES_tradnl" altLang="es-ES" sz="2400" dirty="0"/>
              <a:t>Los hijos de un nodo </a:t>
            </a:r>
            <a:r>
              <a:rPr lang="es-ES_tradnl" altLang="es-ES" sz="2400" b="1" dirty="0"/>
              <a:t>x</a:t>
            </a:r>
            <a:r>
              <a:rPr lang="es-ES_tradnl" altLang="es-ES" sz="2400" dirty="0"/>
              <a:t> con valores menores que </a:t>
            </a:r>
            <a:r>
              <a:rPr lang="es-ES_tradnl" altLang="es-ES" sz="2400" b="1" dirty="0"/>
              <a:t>x</a:t>
            </a:r>
            <a:r>
              <a:rPr lang="es-ES_tradnl" altLang="es-ES" sz="2400" dirty="0"/>
              <a:t> se encuentran en el subárbol izquierdo y los mayores en el derecho.</a:t>
            </a:r>
          </a:p>
        </p:txBody>
      </p:sp>
      <p:grpSp>
        <p:nvGrpSpPr>
          <p:cNvPr id="53253" name="Group 12">
            <a:extLst>
              <a:ext uri="{FF2B5EF4-FFF2-40B4-BE49-F238E27FC236}">
                <a16:creationId xmlns:a16="http://schemas.microsoft.com/office/drawing/2014/main" id="{0A46DB05-DB51-B8C5-5E08-C58848E93D67}"/>
              </a:ext>
            </a:extLst>
          </p:cNvPr>
          <p:cNvGrpSpPr>
            <a:grpSpLocks/>
          </p:cNvGrpSpPr>
          <p:nvPr/>
        </p:nvGrpSpPr>
        <p:grpSpPr bwMode="auto">
          <a:xfrm>
            <a:off x="2784475" y="3103563"/>
            <a:ext cx="3586163" cy="2789237"/>
            <a:chOff x="1754" y="1955"/>
            <a:chExt cx="2259" cy="1757"/>
          </a:xfrm>
        </p:grpSpPr>
        <p:sp>
          <p:nvSpPr>
            <p:cNvPr id="53254" name="Line 5">
              <a:extLst>
                <a:ext uri="{FF2B5EF4-FFF2-40B4-BE49-F238E27FC236}">
                  <a16:creationId xmlns:a16="http://schemas.microsoft.com/office/drawing/2014/main" id="{7591AD4F-81D7-718A-5B69-71989702D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" y="2210"/>
              <a:ext cx="631" cy="5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es-ES"/>
            </a:p>
          </p:txBody>
        </p:sp>
        <p:sp>
          <p:nvSpPr>
            <p:cNvPr id="53255" name="Line 6">
              <a:extLst>
                <a:ext uri="{FF2B5EF4-FFF2-40B4-BE49-F238E27FC236}">
                  <a16:creationId xmlns:a16="http://schemas.microsoft.com/office/drawing/2014/main" id="{155F2B49-4D06-1C1C-9595-72BE288D7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2183"/>
              <a:ext cx="693" cy="6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es-ES"/>
            </a:p>
          </p:txBody>
        </p:sp>
        <p:sp>
          <p:nvSpPr>
            <p:cNvPr id="53256" name="Oval 7">
              <a:extLst>
                <a:ext uri="{FF2B5EF4-FFF2-40B4-BE49-F238E27FC236}">
                  <a16:creationId xmlns:a16="http://schemas.microsoft.com/office/drawing/2014/main" id="{348729D3-2E05-F58E-7269-7AD3D72B8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1955"/>
              <a:ext cx="449" cy="43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0" tIns="10800" rIns="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800" b="1"/>
                <a:t>x</a:t>
              </a:r>
              <a:endParaRPr lang="es-ES" altLang="es-E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57" name="AutoShape 8">
              <a:extLst>
                <a:ext uri="{FF2B5EF4-FFF2-40B4-BE49-F238E27FC236}">
                  <a16:creationId xmlns:a16="http://schemas.microsoft.com/office/drawing/2014/main" id="{7A5D885F-A1C2-7FD4-5D33-BA3047EE18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754" y="2732"/>
              <a:ext cx="953" cy="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60 w 21600"/>
                <a:gd name="T13" fmla="*/ 4760 h 21600"/>
                <a:gd name="T14" fmla="*/ 16840 w 21600"/>
                <a:gd name="T15" fmla="*/ 168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915" y="21600"/>
                  </a:lnTo>
                  <a:lnTo>
                    <a:pt x="1568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 lIns="0" rIns="0"/>
            <a:lstStyle/>
            <a:p>
              <a:endParaRPr lang="es-ES"/>
            </a:p>
          </p:txBody>
        </p:sp>
        <p:sp>
          <p:nvSpPr>
            <p:cNvPr id="53258" name="AutoShape 9">
              <a:extLst>
                <a:ext uri="{FF2B5EF4-FFF2-40B4-BE49-F238E27FC236}">
                  <a16:creationId xmlns:a16="http://schemas.microsoft.com/office/drawing/2014/main" id="{F834D06D-1526-58DE-8290-6D00B5ACCF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046" y="2750"/>
              <a:ext cx="898" cy="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39 w 21600"/>
                <a:gd name="T13" fmla="*/ 4738 h 21600"/>
                <a:gd name="T14" fmla="*/ 16861 w 21600"/>
                <a:gd name="T15" fmla="*/ 1686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69" y="21600"/>
                  </a:lnTo>
                  <a:lnTo>
                    <a:pt x="1573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 lIns="0" rIns="0"/>
            <a:lstStyle/>
            <a:p>
              <a:endParaRPr lang="es-ES"/>
            </a:p>
          </p:txBody>
        </p:sp>
        <p:sp>
          <p:nvSpPr>
            <p:cNvPr id="53259" name="Text Box 10">
              <a:extLst>
                <a:ext uri="{FF2B5EF4-FFF2-40B4-BE49-F238E27FC236}">
                  <a16:creationId xmlns:a16="http://schemas.microsoft.com/office/drawing/2014/main" id="{5C29A54E-FCF1-1F4B-2E4D-0930FC04A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2" y="3104"/>
              <a:ext cx="7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800" b="1"/>
                <a:t>&lt; x</a:t>
              </a:r>
              <a:endParaRPr lang="es-ES" altLang="es-ES" sz="2800" b="1"/>
            </a:p>
          </p:txBody>
        </p:sp>
        <p:sp>
          <p:nvSpPr>
            <p:cNvPr id="53260" name="Text Box 11">
              <a:extLst>
                <a:ext uri="{FF2B5EF4-FFF2-40B4-BE49-F238E27FC236}">
                  <a16:creationId xmlns:a16="http://schemas.microsoft.com/office/drawing/2014/main" id="{D9F56E57-2EBC-F3F5-FED2-492700B15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3074"/>
              <a:ext cx="7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800" b="1"/>
                <a:t>&gt; x</a:t>
              </a:r>
              <a:endParaRPr lang="es-ES" altLang="es-ES" sz="2800" b="1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3 Marcador de pie de página">
            <a:extLst>
              <a:ext uri="{FF2B5EF4-FFF2-40B4-BE49-F238E27FC236}">
                <a16:creationId xmlns:a16="http://schemas.microsoft.com/office/drawing/2014/main" id="{7E10A69F-B469-28D2-B1C3-FF2585048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8FAA477E-F3D1-4CFB-916F-1490B9B2BC1F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F155C3C-2061-1D0F-689E-C6C024A58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s-ES_tradnl" altLang="es-ES" sz="3000"/>
              <a:t>3.3. Árboles de búsqueda balanceados.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BC62644-DE7C-D698-4EB9-C2A1115ED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8" y="4008438"/>
            <a:ext cx="8686800" cy="2054225"/>
          </a:xfrm>
        </p:spPr>
        <p:txBody>
          <a:bodyPr/>
          <a:lstStyle/>
          <a:p>
            <a:r>
              <a:rPr lang="es-ES_tradnl" altLang="es-ES" sz="2800" dirty="0"/>
              <a:t>Son útiles para realizar búsqueda e inserción en </a:t>
            </a:r>
            <a:r>
              <a:rPr lang="es-ES_tradnl" altLang="es-ES" sz="2800" b="1" dirty="0"/>
              <a:t>O(log n)</a:t>
            </a:r>
            <a:r>
              <a:rPr lang="es-ES_tradnl" altLang="es-ES" sz="2800" dirty="0"/>
              <a:t> y recorrido ordenado en </a:t>
            </a:r>
            <a:r>
              <a:rPr lang="es-ES_tradnl" altLang="es-ES" sz="2800" b="1" dirty="0"/>
              <a:t>O(n)</a:t>
            </a:r>
            <a:r>
              <a:rPr lang="es-ES_tradnl" altLang="es-ES" sz="2800" dirty="0"/>
              <a:t>.</a:t>
            </a:r>
          </a:p>
          <a:p>
            <a:r>
              <a:rPr lang="es-ES_tradnl" altLang="es-ES" sz="2800" b="1" dirty="0"/>
              <a:t>Inconveniente:</a:t>
            </a:r>
            <a:r>
              <a:rPr lang="es-ES_tradnl" altLang="es-ES" sz="2800" dirty="0"/>
              <a:t> En el peor caso los árboles son cadenas y la búsqueda necesita </a:t>
            </a:r>
            <a:r>
              <a:rPr lang="es-ES_tradnl" altLang="es-ES" sz="2800" b="1" dirty="0"/>
              <a:t>O(n)</a:t>
            </a:r>
            <a:r>
              <a:rPr lang="es-ES_tradnl" altLang="es-ES" sz="2800" dirty="0"/>
              <a:t>.</a:t>
            </a:r>
          </a:p>
        </p:txBody>
      </p:sp>
      <p:grpSp>
        <p:nvGrpSpPr>
          <p:cNvPr id="54277" name="Group 11">
            <a:extLst>
              <a:ext uri="{FF2B5EF4-FFF2-40B4-BE49-F238E27FC236}">
                <a16:creationId xmlns:a16="http://schemas.microsoft.com/office/drawing/2014/main" id="{594DAB53-520A-6F08-3DB9-007C7BB54781}"/>
              </a:ext>
            </a:extLst>
          </p:cNvPr>
          <p:cNvGrpSpPr>
            <a:grpSpLocks/>
          </p:cNvGrpSpPr>
          <p:nvPr/>
        </p:nvGrpSpPr>
        <p:grpSpPr bwMode="auto">
          <a:xfrm>
            <a:off x="2547938" y="719138"/>
            <a:ext cx="3663950" cy="3152775"/>
            <a:chOff x="1938" y="1596"/>
            <a:chExt cx="2695" cy="2622"/>
          </a:xfrm>
        </p:grpSpPr>
        <p:sp>
          <p:nvSpPr>
            <p:cNvPr id="54278" name="Line 12">
              <a:extLst>
                <a:ext uri="{FF2B5EF4-FFF2-40B4-BE49-F238E27FC236}">
                  <a16:creationId xmlns:a16="http://schemas.microsoft.com/office/drawing/2014/main" id="{FA5F53D3-2D80-BABC-43B2-8C2F169F8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2" y="1832"/>
              <a:ext cx="600" cy="6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279" name="Line 13">
              <a:extLst>
                <a:ext uri="{FF2B5EF4-FFF2-40B4-BE49-F238E27FC236}">
                  <a16:creationId xmlns:a16="http://schemas.microsoft.com/office/drawing/2014/main" id="{B5808F4D-D81A-CC97-3A18-C0EB76752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2504"/>
              <a:ext cx="440" cy="7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280" name="Line 14">
              <a:extLst>
                <a:ext uri="{FF2B5EF4-FFF2-40B4-BE49-F238E27FC236}">
                  <a16:creationId xmlns:a16="http://schemas.microsoft.com/office/drawing/2014/main" id="{9688A67E-BDCE-8474-B624-B2EAF88B6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1808"/>
              <a:ext cx="672" cy="7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281" name="Line 15">
              <a:extLst>
                <a:ext uri="{FF2B5EF4-FFF2-40B4-BE49-F238E27FC236}">
                  <a16:creationId xmlns:a16="http://schemas.microsoft.com/office/drawing/2014/main" id="{FE826553-7E6F-D3D2-F3F8-9D34E95B5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2496"/>
              <a:ext cx="456" cy="7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282" name="Line 16">
              <a:extLst>
                <a:ext uri="{FF2B5EF4-FFF2-40B4-BE49-F238E27FC236}">
                  <a16:creationId xmlns:a16="http://schemas.microsoft.com/office/drawing/2014/main" id="{7A2F4A2B-C46A-895E-5DF2-DA2585B51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0" y="2504"/>
              <a:ext cx="456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283" name="Line 17">
              <a:extLst>
                <a:ext uri="{FF2B5EF4-FFF2-40B4-BE49-F238E27FC236}">
                  <a16:creationId xmlns:a16="http://schemas.microsoft.com/office/drawing/2014/main" id="{6C9FFA5B-101A-01EA-F486-D1A922B68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240"/>
              <a:ext cx="384" cy="7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284" name="Oval 18">
              <a:extLst>
                <a:ext uri="{FF2B5EF4-FFF2-40B4-BE49-F238E27FC236}">
                  <a16:creationId xmlns:a16="http://schemas.microsoft.com/office/drawing/2014/main" id="{46DBD67A-E70B-C54B-D22D-6893713C6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1596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18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4285" name="Oval 19">
              <a:extLst>
                <a:ext uri="{FF2B5EF4-FFF2-40B4-BE49-F238E27FC236}">
                  <a16:creationId xmlns:a16="http://schemas.microsoft.com/office/drawing/2014/main" id="{F5C9E775-388D-68D5-DF88-6934676C4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2280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12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4286" name="Oval 20">
              <a:extLst>
                <a:ext uri="{FF2B5EF4-FFF2-40B4-BE49-F238E27FC236}">
                  <a16:creationId xmlns:a16="http://schemas.microsoft.com/office/drawing/2014/main" id="{537AA782-EE24-25C8-249B-72453299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280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28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4287" name="Oval 21">
              <a:extLst>
                <a:ext uri="{FF2B5EF4-FFF2-40B4-BE49-F238E27FC236}">
                  <a16:creationId xmlns:a16="http://schemas.microsoft.com/office/drawing/2014/main" id="{65569868-BF7F-89E0-30FF-8968FAE4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3041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20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4288" name="Oval 22">
              <a:extLst>
                <a:ext uri="{FF2B5EF4-FFF2-40B4-BE49-F238E27FC236}">
                  <a16:creationId xmlns:a16="http://schemas.microsoft.com/office/drawing/2014/main" id="{8A39EED6-B523-CD90-6B59-8AB647BC0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3041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35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4289" name="Oval 23">
              <a:extLst>
                <a:ext uri="{FF2B5EF4-FFF2-40B4-BE49-F238E27FC236}">
                  <a16:creationId xmlns:a16="http://schemas.microsoft.com/office/drawing/2014/main" id="{6091FB90-EDB5-34C5-6188-C2F6116D7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3021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5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4290" name="Oval 24">
              <a:extLst>
                <a:ext uri="{FF2B5EF4-FFF2-40B4-BE49-F238E27FC236}">
                  <a16:creationId xmlns:a16="http://schemas.microsoft.com/office/drawing/2014/main" id="{3A09C6E7-AC1B-31F0-069B-2A3B14C3F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3782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9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3 Marcador de pie de página">
            <a:extLst>
              <a:ext uri="{FF2B5EF4-FFF2-40B4-BE49-F238E27FC236}">
                <a16:creationId xmlns:a16="http://schemas.microsoft.com/office/drawing/2014/main" id="{657686C0-1377-8C7D-8CF2-4E9BB18613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4D0AA0BD-0708-4E15-A4EE-C2C98282F99C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26AD0B7-931C-028F-56F1-1486FEA5D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s-ES_tradnl" altLang="es-ES" sz="3000"/>
              <a:t>3.3. Árboles de búsqueda balanceados.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6390FCE-3A17-5D8E-6754-D926B24F4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4117975"/>
            <a:ext cx="8686800" cy="2054225"/>
          </a:xfrm>
        </p:spPr>
        <p:txBody>
          <a:bodyPr/>
          <a:lstStyle/>
          <a:p>
            <a:r>
              <a:rPr lang="es-ES_tradnl" altLang="es-ES" sz="2800" b="1"/>
              <a:t>Conclusión:</a:t>
            </a:r>
            <a:r>
              <a:rPr lang="es-ES_tradnl" altLang="es-ES" sz="2800"/>
              <a:t> Es necesario garantizar que el árbol está balanceado o equilibrado.</a:t>
            </a:r>
          </a:p>
          <a:p>
            <a:r>
              <a:rPr lang="es-ES_tradnl" altLang="es-ES" sz="2800" b="1"/>
              <a:t>Condición de balanceo:</a:t>
            </a:r>
            <a:r>
              <a:rPr lang="es-ES_tradnl" altLang="es-ES" sz="2800"/>
              <a:t> Basada en número de nodos o en altura de subárboles.</a:t>
            </a:r>
          </a:p>
        </p:txBody>
      </p:sp>
      <p:grpSp>
        <p:nvGrpSpPr>
          <p:cNvPr id="55301" name="Group 18">
            <a:extLst>
              <a:ext uri="{FF2B5EF4-FFF2-40B4-BE49-F238E27FC236}">
                <a16:creationId xmlns:a16="http://schemas.microsoft.com/office/drawing/2014/main" id="{A825B56F-09CB-9710-804E-96D86C534976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719138"/>
            <a:ext cx="4365625" cy="3178175"/>
            <a:chOff x="4902" y="1539"/>
            <a:chExt cx="3021" cy="2773"/>
          </a:xfrm>
        </p:grpSpPr>
        <p:sp>
          <p:nvSpPr>
            <p:cNvPr id="55302" name="Line 19">
              <a:extLst>
                <a:ext uri="{FF2B5EF4-FFF2-40B4-BE49-F238E27FC236}">
                  <a16:creationId xmlns:a16="http://schemas.microsoft.com/office/drawing/2014/main" id="{F9339F69-9AFF-F13C-6EDE-A5AA1ED79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1744"/>
              <a:ext cx="2544" cy="2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55303" name="Group 20">
              <a:extLst>
                <a:ext uri="{FF2B5EF4-FFF2-40B4-BE49-F238E27FC236}">
                  <a16:creationId xmlns:a16="http://schemas.microsoft.com/office/drawing/2014/main" id="{6A0089FE-DB5F-AEFE-D411-5AA29B622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2" y="1539"/>
              <a:ext cx="3021" cy="2773"/>
              <a:chOff x="5016" y="1539"/>
              <a:chExt cx="3151" cy="2773"/>
            </a:xfrm>
          </p:grpSpPr>
          <p:sp>
            <p:nvSpPr>
              <p:cNvPr id="55304" name="Oval 21">
                <a:extLst>
                  <a:ext uri="{FF2B5EF4-FFF2-40B4-BE49-F238E27FC236}">
                    <a16:creationId xmlns:a16="http://schemas.microsoft.com/office/drawing/2014/main" id="{E2126C09-463E-2C24-00E1-89402CA12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1539"/>
                <a:ext cx="472" cy="43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5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5" name="Oval 22">
                <a:extLst>
                  <a:ext uri="{FF2B5EF4-FFF2-40B4-BE49-F238E27FC236}">
                    <a16:creationId xmlns:a16="http://schemas.microsoft.com/office/drawing/2014/main" id="{59882951-6FF7-5BF1-C8BA-0001EBDE9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2" y="1938"/>
                <a:ext cx="472" cy="43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9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6" name="Oval 23">
                <a:extLst>
                  <a:ext uri="{FF2B5EF4-FFF2-40B4-BE49-F238E27FC236}">
                    <a16:creationId xmlns:a16="http://schemas.microsoft.com/office/drawing/2014/main" id="{977694A6-F405-D480-E4E2-5A0D00A08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2" y="2337"/>
                <a:ext cx="472" cy="43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12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7" name="Oval 24">
                <a:extLst>
                  <a:ext uri="{FF2B5EF4-FFF2-40B4-BE49-F238E27FC236}">
                    <a16:creationId xmlns:a16="http://schemas.microsoft.com/office/drawing/2014/main" id="{765050C2-30B0-4C4B-F049-CBFEB4C90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7" y="2736"/>
                <a:ext cx="472" cy="43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18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8" name="Oval 25">
                <a:extLst>
                  <a:ext uri="{FF2B5EF4-FFF2-40B4-BE49-F238E27FC236}">
                    <a16:creationId xmlns:a16="http://schemas.microsoft.com/office/drawing/2014/main" id="{1D5347AE-DA57-9BF3-F41B-D810E38BA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" y="3078"/>
                <a:ext cx="472" cy="43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20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9" name="Oval 26">
                <a:extLst>
                  <a:ext uri="{FF2B5EF4-FFF2-40B4-BE49-F238E27FC236}">
                    <a16:creationId xmlns:a16="http://schemas.microsoft.com/office/drawing/2014/main" id="{FFF15D29-039E-DFC8-7CB1-A08E00BEC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" y="3477"/>
                <a:ext cx="472" cy="43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28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10" name="Oval 27">
                <a:extLst>
                  <a:ext uri="{FF2B5EF4-FFF2-40B4-BE49-F238E27FC236}">
                    <a16:creationId xmlns:a16="http://schemas.microsoft.com/office/drawing/2014/main" id="{4F16D199-C576-F40F-B0EE-A30299D8F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5" y="3876"/>
                <a:ext cx="472" cy="43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35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pie de página">
            <a:extLst>
              <a:ext uri="{FF2B5EF4-FFF2-40B4-BE49-F238E27FC236}">
                <a16:creationId xmlns:a16="http://schemas.microsoft.com/office/drawing/2014/main" id="{103E2A69-9E0A-9998-A5A5-1777F1A198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ADDC85E4-EE6A-4071-AD2E-C0575AAFEA9E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C9579F1-6E6E-EF15-B611-61EC5F870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r>
              <a:rPr lang="es-ES_tradnl" altLang="es-ES"/>
              <a:t>3.1. Árboles Trie.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7DD0882-B397-ECEA-B32C-10460FB45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458200" cy="1281113"/>
          </a:xfrm>
        </p:spPr>
        <p:txBody>
          <a:bodyPr/>
          <a:lstStyle/>
          <a:p>
            <a:r>
              <a:rPr lang="es-ES_tradnl" altLang="es-ES" sz="2800" b="1"/>
              <a:t>Idea</a:t>
            </a:r>
            <a:r>
              <a:rPr lang="es-ES_tradnl" altLang="es-ES" sz="2800"/>
              <a:t>: muchas palabras tienen prefijos comunes. P. ej.: espasmar, espasmo, espasmódico, espasmódica, ...</a:t>
            </a:r>
          </a:p>
        </p:txBody>
      </p:sp>
      <p:grpSp>
        <p:nvGrpSpPr>
          <p:cNvPr id="38936" name="Group 24">
            <a:extLst>
              <a:ext uri="{FF2B5EF4-FFF2-40B4-BE49-F238E27FC236}">
                <a16:creationId xmlns:a16="http://schemas.microsoft.com/office/drawing/2014/main" id="{B67B2E1F-7082-F542-6F6E-98A6C541EF38}"/>
              </a:ext>
            </a:extLst>
          </p:cNvPr>
          <p:cNvGrpSpPr>
            <a:grpSpLocks/>
          </p:cNvGrpSpPr>
          <p:nvPr/>
        </p:nvGrpSpPr>
        <p:grpSpPr bwMode="auto">
          <a:xfrm>
            <a:off x="4244975" y="1560513"/>
            <a:ext cx="3554413" cy="4641850"/>
            <a:chOff x="2674" y="983"/>
            <a:chExt cx="2239" cy="2924"/>
          </a:xfrm>
        </p:grpSpPr>
        <p:sp>
          <p:nvSpPr>
            <p:cNvPr id="10248" name="Oval 9">
              <a:extLst>
                <a:ext uri="{FF2B5EF4-FFF2-40B4-BE49-F238E27FC236}">
                  <a16:creationId xmlns:a16="http://schemas.microsoft.com/office/drawing/2014/main" id="{CC506C5A-5EFA-3E15-DC6B-762C0F2E1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983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49" name="Oval 10">
              <a:extLst>
                <a:ext uri="{FF2B5EF4-FFF2-40B4-BE49-F238E27FC236}">
                  <a16:creationId xmlns:a16="http://schemas.microsoft.com/office/drawing/2014/main" id="{61CB772D-3B9D-D9AE-4A77-D9C14ADEA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278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50" name="Oval 11">
              <a:extLst>
                <a:ext uri="{FF2B5EF4-FFF2-40B4-BE49-F238E27FC236}">
                  <a16:creationId xmlns:a16="http://schemas.microsoft.com/office/drawing/2014/main" id="{8F944EE6-9C29-F5E9-7E16-3ED819B76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452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51" name="Oval 12">
              <a:extLst>
                <a:ext uri="{FF2B5EF4-FFF2-40B4-BE49-F238E27FC236}">
                  <a16:creationId xmlns:a16="http://schemas.microsoft.com/office/drawing/2014/main" id="{BDB965DF-C260-AA69-8303-7433733EE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759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52" name="Oval 13">
              <a:extLst>
                <a:ext uri="{FF2B5EF4-FFF2-40B4-BE49-F238E27FC236}">
                  <a16:creationId xmlns:a16="http://schemas.microsoft.com/office/drawing/2014/main" id="{E74E80D3-28E7-BD5E-F499-4E87C6FB6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2073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53" name="Oval 14">
              <a:extLst>
                <a:ext uri="{FF2B5EF4-FFF2-40B4-BE49-F238E27FC236}">
                  <a16:creationId xmlns:a16="http://schemas.microsoft.com/office/drawing/2014/main" id="{6F7142BD-8995-1022-796F-90DA0987B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2380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54" name="Oval 15">
              <a:extLst>
                <a:ext uri="{FF2B5EF4-FFF2-40B4-BE49-F238E27FC236}">
                  <a16:creationId xmlns:a16="http://schemas.microsoft.com/office/drawing/2014/main" id="{D3F8068D-1D87-6800-D053-824E45E66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2380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55" name="Oval 16">
              <a:extLst>
                <a:ext uri="{FF2B5EF4-FFF2-40B4-BE49-F238E27FC236}">
                  <a16:creationId xmlns:a16="http://schemas.microsoft.com/office/drawing/2014/main" id="{4F1FEC16-FC7B-CE59-FC37-23A3EE94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2696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56" name="Oval 17">
              <a:extLst>
                <a:ext uri="{FF2B5EF4-FFF2-40B4-BE49-F238E27FC236}">
                  <a16:creationId xmlns:a16="http://schemas.microsoft.com/office/drawing/2014/main" id="{9128EC59-98C3-E2A7-8C93-1DBFE24B8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3003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57" name="Oval 18">
              <a:extLst>
                <a:ext uri="{FF2B5EF4-FFF2-40B4-BE49-F238E27FC236}">
                  <a16:creationId xmlns:a16="http://schemas.microsoft.com/office/drawing/2014/main" id="{F5E1B488-7514-D623-8BFC-8F1B00C27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2697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58" name="Oval 19">
              <a:extLst>
                <a:ext uri="{FF2B5EF4-FFF2-40B4-BE49-F238E27FC236}">
                  <a16:creationId xmlns:a16="http://schemas.microsoft.com/office/drawing/2014/main" id="{D5A34B3D-BF87-29E2-E94C-321D85B14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3319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59" name="Oval 20">
              <a:extLst>
                <a:ext uri="{FF2B5EF4-FFF2-40B4-BE49-F238E27FC236}">
                  <a16:creationId xmlns:a16="http://schemas.microsoft.com/office/drawing/2014/main" id="{429DF77C-BD5A-0F30-80D2-B3052ED5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313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60" name="Oval 21">
              <a:extLst>
                <a:ext uri="{FF2B5EF4-FFF2-40B4-BE49-F238E27FC236}">
                  <a16:creationId xmlns:a16="http://schemas.microsoft.com/office/drawing/2014/main" id="{2DFAB5BA-BB2A-53E9-E076-466122121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12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61" name="Oval 22">
              <a:extLst>
                <a:ext uri="{FF2B5EF4-FFF2-40B4-BE49-F238E27FC236}">
                  <a16:creationId xmlns:a16="http://schemas.microsoft.com/office/drawing/2014/main" id="{4ED8B909-1717-5841-66C3-03F3E6B60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" y="3512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0262" name="Oval 23">
              <a:extLst>
                <a:ext uri="{FF2B5EF4-FFF2-40B4-BE49-F238E27FC236}">
                  <a16:creationId xmlns:a16="http://schemas.microsoft.com/office/drawing/2014/main" id="{7A7ABAD3-E58B-FC98-BD45-F968081C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738"/>
              <a:ext cx="248" cy="16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</p:grpSp>
      <p:sp>
        <p:nvSpPr>
          <p:cNvPr id="38937" name="Rectangle 25">
            <a:extLst>
              <a:ext uri="{FF2B5EF4-FFF2-40B4-BE49-F238E27FC236}">
                <a16:creationId xmlns:a16="http://schemas.microsoft.com/office/drawing/2014/main" id="{9253D12C-4C6A-B84F-439F-8ABE14AC4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701675"/>
            <a:ext cx="1782762" cy="806450"/>
          </a:xfrm>
          <a:prstGeom prst="rect">
            <a:avLst/>
          </a:prstGeom>
          <a:solidFill>
            <a:srgbClr val="FFFFFF">
              <a:alpha val="9411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pic>
        <p:nvPicPr>
          <p:cNvPr id="38919" name="Picture 7" descr="triegrande">
            <a:extLst>
              <a:ext uri="{FF2B5EF4-FFF2-40B4-BE49-F238E27FC236}">
                <a16:creationId xmlns:a16="http://schemas.microsoft.com/office/drawing/2014/main" id="{52E80947-D039-4A7C-9412-909C3E2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522413"/>
            <a:ext cx="6053137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7" grpId="0" animBg="1"/>
      <p:bldP spid="3893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3 Marcador de pie de página">
            <a:extLst>
              <a:ext uri="{FF2B5EF4-FFF2-40B4-BE49-F238E27FC236}">
                <a16:creationId xmlns:a16="http://schemas.microsoft.com/office/drawing/2014/main" id="{8B03F15B-1BC1-41A6-32DF-FB3C87949D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17E4AB60-BE58-4570-BF39-DEB19907AF33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2CF59DB-E854-A2F0-D468-B536A0BCB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s-ES_tradnl" altLang="es-ES" sz="3000"/>
              <a:t>3.3. Árboles de búsqueda balanceados.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22FDDED-DEB9-7B69-5EE6-53BA81E9C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603250"/>
            <a:ext cx="8655050" cy="3525838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" sz="3200" b="1" dirty="0"/>
              <a:t>	Árbol de búsqueda perfectamente balanceado</a:t>
            </a:r>
          </a:p>
          <a:p>
            <a:r>
              <a:rPr lang="es-ES_tradnl" altLang="es-ES" sz="2800" b="1" dirty="0"/>
              <a:t>Definición:</a:t>
            </a:r>
            <a:r>
              <a:rPr lang="es-ES_tradnl" altLang="es-ES" sz="2800" dirty="0"/>
              <a:t> Un </a:t>
            </a:r>
            <a:r>
              <a:rPr lang="es-ES_tradnl" altLang="es-ES" sz="2800" b="1" dirty="0"/>
              <a:t>ABB perfectamente balanceado</a:t>
            </a:r>
            <a:r>
              <a:rPr lang="es-ES_tradnl" altLang="es-ES" sz="2800" dirty="0"/>
              <a:t> es un ABB donde, para todo nodo, la cantidad de nodos de su subárbol izquierdo difiere como máximo en 1 de la cantidad de nodos del subárbol derecho.</a:t>
            </a:r>
          </a:p>
        </p:txBody>
      </p:sp>
      <p:grpSp>
        <p:nvGrpSpPr>
          <p:cNvPr id="56325" name="Group 14">
            <a:extLst>
              <a:ext uri="{FF2B5EF4-FFF2-40B4-BE49-F238E27FC236}">
                <a16:creationId xmlns:a16="http://schemas.microsoft.com/office/drawing/2014/main" id="{B35E0E5C-15C0-1ACD-6192-662566CF51DD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3621088"/>
            <a:ext cx="3286125" cy="2238375"/>
            <a:chOff x="4575" y="1579"/>
            <a:chExt cx="2196" cy="1595"/>
          </a:xfrm>
        </p:grpSpPr>
        <p:sp>
          <p:nvSpPr>
            <p:cNvPr id="56326" name="Line 15">
              <a:extLst>
                <a:ext uri="{FF2B5EF4-FFF2-40B4-BE49-F238E27FC236}">
                  <a16:creationId xmlns:a16="http://schemas.microsoft.com/office/drawing/2014/main" id="{F558469B-4517-FA2A-F551-1F22DA314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6" y="2361"/>
              <a:ext cx="349" cy="6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327" name="Line 16">
              <a:extLst>
                <a:ext uri="{FF2B5EF4-FFF2-40B4-BE49-F238E27FC236}">
                  <a16:creationId xmlns:a16="http://schemas.microsoft.com/office/drawing/2014/main" id="{A5064E69-A234-0E76-7851-B72FA9829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5" y="1779"/>
              <a:ext cx="508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328" name="Line 17">
              <a:extLst>
                <a:ext uri="{FF2B5EF4-FFF2-40B4-BE49-F238E27FC236}">
                  <a16:creationId xmlns:a16="http://schemas.microsoft.com/office/drawing/2014/main" id="{F7AB5A17-6DDD-8BE2-CF14-E6007F935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" y="2349"/>
              <a:ext cx="293" cy="6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329" name="Line 18">
              <a:extLst>
                <a:ext uri="{FF2B5EF4-FFF2-40B4-BE49-F238E27FC236}">
                  <a16:creationId xmlns:a16="http://schemas.microsoft.com/office/drawing/2014/main" id="{7F291F43-610F-1AC0-1119-FD013AA4D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1759"/>
              <a:ext cx="569" cy="5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330" name="Line 19">
              <a:extLst>
                <a:ext uri="{FF2B5EF4-FFF2-40B4-BE49-F238E27FC236}">
                  <a16:creationId xmlns:a16="http://schemas.microsoft.com/office/drawing/2014/main" id="{DE8F57C9-2AE5-377B-685A-3BC275BB4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3" y="2342"/>
              <a:ext cx="348" cy="6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331" name="Line 20">
              <a:extLst>
                <a:ext uri="{FF2B5EF4-FFF2-40B4-BE49-F238E27FC236}">
                  <a16:creationId xmlns:a16="http://schemas.microsoft.com/office/drawing/2014/main" id="{86D1AD5E-2784-C3F9-1075-82EBF9772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75" y="2349"/>
              <a:ext cx="245" cy="6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332" name="Oval 21">
              <a:extLst>
                <a:ext uri="{FF2B5EF4-FFF2-40B4-BE49-F238E27FC236}">
                  <a16:creationId xmlns:a16="http://schemas.microsoft.com/office/drawing/2014/main" id="{40B0479A-41AD-C64E-45C3-5A48BC85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" y="1579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15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6333" name="Oval 22">
              <a:extLst>
                <a:ext uri="{FF2B5EF4-FFF2-40B4-BE49-F238E27FC236}">
                  <a16:creationId xmlns:a16="http://schemas.microsoft.com/office/drawing/2014/main" id="{0EBA2A19-5207-FFD7-EA8D-0433EFC95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2159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6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6334" name="Oval 23">
              <a:extLst>
                <a:ext uri="{FF2B5EF4-FFF2-40B4-BE49-F238E27FC236}">
                  <a16:creationId xmlns:a16="http://schemas.microsoft.com/office/drawing/2014/main" id="{44EC11C5-CEE0-956F-2F7D-B69957F1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" y="2159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20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6335" name="Oval 24">
              <a:extLst>
                <a:ext uri="{FF2B5EF4-FFF2-40B4-BE49-F238E27FC236}">
                  <a16:creationId xmlns:a16="http://schemas.microsoft.com/office/drawing/2014/main" id="{01F5A926-1B3E-ADA9-66AB-7A9466552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" y="2805"/>
              <a:ext cx="400" cy="3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17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6336" name="Oval 25">
              <a:extLst>
                <a:ext uri="{FF2B5EF4-FFF2-40B4-BE49-F238E27FC236}">
                  <a16:creationId xmlns:a16="http://schemas.microsoft.com/office/drawing/2014/main" id="{86DA4D2D-DB48-5306-215B-0395F79F5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" y="2805"/>
              <a:ext cx="400" cy="3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22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6337" name="Oval 26">
              <a:extLst>
                <a:ext uri="{FF2B5EF4-FFF2-40B4-BE49-F238E27FC236}">
                  <a16:creationId xmlns:a16="http://schemas.microsoft.com/office/drawing/2014/main" id="{4816FB0B-A99D-61FF-7476-1686DFC9D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2804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10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6338" name="Oval 27">
              <a:extLst>
                <a:ext uri="{FF2B5EF4-FFF2-40B4-BE49-F238E27FC236}">
                  <a16:creationId xmlns:a16="http://schemas.microsoft.com/office/drawing/2014/main" id="{06C1A1EF-9CD4-66FE-317A-E1228378A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" y="2804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4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3 Marcador de pie de página">
            <a:extLst>
              <a:ext uri="{FF2B5EF4-FFF2-40B4-BE49-F238E27FC236}">
                <a16:creationId xmlns:a16="http://schemas.microsoft.com/office/drawing/2014/main" id="{38D1A4C1-4440-3648-57D9-FACBC05FD5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413035B1-C84A-4A49-AB5E-B3052B92D79C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FDA29AC-9A9F-1972-41BA-D32EE55C6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s-ES_tradnl" altLang="es-ES" sz="3000"/>
              <a:t>3.3. Árboles de búsqueda balanceados.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8878758-631E-F83C-8400-847652454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00" y="4016375"/>
            <a:ext cx="8655050" cy="2132013"/>
          </a:xfrm>
        </p:spPr>
        <p:txBody>
          <a:bodyPr/>
          <a:lstStyle/>
          <a:p>
            <a:r>
              <a:rPr lang="es-ES_tradnl" altLang="es-ES" sz="2800" b="1"/>
              <a:t>Resultado:</a:t>
            </a:r>
          </a:p>
          <a:p>
            <a:pPr lvl="1"/>
            <a:r>
              <a:rPr lang="es-ES_tradnl" altLang="es-ES" sz="2800"/>
              <a:t>La búsqueda es </a:t>
            </a:r>
            <a:r>
              <a:rPr lang="es-ES_tradnl" altLang="es-ES" sz="2800" b="1"/>
              <a:t>O(log n)</a:t>
            </a:r>
            <a:r>
              <a:rPr lang="es-ES_tradnl" altLang="es-ES" sz="2800"/>
              <a:t> en el peor caso.</a:t>
            </a:r>
          </a:p>
          <a:p>
            <a:pPr lvl="1"/>
            <a:r>
              <a:rPr lang="es-ES_tradnl" altLang="es-ES" sz="2800"/>
              <a:t>Pero mantener la condición de balanceo es muy costoso. La inserción puede ser </a:t>
            </a:r>
            <a:r>
              <a:rPr lang="es-ES_tradnl" altLang="es-ES" sz="2800" b="1"/>
              <a:t>O(n)</a:t>
            </a:r>
            <a:r>
              <a:rPr lang="es-ES_tradnl" altLang="es-ES" sz="2800"/>
              <a:t>.</a:t>
            </a:r>
          </a:p>
        </p:txBody>
      </p:sp>
      <p:grpSp>
        <p:nvGrpSpPr>
          <p:cNvPr id="57349" name="Group 18">
            <a:extLst>
              <a:ext uri="{FF2B5EF4-FFF2-40B4-BE49-F238E27FC236}">
                <a16:creationId xmlns:a16="http://schemas.microsoft.com/office/drawing/2014/main" id="{2AA46CE5-201D-865D-B505-BAD89B99930C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1076325"/>
            <a:ext cx="3063875" cy="2593975"/>
            <a:chOff x="2683" y="1596"/>
            <a:chExt cx="1871" cy="1595"/>
          </a:xfrm>
        </p:grpSpPr>
        <p:sp>
          <p:nvSpPr>
            <p:cNvPr id="57372" name="Line 19">
              <a:extLst>
                <a:ext uri="{FF2B5EF4-FFF2-40B4-BE49-F238E27FC236}">
                  <a16:creationId xmlns:a16="http://schemas.microsoft.com/office/drawing/2014/main" id="{AB3B3789-328E-05F4-3488-5629AA9B9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1796"/>
              <a:ext cx="508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73" name="Line 20">
              <a:extLst>
                <a:ext uri="{FF2B5EF4-FFF2-40B4-BE49-F238E27FC236}">
                  <a16:creationId xmlns:a16="http://schemas.microsoft.com/office/drawing/2014/main" id="{3B617613-68A2-42FC-F230-ADFF99C17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366"/>
              <a:ext cx="257" cy="6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74" name="Line 21">
              <a:extLst>
                <a:ext uri="{FF2B5EF4-FFF2-40B4-BE49-F238E27FC236}">
                  <a16:creationId xmlns:a16="http://schemas.microsoft.com/office/drawing/2014/main" id="{68638EF2-9074-F350-7D8A-2B5AF0822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1776"/>
              <a:ext cx="569" cy="5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75" name="Line 22">
              <a:extLst>
                <a:ext uri="{FF2B5EF4-FFF2-40B4-BE49-F238E27FC236}">
                  <a16:creationId xmlns:a16="http://schemas.microsoft.com/office/drawing/2014/main" id="{7149ADEC-3236-E43E-F821-D61CE7C60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359"/>
              <a:ext cx="348" cy="6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76" name="Line 23">
              <a:extLst>
                <a:ext uri="{FF2B5EF4-FFF2-40B4-BE49-F238E27FC236}">
                  <a16:creationId xmlns:a16="http://schemas.microsoft.com/office/drawing/2014/main" id="{E4AD59C3-E491-0C6B-01A1-5B44CAEEC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0" y="2366"/>
              <a:ext cx="323" cy="6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77" name="Oval 24">
              <a:extLst>
                <a:ext uri="{FF2B5EF4-FFF2-40B4-BE49-F238E27FC236}">
                  <a16:creationId xmlns:a16="http://schemas.microsoft.com/office/drawing/2014/main" id="{E068DF2E-66D9-64D1-811A-56E1BA551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59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10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7378" name="Oval 25">
              <a:extLst>
                <a:ext uri="{FF2B5EF4-FFF2-40B4-BE49-F238E27FC236}">
                  <a16:creationId xmlns:a16="http://schemas.microsoft.com/office/drawing/2014/main" id="{0362FFFB-611C-0B9F-04BD-CC13E9DD1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217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4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7379" name="Oval 26">
              <a:extLst>
                <a:ext uri="{FF2B5EF4-FFF2-40B4-BE49-F238E27FC236}">
                  <a16:creationId xmlns:a16="http://schemas.microsoft.com/office/drawing/2014/main" id="{B980AA33-3941-7F50-DDFA-E4012386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17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17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7380" name="Oval 27">
              <a:extLst>
                <a:ext uri="{FF2B5EF4-FFF2-40B4-BE49-F238E27FC236}">
                  <a16:creationId xmlns:a16="http://schemas.microsoft.com/office/drawing/2014/main" id="{373AF2A8-DDBC-EA40-C481-F180D796D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822"/>
              <a:ext cx="400" cy="3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15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7381" name="Oval 28">
              <a:extLst>
                <a:ext uri="{FF2B5EF4-FFF2-40B4-BE49-F238E27FC236}">
                  <a16:creationId xmlns:a16="http://schemas.microsoft.com/office/drawing/2014/main" id="{DF4F2BDF-3772-953D-BCF0-5FA102DD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2822"/>
              <a:ext cx="400" cy="3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20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7382" name="Oval 29">
              <a:extLst>
                <a:ext uri="{FF2B5EF4-FFF2-40B4-BE49-F238E27FC236}">
                  <a16:creationId xmlns:a16="http://schemas.microsoft.com/office/drawing/2014/main" id="{BDAC9988-1728-4259-2DB9-142C51CA0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2805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6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350" name="Group 30">
            <a:extLst>
              <a:ext uri="{FF2B5EF4-FFF2-40B4-BE49-F238E27FC236}">
                <a16:creationId xmlns:a16="http://schemas.microsoft.com/office/drawing/2014/main" id="{2E064D5B-A6E1-6B6C-18E5-6EBC145F1064}"/>
              </a:ext>
            </a:extLst>
          </p:cNvPr>
          <p:cNvGrpSpPr>
            <a:grpSpLocks/>
          </p:cNvGrpSpPr>
          <p:nvPr/>
        </p:nvGrpSpPr>
        <p:grpSpPr bwMode="auto">
          <a:xfrm>
            <a:off x="4981575" y="904875"/>
            <a:ext cx="3663950" cy="3028950"/>
            <a:chOff x="1938" y="1596"/>
            <a:chExt cx="2695" cy="2622"/>
          </a:xfrm>
        </p:grpSpPr>
        <p:sp>
          <p:nvSpPr>
            <p:cNvPr id="57359" name="Line 31">
              <a:extLst>
                <a:ext uri="{FF2B5EF4-FFF2-40B4-BE49-F238E27FC236}">
                  <a16:creationId xmlns:a16="http://schemas.microsoft.com/office/drawing/2014/main" id="{76A0EF5C-B68B-146B-E78C-472398B22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2" y="1832"/>
              <a:ext cx="600" cy="6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60" name="Line 32">
              <a:extLst>
                <a:ext uri="{FF2B5EF4-FFF2-40B4-BE49-F238E27FC236}">
                  <a16:creationId xmlns:a16="http://schemas.microsoft.com/office/drawing/2014/main" id="{D9E3AC1D-5F0F-FEF9-21A4-495AF4BFB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2504"/>
              <a:ext cx="440" cy="7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61" name="Line 33">
              <a:extLst>
                <a:ext uri="{FF2B5EF4-FFF2-40B4-BE49-F238E27FC236}">
                  <a16:creationId xmlns:a16="http://schemas.microsoft.com/office/drawing/2014/main" id="{088D1666-83DC-AC00-8ADF-8FBD1B806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1808"/>
              <a:ext cx="672" cy="7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62" name="Line 34">
              <a:extLst>
                <a:ext uri="{FF2B5EF4-FFF2-40B4-BE49-F238E27FC236}">
                  <a16:creationId xmlns:a16="http://schemas.microsoft.com/office/drawing/2014/main" id="{36E289F3-A0EB-977B-9A90-451582F43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2496"/>
              <a:ext cx="456" cy="7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63" name="Line 35">
              <a:extLst>
                <a:ext uri="{FF2B5EF4-FFF2-40B4-BE49-F238E27FC236}">
                  <a16:creationId xmlns:a16="http://schemas.microsoft.com/office/drawing/2014/main" id="{81634184-B8F1-C693-B723-061B2A516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0" y="2504"/>
              <a:ext cx="456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64" name="Line 36">
              <a:extLst>
                <a:ext uri="{FF2B5EF4-FFF2-40B4-BE49-F238E27FC236}">
                  <a16:creationId xmlns:a16="http://schemas.microsoft.com/office/drawing/2014/main" id="{73C48FBD-8626-50B5-CD6F-A134CE408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240"/>
              <a:ext cx="384" cy="7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365" name="Oval 37">
              <a:extLst>
                <a:ext uri="{FF2B5EF4-FFF2-40B4-BE49-F238E27FC236}">
                  <a16:creationId xmlns:a16="http://schemas.microsoft.com/office/drawing/2014/main" id="{2644ED2F-4C84-9DA0-149A-8768B4955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1596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18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7366" name="Oval 38">
              <a:extLst>
                <a:ext uri="{FF2B5EF4-FFF2-40B4-BE49-F238E27FC236}">
                  <a16:creationId xmlns:a16="http://schemas.microsoft.com/office/drawing/2014/main" id="{A1C1AF7A-B656-BEF3-CC9A-DC9C2BA5C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2280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12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7367" name="Oval 39">
              <a:extLst>
                <a:ext uri="{FF2B5EF4-FFF2-40B4-BE49-F238E27FC236}">
                  <a16:creationId xmlns:a16="http://schemas.microsoft.com/office/drawing/2014/main" id="{5248F8AA-609C-2BC1-1E25-AA2A719D2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280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28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7368" name="Oval 40">
              <a:extLst>
                <a:ext uri="{FF2B5EF4-FFF2-40B4-BE49-F238E27FC236}">
                  <a16:creationId xmlns:a16="http://schemas.microsoft.com/office/drawing/2014/main" id="{EDA47E1C-B061-A079-6E92-30D676054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3041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20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7369" name="Oval 41">
              <a:extLst>
                <a:ext uri="{FF2B5EF4-FFF2-40B4-BE49-F238E27FC236}">
                  <a16:creationId xmlns:a16="http://schemas.microsoft.com/office/drawing/2014/main" id="{6976177E-8570-7E11-226B-B25293CBF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3041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35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7370" name="Oval 42">
              <a:extLst>
                <a:ext uri="{FF2B5EF4-FFF2-40B4-BE49-F238E27FC236}">
                  <a16:creationId xmlns:a16="http://schemas.microsoft.com/office/drawing/2014/main" id="{EA28B188-51D0-B03A-7EC7-3B37EC8D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3021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5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7371" name="Oval 43">
              <a:extLst>
                <a:ext uri="{FF2B5EF4-FFF2-40B4-BE49-F238E27FC236}">
                  <a16:creationId xmlns:a16="http://schemas.microsoft.com/office/drawing/2014/main" id="{2C8B7951-6C67-B2F1-F767-A225342F5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3782"/>
              <a:ext cx="472" cy="4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9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1180" name="Oval 44">
            <a:extLst>
              <a:ext uri="{FF2B5EF4-FFF2-40B4-BE49-F238E27FC236}">
                <a16:creationId xmlns:a16="http://schemas.microsoft.com/office/drawing/2014/main" id="{1D4894AF-D4C2-D556-1A9B-F872EA36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1541463"/>
            <a:ext cx="1866900" cy="2598737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91181" name="Text Box 45">
            <a:extLst>
              <a:ext uri="{FF2B5EF4-FFF2-40B4-BE49-F238E27FC236}">
                <a16:creationId xmlns:a16="http://schemas.microsoft.com/office/drawing/2014/main" id="{6D09976B-0B1C-D160-D993-8C173135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1639888"/>
            <a:ext cx="17319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2     3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82" name="Text Box 46">
            <a:extLst>
              <a:ext uri="{FF2B5EF4-FFF2-40B4-BE49-F238E27FC236}">
                <a16:creationId xmlns:a16="http://schemas.microsoft.com/office/drawing/2014/main" id="{468EB6E6-7081-593A-9C6B-05FCC9A30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2538413"/>
            <a:ext cx="17319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0       1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83" name="Text Box 47">
            <a:extLst>
              <a:ext uri="{FF2B5EF4-FFF2-40B4-BE49-F238E27FC236}">
                <a16:creationId xmlns:a16="http://schemas.microsoft.com/office/drawing/2014/main" id="{FA782B85-2428-845B-A871-11D22106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2520950"/>
            <a:ext cx="17319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1         1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84" name="Text Box 48">
            <a:extLst>
              <a:ext uri="{FF2B5EF4-FFF2-40B4-BE49-F238E27FC236}">
                <a16:creationId xmlns:a16="http://schemas.microsoft.com/office/drawing/2014/main" id="{43DE4C34-D0B9-A45B-4015-DF3FE90A8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374775"/>
            <a:ext cx="17319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3     3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85" name="Text Box 49">
            <a:extLst>
              <a:ext uri="{FF2B5EF4-FFF2-40B4-BE49-F238E27FC236}">
                <a16:creationId xmlns:a16="http://schemas.microsoft.com/office/drawing/2014/main" id="{64518633-46BC-F0F0-B122-CEA012B89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938" y="2100263"/>
            <a:ext cx="17319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1          1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86" name="Text Box 50">
            <a:extLst>
              <a:ext uri="{FF2B5EF4-FFF2-40B4-BE49-F238E27FC236}">
                <a16:creationId xmlns:a16="http://schemas.microsoft.com/office/drawing/2014/main" id="{6957AF32-96EA-9BD0-C5E3-5AC2C93BE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2193925"/>
            <a:ext cx="17319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2     0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87" name="Text Box 51">
            <a:extLst>
              <a:ext uri="{FF2B5EF4-FFF2-40B4-BE49-F238E27FC236}">
                <a16:creationId xmlns:a16="http://schemas.microsoft.com/office/drawing/2014/main" id="{C8259AAD-A414-7760-B9AE-C7064F39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2987675"/>
            <a:ext cx="17319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0       1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0" grpId="0" animBg="1"/>
      <p:bldP spid="91181" grpId="0"/>
      <p:bldP spid="91182" grpId="0"/>
      <p:bldP spid="91183" grpId="0"/>
      <p:bldP spid="91184" grpId="0"/>
      <p:bldP spid="91185" grpId="0"/>
      <p:bldP spid="91186" grpId="0"/>
      <p:bldP spid="9118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3 Marcador de pie de página">
            <a:extLst>
              <a:ext uri="{FF2B5EF4-FFF2-40B4-BE49-F238E27FC236}">
                <a16:creationId xmlns:a16="http://schemas.microsoft.com/office/drawing/2014/main" id="{79E1E846-D780-2887-DDEB-AF6C2D567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6663D057-89E5-42F6-A405-BB440D2F125B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E27F01D-736A-A1B6-514B-7004C46C8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2313"/>
          </a:xfrm>
        </p:spPr>
        <p:txBody>
          <a:bodyPr/>
          <a:lstStyle/>
          <a:p>
            <a:r>
              <a:rPr lang="es-ES_tradnl" altLang="es-ES" sz="3000"/>
              <a:t>3.3. Árboles de búsqueda balanceados.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D43B8CD-2771-A024-4724-347EAEC81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603250"/>
            <a:ext cx="8655050" cy="2922588"/>
          </a:xfrm>
        </p:spPr>
        <p:txBody>
          <a:bodyPr/>
          <a:lstStyle/>
          <a:p>
            <a:r>
              <a:rPr lang="es-ES_tradnl" altLang="es-ES" sz="2800" b="1" dirty="0"/>
              <a:t>Moraleja:</a:t>
            </a:r>
            <a:r>
              <a:rPr lang="es-ES_tradnl" altLang="es-ES" sz="2800" dirty="0"/>
              <a:t> definir una condición de balanceo, pero menos exigente.</a:t>
            </a:r>
          </a:p>
          <a:p>
            <a:r>
              <a:rPr lang="es-ES_tradnl" altLang="es-ES" sz="2800" b="1" dirty="0"/>
              <a:t>Definición de árbol balanceado o AVL (</a:t>
            </a:r>
            <a:r>
              <a:rPr lang="es-ES_tradnl" altLang="es-ES" sz="2800" b="1" dirty="0" err="1"/>
              <a:t>Adelson-Velskii</a:t>
            </a:r>
            <a:r>
              <a:rPr lang="es-ES_tradnl" altLang="es-ES" sz="2800" b="1" dirty="0"/>
              <a:t> y </a:t>
            </a:r>
            <a:r>
              <a:rPr lang="es-ES_tradnl" altLang="es-ES" sz="2800" b="1" dirty="0" err="1"/>
              <a:t>Landis</a:t>
            </a:r>
            <a:r>
              <a:rPr lang="es-ES_tradnl" altLang="es-ES" sz="2800" b="1" dirty="0"/>
              <a:t>)</a:t>
            </a:r>
            <a:r>
              <a:rPr lang="es-ES_tradnl" altLang="es-ES" sz="2800" dirty="0"/>
              <a:t>: Un </a:t>
            </a:r>
            <a:r>
              <a:rPr lang="es-ES_tradnl" altLang="es-ES" sz="2800" b="1" dirty="0"/>
              <a:t>AVL</a:t>
            </a:r>
            <a:r>
              <a:rPr lang="es-ES_tradnl" altLang="es-ES" sz="2800" dirty="0"/>
              <a:t> es un ABB donde, para todo nodo, la </a:t>
            </a:r>
            <a:r>
              <a:rPr lang="es-ES_tradnl" altLang="es-ES" sz="2800" b="1" dirty="0"/>
              <a:t>altura</a:t>
            </a:r>
            <a:r>
              <a:rPr lang="es-ES_tradnl" altLang="es-ES" sz="2800" dirty="0"/>
              <a:t> de sus subárboles difiere como máximo en 1.</a:t>
            </a:r>
          </a:p>
        </p:txBody>
      </p:sp>
      <p:grpSp>
        <p:nvGrpSpPr>
          <p:cNvPr id="58373" name="Group 18">
            <a:extLst>
              <a:ext uri="{FF2B5EF4-FFF2-40B4-BE49-F238E27FC236}">
                <a16:creationId xmlns:a16="http://schemas.microsoft.com/office/drawing/2014/main" id="{33D81E62-3337-7545-7EB9-B7921AD00D46}"/>
              </a:ext>
            </a:extLst>
          </p:cNvPr>
          <p:cNvGrpSpPr>
            <a:grpSpLocks/>
          </p:cNvGrpSpPr>
          <p:nvPr/>
        </p:nvGrpSpPr>
        <p:grpSpPr bwMode="auto">
          <a:xfrm>
            <a:off x="1420813" y="3519488"/>
            <a:ext cx="2011362" cy="2508250"/>
            <a:chOff x="2280" y="1596"/>
            <a:chExt cx="1394" cy="1595"/>
          </a:xfrm>
        </p:grpSpPr>
        <p:sp>
          <p:nvSpPr>
            <p:cNvPr id="58389" name="Line 19">
              <a:extLst>
                <a:ext uri="{FF2B5EF4-FFF2-40B4-BE49-F238E27FC236}">
                  <a16:creationId xmlns:a16="http://schemas.microsoft.com/office/drawing/2014/main" id="{1DF38B46-554E-735D-E3E1-AD88AC377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1796"/>
              <a:ext cx="508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0" name="Line 20">
              <a:extLst>
                <a:ext uri="{FF2B5EF4-FFF2-40B4-BE49-F238E27FC236}">
                  <a16:creationId xmlns:a16="http://schemas.microsoft.com/office/drawing/2014/main" id="{B3C368AC-F6D8-A8A1-52ED-0DFA4302F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" y="2366"/>
              <a:ext cx="257" cy="6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1" name="Line 21">
              <a:extLst>
                <a:ext uri="{FF2B5EF4-FFF2-40B4-BE49-F238E27FC236}">
                  <a16:creationId xmlns:a16="http://schemas.microsoft.com/office/drawing/2014/main" id="{427086E7-7D74-3F39-0B55-1D8C81965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776"/>
              <a:ext cx="569" cy="5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2" name="Line 22">
              <a:extLst>
                <a:ext uri="{FF2B5EF4-FFF2-40B4-BE49-F238E27FC236}">
                  <a16:creationId xmlns:a16="http://schemas.microsoft.com/office/drawing/2014/main" id="{710D1B40-D535-6037-03BF-9F2AFD668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2" y="2366"/>
              <a:ext cx="323" cy="6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3" name="Oval 23">
              <a:extLst>
                <a:ext uri="{FF2B5EF4-FFF2-40B4-BE49-F238E27FC236}">
                  <a16:creationId xmlns:a16="http://schemas.microsoft.com/office/drawing/2014/main" id="{B7CD39B4-83B6-155F-94CD-0DE982D91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159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10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8394" name="Oval 24">
              <a:extLst>
                <a:ext uri="{FF2B5EF4-FFF2-40B4-BE49-F238E27FC236}">
                  <a16:creationId xmlns:a16="http://schemas.microsoft.com/office/drawing/2014/main" id="{BD8E4A08-B03C-2089-FFE4-80935897A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17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4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8395" name="Oval 25">
              <a:extLst>
                <a:ext uri="{FF2B5EF4-FFF2-40B4-BE49-F238E27FC236}">
                  <a16:creationId xmlns:a16="http://schemas.microsoft.com/office/drawing/2014/main" id="{8942C517-4328-F4CD-DD39-1F2ED57FB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217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17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8396" name="Oval 26">
              <a:extLst>
                <a:ext uri="{FF2B5EF4-FFF2-40B4-BE49-F238E27FC236}">
                  <a16:creationId xmlns:a16="http://schemas.microsoft.com/office/drawing/2014/main" id="{E992FE54-8B65-C7D4-342B-2FEFE5374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822"/>
              <a:ext cx="400" cy="3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15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8397" name="Oval 27">
              <a:extLst>
                <a:ext uri="{FF2B5EF4-FFF2-40B4-BE49-F238E27FC236}">
                  <a16:creationId xmlns:a16="http://schemas.microsoft.com/office/drawing/2014/main" id="{D7CFCA99-1EF4-9B87-7DBD-601E0D84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5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6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374" name="Group 28">
            <a:extLst>
              <a:ext uri="{FF2B5EF4-FFF2-40B4-BE49-F238E27FC236}">
                <a16:creationId xmlns:a16="http://schemas.microsoft.com/office/drawing/2014/main" id="{454E8047-FFE7-120C-CBAB-3E94CE677387}"/>
              </a:ext>
            </a:extLst>
          </p:cNvPr>
          <p:cNvGrpSpPr>
            <a:grpSpLocks/>
          </p:cNvGrpSpPr>
          <p:nvPr/>
        </p:nvGrpSpPr>
        <p:grpSpPr bwMode="auto">
          <a:xfrm>
            <a:off x="5538788" y="3535363"/>
            <a:ext cx="2309812" cy="2508250"/>
            <a:chOff x="3925" y="1605"/>
            <a:chExt cx="1602" cy="1595"/>
          </a:xfrm>
        </p:grpSpPr>
        <p:sp>
          <p:nvSpPr>
            <p:cNvPr id="58380" name="Line 29">
              <a:extLst>
                <a:ext uri="{FF2B5EF4-FFF2-40B4-BE49-F238E27FC236}">
                  <a16:creationId xmlns:a16="http://schemas.microsoft.com/office/drawing/2014/main" id="{36DDF926-69EA-B775-E56E-E596E946A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6" y="2387"/>
              <a:ext cx="349" cy="6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1" name="Line 30">
              <a:extLst>
                <a:ext uri="{FF2B5EF4-FFF2-40B4-BE49-F238E27FC236}">
                  <a16:creationId xmlns:a16="http://schemas.microsoft.com/office/drawing/2014/main" id="{FDB9CF04-2A8E-2174-1EE5-A358FCD39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7" y="1805"/>
              <a:ext cx="508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2" name="Line 31">
              <a:extLst>
                <a:ext uri="{FF2B5EF4-FFF2-40B4-BE49-F238E27FC236}">
                  <a16:creationId xmlns:a16="http://schemas.microsoft.com/office/drawing/2014/main" id="{09A483BA-C15E-38C7-260E-5340945C5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375"/>
              <a:ext cx="293" cy="6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3" name="Line 32">
              <a:extLst>
                <a:ext uri="{FF2B5EF4-FFF2-40B4-BE49-F238E27FC236}">
                  <a16:creationId xmlns:a16="http://schemas.microsoft.com/office/drawing/2014/main" id="{BD95FE6A-90D8-4894-2C74-AABCBF91D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785"/>
              <a:ext cx="569" cy="5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4" name="Oval 33">
              <a:extLst>
                <a:ext uri="{FF2B5EF4-FFF2-40B4-BE49-F238E27FC236}">
                  <a16:creationId xmlns:a16="http://schemas.microsoft.com/office/drawing/2014/main" id="{03015287-E42F-C9AD-DEF8-E2A09175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1605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13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8385" name="Oval 34">
              <a:extLst>
                <a:ext uri="{FF2B5EF4-FFF2-40B4-BE49-F238E27FC236}">
                  <a16:creationId xmlns:a16="http://schemas.microsoft.com/office/drawing/2014/main" id="{D876FA4A-E387-6364-A2A1-8638EE677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2185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8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8386" name="Oval 35">
              <a:extLst>
                <a:ext uri="{FF2B5EF4-FFF2-40B4-BE49-F238E27FC236}">
                  <a16:creationId xmlns:a16="http://schemas.microsoft.com/office/drawing/2014/main" id="{F6B5A675-59CB-16EC-0D6E-D9AB502E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2185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23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8387" name="Oval 36">
              <a:extLst>
                <a:ext uri="{FF2B5EF4-FFF2-40B4-BE49-F238E27FC236}">
                  <a16:creationId xmlns:a16="http://schemas.microsoft.com/office/drawing/2014/main" id="{3E6D6BAB-0251-B693-FAB7-6475596AF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2830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9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58388" name="Oval 37">
              <a:extLst>
                <a:ext uri="{FF2B5EF4-FFF2-40B4-BE49-F238E27FC236}">
                  <a16:creationId xmlns:a16="http://schemas.microsoft.com/office/drawing/2014/main" id="{83189423-5817-B3DF-EFAE-0FE3CF5FD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830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3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3222" name="Text Box 38">
            <a:extLst>
              <a:ext uri="{FF2B5EF4-FFF2-40B4-BE49-F238E27FC236}">
                <a16:creationId xmlns:a16="http://schemas.microsoft.com/office/drawing/2014/main" id="{F8ACADAC-A829-2DBB-39B1-CF089B0DB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4084638"/>
            <a:ext cx="173196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1     1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23" name="Text Box 39">
            <a:extLst>
              <a:ext uri="{FF2B5EF4-FFF2-40B4-BE49-F238E27FC236}">
                <a16:creationId xmlns:a16="http://schemas.microsoft.com/office/drawing/2014/main" id="{515182C0-993A-2E3B-85F1-67B091600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978400"/>
            <a:ext cx="1398588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-1      0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24" name="Text Box 40">
            <a:extLst>
              <a:ext uri="{FF2B5EF4-FFF2-40B4-BE49-F238E27FC236}">
                <a16:creationId xmlns:a16="http://schemas.microsoft.com/office/drawing/2014/main" id="{E41CE1E4-494B-7CE0-2ED0-CB0A74A08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987925"/>
            <a:ext cx="1398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0      -1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25" name="Text Box 41">
            <a:extLst>
              <a:ext uri="{FF2B5EF4-FFF2-40B4-BE49-F238E27FC236}">
                <a16:creationId xmlns:a16="http://schemas.microsoft.com/office/drawing/2014/main" id="{5A4A20A6-2CF0-DB8D-87CE-B12939EC2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5022850"/>
            <a:ext cx="13985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0         0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26" name="Text Box 42">
            <a:extLst>
              <a:ext uri="{FF2B5EF4-FFF2-40B4-BE49-F238E27FC236}">
                <a16:creationId xmlns:a16="http://schemas.microsoft.com/office/drawing/2014/main" id="{EA0A7503-13D0-9EA7-7728-14F263F49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4108450"/>
            <a:ext cx="1398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1    0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2" grpId="0"/>
      <p:bldP spid="93223" grpId="0"/>
      <p:bldP spid="93224" grpId="0"/>
      <p:bldP spid="93225" grpId="0"/>
      <p:bldP spid="9322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3 Marcador de pie de página">
            <a:extLst>
              <a:ext uri="{FF2B5EF4-FFF2-40B4-BE49-F238E27FC236}">
                <a16:creationId xmlns:a16="http://schemas.microsoft.com/office/drawing/2014/main" id="{E4131893-1965-3753-CF01-8CAB9744F3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A2C474E8-C66B-48EB-A30A-55D0F684D725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0BE8D06-B97B-E478-046F-62C927338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s-ES_tradnl" altLang="es-ES" sz="3000"/>
              <a:t>3.3. Árboles de búsqueda balanceados.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34B1373-9CB8-F129-CDCE-0EA9BE762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700088"/>
            <a:ext cx="8716962" cy="5387975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" sz="2800" b="1" dirty="0"/>
              <a:t>	Operaciones sobre un AVL</a:t>
            </a:r>
          </a:p>
          <a:p>
            <a:r>
              <a:rPr lang="es-ES_tradnl" altLang="es-ES" sz="2800" dirty="0"/>
              <a:t>La </a:t>
            </a:r>
            <a:r>
              <a:rPr lang="es-ES_tradnl" altLang="es-ES" sz="2800" b="1" dirty="0"/>
              <a:t>búsqueda</a:t>
            </a:r>
            <a:r>
              <a:rPr lang="es-ES_tradnl" altLang="es-ES" sz="2800" dirty="0"/>
              <a:t> en un AVL es exactamente igual que sobre un ABB.</a:t>
            </a:r>
          </a:p>
          <a:p>
            <a:r>
              <a:rPr lang="es-ES_tradnl" altLang="es-ES" sz="2800" dirty="0"/>
              <a:t>La </a:t>
            </a:r>
            <a:r>
              <a:rPr lang="es-ES_tradnl" altLang="es-ES" sz="2800" b="1" dirty="0"/>
              <a:t>inserción</a:t>
            </a:r>
            <a:r>
              <a:rPr lang="es-ES_tradnl" altLang="es-ES" sz="2800" dirty="0"/>
              <a:t> y </a:t>
            </a:r>
            <a:r>
              <a:rPr lang="es-ES_tradnl" altLang="es-ES" sz="2800" b="1" dirty="0"/>
              <a:t>eliminación</a:t>
            </a:r>
            <a:r>
              <a:rPr lang="es-ES_tradnl" altLang="es-ES" sz="2800" dirty="0"/>
              <a:t> son también como en un ABB, pero después de insertar o eliminar hay que comprobar la condición de balanceo.</a:t>
            </a:r>
          </a:p>
          <a:p>
            <a:pPr lvl="1"/>
            <a:r>
              <a:rPr lang="es-ES_tradnl" altLang="es-ES" sz="2400" dirty="0"/>
              <a:t>Almacenar la altura de cada subárbol.</a:t>
            </a:r>
          </a:p>
          <a:p>
            <a:pPr lvl="1"/>
            <a:r>
              <a:rPr lang="es-ES_tradnl" altLang="es-ES" sz="2400" dirty="0"/>
              <a:t>Inserción o eliminación normal (procedimiento recursivo).</a:t>
            </a:r>
          </a:p>
          <a:p>
            <a:pPr lvl="1"/>
            <a:r>
              <a:rPr lang="es-ES_tradnl" altLang="es-ES" sz="2400" dirty="0"/>
              <a:t>Al volver de la recursividad, en los nodos por los que pasa, comprobar la condición de balanceo.</a:t>
            </a:r>
          </a:p>
          <a:p>
            <a:pPr lvl="1"/>
            <a:r>
              <a:rPr lang="es-ES_tradnl" altLang="es-ES" sz="2400" dirty="0"/>
              <a:t>Si no se cumple, </a:t>
            </a:r>
            <a:r>
              <a:rPr lang="es-ES_tradnl" altLang="es-ES" sz="2400" b="1" dirty="0" err="1"/>
              <a:t>rebalancear</a:t>
            </a:r>
            <a:r>
              <a:rPr lang="es-ES_tradnl" altLang="es-ES" sz="2400" dirty="0"/>
              <a:t> el árbol.</a:t>
            </a:r>
          </a:p>
          <a:p>
            <a:endParaRPr lang="es-ES_tradnl" altLang="es-ES" sz="2800" dirty="0"/>
          </a:p>
        </p:txBody>
      </p:sp>
      <p:sp>
        <p:nvSpPr>
          <p:cNvPr id="59397" name="Rectangle 29">
            <a:extLst>
              <a:ext uri="{FF2B5EF4-FFF2-40B4-BE49-F238E27FC236}">
                <a16:creationId xmlns:a16="http://schemas.microsoft.com/office/drawing/2014/main" id="{B148F051-4EE5-B83B-DF50-30A32615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617855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2" action="ppaction://hlinksldjump"/>
              </a:rPr>
              <a:t>+</a:t>
            </a:r>
            <a:endParaRPr lang="es-ES" altLang="es-ES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3 Marcador de pie de página">
            <a:extLst>
              <a:ext uri="{FF2B5EF4-FFF2-40B4-BE49-F238E27FC236}">
                <a16:creationId xmlns:a16="http://schemas.microsoft.com/office/drawing/2014/main" id="{5A8CA1B3-E2D3-D561-DE3F-7482EBEC0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75427E99-D57A-46C7-94FF-4D81A32386F2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BC404CD-ABD7-E2A3-8BEA-1D566A881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5813"/>
          </a:xfrm>
        </p:spPr>
        <p:txBody>
          <a:bodyPr/>
          <a:lstStyle/>
          <a:p>
            <a:r>
              <a:rPr lang="es-ES_tradnl" altLang="es-ES" sz="3000"/>
              <a:t>3.3. Árboles de búsqueda balanceados.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EDD26B9-80DC-65B8-ADD8-1325C76AA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0713"/>
            <a:ext cx="8580438" cy="565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 b="1" dirty="0"/>
              <a:t>Definición del tipo de datos: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 dirty="0"/>
              <a:t>	tipo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	</a:t>
            </a:r>
            <a:r>
              <a:rPr lang="es-ES_tradnl" altLang="es-ES" sz="2400" dirty="0" err="1"/>
              <a:t>ArbolAVL</a:t>
            </a:r>
            <a:r>
              <a:rPr lang="es-ES_tradnl" altLang="es-ES" sz="2400" dirty="0"/>
              <a:t>[T] = Puntero[</a:t>
            </a:r>
            <a:r>
              <a:rPr lang="es-ES_tradnl" altLang="es-ES" sz="2400" dirty="0" err="1"/>
              <a:t>NodoAVL</a:t>
            </a:r>
            <a:r>
              <a:rPr lang="es-ES_tradnl" altLang="es-ES" sz="2400" dirty="0"/>
              <a:t>[T]]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	</a:t>
            </a:r>
            <a:r>
              <a:rPr lang="es-ES_tradnl" altLang="es-ES" sz="2400" dirty="0" err="1"/>
              <a:t>NodoAVL</a:t>
            </a:r>
            <a:r>
              <a:rPr lang="es-ES_tradnl" altLang="es-ES" sz="2400" dirty="0"/>
              <a:t>[T] = </a:t>
            </a:r>
            <a:r>
              <a:rPr lang="es-ES_tradnl" altLang="es-ES" sz="2400" b="1" dirty="0"/>
              <a:t>registro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	    clave: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	    altura: entero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	    </a:t>
            </a:r>
            <a:r>
              <a:rPr lang="es-ES_tradnl" altLang="es-ES" sz="2400" dirty="0" err="1"/>
              <a:t>izq</a:t>
            </a:r>
            <a:r>
              <a:rPr lang="es-ES_tradnl" altLang="es-ES" sz="2400" dirty="0"/>
              <a:t>, </a:t>
            </a:r>
            <a:r>
              <a:rPr lang="es-ES_tradnl" altLang="es-ES" sz="2400" dirty="0" err="1"/>
              <a:t>der</a:t>
            </a:r>
            <a:r>
              <a:rPr lang="es-ES_tradnl" altLang="es-ES" sz="2400" dirty="0"/>
              <a:t>: Puntero[</a:t>
            </a:r>
            <a:r>
              <a:rPr lang="es-ES_tradnl" altLang="es-ES" sz="2400" dirty="0" err="1"/>
              <a:t>NodoAVL</a:t>
            </a:r>
            <a:r>
              <a:rPr lang="es-ES_tradnl" altLang="es-ES" sz="2400" dirty="0"/>
              <a:t>[T]]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	</a:t>
            </a:r>
            <a:r>
              <a:rPr lang="es-ES_tradnl" altLang="es-ES" sz="2400" b="1" dirty="0" err="1"/>
              <a:t>finregistro</a:t>
            </a:r>
            <a:endParaRPr lang="es-ES_tradnl" altLang="es-ES" sz="2400" b="1" dirty="0"/>
          </a:p>
          <a:p>
            <a:pPr>
              <a:spcBef>
                <a:spcPct val="0"/>
              </a:spcBef>
              <a:buFontTx/>
              <a:buNone/>
            </a:pPr>
            <a:endParaRPr lang="es-ES_tradnl" altLang="es-ES" sz="24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 dirty="0"/>
              <a:t>operación</a:t>
            </a:r>
            <a:r>
              <a:rPr lang="es-ES_tradnl" altLang="es-ES" sz="2400" dirty="0"/>
              <a:t> Altura (A: Puntero[</a:t>
            </a:r>
            <a:r>
              <a:rPr lang="es-ES_tradnl" altLang="es-ES" sz="2400" dirty="0" err="1"/>
              <a:t>NodoAVL</a:t>
            </a:r>
            <a:r>
              <a:rPr lang="es-ES_tradnl" altLang="es-ES" sz="2400" dirty="0"/>
              <a:t>[T]]) : entero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</a:t>
            </a:r>
            <a:r>
              <a:rPr lang="es-ES_tradnl" altLang="es-ES" sz="2400" b="1" dirty="0"/>
              <a:t>si</a:t>
            </a:r>
            <a:r>
              <a:rPr lang="es-ES_tradnl" altLang="es-ES" sz="2400" dirty="0"/>
              <a:t> A == NULO </a:t>
            </a:r>
            <a:r>
              <a:rPr lang="es-ES_tradnl" altLang="es-ES" sz="2400" b="1" dirty="0"/>
              <a:t>entonces</a:t>
            </a:r>
            <a:r>
              <a:rPr lang="es-ES_tradnl" altLang="es-ES" sz="2400" dirty="0"/>
              <a:t> </a:t>
            </a:r>
            <a:r>
              <a:rPr lang="es-ES_tradnl" altLang="es-ES" sz="2400" b="1" dirty="0"/>
              <a:t>devolver</a:t>
            </a:r>
            <a:r>
              <a:rPr lang="es-ES_tradnl" altLang="es-ES" sz="2400" dirty="0"/>
              <a:t> 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dirty="0"/>
              <a:t>	</a:t>
            </a:r>
            <a:r>
              <a:rPr lang="es-ES_tradnl" altLang="es-ES" sz="2400" b="1" dirty="0"/>
              <a:t>sino devolver</a:t>
            </a:r>
            <a:r>
              <a:rPr lang="es-ES_tradnl" altLang="es-ES" sz="2400" dirty="0"/>
              <a:t> </a:t>
            </a:r>
            <a:r>
              <a:rPr lang="es-ES_tradnl" altLang="es-ES" sz="2400" dirty="0" err="1"/>
              <a:t>A</a:t>
            </a:r>
            <a:r>
              <a:rPr lang="es-ES_tradnl" altLang="es-ES" sz="2400" dirty="0" err="1">
                <a:sym typeface="Wingdings" panose="05000000000000000000" pitchFamily="2" charset="2"/>
              </a:rPr>
              <a:t>altura</a:t>
            </a:r>
            <a:endParaRPr lang="es-ES_tradnl" altLang="es-ES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_tradnl" altLang="es-ES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</a:pPr>
            <a:r>
              <a:rPr lang="es-ES_tradnl" altLang="es-ES" sz="2400" b="1" dirty="0">
                <a:sym typeface="Wingdings" panose="05000000000000000000" pitchFamily="2" charset="2"/>
              </a:rPr>
              <a:t>Uso de memoria:</a:t>
            </a:r>
            <a:r>
              <a:rPr lang="es-ES_tradnl" altLang="es-ES" sz="2400" dirty="0">
                <a:sym typeface="Wingdings" panose="05000000000000000000" pitchFamily="2" charset="2"/>
              </a:rPr>
              <a:t> un puntero más que con una lista...</a:t>
            </a:r>
            <a:br>
              <a:rPr lang="es-ES_tradnl" altLang="es-ES" sz="2400" dirty="0">
                <a:sym typeface="Wingdings" panose="05000000000000000000" pitchFamily="2" charset="2"/>
              </a:rPr>
            </a:br>
            <a:r>
              <a:rPr lang="es-ES_tradnl" altLang="es-ES" sz="2400" dirty="0">
                <a:sym typeface="Wingdings" panose="05000000000000000000" pitchFamily="2" charset="2"/>
              </a:rPr>
              <a:t>y un entero más, por nodo, que un ABB normal...</a:t>
            </a:r>
          </a:p>
        </p:txBody>
      </p:sp>
      <p:graphicFrame>
        <p:nvGraphicFramePr>
          <p:cNvPr id="101442" name="Group 66">
            <a:extLst>
              <a:ext uri="{FF2B5EF4-FFF2-40B4-BE49-F238E27FC236}">
                <a16:creationId xmlns:a16="http://schemas.microsoft.com/office/drawing/2014/main" id="{DC7DEF4D-A877-E5EE-BB37-343414A81A5E}"/>
              </a:ext>
            </a:extLst>
          </p:cNvPr>
          <p:cNvGraphicFramePr>
            <a:graphicFrameLocks noGrp="1"/>
          </p:cNvGraphicFramePr>
          <p:nvPr/>
        </p:nvGraphicFramePr>
        <p:xfrm>
          <a:off x="5794375" y="1957388"/>
          <a:ext cx="3040063" cy="982662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3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4" marB="45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izq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4" marB="45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clave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4" marB="45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der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4" marB="45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45794" marB="45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4" marB="45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4" marB="45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4" marB="45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38" name="Line 60">
            <a:extLst>
              <a:ext uri="{FF2B5EF4-FFF2-40B4-BE49-F238E27FC236}">
                <a16:creationId xmlns:a16="http://schemas.microsoft.com/office/drawing/2014/main" id="{0A8A367D-C941-34E4-CFC5-31CE89E7A7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687638"/>
            <a:ext cx="496887" cy="75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0439" name="Line 61">
            <a:extLst>
              <a:ext uri="{FF2B5EF4-FFF2-40B4-BE49-F238E27FC236}">
                <a16:creationId xmlns:a16="http://schemas.microsoft.com/office/drawing/2014/main" id="{B46D0CB4-92BD-B3D8-7B3C-1B1DBBC25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668588"/>
            <a:ext cx="452437" cy="730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0440" name="Rectangle 67">
            <a:extLst>
              <a:ext uri="{FF2B5EF4-FFF2-40B4-BE49-F238E27FC236}">
                <a16:creationId xmlns:a16="http://schemas.microsoft.com/office/drawing/2014/main" id="{016E94FA-7656-5B0C-964D-8EFBA3B5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617855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2" action="ppaction://hlinksldjump"/>
              </a:rPr>
              <a:t>+</a:t>
            </a:r>
            <a:endParaRPr lang="es-ES" alt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3 Marcador de pie de página">
            <a:extLst>
              <a:ext uri="{FF2B5EF4-FFF2-40B4-BE49-F238E27FC236}">
                <a16:creationId xmlns:a16="http://schemas.microsoft.com/office/drawing/2014/main" id="{8E493A24-8B3B-6798-D787-361896A07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125FFB6B-BEF2-4999-8D4E-4C583697461A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94AECD6-2730-88E5-6D90-2D9DB09EB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5813"/>
          </a:xfrm>
        </p:spPr>
        <p:txBody>
          <a:bodyPr/>
          <a:lstStyle/>
          <a:p>
            <a:r>
              <a:rPr lang="es-ES_tradnl" altLang="es-ES"/>
              <a:t>3.3.1. Peor caso de AVL.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BFD512F-93B8-C811-23CE-D383BA8EA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925" y="738188"/>
            <a:ext cx="8597900" cy="5289550"/>
          </a:xfrm>
        </p:spPr>
        <p:txBody>
          <a:bodyPr/>
          <a:lstStyle/>
          <a:p>
            <a:r>
              <a:rPr lang="es-ES_tradnl" altLang="es-ES" sz="2800" dirty="0"/>
              <a:t>¿Cuánto será el tiempo de ejecución de la búsqueda en un AVL en el peor caso, para </a:t>
            </a:r>
            <a:r>
              <a:rPr lang="es-ES_tradnl" altLang="es-ES" sz="2800" b="1" dirty="0"/>
              <a:t>n</a:t>
            </a:r>
            <a:r>
              <a:rPr lang="es-ES_tradnl" altLang="es-ES" sz="2800" dirty="0"/>
              <a:t> nodos?</a:t>
            </a:r>
          </a:p>
          <a:p>
            <a:endParaRPr lang="es-ES_tradnl" altLang="es-ES" sz="1800" dirty="0"/>
          </a:p>
          <a:p>
            <a:r>
              <a:rPr lang="es-ES_tradnl" altLang="es-ES" sz="2800" dirty="0"/>
              <a:t>El tiempo será proporcional a la altura del árbol.</a:t>
            </a:r>
          </a:p>
          <a:p>
            <a:endParaRPr lang="es-ES_tradnl" altLang="es-ES" sz="2400" b="1" dirty="0"/>
          </a:p>
          <a:p>
            <a:r>
              <a:rPr lang="es-ES_tradnl" altLang="es-ES" sz="2800" b="1" dirty="0"/>
              <a:t>Cuestión:</a:t>
            </a:r>
            <a:r>
              <a:rPr lang="es-ES_tradnl" altLang="es-ES" sz="2800" dirty="0"/>
              <a:t> ¿Cuál es la máxima altura del árbol para </a:t>
            </a:r>
            <a:r>
              <a:rPr lang="es-ES_tradnl" altLang="es-ES" sz="2800" b="1" dirty="0"/>
              <a:t>n</a:t>
            </a:r>
            <a:r>
              <a:rPr lang="es-ES_tradnl" altLang="es-ES" sz="2800" dirty="0"/>
              <a:t> nodos?</a:t>
            </a:r>
          </a:p>
          <a:p>
            <a:endParaRPr lang="es-ES_tradnl" altLang="es-ES" dirty="0"/>
          </a:p>
          <a:p>
            <a:r>
              <a:rPr lang="es-ES_tradnl" altLang="es-ES" sz="2800" dirty="0"/>
              <a:t>Le </a:t>
            </a:r>
            <a:r>
              <a:rPr lang="es-ES_tradnl" altLang="es-ES" sz="2800" b="1" dirty="0"/>
              <a:t>damos la vuelta</a:t>
            </a:r>
            <a:r>
              <a:rPr lang="es-ES_tradnl" altLang="es-ES" sz="2800" dirty="0"/>
              <a:t> a la pregunta: ¿Cuál es el mínimo número de nodos para una altura </a:t>
            </a:r>
            <a:r>
              <a:rPr lang="es-ES_tradnl" altLang="es-ES" sz="2800" b="1" dirty="0"/>
              <a:t>h</a:t>
            </a:r>
            <a:r>
              <a:rPr lang="es-ES_tradnl" altLang="es-ES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3 Marcador de pie de página">
            <a:extLst>
              <a:ext uri="{FF2B5EF4-FFF2-40B4-BE49-F238E27FC236}">
                <a16:creationId xmlns:a16="http://schemas.microsoft.com/office/drawing/2014/main" id="{1825D58E-35B8-E2C9-F28E-EEA5486500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44F6A34F-5C63-4735-8463-94BA30109DA6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E086D0A-7AC8-0DBD-C874-C67D51DE0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5813"/>
          </a:xfrm>
        </p:spPr>
        <p:txBody>
          <a:bodyPr/>
          <a:lstStyle/>
          <a:p>
            <a:r>
              <a:rPr lang="es-ES_tradnl" altLang="es-ES"/>
              <a:t>3.3.1. Peor caso de AVL.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5513628-C81E-02EC-E327-CE54B7420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213" y="552450"/>
            <a:ext cx="8583612" cy="715963"/>
          </a:xfrm>
        </p:spPr>
        <p:txBody>
          <a:bodyPr/>
          <a:lstStyle/>
          <a:p>
            <a:r>
              <a:rPr lang="es-ES_tradnl" altLang="es-ES" sz="2800" b="1" dirty="0"/>
              <a:t>N(h)</a:t>
            </a:r>
            <a:r>
              <a:rPr lang="es-ES_tradnl" altLang="es-ES" sz="2800" dirty="0"/>
              <a:t>: Menor número de nodos para altura </a:t>
            </a:r>
            <a:r>
              <a:rPr lang="es-ES_tradnl" altLang="es-ES" sz="2800" b="1" dirty="0"/>
              <a:t>h</a:t>
            </a:r>
            <a:r>
              <a:rPr lang="es-ES_tradnl" altLang="es-ES" sz="2800" dirty="0"/>
              <a:t>.</a:t>
            </a:r>
          </a:p>
        </p:txBody>
      </p:sp>
      <p:grpSp>
        <p:nvGrpSpPr>
          <p:cNvPr id="96310" name="Group 54">
            <a:extLst>
              <a:ext uri="{FF2B5EF4-FFF2-40B4-BE49-F238E27FC236}">
                <a16:creationId xmlns:a16="http://schemas.microsoft.com/office/drawing/2014/main" id="{ED2C4630-3A95-EB21-BF39-39C68EE9B6C6}"/>
              </a:ext>
            </a:extLst>
          </p:cNvPr>
          <p:cNvGrpSpPr>
            <a:grpSpLocks/>
          </p:cNvGrpSpPr>
          <p:nvPr/>
        </p:nvGrpSpPr>
        <p:grpSpPr bwMode="auto">
          <a:xfrm>
            <a:off x="4949825" y="1201738"/>
            <a:ext cx="2927350" cy="1647825"/>
            <a:chOff x="3118" y="982"/>
            <a:chExt cx="1844" cy="1038"/>
          </a:xfrm>
        </p:grpSpPr>
        <p:sp>
          <p:nvSpPr>
            <p:cNvPr id="62504" name="Line 25">
              <a:extLst>
                <a:ext uri="{FF2B5EF4-FFF2-40B4-BE49-F238E27FC236}">
                  <a16:creationId xmlns:a16="http://schemas.microsoft.com/office/drawing/2014/main" id="{EF817B80-E18B-7722-1C85-545A06885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1" y="1215"/>
              <a:ext cx="317" cy="6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505" name="Oval 26">
              <a:extLst>
                <a:ext uri="{FF2B5EF4-FFF2-40B4-BE49-F238E27FC236}">
                  <a16:creationId xmlns:a16="http://schemas.microsoft.com/office/drawing/2014/main" id="{A4A67054-2BFD-02A5-3ED9-75126D6CF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015"/>
              <a:ext cx="363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506" name="Oval 27">
              <a:extLst>
                <a:ext uri="{FF2B5EF4-FFF2-40B4-BE49-F238E27FC236}">
                  <a16:creationId xmlns:a16="http://schemas.microsoft.com/office/drawing/2014/main" id="{BE49817F-11E0-A5B4-F5CF-B70B16E2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1653"/>
              <a:ext cx="363" cy="36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507" name="Rectangle 29">
              <a:extLst>
                <a:ext uri="{FF2B5EF4-FFF2-40B4-BE49-F238E27FC236}">
                  <a16:creationId xmlns:a16="http://schemas.microsoft.com/office/drawing/2014/main" id="{6E682C25-A1CC-940F-6D9B-06BA05496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982"/>
              <a:ext cx="1072" cy="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_tradnl" altLang="es-ES" sz="2800" b="1"/>
                <a:t>h</a:t>
              </a:r>
              <a:r>
                <a:rPr lang="es-ES_tradnl" altLang="es-ES" sz="2800"/>
                <a:t>= 1</a:t>
              </a:r>
            </a:p>
            <a:p>
              <a:pPr>
                <a:buFontTx/>
                <a:buNone/>
              </a:pPr>
              <a:r>
                <a:rPr lang="es-ES_tradnl" altLang="es-ES" sz="2800" b="1"/>
                <a:t>N(1)</a:t>
              </a:r>
              <a:r>
                <a:rPr lang="es-ES_tradnl" altLang="es-ES" sz="2800"/>
                <a:t>= 2</a:t>
              </a:r>
            </a:p>
          </p:txBody>
        </p:sp>
        <p:sp>
          <p:nvSpPr>
            <p:cNvPr id="62508" name="Text Box 30">
              <a:extLst>
                <a:ext uri="{FF2B5EF4-FFF2-40B4-BE49-F238E27FC236}">
                  <a16:creationId xmlns:a16="http://schemas.microsoft.com/office/drawing/2014/main" id="{D486F01C-14DF-1F85-8599-D6D7B2C16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" y="1360"/>
              <a:ext cx="8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600" b="1">
                  <a:solidFill>
                    <a:srgbClr val="0066FF"/>
                  </a:solidFill>
                </a:rPr>
                <a:t>0       -1</a:t>
              </a:r>
              <a:endParaRPr lang="es-ES" altLang="es-E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6311" name="Group 55">
            <a:extLst>
              <a:ext uri="{FF2B5EF4-FFF2-40B4-BE49-F238E27FC236}">
                <a16:creationId xmlns:a16="http://schemas.microsoft.com/office/drawing/2014/main" id="{A03DD7A9-E947-CCEB-280F-8C4FA0C7C3A5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3246438"/>
            <a:ext cx="3840162" cy="2628900"/>
            <a:chOff x="297" y="2270"/>
            <a:chExt cx="2419" cy="1656"/>
          </a:xfrm>
        </p:grpSpPr>
        <p:sp>
          <p:nvSpPr>
            <p:cNvPr id="62494" name="Line 5">
              <a:extLst>
                <a:ext uri="{FF2B5EF4-FFF2-40B4-BE49-F238E27FC236}">
                  <a16:creationId xmlns:a16="http://schemas.microsoft.com/office/drawing/2014/main" id="{2F894C69-9B22-50AE-72C4-207B24B1B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" y="3121"/>
              <a:ext cx="317" cy="6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495" name="Line 6">
              <a:extLst>
                <a:ext uri="{FF2B5EF4-FFF2-40B4-BE49-F238E27FC236}">
                  <a16:creationId xmlns:a16="http://schemas.microsoft.com/office/drawing/2014/main" id="{DC427491-7D2C-FA89-7353-FFA789B1F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7" y="2544"/>
              <a:ext cx="461" cy="5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496" name="Line 8">
              <a:extLst>
                <a:ext uri="{FF2B5EF4-FFF2-40B4-BE49-F238E27FC236}">
                  <a16:creationId xmlns:a16="http://schemas.microsoft.com/office/drawing/2014/main" id="{15090FD9-1865-ED84-F7B2-F9F2099DA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8" y="2524"/>
              <a:ext cx="517" cy="5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497" name="Oval 10">
              <a:extLst>
                <a:ext uri="{FF2B5EF4-FFF2-40B4-BE49-F238E27FC236}">
                  <a16:creationId xmlns:a16="http://schemas.microsoft.com/office/drawing/2014/main" id="{E0FABA27-E934-691C-35E7-EED859939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2921"/>
              <a:ext cx="363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498" name="Oval 11">
              <a:extLst>
                <a:ext uri="{FF2B5EF4-FFF2-40B4-BE49-F238E27FC236}">
                  <a16:creationId xmlns:a16="http://schemas.microsoft.com/office/drawing/2014/main" id="{97AC65CC-7FE2-E10B-42B9-2FF35137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2921"/>
              <a:ext cx="363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499" name="Oval 13">
              <a:extLst>
                <a:ext uri="{FF2B5EF4-FFF2-40B4-BE49-F238E27FC236}">
                  <a16:creationId xmlns:a16="http://schemas.microsoft.com/office/drawing/2014/main" id="{13976AAB-A73E-C944-A2B5-A91CC361E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3559"/>
              <a:ext cx="363" cy="36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500" name="Oval 28">
              <a:extLst>
                <a:ext uri="{FF2B5EF4-FFF2-40B4-BE49-F238E27FC236}">
                  <a16:creationId xmlns:a16="http://schemas.microsoft.com/office/drawing/2014/main" id="{02E504D7-884F-D1F4-1592-8D49FD884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2353"/>
              <a:ext cx="363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501" name="Text Box 31">
              <a:extLst>
                <a:ext uri="{FF2B5EF4-FFF2-40B4-BE49-F238E27FC236}">
                  <a16:creationId xmlns:a16="http://schemas.microsoft.com/office/drawing/2014/main" id="{58731FF6-19A9-EAC3-108D-632CA13F3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" y="2715"/>
              <a:ext cx="8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600" b="1">
                  <a:solidFill>
                    <a:srgbClr val="0066FF"/>
                  </a:solidFill>
                </a:rPr>
                <a:t>1     0</a:t>
              </a:r>
              <a:endParaRPr lang="es-ES" altLang="es-E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2" name="Text Box 32">
              <a:extLst>
                <a:ext uri="{FF2B5EF4-FFF2-40B4-BE49-F238E27FC236}">
                  <a16:creationId xmlns:a16="http://schemas.microsoft.com/office/drawing/2014/main" id="{C85E8A41-7834-A55E-9948-C86DE0EBE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" y="3251"/>
              <a:ext cx="8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600" b="1">
                  <a:solidFill>
                    <a:srgbClr val="0066FF"/>
                  </a:solidFill>
                </a:rPr>
                <a:t>0     -1</a:t>
              </a:r>
              <a:endParaRPr lang="es-ES" altLang="es-E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3" name="Rectangle 33">
              <a:extLst>
                <a:ext uri="{FF2B5EF4-FFF2-40B4-BE49-F238E27FC236}">
                  <a16:creationId xmlns:a16="http://schemas.microsoft.com/office/drawing/2014/main" id="{B1DD22B3-802E-99AC-4531-901CB71C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270"/>
              <a:ext cx="1072" cy="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_tradnl" altLang="es-ES" sz="2800" b="1"/>
                <a:t>h</a:t>
              </a:r>
              <a:r>
                <a:rPr lang="es-ES_tradnl" altLang="es-ES" sz="2800"/>
                <a:t>= 2</a:t>
              </a:r>
            </a:p>
            <a:p>
              <a:pPr>
                <a:buFontTx/>
                <a:buNone/>
              </a:pPr>
              <a:r>
                <a:rPr lang="es-ES_tradnl" altLang="es-ES" sz="2800" b="1"/>
                <a:t>N(2)</a:t>
              </a:r>
              <a:r>
                <a:rPr lang="es-ES_tradnl" altLang="es-ES" sz="2800"/>
                <a:t>= 4</a:t>
              </a:r>
            </a:p>
          </p:txBody>
        </p:sp>
      </p:grpSp>
      <p:grpSp>
        <p:nvGrpSpPr>
          <p:cNvPr id="96312" name="Group 56">
            <a:extLst>
              <a:ext uri="{FF2B5EF4-FFF2-40B4-BE49-F238E27FC236}">
                <a16:creationId xmlns:a16="http://schemas.microsoft.com/office/drawing/2014/main" id="{3E2B8EE9-333E-B3E0-ABF3-A580891BFD54}"/>
              </a:ext>
            </a:extLst>
          </p:cNvPr>
          <p:cNvGrpSpPr>
            <a:grpSpLocks/>
          </p:cNvGrpSpPr>
          <p:nvPr/>
        </p:nvGrpSpPr>
        <p:grpSpPr bwMode="auto">
          <a:xfrm>
            <a:off x="4052888" y="2905125"/>
            <a:ext cx="4829175" cy="3109913"/>
            <a:chOff x="2553" y="2055"/>
            <a:chExt cx="3042" cy="1959"/>
          </a:xfrm>
        </p:grpSpPr>
        <p:sp>
          <p:nvSpPr>
            <p:cNvPr id="62476" name="Line 48">
              <a:extLst>
                <a:ext uri="{FF2B5EF4-FFF2-40B4-BE49-F238E27FC236}">
                  <a16:creationId xmlns:a16="http://schemas.microsoft.com/office/drawing/2014/main" id="{906AA99E-6056-975F-CCE6-9B4B6B40A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6" y="2787"/>
              <a:ext cx="215" cy="5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477" name="Line 43">
              <a:extLst>
                <a:ext uri="{FF2B5EF4-FFF2-40B4-BE49-F238E27FC236}">
                  <a16:creationId xmlns:a16="http://schemas.microsoft.com/office/drawing/2014/main" id="{7B533CF4-FA46-40BC-767F-63A320323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2" y="2310"/>
              <a:ext cx="451" cy="3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478" name="Line 34">
              <a:extLst>
                <a:ext uri="{FF2B5EF4-FFF2-40B4-BE49-F238E27FC236}">
                  <a16:creationId xmlns:a16="http://schemas.microsoft.com/office/drawing/2014/main" id="{7715F93C-1056-5ABD-CF1C-2803399FC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5" y="3209"/>
              <a:ext cx="317" cy="6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479" name="Line 35">
              <a:extLst>
                <a:ext uri="{FF2B5EF4-FFF2-40B4-BE49-F238E27FC236}">
                  <a16:creationId xmlns:a16="http://schemas.microsoft.com/office/drawing/2014/main" id="{DFFB66C2-33BF-F355-FA3F-A1F755EDE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4" y="2769"/>
              <a:ext cx="461" cy="5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480" name="Line 36">
              <a:extLst>
                <a:ext uri="{FF2B5EF4-FFF2-40B4-BE49-F238E27FC236}">
                  <a16:creationId xmlns:a16="http://schemas.microsoft.com/office/drawing/2014/main" id="{86060516-D3F7-A008-E0D1-9D33774A5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4" y="2690"/>
              <a:ext cx="380" cy="6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481" name="Oval 37">
              <a:extLst>
                <a:ext uri="{FF2B5EF4-FFF2-40B4-BE49-F238E27FC236}">
                  <a16:creationId xmlns:a16="http://schemas.microsoft.com/office/drawing/2014/main" id="{A682C445-D52F-C34C-EF6B-C44A82ED0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106"/>
              <a:ext cx="363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482" name="Oval 38">
              <a:extLst>
                <a:ext uri="{FF2B5EF4-FFF2-40B4-BE49-F238E27FC236}">
                  <a16:creationId xmlns:a16="http://schemas.microsoft.com/office/drawing/2014/main" id="{D00A0584-F94E-AAF7-6B6A-17B2F553D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126"/>
              <a:ext cx="363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483" name="Oval 39">
              <a:extLst>
                <a:ext uri="{FF2B5EF4-FFF2-40B4-BE49-F238E27FC236}">
                  <a16:creationId xmlns:a16="http://schemas.microsoft.com/office/drawing/2014/main" id="{59495EB0-0195-4F3B-7ACB-824473CF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3647"/>
              <a:ext cx="363" cy="36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484" name="Oval 40">
              <a:extLst>
                <a:ext uri="{FF2B5EF4-FFF2-40B4-BE49-F238E27FC236}">
                  <a16:creationId xmlns:a16="http://schemas.microsoft.com/office/drawing/2014/main" id="{141AED14-D122-69AE-802C-BFE59A95A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2587"/>
              <a:ext cx="363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485" name="Text Box 41">
              <a:extLst>
                <a:ext uri="{FF2B5EF4-FFF2-40B4-BE49-F238E27FC236}">
                  <a16:creationId xmlns:a16="http://schemas.microsoft.com/office/drawing/2014/main" id="{22EEF6A9-D253-B14E-900C-8758B1ED0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920"/>
              <a:ext cx="8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600" b="1">
                  <a:solidFill>
                    <a:srgbClr val="0066FF"/>
                  </a:solidFill>
                </a:rPr>
                <a:t>1     0</a:t>
              </a:r>
              <a:endParaRPr lang="es-ES" altLang="es-E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6" name="Text Box 42">
              <a:extLst>
                <a:ext uri="{FF2B5EF4-FFF2-40B4-BE49-F238E27FC236}">
                  <a16:creationId xmlns:a16="http://schemas.microsoft.com/office/drawing/2014/main" id="{FE1839AB-3BAB-F4BE-F696-066348863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" y="3427"/>
              <a:ext cx="8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600" b="1">
                  <a:solidFill>
                    <a:srgbClr val="0066FF"/>
                  </a:solidFill>
                </a:rPr>
                <a:t>0     -1</a:t>
              </a:r>
              <a:endParaRPr lang="es-ES" altLang="es-E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7" name="Line 44">
              <a:extLst>
                <a:ext uri="{FF2B5EF4-FFF2-40B4-BE49-F238E27FC236}">
                  <a16:creationId xmlns:a16="http://schemas.microsoft.com/office/drawing/2014/main" id="{16233130-BBEE-FFC7-C2F4-BD0C55A33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2290"/>
              <a:ext cx="458" cy="4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488" name="Oval 45">
              <a:extLst>
                <a:ext uri="{FF2B5EF4-FFF2-40B4-BE49-F238E27FC236}">
                  <a16:creationId xmlns:a16="http://schemas.microsoft.com/office/drawing/2014/main" id="{CD077B27-6653-0870-2454-F0059542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2579"/>
              <a:ext cx="363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489" name="Oval 46">
              <a:extLst>
                <a:ext uri="{FF2B5EF4-FFF2-40B4-BE49-F238E27FC236}">
                  <a16:creationId xmlns:a16="http://schemas.microsoft.com/office/drawing/2014/main" id="{CBBC7C2D-FF1B-DF0C-346F-071CF688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2119"/>
              <a:ext cx="363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490" name="Text Box 47">
              <a:extLst>
                <a:ext uri="{FF2B5EF4-FFF2-40B4-BE49-F238E27FC236}">
                  <a16:creationId xmlns:a16="http://schemas.microsoft.com/office/drawing/2014/main" id="{B3FF50A7-1C16-A053-13F3-0094ABD63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2461"/>
              <a:ext cx="8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600" b="1">
                  <a:solidFill>
                    <a:srgbClr val="0066FF"/>
                  </a:solidFill>
                </a:rPr>
                <a:t>2     1</a:t>
              </a:r>
              <a:endParaRPr lang="es-ES" altLang="es-E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1" name="Oval 49">
              <a:extLst>
                <a:ext uri="{FF2B5EF4-FFF2-40B4-BE49-F238E27FC236}">
                  <a16:creationId xmlns:a16="http://schemas.microsoft.com/office/drawing/2014/main" id="{EF9CD501-1E15-3560-761B-88DF81C7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134"/>
              <a:ext cx="363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492" name="Text Box 50">
              <a:extLst>
                <a:ext uri="{FF2B5EF4-FFF2-40B4-BE49-F238E27FC236}">
                  <a16:creationId xmlns:a16="http://schemas.microsoft.com/office/drawing/2014/main" id="{565C65B2-F5FE-38C9-3B68-2AE58D098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" y="2899"/>
              <a:ext cx="8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600" b="1">
                  <a:solidFill>
                    <a:srgbClr val="0066FF"/>
                  </a:solidFill>
                </a:rPr>
                <a:t>0     -1</a:t>
              </a:r>
              <a:endParaRPr lang="es-ES" altLang="es-E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3" name="Rectangle 51">
              <a:extLst>
                <a:ext uri="{FF2B5EF4-FFF2-40B4-BE49-F238E27FC236}">
                  <a16:creationId xmlns:a16="http://schemas.microsoft.com/office/drawing/2014/main" id="{84E0D739-EBFE-A2DE-ACC0-2EEA0668C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2055"/>
              <a:ext cx="1072" cy="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_tradnl" altLang="es-ES" sz="2800" b="1"/>
                <a:t>h</a:t>
              </a:r>
              <a:r>
                <a:rPr lang="es-ES_tradnl" altLang="es-ES" sz="2800"/>
                <a:t>= 3</a:t>
              </a:r>
            </a:p>
            <a:p>
              <a:pPr>
                <a:buFontTx/>
                <a:buNone/>
              </a:pPr>
              <a:r>
                <a:rPr lang="es-ES_tradnl" altLang="es-ES" sz="2800" b="1"/>
                <a:t>N(3)</a:t>
              </a:r>
              <a:r>
                <a:rPr lang="es-ES_tradnl" altLang="es-ES" sz="2800"/>
                <a:t>= 7</a:t>
              </a:r>
            </a:p>
          </p:txBody>
        </p:sp>
      </p:grpSp>
      <p:grpSp>
        <p:nvGrpSpPr>
          <p:cNvPr id="96309" name="Group 53">
            <a:extLst>
              <a:ext uri="{FF2B5EF4-FFF2-40B4-BE49-F238E27FC236}">
                <a16:creationId xmlns:a16="http://schemas.microsoft.com/office/drawing/2014/main" id="{7830100B-54BC-B68A-1605-E3B00E5250E0}"/>
              </a:ext>
            </a:extLst>
          </p:cNvPr>
          <p:cNvGrpSpPr>
            <a:grpSpLocks/>
          </p:cNvGrpSpPr>
          <p:nvPr/>
        </p:nvGrpSpPr>
        <p:grpSpPr bwMode="auto">
          <a:xfrm>
            <a:off x="658813" y="1341438"/>
            <a:ext cx="2973387" cy="1493837"/>
            <a:chOff x="415" y="1070"/>
            <a:chExt cx="1873" cy="941"/>
          </a:xfrm>
        </p:grpSpPr>
        <p:sp>
          <p:nvSpPr>
            <p:cNvPr id="62473" name="Oval 9">
              <a:extLst>
                <a:ext uri="{FF2B5EF4-FFF2-40B4-BE49-F238E27FC236}">
                  <a16:creationId xmlns:a16="http://schemas.microsoft.com/office/drawing/2014/main" id="{0F09D8F2-0370-9D72-B7B1-11B8C691D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1222"/>
              <a:ext cx="363" cy="36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2474" name="Rectangle 24">
              <a:extLst>
                <a:ext uri="{FF2B5EF4-FFF2-40B4-BE49-F238E27FC236}">
                  <a16:creationId xmlns:a16="http://schemas.microsoft.com/office/drawing/2014/main" id="{D19F702A-5C5F-A249-A2FC-FB1D7F00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070"/>
              <a:ext cx="1072" cy="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_tradnl" altLang="es-ES" sz="2800" b="1"/>
                <a:t>h</a:t>
              </a:r>
              <a:r>
                <a:rPr lang="es-ES_tradnl" altLang="es-ES" sz="2800"/>
                <a:t>= 0</a:t>
              </a:r>
            </a:p>
            <a:p>
              <a:pPr>
                <a:buFontTx/>
                <a:buNone/>
              </a:pPr>
              <a:r>
                <a:rPr lang="es-ES_tradnl" altLang="es-ES" sz="2800" b="1"/>
                <a:t>N(0)</a:t>
              </a:r>
              <a:r>
                <a:rPr lang="es-ES_tradnl" altLang="es-ES" sz="2800"/>
                <a:t>= 1</a:t>
              </a:r>
            </a:p>
          </p:txBody>
        </p:sp>
        <p:sp>
          <p:nvSpPr>
            <p:cNvPr id="62475" name="Text Box 52">
              <a:extLst>
                <a:ext uri="{FF2B5EF4-FFF2-40B4-BE49-F238E27FC236}">
                  <a16:creationId xmlns:a16="http://schemas.microsoft.com/office/drawing/2014/main" id="{D19F02DD-2BA1-29CB-2E90-0415301EF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" y="1565"/>
              <a:ext cx="8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600" b="1">
                  <a:solidFill>
                    <a:srgbClr val="0066FF"/>
                  </a:solidFill>
                </a:rPr>
                <a:t>-1     -1</a:t>
              </a:r>
              <a:endParaRPr lang="es-ES" altLang="es-ES" sz="16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3 Marcador de pie de página">
            <a:extLst>
              <a:ext uri="{FF2B5EF4-FFF2-40B4-BE49-F238E27FC236}">
                <a16:creationId xmlns:a16="http://schemas.microsoft.com/office/drawing/2014/main" id="{02E4F2AE-340D-7029-5AFC-881F11FF49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6D1C2F01-D6AC-4073-B4EA-705BAA596D4B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BF1E3BB-F6E4-4280-4A7E-FB6623F25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5813"/>
          </a:xfrm>
        </p:spPr>
        <p:txBody>
          <a:bodyPr/>
          <a:lstStyle/>
          <a:p>
            <a:r>
              <a:rPr lang="es-ES_tradnl" altLang="es-ES"/>
              <a:t>3.3.1. Peor caso de AVL.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4C297EB-9246-60CE-6723-25845E0B3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213" y="738188"/>
            <a:ext cx="8040687" cy="839787"/>
          </a:xfrm>
        </p:spPr>
        <p:txBody>
          <a:bodyPr/>
          <a:lstStyle/>
          <a:p>
            <a:r>
              <a:rPr lang="es-ES_tradnl" altLang="es-ES" sz="3200" b="1"/>
              <a:t>Caso general.</a:t>
            </a:r>
            <a:endParaRPr lang="es-ES_tradnl" altLang="es-ES" sz="2800"/>
          </a:p>
        </p:txBody>
      </p:sp>
      <p:sp>
        <p:nvSpPr>
          <p:cNvPr id="63493" name="Line 6">
            <a:extLst>
              <a:ext uri="{FF2B5EF4-FFF2-40B4-BE49-F238E27FC236}">
                <a16:creationId xmlns:a16="http://schemas.microsoft.com/office/drawing/2014/main" id="{7B02517E-D6C6-087F-45BC-5D11B5C8CD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8925" y="1295400"/>
            <a:ext cx="715963" cy="625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4" name="Line 16">
            <a:extLst>
              <a:ext uri="{FF2B5EF4-FFF2-40B4-BE49-F238E27FC236}">
                <a16:creationId xmlns:a16="http://schemas.microsoft.com/office/drawing/2014/main" id="{A63A6385-DA00-717D-294C-63B26B7B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3" y="1263650"/>
            <a:ext cx="727075" cy="6762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5" name="Oval 18">
            <a:extLst>
              <a:ext uri="{FF2B5EF4-FFF2-40B4-BE49-F238E27FC236}">
                <a16:creationId xmlns:a16="http://schemas.microsoft.com/office/drawing/2014/main" id="{080900AE-3A68-3E60-85D1-6003F7DB2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992188"/>
            <a:ext cx="576263" cy="58102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63496" name="AutoShape 23">
            <a:extLst>
              <a:ext uri="{FF2B5EF4-FFF2-40B4-BE49-F238E27FC236}">
                <a16:creationId xmlns:a16="http://schemas.microsoft.com/office/drawing/2014/main" id="{A436181B-25D7-34A1-1121-B6293C671EF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078163" y="1935163"/>
            <a:ext cx="1512887" cy="19923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58 w 21600"/>
              <a:gd name="T13" fmla="*/ 4758 h 21600"/>
              <a:gd name="T14" fmla="*/ 16842 w 21600"/>
              <a:gd name="T15" fmla="*/ 1684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15" y="21600"/>
                </a:lnTo>
                <a:lnTo>
                  <a:pt x="1568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rot="10800000" lIns="0" rIns="0"/>
          <a:lstStyle/>
          <a:p>
            <a:endParaRPr lang="es-ES"/>
          </a:p>
        </p:txBody>
      </p:sp>
      <p:sp>
        <p:nvSpPr>
          <p:cNvPr id="63497" name="AutoShape 24">
            <a:extLst>
              <a:ext uri="{FF2B5EF4-FFF2-40B4-BE49-F238E27FC236}">
                <a16:creationId xmlns:a16="http://schemas.microsoft.com/office/drawing/2014/main" id="{514F7DA5-1261-DCA0-49B1-758D8E9FD813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883150" y="1931988"/>
            <a:ext cx="1425575" cy="15271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35 w 21600"/>
              <a:gd name="T13" fmla="*/ 4735 h 21600"/>
              <a:gd name="T14" fmla="*/ 16865 w 21600"/>
              <a:gd name="T15" fmla="*/ 168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869" y="21600"/>
                </a:lnTo>
                <a:lnTo>
                  <a:pt x="1573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rot="10800000" lIns="0" rIns="0"/>
          <a:lstStyle/>
          <a:p>
            <a:endParaRPr lang="es-ES"/>
          </a:p>
        </p:txBody>
      </p:sp>
      <p:sp>
        <p:nvSpPr>
          <p:cNvPr id="63498" name="Text Box 25">
            <a:extLst>
              <a:ext uri="{FF2B5EF4-FFF2-40B4-BE49-F238E27FC236}">
                <a16:creationId xmlns:a16="http://schemas.microsoft.com/office/drawing/2014/main" id="{2404E2F3-B13F-10F7-484C-BC3B467D3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727325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" sz="2400" b="1">
                <a:solidFill>
                  <a:srgbClr val="0066FF"/>
                </a:solidFill>
              </a:rPr>
              <a:t>h-1</a:t>
            </a:r>
            <a:endParaRPr lang="es-ES" altLang="es-ES" sz="2400" b="1">
              <a:solidFill>
                <a:srgbClr val="0066FF"/>
              </a:solidFill>
            </a:endParaRPr>
          </a:p>
        </p:txBody>
      </p:sp>
      <p:sp>
        <p:nvSpPr>
          <p:cNvPr id="63499" name="AutoShape 27">
            <a:extLst>
              <a:ext uri="{FF2B5EF4-FFF2-40B4-BE49-F238E27FC236}">
                <a16:creationId xmlns:a16="http://schemas.microsoft.com/office/drawing/2014/main" id="{AEE71A9D-74A3-1908-E6E7-451F4BCF81F7}"/>
              </a:ext>
            </a:extLst>
          </p:cNvPr>
          <p:cNvSpPr>
            <a:spLocks/>
          </p:cNvSpPr>
          <p:nvPr/>
        </p:nvSpPr>
        <p:spPr bwMode="auto">
          <a:xfrm>
            <a:off x="2493963" y="1952625"/>
            <a:ext cx="419100" cy="1952625"/>
          </a:xfrm>
          <a:prstGeom prst="leftBrace">
            <a:avLst>
              <a:gd name="adj1" fmla="val 38826"/>
              <a:gd name="adj2" fmla="val 50000"/>
            </a:avLst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63500" name="Text Box 28">
            <a:extLst>
              <a:ext uri="{FF2B5EF4-FFF2-40B4-BE49-F238E27FC236}">
                <a16:creationId xmlns:a16="http://schemas.microsoft.com/office/drawing/2014/main" id="{F24B3FD6-8C1A-0367-ABD0-C0CD7BDA3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3" y="2525713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" sz="2400" b="1">
                <a:solidFill>
                  <a:srgbClr val="0066FF"/>
                </a:solidFill>
              </a:rPr>
              <a:t>h-2</a:t>
            </a:r>
            <a:endParaRPr lang="es-ES" altLang="es-ES" sz="2400" b="1">
              <a:solidFill>
                <a:srgbClr val="0066FF"/>
              </a:solidFill>
            </a:endParaRPr>
          </a:p>
        </p:txBody>
      </p:sp>
      <p:sp>
        <p:nvSpPr>
          <p:cNvPr id="63501" name="AutoShape 29">
            <a:extLst>
              <a:ext uri="{FF2B5EF4-FFF2-40B4-BE49-F238E27FC236}">
                <a16:creationId xmlns:a16="http://schemas.microsoft.com/office/drawing/2014/main" id="{DDBCB8FD-1E2E-EA90-39A1-408BE096BBDD}"/>
              </a:ext>
            </a:extLst>
          </p:cNvPr>
          <p:cNvSpPr>
            <a:spLocks/>
          </p:cNvSpPr>
          <p:nvPr/>
        </p:nvSpPr>
        <p:spPr bwMode="auto">
          <a:xfrm flipH="1">
            <a:off x="6462713" y="1919288"/>
            <a:ext cx="369887" cy="1549400"/>
          </a:xfrm>
          <a:prstGeom prst="leftBrace">
            <a:avLst>
              <a:gd name="adj1" fmla="val 34907"/>
              <a:gd name="adj2" fmla="val 50000"/>
            </a:avLst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63502" name="Rectangle 30">
            <a:extLst>
              <a:ext uri="{FF2B5EF4-FFF2-40B4-BE49-F238E27FC236}">
                <a16:creationId xmlns:a16="http://schemas.microsoft.com/office/drawing/2014/main" id="{754B60A0-871E-419A-01E0-8E97288A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4130675"/>
            <a:ext cx="82423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3200"/>
              <a:t>N(h) = N(h-1) + N(h-2) + 1</a:t>
            </a:r>
          </a:p>
          <a:p>
            <a:r>
              <a:rPr lang="es-ES_tradnl" altLang="es-ES" sz="3200"/>
              <a:t>Sucesión parecida a la de </a:t>
            </a:r>
            <a:r>
              <a:rPr lang="es-ES_tradnl" altLang="es-ES" sz="3200" b="1"/>
              <a:t>Fibonacci</a:t>
            </a:r>
            <a:r>
              <a:rPr lang="es-ES_tradnl" altLang="es-ES" sz="3200"/>
              <a:t>.</a:t>
            </a:r>
          </a:p>
          <a:p>
            <a:r>
              <a:rPr lang="es-ES_tradnl" altLang="es-ES" sz="3200" b="1"/>
              <a:t>Solución:</a:t>
            </a:r>
            <a:r>
              <a:rPr lang="es-ES_tradnl" altLang="es-ES" sz="3200"/>
              <a:t> N(h) = C·1,62</a:t>
            </a:r>
            <a:r>
              <a:rPr lang="es-ES_tradnl" altLang="es-ES" sz="3200" baseline="30000"/>
              <a:t>h</a:t>
            </a:r>
            <a:r>
              <a:rPr lang="es-ES_tradnl" altLang="es-ES" sz="3200"/>
              <a:t> + ...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3 Marcador de pie de página">
            <a:extLst>
              <a:ext uri="{FF2B5EF4-FFF2-40B4-BE49-F238E27FC236}">
                <a16:creationId xmlns:a16="http://schemas.microsoft.com/office/drawing/2014/main" id="{42AF1628-542B-4A21-5FA7-14C723F25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C333D8C7-E84B-4AF5-A162-56626438EB1F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3BE9762-0DBA-9432-7F82-903174B42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5813"/>
          </a:xfrm>
        </p:spPr>
        <p:txBody>
          <a:bodyPr/>
          <a:lstStyle/>
          <a:p>
            <a:r>
              <a:rPr lang="es-ES_tradnl" altLang="es-ES"/>
              <a:t>3.3.1. Peor caso de AVL.</a:t>
            </a:r>
          </a:p>
        </p:txBody>
      </p:sp>
      <p:sp>
        <p:nvSpPr>
          <p:cNvPr id="97293" name="Rectangle 13">
            <a:extLst>
              <a:ext uri="{FF2B5EF4-FFF2-40B4-BE49-F238E27FC236}">
                <a16:creationId xmlns:a16="http://schemas.microsoft.com/office/drawing/2014/main" id="{47E781E9-B4C4-0E1B-6A52-B04876104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606425"/>
            <a:ext cx="8593138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3200" b="1"/>
              <a:t>Mínimo número de nodos para altura h: </a:t>
            </a:r>
            <a:r>
              <a:rPr lang="es-ES_tradnl" altLang="es-ES" sz="3200"/>
              <a:t>N(h) = C·1,62</a:t>
            </a:r>
            <a:r>
              <a:rPr lang="es-ES_tradnl" altLang="es-ES" sz="3200" baseline="30000"/>
              <a:t>h</a:t>
            </a:r>
            <a:r>
              <a:rPr lang="es-ES_tradnl" altLang="es-ES" sz="3200"/>
              <a:t> + ...</a:t>
            </a:r>
          </a:p>
          <a:p>
            <a:endParaRPr lang="es-ES_tradnl" altLang="es-ES" sz="1200"/>
          </a:p>
          <a:p>
            <a:r>
              <a:rPr lang="es-ES_tradnl" altLang="es-ES" sz="3200" b="1"/>
              <a:t>Máxima altura para n nodos:</a:t>
            </a:r>
            <a:br>
              <a:rPr lang="es-ES_tradnl" altLang="es-ES" sz="3200" b="1"/>
            </a:br>
            <a:r>
              <a:rPr lang="es-ES_tradnl" altLang="es-ES" sz="3200"/>
              <a:t>h(N) = D · log</a:t>
            </a:r>
            <a:r>
              <a:rPr lang="es-ES_tradnl" altLang="es-ES" sz="3200" baseline="-25000"/>
              <a:t>1,62</a:t>
            </a:r>
            <a:r>
              <a:rPr lang="es-ES_tradnl" altLang="es-ES" sz="3200"/>
              <a:t> n + ...</a:t>
            </a:r>
          </a:p>
          <a:p>
            <a:endParaRPr lang="es-ES_tradnl" altLang="es-ES" sz="1200"/>
          </a:p>
          <a:p>
            <a:r>
              <a:rPr lang="es-ES_tradnl" altLang="es-ES" sz="3200" b="1"/>
              <a:t>Conclusión:</a:t>
            </a:r>
          </a:p>
          <a:p>
            <a:pPr lvl="1"/>
            <a:r>
              <a:rPr lang="es-ES_tradnl" altLang="es-ES" sz="2800"/>
              <a:t>En el peor caso, la altura del árbol es </a:t>
            </a:r>
            <a:r>
              <a:rPr lang="es-ES_tradnl" altLang="es-ES" sz="2800" b="1"/>
              <a:t>O(log n)</a:t>
            </a:r>
            <a:r>
              <a:rPr lang="es-ES_tradnl" altLang="es-ES" sz="2800"/>
              <a:t>.</a:t>
            </a:r>
          </a:p>
          <a:p>
            <a:pPr lvl="1"/>
            <a:r>
              <a:rPr lang="es-ES_tradnl" altLang="es-ES" sz="2800"/>
              <a:t>Por lo tanto, la búsqueda es </a:t>
            </a:r>
            <a:r>
              <a:rPr lang="es-ES_tradnl" altLang="es-ES" sz="2800" b="1"/>
              <a:t>O(log n)</a:t>
            </a:r>
            <a:r>
              <a:rPr lang="es-ES_tradnl" altLang="es-ES" sz="2800"/>
              <a:t>.</a:t>
            </a:r>
          </a:p>
          <a:p>
            <a:pPr lvl="1"/>
            <a:r>
              <a:rPr lang="es-ES_tradnl" altLang="es-ES" sz="2800"/>
              <a:t>Inserción y eliminación serán de </a:t>
            </a:r>
            <a:r>
              <a:rPr lang="es-ES_tradnl" altLang="es-ES" sz="2800" b="1"/>
              <a:t>O(log n)</a:t>
            </a:r>
            <a:r>
              <a:rPr lang="es-ES_tradnl" altLang="es-ES" sz="2800"/>
              <a:t> si el </a:t>
            </a:r>
            <a:r>
              <a:rPr lang="es-ES_tradnl" altLang="es-ES" sz="2800" b="1"/>
              <a:t>rebalanceo</a:t>
            </a:r>
            <a:r>
              <a:rPr lang="es-ES_tradnl" altLang="es-ES" sz="2800"/>
              <a:t> se puede hacer en </a:t>
            </a:r>
            <a:r>
              <a:rPr lang="es-ES_tradnl" altLang="es-ES" sz="2800" b="1"/>
              <a:t>O(1)</a:t>
            </a:r>
            <a:r>
              <a:rPr lang="es-ES_tradnl" altLang="es-ES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3 Marcador de pie de página">
            <a:extLst>
              <a:ext uri="{FF2B5EF4-FFF2-40B4-BE49-F238E27FC236}">
                <a16:creationId xmlns:a16="http://schemas.microsoft.com/office/drawing/2014/main" id="{0E758BB7-797A-A047-B811-658AAB749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5491819C-D584-4C74-9AE6-29F9AB8856C8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83953B2-AE1F-3125-9F6D-668345EA9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4363"/>
          </a:xfrm>
        </p:spPr>
        <p:txBody>
          <a:bodyPr/>
          <a:lstStyle/>
          <a:p>
            <a:r>
              <a:rPr lang="es-ES_tradnl" altLang="es-ES"/>
              <a:t>3.3.2. Rotaciones en un AVL.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9AE5572-B3EB-7963-6FE6-FD2393A29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477838"/>
            <a:ext cx="8951912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/>
              <a:t>Los rebalanceos en un AVL hacen uso de operaciones conocidas como </a:t>
            </a:r>
            <a:r>
              <a:rPr lang="es-ES_tradnl" altLang="es-ES" sz="2800" b="1"/>
              <a:t>rotaciones en ABB</a:t>
            </a:r>
            <a:r>
              <a:rPr lang="es-ES_tradnl" altLang="es-ES" sz="2800"/>
              <a:t>.</a:t>
            </a:r>
          </a:p>
          <a:p>
            <a:r>
              <a:rPr lang="es-ES_tradnl" altLang="es-ES" sz="2800" b="1"/>
              <a:t>Rotación:</a:t>
            </a:r>
            <a:r>
              <a:rPr lang="es-ES_tradnl" altLang="es-ES" sz="2800"/>
              <a:t> cambiando algunos punteros, obtener otro árbol que siga siendo un ABB.</a:t>
            </a:r>
          </a:p>
          <a:p>
            <a:r>
              <a:rPr lang="es-ES_tradnl" altLang="es-ES" sz="2800" b="1"/>
              <a:t>RSD(A). Rotación simple a la derecha de un ABB</a:t>
            </a:r>
          </a:p>
        </p:txBody>
      </p:sp>
      <p:sp>
        <p:nvSpPr>
          <p:cNvPr id="98310" name="Line 6">
            <a:extLst>
              <a:ext uri="{FF2B5EF4-FFF2-40B4-BE49-F238E27FC236}">
                <a16:creationId xmlns:a16="http://schemas.microsoft.com/office/drawing/2014/main" id="{EDC9E666-7AFA-541F-5C1F-808F66D56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1888" y="4170363"/>
            <a:ext cx="650875" cy="6540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8311" name="Line 7">
            <a:extLst>
              <a:ext uri="{FF2B5EF4-FFF2-40B4-BE49-F238E27FC236}">
                <a16:creationId xmlns:a16="http://schemas.microsoft.com/office/drawing/2014/main" id="{8AC25F8E-80C6-AA3C-D35C-630C0A07C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925" y="4137025"/>
            <a:ext cx="727075" cy="7826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8312" name="Line 8">
            <a:extLst>
              <a:ext uri="{FF2B5EF4-FFF2-40B4-BE49-F238E27FC236}">
                <a16:creationId xmlns:a16="http://schemas.microsoft.com/office/drawing/2014/main" id="{89735FDC-ADE3-E0D3-2B53-7355481AD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5988" y="3321050"/>
            <a:ext cx="661987" cy="682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8313" name="Line 9">
            <a:extLst>
              <a:ext uri="{FF2B5EF4-FFF2-40B4-BE49-F238E27FC236}">
                <a16:creationId xmlns:a16="http://schemas.microsoft.com/office/drawing/2014/main" id="{8E6FB8F6-9B7E-C248-283B-037C65E9A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3800" y="3381375"/>
            <a:ext cx="977900" cy="779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8314" name="Oval 10">
            <a:extLst>
              <a:ext uri="{FF2B5EF4-FFF2-40B4-BE49-F238E27FC236}">
                <a16:creationId xmlns:a16="http://schemas.microsoft.com/office/drawing/2014/main" id="{925134B5-6827-4896-5577-1403CF62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082925"/>
            <a:ext cx="530225" cy="5207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b="1"/>
              <a:t>A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98316" name="Oval 12">
            <a:extLst>
              <a:ext uri="{FF2B5EF4-FFF2-40B4-BE49-F238E27FC236}">
                <a16:creationId xmlns:a16="http://schemas.microsoft.com/office/drawing/2014/main" id="{2A3D149F-D67F-2015-0A70-251C036F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865563"/>
            <a:ext cx="530225" cy="5207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b="1"/>
              <a:t>B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grpSp>
        <p:nvGrpSpPr>
          <p:cNvPr id="98325" name="Group 21">
            <a:extLst>
              <a:ext uri="{FF2B5EF4-FFF2-40B4-BE49-F238E27FC236}">
                <a16:creationId xmlns:a16="http://schemas.microsoft.com/office/drawing/2014/main" id="{3834D905-82D6-DD24-A8A9-C9F4DCC39C2B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4041775"/>
            <a:ext cx="1028700" cy="1152525"/>
            <a:chOff x="520" y="2728"/>
            <a:chExt cx="648" cy="726"/>
          </a:xfrm>
        </p:grpSpPr>
        <p:sp>
          <p:nvSpPr>
            <p:cNvPr id="65572" name="AutoShape 11">
              <a:extLst>
                <a:ext uri="{FF2B5EF4-FFF2-40B4-BE49-F238E27FC236}">
                  <a16:creationId xmlns:a16="http://schemas.microsoft.com/office/drawing/2014/main" id="{27D7AEFC-C59D-F196-7EE9-3AA0CC3140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5573" name="Text Box 16">
              <a:extLst>
                <a:ext uri="{FF2B5EF4-FFF2-40B4-BE49-F238E27FC236}">
                  <a16:creationId xmlns:a16="http://schemas.microsoft.com/office/drawing/2014/main" id="{A4EB359E-E811-5861-3690-C975733E3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" y="2919"/>
              <a:ext cx="3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8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98324" name="Group 20">
            <a:extLst>
              <a:ext uri="{FF2B5EF4-FFF2-40B4-BE49-F238E27FC236}">
                <a16:creationId xmlns:a16="http://schemas.microsoft.com/office/drawing/2014/main" id="{B067E424-3E18-7E89-F433-FFCF094704A0}"/>
              </a:ext>
            </a:extLst>
          </p:cNvPr>
          <p:cNvGrpSpPr>
            <a:grpSpLocks/>
          </p:cNvGrpSpPr>
          <p:nvPr/>
        </p:nvGrpSpPr>
        <p:grpSpPr bwMode="auto">
          <a:xfrm>
            <a:off x="1965325" y="4786313"/>
            <a:ext cx="1028700" cy="1152525"/>
            <a:chOff x="1277" y="3197"/>
            <a:chExt cx="648" cy="726"/>
          </a:xfrm>
        </p:grpSpPr>
        <p:sp>
          <p:nvSpPr>
            <p:cNvPr id="65570" name="AutoShape 13">
              <a:extLst>
                <a:ext uri="{FF2B5EF4-FFF2-40B4-BE49-F238E27FC236}">
                  <a16:creationId xmlns:a16="http://schemas.microsoft.com/office/drawing/2014/main" id="{3D7F306B-365E-8D4B-7DB3-E808A7488C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5571" name="Text Box 17">
              <a:extLst>
                <a:ext uri="{FF2B5EF4-FFF2-40B4-BE49-F238E27FC236}">
                  <a16:creationId xmlns:a16="http://schemas.microsoft.com/office/drawing/2014/main" id="{B63BD2C8-F9AE-5E90-6FB1-DED00EEB8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407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98323" name="Group 19">
            <a:extLst>
              <a:ext uri="{FF2B5EF4-FFF2-40B4-BE49-F238E27FC236}">
                <a16:creationId xmlns:a16="http://schemas.microsoft.com/office/drawing/2014/main" id="{2B5AE2E2-E5B5-8B12-B2A1-9479E82D239C}"/>
              </a:ext>
            </a:extLst>
          </p:cNvPr>
          <p:cNvGrpSpPr>
            <a:grpSpLocks/>
          </p:cNvGrpSpPr>
          <p:nvPr/>
        </p:nvGrpSpPr>
        <p:grpSpPr bwMode="auto">
          <a:xfrm>
            <a:off x="3182938" y="4797425"/>
            <a:ext cx="1028700" cy="1152525"/>
            <a:chOff x="2044" y="3204"/>
            <a:chExt cx="648" cy="726"/>
          </a:xfrm>
        </p:grpSpPr>
        <p:sp>
          <p:nvSpPr>
            <p:cNvPr id="65568" name="AutoShape 14">
              <a:extLst>
                <a:ext uri="{FF2B5EF4-FFF2-40B4-BE49-F238E27FC236}">
                  <a16:creationId xmlns:a16="http://schemas.microsoft.com/office/drawing/2014/main" id="{F8DE19EE-7008-EE00-FE72-5CC990CDF5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5569" name="Text Box 18">
              <a:extLst>
                <a:ext uri="{FF2B5EF4-FFF2-40B4-BE49-F238E27FC236}">
                  <a16:creationId xmlns:a16="http://schemas.microsoft.com/office/drawing/2014/main" id="{A285F36B-C2DF-FB6F-7A0D-0FF4F8A31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7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pic>
        <p:nvPicPr>
          <p:cNvPr id="98690" name="Picture 386" descr="mano">
            <a:extLst>
              <a:ext uri="{FF2B5EF4-FFF2-40B4-BE49-F238E27FC236}">
                <a16:creationId xmlns:a16="http://schemas.microsoft.com/office/drawing/2014/main" id="{5A55C1A0-A182-4519-673C-56DAB91ED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3278188"/>
            <a:ext cx="1143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51" name="AutoShape 387">
            <a:extLst>
              <a:ext uri="{FF2B5EF4-FFF2-40B4-BE49-F238E27FC236}">
                <a16:creationId xmlns:a16="http://schemas.microsoft.com/office/drawing/2014/main" id="{F86DB834-3BC3-4B62-CF7F-2C11A6B5A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3630613"/>
            <a:ext cx="1330325" cy="660400"/>
          </a:xfrm>
          <a:prstGeom prst="rightArrow">
            <a:avLst>
              <a:gd name="adj1" fmla="val 36454"/>
              <a:gd name="adj2" fmla="val 49241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65552" name="Line 388">
            <a:extLst>
              <a:ext uri="{FF2B5EF4-FFF2-40B4-BE49-F238E27FC236}">
                <a16:creationId xmlns:a16="http://schemas.microsoft.com/office/drawing/2014/main" id="{047574E6-1A8A-F7DB-0792-BB4A57EA21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3338" y="3238500"/>
            <a:ext cx="868362" cy="6080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5553" name="Line 389">
            <a:extLst>
              <a:ext uri="{FF2B5EF4-FFF2-40B4-BE49-F238E27FC236}">
                <a16:creationId xmlns:a16="http://schemas.microsoft.com/office/drawing/2014/main" id="{2C95EF6C-5E30-04A5-BF98-58328CEB0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5525" y="3189288"/>
            <a:ext cx="727075" cy="7826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5554" name="Line 390">
            <a:extLst>
              <a:ext uri="{FF2B5EF4-FFF2-40B4-BE49-F238E27FC236}">
                <a16:creationId xmlns:a16="http://schemas.microsoft.com/office/drawing/2014/main" id="{427AC413-F3CB-6122-0653-7B722B561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588" y="3830638"/>
            <a:ext cx="444500" cy="5603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5555" name="Line 391">
            <a:extLst>
              <a:ext uri="{FF2B5EF4-FFF2-40B4-BE49-F238E27FC236}">
                <a16:creationId xmlns:a16="http://schemas.microsoft.com/office/drawing/2014/main" id="{7F768F89-0A87-F786-3C4E-5963F49589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0225" y="3783013"/>
            <a:ext cx="728663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5556" name="Oval 392">
            <a:extLst>
              <a:ext uri="{FF2B5EF4-FFF2-40B4-BE49-F238E27FC236}">
                <a16:creationId xmlns:a16="http://schemas.microsoft.com/office/drawing/2014/main" id="{1CD1F7BE-650F-102E-D6CE-A8A829A1B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3562350"/>
            <a:ext cx="530225" cy="5207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b="1"/>
              <a:t>A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65557" name="Oval 393">
            <a:extLst>
              <a:ext uri="{FF2B5EF4-FFF2-40B4-BE49-F238E27FC236}">
                <a16:creationId xmlns:a16="http://schemas.microsoft.com/office/drawing/2014/main" id="{47AAA750-0400-C039-8171-C0396DB35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2917825"/>
            <a:ext cx="530225" cy="5207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b="1"/>
              <a:t>B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grpSp>
        <p:nvGrpSpPr>
          <p:cNvPr id="65558" name="Group 394">
            <a:extLst>
              <a:ext uri="{FF2B5EF4-FFF2-40B4-BE49-F238E27FC236}">
                <a16:creationId xmlns:a16="http://schemas.microsoft.com/office/drawing/2014/main" id="{A2618AD1-48E9-6DC7-CAB4-4859BC10C575}"/>
              </a:ext>
            </a:extLst>
          </p:cNvPr>
          <p:cNvGrpSpPr>
            <a:grpSpLocks/>
          </p:cNvGrpSpPr>
          <p:nvPr/>
        </p:nvGrpSpPr>
        <p:grpSpPr bwMode="auto">
          <a:xfrm>
            <a:off x="5151438" y="4319588"/>
            <a:ext cx="1028700" cy="1152525"/>
            <a:chOff x="520" y="2728"/>
            <a:chExt cx="648" cy="726"/>
          </a:xfrm>
        </p:grpSpPr>
        <p:sp>
          <p:nvSpPr>
            <p:cNvPr id="65566" name="AutoShape 395">
              <a:extLst>
                <a:ext uri="{FF2B5EF4-FFF2-40B4-BE49-F238E27FC236}">
                  <a16:creationId xmlns:a16="http://schemas.microsoft.com/office/drawing/2014/main" id="{AF075F1C-F9A3-7CD0-217E-CB739F5B0B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5567" name="Text Box 396">
              <a:extLst>
                <a:ext uri="{FF2B5EF4-FFF2-40B4-BE49-F238E27FC236}">
                  <a16:creationId xmlns:a16="http://schemas.microsoft.com/office/drawing/2014/main" id="{BEC8BEF1-CC15-23CE-D0E6-2A5EEB3DD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" y="2919"/>
              <a:ext cx="3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8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65559" name="Group 397">
            <a:extLst>
              <a:ext uri="{FF2B5EF4-FFF2-40B4-BE49-F238E27FC236}">
                <a16:creationId xmlns:a16="http://schemas.microsoft.com/office/drawing/2014/main" id="{993742DF-8330-8AAE-3EF1-5798BCE28F18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4351338"/>
            <a:ext cx="1028700" cy="1152525"/>
            <a:chOff x="1277" y="3197"/>
            <a:chExt cx="648" cy="726"/>
          </a:xfrm>
        </p:grpSpPr>
        <p:sp>
          <p:nvSpPr>
            <p:cNvPr id="65564" name="AutoShape 398">
              <a:extLst>
                <a:ext uri="{FF2B5EF4-FFF2-40B4-BE49-F238E27FC236}">
                  <a16:creationId xmlns:a16="http://schemas.microsoft.com/office/drawing/2014/main" id="{7C07A3B8-962F-C7BC-546E-0F0280230B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5565" name="Text Box 399">
              <a:extLst>
                <a:ext uri="{FF2B5EF4-FFF2-40B4-BE49-F238E27FC236}">
                  <a16:creationId xmlns:a16="http://schemas.microsoft.com/office/drawing/2014/main" id="{8A65E84E-6BCB-9782-CEE1-A4B986833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407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65560" name="Group 400">
            <a:extLst>
              <a:ext uri="{FF2B5EF4-FFF2-40B4-BE49-F238E27FC236}">
                <a16:creationId xmlns:a16="http://schemas.microsoft.com/office/drawing/2014/main" id="{E3BCEBAA-9BD9-0C74-DC15-2860A41C8CD3}"/>
              </a:ext>
            </a:extLst>
          </p:cNvPr>
          <p:cNvGrpSpPr>
            <a:grpSpLocks/>
          </p:cNvGrpSpPr>
          <p:nvPr/>
        </p:nvGrpSpPr>
        <p:grpSpPr bwMode="auto">
          <a:xfrm>
            <a:off x="7475538" y="3849688"/>
            <a:ext cx="1028700" cy="1152525"/>
            <a:chOff x="2044" y="3204"/>
            <a:chExt cx="648" cy="726"/>
          </a:xfrm>
        </p:grpSpPr>
        <p:sp>
          <p:nvSpPr>
            <p:cNvPr id="65562" name="AutoShape 401">
              <a:extLst>
                <a:ext uri="{FF2B5EF4-FFF2-40B4-BE49-F238E27FC236}">
                  <a16:creationId xmlns:a16="http://schemas.microsoft.com/office/drawing/2014/main" id="{6F414988-22F5-8215-7137-113F3AFE99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5563" name="Text Box 402">
              <a:extLst>
                <a:ext uri="{FF2B5EF4-FFF2-40B4-BE49-F238E27FC236}">
                  <a16:creationId xmlns:a16="http://schemas.microsoft.com/office/drawing/2014/main" id="{4B5DD616-A690-2A72-4934-06E1F3ADE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7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65561" name="Rectangle 404">
            <a:extLst>
              <a:ext uri="{FF2B5EF4-FFF2-40B4-BE49-F238E27FC236}">
                <a16:creationId xmlns:a16="http://schemas.microsoft.com/office/drawing/2014/main" id="{9FD9A11E-FFBE-3DA6-D25B-98FB631D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617855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3" action="ppaction://hlinksldjump"/>
              </a:rPr>
              <a:t>+</a:t>
            </a:r>
            <a:endParaRPr lang="es-ES" alt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0348 -0.14924 " pathEditMode="relative" ptsTypes="AA">
                                      <p:cBhvr>
                                        <p:cTn id="10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0348 -0.14924 " pathEditMode="relative" ptsTypes="AA">
                                      <p:cBhvr>
                                        <p:cTn id="12" dur="2000" fill="hold"/>
                                        <p:tgtEl>
                                          <p:spTgt spid="98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0348 -0.14924 " pathEditMode="relative" ptsTypes="AA">
                                      <p:cBhvr>
                                        <p:cTn id="14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0348 -0.14924 " pathEditMode="relative" ptsTypes="AA">
                                      <p:cBhvr>
                                        <p:cTn id="16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0348 -0.14924 " pathEditMode="relative" ptsTypes="AA">
                                      <p:cBhvr>
                                        <p:cTn id="18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0678 0.08598 " pathEditMode="relative" ptsTypes="AA">
                                      <p:cBhvr>
                                        <p:cTn id="20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0678 0.08598 " pathEditMode="relative" ptsTypes="AA">
                                      <p:cBhvr>
                                        <p:cTn id="22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0678 0.08598 " pathEditMode="relative" ptsTypes="AA">
                                      <p:cBhvr>
                                        <p:cTn id="24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0678 0.08598 " pathEditMode="relative" ptsTypes="AA">
                                      <p:cBhvr>
                                        <p:cTn id="26" dur="2000" fill="hold"/>
                                        <p:tgtEl>
                                          <p:spTgt spid="98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77289E-6 L 0.02049 -0.047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-23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nimBg="1"/>
      <p:bldP spid="983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pie de página">
            <a:extLst>
              <a:ext uri="{FF2B5EF4-FFF2-40B4-BE49-F238E27FC236}">
                <a16:creationId xmlns:a16="http://schemas.microsoft.com/office/drawing/2014/main" id="{BFC2C17F-27CB-C872-1465-294B82447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2F103B74-675C-4D5D-802C-48D72500AB3C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F5FDD63-3A64-08DA-5719-AFE0F7752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r>
              <a:rPr lang="es-ES_tradnl" altLang="es-ES"/>
              <a:t>3.1. Árboles Trie.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03891BC-33E8-4421-88AD-3A79AC6B2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52463"/>
            <a:ext cx="8458200" cy="5532437"/>
          </a:xfrm>
        </p:spPr>
        <p:txBody>
          <a:bodyPr/>
          <a:lstStyle/>
          <a:p>
            <a:pPr marL="381000" indent="-381000"/>
            <a:r>
              <a:rPr lang="es-ES_tradnl" altLang="es-ES" sz="2400" dirty="0"/>
              <a:t>Un Trie es, básicamente, un árbol de prefijos.</a:t>
            </a:r>
          </a:p>
          <a:p>
            <a:pPr marL="381000" indent="-381000"/>
            <a:r>
              <a:rPr lang="es-ES_tradnl" altLang="es-ES" sz="2400" dirty="0"/>
              <a:t>Sea </a:t>
            </a:r>
            <a:r>
              <a:rPr lang="es-ES_tradnl" altLang="es-ES" sz="2400" b="1" dirty="0"/>
              <a:t>A</a:t>
            </a:r>
            <a:r>
              <a:rPr lang="es-ES_tradnl" altLang="es-ES" sz="2400" dirty="0"/>
              <a:t> un alfabeto. Por ejemplo, A= {a, b, c, ..., z}</a:t>
            </a:r>
          </a:p>
          <a:p>
            <a:pPr marL="381000" indent="-381000"/>
            <a:r>
              <a:rPr lang="es-ES_tradnl" altLang="es-ES" sz="2400" dirty="0"/>
              <a:t>Añadimos a </a:t>
            </a:r>
            <a:r>
              <a:rPr lang="es-ES_tradnl" altLang="es-ES" sz="2400" b="1" dirty="0" err="1"/>
              <a:t>A</a:t>
            </a:r>
            <a:r>
              <a:rPr lang="es-ES_tradnl" altLang="es-ES" sz="2400" dirty="0"/>
              <a:t> una marca de fin de palabra: </a:t>
            </a:r>
            <a:r>
              <a:rPr lang="es-ES_tradnl" altLang="es-ES" sz="2400" b="1" dirty="0"/>
              <a:t>$</a:t>
            </a:r>
            <a:r>
              <a:rPr lang="es-ES_tradnl" altLang="es-ES" sz="2400" dirty="0"/>
              <a:t>.</a:t>
            </a:r>
          </a:p>
          <a:p>
            <a:pPr marL="381000" indent="-381000"/>
            <a:endParaRPr lang="es-ES_tradnl" altLang="es-ES" sz="1200" dirty="0"/>
          </a:p>
          <a:p>
            <a:pPr marL="381000" indent="-381000"/>
            <a:r>
              <a:rPr lang="es-ES_tradnl" altLang="es-ES" sz="2400" b="1" dirty="0"/>
              <a:t>Definición:</a:t>
            </a:r>
            <a:r>
              <a:rPr lang="es-ES_tradnl" altLang="es-ES" sz="2400" dirty="0"/>
              <a:t> un </a:t>
            </a:r>
            <a:r>
              <a:rPr lang="es-ES_tradnl" altLang="es-ES" sz="2400" b="1" dirty="0"/>
              <a:t>Trie</a:t>
            </a:r>
            <a:r>
              <a:rPr lang="es-ES_tradnl" altLang="es-ES" sz="2400" dirty="0"/>
              <a:t> es una estructura de árbol en la que:</a:t>
            </a:r>
          </a:p>
          <a:p>
            <a:pPr marL="800100" lvl="1" indent="-342900">
              <a:buFontTx/>
              <a:buAutoNum type="arabicPeriod"/>
            </a:pPr>
            <a:r>
              <a:rPr lang="es-ES_tradnl" altLang="es-ES" sz="2200" dirty="0"/>
              <a:t>La </a:t>
            </a:r>
            <a:r>
              <a:rPr lang="es-ES_tradnl" altLang="es-ES" sz="2200" b="1" dirty="0"/>
              <a:t>raíz</a:t>
            </a:r>
            <a:r>
              <a:rPr lang="es-ES_tradnl" altLang="es-ES" sz="2200" dirty="0"/>
              <a:t> del árbol representa la cadena vacía.</a:t>
            </a:r>
          </a:p>
          <a:p>
            <a:pPr marL="800100" lvl="1" indent="-342900">
              <a:buFontTx/>
              <a:buAutoNum type="arabicPeriod"/>
            </a:pPr>
            <a:r>
              <a:rPr lang="es-ES_tradnl" altLang="es-ES" sz="2200" dirty="0"/>
              <a:t>Un nodo puede tener tantos hijos como caracteres del alfabeto </a:t>
            </a:r>
            <a:r>
              <a:rPr lang="es-ES_tradnl" altLang="es-ES" sz="2200" b="1" dirty="0"/>
              <a:t>A</a:t>
            </a:r>
            <a:r>
              <a:rPr lang="es-ES_tradnl" altLang="es-ES" sz="2200" dirty="0"/>
              <a:t> más uno. Cada hijo está etiquetado con un carácter o una marca de fin $.</a:t>
            </a:r>
          </a:p>
          <a:p>
            <a:pPr marL="800100" lvl="1" indent="-342900">
              <a:buFontTx/>
              <a:buAutoNum type="arabicPeriod"/>
            </a:pPr>
            <a:r>
              <a:rPr lang="es-ES_tradnl" altLang="es-ES" sz="2200" dirty="0"/>
              <a:t>La sucesión de etiquetas desde la raíz hasta un nodo hoja, etiquetada con la marca de fin $, representa una </a:t>
            </a:r>
            <a:r>
              <a:rPr lang="es-ES_tradnl" altLang="es-ES" sz="2200" b="1" dirty="0"/>
              <a:t>palabra</a:t>
            </a:r>
            <a:r>
              <a:rPr lang="es-ES_tradnl" altLang="es-ES" sz="2200" dirty="0"/>
              <a:t>.</a:t>
            </a:r>
          </a:p>
          <a:p>
            <a:pPr marL="800100" lvl="1" indent="-342900">
              <a:buFontTx/>
              <a:buAutoNum type="arabicPeriod"/>
            </a:pPr>
            <a:r>
              <a:rPr lang="es-ES_tradnl" altLang="es-ES" sz="2200" dirty="0"/>
              <a:t>A todos los nodos, excepto a la raíz y a las hojas etiquetadas con $, se les denomina </a:t>
            </a:r>
            <a:r>
              <a:rPr lang="es-ES_tradnl" altLang="es-ES" sz="2200" b="1" dirty="0"/>
              <a:t>prefijos</a:t>
            </a:r>
            <a:r>
              <a:rPr lang="es-ES_tradnl" altLang="es-ES" sz="2200" dirty="0"/>
              <a:t> del árbol.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3 Marcador de pie de página">
            <a:extLst>
              <a:ext uri="{FF2B5EF4-FFF2-40B4-BE49-F238E27FC236}">
                <a16:creationId xmlns:a16="http://schemas.microsoft.com/office/drawing/2014/main" id="{18B9B652-F9AE-BEB1-52B1-44746EFE1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4F36E192-2DED-4E55-82F6-331D26D175E9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06815A6-3334-FCF3-E534-58DC2C3D5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5813"/>
          </a:xfrm>
        </p:spPr>
        <p:txBody>
          <a:bodyPr/>
          <a:lstStyle/>
          <a:p>
            <a:r>
              <a:rPr lang="es-ES_tradnl" altLang="es-ES"/>
              <a:t>3.3.2. Rotaciones en un AVL.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0041A12-E754-8F7B-7F91-FF88931F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720725"/>
            <a:ext cx="89519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 b="1"/>
              <a:t>RSI(A). Rotación simple a la izquierda de un ABB</a:t>
            </a:r>
          </a:p>
        </p:txBody>
      </p:sp>
      <p:sp>
        <p:nvSpPr>
          <p:cNvPr id="66565" name="Line 4">
            <a:extLst>
              <a:ext uri="{FF2B5EF4-FFF2-40B4-BE49-F238E27FC236}">
                <a16:creationId xmlns:a16="http://schemas.microsoft.com/office/drawing/2014/main" id="{74217F2D-C0E3-439B-7B6B-305369DF07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5938" y="2863850"/>
            <a:ext cx="650875" cy="6540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66" name="Line 5">
            <a:extLst>
              <a:ext uri="{FF2B5EF4-FFF2-40B4-BE49-F238E27FC236}">
                <a16:creationId xmlns:a16="http://schemas.microsoft.com/office/drawing/2014/main" id="{A15A7117-24F9-B8C3-E1B1-EBF99B133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830513"/>
            <a:ext cx="727075" cy="7826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67" name="Line 6">
            <a:extLst>
              <a:ext uri="{FF2B5EF4-FFF2-40B4-BE49-F238E27FC236}">
                <a16:creationId xmlns:a16="http://schemas.microsoft.com/office/drawing/2014/main" id="{13DB98BF-8D7A-054D-7D3F-D967F708F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038" y="2014538"/>
            <a:ext cx="661987" cy="682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68" name="Line 7">
            <a:extLst>
              <a:ext uri="{FF2B5EF4-FFF2-40B4-BE49-F238E27FC236}">
                <a16:creationId xmlns:a16="http://schemas.microsoft.com/office/drawing/2014/main" id="{F84055C1-8708-2F8E-99CA-F8D9C5984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7850" y="2074863"/>
            <a:ext cx="977900" cy="779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69" name="Oval 8">
            <a:extLst>
              <a:ext uri="{FF2B5EF4-FFF2-40B4-BE49-F238E27FC236}">
                <a16:creationId xmlns:a16="http://schemas.microsoft.com/office/drawing/2014/main" id="{06FF2702-6A27-8655-5105-CD9FCE494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1776413"/>
            <a:ext cx="530225" cy="5207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b="1"/>
              <a:t>B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66570" name="Oval 9">
            <a:extLst>
              <a:ext uri="{FF2B5EF4-FFF2-40B4-BE49-F238E27FC236}">
                <a16:creationId xmlns:a16="http://schemas.microsoft.com/office/drawing/2014/main" id="{2D476BC3-E33A-E0C0-FF4A-B79B93ED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2559050"/>
            <a:ext cx="530225" cy="5207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b="1"/>
              <a:t>A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grpSp>
        <p:nvGrpSpPr>
          <p:cNvPr id="66571" name="Group 10">
            <a:extLst>
              <a:ext uri="{FF2B5EF4-FFF2-40B4-BE49-F238E27FC236}">
                <a16:creationId xmlns:a16="http://schemas.microsoft.com/office/drawing/2014/main" id="{B3DC09E9-956B-05EE-9286-AC55EE32A33F}"/>
              </a:ext>
            </a:extLst>
          </p:cNvPr>
          <p:cNvGrpSpPr>
            <a:grpSpLocks/>
          </p:cNvGrpSpPr>
          <p:nvPr/>
        </p:nvGrpSpPr>
        <p:grpSpPr bwMode="auto">
          <a:xfrm>
            <a:off x="5227638" y="2735263"/>
            <a:ext cx="1028700" cy="1152525"/>
            <a:chOff x="520" y="2728"/>
            <a:chExt cx="648" cy="726"/>
          </a:xfrm>
        </p:grpSpPr>
        <p:sp>
          <p:nvSpPr>
            <p:cNvPr id="66595" name="AutoShape 11">
              <a:extLst>
                <a:ext uri="{FF2B5EF4-FFF2-40B4-BE49-F238E27FC236}">
                  <a16:creationId xmlns:a16="http://schemas.microsoft.com/office/drawing/2014/main" id="{A8A8C622-60A5-C1DC-D6C1-99262BB813F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6596" name="Text Box 12">
              <a:extLst>
                <a:ext uri="{FF2B5EF4-FFF2-40B4-BE49-F238E27FC236}">
                  <a16:creationId xmlns:a16="http://schemas.microsoft.com/office/drawing/2014/main" id="{DB171116-CDED-5C9C-FD25-D8D3069FF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" y="2919"/>
              <a:ext cx="3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8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66572" name="Group 13">
            <a:extLst>
              <a:ext uri="{FF2B5EF4-FFF2-40B4-BE49-F238E27FC236}">
                <a16:creationId xmlns:a16="http://schemas.microsoft.com/office/drawing/2014/main" id="{1D6F5B5A-3757-7951-463C-303A1C9617EE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3479800"/>
            <a:ext cx="1028700" cy="1152525"/>
            <a:chOff x="1277" y="3197"/>
            <a:chExt cx="648" cy="726"/>
          </a:xfrm>
        </p:grpSpPr>
        <p:sp>
          <p:nvSpPr>
            <p:cNvPr id="66593" name="AutoShape 14">
              <a:extLst>
                <a:ext uri="{FF2B5EF4-FFF2-40B4-BE49-F238E27FC236}">
                  <a16:creationId xmlns:a16="http://schemas.microsoft.com/office/drawing/2014/main" id="{8F9A56A5-E5D0-D4BE-81FC-9909433674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6594" name="Text Box 15">
              <a:extLst>
                <a:ext uri="{FF2B5EF4-FFF2-40B4-BE49-F238E27FC236}">
                  <a16:creationId xmlns:a16="http://schemas.microsoft.com/office/drawing/2014/main" id="{42670D39-24EA-923F-D6C0-E26181ACF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407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66573" name="Group 16">
            <a:extLst>
              <a:ext uri="{FF2B5EF4-FFF2-40B4-BE49-F238E27FC236}">
                <a16:creationId xmlns:a16="http://schemas.microsoft.com/office/drawing/2014/main" id="{29530697-A8EA-8E7C-A4B8-950760B07477}"/>
              </a:ext>
            </a:extLst>
          </p:cNvPr>
          <p:cNvGrpSpPr>
            <a:grpSpLocks/>
          </p:cNvGrpSpPr>
          <p:nvPr/>
        </p:nvGrpSpPr>
        <p:grpSpPr bwMode="auto">
          <a:xfrm>
            <a:off x="7646988" y="3490913"/>
            <a:ext cx="1028700" cy="1152525"/>
            <a:chOff x="2044" y="3204"/>
            <a:chExt cx="648" cy="726"/>
          </a:xfrm>
        </p:grpSpPr>
        <p:sp>
          <p:nvSpPr>
            <p:cNvPr id="66591" name="AutoShape 17">
              <a:extLst>
                <a:ext uri="{FF2B5EF4-FFF2-40B4-BE49-F238E27FC236}">
                  <a16:creationId xmlns:a16="http://schemas.microsoft.com/office/drawing/2014/main" id="{943920A8-70A8-E33F-B47F-5696D62BA6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6592" name="Text Box 18">
              <a:extLst>
                <a:ext uri="{FF2B5EF4-FFF2-40B4-BE49-F238E27FC236}">
                  <a16:creationId xmlns:a16="http://schemas.microsoft.com/office/drawing/2014/main" id="{BDCBBC55-6517-A42A-6B00-0C0684F7D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7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66574" name="AutoShape 20">
            <a:extLst>
              <a:ext uri="{FF2B5EF4-FFF2-40B4-BE49-F238E27FC236}">
                <a16:creationId xmlns:a16="http://schemas.microsoft.com/office/drawing/2014/main" id="{56EE170A-FE7C-1E5F-EE9A-189C771C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2338388"/>
            <a:ext cx="1330325" cy="660400"/>
          </a:xfrm>
          <a:prstGeom prst="rightArrow">
            <a:avLst>
              <a:gd name="adj1" fmla="val 36454"/>
              <a:gd name="adj2" fmla="val 49241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66575" name="Line 21">
            <a:extLst>
              <a:ext uri="{FF2B5EF4-FFF2-40B4-BE49-F238E27FC236}">
                <a16:creationId xmlns:a16="http://schemas.microsoft.com/office/drawing/2014/main" id="{E23415B9-5C84-7BC1-F86F-E794911033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1800" y="2257425"/>
            <a:ext cx="868363" cy="6080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76" name="Line 22">
            <a:extLst>
              <a:ext uri="{FF2B5EF4-FFF2-40B4-BE49-F238E27FC236}">
                <a16:creationId xmlns:a16="http://schemas.microsoft.com/office/drawing/2014/main" id="{72A5A2C1-99DB-7550-94A8-D61A24F8A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988" y="2208213"/>
            <a:ext cx="727075" cy="7826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77" name="Line 23">
            <a:extLst>
              <a:ext uri="{FF2B5EF4-FFF2-40B4-BE49-F238E27FC236}">
                <a16:creationId xmlns:a16="http://schemas.microsoft.com/office/drawing/2014/main" id="{2018F80E-6DD8-FDE5-44E1-17A1F1401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7050" y="2849563"/>
            <a:ext cx="444500" cy="5603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78" name="Line 24">
            <a:extLst>
              <a:ext uri="{FF2B5EF4-FFF2-40B4-BE49-F238E27FC236}">
                <a16:creationId xmlns:a16="http://schemas.microsoft.com/office/drawing/2014/main" id="{FCDCD613-A7F1-2F68-44EF-67AC054BC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8688" y="2801938"/>
            <a:ext cx="728662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79" name="Oval 25">
            <a:extLst>
              <a:ext uri="{FF2B5EF4-FFF2-40B4-BE49-F238E27FC236}">
                <a16:creationId xmlns:a16="http://schemas.microsoft.com/office/drawing/2014/main" id="{99FAAF8A-7E82-20D3-DC9B-5DAF7AE0B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2581275"/>
            <a:ext cx="530225" cy="5207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b="1"/>
              <a:t>B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66580" name="Oval 26">
            <a:extLst>
              <a:ext uri="{FF2B5EF4-FFF2-40B4-BE49-F238E27FC236}">
                <a16:creationId xmlns:a16="http://schemas.microsoft.com/office/drawing/2014/main" id="{FBFA8251-1004-488B-B38C-5B6C8B27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1936750"/>
            <a:ext cx="530225" cy="5207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b="1"/>
              <a:t>A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grpSp>
        <p:nvGrpSpPr>
          <p:cNvPr id="66581" name="Group 27">
            <a:extLst>
              <a:ext uri="{FF2B5EF4-FFF2-40B4-BE49-F238E27FC236}">
                <a16:creationId xmlns:a16="http://schemas.microsoft.com/office/drawing/2014/main" id="{CD4BB064-12EA-C08B-4B5C-A03084FE128C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3338513"/>
            <a:ext cx="1028700" cy="1152525"/>
            <a:chOff x="520" y="2728"/>
            <a:chExt cx="648" cy="726"/>
          </a:xfrm>
        </p:grpSpPr>
        <p:sp>
          <p:nvSpPr>
            <p:cNvPr id="66589" name="AutoShape 28">
              <a:extLst>
                <a:ext uri="{FF2B5EF4-FFF2-40B4-BE49-F238E27FC236}">
                  <a16:creationId xmlns:a16="http://schemas.microsoft.com/office/drawing/2014/main" id="{0453D3AB-26D7-597D-7F19-E2A199FD83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6590" name="Text Box 29">
              <a:extLst>
                <a:ext uri="{FF2B5EF4-FFF2-40B4-BE49-F238E27FC236}">
                  <a16:creationId xmlns:a16="http://schemas.microsoft.com/office/drawing/2014/main" id="{478196D6-F42C-95AF-3095-8D67EF3D9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" y="2919"/>
              <a:ext cx="3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8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66582" name="Group 30">
            <a:extLst>
              <a:ext uri="{FF2B5EF4-FFF2-40B4-BE49-F238E27FC236}">
                <a16:creationId xmlns:a16="http://schemas.microsoft.com/office/drawing/2014/main" id="{FF11D2E6-E455-52DC-EA0B-42865CE80FCE}"/>
              </a:ext>
            </a:extLst>
          </p:cNvPr>
          <p:cNvGrpSpPr>
            <a:grpSpLocks/>
          </p:cNvGrpSpPr>
          <p:nvPr/>
        </p:nvGrpSpPr>
        <p:grpSpPr bwMode="auto">
          <a:xfrm>
            <a:off x="1668463" y="3370263"/>
            <a:ext cx="1028700" cy="1152525"/>
            <a:chOff x="1277" y="3197"/>
            <a:chExt cx="648" cy="726"/>
          </a:xfrm>
        </p:grpSpPr>
        <p:sp>
          <p:nvSpPr>
            <p:cNvPr id="66587" name="AutoShape 31">
              <a:extLst>
                <a:ext uri="{FF2B5EF4-FFF2-40B4-BE49-F238E27FC236}">
                  <a16:creationId xmlns:a16="http://schemas.microsoft.com/office/drawing/2014/main" id="{C4F6C1D1-07B5-038B-0FDC-175DEBD77E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6588" name="Text Box 32">
              <a:extLst>
                <a:ext uri="{FF2B5EF4-FFF2-40B4-BE49-F238E27FC236}">
                  <a16:creationId xmlns:a16="http://schemas.microsoft.com/office/drawing/2014/main" id="{54415DA6-8514-6D5D-9F0F-AD06FB8B0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407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66583" name="Group 33">
            <a:extLst>
              <a:ext uri="{FF2B5EF4-FFF2-40B4-BE49-F238E27FC236}">
                <a16:creationId xmlns:a16="http://schemas.microsoft.com/office/drawing/2014/main" id="{4A34C9D5-46B7-5223-9D74-A07372EBFDAD}"/>
              </a:ext>
            </a:extLst>
          </p:cNvPr>
          <p:cNvGrpSpPr>
            <a:grpSpLocks/>
          </p:cNvGrpSpPr>
          <p:nvPr/>
        </p:nvGrpSpPr>
        <p:grpSpPr bwMode="auto">
          <a:xfrm>
            <a:off x="2794000" y="2868613"/>
            <a:ext cx="1028700" cy="1152525"/>
            <a:chOff x="2044" y="3204"/>
            <a:chExt cx="648" cy="726"/>
          </a:xfrm>
        </p:grpSpPr>
        <p:sp>
          <p:nvSpPr>
            <p:cNvPr id="66585" name="AutoShape 34">
              <a:extLst>
                <a:ext uri="{FF2B5EF4-FFF2-40B4-BE49-F238E27FC236}">
                  <a16:creationId xmlns:a16="http://schemas.microsoft.com/office/drawing/2014/main" id="{8DCC868F-B13A-E2B6-1034-177657E478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6586" name="Text Box 35">
              <a:extLst>
                <a:ext uri="{FF2B5EF4-FFF2-40B4-BE49-F238E27FC236}">
                  <a16:creationId xmlns:a16="http://schemas.microsoft.com/office/drawing/2014/main" id="{D89683DF-CFF7-1442-137B-FF319E902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7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66584" name="Rectangle 36">
            <a:extLst>
              <a:ext uri="{FF2B5EF4-FFF2-40B4-BE49-F238E27FC236}">
                <a16:creationId xmlns:a16="http://schemas.microsoft.com/office/drawing/2014/main" id="{9A2A2876-95F5-9DAA-5FC3-7438C44B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5307013"/>
            <a:ext cx="87503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/>
              <a:t>Programar las operaciones de rotación simple. </a:t>
            </a:r>
            <a:r>
              <a:rPr lang="es-ES_tradnl" altLang="es-ES" sz="2800">
                <a:hlinkClick r:id="rId2" action="ppaction://hlinksldjump"/>
              </a:rPr>
              <a:t>-</a:t>
            </a:r>
            <a:endParaRPr lang="es-ES_tradnl" altLang="es-ES" sz="2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3 Marcador de pie de página">
            <a:extLst>
              <a:ext uri="{FF2B5EF4-FFF2-40B4-BE49-F238E27FC236}">
                <a16:creationId xmlns:a16="http://schemas.microsoft.com/office/drawing/2014/main" id="{8D030854-1EFF-A139-BB55-45A2DBF456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4678F1E9-2055-4335-9045-93EE531E9001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A41B387-54D7-A66A-E22F-445E6E267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5813"/>
          </a:xfrm>
        </p:spPr>
        <p:txBody>
          <a:bodyPr/>
          <a:lstStyle/>
          <a:p>
            <a:r>
              <a:rPr lang="es-ES_tradnl" altLang="es-ES"/>
              <a:t>3.3.2. Rotaciones en un AVL.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E00DA83-400C-DAE8-8706-C20BE9E37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720725"/>
            <a:ext cx="8626475" cy="542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800" b="1"/>
              <a:t>operación RSI (var A: Puntero[NodoAVL[T]])</a:t>
            </a:r>
          </a:p>
          <a:p>
            <a:pPr>
              <a:buFontTx/>
              <a:buNone/>
            </a:pPr>
            <a:r>
              <a:rPr lang="es-ES_tradnl" altLang="es-ES" sz="2800"/>
              <a:t>	B:= A</a:t>
            </a:r>
            <a:r>
              <a:rPr lang="es-ES_tradnl" altLang="es-ES" sz="2800">
                <a:sym typeface="Wingdings" panose="05000000000000000000" pitchFamily="2" charset="2"/>
              </a:rPr>
              <a:t>izq</a:t>
            </a:r>
          </a:p>
          <a:p>
            <a:pPr>
              <a:buFontTx/>
              <a:buNone/>
            </a:pPr>
            <a:r>
              <a:rPr lang="es-ES_tradnl" altLang="es-ES" sz="2800">
                <a:sym typeface="Wingdings" panose="05000000000000000000" pitchFamily="2" charset="2"/>
              </a:rPr>
              <a:t>	Aizq:= Bder</a:t>
            </a:r>
            <a:endParaRPr lang="es-ES_tradnl" altLang="es-ES" sz="2800"/>
          </a:p>
          <a:p>
            <a:pPr>
              <a:buFontTx/>
              <a:buNone/>
            </a:pPr>
            <a:r>
              <a:rPr lang="es-ES_tradnl" altLang="es-ES" sz="2800"/>
              <a:t>	B</a:t>
            </a:r>
            <a:r>
              <a:rPr lang="es-ES_tradnl" altLang="es-ES" sz="2800">
                <a:sym typeface="Wingdings" panose="05000000000000000000" pitchFamily="2" charset="2"/>
              </a:rPr>
              <a:t>der:= A</a:t>
            </a:r>
          </a:p>
          <a:p>
            <a:pPr>
              <a:buFontTx/>
              <a:buNone/>
            </a:pPr>
            <a:r>
              <a:rPr lang="es-ES_tradnl" altLang="es-ES" sz="2800">
                <a:sym typeface="Wingdings" panose="05000000000000000000" pitchFamily="2" charset="2"/>
              </a:rPr>
              <a:t>	Aaltura:= 1+max(Altura(Aizq), Altura(Ader))</a:t>
            </a:r>
          </a:p>
          <a:p>
            <a:pPr>
              <a:buFontTx/>
              <a:buNone/>
            </a:pPr>
            <a:r>
              <a:rPr lang="es-ES_tradnl" altLang="es-ES" sz="2800">
                <a:sym typeface="Wingdings" panose="05000000000000000000" pitchFamily="2" charset="2"/>
              </a:rPr>
              <a:t>	Baltura:= 1+max(Altura(Bizq), Aaltura)</a:t>
            </a:r>
          </a:p>
          <a:p>
            <a:pPr>
              <a:buFontTx/>
              <a:buNone/>
            </a:pPr>
            <a:r>
              <a:rPr lang="es-ES_tradnl" altLang="es-ES" sz="2800"/>
              <a:t>	A:= B</a:t>
            </a:r>
          </a:p>
          <a:p>
            <a:pPr>
              <a:buFontTx/>
              <a:buNone/>
            </a:pPr>
            <a:endParaRPr lang="es-ES_tradnl" altLang="es-ES" sz="2800" b="1"/>
          </a:p>
          <a:p>
            <a:r>
              <a:rPr lang="es-ES_tradnl" altLang="es-ES" sz="2800"/>
              <a:t>¿Cuánto es el tiempo de ejecución de una rotación simple?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3 Marcador de pie de página">
            <a:extLst>
              <a:ext uri="{FF2B5EF4-FFF2-40B4-BE49-F238E27FC236}">
                <a16:creationId xmlns:a16="http://schemas.microsoft.com/office/drawing/2014/main" id="{07B4C631-0AE5-7F77-4353-2D98DC336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1CF29C53-B423-47D7-AECB-AF712BFA4851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00395" name="Line 43">
            <a:extLst>
              <a:ext uri="{FF2B5EF4-FFF2-40B4-BE49-F238E27FC236}">
                <a16:creationId xmlns:a16="http://schemas.microsoft.com/office/drawing/2014/main" id="{CD52A9A3-85CE-C928-AD97-1EB3862FC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4113" y="2317750"/>
            <a:ext cx="939800" cy="757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8612" name="Line 40">
            <a:extLst>
              <a:ext uri="{FF2B5EF4-FFF2-40B4-BE49-F238E27FC236}">
                <a16:creationId xmlns:a16="http://schemas.microsoft.com/office/drawing/2014/main" id="{BDD0CAD2-5D47-EB9E-31F8-CB362FFA7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3100388"/>
            <a:ext cx="473075" cy="6937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0390" name="Line 38">
            <a:extLst>
              <a:ext uri="{FF2B5EF4-FFF2-40B4-BE49-F238E27FC236}">
                <a16:creationId xmlns:a16="http://schemas.microsoft.com/office/drawing/2014/main" id="{48DBD5C6-87A0-2608-C9E8-3D863E466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6713" y="3921125"/>
            <a:ext cx="690562" cy="7731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C27ED850-F4AA-C0E0-EC5A-DD17C052F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5813"/>
          </a:xfrm>
        </p:spPr>
        <p:txBody>
          <a:bodyPr/>
          <a:lstStyle/>
          <a:p>
            <a:r>
              <a:rPr lang="es-ES_tradnl" altLang="es-ES"/>
              <a:t>3.3.2. Rotaciones en un AVL.</a:t>
            </a:r>
          </a:p>
        </p:txBody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C2E1FEDD-4AD9-3052-FB53-8D76AC225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720725"/>
            <a:ext cx="8951912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 b="1"/>
              <a:t>RDD(A). Rotación doble a la derecha de un ABB</a:t>
            </a:r>
          </a:p>
          <a:p>
            <a:pPr>
              <a:buFontTx/>
              <a:buNone/>
            </a:pPr>
            <a:r>
              <a:rPr lang="es-ES_tradnl" altLang="es-ES" sz="2800" b="1"/>
              <a:t>	Es equivalente a: RSI(A</a:t>
            </a:r>
            <a:r>
              <a:rPr lang="es-ES_tradnl" altLang="es-ES" sz="2800">
                <a:sym typeface="Wingdings" panose="05000000000000000000" pitchFamily="2" charset="2"/>
              </a:rPr>
              <a:t></a:t>
            </a:r>
            <a:r>
              <a:rPr lang="es-ES_tradnl" altLang="es-ES" sz="2800" b="1"/>
              <a:t>der) + RSD(A)</a:t>
            </a:r>
          </a:p>
        </p:txBody>
      </p:sp>
      <p:sp>
        <p:nvSpPr>
          <p:cNvPr id="68616" name="AutoShape 19">
            <a:extLst>
              <a:ext uri="{FF2B5EF4-FFF2-40B4-BE49-F238E27FC236}">
                <a16:creationId xmlns:a16="http://schemas.microsoft.com/office/drawing/2014/main" id="{05B6B754-12FB-4139-31DB-81691518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617788"/>
            <a:ext cx="1330325" cy="660400"/>
          </a:xfrm>
          <a:prstGeom prst="rightArrow">
            <a:avLst>
              <a:gd name="adj1" fmla="val 36454"/>
              <a:gd name="adj2" fmla="val 49241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grpSp>
        <p:nvGrpSpPr>
          <p:cNvPr id="100378" name="Group 26">
            <a:extLst>
              <a:ext uri="{FF2B5EF4-FFF2-40B4-BE49-F238E27FC236}">
                <a16:creationId xmlns:a16="http://schemas.microsoft.com/office/drawing/2014/main" id="{B2442E17-D733-BC51-FC41-8CA7B4FCB308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060700"/>
            <a:ext cx="1028700" cy="1152525"/>
            <a:chOff x="520" y="2728"/>
            <a:chExt cx="648" cy="726"/>
          </a:xfrm>
        </p:grpSpPr>
        <p:sp>
          <p:nvSpPr>
            <p:cNvPr id="68655" name="AutoShape 27">
              <a:extLst>
                <a:ext uri="{FF2B5EF4-FFF2-40B4-BE49-F238E27FC236}">
                  <a16:creationId xmlns:a16="http://schemas.microsoft.com/office/drawing/2014/main" id="{56E388F3-2AC9-FA46-DB6B-D6886652E1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8656" name="Text Box 28">
              <a:extLst>
                <a:ext uri="{FF2B5EF4-FFF2-40B4-BE49-F238E27FC236}">
                  <a16:creationId xmlns:a16="http://schemas.microsoft.com/office/drawing/2014/main" id="{10A58F27-9579-67A4-F52F-52CF062F2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" y="2919"/>
              <a:ext cx="3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8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100381" name="Group 29">
            <a:extLst>
              <a:ext uri="{FF2B5EF4-FFF2-40B4-BE49-F238E27FC236}">
                <a16:creationId xmlns:a16="http://schemas.microsoft.com/office/drawing/2014/main" id="{46394CFF-D307-29E6-731A-D0EE1AAD8A69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4624388"/>
            <a:ext cx="1028700" cy="1152525"/>
            <a:chOff x="1277" y="3197"/>
            <a:chExt cx="648" cy="726"/>
          </a:xfrm>
        </p:grpSpPr>
        <p:sp>
          <p:nvSpPr>
            <p:cNvPr id="68653" name="AutoShape 30">
              <a:extLst>
                <a:ext uri="{FF2B5EF4-FFF2-40B4-BE49-F238E27FC236}">
                  <a16:creationId xmlns:a16="http://schemas.microsoft.com/office/drawing/2014/main" id="{B6A19D38-09B2-B87E-0C23-E1953C2830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8654" name="Text Box 31">
              <a:extLst>
                <a:ext uri="{FF2B5EF4-FFF2-40B4-BE49-F238E27FC236}">
                  <a16:creationId xmlns:a16="http://schemas.microsoft.com/office/drawing/2014/main" id="{DC966232-2DDD-562F-07F2-93EA7EF2B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407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100384" name="Group 32">
            <a:extLst>
              <a:ext uri="{FF2B5EF4-FFF2-40B4-BE49-F238E27FC236}">
                <a16:creationId xmlns:a16="http://schemas.microsoft.com/office/drawing/2014/main" id="{DEEEE40D-675F-9E2B-8C3B-EAC050E5D14E}"/>
              </a:ext>
            </a:extLst>
          </p:cNvPr>
          <p:cNvGrpSpPr>
            <a:grpSpLocks/>
          </p:cNvGrpSpPr>
          <p:nvPr/>
        </p:nvGrpSpPr>
        <p:grpSpPr bwMode="auto">
          <a:xfrm>
            <a:off x="2376488" y="4637088"/>
            <a:ext cx="1028700" cy="1152525"/>
            <a:chOff x="2044" y="3204"/>
            <a:chExt cx="648" cy="726"/>
          </a:xfrm>
        </p:grpSpPr>
        <p:sp>
          <p:nvSpPr>
            <p:cNvPr id="68651" name="AutoShape 33">
              <a:extLst>
                <a:ext uri="{FF2B5EF4-FFF2-40B4-BE49-F238E27FC236}">
                  <a16:creationId xmlns:a16="http://schemas.microsoft.com/office/drawing/2014/main" id="{08031490-ABB9-8B30-7C37-9A835DF4F0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8652" name="Text Box 34">
              <a:extLst>
                <a:ext uri="{FF2B5EF4-FFF2-40B4-BE49-F238E27FC236}">
                  <a16:creationId xmlns:a16="http://schemas.microsoft.com/office/drawing/2014/main" id="{0AE7F14B-5B17-53BF-F37D-CBACE7BA2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7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100391" name="Line 39">
            <a:extLst>
              <a:ext uri="{FF2B5EF4-FFF2-40B4-BE49-F238E27FC236}">
                <a16:creationId xmlns:a16="http://schemas.microsoft.com/office/drawing/2014/main" id="{A6629047-EAB6-576D-8131-E64ECE66E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3903663"/>
            <a:ext cx="644525" cy="7429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8621" name="Line 41">
            <a:extLst>
              <a:ext uri="{FF2B5EF4-FFF2-40B4-BE49-F238E27FC236}">
                <a16:creationId xmlns:a16="http://schemas.microsoft.com/office/drawing/2014/main" id="{D3D4F870-ECB9-E235-D20E-29075DF44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3" y="3068638"/>
            <a:ext cx="860425" cy="6953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0394" name="Line 42">
            <a:extLst>
              <a:ext uri="{FF2B5EF4-FFF2-40B4-BE49-F238E27FC236}">
                <a16:creationId xmlns:a16="http://schemas.microsoft.com/office/drawing/2014/main" id="{98483B08-FF23-028B-31FF-3E9910B79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6313" y="2338388"/>
            <a:ext cx="531812" cy="6270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0396" name="Oval 44">
            <a:extLst>
              <a:ext uri="{FF2B5EF4-FFF2-40B4-BE49-F238E27FC236}">
                <a16:creationId xmlns:a16="http://schemas.microsoft.com/office/drawing/2014/main" id="{2D1205BC-1FE9-36F3-09EB-6DAC0B31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2043113"/>
            <a:ext cx="527050" cy="50641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A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68624" name="Oval 46">
            <a:extLst>
              <a:ext uri="{FF2B5EF4-FFF2-40B4-BE49-F238E27FC236}">
                <a16:creationId xmlns:a16="http://schemas.microsoft.com/office/drawing/2014/main" id="{73102D89-0D67-59FA-400A-CC2A6C73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803525"/>
            <a:ext cx="527050" cy="5064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B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100402" name="Oval 50">
            <a:extLst>
              <a:ext uri="{FF2B5EF4-FFF2-40B4-BE49-F238E27FC236}">
                <a16:creationId xmlns:a16="http://schemas.microsoft.com/office/drawing/2014/main" id="{C57EC8FB-09D6-E71A-3273-1CCAFA1D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8" y="3649663"/>
            <a:ext cx="525462" cy="50482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C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68626" name="Line 52">
            <a:extLst>
              <a:ext uri="{FF2B5EF4-FFF2-40B4-BE49-F238E27FC236}">
                <a16:creationId xmlns:a16="http://schemas.microsoft.com/office/drawing/2014/main" id="{2E8B7521-C3EA-1C5B-BD69-A2F5582B8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50" y="3286125"/>
            <a:ext cx="468313" cy="727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8627" name="Line 53">
            <a:extLst>
              <a:ext uri="{FF2B5EF4-FFF2-40B4-BE49-F238E27FC236}">
                <a16:creationId xmlns:a16="http://schemas.microsoft.com/office/drawing/2014/main" id="{EEA0149B-054A-9E98-CA3A-6A7A1A831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1613" y="3254375"/>
            <a:ext cx="650875" cy="6969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8628" name="Line 54">
            <a:extLst>
              <a:ext uri="{FF2B5EF4-FFF2-40B4-BE49-F238E27FC236}">
                <a16:creationId xmlns:a16="http://schemas.microsoft.com/office/drawing/2014/main" id="{3189E4BD-85BD-3663-BA4C-873AC7012D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3125" y="2508250"/>
            <a:ext cx="915988" cy="736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8629" name="Line 55">
            <a:extLst>
              <a:ext uri="{FF2B5EF4-FFF2-40B4-BE49-F238E27FC236}">
                <a16:creationId xmlns:a16="http://schemas.microsoft.com/office/drawing/2014/main" id="{0D95A7F4-ACA3-C965-3169-66492450C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6100" y="2487613"/>
            <a:ext cx="846138" cy="7889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8630" name="Oval 56">
            <a:extLst>
              <a:ext uri="{FF2B5EF4-FFF2-40B4-BE49-F238E27FC236}">
                <a16:creationId xmlns:a16="http://schemas.microsoft.com/office/drawing/2014/main" id="{C1405BBF-0CF9-A011-DCF2-6582EB0B768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13525" y="2228850"/>
            <a:ext cx="508000" cy="5064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C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68631" name="Oval 57">
            <a:extLst>
              <a:ext uri="{FF2B5EF4-FFF2-40B4-BE49-F238E27FC236}">
                <a16:creationId xmlns:a16="http://schemas.microsoft.com/office/drawing/2014/main" id="{67883691-5D97-7928-5452-3EDA36CBB8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83250" y="2989263"/>
            <a:ext cx="508000" cy="50641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A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68632" name="Line 60">
            <a:extLst>
              <a:ext uri="{FF2B5EF4-FFF2-40B4-BE49-F238E27FC236}">
                <a16:creationId xmlns:a16="http://schemas.microsoft.com/office/drawing/2014/main" id="{58A4B154-1021-FA2F-2FA3-8BB3BA647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6213" y="3248025"/>
            <a:ext cx="638175" cy="6969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8633" name="Line 61">
            <a:extLst>
              <a:ext uri="{FF2B5EF4-FFF2-40B4-BE49-F238E27FC236}">
                <a16:creationId xmlns:a16="http://schemas.microsoft.com/office/drawing/2014/main" id="{2C90FB5C-8938-0D5F-00D5-AFDC9567E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8538" y="3249613"/>
            <a:ext cx="371475" cy="771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8634" name="Oval 62">
            <a:extLst>
              <a:ext uri="{FF2B5EF4-FFF2-40B4-BE49-F238E27FC236}">
                <a16:creationId xmlns:a16="http://schemas.microsoft.com/office/drawing/2014/main" id="{24DA5D21-B7F1-1E15-40C6-6963380564F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66013" y="2998788"/>
            <a:ext cx="508000" cy="50641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B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grpSp>
        <p:nvGrpSpPr>
          <p:cNvPr id="68635" name="Group 66">
            <a:extLst>
              <a:ext uri="{FF2B5EF4-FFF2-40B4-BE49-F238E27FC236}">
                <a16:creationId xmlns:a16="http://schemas.microsoft.com/office/drawing/2014/main" id="{E3A20C37-ED1F-CB1C-3913-0E8577877998}"/>
              </a:ext>
            </a:extLst>
          </p:cNvPr>
          <p:cNvGrpSpPr>
            <a:grpSpLocks/>
          </p:cNvGrpSpPr>
          <p:nvPr/>
        </p:nvGrpSpPr>
        <p:grpSpPr bwMode="auto">
          <a:xfrm>
            <a:off x="3367088" y="3659188"/>
            <a:ext cx="1028700" cy="1152525"/>
            <a:chOff x="2044" y="3204"/>
            <a:chExt cx="648" cy="726"/>
          </a:xfrm>
        </p:grpSpPr>
        <p:sp>
          <p:nvSpPr>
            <p:cNvPr id="68649" name="AutoShape 67">
              <a:extLst>
                <a:ext uri="{FF2B5EF4-FFF2-40B4-BE49-F238E27FC236}">
                  <a16:creationId xmlns:a16="http://schemas.microsoft.com/office/drawing/2014/main" id="{D3DE21F7-8AEB-4E7B-6E69-6FA08ACE9B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8650" name="Text Box 68">
              <a:extLst>
                <a:ext uri="{FF2B5EF4-FFF2-40B4-BE49-F238E27FC236}">
                  <a16:creationId xmlns:a16="http://schemas.microsoft.com/office/drawing/2014/main" id="{2B72CFCA-FC9A-7933-AA5F-3BA9288A3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7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68636" name="Group 69">
            <a:extLst>
              <a:ext uri="{FF2B5EF4-FFF2-40B4-BE49-F238E27FC236}">
                <a16:creationId xmlns:a16="http://schemas.microsoft.com/office/drawing/2014/main" id="{DB5FE62F-2E82-00D3-8A01-8C8AC3B9B5F1}"/>
              </a:ext>
            </a:extLst>
          </p:cNvPr>
          <p:cNvGrpSpPr>
            <a:grpSpLocks/>
          </p:cNvGrpSpPr>
          <p:nvPr/>
        </p:nvGrpSpPr>
        <p:grpSpPr bwMode="auto">
          <a:xfrm>
            <a:off x="4927600" y="3879850"/>
            <a:ext cx="858838" cy="1152525"/>
            <a:chOff x="520" y="2728"/>
            <a:chExt cx="648" cy="726"/>
          </a:xfrm>
        </p:grpSpPr>
        <p:sp>
          <p:nvSpPr>
            <p:cNvPr id="68647" name="AutoShape 70">
              <a:extLst>
                <a:ext uri="{FF2B5EF4-FFF2-40B4-BE49-F238E27FC236}">
                  <a16:creationId xmlns:a16="http://schemas.microsoft.com/office/drawing/2014/main" id="{31551BEB-FD83-5DB0-23C8-0EA90D9855C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8648" name="Text Box 71">
              <a:extLst>
                <a:ext uri="{FF2B5EF4-FFF2-40B4-BE49-F238E27FC236}">
                  <a16:creationId xmlns:a16="http://schemas.microsoft.com/office/drawing/2014/main" id="{45909289-61C2-5542-00AB-77729E681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" y="2919"/>
              <a:ext cx="3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8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68637" name="Group 72">
            <a:extLst>
              <a:ext uri="{FF2B5EF4-FFF2-40B4-BE49-F238E27FC236}">
                <a16:creationId xmlns:a16="http://schemas.microsoft.com/office/drawing/2014/main" id="{6500C887-C1EE-B9C6-337E-F21B1612D98D}"/>
              </a:ext>
            </a:extLst>
          </p:cNvPr>
          <p:cNvGrpSpPr>
            <a:grpSpLocks/>
          </p:cNvGrpSpPr>
          <p:nvPr/>
        </p:nvGrpSpPr>
        <p:grpSpPr bwMode="auto">
          <a:xfrm>
            <a:off x="5959475" y="3892550"/>
            <a:ext cx="858838" cy="1152525"/>
            <a:chOff x="1277" y="3197"/>
            <a:chExt cx="648" cy="726"/>
          </a:xfrm>
        </p:grpSpPr>
        <p:sp>
          <p:nvSpPr>
            <p:cNvPr id="68645" name="AutoShape 73">
              <a:extLst>
                <a:ext uri="{FF2B5EF4-FFF2-40B4-BE49-F238E27FC236}">
                  <a16:creationId xmlns:a16="http://schemas.microsoft.com/office/drawing/2014/main" id="{13A7ABAE-163A-F563-4C9B-51C4369E80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8646" name="Text Box 74">
              <a:extLst>
                <a:ext uri="{FF2B5EF4-FFF2-40B4-BE49-F238E27FC236}">
                  <a16:creationId xmlns:a16="http://schemas.microsoft.com/office/drawing/2014/main" id="{A56DCBB4-DF3F-6197-6290-686C4DC80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407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68638" name="Group 75">
            <a:extLst>
              <a:ext uri="{FF2B5EF4-FFF2-40B4-BE49-F238E27FC236}">
                <a16:creationId xmlns:a16="http://schemas.microsoft.com/office/drawing/2014/main" id="{A1B1A8B8-1308-A1E8-6B2D-63C891D79A87}"/>
              </a:ext>
            </a:extLst>
          </p:cNvPr>
          <p:cNvGrpSpPr>
            <a:grpSpLocks/>
          </p:cNvGrpSpPr>
          <p:nvPr/>
        </p:nvGrpSpPr>
        <p:grpSpPr bwMode="auto">
          <a:xfrm>
            <a:off x="6978650" y="3906838"/>
            <a:ext cx="858838" cy="1152525"/>
            <a:chOff x="2044" y="3204"/>
            <a:chExt cx="648" cy="726"/>
          </a:xfrm>
        </p:grpSpPr>
        <p:sp>
          <p:nvSpPr>
            <p:cNvPr id="68643" name="AutoShape 76">
              <a:extLst>
                <a:ext uri="{FF2B5EF4-FFF2-40B4-BE49-F238E27FC236}">
                  <a16:creationId xmlns:a16="http://schemas.microsoft.com/office/drawing/2014/main" id="{434C0092-3FC6-851A-1C49-1A796A6FFD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8644" name="Text Box 77">
              <a:extLst>
                <a:ext uri="{FF2B5EF4-FFF2-40B4-BE49-F238E27FC236}">
                  <a16:creationId xmlns:a16="http://schemas.microsoft.com/office/drawing/2014/main" id="{EB127C09-DC88-301B-36B3-C21D300E9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7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grpSp>
        <p:nvGrpSpPr>
          <p:cNvPr id="68639" name="Group 78">
            <a:extLst>
              <a:ext uri="{FF2B5EF4-FFF2-40B4-BE49-F238E27FC236}">
                <a16:creationId xmlns:a16="http://schemas.microsoft.com/office/drawing/2014/main" id="{ED46CBAB-5D7C-42D4-CF68-32F3C6332E63}"/>
              </a:ext>
            </a:extLst>
          </p:cNvPr>
          <p:cNvGrpSpPr>
            <a:grpSpLocks/>
          </p:cNvGrpSpPr>
          <p:nvPr/>
        </p:nvGrpSpPr>
        <p:grpSpPr bwMode="auto">
          <a:xfrm>
            <a:off x="7953375" y="3889375"/>
            <a:ext cx="858838" cy="1152525"/>
            <a:chOff x="2044" y="3204"/>
            <a:chExt cx="648" cy="726"/>
          </a:xfrm>
        </p:grpSpPr>
        <p:sp>
          <p:nvSpPr>
            <p:cNvPr id="68641" name="AutoShape 79">
              <a:extLst>
                <a:ext uri="{FF2B5EF4-FFF2-40B4-BE49-F238E27FC236}">
                  <a16:creationId xmlns:a16="http://schemas.microsoft.com/office/drawing/2014/main" id="{BF63C282-09AA-E2AD-B5AF-8BA25FED5B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68642" name="Text Box 80">
              <a:extLst>
                <a:ext uri="{FF2B5EF4-FFF2-40B4-BE49-F238E27FC236}">
                  <a16:creationId xmlns:a16="http://schemas.microsoft.com/office/drawing/2014/main" id="{EE8D406C-6765-7193-C549-AC5B2059E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7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pic>
        <p:nvPicPr>
          <p:cNvPr id="100433" name="Picture 81" descr="mano">
            <a:extLst>
              <a:ext uri="{FF2B5EF4-FFF2-40B4-BE49-F238E27FC236}">
                <a16:creationId xmlns:a16="http://schemas.microsoft.com/office/drawing/2014/main" id="{DDE965FE-0C86-75E9-48EB-01D993B6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3149600"/>
            <a:ext cx="1143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0347 -0.20579 " pathEditMode="relative" ptsTypes="AA">
                                      <p:cBhvr>
                                        <p:cTn id="10" dur="2000" fill="hold"/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0347 -0.20579 " pathEditMode="relative" ptsTypes="AA">
                                      <p:cBhvr>
                                        <p:cTn id="12" dur="2000" fill="hold"/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0165 -0.203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10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1205 L -0.00243 -0.245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16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05098E-6 L -0.02222 -0.144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72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64E-6 L -0.03229 -0.149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74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7969 0.10614 " pathEditMode="relative" ptsTypes="AA">
                                      <p:cBhvr>
                                        <p:cTn id="22" dur="2000" fill="hold"/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9351E-6 L -0.07466 0.115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577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25261E-6 L -0.10504 0.108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54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92816E-6 L -0.03386 0.081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4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6" grpId="0" animBg="1"/>
      <p:bldP spid="10040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3 Marcador de pie de página">
            <a:extLst>
              <a:ext uri="{FF2B5EF4-FFF2-40B4-BE49-F238E27FC236}">
                <a16:creationId xmlns:a16="http://schemas.microsoft.com/office/drawing/2014/main" id="{3AC1C6DA-5AB1-D8EB-0BDD-F078A76AF6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EA9D4B0C-325A-45D3-BDDD-9A4E62667546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04B51254-E883-BE1D-5245-561A918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5813"/>
          </a:xfrm>
        </p:spPr>
        <p:txBody>
          <a:bodyPr/>
          <a:lstStyle/>
          <a:p>
            <a:r>
              <a:rPr lang="es-ES_tradnl" altLang="es-ES"/>
              <a:t>3.3.2. Rotaciones en un AVL.</a:t>
            </a: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E29EAFC-B885-EDF1-4DFE-46EFDF565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563563"/>
            <a:ext cx="8951912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 b="1"/>
              <a:t>RDI(A). Rotación doble a la izquierda de un ABB</a:t>
            </a:r>
          </a:p>
          <a:p>
            <a:pPr>
              <a:buFontTx/>
              <a:buNone/>
            </a:pPr>
            <a:r>
              <a:rPr lang="es-ES_tradnl" altLang="es-ES" sz="2800" b="1"/>
              <a:t>	Es equivalente a: RSD(A</a:t>
            </a:r>
            <a:r>
              <a:rPr lang="es-ES_tradnl" altLang="es-ES" sz="2800">
                <a:sym typeface="Wingdings" panose="05000000000000000000" pitchFamily="2" charset="2"/>
              </a:rPr>
              <a:t></a:t>
            </a:r>
            <a:r>
              <a:rPr lang="es-ES_tradnl" altLang="es-ES" sz="2800" b="1"/>
              <a:t>izq) + RSI(A)</a:t>
            </a:r>
          </a:p>
        </p:txBody>
      </p:sp>
      <p:grpSp>
        <p:nvGrpSpPr>
          <p:cNvPr id="69637" name="Group 48">
            <a:extLst>
              <a:ext uri="{FF2B5EF4-FFF2-40B4-BE49-F238E27FC236}">
                <a16:creationId xmlns:a16="http://schemas.microsoft.com/office/drawing/2014/main" id="{479B3572-8731-F61F-FF87-5353C20C9BC7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1639888"/>
            <a:ext cx="8559800" cy="3387725"/>
            <a:chOff x="169" y="1083"/>
            <a:chExt cx="5392" cy="2369"/>
          </a:xfrm>
        </p:grpSpPr>
        <p:sp>
          <p:nvSpPr>
            <p:cNvPr id="69640" name="Line 2">
              <a:extLst>
                <a:ext uri="{FF2B5EF4-FFF2-40B4-BE49-F238E27FC236}">
                  <a16:creationId xmlns:a16="http://schemas.microsoft.com/office/drawing/2014/main" id="{211360AD-E550-B72C-619C-F6D69572C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685"/>
              <a:ext cx="670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1" name="Line 3">
              <a:extLst>
                <a:ext uri="{FF2B5EF4-FFF2-40B4-BE49-F238E27FC236}">
                  <a16:creationId xmlns:a16="http://schemas.microsoft.com/office/drawing/2014/main" id="{2465C0BD-009B-3E73-8F34-6291531A2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242"/>
              <a:ext cx="523" cy="4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2" name="Line 4">
              <a:extLst>
                <a:ext uri="{FF2B5EF4-FFF2-40B4-BE49-F238E27FC236}">
                  <a16:creationId xmlns:a16="http://schemas.microsoft.com/office/drawing/2014/main" id="{8224D5C1-D397-B21F-82A2-05B93B67B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1" y="2275"/>
              <a:ext cx="435" cy="4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3" name="AutoShape 7">
              <a:extLst>
                <a:ext uri="{FF2B5EF4-FFF2-40B4-BE49-F238E27FC236}">
                  <a16:creationId xmlns:a16="http://schemas.microsoft.com/office/drawing/2014/main" id="{FC4585B8-8716-69CD-5B82-752D54A20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1454"/>
              <a:ext cx="838" cy="416"/>
            </a:xfrm>
            <a:prstGeom prst="rightArrow">
              <a:avLst>
                <a:gd name="adj1" fmla="val 36454"/>
                <a:gd name="adj2" fmla="val 49241"/>
              </a:avLst>
            </a:prstGeom>
            <a:solidFill>
              <a:srgbClr val="33CC33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grpSp>
          <p:nvGrpSpPr>
            <p:cNvPr id="69644" name="Group 8">
              <a:extLst>
                <a:ext uri="{FF2B5EF4-FFF2-40B4-BE49-F238E27FC236}">
                  <a16:creationId xmlns:a16="http://schemas.microsoft.com/office/drawing/2014/main" id="{AF415A05-187B-21CD-8990-7C8FC5417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" y="2036"/>
              <a:ext cx="648" cy="726"/>
              <a:chOff x="520" y="2728"/>
              <a:chExt cx="648" cy="726"/>
            </a:xfrm>
          </p:grpSpPr>
          <p:sp>
            <p:nvSpPr>
              <p:cNvPr id="69681" name="AutoShape 9">
                <a:extLst>
                  <a:ext uri="{FF2B5EF4-FFF2-40B4-BE49-F238E27FC236}">
                    <a16:creationId xmlns:a16="http://schemas.microsoft.com/office/drawing/2014/main" id="{D3F7578D-2890-8D8B-7798-33B3E5F37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20" y="2728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69682" name="Text Box 10">
                <a:extLst>
                  <a:ext uri="{FF2B5EF4-FFF2-40B4-BE49-F238E27FC236}">
                    <a16:creationId xmlns:a16="http://schemas.microsoft.com/office/drawing/2014/main" id="{2F5E5A62-9B7F-1CAB-F6A3-BD03434E56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" y="2919"/>
                <a:ext cx="371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800" b="1">
                    <a:sym typeface="Symbol" panose="05050102010706020507" pitchFamily="18" charset="2"/>
                  </a:rPr>
                  <a:t></a:t>
                </a:r>
              </a:p>
            </p:txBody>
          </p:sp>
        </p:grpSp>
        <p:grpSp>
          <p:nvGrpSpPr>
            <p:cNvPr id="69645" name="Group 11">
              <a:extLst>
                <a:ext uri="{FF2B5EF4-FFF2-40B4-BE49-F238E27FC236}">
                  <a16:creationId xmlns:a16="http://schemas.microsoft.com/office/drawing/2014/main" id="{D7361C64-B810-9F93-8E32-73D58045E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718"/>
              <a:ext cx="648" cy="726"/>
              <a:chOff x="1277" y="3197"/>
              <a:chExt cx="648" cy="726"/>
            </a:xfrm>
          </p:grpSpPr>
          <p:sp>
            <p:nvSpPr>
              <p:cNvPr id="69679" name="AutoShape 12">
                <a:extLst>
                  <a:ext uri="{FF2B5EF4-FFF2-40B4-BE49-F238E27FC236}">
                    <a16:creationId xmlns:a16="http://schemas.microsoft.com/office/drawing/2014/main" id="{6E87E85D-5481-1D6A-5938-FAC25F4D7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277" y="3197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69680" name="Text Box 13">
                <a:extLst>
                  <a:ext uri="{FF2B5EF4-FFF2-40B4-BE49-F238E27FC236}">
                    <a16:creationId xmlns:a16="http://schemas.microsoft.com/office/drawing/2014/main" id="{8F78D7BD-BC9D-6D6B-C6C1-F86463312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5" y="3407"/>
                <a:ext cx="332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24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</a:p>
            </p:txBody>
          </p:sp>
        </p:grpSp>
        <p:grpSp>
          <p:nvGrpSpPr>
            <p:cNvPr id="69646" name="Group 14">
              <a:extLst>
                <a:ext uri="{FF2B5EF4-FFF2-40B4-BE49-F238E27FC236}">
                  <a16:creationId xmlns:a16="http://schemas.microsoft.com/office/drawing/2014/main" id="{A5CA0D10-E33A-F575-3362-BB3BEF3BE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7" y="2726"/>
              <a:ext cx="648" cy="726"/>
              <a:chOff x="2044" y="3204"/>
              <a:chExt cx="648" cy="726"/>
            </a:xfrm>
          </p:grpSpPr>
          <p:sp>
            <p:nvSpPr>
              <p:cNvPr id="69677" name="AutoShape 15">
                <a:extLst>
                  <a:ext uri="{FF2B5EF4-FFF2-40B4-BE49-F238E27FC236}">
                    <a16:creationId xmlns:a16="http://schemas.microsoft.com/office/drawing/2014/main" id="{14375C86-1E35-6A31-14DC-6CD0EC9C4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69678" name="Text Box 16">
                <a:extLst>
                  <a:ext uri="{FF2B5EF4-FFF2-40B4-BE49-F238E27FC236}">
                    <a16:creationId xmlns:a16="http://schemas.microsoft.com/office/drawing/2014/main" id="{5E158F59-565E-45BA-4743-17BD90F51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7"/>
                <a:ext cx="332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2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</a:p>
            </p:txBody>
          </p:sp>
        </p:grpSp>
        <p:sp>
          <p:nvSpPr>
            <p:cNvPr id="69647" name="Line 17">
              <a:extLst>
                <a:ext uri="{FF2B5EF4-FFF2-40B4-BE49-F238E27FC236}">
                  <a16:creationId xmlns:a16="http://schemas.microsoft.com/office/drawing/2014/main" id="{2EED4040-50E3-2B2C-E18C-982A6981B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" y="2264"/>
              <a:ext cx="406" cy="4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8" name="Line 18">
              <a:extLst>
                <a:ext uri="{FF2B5EF4-FFF2-40B4-BE49-F238E27FC236}">
                  <a16:creationId xmlns:a16="http://schemas.microsoft.com/office/drawing/2014/main" id="{980979F0-2C4B-9ED5-D706-7256BC413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1260"/>
              <a:ext cx="649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9" name="Line 19">
              <a:extLst>
                <a:ext uri="{FF2B5EF4-FFF2-40B4-BE49-F238E27FC236}">
                  <a16:creationId xmlns:a16="http://schemas.microsoft.com/office/drawing/2014/main" id="{247F2181-DC9D-B408-14A5-225D8B5AD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1" y="1727"/>
              <a:ext cx="325" cy="4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0" name="Oval 20">
              <a:extLst>
                <a:ext uri="{FF2B5EF4-FFF2-40B4-BE49-F238E27FC236}">
                  <a16:creationId xmlns:a16="http://schemas.microsoft.com/office/drawing/2014/main" id="{B9D3E1DB-4E74-113F-DF28-3A4C1D5B4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1512"/>
              <a:ext cx="332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B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9651" name="Oval 21">
              <a:extLst>
                <a:ext uri="{FF2B5EF4-FFF2-40B4-BE49-F238E27FC236}">
                  <a16:creationId xmlns:a16="http://schemas.microsoft.com/office/drawing/2014/main" id="{226CB157-29F4-BF45-7A8E-C784887D0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083"/>
              <a:ext cx="332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A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9652" name="Oval 22">
              <a:extLst>
                <a:ext uri="{FF2B5EF4-FFF2-40B4-BE49-F238E27FC236}">
                  <a16:creationId xmlns:a16="http://schemas.microsoft.com/office/drawing/2014/main" id="{47686CC1-2964-AEB8-BA7F-EA9A8412A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2104"/>
              <a:ext cx="331" cy="31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C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9653" name="Line 23">
              <a:extLst>
                <a:ext uri="{FF2B5EF4-FFF2-40B4-BE49-F238E27FC236}">
                  <a16:creationId xmlns:a16="http://schemas.microsoft.com/office/drawing/2014/main" id="{E2EA6C25-6D09-DCE9-C263-840FD6ED0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1875"/>
              <a:ext cx="295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4" name="Line 24">
              <a:extLst>
                <a:ext uri="{FF2B5EF4-FFF2-40B4-BE49-F238E27FC236}">
                  <a16:creationId xmlns:a16="http://schemas.microsoft.com/office/drawing/2014/main" id="{8538BC8A-BC12-C35A-F9BA-D8F6D844E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7" y="1855"/>
              <a:ext cx="410" cy="4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5" name="Line 25">
              <a:extLst>
                <a:ext uri="{FF2B5EF4-FFF2-40B4-BE49-F238E27FC236}">
                  <a16:creationId xmlns:a16="http://schemas.microsoft.com/office/drawing/2014/main" id="{1F70DC8C-2551-1384-0E6B-7148E912E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0" y="1385"/>
              <a:ext cx="577" cy="4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6" name="Line 26">
              <a:extLst>
                <a:ext uri="{FF2B5EF4-FFF2-40B4-BE49-F238E27FC236}">
                  <a16:creationId xmlns:a16="http://schemas.microsoft.com/office/drawing/2014/main" id="{6402EE55-29F0-5ECA-221D-C0AAF319E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1372"/>
              <a:ext cx="533" cy="4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7" name="Oval 27">
              <a:extLst>
                <a:ext uri="{FF2B5EF4-FFF2-40B4-BE49-F238E27FC236}">
                  <a16:creationId xmlns:a16="http://schemas.microsoft.com/office/drawing/2014/main" id="{2E2E8DFD-BE3B-5D97-5A52-B213E647E1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6" y="1209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C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9658" name="Oval 28">
              <a:extLst>
                <a:ext uri="{FF2B5EF4-FFF2-40B4-BE49-F238E27FC236}">
                  <a16:creationId xmlns:a16="http://schemas.microsoft.com/office/drawing/2014/main" id="{4C5AF213-0FEC-C27D-A390-147D96460A2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90" y="1688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B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69659" name="Line 29">
              <a:extLst>
                <a:ext uri="{FF2B5EF4-FFF2-40B4-BE49-F238E27FC236}">
                  <a16:creationId xmlns:a16="http://schemas.microsoft.com/office/drawing/2014/main" id="{90032F71-40F3-915B-BB06-1109C1DD4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1851"/>
              <a:ext cx="402" cy="4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60" name="Line 30">
              <a:extLst>
                <a:ext uri="{FF2B5EF4-FFF2-40B4-BE49-F238E27FC236}">
                  <a16:creationId xmlns:a16="http://schemas.microsoft.com/office/drawing/2014/main" id="{315298E9-ADF6-BD5B-AA56-4DB6CA87D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9" y="1852"/>
              <a:ext cx="234" cy="4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61" name="Oval 31">
              <a:extLst>
                <a:ext uri="{FF2B5EF4-FFF2-40B4-BE49-F238E27FC236}">
                  <a16:creationId xmlns:a16="http://schemas.microsoft.com/office/drawing/2014/main" id="{0F0251F9-C483-7738-369C-B4AC99246D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13" y="1694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A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9662" name="Group 32">
              <a:extLst>
                <a:ext uri="{FF2B5EF4-FFF2-40B4-BE49-F238E27FC236}">
                  <a16:creationId xmlns:a16="http://schemas.microsoft.com/office/drawing/2014/main" id="{C1F91762-6137-3218-7A94-52969BF26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6" y="1739"/>
              <a:ext cx="648" cy="726"/>
              <a:chOff x="2044" y="3204"/>
              <a:chExt cx="648" cy="726"/>
            </a:xfrm>
          </p:grpSpPr>
          <p:sp>
            <p:nvSpPr>
              <p:cNvPr id="69675" name="AutoShape 33">
                <a:extLst>
                  <a:ext uri="{FF2B5EF4-FFF2-40B4-BE49-F238E27FC236}">
                    <a16:creationId xmlns:a16="http://schemas.microsoft.com/office/drawing/2014/main" id="{8B12128A-36EE-10BD-9007-7B27AF58B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69676" name="Text Box 34">
                <a:extLst>
                  <a:ext uri="{FF2B5EF4-FFF2-40B4-BE49-F238E27FC236}">
                    <a16:creationId xmlns:a16="http://schemas.microsoft.com/office/drawing/2014/main" id="{9BCC7790-20E6-1DE0-9810-047CCB8889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7"/>
                <a:ext cx="332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2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  <p:grpSp>
          <p:nvGrpSpPr>
            <p:cNvPr id="69663" name="Group 35">
              <a:extLst>
                <a:ext uri="{FF2B5EF4-FFF2-40B4-BE49-F238E27FC236}">
                  <a16:creationId xmlns:a16="http://schemas.microsoft.com/office/drawing/2014/main" id="{171D5B04-4872-4713-61FC-1B663049B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4" y="2249"/>
              <a:ext cx="541" cy="726"/>
              <a:chOff x="520" y="2728"/>
              <a:chExt cx="648" cy="726"/>
            </a:xfrm>
          </p:grpSpPr>
          <p:sp>
            <p:nvSpPr>
              <p:cNvPr id="69673" name="AutoShape 36">
                <a:extLst>
                  <a:ext uri="{FF2B5EF4-FFF2-40B4-BE49-F238E27FC236}">
                    <a16:creationId xmlns:a16="http://schemas.microsoft.com/office/drawing/2014/main" id="{3AEFC9FB-FFC0-8A54-FE1D-9275562F0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20" y="2728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69674" name="Text Box 37">
                <a:extLst>
                  <a:ext uri="{FF2B5EF4-FFF2-40B4-BE49-F238E27FC236}">
                    <a16:creationId xmlns:a16="http://schemas.microsoft.com/office/drawing/2014/main" id="{784AC436-1751-5669-89E1-DBA0A194F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" y="2919"/>
                <a:ext cx="371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800" b="1">
                    <a:sym typeface="Symbol" panose="05050102010706020507" pitchFamily="18" charset="2"/>
                  </a:rPr>
                  <a:t></a:t>
                </a:r>
              </a:p>
            </p:txBody>
          </p:sp>
        </p:grpSp>
        <p:grpSp>
          <p:nvGrpSpPr>
            <p:cNvPr id="69664" name="Group 38">
              <a:extLst>
                <a:ext uri="{FF2B5EF4-FFF2-40B4-BE49-F238E27FC236}">
                  <a16:creationId xmlns:a16="http://schemas.microsoft.com/office/drawing/2014/main" id="{838C4B47-578B-F1A0-8DF8-AC81031F9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4" y="2257"/>
              <a:ext cx="541" cy="726"/>
              <a:chOff x="1277" y="3197"/>
              <a:chExt cx="648" cy="726"/>
            </a:xfrm>
          </p:grpSpPr>
          <p:sp>
            <p:nvSpPr>
              <p:cNvPr id="69671" name="AutoShape 39">
                <a:extLst>
                  <a:ext uri="{FF2B5EF4-FFF2-40B4-BE49-F238E27FC236}">
                    <a16:creationId xmlns:a16="http://schemas.microsoft.com/office/drawing/2014/main" id="{87AB0BA3-3CB5-D12D-0D2E-C1E04437A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277" y="3197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69672" name="Text Box 40">
                <a:extLst>
                  <a:ext uri="{FF2B5EF4-FFF2-40B4-BE49-F238E27FC236}">
                    <a16:creationId xmlns:a16="http://schemas.microsoft.com/office/drawing/2014/main" id="{0F79A135-7603-2A2E-F11A-26156BD4E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5" y="3407"/>
                <a:ext cx="332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24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</a:p>
            </p:txBody>
          </p:sp>
        </p:grpSp>
        <p:grpSp>
          <p:nvGrpSpPr>
            <p:cNvPr id="69665" name="Group 41">
              <a:extLst>
                <a:ext uri="{FF2B5EF4-FFF2-40B4-BE49-F238E27FC236}">
                  <a16:creationId xmlns:a16="http://schemas.microsoft.com/office/drawing/2014/main" id="{39B63C4A-615D-DA6A-6750-76038B65AD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6" y="2266"/>
              <a:ext cx="541" cy="726"/>
              <a:chOff x="2044" y="3204"/>
              <a:chExt cx="648" cy="726"/>
            </a:xfrm>
          </p:grpSpPr>
          <p:sp>
            <p:nvSpPr>
              <p:cNvPr id="69669" name="AutoShape 42">
                <a:extLst>
                  <a:ext uri="{FF2B5EF4-FFF2-40B4-BE49-F238E27FC236}">
                    <a16:creationId xmlns:a16="http://schemas.microsoft.com/office/drawing/2014/main" id="{409A9538-2FE9-1783-D085-B0D7E7322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69670" name="Text Box 43">
                <a:extLst>
                  <a:ext uri="{FF2B5EF4-FFF2-40B4-BE49-F238E27FC236}">
                    <a16:creationId xmlns:a16="http://schemas.microsoft.com/office/drawing/2014/main" id="{4D264E0E-7D15-B5E8-8B42-936FACFED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7"/>
                <a:ext cx="332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2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</a:p>
            </p:txBody>
          </p:sp>
        </p:grpSp>
        <p:grpSp>
          <p:nvGrpSpPr>
            <p:cNvPr id="69666" name="Group 44">
              <a:extLst>
                <a:ext uri="{FF2B5EF4-FFF2-40B4-BE49-F238E27FC236}">
                  <a16:creationId xmlns:a16="http://schemas.microsoft.com/office/drawing/2014/main" id="{9FF35387-ADA5-F18E-8EF0-F04E9132E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0" y="2255"/>
              <a:ext cx="541" cy="726"/>
              <a:chOff x="2044" y="3204"/>
              <a:chExt cx="648" cy="726"/>
            </a:xfrm>
          </p:grpSpPr>
          <p:sp>
            <p:nvSpPr>
              <p:cNvPr id="69667" name="AutoShape 45">
                <a:extLst>
                  <a:ext uri="{FF2B5EF4-FFF2-40B4-BE49-F238E27FC236}">
                    <a16:creationId xmlns:a16="http://schemas.microsoft.com/office/drawing/2014/main" id="{9375261E-A0D6-FE03-3E79-7C4231B89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69668" name="Text Box 46">
                <a:extLst>
                  <a:ext uri="{FF2B5EF4-FFF2-40B4-BE49-F238E27FC236}">
                    <a16:creationId xmlns:a16="http://schemas.microsoft.com/office/drawing/2014/main" id="{EB2D5542-7303-9C5B-085C-35668A2DAE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7"/>
                <a:ext cx="332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2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</p:grpSp>
      <p:sp>
        <p:nvSpPr>
          <p:cNvPr id="69638" name="Rectangle 49">
            <a:extLst>
              <a:ext uri="{FF2B5EF4-FFF2-40B4-BE49-F238E27FC236}">
                <a16:creationId xmlns:a16="http://schemas.microsoft.com/office/drawing/2014/main" id="{E8A377D5-6F53-68E7-1DDB-09B38732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5291138"/>
            <a:ext cx="872013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/>
              <a:t>Todas las rotaciones mantienen la estructura de ABB y son </a:t>
            </a:r>
            <a:r>
              <a:rPr lang="es-ES_tradnl" altLang="es-ES" sz="2800" b="1"/>
              <a:t>O(1)</a:t>
            </a:r>
            <a:r>
              <a:rPr lang="es-ES_tradnl" altLang="es-ES" sz="2800"/>
              <a:t>.</a:t>
            </a:r>
          </a:p>
        </p:txBody>
      </p:sp>
      <p:sp>
        <p:nvSpPr>
          <p:cNvPr id="69639" name="Rectangle 50">
            <a:hlinkClick r:id="rId2" action="ppaction://hlinksldjump"/>
            <a:extLst>
              <a:ext uri="{FF2B5EF4-FFF2-40B4-BE49-F238E27FC236}">
                <a16:creationId xmlns:a16="http://schemas.microsoft.com/office/drawing/2014/main" id="{1A7EEDA1-910A-42E2-789F-EC6655C8E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620553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3" action="ppaction://hlinksldjump"/>
              </a:rPr>
              <a:t>+</a:t>
            </a:r>
            <a:endParaRPr lang="es-ES" altLang="es-ES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3 Marcador de pie de página">
            <a:extLst>
              <a:ext uri="{FF2B5EF4-FFF2-40B4-BE49-F238E27FC236}">
                <a16:creationId xmlns:a16="http://schemas.microsoft.com/office/drawing/2014/main" id="{51C4DB19-FF3F-6CC1-CB00-6EF70A44AC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9C44D997-4DC9-427A-ADDB-5AE79F11CD79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grpSp>
        <p:nvGrpSpPr>
          <p:cNvPr id="22575" name="Group 47">
            <a:extLst>
              <a:ext uri="{FF2B5EF4-FFF2-40B4-BE49-F238E27FC236}">
                <a16:creationId xmlns:a16="http://schemas.microsoft.com/office/drawing/2014/main" id="{0910CD86-2E99-2305-281E-982695422EFC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5130800"/>
            <a:ext cx="762000" cy="1050925"/>
            <a:chOff x="1683" y="3292"/>
            <a:chExt cx="480" cy="662"/>
          </a:xfrm>
        </p:grpSpPr>
        <p:sp>
          <p:nvSpPr>
            <p:cNvPr id="70689" name="Line 38">
              <a:extLst>
                <a:ext uri="{FF2B5EF4-FFF2-40B4-BE49-F238E27FC236}">
                  <a16:creationId xmlns:a16="http://schemas.microsoft.com/office/drawing/2014/main" id="{C69F06DA-7AE0-F6B0-766F-DA218E84E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2" y="3292"/>
              <a:ext cx="301" cy="4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FF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90" name="Oval 46">
              <a:extLst>
                <a:ext uri="{FF2B5EF4-FFF2-40B4-BE49-F238E27FC236}">
                  <a16:creationId xmlns:a16="http://schemas.microsoft.com/office/drawing/2014/main" id="{A014B1DE-5A10-EFEF-88F0-37ED331E2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3622"/>
              <a:ext cx="356" cy="332"/>
            </a:xfrm>
            <a:prstGeom prst="ellipse">
              <a:avLst/>
            </a:prstGeom>
            <a:solidFill>
              <a:srgbClr val="FFDBDB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8398" dir="1593903" algn="ctr" rotWithShape="0">
                <a:srgbClr val="FF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0660" name="Rectangle 2">
            <a:extLst>
              <a:ext uri="{FF2B5EF4-FFF2-40B4-BE49-F238E27FC236}">
                <a16:creationId xmlns:a16="http://schemas.microsoft.com/office/drawing/2014/main" id="{5D7425F9-841E-AAED-B7A6-936A70532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8534400" cy="628650"/>
          </a:xfrm>
        </p:spPr>
        <p:txBody>
          <a:bodyPr/>
          <a:lstStyle/>
          <a:p>
            <a:r>
              <a:rPr lang="es-ES_tradnl" altLang="es-ES"/>
              <a:t>3.3.3. Operación de inserción en un AVL.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DFDBDB42-8B38-03B1-44E0-F055D9CFD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713" y="514350"/>
            <a:ext cx="8396287" cy="4371975"/>
          </a:xfrm>
        </p:spPr>
        <p:txBody>
          <a:bodyPr/>
          <a:lstStyle/>
          <a:p>
            <a:r>
              <a:rPr lang="es-ES_tradnl" altLang="es-ES" sz="2800"/>
              <a:t>Inserción normal como en un ABB.</a:t>
            </a:r>
          </a:p>
          <a:p>
            <a:r>
              <a:rPr lang="es-ES_tradnl" altLang="es-ES" sz="2800"/>
              <a:t>En cada nodo </a:t>
            </a:r>
            <a:r>
              <a:rPr lang="es-ES_tradnl" altLang="es-ES" sz="2800" b="1"/>
              <a:t>A</a:t>
            </a:r>
            <a:r>
              <a:rPr lang="es-ES_tradnl" altLang="es-ES" sz="2800"/>
              <a:t> (a la vuelta de la recursividad), si la altura del árbol no se modifica, acabar.</a:t>
            </a:r>
          </a:p>
          <a:p>
            <a:r>
              <a:rPr lang="es-ES_tradnl" altLang="es-ES" sz="2800"/>
              <a:t>Si la altura se incrementa en 1 entonces:</a:t>
            </a:r>
          </a:p>
          <a:p>
            <a:pPr lvl="1"/>
            <a:r>
              <a:rPr lang="es-ES_tradnl" altLang="es-ES" sz="2400"/>
              <a:t>Si |Altura(A</a:t>
            </a:r>
            <a:r>
              <a:rPr lang="es-ES_tradnl" altLang="es-ES" sz="2400">
                <a:sym typeface="Wingdings" panose="05000000000000000000" pitchFamily="2" charset="2"/>
              </a:rPr>
              <a:t>izq) – Altura(Ader)|&gt;1 entonce</a:t>
            </a:r>
            <a:r>
              <a:rPr lang="es-ES_tradnl" altLang="es-ES" sz="2400"/>
              <a:t>s rebalancear.</a:t>
            </a:r>
          </a:p>
          <a:p>
            <a:endParaRPr lang="es-ES_tradnl" altLang="es-ES" sz="2800"/>
          </a:p>
          <a:p>
            <a:r>
              <a:rPr lang="es-ES_tradnl" altLang="es-ES" sz="2800" b="1"/>
              <a:t>Ejemplo.</a:t>
            </a:r>
            <a:br>
              <a:rPr lang="es-ES_tradnl" altLang="es-ES" sz="2800"/>
            </a:br>
            <a:r>
              <a:rPr lang="es-ES_tradnl" altLang="es-ES" sz="2800"/>
              <a:t>Insertar(1)</a:t>
            </a:r>
          </a:p>
        </p:txBody>
      </p:sp>
      <p:grpSp>
        <p:nvGrpSpPr>
          <p:cNvPr id="70662" name="Group 27">
            <a:extLst>
              <a:ext uri="{FF2B5EF4-FFF2-40B4-BE49-F238E27FC236}">
                <a16:creationId xmlns:a16="http://schemas.microsoft.com/office/drawing/2014/main" id="{4BD64B15-B9BF-59B7-3FE7-FBBCBBC65908}"/>
              </a:ext>
            </a:extLst>
          </p:cNvPr>
          <p:cNvGrpSpPr>
            <a:grpSpLocks/>
          </p:cNvGrpSpPr>
          <p:nvPr/>
        </p:nvGrpSpPr>
        <p:grpSpPr bwMode="auto">
          <a:xfrm>
            <a:off x="2735263" y="3195638"/>
            <a:ext cx="2263775" cy="2274887"/>
            <a:chOff x="3925" y="1605"/>
            <a:chExt cx="1602" cy="1595"/>
          </a:xfrm>
        </p:grpSpPr>
        <p:sp>
          <p:nvSpPr>
            <p:cNvPr id="70680" name="Line 28">
              <a:extLst>
                <a:ext uri="{FF2B5EF4-FFF2-40B4-BE49-F238E27FC236}">
                  <a16:creationId xmlns:a16="http://schemas.microsoft.com/office/drawing/2014/main" id="{5E928016-D224-4690-6851-FCC493A9D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6" y="2387"/>
              <a:ext cx="349" cy="6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1" name="Line 29">
              <a:extLst>
                <a:ext uri="{FF2B5EF4-FFF2-40B4-BE49-F238E27FC236}">
                  <a16:creationId xmlns:a16="http://schemas.microsoft.com/office/drawing/2014/main" id="{F9DE40B2-F6F8-CB95-BC6E-FF34F7508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7" y="1805"/>
              <a:ext cx="508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2" name="Line 30">
              <a:extLst>
                <a:ext uri="{FF2B5EF4-FFF2-40B4-BE49-F238E27FC236}">
                  <a16:creationId xmlns:a16="http://schemas.microsoft.com/office/drawing/2014/main" id="{9414B293-18D3-C1E6-9143-315381935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375"/>
              <a:ext cx="293" cy="6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3" name="Line 31">
              <a:extLst>
                <a:ext uri="{FF2B5EF4-FFF2-40B4-BE49-F238E27FC236}">
                  <a16:creationId xmlns:a16="http://schemas.microsoft.com/office/drawing/2014/main" id="{398E6EC3-0DCE-BFBE-6FBC-B1644ABD3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785"/>
              <a:ext cx="569" cy="5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4" name="Oval 32">
              <a:extLst>
                <a:ext uri="{FF2B5EF4-FFF2-40B4-BE49-F238E27FC236}">
                  <a16:creationId xmlns:a16="http://schemas.microsoft.com/office/drawing/2014/main" id="{DBD3BA1A-D52D-F4CC-6C51-CA2F0CFC4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1605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13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70685" name="Oval 33">
              <a:extLst>
                <a:ext uri="{FF2B5EF4-FFF2-40B4-BE49-F238E27FC236}">
                  <a16:creationId xmlns:a16="http://schemas.microsoft.com/office/drawing/2014/main" id="{4C494532-A0D3-499E-301A-BA3613A5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2185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8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70686" name="Oval 34">
              <a:extLst>
                <a:ext uri="{FF2B5EF4-FFF2-40B4-BE49-F238E27FC236}">
                  <a16:creationId xmlns:a16="http://schemas.microsoft.com/office/drawing/2014/main" id="{5F96BE90-2ADF-1B87-7F7B-C23EB9E32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2185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23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70687" name="Oval 35">
              <a:extLst>
                <a:ext uri="{FF2B5EF4-FFF2-40B4-BE49-F238E27FC236}">
                  <a16:creationId xmlns:a16="http://schemas.microsoft.com/office/drawing/2014/main" id="{3C949029-5E39-67A1-2B1A-FEC9D00D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2830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9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70688" name="Oval 36">
              <a:extLst>
                <a:ext uri="{FF2B5EF4-FFF2-40B4-BE49-F238E27FC236}">
                  <a16:creationId xmlns:a16="http://schemas.microsoft.com/office/drawing/2014/main" id="{2DAD30C1-26A8-A4D8-822B-4DB075D53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830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3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2576" name="Text Box 48">
            <a:extLst>
              <a:ext uri="{FF2B5EF4-FFF2-40B4-BE49-F238E27FC236}">
                <a16:creationId xmlns:a16="http://schemas.microsoft.com/office/drawing/2014/main" id="{0F63F6B7-49DA-6205-CFCB-FEB00C7BE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5324475"/>
            <a:ext cx="17319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0         -1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7" name="Text Box 49">
            <a:extLst>
              <a:ext uri="{FF2B5EF4-FFF2-40B4-BE49-F238E27FC236}">
                <a16:creationId xmlns:a16="http://schemas.microsoft.com/office/drawing/2014/main" id="{6AF97C07-CF0C-1502-0480-6BFEBC2EC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486275"/>
            <a:ext cx="17319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1         0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8" name="Text Box 50">
            <a:extLst>
              <a:ext uri="{FF2B5EF4-FFF2-40B4-BE49-F238E27FC236}">
                <a16:creationId xmlns:a16="http://schemas.microsoft.com/office/drawing/2014/main" id="{EDEFF0C6-C56B-6724-179F-58171B683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3694113"/>
            <a:ext cx="17319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2    0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9" name="AutoShape 51">
            <a:extLst>
              <a:ext uri="{FF2B5EF4-FFF2-40B4-BE49-F238E27FC236}">
                <a16:creationId xmlns:a16="http://schemas.microsoft.com/office/drawing/2014/main" id="{EE035820-8099-554B-75B8-40CB510D9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4352925"/>
            <a:ext cx="1330325" cy="660400"/>
          </a:xfrm>
          <a:prstGeom prst="rightArrow">
            <a:avLst>
              <a:gd name="adj1" fmla="val 36454"/>
              <a:gd name="adj2" fmla="val 49241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22580" name="Text Box 52">
            <a:extLst>
              <a:ext uri="{FF2B5EF4-FFF2-40B4-BE49-F238E27FC236}">
                <a16:creationId xmlns:a16="http://schemas.microsoft.com/office/drawing/2014/main" id="{DAE81937-17F1-4056-44E2-55EBDE16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3824288"/>
            <a:ext cx="1458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800" b="1"/>
              <a:t>RSI(13)</a:t>
            </a:r>
            <a:endParaRPr lang="es-ES" altLang="es-ES" sz="2800" b="1"/>
          </a:p>
        </p:txBody>
      </p:sp>
      <p:grpSp>
        <p:nvGrpSpPr>
          <p:cNvPr id="22581" name="Group 53">
            <a:extLst>
              <a:ext uri="{FF2B5EF4-FFF2-40B4-BE49-F238E27FC236}">
                <a16:creationId xmlns:a16="http://schemas.microsoft.com/office/drawing/2014/main" id="{C316DC97-491A-06F8-5256-987081FA3E34}"/>
              </a:ext>
            </a:extLst>
          </p:cNvPr>
          <p:cNvGrpSpPr>
            <a:grpSpLocks/>
          </p:cNvGrpSpPr>
          <p:nvPr/>
        </p:nvGrpSpPr>
        <p:grpSpPr bwMode="auto">
          <a:xfrm>
            <a:off x="6205538" y="4802188"/>
            <a:ext cx="762000" cy="1050925"/>
            <a:chOff x="1683" y="3292"/>
            <a:chExt cx="480" cy="662"/>
          </a:xfrm>
        </p:grpSpPr>
        <p:sp>
          <p:nvSpPr>
            <p:cNvPr id="70678" name="Line 54">
              <a:extLst>
                <a:ext uri="{FF2B5EF4-FFF2-40B4-BE49-F238E27FC236}">
                  <a16:creationId xmlns:a16="http://schemas.microsoft.com/office/drawing/2014/main" id="{38856402-D168-C31D-5AC1-C4505B4A5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2" y="3292"/>
              <a:ext cx="301" cy="4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FF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9" name="Oval 55">
              <a:extLst>
                <a:ext uri="{FF2B5EF4-FFF2-40B4-BE49-F238E27FC236}">
                  <a16:creationId xmlns:a16="http://schemas.microsoft.com/office/drawing/2014/main" id="{6B2F433E-26AF-4C2A-E7E0-E3CD4F4A9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3622"/>
              <a:ext cx="356" cy="332"/>
            </a:xfrm>
            <a:prstGeom prst="ellipse">
              <a:avLst/>
            </a:prstGeom>
            <a:solidFill>
              <a:srgbClr val="FFDBDB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8398" dir="1593903" algn="ctr" rotWithShape="0">
                <a:srgbClr val="FF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/>
                <a:t>1</a:t>
              </a:r>
              <a:endParaRPr lang="es-ES" altLang="es-E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2585" name="Line 57">
            <a:extLst>
              <a:ext uri="{FF2B5EF4-FFF2-40B4-BE49-F238E27FC236}">
                <a16:creationId xmlns:a16="http://schemas.microsoft.com/office/drawing/2014/main" id="{893A76D1-E3AB-CC25-BA27-7D0CE7011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6750" y="3751263"/>
            <a:ext cx="523875" cy="9223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86" name="Line 58">
            <a:extLst>
              <a:ext uri="{FF2B5EF4-FFF2-40B4-BE49-F238E27FC236}">
                <a16:creationId xmlns:a16="http://schemas.microsoft.com/office/drawing/2014/main" id="{64BE5BBF-74C9-4447-7230-9B1AE599A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8413" y="4719638"/>
            <a:ext cx="314325" cy="890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87" name="Line 59">
            <a:extLst>
              <a:ext uri="{FF2B5EF4-FFF2-40B4-BE49-F238E27FC236}">
                <a16:creationId xmlns:a16="http://schemas.microsoft.com/office/drawing/2014/main" id="{758F68DC-AACB-91F0-19D6-6C9327445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5388" y="3887788"/>
            <a:ext cx="490537" cy="7699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88" name="Line 60">
            <a:extLst>
              <a:ext uri="{FF2B5EF4-FFF2-40B4-BE49-F238E27FC236}">
                <a16:creationId xmlns:a16="http://schemas.microsoft.com/office/drawing/2014/main" id="{72A87A9C-BC2B-2B7F-1C52-D14CD7DCF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4691063"/>
            <a:ext cx="415925" cy="866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89" name="Oval 61">
            <a:extLst>
              <a:ext uri="{FF2B5EF4-FFF2-40B4-BE49-F238E27FC236}">
                <a16:creationId xmlns:a16="http://schemas.microsoft.com/office/drawing/2014/main" id="{938A040C-FD0A-C1A3-08A4-B9C15269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4403725"/>
            <a:ext cx="565150" cy="5270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13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2590" name="Oval 62">
            <a:extLst>
              <a:ext uri="{FF2B5EF4-FFF2-40B4-BE49-F238E27FC236}">
                <a16:creationId xmlns:a16="http://schemas.microsoft.com/office/drawing/2014/main" id="{9E8380C4-B936-01AF-D43A-F3D740B3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3556000"/>
            <a:ext cx="565150" cy="52863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8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2591" name="Oval 63">
            <a:extLst>
              <a:ext uri="{FF2B5EF4-FFF2-40B4-BE49-F238E27FC236}">
                <a16:creationId xmlns:a16="http://schemas.microsoft.com/office/drawing/2014/main" id="{77ECD9FA-0357-AF1B-EF4C-5EED6575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900" y="5276850"/>
            <a:ext cx="565150" cy="52863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23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2592" name="Oval 64">
            <a:extLst>
              <a:ext uri="{FF2B5EF4-FFF2-40B4-BE49-F238E27FC236}">
                <a16:creationId xmlns:a16="http://schemas.microsoft.com/office/drawing/2014/main" id="{8E9D28EC-E8AE-A126-E8C3-7072DFC8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5281613"/>
            <a:ext cx="565150" cy="5270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9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2593" name="Oval 65">
            <a:extLst>
              <a:ext uri="{FF2B5EF4-FFF2-40B4-BE49-F238E27FC236}">
                <a16:creationId xmlns:a16="http://schemas.microsoft.com/office/drawing/2014/main" id="{97F9946B-19B5-6282-A2CB-1340CD82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398963"/>
            <a:ext cx="565150" cy="5270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3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6" grpId="0"/>
      <p:bldP spid="22577" grpId="0"/>
      <p:bldP spid="22578" grpId="0"/>
      <p:bldP spid="22579" grpId="0" animBg="1"/>
      <p:bldP spid="22580" grpId="0"/>
      <p:bldP spid="22589" grpId="0" animBg="1"/>
      <p:bldP spid="22590" grpId="0" animBg="1"/>
      <p:bldP spid="22591" grpId="0" animBg="1"/>
      <p:bldP spid="22592" grpId="0" animBg="1"/>
      <p:bldP spid="2259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3 Marcador de pie de página">
            <a:extLst>
              <a:ext uri="{FF2B5EF4-FFF2-40B4-BE49-F238E27FC236}">
                <a16:creationId xmlns:a16="http://schemas.microsoft.com/office/drawing/2014/main" id="{E26FD370-14F4-0B56-6015-77B9DB8439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FC1312BB-E349-419D-9896-037168B13BA5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71683" name="Line 3">
            <a:extLst>
              <a:ext uri="{FF2B5EF4-FFF2-40B4-BE49-F238E27FC236}">
                <a16:creationId xmlns:a16="http://schemas.microsoft.com/office/drawing/2014/main" id="{714210E1-F56B-579B-FEA4-AD35BBB3B5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4438" y="5116513"/>
            <a:ext cx="246062" cy="830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684" name="Oval 4">
            <a:extLst>
              <a:ext uri="{FF2B5EF4-FFF2-40B4-BE49-F238E27FC236}">
                <a16:creationId xmlns:a16="http://schemas.microsoft.com/office/drawing/2014/main" id="{5B4A7FF4-48DF-D173-002E-02E26A9F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732463"/>
            <a:ext cx="565150" cy="527050"/>
          </a:xfrm>
          <a:prstGeom prst="ellipse">
            <a:avLst/>
          </a:prstGeom>
          <a:solidFill>
            <a:srgbClr val="FFDBDB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1593903" algn="ctr" rotWithShape="0">
              <a:srgbClr val="FF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x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12BD7C26-B539-F3C1-1960-C23D46D89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8534400" cy="758825"/>
          </a:xfrm>
        </p:spPr>
        <p:txBody>
          <a:bodyPr/>
          <a:lstStyle/>
          <a:p>
            <a:r>
              <a:rPr lang="es-ES_tradnl" altLang="es-ES"/>
              <a:t>3.3.3. Operación de inserción en un AVL.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30F1829D-7377-FB6A-5194-2C812A7E5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713" y="527050"/>
            <a:ext cx="8396287" cy="4371975"/>
          </a:xfrm>
        </p:spPr>
        <p:txBody>
          <a:bodyPr/>
          <a:lstStyle/>
          <a:p>
            <a:r>
              <a:rPr lang="es-ES_tradnl" altLang="es-ES" sz="2800"/>
              <a:t>¿Qué rotación aplicar en cada caso de desbalanceo?</a:t>
            </a:r>
          </a:p>
          <a:p>
            <a:r>
              <a:rPr lang="es-ES_tradnl" altLang="es-ES" sz="2800"/>
              <a:t>Se pueden </a:t>
            </a:r>
            <a:r>
              <a:rPr lang="es-ES_tradnl" altLang="es-ES" sz="2800" b="1"/>
              <a:t>predefinir 4 situaciones</a:t>
            </a:r>
            <a:r>
              <a:rPr lang="es-ES_tradnl" altLang="es-ES" sz="2800"/>
              <a:t> diferentes, cada una asociada con un tipo de rotación.</a:t>
            </a:r>
          </a:p>
        </p:txBody>
      </p:sp>
      <p:grpSp>
        <p:nvGrpSpPr>
          <p:cNvPr id="71687" name="Group 55">
            <a:extLst>
              <a:ext uri="{FF2B5EF4-FFF2-40B4-BE49-F238E27FC236}">
                <a16:creationId xmlns:a16="http://schemas.microsoft.com/office/drawing/2014/main" id="{48E15C8B-6018-C552-DFF7-D1F250A6222E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2535238"/>
            <a:ext cx="3513138" cy="2922587"/>
            <a:chOff x="448" y="1609"/>
            <a:chExt cx="2447" cy="1783"/>
          </a:xfrm>
        </p:grpSpPr>
        <p:sp>
          <p:nvSpPr>
            <p:cNvPr id="71714" name="Line 34">
              <a:extLst>
                <a:ext uri="{FF2B5EF4-FFF2-40B4-BE49-F238E27FC236}">
                  <a16:creationId xmlns:a16="http://schemas.microsoft.com/office/drawing/2014/main" id="{B558308C-FB0D-1FFF-31AE-28AA6A5F9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" y="2275"/>
              <a:ext cx="295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15" name="Line 35">
              <a:extLst>
                <a:ext uri="{FF2B5EF4-FFF2-40B4-BE49-F238E27FC236}">
                  <a16:creationId xmlns:a16="http://schemas.microsoft.com/office/drawing/2014/main" id="{E222A6C6-46D7-30D0-6C25-C69CC619D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" y="2255"/>
              <a:ext cx="410" cy="43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16" name="Line 36">
              <a:extLst>
                <a:ext uri="{FF2B5EF4-FFF2-40B4-BE49-F238E27FC236}">
                  <a16:creationId xmlns:a16="http://schemas.microsoft.com/office/drawing/2014/main" id="{3E26DBA0-B85A-C0EB-88F1-3867B9495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4" y="1785"/>
              <a:ext cx="577" cy="46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17" name="Line 37">
              <a:extLst>
                <a:ext uri="{FF2B5EF4-FFF2-40B4-BE49-F238E27FC236}">
                  <a16:creationId xmlns:a16="http://schemas.microsoft.com/office/drawing/2014/main" id="{7008FBA1-A5ED-0349-6BDC-BAC8217A5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1772"/>
              <a:ext cx="533" cy="4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18" name="Oval 38">
              <a:extLst>
                <a:ext uri="{FF2B5EF4-FFF2-40B4-BE49-F238E27FC236}">
                  <a16:creationId xmlns:a16="http://schemas.microsoft.com/office/drawing/2014/main" id="{45D9618A-ECBB-C732-0C6B-1FDE1DECB7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10" y="1609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C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1719" name="Oval 39">
              <a:extLst>
                <a:ext uri="{FF2B5EF4-FFF2-40B4-BE49-F238E27FC236}">
                  <a16:creationId xmlns:a16="http://schemas.microsoft.com/office/drawing/2014/main" id="{D8F2CB02-C1CF-901C-4CCC-A20C78A03C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" y="2088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A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1720" name="Line 40">
              <a:extLst>
                <a:ext uri="{FF2B5EF4-FFF2-40B4-BE49-F238E27FC236}">
                  <a16:creationId xmlns:a16="http://schemas.microsoft.com/office/drawing/2014/main" id="{5B35022E-DF61-9BC0-C762-AD9216C94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5" y="2251"/>
              <a:ext cx="402" cy="4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21" name="Line 41">
              <a:extLst>
                <a:ext uri="{FF2B5EF4-FFF2-40B4-BE49-F238E27FC236}">
                  <a16:creationId xmlns:a16="http://schemas.microsoft.com/office/drawing/2014/main" id="{BB145E3C-9993-3701-43A8-0E1E40DAD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2252"/>
              <a:ext cx="234" cy="4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22" name="Oval 42">
              <a:extLst>
                <a:ext uri="{FF2B5EF4-FFF2-40B4-BE49-F238E27FC236}">
                  <a16:creationId xmlns:a16="http://schemas.microsoft.com/office/drawing/2014/main" id="{752C87BC-5AB4-EC6F-DFC2-8048CC0B8E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47" y="2094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B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grpSp>
          <p:nvGrpSpPr>
            <p:cNvPr id="71723" name="Group 43">
              <a:extLst>
                <a:ext uri="{FF2B5EF4-FFF2-40B4-BE49-F238E27FC236}">
                  <a16:creationId xmlns:a16="http://schemas.microsoft.com/office/drawing/2014/main" id="{46EC8BC6-335F-3546-E1D1-22839DEBC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" y="2649"/>
              <a:ext cx="541" cy="726"/>
              <a:chOff x="520" y="2728"/>
              <a:chExt cx="648" cy="726"/>
            </a:xfrm>
          </p:grpSpPr>
          <p:sp>
            <p:nvSpPr>
              <p:cNvPr id="71733" name="AutoShape 44">
                <a:extLst>
                  <a:ext uri="{FF2B5EF4-FFF2-40B4-BE49-F238E27FC236}">
                    <a16:creationId xmlns:a16="http://schemas.microsoft.com/office/drawing/2014/main" id="{45097640-0A6E-A9C5-D9A4-9EF5F574A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20" y="2728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1734" name="Text Box 45">
                <a:extLst>
                  <a:ext uri="{FF2B5EF4-FFF2-40B4-BE49-F238E27FC236}">
                    <a16:creationId xmlns:a16="http://schemas.microsoft.com/office/drawing/2014/main" id="{72399286-760A-5AC1-CEC9-96B0411BE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" y="2919"/>
                <a:ext cx="37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" sz="1800" b="1">
                    <a:sym typeface="Symbol" panose="05050102010706020507" pitchFamily="18" charset="2"/>
                  </a:rPr>
                  <a:t></a:t>
                </a:r>
              </a:p>
            </p:txBody>
          </p:sp>
        </p:grpSp>
        <p:grpSp>
          <p:nvGrpSpPr>
            <p:cNvPr id="71724" name="Group 46">
              <a:extLst>
                <a:ext uri="{FF2B5EF4-FFF2-40B4-BE49-F238E27FC236}">
                  <a16:creationId xmlns:a16="http://schemas.microsoft.com/office/drawing/2014/main" id="{8F524B19-C26B-3BF1-7640-F8352F3DAB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8" y="2657"/>
              <a:ext cx="541" cy="726"/>
              <a:chOff x="1277" y="3197"/>
              <a:chExt cx="648" cy="726"/>
            </a:xfrm>
          </p:grpSpPr>
          <p:sp>
            <p:nvSpPr>
              <p:cNvPr id="71731" name="AutoShape 47">
                <a:extLst>
                  <a:ext uri="{FF2B5EF4-FFF2-40B4-BE49-F238E27FC236}">
                    <a16:creationId xmlns:a16="http://schemas.microsoft.com/office/drawing/2014/main" id="{6C1B3F7B-F846-8494-AB8E-CC0968314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277" y="3197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1732" name="Text Box 48">
                <a:extLst>
                  <a:ext uri="{FF2B5EF4-FFF2-40B4-BE49-F238E27FC236}">
                    <a16:creationId xmlns:a16="http://schemas.microsoft.com/office/drawing/2014/main" id="{C962F506-7256-83CA-223B-66945DD4C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" y="3407"/>
                <a:ext cx="334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</a:p>
            </p:txBody>
          </p:sp>
        </p:grpSp>
        <p:grpSp>
          <p:nvGrpSpPr>
            <p:cNvPr id="71725" name="Group 49">
              <a:extLst>
                <a:ext uri="{FF2B5EF4-FFF2-40B4-BE49-F238E27FC236}">
                  <a16:creationId xmlns:a16="http://schemas.microsoft.com/office/drawing/2014/main" id="{99639B5B-742B-F7DF-4921-97866CF26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2666"/>
              <a:ext cx="541" cy="726"/>
              <a:chOff x="2044" y="3204"/>
              <a:chExt cx="648" cy="726"/>
            </a:xfrm>
          </p:grpSpPr>
          <p:sp>
            <p:nvSpPr>
              <p:cNvPr id="71729" name="AutoShape 50">
                <a:extLst>
                  <a:ext uri="{FF2B5EF4-FFF2-40B4-BE49-F238E27FC236}">
                    <a16:creationId xmlns:a16="http://schemas.microsoft.com/office/drawing/2014/main" id="{CEB5E701-A356-E23B-8E45-A4E196F0D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1730" name="Text Box 51">
                <a:extLst>
                  <a:ext uri="{FF2B5EF4-FFF2-40B4-BE49-F238E27FC236}">
                    <a16:creationId xmlns:a16="http://schemas.microsoft.com/office/drawing/2014/main" id="{B00682F3-AFED-CEB0-5F17-C60CE585A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6"/>
                <a:ext cx="332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</a:p>
            </p:txBody>
          </p:sp>
        </p:grpSp>
        <p:grpSp>
          <p:nvGrpSpPr>
            <p:cNvPr id="71726" name="Group 52">
              <a:extLst>
                <a:ext uri="{FF2B5EF4-FFF2-40B4-BE49-F238E27FC236}">
                  <a16:creationId xmlns:a16="http://schemas.microsoft.com/office/drawing/2014/main" id="{087EAE41-294E-27DE-E971-7ECCA445E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2655"/>
              <a:ext cx="541" cy="726"/>
              <a:chOff x="2044" y="3204"/>
              <a:chExt cx="648" cy="726"/>
            </a:xfrm>
          </p:grpSpPr>
          <p:sp>
            <p:nvSpPr>
              <p:cNvPr id="71727" name="AutoShape 53">
                <a:extLst>
                  <a:ext uri="{FF2B5EF4-FFF2-40B4-BE49-F238E27FC236}">
                    <a16:creationId xmlns:a16="http://schemas.microsoft.com/office/drawing/2014/main" id="{4AD4E102-1E1D-4949-D9CB-5FBA8E4E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1728" name="Text Box 54">
                <a:extLst>
                  <a:ext uri="{FF2B5EF4-FFF2-40B4-BE49-F238E27FC236}">
                    <a16:creationId xmlns:a16="http://schemas.microsoft.com/office/drawing/2014/main" id="{A9053474-4629-2B7D-F94B-B460895CF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6"/>
                <a:ext cx="332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</p:grpSp>
      <p:sp>
        <p:nvSpPr>
          <p:cNvPr id="71688" name="Text Box 56">
            <a:extLst>
              <a:ext uri="{FF2B5EF4-FFF2-40B4-BE49-F238E27FC236}">
                <a16:creationId xmlns:a16="http://schemas.microsoft.com/office/drawing/2014/main" id="{C8A21CDD-F3F8-3F8E-FBD1-F0313BDE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536825"/>
            <a:ext cx="1706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Caso 1.</a:t>
            </a:r>
            <a:br>
              <a:rPr lang="es-ES_tradnl" altLang="es-ES" sz="3200" b="1"/>
            </a:br>
            <a:r>
              <a:rPr lang="es-ES_tradnl" altLang="es-ES" sz="3200" b="1"/>
              <a:t>    II(C)</a:t>
            </a:r>
            <a:endParaRPr lang="es-ES" altLang="es-ES" sz="3200" b="1"/>
          </a:p>
        </p:txBody>
      </p:sp>
      <p:sp>
        <p:nvSpPr>
          <p:cNvPr id="71689" name="Line 57">
            <a:extLst>
              <a:ext uri="{FF2B5EF4-FFF2-40B4-BE49-F238E27FC236}">
                <a16:creationId xmlns:a16="http://schemas.microsoft.com/office/drawing/2014/main" id="{9537AA5F-B129-3A9A-3B79-3E29A35E5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4013" y="5192713"/>
            <a:ext cx="127000" cy="830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690" name="Oval 58">
            <a:extLst>
              <a:ext uri="{FF2B5EF4-FFF2-40B4-BE49-F238E27FC236}">
                <a16:creationId xmlns:a16="http://schemas.microsoft.com/office/drawing/2014/main" id="{BDC45788-0588-91AA-D2AF-3C1293F0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5764213"/>
            <a:ext cx="565150" cy="527050"/>
          </a:xfrm>
          <a:prstGeom prst="ellipse">
            <a:avLst/>
          </a:prstGeom>
          <a:solidFill>
            <a:srgbClr val="FFDBDB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1593903" algn="ctr" rotWithShape="0">
              <a:srgbClr val="FF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x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grpSp>
        <p:nvGrpSpPr>
          <p:cNvPr id="71691" name="Group 59">
            <a:extLst>
              <a:ext uri="{FF2B5EF4-FFF2-40B4-BE49-F238E27FC236}">
                <a16:creationId xmlns:a16="http://schemas.microsoft.com/office/drawing/2014/main" id="{57E40649-95CF-798B-AA00-61631E8042F1}"/>
              </a:ext>
            </a:extLst>
          </p:cNvPr>
          <p:cNvGrpSpPr>
            <a:grpSpLocks/>
          </p:cNvGrpSpPr>
          <p:nvPr/>
        </p:nvGrpSpPr>
        <p:grpSpPr bwMode="auto">
          <a:xfrm>
            <a:off x="5422900" y="2519363"/>
            <a:ext cx="3513138" cy="2922587"/>
            <a:chOff x="448" y="1609"/>
            <a:chExt cx="2447" cy="1783"/>
          </a:xfrm>
        </p:grpSpPr>
        <p:sp>
          <p:nvSpPr>
            <p:cNvPr id="71693" name="Line 60">
              <a:extLst>
                <a:ext uri="{FF2B5EF4-FFF2-40B4-BE49-F238E27FC236}">
                  <a16:creationId xmlns:a16="http://schemas.microsoft.com/office/drawing/2014/main" id="{AD56D6A9-BF94-5AF7-79FD-64EE6376B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" y="2275"/>
              <a:ext cx="295" cy="45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694" name="Line 61">
              <a:extLst>
                <a:ext uri="{FF2B5EF4-FFF2-40B4-BE49-F238E27FC236}">
                  <a16:creationId xmlns:a16="http://schemas.microsoft.com/office/drawing/2014/main" id="{40E22BDD-11FC-EF8B-3F01-CD2125AD5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" y="2255"/>
              <a:ext cx="410" cy="4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695" name="Line 62">
              <a:extLst>
                <a:ext uri="{FF2B5EF4-FFF2-40B4-BE49-F238E27FC236}">
                  <a16:creationId xmlns:a16="http://schemas.microsoft.com/office/drawing/2014/main" id="{6043363A-BE2E-73A4-1CFE-99454AEB9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4" y="1785"/>
              <a:ext cx="577" cy="46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696" name="Line 63">
              <a:extLst>
                <a:ext uri="{FF2B5EF4-FFF2-40B4-BE49-F238E27FC236}">
                  <a16:creationId xmlns:a16="http://schemas.microsoft.com/office/drawing/2014/main" id="{6EB582CE-14E5-8319-A0BB-3581FC7B0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1772"/>
              <a:ext cx="533" cy="4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697" name="Oval 64">
              <a:extLst>
                <a:ext uri="{FF2B5EF4-FFF2-40B4-BE49-F238E27FC236}">
                  <a16:creationId xmlns:a16="http://schemas.microsoft.com/office/drawing/2014/main" id="{4E31B926-773B-E2EF-6B7D-E3366886EB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10" y="1609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C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1698" name="Oval 65">
              <a:extLst>
                <a:ext uri="{FF2B5EF4-FFF2-40B4-BE49-F238E27FC236}">
                  <a16:creationId xmlns:a16="http://schemas.microsoft.com/office/drawing/2014/main" id="{CFFAF624-C031-7C5A-F203-F6D33AC669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" y="2088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A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1699" name="Line 66">
              <a:extLst>
                <a:ext uri="{FF2B5EF4-FFF2-40B4-BE49-F238E27FC236}">
                  <a16:creationId xmlns:a16="http://schemas.microsoft.com/office/drawing/2014/main" id="{271A2947-B684-9523-9856-41E1DF8E1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5" y="2251"/>
              <a:ext cx="402" cy="4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00" name="Line 67">
              <a:extLst>
                <a:ext uri="{FF2B5EF4-FFF2-40B4-BE49-F238E27FC236}">
                  <a16:creationId xmlns:a16="http://schemas.microsoft.com/office/drawing/2014/main" id="{0ABACE6B-5561-692C-3929-DE673C01C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2252"/>
              <a:ext cx="234" cy="4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01" name="Oval 68">
              <a:extLst>
                <a:ext uri="{FF2B5EF4-FFF2-40B4-BE49-F238E27FC236}">
                  <a16:creationId xmlns:a16="http://schemas.microsoft.com/office/drawing/2014/main" id="{777B6C9E-6A01-3B73-38D2-A2DAD71BBC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47" y="2094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B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grpSp>
          <p:nvGrpSpPr>
            <p:cNvPr id="71702" name="Group 69">
              <a:extLst>
                <a:ext uri="{FF2B5EF4-FFF2-40B4-BE49-F238E27FC236}">
                  <a16:creationId xmlns:a16="http://schemas.microsoft.com/office/drawing/2014/main" id="{C9B615D0-C85B-4D01-2E39-55D8FCAC7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" y="2649"/>
              <a:ext cx="541" cy="726"/>
              <a:chOff x="520" y="2728"/>
              <a:chExt cx="648" cy="726"/>
            </a:xfrm>
          </p:grpSpPr>
          <p:sp>
            <p:nvSpPr>
              <p:cNvPr id="71712" name="AutoShape 70">
                <a:extLst>
                  <a:ext uri="{FF2B5EF4-FFF2-40B4-BE49-F238E27FC236}">
                    <a16:creationId xmlns:a16="http://schemas.microsoft.com/office/drawing/2014/main" id="{869CF70B-30F1-940F-6DC7-2F054BA9B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20" y="2728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1713" name="Text Box 71">
                <a:extLst>
                  <a:ext uri="{FF2B5EF4-FFF2-40B4-BE49-F238E27FC236}">
                    <a16:creationId xmlns:a16="http://schemas.microsoft.com/office/drawing/2014/main" id="{B4775CFB-2E35-4878-2445-C437D4CE2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" y="2919"/>
                <a:ext cx="37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" sz="1800" b="1">
                    <a:sym typeface="Symbol" panose="05050102010706020507" pitchFamily="18" charset="2"/>
                  </a:rPr>
                  <a:t></a:t>
                </a:r>
              </a:p>
            </p:txBody>
          </p:sp>
        </p:grpSp>
        <p:grpSp>
          <p:nvGrpSpPr>
            <p:cNvPr id="71703" name="Group 72">
              <a:extLst>
                <a:ext uri="{FF2B5EF4-FFF2-40B4-BE49-F238E27FC236}">
                  <a16:creationId xmlns:a16="http://schemas.microsoft.com/office/drawing/2014/main" id="{8974ACD4-9910-94E1-8A1E-50E18A615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8" y="2657"/>
              <a:ext cx="541" cy="726"/>
              <a:chOff x="1277" y="3197"/>
              <a:chExt cx="648" cy="726"/>
            </a:xfrm>
          </p:grpSpPr>
          <p:sp>
            <p:nvSpPr>
              <p:cNvPr id="71710" name="AutoShape 73">
                <a:extLst>
                  <a:ext uri="{FF2B5EF4-FFF2-40B4-BE49-F238E27FC236}">
                    <a16:creationId xmlns:a16="http://schemas.microsoft.com/office/drawing/2014/main" id="{5FAD7EAF-F2B7-0A29-BE26-8BE32ED6D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277" y="3197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1711" name="Text Box 74">
                <a:extLst>
                  <a:ext uri="{FF2B5EF4-FFF2-40B4-BE49-F238E27FC236}">
                    <a16:creationId xmlns:a16="http://schemas.microsoft.com/office/drawing/2014/main" id="{249CC0D1-F1CC-31B5-F942-F5CD79C06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" y="3407"/>
                <a:ext cx="334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</a:p>
            </p:txBody>
          </p:sp>
        </p:grpSp>
        <p:grpSp>
          <p:nvGrpSpPr>
            <p:cNvPr id="71704" name="Group 75">
              <a:extLst>
                <a:ext uri="{FF2B5EF4-FFF2-40B4-BE49-F238E27FC236}">
                  <a16:creationId xmlns:a16="http://schemas.microsoft.com/office/drawing/2014/main" id="{63FECDAA-3C66-B132-200E-93A2B0E05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2666"/>
              <a:ext cx="541" cy="726"/>
              <a:chOff x="2044" y="3204"/>
              <a:chExt cx="648" cy="726"/>
            </a:xfrm>
          </p:grpSpPr>
          <p:sp>
            <p:nvSpPr>
              <p:cNvPr id="71708" name="AutoShape 76">
                <a:extLst>
                  <a:ext uri="{FF2B5EF4-FFF2-40B4-BE49-F238E27FC236}">
                    <a16:creationId xmlns:a16="http://schemas.microsoft.com/office/drawing/2014/main" id="{073CCA0B-F445-6F27-7D66-F48D8C1B2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1709" name="Text Box 77">
                <a:extLst>
                  <a:ext uri="{FF2B5EF4-FFF2-40B4-BE49-F238E27FC236}">
                    <a16:creationId xmlns:a16="http://schemas.microsoft.com/office/drawing/2014/main" id="{30FB5D96-5B31-EC13-CFCC-DF5C487375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6"/>
                <a:ext cx="332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</a:p>
            </p:txBody>
          </p:sp>
        </p:grpSp>
        <p:grpSp>
          <p:nvGrpSpPr>
            <p:cNvPr id="71705" name="Group 78">
              <a:extLst>
                <a:ext uri="{FF2B5EF4-FFF2-40B4-BE49-F238E27FC236}">
                  <a16:creationId xmlns:a16="http://schemas.microsoft.com/office/drawing/2014/main" id="{55279892-2070-6EE3-C896-8D1EB1C8E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2655"/>
              <a:ext cx="541" cy="726"/>
              <a:chOff x="2044" y="3204"/>
              <a:chExt cx="648" cy="726"/>
            </a:xfrm>
          </p:grpSpPr>
          <p:sp>
            <p:nvSpPr>
              <p:cNvPr id="71706" name="AutoShape 79">
                <a:extLst>
                  <a:ext uri="{FF2B5EF4-FFF2-40B4-BE49-F238E27FC236}">
                    <a16:creationId xmlns:a16="http://schemas.microsoft.com/office/drawing/2014/main" id="{58168F5A-DA91-4334-E5BC-A8E9E30E6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1707" name="Text Box 80">
                <a:extLst>
                  <a:ext uri="{FF2B5EF4-FFF2-40B4-BE49-F238E27FC236}">
                    <a16:creationId xmlns:a16="http://schemas.microsoft.com/office/drawing/2014/main" id="{26CDCCA0-8986-4FDF-8616-F78AB3C0A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6"/>
                <a:ext cx="332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</p:grpSp>
      <p:sp>
        <p:nvSpPr>
          <p:cNvPr id="71692" name="Text Box 81">
            <a:extLst>
              <a:ext uri="{FF2B5EF4-FFF2-40B4-BE49-F238E27FC236}">
                <a16:creationId xmlns:a16="http://schemas.microsoft.com/office/drawing/2014/main" id="{42E71C10-5528-E5D6-731E-0A9B7914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2536825"/>
            <a:ext cx="17065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Caso 2.</a:t>
            </a:r>
            <a:br>
              <a:rPr lang="es-ES_tradnl" altLang="es-ES" sz="3200" b="1"/>
            </a:br>
            <a:r>
              <a:rPr lang="es-ES_tradnl" altLang="es-ES" sz="3200" b="1"/>
              <a:t>   ID(C)</a:t>
            </a:r>
            <a:endParaRPr lang="es-ES" altLang="es-ES" sz="3200" b="1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3 Marcador de pie de página">
            <a:extLst>
              <a:ext uri="{FF2B5EF4-FFF2-40B4-BE49-F238E27FC236}">
                <a16:creationId xmlns:a16="http://schemas.microsoft.com/office/drawing/2014/main" id="{58443560-FB70-7B69-CBFE-0B68C7EB15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EDA3702C-2CF9-4167-BCFD-C942A95275B1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72707" name="Line 2">
            <a:extLst>
              <a:ext uri="{FF2B5EF4-FFF2-40B4-BE49-F238E27FC236}">
                <a16:creationId xmlns:a16="http://schemas.microsoft.com/office/drawing/2014/main" id="{0BDFB877-A609-A409-23E3-11A3B4F610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9138" y="5022850"/>
            <a:ext cx="184150" cy="830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2708" name="Oval 3">
            <a:extLst>
              <a:ext uri="{FF2B5EF4-FFF2-40B4-BE49-F238E27FC236}">
                <a16:creationId xmlns:a16="http://schemas.microsoft.com/office/drawing/2014/main" id="{108041E7-B63F-582F-6423-218C90B1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5638800"/>
            <a:ext cx="565150" cy="527050"/>
          </a:xfrm>
          <a:prstGeom prst="ellipse">
            <a:avLst/>
          </a:prstGeom>
          <a:solidFill>
            <a:srgbClr val="FFDBDB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1593903" algn="ctr" rotWithShape="0">
              <a:srgbClr val="FF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x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73EC0C4D-9788-6D5B-D252-D72A2062F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8534400" cy="650875"/>
          </a:xfrm>
        </p:spPr>
        <p:txBody>
          <a:bodyPr/>
          <a:lstStyle/>
          <a:p>
            <a:r>
              <a:rPr lang="es-ES_tradnl" altLang="es-ES"/>
              <a:t>3.3.3. Operación de inserción en un AVL.</a:t>
            </a: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82797C22-999E-6F20-E8E4-1FA8A6DD3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713" y="495300"/>
            <a:ext cx="8396287" cy="4371975"/>
          </a:xfrm>
        </p:spPr>
        <p:txBody>
          <a:bodyPr/>
          <a:lstStyle/>
          <a:p>
            <a:r>
              <a:rPr lang="es-ES_tradnl" altLang="es-ES" sz="2800"/>
              <a:t>¿Qué rotación aplicar en cada caso de desbalanceo?</a:t>
            </a:r>
          </a:p>
          <a:p>
            <a:r>
              <a:rPr lang="es-ES_tradnl" altLang="es-ES" sz="2800"/>
              <a:t>Se pueden </a:t>
            </a:r>
            <a:r>
              <a:rPr lang="es-ES_tradnl" altLang="es-ES" sz="2800" b="1"/>
              <a:t>predefinir 4 situaciones</a:t>
            </a:r>
            <a:r>
              <a:rPr lang="es-ES_tradnl" altLang="es-ES" sz="2800"/>
              <a:t> diferentes, cada una asociada con un tipo de rotación.</a:t>
            </a:r>
          </a:p>
        </p:txBody>
      </p:sp>
      <p:grpSp>
        <p:nvGrpSpPr>
          <p:cNvPr id="72711" name="Group 6">
            <a:extLst>
              <a:ext uri="{FF2B5EF4-FFF2-40B4-BE49-F238E27FC236}">
                <a16:creationId xmlns:a16="http://schemas.microsoft.com/office/drawing/2014/main" id="{0A379AFF-4E17-7A21-D1EF-40A66EECF6CA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2503488"/>
            <a:ext cx="3513138" cy="2922587"/>
            <a:chOff x="448" y="1609"/>
            <a:chExt cx="2447" cy="1783"/>
          </a:xfrm>
        </p:grpSpPr>
        <p:sp>
          <p:nvSpPr>
            <p:cNvPr id="72738" name="Line 7">
              <a:extLst>
                <a:ext uri="{FF2B5EF4-FFF2-40B4-BE49-F238E27FC236}">
                  <a16:creationId xmlns:a16="http://schemas.microsoft.com/office/drawing/2014/main" id="{102F7095-4F53-BBA7-89C0-CC4CAD5CE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" y="2275"/>
              <a:ext cx="295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39" name="Line 8">
              <a:extLst>
                <a:ext uri="{FF2B5EF4-FFF2-40B4-BE49-F238E27FC236}">
                  <a16:creationId xmlns:a16="http://schemas.microsoft.com/office/drawing/2014/main" id="{51B439AB-3EAA-EBD8-ECE2-187C7436E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" y="2255"/>
              <a:ext cx="410" cy="4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40" name="Line 9">
              <a:extLst>
                <a:ext uri="{FF2B5EF4-FFF2-40B4-BE49-F238E27FC236}">
                  <a16:creationId xmlns:a16="http://schemas.microsoft.com/office/drawing/2014/main" id="{5E3B16CF-EF87-4AE8-7F10-2CB65A76B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4" y="1785"/>
              <a:ext cx="577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41" name="Line 10">
              <a:extLst>
                <a:ext uri="{FF2B5EF4-FFF2-40B4-BE49-F238E27FC236}">
                  <a16:creationId xmlns:a16="http://schemas.microsoft.com/office/drawing/2014/main" id="{B60DC7FB-D2DA-24A0-BCF6-14B04C6E0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1772"/>
              <a:ext cx="533" cy="49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42" name="Oval 11">
              <a:extLst>
                <a:ext uri="{FF2B5EF4-FFF2-40B4-BE49-F238E27FC236}">
                  <a16:creationId xmlns:a16="http://schemas.microsoft.com/office/drawing/2014/main" id="{0DDE1C4C-2D40-5A5F-6570-4A7A84195C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10" y="1609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C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2743" name="Oval 12">
              <a:extLst>
                <a:ext uri="{FF2B5EF4-FFF2-40B4-BE49-F238E27FC236}">
                  <a16:creationId xmlns:a16="http://schemas.microsoft.com/office/drawing/2014/main" id="{FD896502-066F-C59F-1FA7-A5CED028C4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" y="2088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A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2744" name="Line 13">
              <a:extLst>
                <a:ext uri="{FF2B5EF4-FFF2-40B4-BE49-F238E27FC236}">
                  <a16:creationId xmlns:a16="http://schemas.microsoft.com/office/drawing/2014/main" id="{262F353F-FE26-0111-4810-40EBE41F2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5" y="2251"/>
              <a:ext cx="402" cy="4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45" name="Line 14">
              <a:extLst>
                <a:ext uri="{FF2B5EF4-FFF2-40B4-BE49-F238E27FC236}">
                  <a16:creationId xmlns:a16="http://schemas.microsoft.com/office/drawing/2014/main" id="{DDC1A3B7-2C35-C368-AB4A-D1464D2DB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2252"/>
              <a:ext cx="234" cy="48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46" name="Oval 15">
              <a:extLst>
                <a:ext uri="{FF2B5EF4-FFF2-40B4-BE49-F238E27FC236}">
                  <a16:creationId xmlns:a16="http://schemas.microsoft.com/office/drawing/2014/main" id="{896C7277-378D-8EF3-48FF-FA1A7AF135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47" y="2094"/>
              <a:ext cx="320" cy="3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B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grpSp>
          <p:nvGrpSpPr>
            <p:cNvPr id="72747" name="Group 16">
              <a:extLst>
                <a:ext uri="{FF2B5EF4-FFF2-40B4-BE49-F238E27FC236}">
                  <a16:creationId xmlns:a16="http://schemas.microsoft.com/office/drawing/2014/main" id="{E874176A-3CEF-E185-1133-90D07F719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" y="2649"/>
              <a:ext cx="541" cy="726"/>
              <a:chOff x="520" y="2728"/>
              <a:chExt cx="648" cy="726"/>
            </a:xfrm>
          </p:grpSpPr>
          <p:sp>
            <p:nvSpPr>
              <p:cNvPr id="72757" name="AutoShape 17">
                <a:extLst>
                  <a:ext uri="{FF2B5EF4-FFF2-40B4-BE49-F238E27FC236}">
                    <a16:creationId xmlns:a16="http://schemas.microsoft.com/office/drawing/2014/main" id="{F19F0D51-A246-A82D-7AA1-E3646D542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20" y="2728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2758" name="Text Box 18">
                <a:extLst>
                  <a:ext uri="{FF2B5EF4-FFF2-40B4-BE49-F238E27FC236}">
                    <a16:creationId xmlns:a16="http://schemas.microsoft.com/office/drawing/2014/main" id="{615CB9AE-A3B9-B2F2-73CC-DB09D051B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" y="2919"/>
                <a:ext cx="37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" sz="1800" b="1">
                    <a:sym typeface="Symbol" panose="05050102010706020507" pitchFamily="18" charset="2"/>
                  </a:rPr>
                  <a:t></a:t>
                </a:r>
              </a:p>
            </p:txBody>
          </p:sp>
        </p:grpSp>
        <p:grpSp>
          <p:nvGrpSpPr>
            <p:cNvPr id="72748" name="Group 19">
              <a:extLst>
                <a:ext uri="{FF2B5EF4-FFF2-40B4-BE49-F238E27FC236}">
                  <a16:creationId xmlns:a16="http://schemas.microsoft.com/office/drawing/2014/main" id="{915533B6-DEFF-492F-090C-2B8C4A779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8" y="2657"/>
              <a:ext cx="541" cy="726"/>
              <a:chOff x="1277" y="3197"/>
              <a:chExt cx="648" cy="726"/>
            </a:xfrm>
          </p:grpSpPr>
          <p:sp>
            <p:nvSpPr>
              <p:cNvPr id="72755" name="AutoShape 20">
                <a:extLst>
                  <a:ext uri="{FF2B5EF4-FFF2-40B4-BE49-F238E27FC236}">
                    <a16:creationId xmlns:a16="http://schemas.microsoft.com/office/drawing/2014/main" id="{77C266A0-40B5-CEF0-33D1-812A3033F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277" y="3197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2756" name="Text Box 21">
                <a:extLst>
                  <a:ext uri="{FF2B5EF4-FFF2-40B4-BE49-F238E27FC236}">
                    <a16:creationId xmlns:a16="http://schemas.microsoft.com/office/drawing/2014/main" id="{A4B8D557-C2D6-CCF7-C773-466E0A500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" y="3407"/>
                <a:ext cx="334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</a:p>
            </p:txBody>
          </p:sp>
        </p:grpSp>
        <p:grpSp>
          <p:nvGrpSpPr>
            <p:cNvPr id="72749" name="Group 22">
              <a:extLst>
                <a:ext uri="{FF2B5EF4-FFF2-40B4-BE49-F238E27FC236}">
                  <a16:creationId xmlns:a16="http://schemas.microsoft.com/office/drawing/2014/main" id="{96DAEA8C-0C9B-0EFB-69E7-4E148720E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2666"/>
              <a:ext cx="541" cy="726"/>
              <a:chOff x="2044" y="3204"/>
              <a:chExt cx="648" cy="726"/>
            </a:xfrm>
          </p:grpSpPr>
          <p:sp>
            <p:nvSpPr>
              <p:cNvPr id="72753" name="AutoShape 23">
                <a:extLst>
                  <a:ext uri="{FF2B5EF4-FFF2-40B4-BE49-F238E27FC236}">
                    <a16:creationId xmlns:a16="http://schemas.microsoft.com/office/drawing/2014/main" id="{74496C85-BAFF-2790-27E6-92B24299E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2754" name="Text Box 24">
                <a:extLst>
                  <a:ext uri="{FF2B5EF4-FFF2-40B4-BE49-F238E27FC236}">
                    <a16:creationId xmlns:a16="http://schemas.microsoft.com/office/drawing/2014/main" id="{796FC4F6-4670-E9BB-9416-E498C56498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6"/>
                <a:ext cx="332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</a:p>
            </p:txBody>
          </p:sp>
        </p:grpSp>
        <p:grpSp>
          <p:nvGrpSpPr>
            <p:cNvPr id="72750" name="Group 25">
              <a:extLst>
                <a:ext uri="{FF2B5EF4-FFF2-40B4-BE49-F238E27FC236}">
                  <a16:creationId xmlns:a16="http://schemas.microsoft.com/office/drawing/2014/main" id="{F0C6EE9F-012A-174E-46CD-C14CA1331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2655"/>
              <a:ext cx="541" cy="726"/>
              <a:chOff x="2044" y="3204"/>
              <a:chExt cx="648" cy="726"/>
            </a:xfrm>
          </p:grpSpPr>
          <p:sp>
            <p:nvSpPr>
              <p:cNvPr id="72751" name="AutoShape 26">
                <a:extLst>
                  <a:ext uri="{FF2B5EF4-FFF2-40B4-BE49-F238E27FC236}">
                    <a16:creationId xmlns:a16="http://schemas.microsoft.com/office/drawing/2014/main" id="{3CB28287-0066-E7A7-049C-6FD6D2411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2752" name="Text Box 27">
                <a:extLst>
                  <a:ext uri="{FF2B5EF4-FFF2-40B4-BE49-F238E27FC236}">
                    <a16:creationId xmlns:a16="http://schemas.microsoft.com/office/drawing/2014/main" id="{A244E58C-27DD-2FC4-1FF4-890EC0D55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6"/>
                <a:ext cx="332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</p:grpSp>
      <p:sp>
        <p:nvSpPr>
          <p:cNvPr id="72712" name="Text Box 28">
            <a:extLst>
              <a:ext uri="{FF2B5EF4-FFF2-40B4-BE49-F238E27FC236}">
                <a16:creationId xmlns:a16="http://schemas.microsoft.com/office/drawing/2014/main" id="{6CADFFAD-823A-ABC0-FC3B-1BB1BF9A5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2505075"/>
            <a:ext cx="1706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Caso 3.</a:t>
            </a:r>
            <a:br>
              <a:rPr lang="es-ES_tradnl" altLang="es-ES" sz="3200" b="1"/>
            </a:br>
            <a:r>
              <a:rPr lang="es-ES_tradnl" altLang="es-ES" sz="3200" b="1"/>
              <a:t>   DI(C)</a:t>
            </a:r>
            <a:endParaRPr lang="es-ES" altLang="es-ES" sz="3200" b="1"/>
          </a:p>
        </p:txBody>
      </p:sp>
      <p:sp>
        <p:nvSpPr>
          <p:cNvPr id="72713" name="Line 29">
            <a:extLst>
              <a:ext uri="{FF2B5EF4-FFF2-40B4-BE49-F238E27FC236}">
                <a16:creationId xmlns:a16="http://schemas.microsoft.com/office/drawing/2014/main" id="{17B7DA91-0979-6972-5CC7-52718A6D3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5100638"/>
            <a:ext cx="112712" cy="858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2714" name="Oval 30">
            <a:extLst>
              <a:ext uri="{FF2B5EF4-FFF2-40B4-BE49-F238E27FC236}">
                <a16:creationId xmlns:a16="http://schemas.microsoft.com/office/drawing/2014/main" id="{C69C775F-FC75-ACF6-32CB-43958AB03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25" y="5684838"/>
            <a:ext cx="565150" cy="527050"/>
          </a:xfrm>
          <a:prstGeom prst="ellipse">
            <a:avLst/>
          </a:prstGeom>
          <a:solidFill>
            <a:srgbClr val="FFDBDB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1593903" algn="ctr" rotWithShape="0">
              <a:srgbClr val="FF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x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grpSp>
        <p:nvGrpSpPr>
          <p:cNvPr id="72715" name="Group 54">
            <a:extLst>
              <a:ext uri="{FF2B5EF4-FFF2-40B4-BE49-F238E27FC236}">
                <a16:creationId xmlns:a16="http://schemas.microsoft.com/office/drawing/2014/main" id="{287B764C-BB25-4E88-C4E7-AE1772D332B7}"/>
              </a:ext>
            </a:extLst>
          </p:cNvPr>
          <p:cNvGrpSpPr>
            <a:grpSpLocks/>
          </p:cNvGrpSpPr>
          <p:nvPr/>
        </p:nvGrpSpPr>
        <p:grpSpPr bwMode="auto">
          <a:xfrm>
            <a:off x="5422900" y="2487613"/>
            <a:ext cx="3513138" cy="2922587"/>
            <a:chOff x="3416" y="1567"/>
            <a:chExt cx="2213" cy="1841"/>
          </a:xfrm>
        </p:grpSpPr>
        <p:sp>
          <p:nvSpPr>
            <p:cNvPr id="72717" name="Line 32">
              <a:extLst>
                <a:ext uri="{FF2B5EF4-FFF2-40B4-BE49-F238E27FC236}">
                  <a16:creationId xmlns:a16="http://schemas.microsoft.com/office/drawing/2014/main" id="{A50E114E-BAEE-70D8-9EB1-F5095233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6" y="2255"/>
              <a:ext cx="266" cy="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18" name="Line 33">
              <a:extLst>
                <a:ext uri="{FF2B5EF4-FFF2-40B4-BE49-F238E27FC236}">
                  <a16:creationId xmlns:a16="http://schemas.microsoft.com/office/drawing/2014/main" id="{F4C14059-4C43-73C5-0F0A-2D7AFF004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8" y="2234"/>
              <a:ext cx="37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19" name="Line 34">
              <a:extLst>
                <a:ext uri="{FF2B5EF4-FFF2-40B4-BE49-F238E27FC236}">
                  <a16:creationId xmlns:a16="http://schemas.microsoft.com/office/drawing/2014/main" id="{F1B5BF8A-624E-421F-9DAA-9FDCF729E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0" y="1749"/>
              <a:ext cx="522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20" name="Line 35">
              <a:extLst>
                <a:ext uri="{FF2B5EF4-FFF2-40B4-BE49-F238E27FC236}">
                  <a16:creationId xmlns:a16="http://schemas.microsoft.com/office/drawing/2014/main" id="{CDAE5010-118B-5830-F69A-F2B739006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1735"/>
              <a:ext cx="482" cy="51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21" name="Oval 36">
              <a:extLst>
                <a:ext uri="{FF2B5EF4-FFF2-40B4-BE49-F238E27FC236}">
                  <a16:creationId xmlns:a16="http://schemas.microsoft.com/office/drawing/2014/main" id="{340D4D52-FAF5-1F41-6CA6-E0D0983E78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76" y="1567"/>
              <a:ext cx="290" cy="3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C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2722" name="Oval 37">
              <a:extLst>
                <a:ext uri="{FF2B5EF4-FFF2-40B4-BE49-F238E27FC236}">
                  <a16:creationId xmlns:a16="http://schemas.microsoft.com/office/drawing/2014/main" id="{3733136F-C18C-66DC-3DE3-769D4559D2F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46" y="2062"/>
              <a:ext cx="290" cy="3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A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2723" name="Line 38">
              <a:extLst>
                <a:ext uri="{FF2B5EF4-FFF2-40B4-BE49-F238E27FC236}">
                  <a16:creationId xmlns:a16="http://schemas.microsoft.com/office/drawing/2014/main" id="{D06EB0F6-6809-EA69-3FFF-B9262E0FE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2230"/>
              <a:ext cx="364" cy="45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24" name="Line 39">
              <a:extLst>
                <a:ext uri="{FF2B5EF4-FFF2-40B4-BE49-F238E27FC236}">
                  <a16:creationId xmlns:a16="http://schemas.microsoft.com/office/drawing/2014/main" id="{49058FF1-92A7-A5FF-7424-B056A14AC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5" y="2231"/>
              <a:ext cx="212" cy="5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725" name="Oval 40">
              <a:extLst>
                <a:ext uri="{FF2B5EF4-FFF2-40B4-BE49-F238E27FC236}">
                  <a16:creationId xmlns:a16="http://schemas.microsoft.com/office/drawing/2014/main" id="{AD55D34F-3582-D1C7-3700-ED85A143DE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62" y="2068"/>
              <a:ext cx="289" cy="3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B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grpSp>
          <p:nvGrpSpPr>
            <p:cNvPr id="72726" name="Group 41">
              <a:extLst>
                <a:ext uri="{FF2B5EF4-FFF2-40B4-BE49-F238E27FC236}">
                  <a16:creationId xmlns:a16="http://schemas.microsoft.com/office/drawing/2014/main" id="{3532ADEB-D513-4A5F-99BE-6EE2875A0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" y="2641"/>
              <a:ext cx="489" cy="749"/>
              <a:chOff x="520" y="2728"/>
              <a:chExt cx="648" cy="726"/>
            </a:xfrm>
          </p:grpSpPr>
          <p:sp>
            <p:nvSpPr>
              <p:cNvPr id="72736" name="AutoShape 42">
                <a:extLst>
                  <a:ext uri="{FF2B5EF4-FFF2-40B4-BE49-F238E27FC236}">
                    <a16:creationId xmlns:a16="http://schemas.microsoft.com/office/drawing/2014/main" id="{19BDEF7D-54D5-41C1-B2F2-D31093F6D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20" y="2728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2737" name="Text Box 43">
                <a:extLst>
                  <a:ext uri="{FF2B5EF4-FFF2-40B4-BE49-F238E27FC236}">
                    <a16:creationId xmlns:a16="http://schemas.microsoft.com/office/drawing/2014/main" id="{5CC37D68-0500-79AD-20FE-E1E5F9D682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" y="2919"/>
                <a:ext cx="37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" sz="1800" b="1">
                    <a:sym typeface="Symbol" panose="05050102010706020507" pitchFamily="18" charset="2"/>
                  </a:rPr>
                  <a:t></a:t>
                </a:r>
              </a:p>
            </p:txBody>
          </p:sp>
        </p:grpSp>
        <p:grpSp>
          <p:nvGrpSpPr>
            <p:cNvPr id="72727" name="Group 44">
              <a:extLst>
                <a:ext uri="{FF2B5EF4-FFF2-40B4-BE49-F238E27FC236}">
                  <a16:creationId xmlns:a16="http://schemas.microsoft.com/office/drawing/2014/main" id="{D2CB5124-FC68-40CB-DE67-10D4014AB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4" y="2649"/>
              <a:ext cx="489" cy="750"/>
              <a:chOff x="1277" y="3197"/>
              <a:chExt cx="648" cy="726"/>
            </a:xfrm>
          </p:grpSpPr>
          <p:sp>
            <p:nvSpPr>
              <p:cNvPr id="72734" name="AutoShape 45">
                <a:extLst>
                  <a:ext uri="{FF2B5EF4-FFF2-40B4-BE49-F238E27FC236}">
                    <a16:creationId xmlns:a16="http://schemas.microsoft.com/office/drawing/2014/main" id="{3DA91815-9F29-67CD-BA91-A3AB2EEBF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277" y="3197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2735" name="Text Box 46">
                <a:extLst>
                  <a:ext uri="{FF2B5EF4-FFF2-40B4-BE49-F238E27FC236}">
                    <a16:creationId xmlns:a16="http://schemas.microsoft.com/office/drawing/2014/main" id="{B638347F-09D0-648C-5BED-33053D3D5B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" y="3407"/>
                <a:ext cx="334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</a:p>
            </p:txBody>
          </p:sp>
        </p:grpSp>
        <p:grpSp>
          <p:nvGrpSpPr>
            <p:cNvPr id="72728" name="Group 47">
              <a:extLst>
                <a:ext uri="{FF2B5EF4-FFF2-40B4-BE49-F238E27FC236}">
                  <a16:creationId xmlns:a16="http://schemas.microsoft.com/office/drawing/2014/main" id="{3CBFF88D-4B5D-0FA3-6EC0-7FF101DD5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2658"/>
              <a:ext cx="490" cy="750"/>
              <a:chOff x="2044" y="3204"/>
              <a:chExt cx="648" cy="726"/>
            </a:xfrm>
          </p:grpSpPr>
          <p:sp>
            <p:nvSpPr>
              <p:cNvPr id="72732" name="AutoShape 48">
                <a:extLst>
                  <a:ext uri="{FF2B5EF4-FFF2-40B4-BE49-F238E27FC236}">
                    <a16:creationId xmlns:a16="http://schemas.microsoft.com/office/drawing/2014/main" id="{EF917EB5-6ECC-33C1-5D04-FF6A88541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2733" name="Text Box 49">
                <a:extLst>
                  <a:ext uri="{FF2B5EF4-FFF2-40B4-BE49-F238E27FC236}">
                    <a16:creationId xmlns:a16="http://schemas.microsoft.com/office/drawing/2014/main" id="{A58BCB5A-D690-CE26-8C37-2C3B0D9D0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6"/>
                <a:ext cx="332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</a:p>
            </p:txBody>
          </p:sp>
        </p:grpSp>
        <p:grpSp>
          <p:nvGrpSpPr>
            <p:cNvPr id="72729" name="Group 50">
              <a:extLst>
                <a:ext uri="{FF2B5EF4-FFF2-40B4-BE49-F238E27FC236}">
                  <a16:creationId xmlns:a16="http://schemas.microsoft.com/office/drawing/2014/main" id="{F19CBE4D-68F0-9688-E9A8-2433CDA615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0" y="2647"/>
              <a:ext cx="489" cy="750"/>
              <a:chOff x="2044" y="3204"/>
              <a:chExt cx="648" cy="726"/>
            </a:xfrm>
          </p:grpSpPr>
          <p:sp>
            <p:nvSpPr>
              <p:cNvPr id="72730" name="AutoShape 51">
                <a:extLst>
                  <a:ext uri="{FF2B5EF4-FFF2-40B4-BE49-F238E27FC236}">
                    <a16:creationId xmlns:a16="http://schemas.microsoft.com/office/drawing/2014/main" id="{5325B86F-743D-B445-15EF-2B2ED929F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044" y="3204"/>
                <a:ext cx="648" cy="7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67 w 21600"/>
                  <a:gd name="T13" fmla="*/ 4879 h 21600"/>
                  <a:gd name="T14" fmla="*/ 16733 w 21600"/>
                  <a:gd name="T15" fmla="*/ 1672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140" y="21600"/>
                    </a:lnTo>
                    <a:lnTo>
                      <a:pt x="1546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rot="10800000"/>
              <a:lstStyle/>
              <a:p>
                <a:endParaRPr lang="es-ES"/>
              </a:p>
            </p:txBody>
          </p:sp>
          <p:sp>
            <p:nvSpPr>
              <p:cNvPr id="72731" name="Text Box 52">
                <a:extLst>
                  <a:ext uri="{FF2B5EF4-FFF2-40B4-BE49-F238E27FC236}">
                    <a16:creationId xmlns:a16="http://schemas.microsoft.com/office/drawing/2014/main" id="{3E02FDCD-65BB-6F33-681C-478F7224F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5" y="3396"/>
                <a:ext cx="332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" altLang="es-ES" sz="1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</p:grpSp>
      <p:sp>
        <p:nvSpPr>
          <p:cNvPr id="72716" name="Text Box 53">
            <a:extLst>
              <a:ext uri="{FF2B5EF4-FFF2-40B4-BE49-F238E27FC236}">
                <a16:creationId xmlns:a16="http://schemas.microsoft.com/office/drawing/2014/main" id="{9766EB63-77A0-7A29-74BD-B964AFA2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75" y="2505075"/>
            <a:ext cx="18303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Caso 4.</a:t>
            </a:r>
            <a:br>
              <a:rPr lang="es-ES_tradnl" altLang="es-ES" sz="3200" b="1"/>
            </a:br>
            <a:r>
              <a:rPr lang="es-ES_tradnl" altLang="es-ES" sz="3200" b="1"/>
              <a:t>  DD(C)</a:t>
            </a:r>
            <a:endParaRPr lang="es-ES" altLang="es-ES" sz="3200" b="1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3 Marcador de pie de página">
            <a:extLst>
              <a:ext uri="{FF2B5EF4-FFF2-40B4-BE49-F238E27FC236}">
                <a16:creationId xmlns:a16="http://schemas.microsoft.com/office/drawing/2014/main" id="{054F32DA-BB9E-59D1-5EA0-8991D59939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9517FDB3-C8FF-4525-941D-A2DC2BABE300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73731" name="Line 2">
            <a:extLst>
              <a:ext uri="{FF2B5EF4-FFF2-40B4-BE49-F238E27FC236}">
                <a16:creationId xmlns:a16="http://schemas.microsoft.com/office/drawing/2014/main" id="{CE563698-3045-E9D5-3ADC-D43A284854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963" y="3797300"/>
            <a:ext cx="246062" cy="830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32" name="Oval 3">
            <a:extLst>
              <a:ext uri="{FF2B5EF4-FFF2-40B4-BE49-F238E27FC236}">
                <a16:creationId xmlns:a16="http://schemas.microsoft.com/office/drawing/2014/main" id="{CAA6BC72-E06B-184A-113A-102CD129E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413250"/>
            <a:ext cx="565150" cy="527050"/>
          </a:xfrm>
          <a:prstGeom prst="ellipse">
            <a:avLst/>
          </a:prstGeom>
          <a:solidFill>
            <a:srgbClr val="FFDBDB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1593903" algn="ctr" rotWithShape="0">
              <a:srgbClr val="FF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x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597D6948-259F-9582-A345-47F6FAC9B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8534400" cy="758825"/>
          </a:xfrm>
        </p:spPr>
        <p:txBody>
          <a:bodyPr/>
          <a:lstStyle/>
          <a:p>
            <a:r>
              <a:rPr lang="es-ES_tradnl" altLang="es-ES"/>
              <a:t>3.3.3. Operación de inserción en un AVL.</a:t>
            </a:r>
          </a:p>
        </p:txBody>
      </p:sp>
      <p:sp>
        <p:nvSpPr>
          <p:cNvPr id="73734" name="Rectangle 5">
            <a:extLst>
              <a:ext uri="{FF2B5EF4-FFF2-40B4-BE49-F238E27FC236}">
                <a16:creationId xmlns:a16="http://schemas.microsoft.com/office/drawing/2014/main" id="{5DF143B6-0F6A-9744-0741-FCFCA76DB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5253038"/>
            <a:ext cx="8396287" cy="1087437"/>
          </a:xfrm>
        </p:spPr>
        <p:txBody>
          <a:bodyPr/>
          <a:lstStyle/>
          <a:p>
            <a:r>
              <a:rPr lang="es-ES_tradnl" altLang="es-ES" sz="2800"/>
              <a:t>El árbol resultante está balanceado.</a:t>
            </a:r>
          </a:p>
          <a:p>
            <a:r>
              <a:rPr lang="es-ES_tradnl" altLang="es-ES" sz="2800"/>
              <a:t>Adicionalmente, la altura del árbol no cambia.</a:t>
            </a:r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23BD8994-CBAE-74E2-6E35-84D22A2D8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2403475"/>
            <a:ext cx="422275" cy="7508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586560E9-43D5-442C-E111-CEE8DB0E2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8400" y="2370138"/>
            <a:ext cx="587375" cy="719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2D721475-8F88-F33B-1C85-40AC5B883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4825" y="1600200"/>
            <a:ext cx="828675" cy="7604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6DFA5280-232A-AF8A-68A7-0CFAA04E2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1577975"/>
            <a:ext cx="765175" cy="8143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39" name="Oval 11">
            <a:extLst>
              <a:ext uri="{FF2B5EF4-FFF2-40B4-BE49-F238E27FC236}">
                <a16:creationId xmlns:a16="http://schemas.microsoft.com/office/drawing/2014/main" id="{E5241333-5898-37B4-16DD-620C8121C9E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71725" y="1311275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C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73740" name="Oval 12">
            <a:extLst>
              <a:ext uri="{FF2B5EF4-FFF2-40B4-BE49-F238E27FC236}">
                <a16:creationId xmlns:a16="http://schemas.microsoft.com/office/drawing/2014/main" id="{7913980A-4A5A-968E-DD8A-6EA77DB1A0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30350" y="2097088"/>
            <a:ext cx="460375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A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grpSp>
        <p:nvGrpSpPr>
          <p:cNvPr id="73741" name="Group 16">
            <a:extLst>
              <a:ext uri="{FF2B5EF4-FFF2-40B4-BE49-F238E27FC236}">
                <a16:creationId xmlns:a16="http://schemas.microsoft.com/office/drawing/2014/main" id="{86A5D966-91EF-6053-DAA9-92EE5C689F12}"/>
              </a:ext>
            </a:extLst>
          </p:cNvPr>
          <p:cNvGrpSpPr>
            <a:grpSpLocks/>
          </p:cNvGrpSpPr>
          <p:nvPr/>
        </p:nvGrpSpPr>
        <p:grpSpPr bwMode="auto">
          <a:xfrm>
            <a:off x="847725" y="2921000"/>
            <a:ext cx="776288" cy="1189038"/>
            <a:chOff x="520" y="2728"/>
            <a:chExt cx="648" cy="726"/>
          </a:xfrm>
        </p:grpSpPr>
        <p:sp>
          <p:nvSpPr>
            <p:cNvPr id="73785" name="AutoShape 17">
              <a:extLst>
                <a:ext uri="{FF2B5EF4-FFF2-40B4-BE49-F238E27FC236}">
                  <a16:creationId xmlns:a16="http://schemas.microsoft.com/office/drawing/2014/main" id="{765024DC-314C-EA3F-D21F-94398356F9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3786" name="Text Box 18">
              <a:extLst>
                <a:ext uri="{FF2B5EF4-FFF2-40B4-BE49-F238E27FC236}">
                  <a16:creationId xmlns:a16="http://schemas.microsoft.com/office/drawing/2014/main" id="{73D6660B-09FE-74B9-9E70-B0B9A4310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919"/>
              <a:ext cx="37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73742" name="Group 19">
            <a:extLst>
              <a:ext uri="{FF2B5EF4-FFF2-40B4-BE49-F238E27FC236}">
                <a16:creationId xmlns:a16="http://schemas.microsoft.com/office/drawing/2014/main" id="{4E99656E-D94E-5BE0-2D6A-7C06DE4E158F}"/>
              </a:ext>
            </a:extLst>
          </p:cNvPr>
          <p:cNvGrpSpPr>
            <a:grpSpLocks/>
          </p:cNvGrpSpPr>
          <p:nvPr/>
        </p:nvGrpSpPr>
        <p:grpSpPr bwMode="auto">
          <a:xfrm>
            <a:off x="1781175" y="2933700"/>
            <a:ext cx="776288" cy="1190625"/>
            <a:chOff x="1277" y="3197"/>
            <a:chExt cx="648" cy="726"/>
          </a:xfrm>
        </p:grpSpPr>
        <p:sp>
          <p:nvSpPr>
            <p:cNvPr id="73783" name="AutoShape 20">
              <a:extLst>
                <a:ext uri="{FF2B5EF4-FFF2-40B4-BE49-F238E27FC236}">
                  <a16:creationId xmlns:a16="http://schemas.microsoft.com/office/drawing/2014/main" id="{0486E211-EB6E-7B28-FF92-77AB3EB143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3784" name="Text Box 21">
              <a:extLst>
                <a:ext uri="{FF2B5EF4-FFF2-40B4-BE49-F238E27FC236}">
                  <a16:creationId xmlns:a16="http://schemas.microsoft.com/office/drawing/2014/main" id="{A84427F8-B29A-F518-D86C-63067D061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407"/>
              <a:ext cx="33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73743" name="Group 22">
            <a:extLst>
              <a:ext uri="{FF2B5EF4-FFF2-40B4-BE49-F238E27FC236}">
                <a16:creationId xmlns:a16="http://schemas.microsoft.com/office/drawing/2014/main" id="{1486C0EC-24A6-14FB-D0B2-434F79EB72C3}"/>
              </a:ext>
            </a:extLst>
          </p:cNvPr>
          <p:cNvGrpSpPr>
            <a:grpSpLocks/>
          </p:cNvGrpSpPr>
          <p:nvPr/>
        </p:nvGrpSpPr>
        <p:grpSpPr bwMode="auto">
          <a:xfrm>
            <a:off x="2903538" y="2114550"/>
            <a:ext cx="933450" cy="1236663"/>
            <a:chOff x="2044" y="3204"/>
            <a:chExt cx="648" cy="726"/>
          </a:xfrm>
        </p:grpSpPr>
        <p:sp>
          <p:nvSpPr>
            <p:cNvPr id="73781" name="AutoShape 23">
              <a:extLst>
                <a:ext uri="{FF2B5EF4-FFF2-40B4-BE49-F238E27FC236}">
                  <a16:creationId xmlns:a16="http://schemas.microsoft.com/office/drawing/2014/main" id="{8CD57B72-13FA-9CE0-A85B-D71443F1CE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3782" name="Text Box 24">
              <a:extLst>
                <a:ext uri="{FF2B5EF4-FFF2-40B4-BE49-F238E27FC236}">
                  <a16:creationId xmlns:a16="http://schemas.microsoft.com/office/drawing/2014/main" id="{033777D7-F2CF-3180-8875-127B324DD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6"/>
              <a:ext cx="33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73744" name="Text Box 28">
            <a:extLst>
              <a:ext uri="{FF2B5EF4-FFF2-40B4-BE49-F238E27FC236}">
                <a16:creationId xmlns:a16="http://schemas.microsoft.com/office/drawing/2014/main" id="{344D6FCE-637D-59EE-DF2E-6A69F9549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709613"/>
            <a:ext cx="328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Caso 1. II (C)</a:t>
            </a:r>
            <a:endParaRPr lang="es-ES" altLang="es-ES" sz="3200" b="1"/>
          </a:p>
        </p:txBody>
      </p:sp>
      <p:sp>
        <p:nvSpPr>
          <p:cNvPr id="73745" name="AutoShape 54">
            <a:extLst>
              <a:ext uri="{FF2B5EF4-FFF2-40B4-BE49-F238E27FC236}">
                <a16:creationId xmlns:a16="http://schemas.microsoft.com/office/drawing/2014/main" id="{C64E0028-8A05-2B9E-1413-8D1E30DB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2619375"/>
            <a:ext cx="1330325" cy="660400"/>
          </a:xfrm>
          <a:prstGeom prst="rightArrow">
            <a:avLst>
              <a:gd name="adj1" fmla="val 36454"/>
              <a:gd name="adj2" fmla="val 49241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73746" name="Text Box 55">
            <a:extLst>
              <a:ext uri="{FF2B5EF4-FFF2-40B4-BE49-F238E27FC236}">
                <a16:creationId xmlns:a16="http://schemas.microsoft.com/office/drawing/2014/main" id="{45D42CBD-DCCB-FB60-5C84-35B92EB0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709613"/>
            <a:ext cx="375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Solución. RSI (C)</a:t>
            </a:r>
            <a:endParaRPr lang="es-ES" altLang="es-ES" sz="3200" b="1"/>
          </a:p>
        </p:txBody>
      </p:sp>
      <p:sp>
        <p:nvSpPr>
          <p:cNvPr id="73747" name="Line 56">
            <a:extLst>
              <a:ext uri="{FF2B5EF4-FFF2-40B4-BE49-F238E27FC236}">
                <a16:creationId xmlns:a16="http://schemas.microsoft.com/office/drawing/2014/main" id="{7B4ECB5B-6D95-6C2E-D9AE-446E13CF21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7588" y="3160713"/>
            <a:ext cx="246062" cy="830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48" name="Oval 57">
            <a:extLst>
              <a:ext uri="{FF2B5EF4-FFF2-40B4-BE49-F238E27FC236}">
                <a16:creationId xmlns:a16="http://schemas.microsoft.com/office/drawing/2014/main" id="{3DABD499-216A-5BEA-E2EF-1E26AD36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776663"/>
            <a:ext cx="565150" cy="527050"/>
          </a:xfrm>
          <a:prstGeom prst="ellipse">
            <a:avLst/>
          </a:prstGeom>
          <a:solidFill>
            <a:srgbClr val="FFDBDB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1593903" algn="ctr" rotWithShape="0">
              <a:srgbClr val="FF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x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73749" name="Line 58">
            <a:extLst>
              <a:ext uri="{FF2B5EF4-FFF2-40B4-BE49-F238E27FC236}">
                <a16:creationId xmlns:a16="http://schemas.microsoft.com/office/drawing/2014/main" id="{6AD93BA4-14C8-E17E-3400-17713FCAC7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2013" y="2306638"/>
            <a:ext cx="615950" cy="7985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50" name="Line 59">
            <a:extLst>
              <a:ext uri="{FF2B5EF4-FFF2-40B4-BE49-F238E27FC236}">
                <a16:creationId xmlns:a16="http://schemas.microsoft.com/office/drawing/2014/main" id="{D716F512-4AFF-0DA3-8DFB-292A19DD24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2063" y="1703388"/>
            <a:ext cx="5873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51" name="Line 60">
            <a:extLst>
              <a:ext uri="{FF2B5EF4-FFF2-40B4-BE49-F238E27FC236}">
                <a16:creationId xmlns:a16="http://schemas.microsoft.com/office/drawing/2014/main" id="{CB2370B6-F3A8-639E-C550-A7472E5C7F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56438" y="1630363"/>
            <a:ext cx="752475" cy="695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52" name="Line 61">
            <a:extLst>
              <a:ext uri="{FF2B5EF4-FFF2-40B4-BE49-F238E27FC236}">
                <a16:creationId xmlns:a16="http://schemas.microsoft.com/office/drawing/2014/main" id="{D8F3CC30-24C8-5F89-7350-49E3B84F8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675" y="2460625"/>
            <a:ext cx="487363" cy="5651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53" name="Oval 62">
            <a:extLst>
              <a:ext uri="{FF2B5EF4-FFF2-40B4-BE49-F238E27FC236}">
                <a16:creationId xmlns:a16="http://schemas.microsoft.com/office/drawing/2014/main" id="{537CCAEC-9A05-81E5-64CE-2190C97AE6C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91425" y="2162175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C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73754" name="Oval 63">
            <a:extLst>
              <a:ext uri="{FF2B5EF4-FFF2-40B4-BE49-F238E27FC236}">
                <a16:creationId xmlns:a16="http://schemas.microsoft.com/office/drawing/2014/main" id="{1B8C48A7-73F6-2508-35F4-090CD23BF79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75463" y="1368425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A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grpSp>
        <p:nvGrpSpPr>
          <p:cNvPr id="73755" name="Group 64">
            <a:extLst>
              <a:ext uri="{FF2B5EF4-FFF2-40B4-BE49-F238E27FC236}">
                <a16:creationId xmlns:a16="http://schemas.microsoft.com/office/drawing/2014/main" id="{D9E19DB1-BAF1-79DC-BAE6-5B54DB0E0669}"/>
              </a:ext>
            </a:extLst>
          </p:cNvPr>
          <p:cNvGrpSpPr>
            <a:grpSpLocks/>
          </p:cNvGrpSpPr>
          <p:nvPr/>
        </p:nvGrpSpPr>
        <p:grpSpPr bwMode="auto">
          <a:xfrm>
            <a:off x="5929313" y="2192338"/>
            <a:ext cx="776287" cy="1189037"/>
            <a:chOff x="520" y="2728"/>
            <a:chExt cx="648" cy="726"/>
          </a:xfrm>
        </p:grpSpPr>
        <p:sp>
          <p:nvSpPr>
            <p:cNvPr id="73779" name="AutoShape 65">
              <a:extLst>
                <a:ext uri="{FF2B5EF4-FFF2-40B4-BE49-F238E27FC236}">
                  <a16:creationId xmlns:a16="http://schemas.microsoft.com/office/drawing/2014/main" id="{76DFBBF8-B802-D466-7646-C4A9BEDC2F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3780" name="Text Box 66">
              <a:extLst>
                <a:ext uri="{FF2B5EF4-FFF2-40B4-BE49-F238E27FC236}">
                  <a16:creationId xmlns:a16="http://schemas.microsoft.com/office/drawing/2014/main" id="{7181DBB6-F91B-5468-0484-9067A247D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919"/>
              <a:ext cx="37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73756" name="Group 67">
            <a:extLst>
              <a:ext uri="{FF2B5EF4-FFF2-40B4-BE49-F238E27FC236}">
                <a16:creationId xmlns:a16="http://schemas.microsoft.com/office/drawing/2014/main" id="{1A1939E8-7C5A-5FE7-F064-181D46DE1CE5}"/>
              </a:ext>
            </a:extLst>
          </p:cNvPr>
          <p:cNvGrpSpPr>
            <a:grpSpLocks/>
          </p:cNvGrpSpPr>
          <p:nvPr/>
        </p:nvGrpSpPr>
        <p:grpSpPr bwMode="auto">
          <a:xfrm>
            <a:off x="6831013" y="3043238"/>
            <a:ext cx="776287" cy="1190625"/>
            <a:chOff x="1277" y="3197"/>
            <a:chExt cx="648" cy="726"/>
          </a:xfrm>
        </p:grpSpPr>
        <p:sp>
          <p:nvSpPr>
            <p:cNvPr id="73777" name="AutoShape 68">
              <a:extLst>
                <a:ext uri="{FF2B5EF4-FFF2-40B4-BE49-F238E27FC236}">
                  <a16:creationId xmlns:a16="http://schemas.microsoft.com/office/drawing/2014/main" id="{22CF1BB5-17B4-8DD9-E521-B9FFC5E486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3778" name="Text Box 69">
              <a:extLst>
                <a:ext uri="{FF2B5EF4-FFF2-40B4-BE49-F238E27FC236}">
                  <a16:creationId xmlns:a16="http://schemas.microsoft.com/office/drawing/2014/main" id="{1127914B-2C33-501D-C44D-B09E0BEA6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407"/>
              <a:ext cx="33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73757" name="Group 70">
            <a:extLst>
              <a:ext uri="{FF2B5EF4-FFF2-40B4-BE49-F238E27FC236}">
                <a16:creationId xmlns:a16="http://schemas.microsoft.com/office/drawing/2014/main" id="{15B61AF8-48B6-FEBC-3E5E-0921111285C9}"/>
              </a:ext>
            </a:extLst>
          </p:cNvPr>
          <p:cNvGrpSpPr>
            <a:grpSpLocks/>
          </p:cNvGrpSpPr>
          <p:nvPr/>
        </p:nvGrpSpPr>
        <p:grpSpPr bwMode="auto">
          <a:xfrm>
            <a:off x="7921625" y="2963863"/>
            <a:ext cx="933450" cy="1236662"/>
            <a:chOff x="2044" y="3204"/>
            <a:chExt cx="648" cy="726"/>
          </a:xfrm>
        </p:grpSpPr>
        <p:sp>
          <p:nvSpPr>
            <p:cNvPr id="73775" name="AutoShape 71">
              <a:extLst>
                <a:ext uri="{FF2B5EF4-FFF2-40B4-BE49-F238E27FC236}">
                  <a16:creationId xmlns:a16="http://schemas.microsoft.com/office/drawing/2014/main" id="{2F1887D5-08CD-9545-9B2A-E7B8B66F27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3776" name="Text Box 72">
              <a:extLst>
                <a:ext uri="{FF2B5EF4-FFF2-40B4-BE49-F238E27FC236}">
                  <a16:creationId xmlns:a16="http://schemas.microsoft.com/office/drawing/2014/main" id="{D2CFA70D-E989-12F6-7457-FCAEE6750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6"/>
              <a:ext cx="33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106569" name="Text Box 73">
            <a:extLst>
              <a:ext uri="{FF2B5EF4-FFF2-40B4-BE49-F238E27FC236}">
                <a16:creationId xmlns:a16="http://schemas.microsoft.com/office/drawing/2014/main" id="{64624705-8A87-FEF3-4657-9A700AA4C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59063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70" name="AutoShape 74">
            <a:extLst>
              <a:ext uri="{FF2B5EF4-FFF2-40B4-BE49-F238E27FC236}">
                <a16:creationId xmlns:a16="http://schemas.microsoft.com/office/drawing/2014/main" id="{B90DBECA-0213-7A71-6C53-A988DEDE3C53}"/>
              </a:ext>
            </a:extLst>
          </p:cNvPr>
          <p:cNvSpPr>
            <a:spLocks/>
          </p:cNvSpPr>
          <p:nvPr/>
        </p:nvSpPr>
        <p:spPr bwMode="auto">
          <a:xfrm>
            <a:off x="431800" y="2046288"/>
            <a:ext cx="233363" cy="2124075"/>
          </a:xfrm>
          <a:prstGeom prst="leftBrace">
            <a:avLst>
              <a:gd name="adj1" fmla="val 75850"/>
              <a:gd name="adj2" fmla="val 50000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06571" name="Text Box 75">
            <a:extLst>
              <a:ext uri="{FF2B5EF4-FFF2-40B4-BE49-F238E27FC236}">
                <a16:creationId xmlns:a16="http://schemas.microsoft.com/office/drawing/2014/main" id="{77C25973-C7E5-42D5-692A-C0F11919D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3136900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72" name="Text Box 76">
            <a:extLst>
              <a:ext uri="{FF2B5EF4-FFF2-40B4-BE49-F238E27FC236}">
                <a16:creationId xmlns:a16="http://schemas.microsoft.com/office/drawing/2014/main" id="{34924E39-9B8D-7275-9920-A350FFE3A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3463925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73" name="Text Box 77">
            <a:extLst>
              <a:ext uri="{FF2B5EF4-FFF2-40B4-BE49-F238E27FC236}">
                <a16:creationId xmlns:a16="http://schemas.microsoft.com/office/drawing/2014/main" id="{742E089D-CFBB-F9FF-C7E1-E018CB6C4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43998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74" name="Text Box 78">
            <a:extLst>
              <a:ext uri="{FF2B5EF4-FFF2-40B4-BE49-F238E27FC236}">
                <a16:creationId xmlns:a16="http://schemas.microsoft.com/office/drawing/2014/main" id="{1A4271D5-1C2C-680D-C52C-6683D9E6D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2425700"/>
            <a:ext cx="666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75" name="AutoShape 79">
            <a:extLst>
              <a:ext uri="{FF2B5EF4-FFF2-40B4-BE49-F238E27FC236}">
                <a16:creationId xmlns:a16="http://schemas.microsoft.com/office/drawing/2014/main" id="{39B248A6-8D21-540C-286D-E1150075E0BA}"/>
              </a:ext>
            </a:extLst>
          </p:cNvPr>
          <p:cNvSpPr>
            <a:spLocks/>
          </p:cNvSpPr>
          <p:nvPr/>
        </p:nvSpPr>
        <p:spPr bwMode="auto">
          <a:xfrm flipH="1">
            <a:off x="3719513" y="1331913"/>
            <a:ext cx="415925" cy="2928937"/>
          </a:xfrm>
          <a:prstGeom prst="leftBrace">
            <a:avLst>
              <a:gd name="adj1" fmla="val 58683"/>
              <a:gd name="adj2" fmla="val 50000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06576" name="Text Box 80">
            <a:extLst>
              <a:ext uri="{FF2B5EF4-FFF2-40B4-BE49-F238E27FC236}">
                <a16:creationId xmlns:a16="http://schemas.microsoft.com/office/drawing/2014/main" id="{492C69CD-0ECF-9CA0-FFE3-419B628C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237648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77" name="Text Box 81">
            <a:extLst>
              <a:ext uri="{FF2B5EF4-FFF2-40B4-BE49-F238E27FC236}">
                <a16:creationId xmlns:a16="http://schemas.microsoft.com/office/drawing/2014/main" id="{342033E4-CFCC-A222-384A-1A9D5C47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46233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78" name="Text Box 82">
            <a:extLst>
              <a:ext uri="{FF2B5EF4-FFF2-40B4-BE49-F238E27FC236}">
                <a16:creationId xmlns:a16="http://schemas.microsoft.com/office/drawing/2014/main" id="{484A0459-A305-B0EA-BEF1-AA9B55616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3167063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79" name="Text Box 83">
            <a:extLst>
              <a:ext uri="{FF2B5EF4-FFF2-40B4-BE49-F238E27FC236}">
                <a16:creationId xmlns:a16="http://schemas.microsoft.com/office/drawing/2014/main" id="{3B066779-87C4-7A39-113A-539D0538B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55758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80" name="AutoShape 84">
            <a:extLst>
              <a:ext uri="{FF2B5EF4-FFF2-40B4-BE49-F238E27FC236}">
                <a16:creationId xmlns:a16="http://schemas.microsoft.com/office/drawing/2014/main" id="{FBC72090-F0B7-E163-EAA3-621EA97E1ABF}"/>
              </a:ext>
            </a:extLst>
          </p:cNvPr>
          <p:cNvSpPr>
            <a:spLocks/>
          </p:cNvSpPr>
          <p:nvPr/>
        </p:nvSpPr>
        <p:spPr bwMode="auto">
          <a:xfrm>
            <a:off x="5561013" y="2138363"/>
            <a:ext cx="249237" cy="2139950"/>
          </a:xfrm>
          <a:prstGeom prst="leftBrace">
            <a:avLst>
              <a:gd name="adj1" fmla="val 71550"/>
              <a:gd name="adj2" fmla="val 76569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06581" name="Text Box 85">
            <a:extLst>
              <a:ext uri="{FF2B5EF4-FFF2-40B4-BE49-F238E27FC236}">
                <a16:creationId xmlns:a16="http://schemas.microsoft.com/office/drawing/2014/main" id="{70AE0398-E011-04F2-FBA1-8CBA59BF9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1587500"/>
            <a:ext cx="666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82" name="AutoShape 86">
            <a:extLst>
              <a:ext uri="{FF2B5EF4-FFF2-40B4-BE49-F238E27FC236}">
                <a16:creationId xmlns:a16="http://schemas.microsoft.com/office/drawing/2014/main" id="{9C90BCAD-0885-AF9E-4F95-FE2985A82EF5}"/>
              </a:ext>
            </a:extLst>
          </p:cNvPr>
          <p:cNvSpPr>
            <a:spLocks/>
          </p:cNvSpPr>
          <p:nvPr/>
        </p:nvSpPr>
        <p:spPr bwMode="auto">
          <a:xfrm flipH="1">
            <a:off x="8323263" y="1470025"/>
            <a:ext cx="415925" cy="2867025"/>
          </a:xfrm>
          <a:prstGeom prst="leftBrace">
            <a:avLst>
              <a:gd name="adj1" fmla="val 57443"/>
              <a:gd name="adj2" fmla="val 21949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06583" name="Line 87">
            <a:extLst>
              <a:ext uri="{FF2B5EF4-FFF2-40B4-BE49-F238E27FC236}">
                <a16:creationId xmlns:a16="http://schemas.microsoft.com/office/drawing/2014/main" id="{5226E5DD-85F3-A113-5DE9-DEE7841AE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2030413"/>
            <a:ext cx="2697162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6584" name="Line 88">
            <a:extLst>
              <a:ext uri="{FF2B5EF4-FFF2-40B4-BE49-F238E27FC236}">
                <a16:creationId xmlns:a16="http://schemas.microsoft.com/office/drawing/2014/main" id="{21CC05A0-23FA-19F2-673D-F7648619B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" y="4183063"/>
            <a:ext cx="2930525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6585" name="Line 89">
            <a:extLst>
              <a:ext uri="{FF2B5EF4-FFF2-40B4-BE49-F238E27FC236}">
                <a16:creationId xmlns:a16="http://schemas.microsoft.com/office/drawing/2014/main" id="{66963C8C-8C8E-D162-25F1-C428F76A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3913" y="2168525"/>
            <a:ext cx="2324100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69" grpId="0"/>
      <p:bldP spid="106570" grpId="0" animBg="1"/>
      <p:bldP spid="106571" grpId="0"/>
      <p:bldP spid="106572" grpId="0"/>
      <p:bldP spid="106573" grpId="0"/>
      <p:bldP spid="106574" grpId="0"/>
      <p:bldP spid="106575" grpId="0" animBg="1"/>
      <p:bldP spid="106576" grpId="0"/>
      <p:bldP spid="106577" grpId="0"/>
      <p:bldP spid="106578" grpId="0"/>
      <p:bldP spid="106579" grpId="0"/>
      <p:bldP spid="106580" grpId="0" animBg="1"/>
      <p:bldP spid="106581" grpId="0"/>
      <p:bldP spid="10658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3 Marcador de pie de página">
            <a:extLst>
              <a:ext uri="{FF2B5EF4-FFF2-40B4-BE49-F238E27FC236}">
                <a16:creationId xmlns:a16="http://schemas.microsoft.com/office/drawing/2014/main" id="{392019CF-48F5-E370-577C-FD908CFD67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E9A2BC91-9D4C-4613-A301-68CE9C3C75FA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74755" name="Line 68">
            <a:extLst>
              <a:ext uri="{FF2B5EF4-FFF2-40B4-BE49-F238E27FC236}">
                <a16:creationId xmlns:a16="http://schemas.microsoft.com/office/drawing/2014/main" id="{086A3483-FDEB-E6A3-8B53-259E9889B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38413"/>
            <a:ext cx="438150" cy="5651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56" name="Line 67">
            <a:extLst>
              <a:ext uri="{FF2B5EF4-FFF2-40B4-BE49-F238E27FC236}">
                <a16:creationId xmlns:a16="http://schemas.microsoft.com/office/drawing/2014/main" id="{13058E48-6FB1-93D0-599A-74E109348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3975" y="1701800"/>
            <a:ext cx="693738" cy="6746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57" name="Line 64">
            <a:extLst>
              <a:ext uri="{FF2B5EF4-FFF2-40B4-BE49-F238E27FC236}">
                <a16:creationId xmlns:a16="http://schemas.microsoft.com/office/drawing/2014/main" id="{A347217F-2DD3-CC3A-2F33-AC7A5817BD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100388"/>
            <a:ext cx="412750" cy="550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58" name="Line 65">
            <a:extLst>
              <a:ext uri="{FF2B5EF4-FFF2-40B4-BE49-F238E27FC236}">
                <a16:creationId xmlns:a16="http://schemas.microsoft.com/office/drawing/2014/main" id="{FABAF6DC-D974-7B42-3DA3-268BB45230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93950" y="3108325"/>
            <a:ext cx="412750" cy="596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59" name="Line 61">
            <a:extLst>
              <a:ext uri="{FF2B5EF4-FFF2-40B4-BE49-F238E27FC236}">
                <a16:creationId xmlns:a16="http://schemas.microsoft.com/office/drawing/2014/main" id="{A2CC8EAA-EBAA-4F5D-B871-5C53B01402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0813" y="4246563"/>
            <a:ext cx="44450" cy="706437"/>
          </a:xfrm>
          <a:prstGeom prst="line">
            <a:avLst/>
          </a:prstGeom>
          <a:noFill/>
          <a:ln w="38100">
            <a:solidFill>
              <a:srgbClr val="FFBFBF"/>
            </a:solidFill>
            <a:round/>
            <a:headEnd/>
            <a:tailEnd/>
          </a:ln>
          <a:effectLst>
            <a:outerShdw dist="35921" dir="2700000" algn="ctr" rotWithShape="0">
              <a:srgbClr val="FFDBD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60" name="Line 2">
            <a:extLst>
              <a:ext uri="{FF2B5EF4-FFF2-40B4-BE49-F238E27FC236}">
                <a16:creationId xmlns:a16="http://schemas.microsoft.com/office/drawing/2014/main" id="{7CA817D2-E6DA-F6C2-2B8E-B85087FDB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6413" y="4217988"/>
            <a:ext cx="44450" cy="706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61" name="Oval 3">
            <a:extLst>
              <a:ext uri="{FF2B5EF4-FFF2-40B4-BE49-F238E27FC236}">
                <a16:creationId xmlns:a16="http://schemas.microsoft.com/office/drawing/2014/main" id="{91166A7A-7675-B209-6F9F-534E777A5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4803775"/>
            <a:ext cx="565150" cy="527050"/>
          </a:xfrm>
          <a:prstGeom prst="ellipse">
            <a:avLst/>
          </a:prstGeom>
          <a:solidFill>
            <a:srgbClr val="FFDBDB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1593903" algn="ctr" rotWithShape="0">
              <a:srgbClr val="FF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x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74762" name="Rectangle 4">
            <a:extLst>
              <a:ext uri="{FF2B5EF4-FFF2-40B4-BE49-F238E27FC236}">
                <a16:creationId xmlns:a16="http://schemas.microsoft.com/office/drawing/2014/main" id="{267BAFE2-DFD2-FD68-B37A-1459395E2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8534400" cy="758825"/>
          </a:xfrm>
        </p:spPr>
        <p:txBody>
          <a:bodyPr/>
          <a:lstStyle/>
          <a:p>
            <a:r>
              <a:rPr lang="es-ES_tradnl" altLang="es-ES"/>
              <a:t>3.3.3. Operación de inserción en un AVL.</a:t>
            </a:r>
          </a:p>
        </p:txBody>
      </p:sp>
      <p:sp>
        <p:nvSpPr>
          <p:cNvPr id="74763" name="Rectangle 5">
            <a:extLst>
              <a:ext uri="{FF2B5EF4-FFF2-40B4-BE49-F238E27FC236}">
                <a16:creationId xmlns:a16="http://schemas.microsoft.com/office/drawing/2014/main" id="{F03B1F21-8336-868D-5F67-4EAF70A15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4338" y="5576888"/>
            <a:ext cx="8396287" cy="406400"/>
          </a:xfrm>
        </p:spPr>
        <p:txBody>
          <a:bodyPr/>
          <a:lstStyle/>
          <a:p>
            <a:r>
              <a:rPr lang="es-ES_tradnl" altLang="es-ES" sz="2800"/>
              <a:t>La altura final del árbol tampoco cambia.</a:t>
            </a:r>
          </a:p>
        </p:txBody>
      </p:sp>
      <p:sp>
        <p:nvSpPr>
          <p:cNvPr id="74764" name="Line 6">
            <a:extLst>
              <a:ext uri="{FF2B5EF4-FFF2-40B4-BE49-F238E27FC236}">
                <a16:creationId xmlns:a16="http://schemas.microsoft.com/office/drawing/2014/main" id="{755279D3-067A-D484-631E-288EA51BD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2435225"/>
            <a:ext cx="676275" cy="473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65" name="Line 7">
            <a:extLst>
              <a:ext uri="{FF2B5EF4-FFF2-40B4-BE49-F238E27FC236}">
                <a16:creationId xmlns:a16="http://schemas.microsoft.com/office/drawing/2014/main" id="{8F3778E6-3EF0-AF58-7330-311652D8F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5775" y="2400300"/>
            <a:ext cx="588963" cy="5937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66" name="Line 8">
            <a:extLst>
              <a:ext uri="{FF2B5EF4-FFF2-40B4-BE49-F238E27FC236}">
                <a16:creationId xmlns:a16="http://schemas.microsoft.com/office/drawing/2014/main" id="{6BD7050C-3323-B49B-34A0-6930D05A94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4825" y="1600200"/>
            <a:ext cx="828675" cy="7604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67" name="Line 9">
            <a:extLst>
              <a:ext uri="{FF2B5EF4-FFF2-40B4-BE49-F238E27FC236}">
                <a16:creationId xmlns:a16="http://schemas.microsoft.com/office/drawing/2014/main" id="{6D269DED-6F80-9072-68AD-5CB255796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1577975"/>
            <a:ext cx="765175" cy="8143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68" name="Oval 10">
            <a:extLst>
              <a:ext uri="{FF2B5EF4-FFF2-40B4-BE49-F238E27FC236}">
                <a16:creationId xmlns:a16="http://schemas.microsoft.com/office/drawing/2014/main" id="{02132C4A-1E8A-B4A3-5FD1-E3D64422716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71725" y="1311275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C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74769" name="Oval 11">
            <a:extLst>
              <a:ext uri="{FF2B5EF4-FFF2-40B4-BE49-F238E27FC236}">
                <a16:creationId xmlns:a16="http://schemas.microsoft.com/office/drawing/2014/main" id="{509958AF-39F3-A2C7-94BF-B16336C864E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30350" y="2097088"/>
            <a:ext cx="460375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A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grpSp>
        <p:nvGrpSpPr>
          <p:cNvPr id="74770" name="Group 12">
            <a:extLst>
              <a:ext uri="{FF2B5EF4-FFF2-40B4-BE49-F238E27FC236}">
                <a16:creationId xmlns:a16="http://schemas.microsoft.com/office/drawing/2014/main" id="{06E18E2B-BD72-FDB4-1D8A-B1194DFC70EF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60675"/>
            <a:ext cx="776288" cy="1654175"/>
            <a:chOff x="520" y="2728"/>
            <a:chExt cx="648" cy="726"/>
          </a:xfrm>
        </p:grpSpPr>
        <p:sp>
          <p:nvSpPr>
            <p:cNvPr id="74827" name="AutoShape 13">
              <a:extLst>
                <a:ext uri="{FF2B5EF4-FFF2-40B4-BE49-F238E27FC236}">
                  <a16:creationId xmlns:a16="http://schemas.microsoft.com/office/drawing/2014/main" id="{D5B43D5A-E19E-9ACA-CFBA-6297C63E1E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4828" name="Text Box 14">
              <a:extLst>
                <a:ext uri="{FF2B5EF4-FFF2-40B4-BE49-F238E27FC236}">
                  <a16:creationId xmlns:a16="http://schemas.microsoft.com/office/drawing/2014/main" id="{B1E2E12F-D6FA-D817-00A1-F525D71DC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919"/>
              <a:ext cx="37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74771" name="Group 15">
            <a:extLst>
              <a:ext uri="{FF2B5EF4-FFF2-40B4-BE49-F238E27FC236}">
                <a16:creationId xmlns:a16="http://schemas.microsoft.com/office/drawing/2014/main" id="{E3DE18F9-73E3-8921-7EDF-70A67D3084C9}"/>
              </a:ext>
            </a:extLst>
          </p:cNvPr>
          <p:cNvGrpSpPr>
            <a:grpSpLocks/>
          </p:cNvGrpSpPr>
          <p:nvPr/>
        </p:nvGrpSpPr>
        <p:grpSpPr bwMode="auto">
          <a:xfrm>
            <a:off x="1484313" y="3584575"/>
            <a:ext cx="776287" cy="927100"/>
            <a:chOff x="1277" y="3197"/>
            <a:chExt cx="648" cy="726"/>
          </a:xfrm>
        </p:grpSpPr>
        <p:sp>
          <p:nvSpPr>
            <p:cNvPr id="74825" name="AutoShape 16">
              <a:extLst>
                <a:ext uri="{FF2B5EF4-FFF2-40B4-BE49-F238E27FC236}">
                  <a16:creationId xmlns:a16="http://schemas.microsoft.com/office/drawing/2014/main" id="{ABA5EE45-968D-AEB6-FEA1-C653C2D076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4826" name="Text Box 17">
              <a:extLst>
                <a:ext uri="{FF2B5EF4-FFF2-40B4-BE49-F238E27FC236}">
                  <a16:creationId xmlns:a16="http://schemas.microsoft.com/office/drawing/2014/main" id="{33D0020F-8A75-83F3-E9AC-B7F355D94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407"/>
              <a:ext cx="334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74772" name="Group 18">
            <a:extLst>
              <a:ext uri="{FF2B5EF4-FFF2-40B4-BE49-F238E27FC236}">
                <a16:creationId xmlns:a16="http://schemas.microsoft.com/office/drawing/2014/main" id="{897E467B-520C-E70F-E8D3-29FE3414BE5E}"/>
              </a:ext>
            </a:extLst>
          </p:cNvPr>
          <p:cNvGrpSpPr>
            <a:grpSpLocks/>
          </p:cNvGrpSpPr>
          <p:nvPr/>
        </p:nvGrpSpPr>
        <p:grpSpPr bwMode="auto">
          <a:xfrm>
            <a:off x="2903538" y="2114550"/>
            <a:ext cx="933450" cy="1236663"/>
            <a:chOff x="2044" y="3204"/>
            <a:chExt cx="648" cy="726"/>
          </a:xfrm>
        </p:grpSpPr>
        <p:sp>
          <p:nvSpPr>
            <p:cNvPr id="74823" name="AutoShape 19">
              <a:extLst>
                <a:ext uri="{FF2B5EF4-FFF2-40B4-BE49-F238E27FC236}">
                  <a16:creationId xmlns:a16="http://schemas.microsoft.com/office/drawing/2014/main" id="{60555490-01BC-B602-E92F-9D221370DC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4824" name="Text Box 20">
              <a:extLst>
                <a:ext uri="{FF2B5EF4-FFF2-40B4-BE49-F238E27FC236}">
                  <a16:creationId xmlns:a16="http://schemas.microsoft.com/office/drawing/2014/main" id="{9FA2E935-2297-9A30-8333-BA90025FC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6"/>
              <a:ext cx="33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74773" name="Text Box 21">
            <a:extLst>
              <a:ext uri="{FF2B5EF4-FFF2-40B4-BE49-F238E27FC236}">
                <a16:creationId xmlns:a16="http://schemas.microsoft.com/office/drawing/2014/main" id="{538F19BA-846B-C04D-EE9F-11033D673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709613"/>
            <a:ext cx="328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Caso 2. ID (C)</a:t>
            </a:r>
            <a:endParaRPr lang="es-ES" altLang="es-ES" sz="3200" b="1"/>
          </a:p>
        </p:txBody>
      </p:sp>
      <p:sp>
        <p:nvSpPr>
          <p:cNvPr id="74774" name="AutoShape 22">
            <a:extLst>
              <a:ext uri="{FF2B5EF4-FFF2-40B4-BE49-F238E27FC236}">
                <a16:creationId xmlns:a16="http://schemas.microsoft.com/office/drawing/2014/main" id="{DFDAF98D-A726-BCCB-29F8-83A2C0AB2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2619375"/>
            <a:ext cx="1050925" cy="660400"/>
          </a:xfrm>
          <a:prstGeom prst="rightArrow">
            <a:avLst>
              <a:gd name="adj1" fmla="val 36537"/>
              <a:gd name="adj2" fmla="val 55292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74775" name="Text Box 23">
            <a:extLst>
              <a:ext uri="{FF2B5EF4-FFF2-40B4-BE49-F238E27FC236}">
                <a16:creationId xmlns:a16="http://schemas.microsoft.com/office/drawing/2014/main" id="{810897B6-1CE3-8FE8-C43D-B6A5B767E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801688"/>
            <a:ext cx="375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Solución. RDI (C)</a:t>
            </a:r>
            <a:endParaRPr lang="es-ES" altLang="es-ES" sz="3200" b="1"/>
          </a:p>
        </p:txBody>
      </p:sp>
      <p:sp>
        <p:nvSpPr>
          <p:cNvPr id="74776" name="Line 26">
            <a:extLst>
              <a:ext uri="{FF2B5EF4-FFF2-40B4-BE49-F238E27FC236}">
                <a16:creationId xmlns:a16="http://schemas.microsoft.com/office/drawing/2014/main" id="{9308229D-2F04-0081-AAE7-0904D3F03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2538413"/>
            <a:ext cx="258762" cy="5635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77" name="Line 27">
            <a:extLst>
              <a:ext uri="{FF2B5EF4-FFF2-40B4-BE49-F238E27FC236}">
                <a16:creationId xmlns:a16="http://schemas.microsoft.com/office/drawing/2014/main" id="{DA50F053-4EF5-FAB7-B997-B82ACE88B2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5013" y="2540000"/>
            <a:ext cx="539750" cy="657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78" name="Line 28">
            <a:extLst>
              <a:ext uri="{FF2B5EF4-FFF2-40B4-BE49-F238E27FC236}">
                <a16:creationId xmlns:a16="http://schemas.microsoft.com/office/drawing/2014/main" id="{5630E5D1-E4E2-CA72-0DB2-D9C12CA4CC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8513" y="1755775"/>
            <a:ext cx="660400" cy="569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79" name="Line 29">
            <a:extLst>
              <a:ext uri="{FF2B5EF4-FFF2-40B4-BE49-F238E27FC236}">
                <a16:creationId xmlns:a16="http://schemas.microsoft.com/office/drawing/2014/main" id="{7337BCAE-27CE-F460-B8F9-6D032EBD3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3050" y="2538413"/>
            <a:ext cx="549275" cy="4714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80" name="Oval 30">
            <a:extLst>
              <a:ext uri="{FF2B5EF4-FFF2-40B4-BE49-F238E27FC236}">
                <a16:creationId xmlns:a16="http://schemas.microsoft.com/office/drawing/2014/main" id="{9CDDE306-06E5-8A87-C1DB-302726BE7DD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91425" y="2162175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C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74781" name="Oval 31">
            <a:extLst>
              <a:ext uri="{FF2B5EF4-FFF2-40B4-BE49-F238E27FC236}">
                <a16:creationId xmlns:a16="http://schemas.microsoft.com/office/drawing/2014/main" id="{0AA8848B-4749-151A-5642-8739C39314C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16638" y="2190750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A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grpSp>
        <p:nvGrpSpPr>
          <p:cNvPr id="74782" name="Group 32">
            <a:extLst>
              <a:ext uri="{FF2B5EF4-FFF2-40B4-BE49-F238E27FC236}">
                <a16:creationId xmlns:a16="http://schemas.microsoft.com/office/drawing/2014/main" id="{A790FDB8-1143-2D8C-D738-69F15627821A}"/>
              </a:ext>
            </a:extLst>
          </p:cNvPr>
          <p:cNvGrpSpPr>
            <a:grpSpLocks/>
          </p:cNvGrpSpPr>
          <p:nvPr/>
        </p:nvGrpSpPr>
        <p:grpSpPr bwMode="auto">
          <a:xfrm>
            <a:off x="5511800" y="3074988"/>
            <a:ext cx="776288" cy="1482725"/>
            <a:chOff x="520" y="2728"/>
            <a:chExt cx="648" cy="726"/>
          </a:xfrm>
        </p:grpSpPr>
        <p:sp>
          <p:nvSpPr>
            <p:cNvPr id="74821" name="AutoShape 33">
              <a:extLst>
                <a:ext uri="{FF2B5EF4-FFF2-40B4-BE49-F238E27FC236}">
                  <a16:creationId xmlns:a16="http://schemas.microsoft.com/office/drawing/2014/main" id="{9412AADD-0653-D62E-E3F0-1414DF2D81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4822" name="Text Box 34">
              <a:extLst>
                <a:ext uri="{FF2B5EF4-FFF2-40B4-BE49-F238E27FC236}">
                  <a16:creationId xmlns:a16="http://schemas.microsoft.com/office/drawing/2014/main" id="{9600EFA1-B63A-72C0-39D1-9940F42EE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919"/>
              <a:ext cx="37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74783" name="Group 38">
            <a:extLst>
              <a:ext uri="{FF2B5EF4-FFF2-40B4-BE49-F238E27FC236}">
                <a16:creationId xmlns:a16="http://schemas.microsoft.com/office/drawing/2014/main" id="{95F6B6E0-0E90-6335-130D-9606AB6C2700}"/>
              </a:ext>
            </a:extLst>
          </p:cNvPr>
          <p:cNvGrpSpPr>
            <a:grpSpLocks/>
          </p:cNvGrpSpPr>
          <p:nvPr/>
        </p:nvGrpSpPr>
        <p:grpSpPr bwMode="auto">
          <a:xfrm>
            <a:off x="8031163" y="3011488"/>
            <a:ext cx="823912" cy="1593850"/>
            <a:chOff x="2044" y="3204"/>
            <a:chExt cx="648" cy="726"/>
          </a:xfrm>
        </p:grpSpPr>
        <p:sp>
          <p:nvSpPr>
            <p:cNvPr id="74819" name="AutoShape 39">
              <a:extLst>
                <a:ext uri="{FF2B5EF4-FFF2-40B4-BE49-F238E27FC236}">
                  <a16:creationId xmlns:a16="http://schemas.microsoft.com/office/drawing/2014/main" id="{ED29AF28-88D3-7B33-2EAB-9107A110E9E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4820" name="Text Box 40">
              <a:extLst>
                <a:ext uri="{FF2B5EF4-FFF2-40B4-BE49-F238E27FC236}">
                  <a16:creationId xmlns:a16="http://schemas.microsoft.com/office/drawing/2014/main" id="{C5021D2C-0450-1375-4004-D1B5AEBC1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6"/>
              <a:ext cx="33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107561" name="Text Box 41">
            <a:extLst>
              <a:ext uri="{FF2B5EF4-FFF2-40B4-BE49-F238E27FC236}">
                <a16:creationId xmlns:a16="http://schemas.microsoft.com/office/drawing/2014/main" id="{4909FFC7-F8F9-6610-32D0-D3A16D562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083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62" name="AutoShape 42">
            <a:extLst>
              <a:ext uri="{FF2B5EF4-FFF2-40B4-BE49-F238E27FC236}">
                <a16:creationId xmlns:a16="http://schemas.microsoft.com/office/drawing/2014/main" id="{20825AC4-6C90-F37A-201B-FA0A847CE210}"/>
              </a:ext>
            </a:extLst>
          </p:cNvPr>
          <p:cNvSpPr>
            <a:spLocks/>
          </p:cNvSpPr>
          <p:nvPr/>
        </p:nvSpPr>
        <p:spPr bwMode="auto">
          <a:xfrm>
            <a:off x="431800" y="2046288"/>
            <a:ext cx="219075" cy="2497137"/>
          </a:xfrm>
          <a:prstGeom prst="leftBrace">
            <a:avLst>
              <a:gd name="adj1" fmla="val 94988"/>
              <a:gd name="adj2" fmla="val 50000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07563" name="Text Box 43">
            <a:extLst>
              <a:ext uri="{FF2B5EF4-FFF2-40B4-BE49-F238E27FC236}">
                <a16:creationId xmlns:a16="http://schemas.microsoft.com/office/drawing/2014/main" id="{9BEC821C-86BF-7D6B-C332-6CDF758CC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3013075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64" name="Text Box 44">
            <a:extLst>
              <a:ext uri="{FF2B5EF4-FFF2-40B4-BE49-F238E27FC236}">
                <a16:creationId xmlns:a16="http://schemas.microsoft.com/office/drawing/2014/main" id="{A88A3D29-FB55-15BE-8441-C9E29F5F4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3695700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h-3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65" name="Text Box 45">
            <a:extLst>
              <a:ext uri="{FF2B5EF4-FFF2-40B4-BE49-F238E27FC236}">
                <a16:creationId xmlns:a16="http://schemas.microsoft.com/office/drawing/2014/main" id="{A3F95651-6299-BDB0-1898-23E03A58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43998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66" name="Text Box 46">
            <a:extLst>
              <a:ext uri="{FF2B5EF4-FFF2-40B4-BE49-F238E27FC236}">
                <a16:creationId xmlns:a16="http://schemas.microsoft.com/office/drawing/2014/main" id="{90CF4B29-A4C9-972C-9FA3-568A3E7D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13" y="2487613"/>
            <a:ext cx="6667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67" name="AutoShape 47">
            <a:extLst>
              <a:ext uri="{FF2B5EF4-FFF2-40B4-BE49-F238E27FC236}">
                <a16:creationId xmlns:a16="http://schemas.microsoft.com/office/drawing/2014/main" id="{1FFB2F25-C257-E5FC-B472-0F171442A38F}"/>
              </a:ext>
            </a:extLst>
          </p:cNvPr>
          <p:cNvSpPr>
            <a:spLocks/>
          </p:cNvSpPr>
          <p:nvPr/>
        </p:nvSpPr>
        <p:spPr bwMode="auto">
          <a:xfrm flipH="1">
            <a:off x="3719513" y="1331913"/>
            <a:ext cx="415925" cy="3284537"/>
          </a:xfrm>
          <a:prstGeom prst="leftBrace">
            <a:avLst>
              <a:gd name="adj1" fmla="val 65808"/>
              <a:gd name="adj2" fmla="val 50000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07568" name="Text Box 48">
            <a:extLst>
              <a:ext uri="{FF2B5EF4-FFF2-40B4-BE49-F238E27FC236}">
                <a16:creationId xmlns:a16="http://schemas.microsoft.com/office/drawing/2014/main" id="{855A5E79-D62C-E17C-1962-EBC91ABEA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2747963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69" name="Text Box 49">
            <a:extLst>
              <a:ext uri="{FF2B5EF4-FFF2-40B4-BE49-F238E27FC236}">
                <a16:creationId xmlns:a16="http://schemas.microsoft.com/office/drawing/2014/main" id="{83BA48BD-D093-5DAB-7F07-2E7F543B8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46233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70" name="Text Box 50">
            <a:extLst>
              <a:ext uri="{FF2B5EF4-FFF2-40B4-BE49-F238E27FC236}">
                <a16:creationId xmlns:a16="http://schemas.microsoft.com/office/drawing/2014/main" id="{E1ABE5B7-C6C8-D705-FF68-58C857935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2965450"/>
            <a:ext cx="5222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71" name="Text Box 51">
            <a:extLst>
              <a:ext uri="{FF2B5EF4-FFF2-40B4-BE49-F238E27FC236}">
                <a16:creationId xmlns:a16="http://schemas.microsoft.com/office/drawing/2014/main" id="{C5847C1F-0368-3B19-FC64-E4BDFAC72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69728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72" name="AutoShape 52">
            <a:extLst>
              <a:ext uri="{FF2B5EF4-FFF2-40B4-BE49-F238E27FC236}">
                <a16:creationId xmlns:a16="http://schemas.microsoft.com/office/drawing/2014/main" id="{FDD2FC09-41BB-F89E-9FD7-E28942276FB6}"/>
              </a:ext>
            </a:extLst>
          </p:cNvPr>
          <p:cNvSpPr>
            <a:spLocks/>
          </p:cNvSpPr>
          <p:nvPr/>
        </p:nvSpPr>
        <p:spPr bwMode="auto">
          <a:xfrm>
            <a:off x="5313363" y="2135188"/>
            <a:ext cx="233362" cy="2482850"/>
          </a:xfrm>
          <a:prstGeom prst="leftBrace">
            <a:avLst>
              <a:gd name="adj1" fmla="val 88662"/>
              <a:gd name="adj2" fmla="val 76569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07573" name="Text Box 53">
            <a:extLst>
              <a:ext uri="{FF2B5EF4-FFF2-40B4-BE49-F238E27FC236}">
                <a16:creationId xmlns:a16="http://schemas.microsoft.com/office/drawing/2014/main" id="{06901605-F9B2-0439-5986-7EE0EB6A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1773238"/>
            <a:ext cx="6667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74" name="AutoShape 54">
            <a:extLst>
              <a:ext uri="{FF2B5EF4-FFF2-40B4-BE49-F238E27FC236}">
                <a16:creationId xmlns:a16="http://schemas.microsoft.com/office/drawing/2014/main" id="{AC64F899-A7D5-D4BA-DBE6-33759AD7B08B}"/>
              </a:ext>
            </a:extLst>
          </p:cNvPr>
          <p:cNvSpPr>
            <a:spLocks/>
          </p:cNvSpPr>
          <p:nvPr/>
        </p:nvSpPr>
        <p:spPr bwMode="auto">
          <a:xfrm flipH="1">
            <a:off x="8401050" y="1531938"/>
            <a:ext cx="415925" cy="3160712"/>
          </a:xfrm>
          <a:prstGeom prst="leftBrace">
            <a:avLst>
              <a:gd name="adj1" fmla="val 63327"/>
              <a:gd name="adj2" fmla="val 21949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07575" name="Line 55">
            <a:extLst>
              <a:ext uri="{FF2B5EF4-FFF2-40B4-BE49-F238E27FC236}">
                <a16:creationId xmlns:a16="http://schemas.microsoft.com/office/drawing/2014/main" id="{27A7DE85-94FD-A608-36EB-9AFAA5F48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2030413"/>
            <a:ext cx="2697162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7576" name="Line 56">
            <a:extLst>
              <a:ext uri="{FF2B5EF4-FFF2-40B4-BE49-F238E27FC236}">
                <a16:creationId xmlns:a16="http://schemas.microsoft.com/office/drawing/2014/main" id="{E0493D16-4F72-5A62-69ED-E1E2506DC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88" y="4595813"/>
            <a:ext cx="2930525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7577" name="Line 57">
            <a:extLst>
              <a:ext uri="{FF2B5EF4-FFF2-40B4-BE49-F238E27FC236}">
                <a16:creationId xmlns:a16="http://schemas.microsoft.com/office/drawing/2014/main" id="{22BA60CA-0C08-118C-427C-37FAD76F23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4350" y="2130425"/>
            <a:ext cx="2241550" cy="15875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74801" name="Group 58">
            <a:extLst>
              <a:ext uri="{FF2B5EF4-FFF2-40B4-BE49-F238E27FC236}">
                <a16:creationId xmlns:a16="http://schemas.microsoft.com/office/drawing/2014/main" id="{857D166B-624B-1A0C-14F5-335438E5058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13150"/>
            <a:ext cx="714375" cy="896938"/>
            <a:chOff x="2044" y="3204"/>
            <a:chExt cx="648" cy="726"/>
          </a:xfrm>
        </p:grpSpPr>
        <p:sp>
          <p:nvSpPr>
            <p:cNvPr id="74817" name="AutoShape 59">
              <a:extLst>
                <a:ext uri="{FF2B5EF4-FFF2-40B4-BE49-F238E27FC236}">
                  <a16:creationId xmlns:a16="http://schemas.microsoft.com/office/drawing/2014/main" id="{551A1D40-F8E2-A171-3FB4-5CB23D079B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4818" name="Text Box 60">
              <a:extLst>
                <a:ext uri="{FF2B5EF4-FFF2-40B4-BE49-F238E27FC236}">
                  <a16:creationId xmlns:a16="http://schemas.microsoft.com/office/drawing/2014/main" id="{31F2D8D1-E62E-0E54-16FD-BDE17736B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5"/>
              <a:ext cx="332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74802" name="Oval 62">
            <a:extLst>
              <a:ext uri="{FF2B5EF4-FFF2-40B4-BE49-F238E27FC236}">
                <a16:creationId xmlns:a16="http://schemas.microsoft.com/office/drawing/2014/main" id="{8BBA9365-8527-3D3E-94C3-58049F57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4832350"/>
            <a:ext cx="565150" cy="527050"/>
          </a:xfrm>
          <a:prstGeom prst="ellipse">
            <a:avLst/>
          </a:prstGeom>
          <a:solidFill>
            <a:srgbClr val="FFF9F9"/>
          </a:solidFill>
          <a:ln w="38100">
            <a:solidFill>
              <a:srgbClr val="FFBFBF"/>
            </a:solidFill>
            <a:round/>
            <a:headEnd/>
            <a:tailEnd/>
          </a:ln>
          <a:effectLst>
            <a:outerShdw dist="28398" dir="1593903" algn="ctr" rotWithShape="0">
              <a:srgbClr val="FFDBDB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>
                <a:solidFill>
                  <a:schemeClr val="bg2"/>
                </a:solidFill>
              </a:rPr>
              <a:t>x</a:t>
            </a:r>
            <a:endParaRPr lang="es-ES" altLang="es-E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803" name="Oval 63">
            <a:extLst>
              <a:ext uri="{FF2B5EF4-FFF2-40B4-BE49-F238E27FC236}">
                <a16:creationId xmlns:a16="http://schemas.microsoft.com/office/drawing/2014/main" id="{CAEFF7BD-FFD9-8932-6680-D4BD4063DE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87563" y="2808288"/>
            <a:ext cx="460375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B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74804" name="Oval 66">
            <a:extLst>
              <a:ext uri="{FF2B5EF4-FFF2-40B4-BE49-F238E27FC236}">
                <a16:creationId xmlns:a16="http://schemas.microsoft.com/office/drawing/2014/main" id="{701D2204-E1BC-2B58-DFF2-A2A4FCE091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40538" y="1428750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B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74805" name="Line 69">
            <a:extLst>
              <a:ext uri="{FF2B5EF4-FFF2-40B4-BE49-F238E27FC236}">
                <a16:creationId xmlns:a16="http://schemas.microsoft.com/office/drawing/2014/main" id="{298CB112-40D7-D362-78CC-03EF0DDA2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9888" y="3657600"/>
            <a:ext cx="44450" cy="7064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806" name="Oval 70">
            <a:extLst>
              <a:ext uri="{FF2B5EF4-FFF2-40B4-BE49-F238E27FC236}">
                <a16:creationId xmlns:a16="http://schemas.microsoft.com/office/drawing/2014/main" id="{7C114C7C-A13C-C294-664F-C6D7E6CF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181475"/>
            <a:ext cx="565150" cy="527050"/>
          </a:xfrm>
          <a:prstGeom prst="ellipse">
            <a:avLst/>
          </a:prstGeom>
          <a:solidFill>
            <a:srgbClr val="FFDBDB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1593903" algn="ctr" rotWithShape="0">
              <a:srgbClr val="FF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/>
              <a:t>x</a:t>
            </a:r>
            <a:endParaRPr lang="es-ES" altLang="es-ES" sz="2400">
              <a:latin typeface="Times New Roman" panose="02020603050405020304" pitchFamily="18" charset="0"/>
            </a:endParaRPr>
          </a:p>
        </p:txBody>
      </p:sp>
      <p:grpSp>
        <p:nvGrpSpPr>
          <p:cNvPr id="74807" name="Group 71">
            <a:extLst>
              <a:ext uri="{FF2B5EF4-FFF2-40B4-BE49-F238E27FC236}">
                <a16:creationId xmlns:a16="http://schemas.microsoft.com/office/drawing/2014/main" id="{C3BBCF1F-D4FE-ED37-D02D-2F7534BB870F}"/>
              </a:ext>
            </a:extLst>
          </p:cNvPr>
          <p:cNvGrpSpPr>
            <a:grpSpLocks/>
          </p:cNvGrpSpPr>
          <p:nvPr/>
        </p:nvGrpSpPr>
        <p:grpSpPr bwMode="auto">
          <a:xfrm>
            <a:off x="6427788" y="3024188"/>
            <a:ext cx="698500" cy="927100"/>
            <a:chOff x="1277" y="3197"/>
            <a:chExt cx="648" cy="726"/>
          </a:xfrm>
        </p:grpSpPr>
        <p:sp>
          <p:nvSpPr>
            <p:cNvPr id="74815" name="AutoShape 72">
              <a:extLst>
                <a:ext uri="{FF2B5EF4-FFF2-40B4-BE49-F238E27FC236}">
                  <a16:creationId xmlns:a16="http://schemas.microsoft.com/office/drawing/2014/main" id="{96C011E4-722C-3504-D7AE-F24E5412D0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4816" name="Text Box 73">
              <a:extLst>
                <a:ext uri="{FF2B5EF4-FFF2-40B4-BE49-F238E27FC236}">
                  <a16:creationId xmlns:a16="http://schemas.microsoft.com/office/drawing/2014/main" id="{4D03E9DB-D16F-8971-8D17-8C1B87E13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407"/>
              <a:ext cx="334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sp>
        <p:nvSpPr>
          <p:cNvPr id="74808" name="Line 74">
            <a:extLst>
              <a:ext uri="{FF2B5EF4-FFF2-40B4-BE49-F238E27FC236}">
                <a16:creationId xmlns:a16="http://schemas.microsoft.com/office/drawing/2014/main" id="{B33ADFED-1790-8DB4-794A-327F0FDD7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2213" y="3611563"/>
            <a:ext cx="44450" cy="706437"/>
          </a:xfrm>
          <a:prstGeom prst="line">
            <a:avLst/>
          </a:prstGeom>
          <a:noFill/>
          <a:ln w="38100">
            <a:solidFill>
              <a:srgbClr val="FFBFBF"/>
            </a:solidFill>
            <a:round/>
            <a:headEnd/>
            <a:tailEnd/>
          </a:ln>
          <a:effectLst>
            <a:outerShdw dist="35921" dir="2700000" algn="ctr" rotWithShape="0">
              <a:srgbClr val="FFDBD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74809" name="Group 75">
            <a:extLst>
              <a:ext uri="{FF2B5EF4-FFF2-40B4-BE49-F238E27FC236}">
                <a16:creationId xmlns:a16="http://schemas.microsoft.com/office/drawing/2014/main" id="{1B9150A8-EA3C-2714-4564-93DE36267723}"/>
              </a:ext>
            </a:extLst>
          </p:cNvPr>
          <p:cNvGrpSpPr>
            <a:grpSpLocks/>
          </p:cNvGrpSpPr>
          <p:nvPr/>
        </p:nvGrpSpPr>
        <p:grpSpPr bwMode="auto">
          <a:xfrm>
            <a:off x="7229475" y="3055938"/>
            <a:ext cx="652463" cy="896937"/>
            <a:chOff x="2044" y="3204"/>
            <a:chExt cx="648" cy="726"/>
          </a:xfrm>
        </p:grpSpPr>
        <p:sp>
          <p:nvSpPr>
            <p:cNvPr id="74813" name="AutoShape 76">
              <a:extLst>
                <a:ext uri="{FF2B5EF4-FFF2-40B4-BE49-F238E27FC236}">
                  <a16:creationId xmlns:a16="http://schemas.microsoft.com/office/drawing/2014/main" id="{DE082FA5-071C-4494-8B04-C22D2B43AE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74814" name="Text Box 77">
              <a:extLst>
                <a:ext uri="{FF2B5EF4-FFF2-40B4-BE49-F238E27FC236}">
                  <a16:creationId xmlns:a16="http://schemas.microsoft.com/office/drawing/2014/main" id="{C786E9C5-9022-B2E4-E35C-44C8BF8B1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5"/>
              <a:ext cx="332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74810" name="Oval 78">
            <a:extLst>
              <a:ext uri="{FF2B5EF4-FFF2-40B4-BE49-F238E27FC236}">
                <a16:creationId xmlns:a16="http://schemas.microsoft.com/office/drawing/2014/main" id="{74BB2339-6273-DE3D-3B88-B4663BA1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0" y="4197350"/>
            <a:ext cx="565150" cy="527050"/>
          </a:xfrm>
          <a:prstGeom prst="ellipse">
            <a:avLst/>
          </a:prstGeom>
          <a:solidFill>
            <a:srgbClr val="FFF9F9"/>
          </a:solidFill>
          <a:ln w="38100">
            <a:solidFill>
              <a:srgbClr val="FFBFBF"/>
            </a:solidFill>
            <a:round/>
            <a:headEnd/>
            <a:tailEnd/>
          </a:ln>
          <a:effectLst>
            <a:outerShdw dist="28398" dir="1593903" algn="ctr" rotWithShape="0">
              <a:srgbClr val="FFDBDB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>
                <a:solidFill>
                  <a:schemeClr val="bg2"/>
                </a:solidFill>
              </a:rPr>
              <a:t>x</a:t>
            </a:r>
            <a:endParaRPr lang="es-ES" altLang="es-E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99" name="Text Box 79">
            <a:extLst>
              <a:ext uri="{FF2B5EF4-FFF2-40B4-BE49-F238E27FC236}">
                <a16:creationId xmlns:a16="http://schemas.microsoft.com/office/drawing/2014/main" id="{0E0F9ECB-B951-BD6A-AFEE-8BB7FAA2A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5" y="2762250"/>
            <a:ext cx="5222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h-3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812" name="Rectangle 80">
            <a:hlinkClick r:id="rId2" action="ppaction://hlinksldjump"/>
            <a:extLst>
              <a:ext uri="{FF2B5EF4-FFF2-40B4-BE49-F238E27FC236}">
                <a16:creationId xmlns:a16="http://schemas.microsoft.com/office/drawing/2014/main" id="{A2549FA3-B52A-1974-E950-7E153710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620553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3" action="ppaction://hlinksldjump"/>
              </a:rPr>
              <a:t>+</a:t>
            </a:r>
            <a:endParaRPr lang="es-ES" alt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1" grpId="0"/>
      <p:bldP spid="107562" grpId="0" animBg="1"/>
      <p:bldP spid="107563" grpId="0"/>
      <p:bldP spid="107564" grpId="0"/>
      <p:bldP spid="107565" grpId="0"/>
      <p:bldP spid="107566" grpId="0"/>
      <p:bldP spid="107567" grpId="0" animBg="1"/>
      <p:bldP spid="107568" grpId="0"/>
      <p:bldP spid="107569" grpId="0"/>
      <p:bldP spid="107570" grpId="0"/>
      <p:bldP spid="107571" grpId="0"/>
      <p:bldP spid="107572" grpId="0" animBg="1"/>
      <p:bldP spid="107573" grpId="0"/>
      <p:bldP spid="107574" grpId="0" animBg="1"/>
      <p:bldP spid="10759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3 Marcador de pie de página">
            <a:extLst>
              <a:ext uri="{FF2B5EF4-FFF2-40B4-BE49-F238E27FC236}">
                <a16:creationId xmlns:a16="http://schemas.microsoft.com/office/drawing/2014/main" id="{D1788B03-3ECF-E300-3FC6-F263E565A7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80EC9014-C623-4370-B85A-A6681BFD98E3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C7ABB8B-A976-95CB-40E0-FC301F2E1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5813"/>
          </a:xfrm>
        </p:spPr>
        <p:txBody>
          <a:bodyPr/>
          <a:lstStyle/>
          <a:p>
            <a:r>
              <a:rPr lang="es-ES_tradnl" altLang="es-ES"/>
              <a:t>3.3.3. Operación de inserción en un AVL.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A787A10-91E3-93F9-11AB-B487AC00E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6600"/>
            <a:ext cx="9144000" cy="53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800" b="1"/>
              <a:t>operación Inserta (var A:Puntero[NodoAVL[T]]; x:T)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/>
              <a:t>	</a:t>
            </a:r>
            <a:r>
              <a:rPr lang="es-ES_tradnl" altLang="es-ES" sz="2400" b="1"/>
              <a:t>si</a:t>
            </a:r>
            <a:r>
              <a:rPr lang="es-ES_tradnl" altLang="es-ES" sz="2400"/>
              <a:t> A == NULO </a:t>
            </a:r>
            <a:r>
              <a:rPr lang="es-ES_tradnl" altLang="es-ES" sz="2400" b="1"/>
              <a:t>entonces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/>
              <a:t>	   A:= NUEVO NodoAVL[T]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/>
              <a:t>	   A</a:t>
            </a:r>
            <a:r>
              <a:rPr lang="es-ES_tradnl" altLang="es-ES" sz="2400">
                <a:sym typeface="Wingdings" panose="05000000000000000000" pitchFamily="2" charset="2"/>
              </a:rPr>
              <a:t>clave:= x</a:t>
            </a:r>
            <a:endParaRPr lang="es-ES_tradnl" altLang="es-ES" sz="24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/>
              <a:t>	   A</a:t>
            </a:r>
            <a:r>
              <a:rPr lang="es-ES_tradnl" altLang="es-ES" sz="2400">
                <a:sym typeface="Wingdings" panose="05000000000000000000" pitchFamily="2" charset="2"/>
              </a:rPr>
              <a:t></a:t>
            </a:r>
            <a:r>
              <a:rPr lang="es-ES_tradnl" altLang="es-ES" sz="2400"/>
              <a:t>der:= A</a:t>
            </a:r>
            <a:r>
              <a:rPr lang="es-ES_tradnl" altLang="es-ES" sz="2400">
                <a:sym typeface="Wingdings" panose="05000000000000000000" pitchFamily="2" charset="2"/>
              </a:rPr>
              <a:t>izq:= </a:t>
            </a:r>
            <a:r>
              <a:rPr lang="es-ES_tradnl" altLang="es-ES" sz="2400"/>
              <a:t>NULO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/>
              <a:t>	   A</a:t>
            </a:r>
            <a:r>
              <a:rPr lang="es-ES_tradnl" altLang="es-ES" sz="2400">
                <a:sym typeface="Wingdings" panose="05000000000000000000" pitchFamily="2" charset="2"/>
              </a:rPr>
              <a:t>altura</a:t>
            </a:r>
            <a:r>
              <a:rPr lang="es-ES_tradnl" altLang="es-ES" sz="2400"/>
              <a:t>:=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/>
              <a:t>	</a:t>
            </a:r>
            <a:r>
              <a:rPr lang="es-ES_tradnl" altLang="es-ES" sz="2400" b="1"/>
              <a:t>sino  </a:t>
            </a:r>
            <a:r>
              <a:rPr lang="es-ES_tradnl" altLang="es-ES" sz="2400" i="1"/>
              <a:t>// Subárbol izquierdo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/>
              <a:t>	   </a:t>
            </a:r>
            <a:r>
              <a:rPr lang="es-ES_tradnl" altLang="es-ES" sz="2400" b="1"/>
              <a:t>si</a:t>
            </a:r>
            <a:r>
              <a:rPr lang="es-ES_tradnl" altLang="es-ES" sz="2400"/>
              <a:t> x &lt; A</a:t>
            </a:r>
            <a:r>
              <a:rPr lang="es-ES_tradnl" altLang="es-ES" sz="2400">
                <a:sym typeface="Wingdings" panose="05000000000000000000" pitchFamily="2" charset="2"/>
              </a:rPr>
              <a:t>clave </a:t>
            </a:r>
            <a:r>
              <a:rPr lang="es-ES_tradnl" altLang="es-ES" sz="2400" b="1">
                <a:sym typeface="Wingdings" panose="05000000000000000000" pitchFamily="2" charset="2"/>
              </a:rPr>
              <a:t>entonces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>
                <a:sym typeface="Wingdings" panose="05000000000000000000" pitchFamily="2" charset="2"/>
              </a:rPr>
              <a:t>		...</a:t>
            </a:r>
            <a:endParaRPr lang="es-ES_tradnl" altLang="es-ES" sz="24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/>
              <a:t>	</a:t>
            </a:r>
            <a:r>
              <a:rPr lang="es-ES_tradnl" altLang="es-ES" sz="2400" b="1"/>
              <a:t>sino</a:t>
            </a:r>
            <a:r>
              <a:rPr lang="es-ES_tradnl" altLang="es-ES" sz="2400" i="1"/>
              <a:t>  // Subárbol derecho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/>
              <a:t>	   </a:t>
            </a:r>
            <a:r>
              <a:rPr lang="es-ES_tradnl" altLang="es-ES" sz="2400" b="1"/>
              <a:t>si</a:t>
            </a:r>
            <a:r>
              <a:rPr lang="es-ES_tradnl" altLang="es-ES" sz="2400"/>
              <a:t> x &gt; A</a:t>
            </a:r>
            <a:r>
              <a:rPr lang="es-ES_tradnl" altLang="es-ES" sz="2400">
                <a:sym typeface="Wingdings" panose="05000000000000000000" pitchFamily="2" charset="2"/>
              </a:rPr>
              <a:t>clave </a:t>
            </a:r>
            <a:r>
              <a:rPr lang="es-ES_tradnl" altLang="es-ES" sz="2400" b="1">
                <a:sym typeface="Wingdings" panose="05000000000000000000" pitchFamily="2" charset="2"/>
              </a:rPr>
              <a:t>entonces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>
                <a:sym typeface="Wingdings" panose="05000000000000000000" pitchFamily="2" charset="2"/>
              </a:rPr>
              <a:t>		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" sz="2400">
                <a:sym typeface="Wingdings" panose="05000000000000000000" pitchFamily="2" charset="2"/>
              </a:rPr>
              <a:t>	</a:t>
            </a:r>
            <a:r>
              <a:rPr lang="es-ES_tradnl" altLang="es-ES" sz="2400" b="1">
                <a:sym typeface="Wingdings" panose="05000000000000000000" pitchFamily="2" charset="2"/>
              </a:rPr>
              <a:t>finsi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D7E0D26F-1230-76FE-F092-34F08F64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527175"/>
            <a:ext cx="4859337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sym typeface="Wingdings" panose="05000000000000000000" pitchFamily="2" charset="2"/>
              </a:rPr>
              <a:t>Inserta (Aizq,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>
                <a:sym typeface="Wingdings" panose="05000000000000000000" pitchFamily="2" charset="2"/>
              </a:rPr>
              <a:t>si</a:t>
            </a:r>
            <a:r>
              <a:rPr lang="es-ES_tradnl" altLang="es-ES" sz="2400">
                <a:sym typeface="Wingdings" panose="05000000000000000000" pitchFamily="2" charset="2"/>
              </a:rPr>
              <a:t> Altura(Aizq) –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sym typeface="Wingdings" panose="05000000000000000000" pitchFamily="2" charset="2"/>
              </a:rPr>
              <a:t>         Altura(Ader)&gt;1 </a:t>
            </a:r>
            <a:r>
              <a:rPr lang="es-ES_tradnl" altLang="es-ES" sz="2400" b="1">
                <a:sym typeface="Wingdings" panose="05000000000000000000" pitchFamily="2" charset="2"/>
              </a:rPr>
              <a:t>entonces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sym typeface="Wingdings" panose="05000000000000000000" pitchFamily="2" charset="2"/>
              </a:rPr>
              <a:t>	</a:t>
            </a:r>
            <a:r>
              <a:rPr lang="es-ES_tradnl" altLang="es-ES" sz="2400" b="1">
                <a:sym typeface="Wingdings" panose="05000000000000000000" pitchFamily="2" charset="2"/>
              </a:rPr>
              <a:t>si</a:t>
            </a:r>
            <a:r>
              <a:rPr lang="es-ES_tradnl" altLang="es-ES" sz="2400">
                <a:sym typeface="Wingdings" panose="05000000000000000000" pitchFamily="2" charset="2"/>
              </a:rPr>
              <a:t> x &lt; Aizqclave </a:t>
            </a:r>
            <a:r>
              <a:rPr lang="es-ES_tradnl" altLang="es-ES" sz="2400" b="1">
                <a:sym typeface="Wingdings" panose="05000000000000000000" pitchFamily="2" charset="2"/>
              </a:rPr>
              <a:t>entonces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sym typeface="Wingdings" panose="05000000000000000000" pitchFamily="2" charset="2"/>
              </a:rPr>
              <a:t>	    RSI (A)    </a:t>
            </a:r>
            <a:r>
              <a:rPr lang="es-ES_tradnl" altLang="es-ES" sz="2400" i="1">
                <a:sym typeface="Wingdings" panose="05000000000000000000" pitchFamily="2" charset="2"/>
              </a:rPr>
              <a:t>// Caso II(A)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sym typeface="Wingdings" panose="05000000000000000000" pitchFamily="2" charset="2"/>
              </a:rPr>
              <a:t>	</a:t>
            </a:r>
            <a:r>
              <a:rPr lang="es-ES_tradnl" altLang="es-ES" sz="2400" b="1">
                <a:sym typeface="Wingdings" panose="05000000000000000000" pitchFamily="2" charset="2"/>
              </a:rPr>
              <a:t>sino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sym typeface="Wingdings" panose="05000000000000000000" pitchFamily="2" charset="2"/>
              </a:rPr>
              <a:t>	    RDI (A)    </a:t>
            </a:r>
            <a:r>
              <a:rPr lang="es-ES_tradnl" altLang="es-ES" sz="2400" i="1">
                <a:sym typeface="Wingdings" panose="05000000000000000000" pitchFamily="2" charset="2"/>
              </a:rPr>
              <a:t>// Caso ID(A)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>
                <a:sym typeface="Wingdings" panose="05000000000000000000" pitchFamily="2" charset="2"/>
              </a:rPr>
              <a:t>	finsi</a:t>
            </a:r>
            <a:endParaRPr lang="es-ES_tradnl" altLang="es-ES" sz="2400" i="1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>
                <a:sym typeface="Wingdings" panose="05000000000000000000" pitchFamily="2" charset="2"/>
              </a:rPr>
              <a:t>sino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sym typeface="Wingdings" panose="05000000000000000000" pitchFamily="2" charset="2"/>
              </a:rPr>
              <a:t>    Aaltura:= 1+max(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sym typeface="Wingdings" panose="05000000000000000000" pitchFamily="2" charset="2"/>
              </a:rPr>
              <a:t>	  Altura(Aizq), Altura(Ader))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>
                <a:sym typeface="Wingdings" panose="05000000000000000000" pitchFamily="2" charset="2"/>
              </a:rPr>
              <a:t>finsi</a:t>
            </a:r>
          </a:p>
        </p:txBody>
      </p:sp>
      <p:sp>
        <p:nvSpPr>
          <p:cNvPr id="109573" name="AutoShape 5">
            <a:extLst>
              <a:ext uri="{FF2B5EF4-FFF2-40B4-BE49-F238E27FC236}">
                <a16:creationId xmlns:a16="http://schemas.microsoft.com/office/drawing/2014/main" id="{6CD403A3-84B1-F633-54AD-AD20842FAB1D}"/>
              </a:ext>
            </a:extLst>
          </p:cNvPr>
          <p:cNvSpPr>
            <a:spLocks/>
          </p:cNvSpPr>
          <p:nvPr/>
        </p:nvSpPr>
        <p:spPr bwMode="auto">
          <a:xfrm>
            <a:off x="4083050" y="1581150"/>
            <a:ext cx="319088" cy="4400550"/>
          </a:xfrm>
          <a:prstGeom prst="leftBrace">
            <a:avLst>
              <a:gd name="adj1" fmla="val 114925"/>
              <a:gd name="adj2" fmla="val 48231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09574" name="Line 6">
            <a:extLst>
              <a:ext uri="{FF2B5EF4-FFF2-40B4-BE49-F238E27FC236}">
                <a16:creationId xmlns:a16="http://schemas.microsoft.com/office/drawing/2014/main" id="{1AEB164F-C3D9-A9E0-FCBE-856960A7B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7325" y="3705225"/>
            <a:ext cx="2525713" cy="14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pie de página">
            <a:extLst>
              <a:ext uri="{FF2B5EF4-FFF2-40B4-BE49-F238E27FC236}">
                <a16:creationId xmlns:a16="http://schemas.microsoft.com/office/drawing/2014/main" id="{0DE8CAA7-4A38-FE63-55C6-E642AED28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19602CA1-4B84-440F-B95B-B4B80E60A70C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606F805-5E49-B41C-0E5A-BCADB71E9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7538"/>
          </a:xfrm>
        </p:spPr>
        <p:txBody>
          <a:bodyPr/>
          <a:lstStyle/>
          <a:p>
            <a:r>
              <a:rPr lang="es-ES_tradnl" altLang="es-ES"/>
              <a:t>3.1. Árboles Trie.</a:t>
            </a:r>
          </a:p>
        </p:txBody>
      </p:sp>
      <p:grpSp>
        <p:nvGrpSpPr>
          <p:cNvPr id="12292" name="Group 54">
            <a:extLst>
              <a:ext uri="{FF2B5EF4-FFF2-40B4-BE49-F238E27FC236}">
                <a16:creationId xmlns:a16="http://schemas.microsoft.com/office/drawing/2014/main" id="{BA19FF4C-14C1-E921-2FD0-2353DCF5F102}"/>
              </a:ext>
            </a:extLst>
          </p:cNvPr>
          <p:cNvGrpSpPr>
            <a:grpSpLocks/>
          </p:cNvGrpSpPr>
          <p:nvPr/>
        </p:nvGrpSpPr>
        <p:grpSpPr bwMode="auto">
          <a:xfrm>
            <a:off x="1546225" y="1038225"/>
            <a:ext cx="6118225" cy="4533900"/>
            <a:chOff x="1149" y="422"/>
            <a:chExt cx="3556" cy="2577"/>
          </a:xfrm>
        </p:grpSpPr>
        <p:sp>
          <p:nvSpPr>
            <p:cNvPr id="12296" name="AutoShape 5">
              <a:extLst>
                <a:ext uri="{FF2B5EF4-FFF2-40B4-BE49-F238E27FC236}">
                  <a16:creationId xmlns:a16="http://schemas.microsoft.com/office/drawing/2014/main" id="{7529FB14-2E77-8C20-BA65-5B65F0F1D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422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297" name="AutoShape 6">
              <a:extLst>
                <a:ext uri="{FF2B5EF4-FFF2-40B4-BE49-F238E27FC236}">
                  <a16:creationId xmlns:a16="http://schemas.microsoft.com/office/drawing/2014/main" id="{CB588660-ED4D-FA46-08C9-4B52703C6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885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298" name="AutoShape 7">
              <a:extLst>
                <a:ext uri="{FF2B5EF4-FFF2-40B4-BE49-F238E27FC236}">
                  <a16:creationId xmlns:a16="http://schemas.microsoft.com/office/drawing/2014/main" id="{6876C1EF-256D-890A-DD5F-68D5C7CD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885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299" name="Line 8">
              <a:extLst>
                <a:ext uri="{FF2B5EF4-FFF2-40B4-BE49-F238E27FC236}">
                  <a16:creationId xmlns:a16="http://schemas.microsoft.com/office/drawing/2014/main" id="{E212F0CA-C372-237F-8F87-C0896BC1B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0" y="596"/>
              <a:ext cx="1129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0" name="Line 9">
              <a:extLst>
                <a:ext uri="{FF2B5EF4-FFF2-40B4-BE49-F238E27FC236}">
                  <a16:creationId xmlns:a16="http://schemas.microsoft.com/office/drawing/2014/main" id="{2A7CDE83-69AC-0ED2-1896-981184FA7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596"/>
              <a:ext cx="0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1" name="Line 10">
              <a:extLst>
                <a:ext uri="{FF2B5EF4-FFF2-40B4-BE49-F238E27FC236}">
                  <a16:creationId xmlns:a16="http://schemas.microsoft.com/office/drawing/2014/main" id="{80EC58FA-B02A-F04E-755B-BFA8611A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596"/>
              <a:ext cx="903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2" name="AutoShape 11">
              <a:extLst>
                <a:ext uri="{FF2B5EF4-FFF2-40B4-BE49-F238E27FC236}">
                  <a16:creationId xmlns:a16="http://schemas.microsoft.com/office/drawing/2014/main" id="{963296C9-93D1-3B7D-71F0-3FC3FEBE5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885"/>
              <a:ext cx="71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03" name="Text Box 12">
              <a:extLst>
                <a:ext uri="{FF2B5EF4-FFF2-40B4-BE49-F238E27FC236}">
                  <a16:creationId xmlns:a16="http://schemas.microsoft.com/office/drawing/2014/main" id="{5DEE0A88-CEEA-6684-39EE-D5F62901F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538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E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304" name="Text Box 13">
              <a:extLst>
                <a:ext uri="{FF2B5EF4-FFF2-40B4-BE49-F238E27FC236}">
                  <a16:creationId xmlns:a16="http://schemas.microsoft.com/office/drawing/2014/main" id="{E443E581-3774-7D2E-C234-46E56F7A7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596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T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305" name="Text Box 14">
              <a:extLst>
                <a:ext uri="{FF2B5EF4-FFF2-40B4-BE49-F238E27FC236}">
                  <a16:creationId xmlns:a16="http://schemas.microsoft.com/office/drawing/2014/main" id="{B30C2087-6D1A-A1E2-7056-1232FFFDC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538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Y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306" name="AutoShape 15">
              <a:extLst>
                <a:ext uri="{FF2B5EF4-FFF2-40B4-BE49-F238E27FC236}">
                  <a16:creationId xmlns:a16="http://schemas.microsoft.com/office/drawing/2014/main" id="{B676DCC0-9EFB-386D-8687-5EC26A4D6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407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07" name="AutoShape 16">
              <a:extLst>
                <a:ext uri="{FF2B5EF4-FFF2-40B4-BE49-F238E27FC236}">
                  <a16:creationId xmlns:a16="http://schemas.microsoft.com/office/drawing/2014/main" id="{1E11C272-9A73-2082-8A94-34C47C72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1919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08" name="AutoShape 17">
              <a:extLst>
                <a:ext uri="{FF2B5EF4-FFF2-40B4-BE49-F238E27FC236}">
                  <a16:creationId xmlns:a16="http://schemas.microsoft.com/office/drawing/2014/main" id="{3A263BBD-F687-17F9-66CD-BC23DD777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1407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09" name="AutoShape 18">
              <a:extLst>
                <a:ext uri="{FF2B5EF4-FFF2-40B4-BE49-F238E27FC236}">
                  <a16:creationId xmlns:a16="http://schemas.microsoft.com/office/drawing/2014/main" id="{3BB3B443-278E-F04D-7FE5-D48C9330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407"/>
              <a:ext cx="710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10" name="AutoShape 19">
              <a:extLst>
                <a:ext uri="{FF2B5EF4-FFF2-40B4-BE49-F238E27FC236}">
                  <a16:creationId xmlns:a16="http://schemas.microsoft.com/office/drawing/2014/main" id="{16FE37BB-2CEC-8E2A-3198-00F09D338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407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11" name="Line 20">
              <a:extLst>
                <a:ext uri="{FF2B5EF4-FFF2-40B4-BE49-F238E27FC236}">
                  <a16:creationId xmlns:a16="http://schemas.microsoft.com/office/drawing/2014/main" id="{21142BDD-0E96-6886-39DB-4BF3C88FB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1059"/>
              <a:ext cx="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12" name="Line 21">
              <a:extLst>
                <a:ext uri="{FF2B5EF4-FFF2-40B4-BE49-F238E27FC236}">
                  <a16:creationId xmlns:a16="http://schemas.microsoft.com/office/drawing/2014/main" id="{AE70AD42-C311-5D99-07D1-B57ACA341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1059"/>
              <a:ext cx="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13" name="Line 22">
              <a:extLst>
                <a:ext uri="{FF2B5EF4-FFF2-40B4-BE49-F238E27FC236}">
                  <a16:creationId xmlns:a16="http://schemas.microsoft.com/office/drawing/2014/main" id="{6A335F94-32A6-5872-47B9-80F8F83AE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" y="1059"/>
              <a:ext cx="15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14" name="Line 23">
              <a:extLst>
                <a:ext uri="{FF2B5EF4-FFF2-40B4-BE49-F238E27FC236}">
                  <a16:creationId xmlns:a16="http://schemas.microsoft.com/office/drawing/2014/main" id="{29F54DE9-05A8-F710-0956-6D75244BA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1059"/>
              <a:ext cx="451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15" name="Text Box 24">
              <a:extLst>
                <a:ext uri="{FF2B5EF4-FFF2-40B4-BE49-F238E27FC236}">
                  <a16:creationId xmlns:a16="http://schemas.microsoft.com/office/drawing/2014/main" id="{84E84E57-07AE-10E5-6460-A7C16FA0A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1072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6" name="Text Box 25">
              <a:extLst>
                <a:ext uri="{FF2B5EF4-FFF2-40B4-BE49-F238E27FC236}">
                  <a16:creationId xmlns:a16="http://schemas.microsoft.com/office/drawing/2014/main" id="{59EF77FF-0056-A366-F9E5-6B1C77BD0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072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O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317" name="Text Box 26">
              <a:extLst>
                <a:ext uri="{FF2B5EF4-FFF2-40B4-BE49-F238E27FC236}">
                  <a16:creationId xmlns:a16="http://schemas.microsoft.com/office/drawing/2014/main" id="{CA065ADC-6860-08E0-DDE0-FD7572E2C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1101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U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318" name="Text Box 27">
              <a:extLst>
                <a:ext uri="{FF2B5EF4-FFF2-40B4-BE49-F238E27FC236}">
                  <a16:creationId xmlns:a16="http://schemas.microsoft.com/office/drawing/2014/main" id="{3ED4DE6C-C435-020C-908B-B7035D2EB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1101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L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319" name="Line 31">
              <a:extLst>
                <a:ext uri="{FF2B5EF4-FFF2-40B4-BE49-F238E27FC236}">
                  <a16:creationId xmlns:a16="http://schemas.microsoft.com/office/drawing/2014/main" id="{D5902316-72B4-E3C4-0941-E5EBE4CE5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598"/>
              <a:ext cx="0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20" name="Text Box 32">
              <a:extLst>
                <a:ext uri="{FF2B5EF4-FFF2-40B4-BE49-F238E27FC236}">
                  <a16:creationId xmlns:a16="http://schemas.microsoft.com/office/drawing/2014/main" id="{A579BC3E-4953-075A-62A4-62A22ED35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1598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L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321" name="AutoShape 33">
              <a:extLst>
                <a:ext uri="{FF2B5EF4-FFF2-40B4-BE49-F238E27FC236}">
                  <a16:creationId xmlns:a16="http://schemas.microsoft.com/office/drawing/2014/main" id="{E316D179-6CE4-8CFF-D91C-E63B8007A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921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22" name="Line 34">
              <a:extLst>
                <a:ext uri="{FF2B5EF4-FFF2-40B4-BE49-F238E27FC236}">
                  <a16:creationId xmlns:a16="http://schemas.microsoft.com/office/drawing/2014/main" id="{DC533BA3-A68B-EA17-BA40-369AD54B2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598"/>
              <a:ext cx="492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23" name="Text Box 35">
              <a:extLst>
                <a:ext uri="{FF2B5EF4-FFF2-40B4-BE49-F238E27FC236}">
                  <a16:creationId xmlns:a16="http://schemas.microsoft.com/office/drawing/2014/main" id="{7CE37B83-2672-1268-11EF-3B2045767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1615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4" name="AutoShape 36">
              <a:extLst>
                <a:ext uri="{FF2B5EF4-FFF2-40B4-BE49-F238E27FC236}">
                  <a16:creationId xmlns:a16="http://schemas.microsoft.com/office/drawing/2014/main" id="{D43B7C03-564C-0652-B8B5-57B9425F5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919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25" name="Text Box 37">
              <a:extLst>
                <a:ext uri="{FF2B5EF4-FFF2-40B4-BE49-F238E27FC236}">
                  <a16:creationId xmlns:a16="http://schemas.microsoft.com/office/drawing/2014/main" id="{528CAB61-ADC9-D64D-9AD6-4FD8DDC8E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598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6" name="Line 38">
              <a:extLst>
                <a:ext uri="{FF2B5EF4-FFF2-40B4-BE49-F238E27FC236}">
                  <a16:creationId xmlns:a16="http://schemas.microsoft.com/office/drawing/2014/main" id="{2717509D-F62D-C6A9-66CC-228BB9960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6" y="1598"/>
              <a:ext cx="0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27" name="AutoShape 39">
              <a:extLst>
                <a:ext uri="{FF2B5EF4-FFF2-40B4-BE49-F238E27FC236}">
                  <a16:creationId xmlns:a16="http://schemas.microsoft.com/office/drawing/2014/main" id="{1769C88A-BDE4-9383-023A-4FA674676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919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28" name="Text Box 40">
              <a:extLst>
                <a:ext uri="{FF2B5EF4-FFF2-40B4-BE49-F238E27FC236}">
                  <a16:creationId xmlns:a16="http://schemas.microsoft.com/office/drawing/2014/main" id="{CAD92ADB-037D-F980-BA4F-16E564FBB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1598"/>
              <a:ext cx="4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9" name="Line 41">
              <a:extLst>
                <a:ext uri="{FF2B5EF4-FFF2-40B4-BE49-F238E27FC236}">
                  <a16:creationId xmlns:a16="http://schemas.microsoft.com/office/drawing/2014/main" id="{AE9A639B-02D3-AB22-BD1D-79D5D7A87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" y="1598"/>
              <a:ext cx="0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0" name="AutoShape 42">
              <a:extLst>
                <a:ext uri="{FF2B5EF4-FFF2-40B4-BE49-F238E27FC236}">
                  <a16:creationId xmlns:a16="http://schemas.microsoft.com/office/drawing/2014/main" id="{22224F31-B76A-9100-E546-162DAAF4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387"/>
              <a:ext cx="71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31" name="AutoShape 43">
              <a:extLst>
                <a:ext uri="{FF2B5EF4-FFF2-40B4-BE49-F238E27FC236}">
                  <a16:creationId xmlns:a16="http://schemas.microsoft.com/office/drawing/2014/main" id="{A61017B0-6BC8-C45A-A8FB-3045679F2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387"/>
              <a:ext cx="71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32" name="Line 44">
              <a:extLst>
                <a:ext uri="{FF2B5EF4-FFF2-40B4-BE49-F238E27FC236}">
                  <a16:creationId xmlns:a16="http://schemas.microsoft.com/office/drawing/2014/main" id="{418CC5D1-ACF2-694C-EDF6-9F8CF3E59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5" y="2095"/>
              <a:ext cx="152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3" name="Line 45">
              <a:extLst>
                <a:ext uri="{FF2B5EF4-FFF2-40B4-BE49-F238E27FC236}">
                  <a16:creationId xmlns:a16="http://schemas.microsoft.com/office/drawing/2014/main" id="{A8888A9F-A775-03B5-FD36-AF8CF05A6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2095"/>
              <a:ext cx="494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4" name="Text Box 46">
              <a:extLst>
                <a:ext uri="{FF2B5EF4-FFF2-40B4-BE49-F238E27FC236}">
                  <a16:creationId xmlns:a16="http://schemas.microsoft.com/office/drawing/2014/main" id="{A5DC6F34-DC00-CAD4-49B5-0F16E426E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2095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O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335" name="Text Box 47">
              <a:extLst>
                <a:ext uri="{FF2B5EF4-FFF2-40B4-BE49-F238E27FC236}">
                  <a16:creationId xmlns:a16="http://schemas.microsoft.com/office/drawing/2014/main" id="{BCAC90E8-BF80-5245-2165-A377E3992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" y="2095"/>
              <a:ext cx="4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A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336" name="AutoShape 48">
              <a:extLst>
                <a:ext uri="{FF2B5EF4-FFF2-40B4-BE49-F238E27FC236}">
                  <a16:creationId xmlns:a16="http://schemas.microsoft.com/office/drawing/2014/main" id="{7E54F169-ED74-82BE-376F-46294017A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2825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37" name="Text Box 49">
              <a:extLst>
                <a:ext uri="{FF2B5EF4-FFF2-40B4-BE49-F238E27FC236}">
                  <a16:creationId xmlns:a16="http://schemas.microsoft.com/office/drawing/2014/main" id="{C3F6789D-EA04-9344-FC2C-66F861B8B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2562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38" name="Line 50">
              <a:extLst>
                <a:ext uri="{FF2B5EF4-FFF2-40B4-BE49-F238E27FC236}">
                  <a16:creationId xmlns:a16="http://schemas.microsoft.com/office/drawing/2014/main" id="{5D3C4F28-E4BA-0E86-C12E-AE7C1DC5E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2562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9" name="AutoShape 51">
              <a:extLst>
                <a:ext uri="{FF2B5EF4-FFF2-40B4-BE49-F238E27FC236}">
                  <a16:creationId xmlns:a16="http://schemas.microsoft.com/office/drawing/2014/main" id="{0E4D91C8-0461-1DA3-0318-82A8C8B0F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825"/>
              <a:ext cx="301" cy="174"/>
            </a:xfrm>
            <a:prstGeom prst="roundRect">
              <a:avLst>
                <a:gd name="adj" fmla="val 39944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2340" name="Text Box 52">
              <a:extLst>
                <a:ext uri="{FF2B5EF4-FFF2-40B4-BE49-F238E27FC236}">
                  <a16:creationId xmlns:a16="http://schemas.microsoft.com/office/drawing/2014/main" id="{EFDE8131-972B-DCF5-A2AB-7D2371BCD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" y="2562"/>
              <a:ext cx="45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" sz="2400" b="1">
                  <a:solidFill>
                    <a:srgbClr val="FF3300"/>
                  </a:solidFill>
                </a:rPr>
                <a:t>$</a:t>
              </a:r>
              <a:endParaRPr lang="es-ES" altLang="es-E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41" name="Line 53">
              <a:extLst>
                <a:ext uri="{FF2B5EF4-FFF2-40B4-BE49-F238E27FC236}">
                  <a16:creationId xmlns:a16="http://schemas.microsoft.com/office/drawing/2014/main" id="{9DFD40CE-6B0E-4DF3-B18D-373A3A6F3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562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293" name="Rectangle 56">
            <a:extLst>
              <a:ext uri="{FF2B5EF4-FFF2-40B4-BE49-F238E27FC236}">
                <a16:creationId xmlns:a16="http://schemas.microsoft.com/office/drawing/2014/main" id="{68686123-8633-DA0E-0948-B0DBA43F9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452438"/>
            <a:ext cx="8467725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600"/>
              <a:t>Ejemplo, C= {ELLA, ELLO, EL, TU, Y, YO}</a:t>
            </a:r>
            <a:r>
              <a:rPr lang="es-ES_tradnl" altLang="es-ES" sz="2800"/>
              <a:t> </a:t>
            </a:r>
          </a:p>
        </p:txBody>
      </p:sp>
      <p:sp>
        <p:nvSpPr>
          <p:cNvPr id="6203" name="Rectangle 59">
            <a:extLst>
              <a:ext uri="{FF2B5EF4-FFF2-40B4-BE49-F238E27FC236}">
                <a16:creationId xmlns:a16="http://schemas.microsoft.com/office/drawing/2014/main" id="{9586A3EA-78AA-93E6-52D4-9F7633BDA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5837238"/>
            <a:ext cx="84677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600"/>
              <a:t>¿Cómo usarlo en el corrector interactivo?</a:t>
            </a:r>
          </a:p>
          <a:p>
            <a:r>
              <a:rPr lang="es-ES_tradnl" altLang="es-ES" sz="2600">
                <a:hlinkClick r:id="rId2" action="ppaction://hlinksldjump"/>
              </a:rPr>
              <a:t>+</a:t>
            </a:r>
            <a:endParaRPr lang="es-ES_tradnl" altLang="es-ES" sz="2800"/>
          </a:p>
        </p:txBody>
      </p:sp>
      <p:sp>
        <p:nvSpPr>
          <p:cNvPr id="12295" name="Rectangle 60">
            <a:hlinkClick r:id="rId3" action="ppaction://hlinksldjump"/>
            <a:extLst>
              <a:ext uri="{FF2B5EF4-FFF2-40B4-BE49-F238E27FC236}">
                <a16:creationId xmlns:a16="http://schemas.microsoft.com/office/drawing/2014/main" id="{4044E3DA-E22D-C968-DFA9-670694B12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620553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2" action="ppaction://hlinksldjump"/>
              </a:rPr>
              <a:t>+</a:t>
            </a:r>
            <a:endParaRPr lang="es-ES" alt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3 Marcador de pie de página">
            <a:extLst>
              <a:ext uri="{FF2B5EF4-FFF2-40B4-BE49-F238E27FC236}">
                <a16:creationId xmlns:a16="http://schemas.microsoft.com/office/drawing/2014/main" id="{FAC5454E-441E-5EFA-C7C1-9DB70DBF6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549D7555-4AE5-496E-B921-D892D7D77833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8913B74-AEA1-D48E-9D64-C1F942D70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5813"/>
          </a:xfrm>
        </p:spPr>
        <p:txBody>
          <a:bodyPr/>
          <a:lstStyle/>
          <a:p>
            <a:r>
              <a:rPr lang="es-ES_tradnl" altLang="es-ES"/>
              <a:t>3.3.3. Operación de inserción en un AVL.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0365F98E-3742-64CC-A621-3382B3800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690563"/>
            <a:ext cx="7821613" cy="567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/>
              <a:t>El procedimiento sigue recursivamente hasta la raíz.</a:t>
            </a:r>
          </a:p>
          <a:p>
            <a:r>
              <a:rPr lang="es-ES_tradnl" altLang="es-ES" sz="2800"/>
              <a:t>Pero cuando se haga el primer balanceo no será necesario hacer otros balanceos. </a:t>
            </a:r>
            <a:r>
              <a:rPr lang="es-ES" altLang="es-ES" sz="2800"/>
              <a:t>¿</a:t>
            </a:r>
            <a:r>
              <a:rPr lang="es-ES_tradnl" altLang="es-ES" sz="2800"/>
              <a:t>Por qué?</a:t>
            </a:r>
          </a:p>
          <a:p>
            <a:endParaRPr lang="es-ES_tradnl" altLang="es-ES" sz="2800"/>
          </a:p>
          <a:p>
            <a:r>
              <a:rPr lang="es-ES_tradnl" altLang="es-ES" sz="2800" b="1"/>
              <a:t>Ejemplo</a:t>
            </a:r>
            <a:r>
              <a:rPr lang="es-ES_tradnl" altLang="es-ES" sz="2800"/>
              <a:t>: Dado un árbol nuevo insertar 4, 5, 7, 2, 1, 3, 6.</a:t>
            </a:r>
          </a:p>
          <a:p>
            <a:endParaRPr lang="es-ES_tradnl" altLang="es-ES" sz="2800"/>
          </a:p>
          <a:p>
            <a:r>
              <a:rPr lang="es-ES_tradnl" altLang="es-ES" sz="2800"/>
              <a:t>¿Cuál es el orden de complejidad del algoritmo de Inserta?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3 Marcador de pie de página">
            <a:extLst>
              <a:ext uri="{FF2B5EF4-FFF2-40B4-BE49-F238E27FC236}">
                <a16:creationId xmlns:a16="http://schemas.microsoft.com/office/drawing/2014/main" id="{7F362647-A43E-A8C8-94D7-71FE389774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C98BC393-E464-400E-8546-083094FCEBB7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6982399-18DD-C088-5EC3-BA6F3A13D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0"/>
            <a:ext cx="8736012" cy="744538"/>
          </a:xfrm>
        </p:spPr>
        <p:txBody>
          <a:bodyPr/>
          <a:lstStyle/>
          <a:p>
            <a:r>
              <a:rPr lang="es-ES_tradnl" altLang="es-ES"/>
              <a:t>3.3.4. Operación de eliminación en un AVL.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05B61DC-BE21-09D8-0DBE-AB2C272C5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250" y="696913"/>
            <a:ext cx="8736013" cy="5240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" sz="2800"/>
              <a:t>La </a:t>
            </a:r>
            <a:r>
              <a:rPr lang="es-ES_tradnl" altLang="es-ES" sz="2800" b="1"/>
              <a:t>eliminación</a:t>
            </a:r>
            <a:r>
              <a:rPr lang="es-ES_tradnl" altLang="es-ES" sz="2800"/>
              <a:t> de un nodo es algo más compleja. Hay más casos y puede ser necesario balancear en varios niveles distintos.</a:t>
            </a:r>
          </a:p>
          <a:p>
            <a:pPr>
              <a:lnSpc>
                <a:spcPct val="90000"/>
              </a:lnSpc>
            </a:pPr>
            <a:r>
              <a:rPr lang="es-ES_tradnl" altLang="es-ES" sz="2800" b="1"/>
              <a:t>Algoritmo de eliminación:</a:t>
            </a:r>
            <a:r>
              <a:rPr lang="es-ES_tradnl" altLang="es-ES" sz="2800"/>
              <a:t> Eliminación normal en ABB + comprobación de la condición.</a:t>
            </a:r>
          </a:p>
          <a:p>
            <a:pPr>
              <a:lnSpc>
                <a:spcPct val="90000"/>
              </a:lnSpc>
            </a:pPr>
            <a:r>
              <a:rPr lang="es-ES_tradnl" altLang="es-ES" sz="2800" b="1"/>
              <a:t>Eliminación normal en un ABB</a:t>
            </a:r>
            <a:r>
              <a:rPr lang="es-ES_tradnl" altLang="es-ES" sz="2800"/>
              <a:t>. Buscar el elemento a eliminar en el árbol.</a:t>
            </a:r>
          </a:p>
          <a:p>
            <a:pPr lvl="1">
              <a:lnSpc>
                <a:spcPct val="90000"/>
              </a:lnSpc>
            </a:pPr>
            <a:r>
              <a:rPr lang="es-ES_tradnl" altLang="es-ES" sz="2400"/>
              <a:t>Si es un nodo hoja se elimina directamente.</a:t>
            </a:r>
          </a:p>
          <a:p>
            <a:pPr lvl="1">
              <a:lnSpc>
                <a:spcPct val="90000"/>
              </a:lnSpc>
            </a:pPr>
            <a:r>
              <a:rPr lang="es-ES_tradnl" altLang="es-ES" sz="2400"/>
              <a:t>Si el nodo eliminado tiene un solo hijo, conectar el padre del nodo eliminado con ese hijo.</a:t>
            </a:r>
          </a:p>
          <a:p>
            <a:pPr lvl="1">
              <a:lnSpc>
                <a:spcPct val="90000"/>
              </a:lnSpc>
            </a:pPr>
            <a:r>
              <a:rPr lang="es-ES_tradnl" altLang="es-ES" sz="2400"/>
              <a:t>Si el nodo eliminado tiene dos subárboles, escoger el nodo más a la derecha del subárbol izquierdo (o el más a la izquierda del subárbol derecho).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3 Marcador de pie de página">
            <a:extLst>
              <a:ext uri="{FF2B5EF4-FFF2-40B4-BE49-F238E27FC236}">
                <a16:creationId xmlns:a16="http://schemas.microsoft.com/office/drawing/2014/main" id="{C0AFAA37-ABCE-8EE2-6EE2-DDF49415D9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ECEF8DEB-2B5C-44FB-9C45-479FC2BE84AB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D3C0AC3-2C40-383C-F5B5-341DEA24B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22288"/>
          </a:xfrm>
        </p:spPr>
        <p:txBody>
          <a:bodyPr/>
          <a:lstStyle/>
          <a:p>
            <a:r>
              <a:rPr lang="es-ES_tradnl" altLang="es-ES"/>
              <a:t>3.3.4. Operación de eliminación en un AVL.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5487498-5CBF-39DC-16BE-83B5D18BA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00" y="628650"/>
            <a:ext cx="2641600" cy="706438"/>
          </a:xfrm>
        </p:spPr>
        <p:txBody>
          <a:bodyPr/>
          <a:lstStyle/>
          <a:p>
            <a:r>
              <a:rPr lang="es-ES_tradnl" altLang="es-ES" sz="2800" b="1"/>
              <a:t>Eliminar 20.</a:t>
            </a:r>
            <a:endParaRPr lang="es-ES_tradnl" altLang="es-ES" sz="3200"/>
          </a:p>
        </p:txBody>
      </p:sp>
      <p:grpSp>
        <p:nvGrpSpPr>
          <p:cNvPr id="79877" name="Group 4">
            <a:extLst>
              <a:ext uri="{FF2B5EF4-FFF2-40B4-BE49-F238E27FC236}">
                <a16:creationId xmlns:a16="http://schemas.microsoft.com/office/drawing/2014/main" id="{C86A161E-692F-1782-5F3D-AB7D2FBCD8FF}"/>
              </a:ext>
            </a:extLst>
          </p:cNvPr>
          <p:cNvGrpSpPr>
            <a:grpSpLocks/>
          </p:cNvGrpSpPr>
          <p:nvPr/>
        </p:nvGrpSpPr>
        <p:grpSpPr bwMode="auto">
          <a:xfrm>
            <a:off x="2789238" y="511175"/>
            <a:ext cx="2319337" cy="1741488"/>
            <a:chOff x="2683" y="1596"/>
            <a:chExt cx="1871" cy="1595"/>
          </a:xfrm>
        </p:grpSpPr>
        <p:sp>
          <p:nvSpPr>
            <p:cNvPr id="79960" name="Line 5">
              <a:extLst>
                <a:ext uri="{FF2B5EF4-FFF2-40B4-BE49-F238E27FC236}">
                  <a16:creationId xmlns:a16="http://schemas.microsoft.com/office/drawing/2014/main" id="{269DC0DA-6094-3D38-9BBD-42C8B7979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1796"/>
              <a:ext cx="508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61" name="Line 6">
              <a:extLst>
                <a:ext uri="{FF2B5EF4-FFF2-40B4-BE49-F238E27FC236}">
                  <a16:creationId xmlns:a16="http://schemas.microsoft.com/office/drawing/2014/main" id="{8DBD401F-92B1-C163-A364-33177CAAF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366"/>
              <a:ext cx="257" cy="6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62" name="Line 7">
              <a:extLst>
                <a:ext uri="{FF2B5EF4-FFF2-40B4-BE49-F238E27FC236}">
                  <a16:creationId xmlns:a16="http://schemas.microsoft.com/office/drawing/2014/main" id="{48AD2D37-D5C4-40C4-CA4A-0AAF9131C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1776"/>
              <a:ext cx="569" cy="5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63" name="Line 8">
              <a:extLst>
                <a:ext uri="{FF2B5EF4-FFF2-40B4-BE49-F238E27FC236}">
                  <a16:creationId xmlns:a16="http://schemas.microsoft.com/office/drawing/2014/main" id="{ACA0CC94-9FB4-C1DE-650A-C05F1A6F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359"/>
              <a:ext cx="348" cy="6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64" name="Line 9">
              <a:extLst>
                <a:ext uri="{FF2B5EF4-FFF2-40B4-BE49-F238E27FC236}">
                  <a16:creationId xmlns:a16="http://schemas.microsoft.com/office/drawing/2014/main" id="{014E3C00-8828-4F52-4E4C-AB560A5FC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0" y="2366"/>
              <a:ext cx="323" cy="6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65" name="Oval 10">
              <a:extLst>
                <a:ext uri="{FF2B5EF4-FFF2-40B4-BE49-F238E27FC236}">
                  <a16:creationId xmlns:a16="http://schemas.microsoft.com/office/drawing/2014/main" id="{D10AD9F2-7ED0-A614-A03F-D16AEAEEA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59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10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66" name="Oval 11">
              <a:extLst>
                <a:ext uri="{FF2B5EF4-FFF2-40B4-BE49-F238E27FC236}">
                  <a16:creationId xmlns:a16="http://schemas.microsoft.com/office/drawing/2014/main" id="{0432FA0E-467B-B975-CB11-006482ECB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217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4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67" name="Oval 12">
              <a:extLst>
                <a:ext uri="{FF2B5EF4-FFF2-40B4-BE49-F238E27FC236}">
                  <a16:creationId xmlns:a16="http://schemas.microsoft.com/office/drawing/2014/main" id="{7D93F31C-73F0-F8A2-7F58-84B44454F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17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17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68" name="Oval 13">
              <a:extLst>
                <a:ext uri="{FF2B5EF4-FFF2-40B4-BE49-F238E27FC236}">
                  <a16:creationId xmlns:a16="http://schemas.microsoft.com/office/drawing/2014/main" id="{32162450-0B25-79DD-C5C4-94EF113B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822"/>
              <a:ext cx="400" cy="3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15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69" name="Oval 14">
              <a:extLst>
                <a:ext uri="{FF2B5EF4-FFF2-40B4-BE49-F238E27FC236}">
                  <a16:creationId xmlns:a16="http://schemas.microsoft.com/office/drawing/2014/main" id="{F38B38BB-0910-3415-9C09-26A93A7CD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2822"/>
              <a:ext cx="400" cy="3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20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70" name="Oval 15">
              <a:extLst>
                <a:ext uri="{FF2B5EF4-FFF2-40B4-BE49-F238E27FC236}">
                  <a16:creationId xmlns:a16="http://schemas.microsoft.com/office/drawing/2014/main" id="{DBB767B0-D4DB-18A5-EAE2-CF6A97B6B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2805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6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79878" name="AutoShape 38">
            <a:extLst>
              <a:ext uri="{FF2B5EF4-FFF2-40B4-BE49-F238E27FC236}">
                <a16:creationId xmlns:a16="http://schemas.microsoft.com/office/drawing/2014/main" id="{A04CA612-2ED1-E13F-FBB8-2E0E17642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3" y="996950"/>
            <a:ext cx="1330325" cy="660400"/>
          </a:xfrm>
          <a:prstGeom prst="rightArrow">
            <a:avLst>
              <a:gd name="adj1" fmla="val 36454"/>
              <a:gd name="adj2" fmla="val 49241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grpSp>
        <p:nvGrpSpPr>
          <p:cNvPr id="79879" name="Group 51">
            <a:extLst>
              <a:ext uri="{FF2B5EF4-FFF2-40B4-BE49-F238E27FC236}">
                <a16:creationId xmlns:a16="http://schemas.microsoft.com/office/drawing/2014/main" id="{D2BD37EF-462E-A981-3C14-03E8E2F6C327}"/>
              </a:ext>
            </a:extLst>
          </p:cNvPr>
          <p:cNvGrpSpPr>
            <a:grpSpLocks/>
          </p:cNvGrpSpPr>
          <p:nvPr/>
        </p:nvGrpSpPr>
        <p:grpSpPr bwMode="auto">
          <a:xfrm>
            <a:off x="6692900" y="476250"/>
            <a:ext cx="1889125" cy="1741488"/>
            <a:chOff x="4196" y="492"/>
            <a:chExt cx="1190" cy="1097"/>
          </a:xfrm>
        </p:grpSpPr>
        <p:sp>
          <p:nvSpPr>
            <p:cNvPr id="79951" name="Line 40">
              <a:extLst>
                <a:ext uri="{FF2B5EF4-FFF2-40B4-BE49-F238E27FC236}">
                  <a16:creationId xmlns:a16="http://schemas.microsoft.com/office/drawing/2014/main" id="{D5FDA4F1-92A9-3AA0-4559-D17D7058B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4" y="630"/>
              <a:ext cx="397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52" name="Line 41">
              <a:extLst>
                <a:ext uri="{FF2B5EF4-FFF2-40B4-BE49-F238E27FC236}">
                  <a16:creationId xmlns:a16="http://schemas.microsoft.com/office/drawing/2014/main" id="{CA017E18-D69C-7058-1F01-E91F36543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022"/>
              <a:ext cx="201" cy="4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53" name="Line 42">
              <a:extLst>
                <a:ext uri="{FF2B5EF4-FFF2-40B4-BE49-F238E27FC236}">
                  <a16:creationId xmlns:a16="http://schemas.microsoft.com/office/drawing/2014/main" id="{575A863D-6F80-2AF5-9310-E271298A4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3" y="616"/>
              <a:ext cx="444" cy="4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54" name="Line 44">
              <a:extLst>
                <a:ext uri="{FF2B5EF4-FFF2-40B4-BE49-F238E27FC236}">
                  <a16:creationId xmlns:a16="http://schemas.microsoft.com/office/drawing/2014/main" id="{1690DAED-8634-3F94-E0A6-23381928D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5" y="1022"/>
              <a:ext cx="252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55" name="Oval 45">
              <a:extLst>
                <a:ext uri="{FF2B5EF4-FFF2-40B4-BE49-F238E27FC236}">
                  <a16:creationId xmlns:a16="http://schemas.microsoft.com/office/drawing/2014/main" id="{8696E963-4B52-93ED-CBFC-0AF8DC253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492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10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56" name="Oval 46">
              <a:extLst>
                <a:ext uri="{FF2B5EF4-FFF2-40B4-BE49-F238E27FC236}">
                  <a16:creationId xmlns:a16="http://schemas.microsoft.com/office/drawing/2014/main" id="{CCA5C9A4-C32F-D4F3-F460-CC7F07FFE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891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4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57" name="Oval 47">
              <a:extLst>
                <a:ext uri="{FF2B5EF4-FFF2-40B4-BE49-F238E27FC236}">
                  <a16:creationId xmlns:a16="http://schemas.microsoft.com/office/drawing/2014/main" id="{89C3FBCF-89B4-5E8C-B460-A169FA144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" y="891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17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58" name="Oval 48">
              <a:extLst>
                <a:ext uri="{FF2B5EF4-FFF2-40B4-BE49-F238E27FC236}">
                  <a16:creationId xmlns:a16="http://schemas.microsoft.com/office/drawing/2014/main" id="{34DD3A45-B1B4-1A57-DAC6-0630DC568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1335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15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59" name="Oval 50">
              <a:extLst>
                <a:ext uri="{FF2B5EF4-FFF2-40B4-BE49-F238E27FC236}">
                  <a16:creationId xmlns:a16="http://schemas.microsoft.com/office/drawing/2014/main" id="{9E4B2F42-6691-E087-6012-382FFF85B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324"/>
              <a:ext cx="313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6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11668" name="Rectangle 52">
            <a:extLst>
              <a:ext uri="{FF2B5EF4-FFF2-40B4-BE49-F238E27FC236}">
                <a16:creationId xmlns:a16="http://schemas.microsoft.com/office/drawing/2014/main" id="{F1BF96FD-2AE0-7CD0-8898-35D2FF692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2520950"/>
            <a:ext cx="264160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 b="1"/>
              <a:t>Eliminar 4.</a:t>
            </a:r>
            <a:endParaRPr lang="es-ES_tradnl" altLang="es-ES" sz="3200"/>
          </a:p>
        </p:txBody>
      </p:sp>
      <p:grpSp>
        <p:nvGrpSpPr>
          <p:cNvPr id="111669" name="Group 53">
            <a:extLst>
              <a:ext uri="{FF2B5EF4-FFF2-40B4-BE49-F238E27FC236}">
                <a16:creationId xmlns:a16="http://schemas.microsoft.com/office/drawing/2014/main" id="{0CA9DE07-9282-60B6-9FB5-7B5F8D2050E4}"/>
              </a:ext>
            </a:extLst>
          </p:cNvPr>
          <p:cNvGrpSpPr>
            <a:grpSpLocks/>
          </p:cNvGrpSpPr>
          <p:nvPr/>
        </p:nvGrpSpPr>
        <p:grpSpPr bwMode="auto">
          <a:xfrm>
            <a:off x="2833688" y="2403475"/>
            <a:ext cx="2319337" cy="1741488"/>
            <a:chOff x="2683" y="1596"/>
            <a:chExt cx="1871" cy="1595"/>
          </a:xfrm>
        </p:grpSpPr>
        <p:sp>
          <p:nvSpPr>
            <p:cNvPr id="79940" name="Line 54">
              <a:extLst>
                <a:ext uri="{FF2B5EF4-FFF2-40B4-BE49-F238E27FC236}">
                  <a16:creationId xmlns:a16="http://schemas.microsoft.com/office/drawing/2014/main" id="{F9C2E4E1-42CD-DFC5-5684-F3C9DDEA6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1796"/>
              <a:ext cx="508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41" name="Line 55">
              <a:extLst>
                <a:ext uri="{FF2B5EF4-FFF2-40B4-BE49-F238E27FC236}">
                  <a16:creationId xmlns:a16="http://schemas.microsoft.com/office/drawing/2014/main" id="{E8D796DA-4A12-79BF-B4DF-871BA01D7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366"/>
              <a:ext cx="257" cy="6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42" name="Line 56">
              <a:extLst>
                <a:ext uri="{FF2B5EF4-FFF2-40B4-BE49-F238E27FC236}">
                  <a16:creationId xmlns:a16="http://schemas.microsoft.com/office/drawing/2014/main" id="{9A2978D4-2AFC-F7FE-FF56-4B9FBB6B3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1776"/>
              <a:ext cx="569" cy="5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43" name="Line 57">
              <a:extLst>
                <a:ext uri="{FF2B5EF4-FFF2-40B4-BE49-F238E27FC236}">
                  <a16:creationId xmlns:a16="http://schemas.microsoft.com/office/drawing/2014/main" id="{AF544162-9F17-0CD6-B3D5-8865D594A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359"/>
              <a:ext cx="348" cy="6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44" name="Line 58">
              <a:extLst>
                <a:ext uri="{FF2B5EF4-FFF2-40B4-BE49-F238E27FC236}">
                  <a16:creationId xmlns:a16="http://schemas.microsoft.com/office/drawing/2014/main" id="{3AC840A3-41E2-E923-85E6-8EB175C14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0" y="2366"/>
              <a:ext cx="323" cy="6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45" name="Oval 59">
              <a:extLst>
                <a:ext uri="{FF2B5EF4-FFF2-40B4-BE49-F238E27FC236}">
                  <a16:creationId xmlns:a16="http://schemas.microsoft.com/office/drawing/2014/main" id="{67B66B11-8FB8-9495-A13C-E9CCA0006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59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10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46" name="Oval 60">
              <a:extLst>
                <a:ext uri="{FF2B5EF4-FFF2-40B4-BE49-F238E27FC236}">
                  <a16:creationId xmlns:a16="http://schemas.microsoft.com/office/drawing/2014/main" id="{7A99E5F3-D252-6807-2A61-55FE74FDE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217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4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47" name="Oval 61">
              <a:extLst>
                <a:ext uri="{FF2B5EF4-FFF2-40B4-BE49-F238E27FC236}">
                  <a16:creationId xmlns:a16="http://schemas.microsoft.com/office/drawing/2014/main" id="{D5FCC8E7-D994-2812-155F-8126D0F4B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17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17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48" name="Oval 62">
              <a:extLst>
                <a:ext uri="{FF2B5EF4-FFF2-40B4-BE49-F238E27FC236}">
                  <a16:creationId xmlns:a16="http://schemas.microsoft.com/office/drawing/2014/main" id="{73371EA6-A1E6-295F-E043-ACDBC7813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822"/>
              <a:ext cx="400" cy="3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15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49" name="Oval 63">
              <a:extLst>
                <a:ext uri="{FF2B5EF4-FFF2-40B4-BE49-F238E27FC236}">
                  <a16:creationId xmlns:a16="http://schemas.microsoft.com/office/drawing/2014/main" id="{176E14E2-5101-47FB-6C81-F144979BF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2822"/>
              <a:ext cx="400" cy="3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20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50" name="Oval 64">
              <a:extLst>
                <a:ext uri="{FF2B5EF4-FFF2-40B4-BE49-F238E27FC236}">
                  <a16:creationId xmlns:a16="http://schemas.microsoft.com/office/drawing/2014/main" id="{AE68FA92-A249-41AB-389A-A581FF09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2805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6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11681" name="AutoShape 65">
            <a:extLst>
              <a:ext uri="{FF2B5EF4-FFF2-40B4-BE49-F238E27FC236}">
                <a16:creationId xmlns:a16="http://schemas.microsoft.com/office/drawing/2014/main" id="{942EB123-9688-9E6B-3376-E965CD52F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873375"/>
            <a:ext cx="1330325" cy="660400"/>
          </a:xfrm>
          <a:prstGeom prst="rightArrow">
            <a:avLst>
              <a:gd name="adj1" fmla="val 36454"/>
              <a:gd name="adj2" fmla="val 49241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grpSp>
        <p:nvGrpSpPr>
          <p:cNvPr id="111694" name="Group 78">
            <a:extLst>
              <a:ext uri="{FF2B5EF4-FFF2-40B4-BE49-F238E27FC236}">
                <a16:creationId xmlns:a16="http://schemas.microsoft.com/office/drawing/2014/main" id="{7704323B-8ADB-B982-156E-D9497E9C492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433638"/>
            <a:ext cx="2319338" cy="1741487"/>
            <a:chOff x="3991" y="1724"/>
            <a:chExt cx="1461" cy="1097"/>
          </a:xfrm>
        </p:grpSpPr>
        <p:sp>
          <p:nvSpPr>
            <p:cNvPr id="79931" name="Line 67">
              <a:extLst>
                <a:ext uri="{FF2B5EF4-FFF2-40B4-BE49-F238E27FC236}">
                  <a16:creationId xmlns:a16="http://schemas.microsoft.com/office/drawing/2014/main" id="{86D9FC2F-F68B-6B8C-AD85-0274F4F58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9" y="1862"/>
              <a:ext cx="397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32" name="Line 69">
              <a:extLst>
                <a:ext uri="{FF2B5EF4-FFF2-40B4-BE49-F238E27FC236}">
                  <a16:creationId xmlns:a16="http://schemas.microsoft.com/office/drawing/2014/main" id="{3862D7EE-28EC-143C-53DE-441B837A9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1848"/>
              <a:ext cx="444" cy="4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33" name="Line 70">
              <a:extLst>
                <a:ext uri="{FF2B5EF4-FFF2-40B4-BE49-F238E27FC236}">
                  <a16:creationId xmlns:a16="http://schemas.microsoft.com/office/drawing/2014/main" id="{B1FB8534-27FF-5879-F4CE-906A1D5AF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2" y="2249"/>
              <a:ext cx="272" cy="4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34" name="Line 71">
              <a:extLst>
                <a:ext uri="{FF2B5EF4-FFF2-40B4-BE49-F238E27FC236}">
                  <a16:creationId xmlns:a16="http://schemas.microsoft.com/office/drawing/2014/main" id="{5A73AE64-074C-50AD-B6E8-4D3914FD3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0" y="2254"/>
              <a:ext cx="252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35" name="Oval 72">
              <a:extLst>
                <a:ext uri="{FF2B5EF4-FFF2-40B4-BE49-F238E27FC236}">
                  <a16:creationId xmlns:a16="http://schemas.microsoft.com/office/drawing/2014/main" id="{C8BB5E5B-4F0E-696C-AA76-EFDB045F5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4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10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36" name="Oval 73">
              <a:extLst>
                <a:ext uri="{FF2B5EF4-FFF2-40B4-BE49-F238E27FC236}">
                  <a16:creationId xmlns:a16="http://schemas.microsoft.com/office/drawing/2014/main" id="{80165901-06A1-AB39-2600-885B201BC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2123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6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37" name="Oval 74">
              <a:extLst>
                <a:ext uri="{FF2B5EF4-FFF2-40B4-BE49-F238E27FC236}">
                  <a16:creationId xmlns:a16="http://schemas.microsoft.com/office/drawing/2014/main" id="{14497742-A6D6-AD89-083E-F05318FA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123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17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38" name="Oval 75">
              <a:extLst>
                <a:ext uri="{FF2B5EF4-FFF2-40B4-BE49-F238E27FC236}">
                  <a16:creationId xmlns:a16="http://schemas.microsoft.com/office/drawing/2014/main" id="{1B08D13D-8D70-E3CC-65E4-856AF3720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2567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15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39" name="Oval 76">
              <a:extLst>
                <a:ext uri="{FF2B5EF4-FFF2-40B4-BE49-F238E27FC236}">
                  <a16:creationId xmlns:a16="http://schemas.microsoft.com/office/drawing/2014/main" id="{7CD263D8-DE87-8367-4D5C-BC3F3EE9F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" y="2567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20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11695" name="Rectangle 79">
            <a:extLst>
              <a:ext uri="{FF2B5EF4-FFF2-40B4-BE49-F238E27FC236}">
                <a16:creationId xmlns:a16="http://schemas.microsoft.com/office/drawing/2014/main" id="{B08C7351-3BC8-EB1C-BA15-E703E21A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3994150"/>
            <a:ext cx="264160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 b="1"/>
              <a:t>Eliminar 10.</a:t>
            </a:r>
            <a:endParaRPr lang="es-ES_tradnl" altLang="es-ES" sz="3200"/>
          </a:p>
        </p:txBody>
      </p:sp>
      <p:grpSp>
        <p:nvGrpSpPr>
          <p:cNvPr id="111696" name="Group 80">
            <a:extLst>
              <a:ext uri="{FF2B5EF4-FFF2-40B4-BE49-F238E27FC236}">
                <a16:creationId xmlns:a16="http://schemas.microsoft.com/office/drawing/2014/main" id="{509F9F95-9FA5-8444-823C-25D839824996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4479925"/>
            <a:ext cx="2319338" cy="1741488"/>
            <a:chOff x="2683" y="1596"/>
            <a:chExt cx="1871" cy="1595"/>
          </a:xfrm>
        </p:grpSpPr>
        <p:sp>
          <p:nvSpPr>
            <p:cNvPr id="79920" name="Line 81">
              <a:extLst>
                <a:ext uri="{FF2B5EF4-FFF2-40B4-BE49-F238E27FC236}">
                  <a16:creationId xmlns:a16="http://schemas.microsoft.com/office/drawing/2014/main" id="{2FD53C8A-A2F2-2D1B-A1D1-A43F983D4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1796"/>
              <a:ext cx="508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21" name="Line 82">
              <a:extLst>
                <a:ext uri="{FF2B5EF4-FFF2-40B4-BE49-F238E27FC236}">
                  <a16:creationId xmlns:a16="http://schemas.microsoft.com/office/drawing/2014/main" id="{F08D7DA2-DD78-514C-8DCF-880783F83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366"/>
              <a:ext cx="257" cy="6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22" name="Line 83">
              <a:extLst>
                <a:ext uri="{FF2B5EF4-FFF2-40B4-BE49-F238E27FC236}">
                  <a16:creationId xmlns:a16="http://schemas.microsoft.com/office/drawing/2014/main" id="{ED1A71A0-4314-15ED-9CBF-DCC14C9E5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1776"/>
              <a:ext cx="569" cy="5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23" name="Line 84">
              <a:extLst>
                <a:ext uri="{FF2B5EF4-FFF2-40B4-BE49-F238E27FC236}">
                  <a16:creationId xmlns:a16="http://schemas.microsoft.com/office/drawing/2014/main" id="{75B68C67-04C1-8A20-699B-6323F5978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359"/>
              <a:ext cx="348" cy="6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24" name="Line 85">
              <a:extLst>
                <a:ext uri="{FF2B5EF4-FFF2-40B4-BE49-F238E27FC236}">
                  <a16:creationId xmlns:a16="http://schemas.microsoft.com/office/drawing/2014/main" id="{C9B312A5-1CD9-AA2A-5F1A-59C2F8925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0" y="2366"/>
              <a:ext cx="323" cy="6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25" name="Oval 86">
              <a:extLst>
                <a:ext uri="{FF2B5EF4-FFF2-40B4-BE49-F238E27FC236}">
                  <a16:creationId xmlns:a16="http://schemas.microsoft.com/office/drawing/2014/main" id="{70225932-97DD-1909-8053-D816F4647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59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10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26" name="Oval 87">
              <a:extLst>
                <a:ext uri="{FF2B5EF4-FFF2-40B4-BE49-F238E27FC236}">
                  <a16:creationId xmlns:a16="http://schemas.microsoft.com/office/drawing/2014/main" id="{6F0A79B9-2888-FCB8-8E55-435ABCC73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217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4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27" name="Oval 88">
              <a:extLst>
                <a:ext uri="{FF2B5EF4-FFF2-40B4-BE49-F238E27FC236}">
                  <a16:creationId xmlns:a16="http://schemas.microsoft.com/office/drawing/2014/main" id="{DA3262A8-3789-F8E2-9CF6-74A26F971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176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17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28" name="Oval 89">
              <a:extLst>
                <a:ext uri="{FF2B5EF4-FFF2-40B4-BE49-F238E27FC236}">
                  <a16:creationId xmlns:a16="http://schemas.microsoft.com/office/drawing/2014/main" id="{D214E901-1CA4-6207-B4D6-E8A2EC9FD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822"/>
              <a:ext cx="400" cy="3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15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29" name="Oval 90">
              <a:extLst>
                <a:ext uri="{FF2B5EF4-FFF2-40B4-BE49-F238E27FC236}">
                  <a16:creationId xmlns:a16="http://schemas.microsoft.com/office/drawing/2014/main" id="{C0376058-26B2-1EAE-49C5-BDDB6C72E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2822"/>
              <a:ext cx="400" cy="3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20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30" name="Oval 91">
              <a:extLst>
                <a:ext uri="{FF2B5EF4-FFF2-40B4-BE49-F238E27FC236}">
                  <a16:creationId xmlns:a16="http://schemas.microsoft.com/office/drawing/2014/main" id="{956A4A83-E0C3-1830-8341-2C97C76FE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2805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6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740" name="Group 124">
            <a:extLst>
              <a:ext uri="{FF2B5EF4-FFF2-40B4-BE49-F238E27FC236}">
                <a16:creationId xmlns:a16="http://schemas.microsoft.com/office/drawing/2014/main" id="{79455DD1-E99D-FB6E-CBE0-88A2DA264999}"/>
              </a:ext>
            </a:extLst>
          </p:cNvPr>
          <p:cNvGrpSpPr>
            <a:grpSpLocks/>
          </p:cNvGrpSpPr>
          <p:nvPr/>
        </p:nvGrpSpPr>
        <p:grpSpPr bwMode="auto">
          <a:xfrm>
            <a:off x="3652838" y="4354513"/>
            <a:ext cx="2319337" cy="1741487"/>
            <a:chOff x="2301" y="2905"/>
            <a:chExt cx="1461" cy="1097"/>
          </a:xfrm>
        </p:grpSpPr>
        <p:sp>
          <p:nvSpPr>
            <p:cNvPr id="79911" name="Line 93">
              <a:extLst>
                <a:ext uri="{FF2B5EF4-FFF2-40B4-BE49-F238E27FC236}">
                  <a16:creationId xmlns:a16="http://schemas.microsoft.com/office/drawing/2014/main" id="{3A3C05A4-4DAF-842F-385E-A3081054B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9" y="3043"/>
              <a:ext cx="397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12" name="Line 95">
              <a:extLst>
                <a:ext uri="{FF2B5EF4-FFF2-40B4-BE49-F238E27FC236}">
                  <a16:creationId xmlns:a16="http://schemas.microsoft.com/office/drawing/2014/main" id="{4A9DC50A-1C6B-FE1A-567B-738A71F9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3029"/>
              <a:ext cx="444" cy="4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13" name="Line 96">
              <a:extLst>
                <a:ext uri="{FF2B5EF4-FFF2-40B4-BE49-F238E27FC236}">
                  <a16:creationId xmlns:a16="http://schemas.microsoft.com/office/drawing/2014/main" id="{075AA4E6-F536-98D1-11CE-BF77AEB00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3430"/>
              <a:ext cx="272" cy="4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14" name="Line 97">
              <a:extLst>
                <a:ext uri="{FF2B5EF4-FFF2-40B4-BE49-F238E27FC236}">
                  <a16:creationId xmlns:a16="http://schemas.microsoft.com/office/drawing/2014/main" id="{71D499C4-62EB-9DB4-F9D3-48AE5A72A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3435"/>
              <a:ext cx="252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15" name="Oval 98">
              <a:extLst>
                <a:ext uri="{FF2B5EF4-FFF2-40B4-BE49-F238E27FC236}">
                  <a16:creationId xmlns:a16="http://schemas.microsoft.com/office/drawing/2014/main" id="{311B4F19-ECD8-59E8-D8E1-FFC9087F1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2905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6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16" name="Oval 99">
              <a:extLst>
                <a:ext uri="{FF2B5EF4-FFF2-40B4-BE49-F238E27FC236}">
                  <a16:creationId xmlns:a16="http://schemas.microsoft.com/office/drawing/2014/main" id="{17894FDA-92DF-0A9C-6EF0-F9BFDB9E4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3304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4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17" name="Oval 100">
              <a:extLst>
                <a:ext uri="{FF2B5EF4-FFF2-40B4-BE49-F238E27FC236}">
                  <a16:creationId xmlns:a16="http://schemas.microsoft.com/office/drawing/2014/main" id="{66CBC9F2-691B-692E-A7E4-32C4E5E02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304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17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18" name="Oval 101">
              <a:extLst>
                <a:ext uri="{FF2B5EF4-FFF2-40B4-BE49-F238E27FC236}">
                  <a16:creationId xmlns:a16="http://schemas.microsoft.com/office/drawing/2014/main" id="{AC8FA883-9E10-E993-379B-D1F273875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748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15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19" name="Oval 102">
              <a:extLst>
                <a:ext uri="{FF2B5EF4-FFF2-40B4-BE49-F238E27FC236}">
                  <a16:creationId xmlns:a16="http://schemas.microsoft.com/office/drawing/2014/main" id="{B154B8F2-2585-7B2D-7F9A-571871C3D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3748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20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747" name="Group 131">
            <a:extLst>
              <a:ext uri="{FF2B5EF4-FFF2-40B4-BE49-F238E27FC236}">
                <a16:creationId xmlns:a16="http://schemas.microsoft.com/office/drawing/2014/main" id="{96D884E1-857C-0F26-DFB2-F0814AA4EED4}"/>
              </a:ext>
            </a:extLst>
          </p:cNvPr>
          <p:cNvGrpSpPr>
            <a:grpSpLocks/>
          </p:cNvGrpSpPr>
          <p:nvPr/>
        </p:nvGrpSpPr>
        <p:grpSpPr bwMode="auto">
          <a:xfrm>
            <a:off x="6521450" y="4322763"/>
            <a:ext cx="2319338" cy="1741487"/>
            <a:chOff x="4108" y="2885"/>
            <a:chExt cx="1461" cy="1097"/>
          </a:xfrm>
        </p:grpSpPr>
        <p:sp>
          <p:nvSpPr>
            <p:cNvPr id="79902" name="Line 105">
              <a:extLst>
                <a:ext uri="{FF2B5EF4-FFF2-40B4-BE49-F238E27FC236}">
                  <a16:creationId xmlns:a16="http://schemas.microsoft.com/office/drawing/2014/main" id="{C0AEAA57-6A99-5835-B24D-8A1F008FF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3023"/>
              <a:ext cx="397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03" name="Line 106">
              <a:extLst>
                <a:ext uri="{FF2B5EF4-FFF2-40B4-BE49-F238E27FC236}">
                  <a16:creationId xmlns:a16="http://schemas.microsoft.com/office/drawing/2014/main" id="{D0BB4A78-47AC-6B51-19E9-34C9725A1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" y="3415"/>
              <a:ext cx="201" cy="4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04" name="Line 107">
              <a:extLst>
                <a:ext uri="{FF2B5EF4-FFF2-40B4-BE49-F238E27FC236}">
                  <a16:creationId xmlns:a16="http://schemas.microsoft.com/office/drawing/2014/main" id="{825D6DF8-B990-7458-99F5-3CF519284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5" y="3009"/>
              <a:ext cx="444" cy="4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05" name="Line 108">
              <a:extLst>
                <a:ext uri="{FF2B5EF4-FFF2-40B4-BE49-F238E27FC236}">
                  <a16:creationId xmlns:a16="http://schemas.microsoft.com/office/drawing/2014/main" id="{E88929A4-243B-71AF-3593-C1B023557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9" y="3410"/>
              <a:ext cx="272" cy="4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06" name="Oval 110">
              <a:extLst>
                <a:ext uri="{FF2B5EF4-FFF2-40B4-BE49-F238E27FC236}">
                  <a16:creationId xmlns:a16="http://schemas.microsoft.com/office/drawing/2014/main" id="{D480E027-94DC-D82B-B181-AAF3D14A8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885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15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07" name="Oval 111">
              <a:extLst>
                <a:ext uri="{FF2B5EF4-FFF2-40B4-BE49-F238E27FC236}">
                  <a16:creationId xmlns:a16="http://schemas.microsoft.com/office/drawing/2014/main" id="{F898684E-2EB5-6698-5750-9DDBC684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3284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4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08" name="Oval 112">
              <a:extLst>
                <a:ext uri="{FF2B5EF4-FFF2-40B4-BE49-F238E27FC236}">
                  <a16:creationId xmlns:a16="http://schemas.microsoft.com/office/drawing/2014/main" id="{206FB280-7030-0C24-0948-CFCED1499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3284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17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09" name="Oval 114">
              <a:extLst>
                <a:ext uri="{FF2B5EF4-FFF2-40B4-BE49-F238E27FC236}">
                  <a16:creationId xmlns:a16="http://schemas.microsoft.com/office/drawing/2014/main" id="{78E3DE49-5ADC-768F-1D07-A954A6B37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728"/>
              <a:ext cx="312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20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9910" name="Oval 115">
              <a:extLst>
                <a:ext uri="{FF2B5EF4-FFF2-40B4-BE49-F238E27FC236}">
                  <a16:creationId xmlns:a16="http://schemas.microsoft.com/office/drawing/2014/main" id="{7AC4059D-EEC4-8225-6ED3-517E81EF4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3717"/>
              <a:ext cx="313" cy="2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1800" b="1"/>
                <a:t>6</a:t>
              </a:r>
              <a:endParaRPr lang="es-ES" altLang="es-ES" sz="1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11732" name="AutoShape 116">
            <a:extLst>
              <a:ext uri="{FF2B5EF4-FFF2-40B4-BE49-F238E27FC236}">
                <a16:creationId xmlns:a16="http://schemas.microsoft.com/office/drawing/2014/main" id="{DC3CC70D-36CA-E34C-6503-52E6A84F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4592638"/>
            <a:ext cx="1330325" cy="660400"/>
          </a:xfrm>
          <a:prstGeom prst="rightArrow">
            <a:avLst>
              <a:gd name="adj1" fmla="val 36454"/>
              <a:gd name="adj2" fmla="val 49241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1733" name="AutoShape 117">
            <a:extLst>
              <a:ext uri="{FF2B5EF4-FFF2-40B4-BE49-F238E27FC236}">
                <a16:creationId xmlns:a16="http://schemas.microsoft.com/office/drawing/2014/main" id="{588DC5DD-3D87-AE73-0D2F-6A1FC8DB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4375150"/>
            <a:ext cx="263525" cy="1860550"/>
          </a:xfrm>
          <a:prstGeom prst="parallelogram">
            <a:avLst>
              <a:gd name="adj" fmla="val 35134"/>
            </a:avLst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grpSp>
        <p:nvGrpSpPr>
          <p:cNvPr id="79890" name="Group 120">
            <a:extLst>
              <a:ext uri="{FF2B5EF4-FFF2-40B4-BE49-F238E27FC236}">
                <a16:creationId xmlns:a16="http://schemas.microsoft.com/office/drawing/2014/main" id="{5009545D-A08E-49FC-FBE9-757D9EC92CDA}"/>
              </a:ext>
            </a:extLst>
          </p:cNvPr>
          <p:cNvGrpSpPr>
            <a:grpSpLocks/>
          </p:cNvGrpSpPr>
          <p:nvPr/>
        </p:nvGrpSpPr>
        <p:grpSpPr bwMode="auto">
          <a:xfrm>
            <a:off x="8337550" y="1570038"/>
            <a:ext cx="512763" cy="357187"/>
            <a:chOff x="5242" y="1142"/>
            <a:chExt cx="323" cy="225"/>
          </a:xfrm>
        </p:grpSpPr>
        <p:sp>
          <p:nvSpPr>
            <p:cNvPr id="79900" name="Line 118">
              <a:extLst>
                <a:ext uri="{FF2B5EF4-FFF2-40B4-BE49-F238E27FC236}">
                  <a16:creationId xmlns:a16="http://schemas.microsoft.com/office/drawing/2014/main" id="{054F859A-854B-ADB9-3976-828509C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" y="1162"/>
              <a:ext cx="323" cy="20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901" name="Line 119">
              <a:extLst>
                <a:ext uri="{FF2B5EF4-FFF2-40B4-BE49-F238E27FC236}">
                  <a16:creationId xmlns:a16="http://schemas.microsoft.com/office/drawing/2014/main" id="{F9E84406-4E52-43D9-3327-0EC553AC2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2" y="1142"/>
              <a:ext cx="255" cy="2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1737" name="Group 121">
            <a:extLst>
              <a:ext uri="{FF2B5EF4-FFF2-40B4-BE49-F238E27FC236}">
                <a16:creationId xmlns:a16="http://schemas.microsoft.com/office/drawing/2014/main" id="{B6336D4D-4173-0AA4-C96D-E5A9AE5A3C13}"/>
              </a:ext>
            </a:extLst>
          </p:cNvPr>
          <p:cNvGrpSpPr>
            <a:grpSpLocks/>
          </p:cNvGrpSpPr>
          <p:nvPr/>
        </p:nvGrpSpPr>
        <p:grpSpPr bwMode="auto">
          <a:xfrm>
            <a:off x="6584950" y="3536950"/>
            <a:ext cx="512763" cy="357188"/>
            <a:chOff x="5242" y="1142"/>
            <a:chExt cx="323" cy="225"/>
          </a:xfrm>
        </p:grpSpPr>
        <p:sp>
          <p:nvSpPr>
            <p:cNvPr id="79898" name="Line 122">
              <a:extLst>
                <a:ext uri="{FF2B5EF4-FFF2-40B4-BE49-F238E27FC236}">
                  <a16:creationId xmlns:a16="http://schemas.microsoft.com/office/drawing/2014/main" id="{A916B0E8-6EAE-D66B-4208-7028691A5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" y="1162"/>
              <a:ext cx="323" cy="20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899" name="Line 123">
              <a:extLst>
                <a:ext uri="{FF2B5EF4-FFF2-40B4-BE49-F238E27FC236}">
                  <a16:creationId xmlns:a16="http://schemas.microsoft.com/office/drawing/2014/main" id="{A1B8B35F-2E8F-F7EF-35AB-12E6B47C8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2" y="1142"/>
              <a:ext cx="255" cy="2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1741" name="Group 125">
            <a:extLst>
              <a:ext uri="{FF2B5EF4-FFF2-40B4-BE49-F238E27FC236}">
                <a16:creationId xmlns:a16="http://schemas.microsoft.com/office/drawing/2014/main" id="{BE401C7D-2183-05B1-EE80-9B15D4172966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5487988"/>
            <a:ext cx="512763" cy="357187"/>
            <a:chOff x="5242" y="1142"/>
            <a:chExt cx="323" cy="225"/>
          </a:xfrm>
        </p:grpSpPr>
        <p:sp>
          <p:nvSpPr>
            <p:cNvPr id="79896" name="Line 126">
              <a:extLst>
                <a:ext uri="{FF2B5EF4-FFF2-40B4-BE49-F238E27FC236}">
                  <a16:creationId xmlns:a16="http://schemas.microsoft.com/office/drawing/2014/main" id="{E1DC8E7B-112A-D38F-AAC3-E4A34257E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" y="1162"/>
              <a:ext cx="323" cy="20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897" name="Line 127">
              <a:extLst>
                <a:ext uri="{FF2B5EF4-FFF2-40B4-BE49-F238E27FC236}">
                  <a16:creationId xmlns:a16="http://schemas.microsoft.com/office/drawing/2014/main" id="{A100A2BD-92AB-7C59-CA2D-CDA3D5AE3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2" y="1142"/>
              <a:ext cx="255" cy="2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1744" name="Group 128">
            <a:extLst>
              <a:ext uri="{FF2B5EF4-FFF2-40B4-BE49-F238E27FC236}">
                <a16:creationId xmlns:a16="http://schemas.microsoft.com/office/drawing/2014/main" id="{C02732F0-FFE0-6BFA-C553-11CE4390E9C1}"/>
              </a:ext>
            </a:extLst>
          </p:cNvPr>
          <p:cNvGrpSpPr>
            <a:grpSpLocks/>
          </p:cNvGrpSpPr>
          <p:nvPr/>
        </p:nvGrpSpPr>
        <p:grpSpPr bwMode="auto">
          <a:xfrm>
            <a:off x="3684588" y="5456238"/>
            <a:ext cx="512762" cy="357187"/>
            <a:chOff x="5242" y="1142"/>
            <a:chExt cx="323" cy="225"/>
          </a:xfrm>
        </p:grpSpPr>
        <p:sp>
          <p:nvSpPr>
            <p:cNvPr id="79894" name="Line 129">
              <a:extLst>
                <a:ext uri="{FF2B5EF4-FFF2-40B4-BE49-F238E27FC236}">
                  <a16:creationId xmlns:a16="http://schemas.microsoft.com/office/drawing/2014/main" id="{92038CBE-424D-44CD-EEFF-29843632A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" y="1162"/>
              <a:ext cx="323" cy="20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895" name="Line 130">
              <a:extLst>
                <a:ext uri="{FF2B5EF4-FFF2-40B4-BE49-F238E27FC236}">
                  <a16:creationId xmlns:a16="http://schemas.microsoft.com/office/drawing/2014/main" id="{C0B4B517-9813-AC05-751A-B7BA77FA5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2" y="1142"/>
              <a:ext cx="255" cy="2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68" grpId="0"/>
      <p:bldP spid="111681" grpId="0" animBg="1"/>
      <p:bldP spid="111695" grpId="0"/>
      <p:bldP spid="111732" grpId="0" animBg="1"/>
      <p:bldP spid="11173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3 Marcador de pie de página">
            <a:extLst>
              <a:ext uri="{FF2B5EF4-FFF2-40B4-BE49-F238E27FC236}">
                <a16:creationId xmlns:a16="http://schemas.microsoft.com/office/drawing/2014/main" id="{B0BAFAAB-7B0C-BD0F-5D96-01EC03C29A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DD644549-7C0A-4F65-8E6E-1535A0AEC0BA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ED5BF03-7551-E363-1C45-EADF530C2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0"/>
            <a:ext cx="8736012" cy="744538"/>
          </a:xfrm>
        </p:spPr>
        <p:txBody>
          <a:bodyPr/>
          <a:lstStyle/>
          <a:p>
            <a:r>
              <a:rPr lang="es-ES_tradnl" altLang="es-ES"/>
              <a:t>3.3.4. Operación de eliminación en un AVL.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070A17C-A217-DFC0-B815-E0E08598D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560388"/>
            <a:ext cx="8674100" cy="31654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_tradnl" altLang="es-ES" sz="2800"/>
              <a:t>Después de eliminar un nodo, volver a los nodos antecesores (recursivamente).</a:t>
            </a:r>
          </a:p>
          <a:p>
            <a:pPr>
              <a:spcBef>
                <a:spcPct val="0"/>
              </a:spcBef>
            </a:pPr>
            <a:r>
              <a:rPr lang="es-ES_tradnl" altLang="es-ES" sz="2800"/>
              <a:t>Comprobar si cumple la condición de balanceo.</a:t>
            </a:r>
          </a:p>
          <a:p>
            <a:pPr>
              <a:spcBef>
                <a:spcPct val="0"/>
              </a:spcBef>
            </a:pPr>
            <a:r>
              <a:rPr lang="es-ES_tradnl" altLang="es-ES" sz="2800"/>
              <a:t>En caso negativo </a:t>
            </a:r>
            <a:r>
              <a:rPr lang="es-ES_tradnl" altLang="es-ES" sz="2800" b="1"/>
              <a:t>rebalancear</a:t>
            </a:r>
            <a:r>
              <a:rPr lang="es-ES_tradnl" altLang="es-ES" sz="2800"/>
              <a:t>.</a:t>
            </a:r>
          </a:p>
          <a:p>
            <a:pPr>
              <a:spcBef>
                <a:spcPct val="0"/>
              </a:spcBef>
            </a:pPr>
            <a:r>
              <a:rPr lang="es-ES_tradnl" altLang="es-ES" sz="2800"/>
              <a:t>Se pueden predefinir </a:t>
            </a:r>
            <a:r>
              <a:rPr lang="es-ES_tradnl" altLang="es-ES" sz="2800" b="1"/>
              <a:t>3 casos</a:t>
            </a:r>
            <a:r>
              <a:rPr lang="es-ES_tradnl" altLang="es-ES" sz="2800"/>
              <a:t> de eliminación en subárbol izquierdo, y los simétricos en subárbol derecho.</a:t>
            </a:r>
          </a:p>
        </p:txBody>
      </p:sp>
      <p:sp>
        <p:nvSpPr>
          <p:cNvPr id="80901" name="Line 21">
            <a:extLst>
              <a:ext uri="{FF2B5EF4-FFF2-40B4-BE49-F238E27FC236}">
                <a16:creationId xmlns:a16="http://schemas.microsoft.com/office/drawing/2014/main" id="{D3295993-5B1B-5FA9-79BE-4EA84EBB7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2750" y="4308475"/>
            <a:ext cx="863600" cy="720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0902" name="Line 22">
            <a:extLst>
              <a:ext uri="{FF2B5EF4-FFF2-40B4-BE49-F238E27FC236}">
                <a16:creationId xmlns:a16="http://schemas.microsoft.com/office/drawing/2014/main" id="{0D68C8C6-2B00-F5BC-4057-84A3018D0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4550" y="3627438"/>
            <a:ext cx="5873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0903" name="Line 23">
            <a:extLst>
              <a:ext uri="{FF2B5EF4-FFF2-40B4-BE49-F238E27FC236}">
                <a16:creationId xmlns:a16="http://schemas.microsoft.com/office/drawing/2014/main" id="{3651456E-0952-0D56-A71A-AAE6B7BA92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61000" y="3508375"/>
            <a:ext cx="938213" cy="695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0904" name="Line 24">
            <a:extLst>
              <a:ext uri="{FF2B5EF4-FFF2-40B4-BE49-F238E27FC236}">
                <a16:creationId xmlns:a16="http://schemas.microsoft.com/office/drawing/2014/main" id="{D92B49BD-1F5C-5EE7-E3D1-B47FABE03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0" y="4291013"/>
            <a:ext cx="688975" cy="6270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0905" name="Oval 25">
            <a:extLst>
              <a:ext uri="{FF2B5EF4-FFF2-40B4-BE49-F238E27FC236}">
                <a16:creationId xmlns:a16="http://schemas.microsoft.com/office/drawing/2014/main" id="{F7A4C4CA-1492-79DB-C940-A4A40B3255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99188" y="4054475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b="1"/>
              <a:t>C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80906" name="Oval 26">
            <a:extLst>
              <a:ext uri="{FF2B5EF4-FFF2-40B4-BE49-F238E27FC236}">
                <a16:creationId xmlns:a16="http://schemas.microsoft.com/office/drawing/2014/main" id="{B01926B4-0734-B4AB-FD49-7358D9EE7E8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87950" y="3292475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b="1"/>
              <a:t>A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grpSp>
        <p:nvGrpSpPr>
          <p:cNvPr id="80907" name="Group 27">
            <a:extLst>
              <a:ext uri="{FF2B5EF4-FFF2-40B4-BE49-F238E27FC236}">
                <a16:creationId xmlns:a16="http://schemas.microsoft.com/office/drawing/2014/main" id="{656DF7EF-22D3-D757-3E4B-42654AAF7170}"/>
              </a:ext>
            </a:extLst>
          </p:cNvPr>
          <p:cNvGrpSpPr>
            <a:grpSpLocks/>
          </p:cNvGrpSpPr>
          <p:nvPr/>
        </p:nvGrpSpPr>
        <p:grpSpPr bwMode="auto">
          <a:xfrm>
            <a:off x="4241800" y="4116388"/>
            <a:ext cx="776288" cy="1189037"/>
            <a:chOff x="520" y="2728"/>
            <a:chExt cx="648" cy="726"/>
          </a:xfrm>
        </p:grpSpPr>
        <p:sp>
          <p:nvSpPr>
            <p:cNvPr id="80922" name="AutoShape 28">
              <a:extLst>
                <a:ext uri="{FF2B5EF4-FFF2-40B4-BE49-F238E27FC236}">
                  <a16:creationId xmlns:a16="http://schemas.microsoft.com/office/drawing/2014/main" id="{29B2169E-9FF1-E156-C94F-E0D187D6D4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0923" name="Text Box 29">
              <a:extLst>
                <a:ext uri="{FF2B5EF4-FFF2-40B4-BE49-F238E27FC236}">
                  <a16:creationId xmlns:a16="http://schemas.microsoft.com/office/drawing/2014/main" id="{3FD98A02-AAAB-801A-30D1-2F1E8F3EA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919"/>
              <a:ext cx="37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80908" name="Group 30">
            <a:extLst>
              <a:ext uri="{FF2B5EF4-FFF2-40B4-BE49-F238E27FC236}">
                <a16:creationId xmlns:a16="http://schemas.microsoft.com/office/drawing/2014/main" id="{9E2F1560-B19E-B652-1409-7B201A41870E}"/>
              </a:ext>
            </a:extLst>
          </p:cNvPr>
          <p:cNvGrpSpPr>
            <a:grpSpLocks/>
          </p:cNvGrpSpPr>
          <p:nvPr/>
        </p:nvGrpSpPr>
        <p:grpSpPr bwMode="auto">
          <a:xfrm>
            <a:off x="5143500" y="4967288"/>
            <a:ext cx="776288" cy="1190625"/>
            <a:chOff x="1277" y="3197"/>
            <a:chExt cx="648" cy="726"/>
          </a:xfrm>
        </p:grpSpPr>
        <p:sp>
          <p:nvSpPr>
            <p:cNvPr id="80920" name="AutoShape 31">
              <a:extLst>
                <a:ext uri="{FF2B5EF4-FFF2-40B4-BE49-F238E27FC236}">
                  <a16:creationId xmlns:a16="http://schemas.microsoft.com/office/drawing/2014/main" id="{603F57FE-6170-D75D-F712-78A1BC171C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0921" name="Text Box 32">
              <a:extLst>
                <a:ext uri="{FF2B5EF4-FFF2-40B4-BE49-F238E27FC236}">
                  <a16:creationId xmlns:a16="http://schemas.microsoft.com/office/drawing/2014/main" id="{26049DA9-7184-5444-B071-4A6994D22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407"/>
              <a:ext cx="33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80909" name="Group 33">
            <a:extLst>
              <a:ext uri="{FF2B5EF4-FFF2-40B4-BE49-F238E27FC236}">
                <a16:creationId xmlns:a16="http://schemas.microsoft.com/office/drawing/2014/main" id="{9FB37DB7-85B6-72EB-16DF-7DD0476336FE}"/>
              </a:ext>
            </a:extLst>
          </p:cNvPr>
          <p:cNvGrpSpPr>
            <a:grpSpLocks/>
          </p:cNvGrpSpPr>
          <p:nvPr/>
        </p:nvGrpSpPr>
        <p:grpSpPr bwMode="auto">
          <a:xfrm>
            <a:off x="6778625" y="4902200"/>
            <a:ext cx="823913" cy="1236663"/>
            <a:chOff x="2044" y="3204"/>
            <a:chExt cx="648" cy="726"/>
          </a:xfrm>
        </p:grpSpPr>
        <p:sp>
          <p:nvSpPr>
            <p:cNvPr id="80918" name="AutoShape 34">
              <a:extLst>
                <a:ext uri="{FF2B5EF4-FFF2-40B4-BE49-F238E27FC236}">
                  <a16:creationId xmlns:a16="http://schemas.microsoft.com/office/drawing/2014/main" id="{388AA39B-5D63-2CD1-D27B-B8090714C5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0919" name="Text Box 35">
              <a:extLst>
                <a:ext uri="{FF2B5EF4-FFF2-40B4-BE49-F238E27FC236}">
                  <a16:creationId xmlns:a16="http://schemas.microsoft.com/office/drawing/2014/main" id="{E692FDF3-E39D-6226-7613-EF662C024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6"/>
              <a:ext cx="33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80910" name="Text Box 37">
            <a:extLst>
              <a:ext uri="{FF2B5EF4-FFF2-40B4-BE49-F238E27FC236}">
                <a16:creationId xmlns:a16="http://schemas.microsoft.com/office/drawing/2014/main" id="{6115EB79-CBED-8534-F1C5-91E14F14E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5137150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b="1">
                <a:solidFill>
                  <a:srgbClr val="0066FF"/>
                </a:solidFill>
              </a:rPr>
              <a:t>h2</a:t>
            </a:r>
            <a:endParaRPr lang="es-ES" altLang="es-ES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11" name="Text Box 38">
            <a:extLst>
              <a:ext uri="{FF2B5EF4-FFF2-40B4-BE49-F238E27FC236}">
                <a16:creationId xmlns:a16="http://schemas.microsoft.com/office/drawing/2014/main" id="{9CA0E067-F950-35FF-4D89-6504199E1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5199063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b="1">
                <a:solidFill>
                  <a:srgbClr val="0066FF"/>
                </a:solidFill>
              </a:rPr>
              <a:t>h1</a:t>
            </a:r>
            <a:endParaRPr lang="es-ES" altLang="es-ES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12" name="AutoShape 39">
            <a:extLst>
              <a:ext uri="{FF2B5EF4-FFF2-40B4-BE49-F238E27FC236}">
                <a16:creationId xmlns:a16="http://schemas.microsoft.com/office/drawing/2014/main" id="{25793BE9-7155-B9E2-8BCE-C162A7621931}"/>
              </a:ext>
            </a:extLst>
          </p:cNvPr>
          <p:cNvSpPr>
            <a:spLocks/>
          </p:cNvSpPr>
          <p:nvPr/>
        </p:nvSpPr>
        <p:spPr bwMode="auto">
          <a:xfrm flipH="1">
            <a:off x="6027738" y="4948238"/>
            <a:ext cx="277812" cy="1193800"/>
          </a:xfrm>
          <a:prstGeom prst="leftBrace">
            <a:avLst>
              <a:gd name="adj1" fmla="val 35810"/>
              <a:gd name="adj2" fmla="val 50528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80913" name="AutoShape 40">
            <a:extLst>
              <a:ext uri="{FF2B5EF4-FFF2-40B4-BE49-F238E27FC236}">
                <a16:creationId xmlns:a16="http://schemas.microsoft.com/office/drawing/2014/main" id="{1D742644-2B81-41A7-B1D6-C7E6D70B05FB}"/>
              </a:ext>
            </a:extLst>
          </p:cNvPr>
          <p:cNvSpPr>
            <a:spLocks/>
          </p:cNvSpPr>
          <p:nvPr/>
        </p:nvSpPr>
        <p:spPr bwMode="auto">
          <a:xfrm flipH="1">
            <a:off x="7735888" y="4945063"/>
            <a:ext cx="230187" cy="1208087"/>
          </a:xfrm>
          <a:prstGeom prst="leftBrace">
            <a:avLst>
              <a:gd name="adj1" fmla="val 43736"/>
              <a:gd name="adj2" fmla="val 43755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grpSp>
        <p:nvGrpSpPr>
          <p:cNvPr id="80914" name="Group 44">
            <a:extLst>
              <a:ext uri="{FF2B5EF4-FFF2-40B4-BE49-F238E27FC236}">
                <a16:creationId xmlns:a16="http://schemas.microsoft.com/office/drawing/2014/main" id="{6CED765A-123F-4FF7-F045-1D1EB5D76298}"/>
              </a:ext>
            </a:extLst>
          </p:cNvPr>
          <p:cNvGrpSpPr>
            <a:grpSpLocks/>
          </p:cNvGrpSpPr>
          <p:nvPr/>
        </p:nvGrpSpPr>
        <p:grpSpPr bwMode="auto">
          <a:xfrm>
            <a:off x="4224338" y="5456238"/>
            <a:ext cx="757237" cy="350837"/>
            <a:chOff x="2661" y="3533"/>
            <a:chExt cx="477" cy="221"/>
          </a:xfrm>
        </p:grpSpPr>
        <p:sp>
          <p:nvSpPr>
            <p:cNvPr id="80916" name="Line 19">
              <a:extLst>
                <a:ext uri="{FF2B5EF4-FFF2-40B4-BE49-F238E27FC236}">
                  <a16:creationId xmlns:a16="http://schemas.microsoft.com/office/drawing/2014/main" id="{12B7C64A-AF8E-4EE2-3B36-7A05DC60B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1" y="3533"/>
              <a:ext cx="467" cy="22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0917" name="Line 42">
              <a:extLst>
                <a:ext uri="{FF2B5EF4-FFF2-40B4-BE49-F238E27FC236}">
                  <a16:creationId xmlns:a16="http://schemas.microsoft.com/office/drawing/2014/main" id="{59D619C3-3B38-7A4E-1D5E-2BEC848AB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1" y="3548"/>
              <a:ext cx="467" cy="1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0635" name="Rectangle 43">
            <a:extLst>
              <a:ext uri="{FF2B5EF4-FFF2-40B4-BE49-F238E27FC236}">
                <a16:creationId xmlns:a16="http://schemas.microsoft.com/office/drawing/2014/main" id="{4AC372F6-781F-3620-FF07-0C8C6736D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3783013"/>
            <a:ext cx="4149725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ES" sz="2800" b="1"/>
              <a:t>Ojo:</a:t>
            </a:r>
            <a:r>
              <a:rPr lang="es-ES_tradnl" altLang="es-ES" sz="2800"/>
              <a:t> Los casos de desbalanceo en subárbol izquierdo de </a:t>
            </a:r>
            <a:r>
              <a:rPr lang="es-ES_tradnl" altLang="es-ES" sz="2800" b="1"/>
              <a:t>A</a:t>
            </a:r>
            <a:r>
              <a:rPr lang="es-ES_tradnl" altLang="es-ES" sz="2800"/>
              <a:t> dependen de las alturas </a:t>
            </a:r>
            <a:r>
              <a:rPr lang="es-ES_tradnl" altLang="es-ES" sz="2800" b="1">
                <a:solidFill>
                  <a:srgbClr val="0066FF"/>
                </a:solidFill>
              </a:rPr>
              <a:t>h1</a:t>
            </a:r>
            <a:r>
              <a:rPr lang="es-ES_tradnl" altLang="es-ES" sz="2800"/>
              <a:t> y </a:t>
            </a:r>
            <a:r>
              <a:rPr lang="es-ES_tradnl" altLang="es-ES" sz="2800" b="1">
                <a:solidFill>
                  <a:srgbClr val="0066FF"/>
                </a:solidFill>
              </a:rPr>
              <a:t>h2</a:t>
            </a:r>
            <a:r>
              <a:rPr lang="es-ES_tradnl" altLang="es-ES" sz="2800"/>
              <a:t> en el subárbol derecho.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3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3 Marcador de pie de página">
            <a:extLst>
              <a:ext uri="{FF2B5EF4-FFF2-40B4-BE49-F238E27FC236}">
                <a16:creationId xmlns:a16="http://schemas.microsoft.com/office/drawing/2014/main" id="{80ED0032-BE63-CBA1-12E5-8F65E4A94C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AFBDCFC2-4630-4626-8564-EFDF730EA8AE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81923" name="Rectangle 4">
            <a:extLst>
              <a:ext uri="{FF2B5EF4-FFF2-40B4-BE49-F238E27FC236}">
                <a16:creationId xmlns:a16="http://schemas.microsoft.com/office/drawing/2014/main" id="{62A41F4C-5FFE-2A79-5AB6-888969B3C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8825"/>
          </a:xfrm>
        </p:spPr>
        <p:txBody>
          <a:bodyPr/>
          <a:lstStyle/>
          <a:p>
            <a:r>
              <a:rPr lang="es-ES_tradnl" altLang="es-ES"/>
              <a:t>3.3.4. Operación de eliminación en un AVL.</a:t>
            </a:r>
          </a:p>
        </p:txBody>
      </p:sp>
      <p:sp>
        <p:nvSpPr>
          <p:cNvPr id="81924" name="Rectangle 5">
            <a:extLst>
              <a:ext uri="{FF2B5EF4-FFF2-40B4-BE49-F238E27FC236}">
                <a16:creationId xmlns:a16="http://schemas.microsoft.com/office/drawing/2014/main" id="{4715882E-DC33-2E3F-0DAE-B2C2E15E3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5083175"/>
            <a:ext cx="8396287" cy="1087438"/>
          </a:xfrm>
        </p:spPr>
        <p:txBody>
          <a:bodyPr/>
          <a:lstStyle/>
          <a:p>
            <a:r>
              <a:rPr lang="es-ES_tradnl" altLang="es-ES" sz="2800"/>
              <a:t>El árbol resultante está balanceado.</a:t>
            </a:r>
          </a:p>
          <a:p>
            <a:r>
              <a:rPr lang="es-ES_tradnl" altLang="es-ES" sz="2800"/>
              <a:t>La altura del árbol no cambia.</a:t>
            </a:r>
          </a:p>
        </p:txBody>
      </p:sp>
      <p:sp>
        <p:nvSpPr>
          <p:cNvPr id="81925" name="Line 6">
            <a:extLst>
              <a:ext uri="{FF2B5EF4-FFF2-40B4-BE49-F238E27FC236}">
                <a16:creationId xmlns:a16="http://schemas.microsoft.com/office/drawing/2014/main" id="{9650AA28-048F-FC09-B6F1-AFEBFED87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0988" y="2544763"/>
            <a:ext cx="422275" cy="7508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26" name="Line 7">
            <a:extLst>
              <a:ext uri="{FF2B5EF4-FFF2-40B4-BE49-F238E27FC236}">
                <a16:creationId xmlns:a16="http://schemas.microsoft.com/office/drawing/2014/main" id="{FE0477DE-74CF-FBC8-5C4F-115F2AB201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5038" y="2511425"/>
            <a:ext cx="587375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27" name="Line 8">
            <a:extLst>
              <a:ext uri="{FF2B5EF4-FFF2-40B4-BE49-F238E27FC236}">
                <a16:creationId xmlns:a16="http://schemas.microsoft.com/office/drawing/2014/main" id="{778304BF-0952-389B-52B2-1B488D198C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1463" y="1741488"/>
            <a:ext cx="828675" cy="760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28" name="Line 9">
            <a:extLst>
              <a:ext uri="{FF2B5EF4-FFF2-40B4-BE49-F238E27FC236}">
                <a16:creationId xmlns:a16="http://schemas.microsoft.com/office/drawing/2014/main" id="{E4F35537-D01F-D679-6FF3-77A6D6631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950" y="1719263"/>
            <a:ext cx="765175" cy="8143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29" name="Oval 10">
            <a:extLst>
              <a:ext uri="{FF2B5EF4-FFF2-40B4-BE49-F238E27FC236}">
                <a16:creationId xmlns:a16="http://schemas.microsoft.com/office/drawing/2014/main" id="{0DC918C7-0D6B-B883-3ACA-D57F0E9B8F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8363" y="1452563"/>
            <a:ext cx="460375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C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81930" name="Oval 11">
            <a:extLst>
              <a:ext uri="{FF2B5EF4-FFF2-40B4-BE49-F238E27FC236}">
                <a16:creationId xmlns:a16="http://schemas.microsoft.com/office/drawing/2014/main" id="{1415708B-D49E-4216-1FC9-7726C43FC8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76988" y="2238375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A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grpSp>
        <p:nvGrpSpPr>
          <p:cNvPr id="81931" name="Group 12">
            <a:extLst>
              <a:ext uri="{FF2B5EF4-FFF2-40B4-BE49-F238E27FC236}">
                <a16:creationId xmlns:a16="http://schemas.microsoft.com/office/drawing/2014/main" id="{4C5441AF-60FF-5AED-7180-EACCA787FFF0}"/>
              </a:ext>
            </a:extLst>
          </p:cNvPr>
          <p:cNvGrpSpPr>
            <a:grpSpLocks/>
          </p:cNvGrpSpPr>
          <p:nvPr/>
        </p:nvGrpSpPr>
        <p:grpSpPr bwMode="auto">
          <a:xfrm>
            <a:off x="5694363" y="3062288"/>
            <a:ext cx="776287" cy="809625"/>
            <a:chOff x="520" y="2728"/>
            <a:chExt cx="648" cy="726"/>
          </a:xfrm>
        </p:grpSpPr>
        <p:sp>
          <p:nvSpPr>
            <p:cNvPr id="81977" name="AutoShape 13">
              <a:extLst>
                <a:ext uri="{FF2B5EF4-FFF2-40B4-BE49-F238E27FC236}">
                  <a16:creationId xmlns:a16="http://schemas.microsoft.com/office/drawing/2014/main" id="{E8A163D6-2101-BB87-C2F0-F0C83890814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1978" name="Text Box 14">
              <a:extLst>
                <a:ext uri="{FF2B5EF4-FFF2-40B4-BE49-F238E27FC236}">
                  <a16:creationId xmlns:a16="http://schemas.microsoft.com/office/drawing/2014/main" id="{5DE97602-40F9-ABD3-25A3-B0E772B23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919"/>
              <a:ext cx="372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81932" name="Group 15">
            <a:extLst>
              <a:ext uri="{FF2B5EF4-FFF2-40B4-BE49-F238E27FC236}">
                <a16:creationId xmlns:a16="http://schemas.microsoft.com/office/drawing/2014/main" id="{4E7E60DB-1E3D-10A5-2B8B-8923BDF0DA47}"/>
              </a:ext>
            </a:extLst>
          </p:cNvPr>
          <p:cNvGrpSpPr>
            <a:grpSpLocks/>
          </p:cNvGrpSpPr>
          <p:nvPr/>
        </p:nvGrpSpPr>
        <p:grpSpPr bwMode="auto">
          <a:xfrm>
            <a:off x="6537325" y="3074988"/>
            <a:ext cx="866775" cy="1190625"/>
            <a:chOff x="1277" y="3197"/>
            <a:chExt cx="648" cy="726"/>
          </a:xfrm>
        </p:grpSpPr>
        <p:sp>
          <p:nvSpPr>
            <p:cNvPr id="81975" name="AutoShape 16">
              <a:extLst>
                <a:ext uri="{FF2B5EF4-FFF2-40B4-BE49-F238E27FC236}">
                  <a16:creationId xmlns:a16="http://schemas.microsoft.com/office/drawing/2014/main" id="{FBFAC683-2B00-41E2-6538-431F8EF017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1976" name="Text Box 17">
              <a:extLst>
                <a:ext uri="{FF2B5EF4-FFF2-40B4-BE49-F238E27FC236}">
                  <a16:creationId xmlns:a16="http://schemas.microsoft.com/office/drawing/2014/main" id="{3E342553-CDFF-5512-D57F-CB7AB1998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407"/>
              <a:ext cx="33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81933" name="Group 18">
            <a:extLst>
              <a:ext uri="{FF2B5EF4-FFF2-40B4-BE49-F238E27FC236}">
                <a16:creationId xmlns:a16="http://schemas.microsoft.com/office/drawing/2014/main" id="{E7509EDA-A569-A4DA-CF5C-70DE1FEE3218}"/>
              </a:ext>
            </a:extLst>
          </p:cNvPr>
          <p:cNvGrpSpPr>
            <a:grpSpLocks/>
          </p:cNvGrpSpPr>
          <p:nvPr/>
        </p:nvGrpSpPr>
        <p:grpSpPr bwMode="auto">
          <a:xfrm>
            <a:off x="7720013" y="2347913"/>
            <a:ext cx="868362" cy="1312862"/>
            <a:chOff x="2044" y="3204"/>
            <a:chExt cx="648" cy="726"/>
          </a:xfrm>
        </p:grpSpPr>
        <p:sp>
          <p:nvSpPr>
            <p:cNvPr id="81973" name="AutoShape 19">
              <a:extLst>
                <a:ext uri="{FF2B5EF4-FFF2-40B4-BE49-F238E27FC236}">
                  <a16:creationId xmlns:a16="http://schemas.microsoft.com/office/drawing/2014/main" id="{C3C3F6A2-6779-8F36-C70E-0E4F816778C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1974" name="Text Box 20">
              <a:extLst>
                <a:ext uri="{FF2B5EF4-FFF2-40B4-BE49-F238E27FC236}">
                  <a16:creationId xmlns:a16="http://schemas.microsoft.com/office/drawing/2014/main" id="{4E7F9780-8D8B-511F-BF47-C185C21F2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6"/>
              <a:ext cx="33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81934" name="Text Box 21">
            <a:extLst>
              <a:ext uri="{FF2B5EF4-FFF2-40B4-BE49-F238E27FC236}">
                <a16:creationId xmlns:a16="http://schemas.microsoft.com/office/drawing/2014/main" id="{C9B4AD12-EF2D-33CA-D9D4-F36CD3E79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709613"/>
            <a:ext cx="328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Caso 1. h1=h2</a:t>
            </a:r>
            <a:endParaRPr lang="es-ES" altLang="es-ES" sz="3200" b="1"/>
          </a:p>
        </p:txBody>
      </p:sp>
      <p:sp>
        <p:nvSpPr>
          <p:cNvPr id="81935" name="AutoShape 22">
            <a:extLst>
              <a:ext uri="{FF2B5EF4-FFF2-40B4-BE49-F238E27FC236}">
                <a16:creationId xmlns:a16="http://schemas.microsoft.com/office/drawing/2014/main" id="{52D785B4-1B64-DC7D-3020-0D8AFC969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867025"/>
            <a:ext cx="1133475" cy="660400"/>
          </a:xfrm>
          <a:prstGeom prst="rightArrow">
            <a:avLst>
              <a:gd name="adj1" fmla="val 32694"/>
              <a:gd name="adj2" fmla="val 52166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81936" name="Text Box 23">
            <a:extLst>
              <a:ext uri="{FF2B5EF4-FFF2-40B4-BE49-F238E27FC236}">
                <a16:creationId xmlns:a16="http://schemas.microsoft.com/office/drawing/2014/main" id="{E97E20A8-404D-57C1-71F8-DF7C04982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709613"/>
            <a:ext cx="375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Solución. RSD (A)</a:t>
            </a:r>
            <a:endParaRPr lang="es-ES" altLang="es-ES" sz="3200" b="1"/>
          </a:p>
        </p:txBody>
      </p:sp>
      <p:sp>
        <p:nvSpPr>
          <p:cNvPr id="81937" name="Line 26">
            <a:extLst>
              <a:ext uri="{FF2B5EF4-FFF2-40B4-BE49-F238E27FC236}">
                <a16:creationId xmlns:a16="http://schemas.microsoft.com/office/drawing/2014/main" id="{4ED1028F-5D01-11E0-98E7-503BCC4588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8050" y="2390775"/>
            <a:ext cx="615950" cy="7985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38" name="Line 27">
            <a:extLst>
              <a:ext uri="{FF2B5EF4-FFF2-40B4-BE49-F238E27FC236}">
                <a16:creationId xmlns:a16="http://schemas.microsoft.com/office/drawing/2014/main" id="{EA76FCDB-BC25-F5F4-07E1-C2776D761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8100" y="1787525"/>
            <a:ext cx="5873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39" name="Line 28">
            <a:extLst>
              <a:ext uri="{FF2B5EF4-FFF2-40B4-BE49-F238E27FC236}">
                <a16:creationId xmlns:a16="http://schemas.microsoft.com/office/drawing/2014/main" id="{4295AE7C-85BD-DA18-7E0D-9B7A5A1E6B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2475" y="1714500"/>
            <a:ext cx="752475" cy="695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40" name="Line 29">
            <a:extLst>
              <a:ext uri="{FF2B5EF4-FFF2-40B4-BE49-F238E27FC236}">
                <a16:creationId xmlns:a16="http://schemas.microsoft.com/office/drawing/2014/main" id="{44C44E8D-C7BF-4CB7-E333-53F353FCA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3" y="2544763"/>
            <a:ext cx="487362" cy="5651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41" name="Oval 30">
            <a:extLst>
              <a:ext uri="{FF2B5EF4-FFF2-40B4-BE49-F238E27FC236}">
                <a16:creationId xmlns:a16="http://schemas.microsoft.com/office/drawing/2014/main" id="{BC2F3464-6786-360C-0A62-C0ED7DF4D29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57463" y="2246313"/>
            <a:ext cx="460375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C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81942" name="Oval 31">
            <a:extLst>
              <a:ext uri="{FF2B5EF4-FFF2-40B4-BE49-F238E27FC236}">
                <a16:creationId xmlns:a16="http://schemas.microsoft.com/office/drawing/2014/main" id="{C39ACF4C-6F19-0C57-348A-E2AEC6EA2E1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1500" y="1452563"/>
            <a:ext cx="460375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A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grpSp>
        <p:nvGrpSpPr>
          <p:cNvPr id="81943" name="Group 32">
            <a:extLst>
              <a:ext uri="{FF2B5EF4-FFF2-40B4-BE49-F238E27FC236}">
                <a16:creationId xmlns:a16="http://schemas.microsoft.com/office/drawing/2014/main" id="{7CD0F4EE-448E-23D1-96B1-0185B523935A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2276475"/>
            <a:ext cx="776288" cy="876300"/>
            <a:chOff x="520" y="2728"/>
            <a:chExt cx="648" cy="726"/>
          </a:xfrm>
        </p:grpSpPr>
        <p:sp>
          <p:nvSpPr>
            <p:cNvPr id="81971" name="AutoShape 33">
              <a:extLst>
                <a:ext uri="{FF2B5EF4-FFF2-40B4-BE49-F238E27FC236}">
                  <a16:creationId xmlns:a16="http://schemas.microsoft.com/office/drawing/2014/main" id="{D94EA5DB-B683-F622-3225-78253340A7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1972" name="Text Box 34">
              <a:extLst>
                <a:ext uri="{FF2B5EF4-FFF2-40B4-BE49-F238E27FC236}">
                  <a16:creationId xmlns:a16="http://schemas.microsoft.com/office/drawing/2014/main" id="{2AC538CB-1CC0-0C94-2C3C-CF6A51027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919"/>
              <a:ext cx="372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81944" name="Group 35">
            <a:extLst>
              <a:ext uri="{FF2B5EF4-FFF2-40B4-BE49-F238E27FC236}">
                <a16:creationId xmlns:a16="http://schemas.microsoft.com/office/drawing/2014/main" id="{303DD7F6-6D30-0604-9715-BD5D820125E7}"/>
              </a:ext>
            </a:extLst>
          </p:cNvPr>
          <p:cNvGrpSpPr>
            <a:grpSpLocks/>
          </p:cNvGrpSpPr>
          <p:nvPr/>
        </p:nvGrpSpPr>
        <p:grpSpPr bwMode="auto">
          <a:xfrm>
            <a:off x="1797050" y="3036888"/>
            <a:ext cx="879475" cy="1243012"/>
            <a:chOff x="1277" y="3197"/>
            <a:chExt cx="648" cy="726"/>
          </a:xfrm>
        </p:grpSpPr>
        <p:sp>
          <p:nvSpPr>
            <p:cNvPr id="81969" name="AutoShape 36">
              <a:extLst>
                <a:ext uri="{FF2B5EF4-FFF2-40B4-BE49-F238E27FC236}">
                  <a16:creationId xmlns:a16="http://schemas.microsoft.com/office/drawing/2014/main" id="{3AA17D6B-83B8-9294-EE7C-344E0BE227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1970" name="Text Box 37">
              <a:extLst>
                <a:ext uri="{FF2B5EF4-FFF2-40B4-BE49-F238E27FC236}">
                  <a16:creationId xmlns:a16="http://schemas.microsoft.com/office/drawing/2014/main" id="{1B7DC080-353A-B5AC-2A17-344A41D1E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407"/>
              <a:ext cx="33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81945" name="Group 38">
            <a:extLst>
              <a:ext uri="{FF2B5EF4-FFF2-40B4-BE49-F238E27FC236}">
                <a16:creationId xmlns:a16="http://schemas.microsoft.com/office/drawing/2014/main" id="{2FDFB359-47D6-275E-E9B2-6E4FE8D3C731}"/>
              </a:ext>
            </a:extLst>
          </p:cNvPr>
          <p:cNvGrpSpPr>
            <a:grpSpLocks/>
          </p:cNvGrpSpPr>
          <p:nvPr/>
        </p:nvGrpSpPr>
        <p:grpSpPr bwMode="auto">
          <a:xfrm>
            <a:off x="2887663" y="3073400"/>
            <a:ext cx="881062" cy="1211263"/>
            <a:chOff x="2044" y="3204"/>
            <a:chExt cx="648" cy="726"/>
          </a:xfrm>
        </p:grpSpPr>
        <p:sp>
          <p:nvSpPr>
            <p:cNvPr id="81967" name="AutoShape 39">
              <a:extLst>
                <a:ext uri="{FF2B5EF4-FFF2-40B4-BE49-F238E27FC236}">
                  <a16:creationId xmlns:a16="http://schemas.microsoft.com/office/drawing/2014/main" id="{0F9C06FD-86A6-4653-EE4B-D71D230143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1968" name="Text Box 40">
              <a:extLst>
                <a:ext uri="{FF2B5EF4-FFF2-40B4-BE49-F238E27FC236}">
                  <a16:creationId xmlns:a16="http://schemas.microsoft.com/office/drawing/2014/main" id="{74697FD4-E19C-625D-D789-A1428CBF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6"/>
              <a:ext cx="332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112681" name="Text Box 41">
            <a:extLst>
              <a:ext uri="{FF2B5EF4-FFF2-40B4-BE49-F238E27FC236}">
                <a16:creationId xmlns:a16="http://schemas.microsoft.com/office/drawing/2014/main" id="{37C632CA-137D-630D-6385-E90C8B45F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2632075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2" name="AutoShape 42">
            <a:extLst>
              <a:ext uri="{FF2B5EF4-FFF2-40B4-BE49-F238E27FC236}">
                <a16:creationId xmlns:a16="http://schemas.microsoft.com/office/drawing/2014/main" id="{E24AD580-4E77-4C2B-0160-31B27755F062}"/>
              </a:ext>
            </a:extLst>
          </p:cNvPr>
          <p:cNvSpPr>
            <a:spLocks/>
          </p:cNvSpPr>
          <p:nvPr/>
        </p:nvSpPr>
        <p:spPr bwMode="auto">
          <a:xfrm>
            <a:off x="5238750" y="2187575"/>
            <a:ext cx="273050" cy="2124075"/>
          </a:xfrm>
          <a:prstGeom prst="leftBrace">
            <a:avLst>
              <a:gd name="adj1" fmla="val 64826"/>
              <a:gd name="adj2" fmla="val 39537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2683" name="Text Box 43">
            <a:extLst>
              <a:ext uri="{FF2B5EF4-FFF2-40B4-BE49-F238E27FC236}">
                <a16:creationId xmlns:a16="http://schemas.microsoft.com/office/drawing/2014/main" id="{FF1D9E30-749D-FBAA-94FD-4B28CD746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3213100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h-3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4" name="Text Box 44">
            <a:extLst>
              <a:ext uri="{FF2B5EF4-FFF2-40B4-BE49-F238E27FC236}">
                <a16:creationId xmlns:a16="http://schemas.microsoft.com/office/drawing/2014/main" id="{A2A54B54-0B40-2940-C028-96465627A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938" y="3683000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5" name="Text Box 45">
            <a:extLst>
              <a:ext uri="{FF2B5EF4-FFF2-40B4-BE49-F238E27FC236}">
                <a16:creationId xmlns:a16="http://schemas.microsoft.com/office/drawing/2014/main" id="{FED53CCD-0AA4-C33E-0231-F85D91F87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8" y="2581275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6" name="Text Box 46">
            <a:extLst>
              <a:ext uri="{FF2B5EF4-FFF2-40B4-BE49-F238E27FC236}">
                <a16:creationId xmlns:a16="http://schemas.microsoft.com/office/drawing/2014/main" id="{8CE23824-D355-6D2E-7352-26A32F260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13" y="2308225"/>
            <a:ext cx="509587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7" name="AutoShape 47">
            <a:extLst>
              <a:ext uri="{FF2B5EF4-FFF2-40B4-BE49-F238E27FC236}">
                <a16:creationId xmlns:a16="http://schemas.microsoft.com/office/drawing/2014/main" id="{42E48F88-F584-F12D-73B1-C30B63E734F8}"/>
              </a:ext>
            </a:extLst>
          </p:cNvPr>
          <p:cNvSpPr>
            <a:spLocks/>
          </p:cNvSpPr>
          <p:nvPr/>
        </p:nvSpPr>
        <p:spPr bwMode="auto">
          <a:xfrm flipH="1">
            <a:off x="8566150" y="1473200"/>
            <a:ext cx="285750" cy="2836863"/>
          </a:xfrm>
          <a:prstGeom prst="leftBrace">
            <a:avLst>
              <a:gd name="adj1" fmla="val 82731"/>
              <a:gd name="adj2" fmla="val 50000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2688" name="Text Box 48">
            <a:extLst>
              <a:ext uri="{FF2B5EF4-FFF2-40B4-BE49-F238E27FC236}">
                <a16:creationId xmlns:a16="http://schemas.microsoft.com/office/drawing/2014/main" id="{6A9C1DCC-6D28-BB31-F742-ED01489F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39553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h-3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9" name="Text Box 49">
            <a:extLst>
              <a:ext uri="{FF2B5EF4-FFF2-40B4-BE49-F238E27FC236}">
                <a16:creationId xmlns:a16="http://schemas.microsoft.com/office/drawing/2014/main" id="{8E088EB4-435D-52D4-454D-DBE1940F2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2762250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0" name="Text Box 50">
            <a:extLst>
              <a:ext uri="{FF2B5EF4-FFF2-40B4-BE49-F238E27FC236}">
                <a16:creationId xmlns:a16="http://schemas.microsoft.com/office/drawing/2014/main" id="{275099C1-D574-8EEE-CF38-6B3E6824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2898775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1" name="Text Box 51">
            <a:extLst>
              <a:ext uri="{FF2B5EF4-FFF2-40B4-BE49-F238E27FC236}">
                <a16:creationId xmlns:a16="http://schemas.microsoft.com/office/drawing/2014/main" id="{EFBFB171-02EF-3135-8843-1185C26F1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67050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2" name="AutoShape 52">
            <a:extLst>
              <a:ext uri="{FF2B5EF4-FFF2-40B4-BE49-F238E27FC236}">
                <a16:creationId xmlns:a16="http://schemas.microsoft.com/office/drawing/2014/main" id="{6C68A39F-B85E-EDDC-6A70-B4E7FA2A6A0D}"/>
              </a:ext>
            </a:extLst>
          </p:cNvPr>
          <p:cNvSpPr>
            <a:spLocks/>
          </p:cNvSpPr>
          <p:nvPr/>
        </p:nvSpPr>
        <p:spPr bwMode="auto">
          <a:xfrm>
            <a:off x="511175" y="2222500"/>
            <a:ext cx="261938" cy="2087563"/>
          </a:xfrm>
          <a:prstGeom prst="leftBrace">
            <a:avLst>
              <a:gd name="adj1" fmla="val 66414"/>
              <a:gd name="adj2" fmla="val 61944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2693" name="Text Box 53">
            <a:extLst>
              <a:ext uri="{FF2B5EF4-FFF2-40B4-BE49-F238E27FC236}">
                <a16:creationId xmlns:a16="http://schemas.microsoft.com/office/drawing/2014/main" id="{739BEB47-D3E0-DF8E-ABB9-08E301FE6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613" y="1670050"/>
            <a:ext cx="666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4" name="AutoShape 54">
            <a:extLst>
              <a:ext uri="{FF2B5EF4-FFF2-40B4-BE49-F238E27FC236}">
                <a16:creationId xmlns:a16="http://schemas.microsoft.com/office/drawing/2014/main" id="{CF54686C-9524-F718-CC9B-3F695789E763}"/>
              </a:ext>
            </a:extLst>
          </p:cNvPr>
          <p:cNvSpPr>
            <a:spLocks/>
          </p:cNvSpPr>
          <p:nvPr/>
        </p:nvSpPr>
        <p:spPr bwMode="auto">
          <a:xfrm flipH="1">
            <a:off x="3656013" y="1449388"/>
            <a:ext cx="415925" cy="2867025"/>
          </a:xfrm>
          <a:prstGeom prst="leftBrace">
            <a:avLst>
              <a:gd name="adj1" fmla="val 57443"/>
              <a:gd name="adj2" fmla="val 21949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2695" name="Line 55">
            <a:extLst>
              <a:ext uri="{FF2B5EF4-FFF2-40B4-BE49-F238E27FC236}">
                <a16:creationId xmlns:a16="http://schemas.microsoft.com/office/drawing/2014/main" id="{2E745996-EB49-548C-1A35-9868EFCC2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2185988"/>
            <a:ext cx="2697163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696" name="Line 56">
            <a:extLst>
              <a:ext uri="{FF2B5EF4-FFF2-40B4-BE49-F238E27FC236}">
                <a16:creationId xmlns:a16="http://schemas.microsoft.com/office/drawing/2014/main" id="{D7785CBA-A564-8970-5236-AC6BAD259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4324350"/>
            <a:ext cx="2930525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697" name="Line 57">
            <a:extLst>
              <a:ext uri="{FF2B5EF4-FFF2-40B4-BE49-F238E27FC236}">
                <a16:creationId xmlns:a16="http://schemas.microsoft.com/office/drawing/2014/main" id="{ED704413-A7F2-ACB7-F2A6-79B58A560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3" y="2212975"/>
            <a:ext cx="1970087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81963" name="Group 58">
            <a:extLst>
              <a:ext uri="{FF2B5EF4-FFF2-40B4-BE49-F238E27FC236}">
                <a16:creationId xmlns:a16="http://schemas.microsoft.com/office/drawing/2014/main" id="{A91D05C8-932E-1C63-D42B-EFD536C1704E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3325813"/>
            <a:ext cx="757238" cy="350837"/>
            <a:chOff x="2661" y="3533"/>
            <a:chExt cx="477" cy="221"/>
          </a:xfrm>
        </p:grpSpPr>
        <p:sp>
          <p:nvSpPr>
            <p:cNvPr id="81965" name="Line 59">
              <a:extLst>
                <a:ext uri="{FF2B5EF4-FFF2-40B4-BE49-F238E27FC236}">
                  <a16:creationId xmlns:a16="http://schemas.microsoft.com/office/drawing/2014/main" id="{7AE7A959-D88E-6B57-5A76-9BD1A5ECA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1" y="3533"/>
              <a:ext cx="467" cy="22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966" name="Line 60">
              <a:extLst>
                <a:ext uri="{FF2B5EF4-FFF2-40B4-BE49-F238E27FC236}">
                  <a16:creationId xmlns:a16="http://schemas.microsoft.com/office/drawing/2014/main" id="{D9B53DA8-C682-9E3E-E33F-5ABB92108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1" y="3548"/>
              <a:ext cx="467" cy="1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2701" name="Line 61">
            <a:extLst>
              <a:ext uri="{FF2B5EF4-FFF2-40B4-BE49-F238E27FC236}">
                <a16:creationId xmlns:a16="http://schemas.microsoft.com/office/drawing/2014/main" id="{A0E82A5B-BEDD-218C-6C41-928EA46AF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600" y="4308475"/>
            <a:ext cx="873125" cy="14288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1" grpId="0"/>
      <p:bldP spid="112682" grpId="0" animBg="1"/>
      <p:bldP spid="112683" grpId="0"/>
      <p:bldP spid="112684" grpId="0"/>
      <p:bldP spid="112685" grpId="0"/>
      <p:bldP spid="112686" grpId="0"/>
      <p:bldP spid="112687" grpId="0" animBg="1"/>
      <p:bldP spid="112688" grpId="0"/>
      <p:bldP spid="112689" grpId="0"/>
      <p:bldP spid="112690" grpId="0"/>
      <p:bldP spid="112691" grpId="0"/>
      <p:bldP spid="112692" grpId="0" animBg="1"/>
      <p:bldP spid="112693" grpId="0"/>
      <p:bldP spid="11269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3 Marcador de pie de página">
            <a:extLst>
              <a:ext uri="{FF2B5EF4-FFF2-40B4-BE49-F238E27FC236}">
                <a16:creationId xmlns:a16="http://schemas.microsoft.com/office/drawing/2014/main" id="{83A973ED-D83D-5417-C2CF-DE776C5AB3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322ABB3A-D10C-4BE3-8402-3C7C4AC7314B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DEC4F47-8B13-9174-19FE-9C8E9DFA7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8825"/>
          </a:xfrm>
        </p:spPr>
        <p:txBody>
          <a:bodyPr/>
          <a:lstStyle/>
          <a:p>
            <a:r>
              <a:rPr lang="es-ES_tradnl" altLang="es-ES"/>
              <a:t>3.3.4. Operación de eliminación en un AVL.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DE37716-3B14-F641-214B-923F30D49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5083175"/>
            <a:ext cx="8396287" cy="682625"/>
          </a:xfrm>
        </p:spPr>
        <p:txBody>
          <a:bodyPr/>
          <a:lstStyle/>
          <a:p>
            <a:r>
              <a:rPr lang="es-ES_tradnl" altLang="es-ES" sz="2800"/>
              <a:t>En este caso, la altura del árbol disminuye en 1.</a:t>
            </a:r>
          </a:p>
        </p:txBody>
      </p:sp>
      <p:sp>
        <p:nvSpPr>
          <p:cNvPr id="82949" name="Line 4">
            <a:extLst>
              <a:ext uri="{FF2B5EF4-FFF2-40B4-BE49-F238E27FC236}">
                <a16:creationId xmlns:a16="http://schemas.microsoft.com/office/drawing/2014/main" id="{A62E19B3-CCA2-82B1-B64B-65AA55A7B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2611438"/>
            <a:ext cx="422275" cy="7508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2950" name="Line 5">
            <a:extLst>
              <a:ext uri="{FF2B5EF4-FFF2-40B4-BE49-F238E27FC236}">
                <a16:creationId xmlns:a16="http://schemas.microsoft.com/office/drawing/2014/main" id="{D83BF593-35E3-4FE6-5C47-2BE6527E11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3438" y="2578100"/>
            <a:ext cx="587375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2951" name="Line 6">
            <a:extLst>
              <a:ext uri="{FF2B5EF4-FFF2-40B4-BE49-F238E27FC236}">
                <a16:creationId xmlns:a16="http://schemas.microsoft.com/office/drawing/2014/main" id="{2B03F6C2-A82E-2CB6-0229-8B219A423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9863" y="1808163"/>
            <a:ext cx="828675" cy="760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2952" name="Line 7">
            <a:extLst>
              <a:ext uri="{FF2B5EF4-FFF2-40B4-BE49-F238E27FC236}">
                <a16:creationId xmlns:a16="http://schemas.microsoft.com/office/drawing/2014/main" id="{4203A348-FB34-AF96-4FF8-4BE46D239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0" y="1785938"/>
            <a:ext cx="765175" cy="8143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2953" name="Oval 8">
            <a:extLst>
              <a:ext uri="{FF2B5EF4-FFF2-40B4-BE49-F238E27FC236}">
                <a16:creationId xmlns:a16="http://schemas.microsoft.com/office/drawing/2014/main" id="{221B6E05-AE4E-FDE6-A7E0-F0BE8393F2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6763" y="1519238"/>
            <a:ext cx="460375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C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82954" name="Oval 9">
            <a:extLst>
              <a:ext uri="{FF2B5EF4-FFF2-40B4-BE49-F238E27FC236}">
                <a16:creationId xmlns:a16="http://schemas.microsoft.com/office/drawing/2014/main" id="{DC15716A-6542-C6DB-C3B7-47F7D5E7224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75388" y="2305050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A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grpSp>
        <p:nvGrpSpPr>
          <p:cNvPr id="82955" name="Group 10">
            <a:extLst>
              <a:ext uri="{FF2B5EF4-FFF2-40B4-BE49-F238E27FC236}">
                <a16:creationId xmlns:a16="http://schemas.microsoft.com/office/drawing/2014/main" id="{00ECE03D-423A-5852-B280-A4540B1BC313}"/>
              </a:ext>
            </a:extLst>
          </p:cNvPr>
          <p:cNvGrpSpPr>
            <a:grpSpLocks/>
          </p:cNvGrpSpPr>
          <p:nvPr/>
        </p:nvGrpSpPr>
        <p:grpSpPr bwMode="auto">
          <a:xfrm>
            <a:off x="5592763" y="3128963"/>
            <a:ext cx="776287" cy="809625"/>
            <a:chOff x="520" y="2728"/>
            <a:chExt cx="648" cy="726"/>
          </a:xfrm>
        </p:grpSpPr>
        <p:sp>
          <p:nvSpPr>
            <p:cNvPr id="83001" name="AutoShape 11">
              <a:extLst>
                <a:ext uri="{FF2B5EF4-FFF2-40B4-BE49-F238E27FC236}">
                  <a16:creationId xmlns:a16="http://schemas.microsoft.com/office/drawing/2014/main" id="{A06B16ED-8EC6-DE35-00A4-B7540CF62F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3002" name="Text Box 12">
              <a:extLst>
                <a:ext uri="{FF2B5EF4-FFF2-40B4-BE49-F238E27FC236}">
                  <a16:creationId xmlns:a16="http://schemas.microsoft.com/office/drawing/2014/main" id="{CBB9CD09-4572-8CF6-B064-8E1420DFE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919"/>
              <a:ext cx="372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82956" name="Group 13">
            <a:extLst>
              <a:ext uri="{FF2B5EF4-FFF2-40B4-BE49-F238E27FC236}">
                <a16:creationId xmlns:a16="http://schemas.microsoft.com/office/drawing/2014/main" id="{31EB9B91-26BF-D092-0BC7-DF505472C445}"/>
              </a:ext>
            </a:extLst>
          </p:cNvPr>
          <p:cNvGrpSpPr>
            <a:grpSpLocks/>
          </p:cNvGrpSpPr>
          <p:nvPr/>
        </p:nvGrpSpPr>
        <p:grpSpPr bwMode="auto">
          <a:xfrm>
            <a:off x="6488113" y="3141663"/>
            <a:ext cx="814387" cy="798512"/>
            <a:chOff x="1277" y="3197"/>
            <a:chExt cx="648" cy="726"/>
          </a:xfrm>
        </p:grpSpPr>
        <p:sp>
          <p:nvSpPr>
            <p:cNvPr id="82999" name="AutoShape 14">
              <a:extLst>
                <a:ext uri="{FF2B5EF4-FFF2-40B4-BE49-F238E27FC236}">
                  <a16:creationId xmlns:a16="http://schemas.microsoft.com/office/drawing/2014/main" id="{0A8F6C02-4D76-84A7-4A99-2F719C42D6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3000" name="Text Box 15">
              <a:extLst>
                <a:ext uri="{FF2B5EF4-FFF2-40B4-BE49-F238E27FC236}">
                  <a16:creationId xmlns:a16="http://schemas.microsoft.com/office/drawing/2014/main" id="{06DA5BAA-3445-2511-D115-F42C9C9F1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406"/>
              <a:ext cx="33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82957" name="Group 16">
            <a:extLst>
              <a:ext uri="{FF2B5EF4-FFF2-40B4-BE49-F238E27FC236}">
                <a16:creationId xmlns:a16="http://schemas.microsoft.com/office/drawing/2014/main" id="{4A59E8A6-FEA4-90A4-4499-D2ADA9F7EC60}"/>
              </a:ext>
            </a:extLst>
          </p:cNvPr>
          <p:cNvGrpSpPr>
            <a:grpSpLocks/>
          </p:cNvGrpSpPr>
          <p:nvPr/>
        </p:nvGrpSpPr>
        <p:grpSpPr bwMode="auto">
          <a:xfrm>
            <a:off x="7602538" y="2413000"/>
            <a:ext cx="868362" cy="1511300"/>
            <a:chOff x="2044" y="3204"/>
            <a:chExt cx="648" cy="726"/>
          </a:xfrm>
        </p:grpSpPr>
        <p:sp>
          <p:nvSpPr>
            <p:cNvPr id="82997" name="AutoShape 17">
              <a:extLst>
                <a:ext uri="{FF2B5EF4-FFF2-40B4-BE49-F238E27FC236}">
                  <a16:creationId xmlns:a16="http://schemas.microsoft.com/office/drawing/2014/main" id="{B0783915-F2C9-9163-2FE5-335CE50E3C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2998" name="Text Box 18">
              <a:extLst>
                <a:ext uri="{FF2B5EF4-FFF2-40B4-BE49-F238E27FC236}">
                  <a16:creationId xmlns:a16="http://schemas.microsoft.com/office/drawing/2014/main" id="{D61C1292-3983-A453-37B2-2A162F748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6"/>
              <a:ext cx="332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82958" name="Text Box 19">
            <a:extLst>
              <a:ext uri="{FF2B5EF4-FFF2-40B4-BE49-F238E27FC236}">
                <a16:creationId xmlns:a16="http://schemas.microsoft.com/office/drawing/2014/main" id="{8446000D-5AD2-D81A-0935-7068B00C5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684213"/>
            <a:ext cx="328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Caso 2. h1&lt;h2</a:t>
            </a:r>
            <a:endParaRPr lang="es-ES" altLang="es-ES" sz="3200" b="1"/>
          </a:p>
        </p:txBody>
      </p:sp>
      <p:sp>
        <p:nvSpPr>
          <p:cNvPr id="82959" name="AutoShape 20">
            <a:extLst>
              <a:ext uri="{FF2B5EF4-FFF2-40B4-BE49-F238E27FC236}">
                <a16:creationId xmlns:a16="http://schemas.microsoft.com/office/drawing/2014/main" id="{5E6ACED6-65AC-CC26-00CB-7BF48F7B9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8" y="2763838"/>
            <a:ext cx="1133475" cy="660400"/>
          </a:xfrm>
          <a:prstGeom prst="rightArrow">
            <a:avLst>
              <a:gd name="adj1" fmla="val 32694"/>
              <a:gd name="adj2" fmla="val 52166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82960" name="Text Box 21">
            <a:extLst>
              <a:ext uri="{FF2B5EF4-FFF2-40B4-BE49-F238E27FC236}">
                <a16:creationId xmlns:a16="http://schemas.microsoft.com/office/drawing/2014/main" id="{2EF79AE4-15A6-137D-13E0-38A804B63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684213"/>
            <a:ext cx="375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Solución. RSD (A)</a:t>
            </a:r>
            <a:endParaRPr lang="es-ES" altLang="es-ES" sz="3200" b="1"/>
          </a:p>
        </p:txBody>
      </p:sp>
      <p:sp>
        <p:nvSpPr>
          <p:cNvPr id="82961" name="Line 22">
            <a:extLst>
              <a:ext uri="{FF2B5EF4-FFF2-40B4-BE49-F238E27FC236}">
                <a16:creationId xmlns:a16="http://schemas.microsoft.com/office/drawing/2014/main" id="{A310BA90-219A-3980-F9A8-459344C5E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9150" y="2365375"/>
            <a:ext cx="615950" cy="7985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2962" name="Line 23">
            <a:extLst>
              <a:ext uri="{FF2B5EF4-FFF2-40B4-BE49-F238E27FC236}">
                <a16:creationId xmlns:a16="http://schemas.microsoft.com/office/drawing/2014/main" id="{0B9E271A-1A52-2DBB-6B7E-3D84F7D2A7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1762125"/>
            <a:ext cx="5873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2963" name="Line 24">
            <a:extLst>
              <a:ext uri="{FF2B5EF4-FFF2-40B4-BE49-F238E27FC236}">
                <a16:creationId xmlns:a16="http://schemas.microsoft.com/office/drawing/2014/main" id="{50F7E10E-636E-6AFF-6569-DCB1313364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3575" y="1689100"/>
            <a:ext cx="752475" cy="695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2964" name="Line 25">
            <a:extLst>
              <a:ext uri="{FF2B5EF4-FFF2-40B4-BE49-F238E27FC236}">
                <a16:creationId xmlns:a16="http://schemas.microsoft.com/office/drawing/2014/main" id="{5BDE2EC5-DD55-6689-49FB-DE3F9DEDF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13" y="2519363"/>
            <a:ext cx="487362" cy="5651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2965" name="Oval 26">
            <a:extLst>
              <a:ext uri="{FF2B5EF4-FFF2-40B4-BE49-F238E27FC236}">
                <a16:creationId xmlns:a16="http://schemas.microsoft.com/office/drawing/2014/main" id="{31D03986-4FDE-3509-D199-172D31AAD41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68563" y="2220913"/>
            <a:ext cx="460375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C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82966" name="Oval 27">
            <a:extLst>
              <a:ext uri="{FF2B5EF4-FFF2-40B4-BE49-F238E27FC236}">
                <a16:creationId xmlns:a16="http://schemas.microsoft.com/office/drawing/2014/main" id="{1956DF70-1C13-3F95-0EEB-BCB9DC654E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52600" y="1427163"/>
            <a:ext cx="460375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A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grpSp>
        <p:nvGrpSpPr>
          <p:cNvPr id="82967" name="Group 28">
            <a:extLst>
              <a:ext uri="{FF2B5EF4-FFF2-40B4-BE49-F238E27FC236}">
                <a16:creationId xmlns:a16="http://schemas.microsoft.com/office/drawing/2014/main" id="{DCE6F957-7054-DC4F-90B9-B65EABD8E502}"/>
              </a:ext>
            </a:extLst>
          </p:cNvPr>
          <p:cNvGrpSpPr>
            <a:grpSpLocks/>
          </p:cNvGrpSpPr>
          <p:nvPr/>
        </p:nvGrpSpPr>
        <p:grpSpPr bwMode="auto">
          <a:xfrm>
            <a:off x="806450" y="2251075"/>
            <a:ext cx="776288" cy="876300"/>
            <a:chOff x="520" y="2728"/>
            <a:chExt cx="648" cy="726"/>
          </a:xfrm>
        </p:grpSpPr>
        <p:sp>
          <p:nvSpPr>
            <p:cNvPr id="82995" name="AutoShape 29">
              <a:extLst>
                <a:ext uri="{FF2B5EF4-FFF2-40B4-BE49-F238E27FC236}">
                  <a16:creationId xmlns:a16="http://schemas.microsoft.com/office/drawing/2014/main" id="{ADD699C0-268A-9C6A-14A0-4483D5C21D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2996" name="Text Box 30">
              <a:extLst>
                <a:ext uri="{FF2B5EF4-FFF2-40B4-BE49-F238E27FC236}">
                  <a16:creationId xmlns:a16="http://schemas.microsoft.com/office/drawing/2014/main" id="{9ABC2909-1A6C-E341-23A9-40F41B984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919"/>
              <a:ext cx="372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82968" name="Group 31">
            <a:extLst>
              <a:ext uri="{FF2B5EF4-FFF2-40B4-BE49-F238E27FC236}">
                <a16:creationId xmlns:a16="http://schemas.microsoft.com/office/drawing/2014/main" id="{C740C6C1-64E6-3304-1FB2-29EB0CAF4252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3011488"/>
            <a:ext cx="879475" cy="850900"/>
            <a:chOff x="1277" y="3197"/>
            <a:chExt cx="648" cy="726"/>
          </a:xfrm>
        </p:grpSpPr>
        <p:sp>
          <p:nvSpPr>
            <p:cNvPr id="82993" name="AutoShape 32">
              <a:extLst>
                <a:ext uri="{FF2B5EF4-FFF2-40B4-BE49-F238E27FC236}">
                  <a16:creationId xmlns:a16="http://schemas.microsoft.com/office/drawing/2014/main" id="{A2AA69BA-365A-33E3-1F2E-EC5E1391FD6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2994" name="Text Box 33">
              <a:extLst>
                <a:ext uri="{FF2B5EF4-FFF2-40B4-BE49-F238E27FC236}">
                  <a16:creationId xmlns:a16="http://schemas.microsoft.com/office/drawing/2014/main" id="{B6E25E46-1C77-5CE2-03A6-BD89B955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407"/>
              <a:ext cx="335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82969" name="Group 34">
            <a:extLst>
              <a:ext uri="{FF2B5EF4-FFF2-40B4-BE49-F238E27FC236}">
                <a16:creationId xmlns:a16="http://schemas.microsoft.com/office/drawing/2014/main" id="{23B96F68-5C16-2071-1717-E1F7BEE05F78}"/>
              </a:ext>
            </a:extLst>
          </p:cNvPr>
          <p:cNvGrpSpPr>
            <a:grpSpLocks/>
          </p:cNvGrpSpPr>
          <p:nvPr/>
        </p:nvGrpSpPr>
        <p:grpSpPr bwMode="auto">
          <a:xfrm>
            <a:off x="2798763" y="3048000"/>
            <a:ext cx="881062" cy="1211263"/>
            <a:chOff x="2044" y="3204"/>
            <a:chExt cx="648" cy="726"/>
          </a:xfrm>
        </p:grpSpPr>
        <p:sp>
          <p:nvSpPr>
            <p:cNvPr id="82991" name="AutoShape 35">
              <a:extLst>
                <a:ext uri="{FF2B5EF4-FFF2-40B4-BE49-F238E27FC236}">
                  <a16:creationId xmlns:a16="http://schemas.microsoft.com/office/drawing/2014/main" id="{2AEFA889-CC41-E3E7-8DC4-D11C6AD875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2992" name="Text Box 36">
              <a:extLst>
                <a:ext uri="{FF2B5EF4-FFF2-40B4-BE49-F238E27FC236}">
                  <a16:creationId xmlns:a16="http://schemas.microsoft.com/office/drawing/2014/main" id="{86D8B239-0CEB-E8CA-95B1-AA06B8E02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6"/>
              <a:ext cx="332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114725" name="Text Box 37">
            <a:extLst>
              <a:ext uri="{FF2B5EF4-FFF2-40B4-BE49-F238E27FC236}">
                <a16:creationId xmlns:a16="http://schemas.microsoft.com/office/drawing/2014/main" id="{0B482150-1611-3985-4B4F-A4FD41E3B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3" y="233203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26" name="AutoShape 38">
            <a:extLst>
              <a:ext uri="{FF2B5EF4-FFF2-40B4-BE49-F238E27FC236}">
                <a16:creationId xmlns:a16="http://schemas.microsoft.com/office/drawing/2014/main" id="{3B175D2C-4A4B-F6DE-0706-7CB1A06D67C0}"/>
              </a:ext>
            </a:extLst>
          </p:cNvPr>
          <p:cNvSpPr>
            <a:spLocks/>
          </p:cNvSpPr>
          <p:nvPr/>
        </p:nvSpPr>
        <p:spPr bwMode="auto">
          <a:xfrm>
            <a:off x="5137150" y="2254250"/>
            <a:ext cx="273050" cy="1733550"/>
          </a:xfrm>
          <a:prstGeom prst="leftBrace">
            <a:avLst>
              <a:gd name="adj1" fmla="val 52907"/>
              <a:gd name="adj2" fmla="val 26009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8760A7C2-A619-C6BF-6116-E42FD3028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3279775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h-3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36A48748-6A7E-1E39-E6DA-351B37A20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3175000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h-3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DBE7E312-9FC8-D0D4-2D49-3E102DFF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2647950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D877BB45-D7C9-3940-C7DF-CEFD2923F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5513" y="2360613"/>
            <a:ext cx="50958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31" name="AutoShape 43">
            <a:extLst>
              <a:ext uri="{FF2B5EF4-FFF2-40B4-BE49-F238E27FC236}">
                <a16:creationId xmlns:a16="http://schemas.microsoft.com/office/drawing/2014/main" id="{B589CA55-B058-A056-F9EF-B3EB7DD47E57}"/>
              </a:ext>
            </a:extLst>
          </p:cNvPr>
          <p:cNvSpPr>
            <a:spLocks/>
          </p:cNvSpPr>
          <p:nvPr/>
        </p:nvSpPr>
        <p:spPr bwMode="auto">
          <a:xfrm flipH="1">
            <a:off x="8451850" y="1539875"/>
            <a:ext cx="285750" cy="2471738"/>
          </a:xfrm>
          <a:prstGeom prst="leftBrace">
            <a:avLst>
              <a:gd name="adj1" fmla="val 72083"/>
              <a:gd name="adj2" fmla="val 50000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0EE9EBDC-73F0-1553-392B-9263F3630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37013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h-3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485B0AFA-5621-9238-EAFE-5139BB6C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2736850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h-3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1D419E2D-DBCF-4E21-A6F8-40A02D07F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873375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05E11A6C-70A7-41FE-0BCF-F620B1350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3041650"/>
            <a:ext cx="5381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h-1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36" name="AutoShape 48">
            <a:extLst>
              <a:ext uri="{FF2B5EF4-FFF2-40B4-BE49-F238E27FC236}">
                <a16:creationId xmlns:a16="http://schemas.microsoft.com/office/drawing/2014/main" id="{E073C574-6263-3695-429D-B6F186AA6A84}"/>
              </a:ext>
            </a:extLst>
          </p:cNvPr>
          <p:cNvSpPr>
            <a:spLocks/>
          </p:cNvSpPr>
          <p:nvPr/>
        </p:nvSpPr>
        <p:spPr bwMode="auto">
          <a:xfrm>
            <a:off x="422275" y="2197100"/>
            <a:ext cx="261938" cy="2087563"/>
          </a:xfrm>
          <a:prstGeom prst="leftBrace">
            <a:avLst>
              <a:gd name="adj1" fmla="val 66414"/>
              <a:gd name="adj2" fmla="val 61944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220C9EB6-376D-CDE0-63E7-B3352F776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1644650"/>
            <a:ext cx="6667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38" name="AutoShape 50">
            <a:extLst>
              <a:ext uri="{FF2B5EF4-FFF2-40B4-BE49-F238E27FC236}">
                <a16:creationId xmlns:a16="http://schemas.microsoft.com/office/drawing/2014/main" id="{1AB1C5A1-8741-3E70-3778-3629407A6C78}"/>
              </a:ext>
            </a:extLst>
          </p:cNvPr>
          <p:cNvSpPr>
            <a:spLocks/>
          </p:cNvSpPr>
          <p:nvPr/>
        </p:nvSpPr>
        <p:spPr bwMode="auto">
          <a:xfrm flipH="1">
            <a:off x="3567113" y="1423988"/>
            <a:ext cx="415925" cy="2867025"/>
          </a:xfrm>
          <a:prstGeom prst="leftBrace">
            <a:avLst>
              <a:gd name="adj1" fmla="val 57443"/>
              <a:gd name="adj2" fmla="val 21949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14739" name="Line 51">
            <a:extLst>
              <a:ext uri="{FF2B5EF4-FFF2-40B4-BE49-F238E27FC236}">
                <a16:creationId xmlns:a16="http://schemas.microsoft.com/office/drawing/2014/main" id="{7C3019A7-DAA6-D866-C2F2-279413E2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252663"/>
            <a:ext cx="2697163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4740" name="Line 52">
            <a:extLst>
              <a:ext uri="{FF2B5EF4-FFF2-40B4-BE49-F238E27FC236}">
                <a16:creationId xmlns:a16="http://schemas.microsoft.com/office/drawing/2014/main" id="{D7A1F228-4870-03F7-6289-DE66F1758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6238" y="4011613"/>
            <a:ext cx="2930525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4741" name="Line 53">
            <a:extLst>
              <a:ext uri="{FF2B5EF4-FFF2-40B4-BE49-F238E27FC236}">
                <a16:creationId xmlns:a16="http://schemas.microsoft.com/office/drawing/2014/main" id="{97A6942C-FB11-B9C1-9585-0DD40E68B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63" y="2187575"/>
            <a:ext cx="1970087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82987" name="Group 54">
            <a:extLst>
              <a:ext uri="{FF2B5EF4-FFF2-40B4-BE49-F238E27FC236}">
                <a16:creationId xmlns:a16="http://schemas.microsoft.com/office/drawing/2014/main" id="{6C014718-5DF2-1F7B-1A44-DB0590BFC930}"/>
              </a:ext>
            </a:extLst>
          </p:cNvPr>
          <p:cNvGrpSpPr>
            <a:grpSpLocks/>
          </p:cNvGrpSpPr>
          <p:nvPr/>
        </p:nvGrpSpPr>
        <p:grpSpPr bwMode="auto">
          <a:xfrm>
            <a:off x="806450" y="3300413"/>
            <a:ext cx="757238" cy="350837"/>
            <a:chOff x="2661" y="3533"/>
            <a:chExt cx="477" cy="221"/>
          </a:xfrm>
        </p:grpSpPr>
        <p:sp>
          <p:nvSpPr>
            <p:cNvPr id="82989" name="Line 55">
              <a:extLst>
                <a:ext uri="{FF2B5EF4-FFF2-40B4-BE49-F238E27FC236}">
                  <a16:creationId xmlns:a16="http://schemas.microsoft.com/office/drawing/2014/main" id="{982DF4AB-71E7-F863-B522-C9CF45585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1" y="3533"/>
              <a:ext cx="467" cy="22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990" name="Line 56">
              <a:extLst>
                <a:ext uri="{FF2B5EF4-FFF2-40B4-BE49-F238E27FC236}">
                  <a16:creationId xmlns:a16="http://schemas.microsoft.com/office/drawing/2014/main" id="{C7617B5B-6878-EA38-D439-690DB892C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1" y="3548"/>
              <a:ext cx="467" cy="1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4745" name="Line 57">
            <a:extLst>
              <a:ext uri="{FF2B5EF4-FFF2-40B4-BE49-F238E27FC236}">
                <a16:creationId xmlns:a16="http://schemas.microsoft.com/office/drawing/2014/main" id="{1C719D7E-574D-5C84-5D70-70AAA920B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700" y="4283075"/>
            <a:ext cx="1957388" cy="14288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5" grpId="0"/>
      <p:bldP spid="114726" grpId="0" animBg="1"/>
      <p:bldP spid="114727" grpId="0"/>
      <p:bldP spid="114728" grpId="0"/>
      <p:bldP spid="114729" grpId="0"/>
      <p:bldP spid="114730" grpId="0"/>
      <p:bldP spid="114731" grpId="0" animBg="1"/>
      <p:bldP spid="114732" grpId="0"/>
      <p:bldP spid="114733" grpId="0"/>
      <p:bldP spid="114734" grpId="0"/>
      <p:bldP spid="114735" grpId="0"/>
      <p:bldP spid="114736" grpId="0" animBg="1"/>
      <p:bldP spid="114737" grpId="0"/>
      <p:bldP spid="11473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3 Marcador de pie de página">
            <a:extLst>
              <a:ext uri="{FF2B5EF4-FFF2-40B4-BE49-F238E27FC236}">
                <a16:creationId xmlns:a16="http://schemas.microsoft.com/office/drawing/2014/main" id="{FD9F9E63-4404-41CD-1BE4-18A8453A9E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EA2641FF-C44D-4625-9742-854A8426CAA0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83971" name="Line 2">
            <a:extLst>
              <a:ext uri="{FF2B5EF4-FFF2-40B4-BE49-F238E27FC236}">
                <a16:creationId xmlns:a16="http://schemas.microsoft.com/office/drawing/2014/main" id="{0B3C42DD-5F2C-F102-1DF4-934B9937A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38413"/>
            <a:ext cx="454025" cy="5191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72" name="Line 3">
            <a:extLst>
              <a:ext uri="{FF2B5EF4-FFF2-40B4-BE49-F238E27FC236}">
                <a16:creationId xmlns:a16="http://schemas.microsoft.com/office/drawing/2014/main" id="{482F3A79-64D6-07C4-FD53-E73CAB327B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3975" y="1806575"/>
            <a:ext cx="744538" cy="5699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73" name="Line 4">
            <a:extLst>
              <a:ext uri="{FF2B5EF4-FFF2-40B4-BE49-F238E27FC236}">
                <a16:creationId xmlns:a16="http://schemas.microsoft.com/office/drawing/2014/main" id="{ACE550A1-50E1-55CD-9B67-F426B78CD4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5775" y="2968625"/>
            <a:ext cx="412750" cy="550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74" name="Line 5">
            <a:extLst>
              <a:ext uri="{FF2B5EF4-FFF2-40B4-BE49-F238E27FC236}">
                <a16:creationId xmlns:a16="http://schemas.microsoft.com/office/drawing/2014/main" id="{33614C09-F253-4F05-EFEB-4CEECF79D8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4575" y="2976563"/>
            <a:ext cx="412750" cy="596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75" name="Rectangle 9">
            <a:extLst>
              <a:ext uri="{FF2B5EF4-FFF2-40B4-BE49-F238E27FC236}">
                <a16:creationId xmlns:a16="http://schemas.microsoft.com/office/drawing/2014/main" id="{F38280BA-3E0E-D685-0117-5BB22A4D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8825"/>
          </a:xfrm>
        </p:spPr>
        <p:txBody>
          <a:bodyPr/>
          <a:lstStyle/>
          <a:p>
            <a:r>
              <a:rPr lang="es-ES_tradnl" altLang="es-ES"/>
              <a:t>3.3.4. Operación de eliminación en un AVL.</a:t>
            </a:r>
          </a:p>
        </p:txBody>
      </p:sp>
      <p:sp>
        <p:nvSpPr>
          <p:cNvPr id="115722" name="Rectangle 10">
            <a:extLst>
              <a:ext uri="{FF2B5EF4-FFF2-40B4-BE49-F238E27FC236}">
                <a16:creationId xmlns:a16="http://schemas.microsoft.com/office/drawing/2014/main" id="{E94D5977-D787-FC36-EDC1-E165DBF33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938" y="4813300"/>
            <a:ext cx="8421687" cy="1308100"/>
          </a:xfrm>
        </p:spPr>
        <p:txBody>
          <a:bodyPr/>
          <a:lstStyle/>
          <a:p>
            <a:r>
              <a:rPr lang="es-ES_tradnl" altLang="es-ES" sz="2400"/>
              <a:t>Comprobar (mediante el cálculo de las alturas) que el árbol resultante está balanceado.</a:t>
            </a:r>
          </a:p>
          <a:p>
            <a:r>
              <a:rPr lang="es-ES_tradnl" altLang="es-ES" sz="2400"/>
              <a:t>La altura final del árbol disminuye en 1.</a:t>
            </a:r>
          </a:p>
        </p:txBody>
      </p:sp>
      <p:sp>
        <p:nvSpPr>
          <p:cNvPr id="83977" name="Line 11">
            <a:extLst>
              <a:ext uri="{FF2B5EF4-FFF2-40B4-BE49-F238E27FC236}">
                <a16:creationId xmlns:a16="http://schemas.microsoft.com/office/drawing/2014/main" id="{1674D0CD-B6C9-E7C5-59AA-E433462819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0275" y="1690688"/>
            <a:ext cx="795338" cy="303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78" name="Line 12">
            <a:extLst>
              <a:ext uri="{FF2B5EF4-FFF2-40B4-BE49-F238E27FC236}">
                <a16:creationId xmlns:a16="http://schemas.microsoft.com/office/drawing/2014/main" id="{FA685ADC-82CF-0047-FEAD-A0A8225A4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025" y="1630363"/>
            <a:ext cx="838200" cy="50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79" name="Line 13">
            <a:extLst>
              <a:ext uri="{FF2B5EF4-FFF2-40B4-BE49-F238E27FC236}">
                <a16:creationId xmlns:a16="http://schemas.microsoft.com/office/drawing/2014/main" id="{E3EFC140-D08F-8B66-F8D8-60E3550E9A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4550" y="2149475"/>
            <a:ext cx="788988" cy="773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80" name="Line 14">
            <a:extLst>
              <a:ext uri="{FF2B5EF4-FFF2-40B4-BE49-F238E27FC236}">
                <a16:creationId xmlns:a16="http://schemas.microsoft.com/office/drawing/2014/main" id="{BA8A1286-5363-88AA-896F-6F6F8EC30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2178050"/>
            <a:ext cx="714375" cy="657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81" name="Oval 15">
            <a:extLst>
              <a:ext uri="{FF2B5EF4-FFF2-40B4-BE49-F238E27FC236}">
                <a16:creationId xmlns:a16="http://schemas.microsoft.com/office/drawing/2014/main" id="{B7CBEADF-8CCB-A822-450C-53FFB81375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32075" y="1898650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C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83982" name="Oval 16">
            <a:extLst>
              <a:ext uri="{FF2B5EF4-FFF2-40B4-BE49-F238E27FC236}">
                <a16:creationId xmlns:a16="http://schemas.microsoft.com/office/drawing/2014/main" id="{3C2A03D2-09D2-41E0-7B37-FA87603892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74813" y="1377950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A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grpSp>
        <p:nvGrpSpPr>
          <p:cNvPr id="83983" name="Group 17">
            <a:extLst>
              <a:ext uri="{FF2B5EF4-FFF2-40B4-BE49-F238E27FC236}">
                <a16:creationId xmlns:a16="http://schemas.microsoft.com/office/drawing/2014/main" id="{4C56E28D-B038-CE53-4785-84C786B81330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1973263"/>
            <a:ext cx="866775" cy="1079500"/>
            <a:chOff x="520" y="2728"/>
            <a:chExt cx="648" cy="726"/>
          </a:xfrm>
        </p:grpSpPr>
        <p:sp>
          <p:nvSpPr>
            <p:cNvPr id="84021" name="AutoShape 18">
              <a:extLst>
                <a:ext uri="{FF2B5EF4-FFF2-40B4-BE49-F238E27FC236}">
                  <a16:creationId xmlns:a16="http://schemas.microsoft.com/office/drawing/2014/main" id="{1D25473E-7044-3724-B7E9-92CCB2B94D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4022" name="Text Box 19">
              <a:extLst>
                <a:ext uri="{FF2B5EF4-FFF2-40B4-BE49-F238E27FC236}">
                  <a16:creationId xmlns:a16="http://schemas.microsoft.com/office/drawing/2014/main" id="{CC5AE610-D57E-E667-220B-CB41D2FE5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919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83984" name="Group 20">
            <a:extLst>
              <a:ext uri="{FF2B5EF4-FFF2-40B4-BE49-F238E27FC236}">
                <a16:creationId xmlns:a16="http://schemas.microsoft.com/office/drawing/2014/main" id="{62126F47-6E07-0A46-FAF8-9592A3D01999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3452813"/>
            <a:ext cx="723900" cy="927100"/>
            <a:chOff x="1277" y="3197"/>
            <a:chExt cx="648" cy="726"/>
          </a:xfrm>
        </p:grpSpPr>
        <p:sp>
          <p:nvSpPr>
            <p:cNvPr id="84019" name="AutoShape 21">
              <a:extLst>
                <a:ext uri="{FF2B5EF4-FFF2-40B4-BE49-F238E27FC236}">
                  <a16:creationId xmlns:a16="http://schemas.microsoft.com/office/drawing/2014/main" id="{94F17EDF-730B-9C9A-3C68-05D1BD5974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4020" name="Text Box 22">
              <a:extLst>
                <a:ext uri="{FF2B5EF4-FFF2-40B4-BE49-F238E27FC236}">
                  <a16:creationId xmlns:a16="http://schemas.microsoft.com/office/drawing/2014/main" id="{F5054335-F3C4-0C7A-AF01-B1ECEF74C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407"/>
              <a:ext cx="334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83985" name="Group 23">
            <a:extLst>
              <a:ext uri="{FF2B5EF4-FFF2-40B4-BE49-F238E27FC236}">
                <a16:creationId xmlns:a16="http://schemas.microsoft.com/office/drawing/2014/main" id="{75EF84CF-2DD1-5976-B55F-AE1DF2A13A42}"/>
              </a:ext>
            </a:extLst>
          </p:cNvPr>
          <p:cNvGrpSpPr>
            <a:grpSpLocks/>
          </p:cNvGrpSpPr>
          <p:nvPr/>
        </p:nvGrpSpPr>
        <p:grpSpPr bwMode="auto">
          <a:xfrm>
            <a:off x="3138488" y="2782888"/>
            <a:ext cx="841375" cy="1092200"/>
            <a:chOff x="2044" y="3204"/>
            <a:chExt cx="648" cy="726"/>
          </a:xfrm>
        </p:grpSpPr>
        <p:sp>
          <p:nvSpPr>
            <p:cNvPr id="84017" name="AutoShape 24">
              <a:extLst>
                <a:ext uri="{FF2B5EF4-FFF2-40B4-BE49-F238E27FC236}">
                  <a16:creationId xmlns:a16="http://schemas.microsoft.com/office/drawing/2014/main" id="{8C8529B4-2CD9-198A-F0A9-D10EF1B412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4018" name="Text Box 25">
              <a:extLst>
                <a:ext uri="{FF2B5EF4-FFF2-40B4-BE49-F238E27FC236}">
                  <a16:creationId xmlns:a16="http://schemas.microsoft.com/office/drawing/2014/main" id="{1388D994-544F-3B18-748E-3B62B48AF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6"/>
              <a:ext cx="33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83986" name="Text Box 26">
            <a:extLst>
              <a:ext uri="{FF2B5EF4-FFF2-40B4-BE49-F238E27FC236}">
                <a16:creationId xmlns:a16="http://schemas.microsoft.com/office/drawing/2014/main" id="{2D84BD25-60EC-DE20-1347-D1A72D203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709613"/>
            <a:ext cx="328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Caso 3. h1&gt;h2</a:t>
            </a:r>
            <a:endParaRPr lang="es-ES" altLang="es-ES" sz="3200" b="1"/>
          </a:p>
        </p:txBody>
      </p:sp>
      <p:sp>
        <p:nvSpPr>
          <p:cNvPr id="83987" name="AutoShape 27">
            <a:extLst>
              <a:ext uri="{FF2B5EF4-FFF2-40B4-BE49-F238E27FC236}">
                <a16:creationId xmlns:a16="http://schemas.microsoft.com/office/drawing/2014/main" id="{8522AC98-2597-9209-A36A-E18F60A5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2619375"/>
            <a:ext cx="1050925" cy="660400"/>
          </a:xfrm>
          <a:prstGeom prst="rightArrow">
            <a:avLst>
              <a:gd name="adj1" fmla="val 36537"/>
              <a:gd name="adj2" fmla="val 55292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83988" name="Text Box 28">
            <a:extLst>
              <a:ext uri="{FF2B5EF4-FFF2-40B4-BE49-F238E27FC236}">
                <a16:creationId xmlns:a16="http://schemas.microsoft.com/office/drawing/2014/main" id="{0C48110C-ED1D-66C9-9DC2-433AC665D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709613"/>
            <a:ext cx="375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3200" b="1"/>
              <a:t>Solución. RDD (A)</a:t>
            </a:r>
            <a:endParaRPr lang="es-ES" altLang="es-ES" sz="3200" b="1"/>
          </a:p>
        </p:txBody>
      </p:sp>
      <p:sp>
        <p:nvSpPr>
          <p:cNvPr id="83989" name="Line 29">
            <a:extLst>
              <a:ext uri="{FF2B5EF4-FFF2-40B4-BE49-F238E27FC236}">
                <a16:creationId xmlns:a16="http://schemas.microsoft.com/office/drawing/2014/main" id="{10986A30-2AC5-700D-B26E-B49E0645E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2552700"/>
            <a:ext cx="350837" cy="5492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90" name="Line 30">
            <a:extLst>
              <a:ext uri="{FF2B5EF4-FFF2-40B4-BE49-F238E27FC236}">
                <a16:creationId xmlns:a16="http://schemas.microsoft.com/office/drawing/2014/main" id="{02B2B5C2-C16A-3E6B-167D-1BCA1EBBC3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5013" y="2540000"/>
            <a:ext cx="53975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91" name="Line 31">
            <a:extLst>
              <a:ext uri="{FF2B5EF4-FFF2-40B4-BE49-F238E27FC236}">
                <a16:creationId xmlns:a16="http://schemas.microsoft.com/office/drawing/2014/main" id="{8FFEE99E-D0FB-D01A-00F1-2D919A1747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8513" y="1755775"/>
            <a:ext cx="660400" cy="569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92" name="Line 32">
            <a:extLst>
              <a:ext uri="{FF2B5EF4-FFF2-40B4-BE49-F238E27FC236}">
                <a16:creationId xmlns:a16="http://schemas.microsoft.com/office/drawing/2014/main" id="{D57DC25C-150B-053D-6B15-A0E62C67A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825" y="2525713"/>
            <a:ext cx="444500" cy="577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93" name="Oval 33">
            <a:extLst>
              <a:ext uri="{FF2B5EF4-FFF2-40B4-BE49-F238E27FC236}">
                <a16:creationId xmlns:a16="http://schemas.microsoft.com/office/drawing/2014/main" id="{FD404331-ADD1-1555-CD95-F6970D3632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08900" y="2189163"/>
            <a:ext cx="460375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C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83994" name="Oval 34">
            <a:extLst>
              <a:ext uri="{FF2B5EF4-FFF2-40B4-BE49-F238E27FC236}">
                <a16:creationId xmlns:a16="http://schemas.microsoft.com/office/drawing/2014/main" id="{4891DFC4-4F63-1AFE-9A04-755968C2579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16638" y="2190750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A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grpSp>
        <p:nvGrpSpPr>
          <p:cNvPr id="83995" name="Group 35">
            <a:extLst>
              <a:ext uri="{FF2B5EF4-FFF2-40B4-BE49-F238E27FC236}">
                <a16:creationId xmlns:a16="http://schemas.microsoft.com/office/drawing/2014/main" id="{1EF0B3F2-AD40-894D-FCD9-6C959A3EC58D}"/>
              </a:ext>
            </a:extLst>
          </p:cNvPr>
          <p:cNvGrpSpPr>
            <a:grpSpLocks/>
          </p:cNvGrpSpPr>
          <p:nvPr/>
        </p:nvGrpSpPr>
        <p:grpSpPr bwMode="auto">
          <a:xfrm>
            <a:off x="5421313" y="3049588"/>
            <a:ext cx="814387" cy="908050"/>
            <a:chOff x="520" y="2728"/>
            <a:chExt cx="648" cy="726"/>
          </a:xfrm>
        </p:grpSpPr>
        <p:sp>
          <p:nvSpPr>
            <p:cNvPr id="84015" name="AutoShape 36">
              <a:extLst>
                <a:ext uri="{FF2B5EF4-FFF2-40B4-BE49-F238E27FC236}">
                  <a16:creationId xmlns:a16="http://schemas.microsoft.com/office/drawing/2014/main" id="{D38A8848-03F9-6975-BAF3-E1295F29E2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" y="2728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4016" name="Text Box 37">
              <a:extLst>
                <a:ext uri="{FF2B5EF4-FFF2-40B4-BE49-F238E27FC236}">
                  <a16:creationId xmlns:a16="http://schemas.microsoft.com/office/drawing/2014/main" id="{F922F967-07B0-837A-1D18-6FDCBBC51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918"/>
              <a:ext cx="37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83996" name="Group 38">
            <a:extLst>
              <a:ext uri="{FF2B5EF4-FFF2-40B4-BE49-F238E27FC236}">
                <a16:creationId xmlns:a16="http://schemas.microsoft.com/office/drawing/2014/main" id="{820226EC-7013-33FD-0439-C29C958C26E8}"/>
              </a:ext>
            </a:extLst>
          </p:cNvPr>
          <p:cNvGrpSpPr>
            <a:grpSpLocks/>
          </p:cNvGrpSpPr>
          <p:nvPr/>
        </p:nvGrpSpPr>
        <p:grpSpPr bwMode="auto">
          <a:xfrm>
            <a:off x="8045450" y="3041650"/>
            <a:ext cx="758825" cy="923925"/>
            <a:chOff x="2044" y="3204"/>
            <a:chExt cx="648" cy="726"/>
          </a:xfrm>
        </p:grpSpPr>
        <p:sp>
          <p:nvSpPr>
            <p:cNvPr id="84013" name="AutoShape 39">
              <a:extLst>
                <a:ext uri="{FF2B5EF4-FFF2-40B4-BE49-F238E27FC236}">
                  <a16:creationId xmlns:a16="http://schemas.microsoft.com/office/drawing/2014/main" id="{E403B50E-63C4-3686-091D-CF5AD8A63C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4014" name="Text Box 40">
              <a:extLst>
                <a:ext uri="{FF2B5EF4-FFF2-40B4-BE49-F238E27FC236}">
                  <a16:creationId xmlns:a16="http://schemas.microsoft.com/office/drawing/2014/main" id="{08BE9514-BD39-E08A-B115-3CF704A86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" y="3396"/>
              <a:ext cx="333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sp>
        <p:nvSpPr>
          <p:cNvPr id="83997" name="Text Box 49">
            <a:extLst>
              <a:ext uri="{FF2B5EF4-FFF2-40B4-BE49-F238E27FC236}">
                <a16:creationId xmlns:a16="http://schemas.microsoft.com/office/drawing/2014/main" id="{78F499FE-B245-FFF9-234B-17DBC216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462338"/>
            <a:ext cx="708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600" b="1">
                <a:solidFill>
                  <a:srgbClr val="0066FF"/>
                </a:solidFill>
              </a:rPr>
              <a:t>h-2</a:t>
            </a:r>
            <a:endParaRPr lang="es-ES" altLang="es-E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3998" name="Group 58">
            <a:extLst>
              <a:ext uri="{FF2B5EF4-FFF2-40B4-BE49-F238E27FC236}">
                <a16:creationId xmlns:a16="http://schemas.microsoft.com/office/drawing/2014/main" id="{2722D93C-1DE2-2E4D-1EE2-8A83BD72B2FA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3481388"/>
            <a:ext cx="714375" cy="896937"/>
            <a:chOff x="2044" y="3204"/>
            <a:chExt cx="648" cy="726"/>
          </a:xfrm>
        </p:grpSpPr>
        <p:sp>
          <p:nvSpPr>
            <p:cNvPr id="84011" name="AutoShape 59">
              <a:extLst>
                <a:ext uri="{FF2B5EF4-FFF2-40B4-BE49-F238E27FC236}">
                  <a16:creationId xmlns:a16="http://schemas.microsoft.com/office/drawing/2014/main" id="{826565BB-6600-6909-0000-0960C9D4D8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4012" name="Text Box 60">
              <a:extLst>
                <a:ext uri="{FF2B5EF4-FFF2-40B4-BE49-F238E27FC236}">
                  <a16:creationId xmlns:a16="http://schemas.microsoft.com/office/drawing/2014/main" id="{62E1E1A3-6802-246A-99CB-5DA000590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5"/>
              <a:ext cx="332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83999" name="Oval 62">
            <a:extLst>
              <a:ext uri="{FF2B5EF4-FFF2-40B4-BE49-F238E27FC236}">
                <a16:creationId xmlns:a16="http://schemas.microsoft.com/office/drawing/2014/main" id="{272D1366-4516-E627-8DBA-D2543EEF5DA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08188" y="2676525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B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sp>
        <p:nvSpPr>
          <p:cNvPr id="84000" name="Oval 63">
            <a:extLst>
              <a:ext uri="{FF2B5EF4-FFF2-40B4-BE49-F238E27FC236}">
                <a16:creationId xmlns:a16="http://schemas.microsoft.com/office/drawing/2014/main" id="{85979DCE-8894-2710-5B08-565A53C882E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05625" y="1441450"/>
            <a:ext cx="460375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800" b="1"/>
              <a:t>B</a:t>
            </a:r>
            <a:endParaRPr lang="es-ES" altLang="es-ES" sz="1800" b="1">
              <a:latin typeface="Times New Roman" panose="02020603050405020304" pitchFamily="18" charset="0"/>
            </a:endParaRPr>
          </a:p>
        </p:txBody>
      </p:sp>
      <p:grpSp>
        <p:nvGrpSpPr>
          <p:cNvPr id="84001" name="Group 66">
            <a:extLst>
              <a:ext uri="{FF2B5EF4-FFF2-40B4-BE49-F238E27FC236}">
                <a16:creationId xmlns:a16="http://schemas.microsoft.com/office/drawing/2014/main" id="{712854EE-12A9-8A23-8CF4-AD8F6AEAF1C6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3024188"/>
            <a:ext cx="776288" cy="927100"/>
            <a:chOff x="1277" y="3197"/>
            <a:chExt cx="648" cy="726"/>
          </a:xfrm>
        </p:grpSpPr>
        <p:sp>
          <p:nvSpPr>
            <p:cNvPr id="84009" name="AutoShape 67">
              <a:extLst>
                <a:ext uri="{FF2B5EF4-FFF2-40B4-BE49-F238E27FC236}">
                  <a16:creationId xmlns:a16="http://schemas.microsoft.com/office/drawing/2014/main" id="{2398CAB5-4DA8-6FC1-C1B9-90871A097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" y="3197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4010" name="Text Box 68">
              <a:extLst>
                <a:ext uri="{FF2B5EF4-FFF2-40B4-BE49-F238E27FC236}">
                  <a16:creationId xmlns:a16="http://schemas.microsoft.com/office/drawing/2014/main" id="{AA4D69D1-2F90-12E3-513A-8824A3F81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407"/>
              <a:ext cx="334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grpSp>
        <p:nvGrpSpPr>
          <p:cNvPr id="84002" name="Group 70">
            <a:extLst>
              <a:ext uri="{FF2B5EF4-FFF2-40B4-BE49-F238E27FC236}">
                <a16:creationId xmlns:a16="http://schemas.microsoft.com/office/drawing/2014/main" id="{BF5E3F1A-B446-81FF-4AE1-80DAE8996323}"/>
              </a:ext>
            </a:extLst>
          </p:cNvPr>
          <p:cNvGrpSpPr>
            <a:grpSpLocks/>
          </p:cNvGrpSpPr>
          <p:nvPr/>
        </p:nvGrpSpPr>
        <p:grpSpPr bwMode="auto">
          <a:xfrm>
            <a:off x="7229475" y="3055938"/>
            <a:ext cx="717550" cy="896937"/>
            <a:chOff x="2044" y="3204"/>
            <a:chExt cx="648" cy="726"/>
          </a:xfrm>
        </p:grpSpPr>
        <p:sp>
          <p:nvSpPr>
            <p:cNvPr id="84007" name="AutoShape 71">
              <a:extLst>
                <a:ext uri="{FF2B5EF4-FFF2-40B4-BE49-F238E27FC236}">
                  <a16:creationId xmlns:a16="http://schemas.microsoft.com/office/drawing/2014/main" id="{236742E3-6AD1-E534-C1F7-CF20569EEA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44" y="3204"/>
              <a:ext cx="64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67 w 21600"/>
                <a:gd name="T13" fmla="*/ 4879 h 21600"/>
                <a:gd name="T14" fmla="*/ 16733 w 21600"/>
                <a:gd name="T15" fmla="*/ 167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40" y="21600"/>
                  </a:lnTo>
                  <a:lnTo>
                    <a:pt x="1546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/>
            <a:lstStyle/>
            <a:p>
              <a:endParaRPr lang="es-ES"/>
            </a:p>
          </p:txBody>
        </p:sp>
        <p:sp>
          <p:nvSpPr>
            <p:cNvPr id="84008" name="Text Box 72">
              <a:extLst>
                <a:ext uri="{FF2B5EF4-FFF2-40B4-BE49-F238E27FC236}">
                  <a16:creationId xmlns:a16="http://schemas.microsoft.com/office/drawing/2014/main" id="{64B79CC1-2C33-E4FE-DFDD-141CCBF27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395"/>
              <a:ext cx="332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" altLang="es-E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84003" name="Group 75">
            <a:extLst>
              <a:ext uri="{FF2B5EF4-FFF2-40B4-BE49-F238E27FC236}">
                <a16:creationId xmlns:a16="http://schemas.microsoft.com/office/drawing/2014/main" id="{F32A8FD2-8D7C-1E9B-0801-8CE43991024B}"/>
              </a:ext>
            </a:extLst>
          </p:cNvPr>
          <p:cNvGrpSpPr>
            <a:grpSpLocks/>
          </p:cNvGrpSpPr>
          <p:nvPr/>
        </p:nvGrpSpPr>
        <p:grpSpPr bwMode="auto">
          <a:xfrm>
            <a:off x="519113" y="3262313"/>
            <a:ext cx="757237" cy="350837"/>
            <a:chOff x="2661" y="3533"/>
            <a:chExt cx="477" cy="221"/>
          </a:xfrm>
        </p:grpSpPr>
        <p:sp>
          <p:nvSpPr>
            <p:cNvPr id="84005" name="Line 76">
              <a:extLst>
                <a:ext uri="{FF2B5EF4-FFF2-40B4-BE49-F238E27FC236}">
                  <a16:creationId xmlns:a16="http://schemas.microsoft.com/office/drawing/2014/main" id="{9754F305-8B61-C8CF-226E-7D39A1375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1" y="3533"/>
              <a:ext cx="467" cy="22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4006" name="Line 77">
              <a:extLst>
                <a:ext uri="{FF2B5EF4-FFF2-40B4-BE49-F238E27FC236}">
                  <a16:creationId xmlns:a16="http://schemas.microsoft.com/office/drawing/2014/main" id="{2F748937-14B6-7C94-E9DF-4004F5714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1" y="3548"/>
              <a:ext cx="467" cy="1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4004" name="Rectangle 78">
            <a:hlinkClick r:id="rId2" action="ppaction://hlinksldjump"/>
            <a:extLst>
              <a:ext uri="{FF2B5EF4-FFF2-40B4-BE49-F238E27FC236}">
                <a16:creationId xmlns:a16="http://schemas.microsoft.com/office/drawing/2014/main" id="{E3E194CE-8753-5CFE-7DAA-A656D13C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620553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hlinkClick r:id="rId3" action="ppaction://hlinksldjump"/>
              </a:rPr>
              <a:t>+</a:t>
            </a:r>
            <a:endParaRPr lang="es-ES" alt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2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3 Marcador de pie de página">
            <a:extLst>
              <a:ext uri="{FF2B5EF4-FFF2-40B4-BE49-F238E27FC236}">
                <a16:creationId xmlns:a16="http://schemas.microsoft.com/office/drawing/2014/main" id="{B095B6C1-5196-ECAB-05D9-F95EAFACF8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5C3A08CE-E320-4176-86C8-2F9D5A40C7BB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C67CF95-8111-8F90-DE42-8D0E01A1D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r>
              <a:rPr lang="es-ES_tradnl" altLang="es-ES"/>
              <a:t>3.3.4. Operación de eliminación en un AVL.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4F492112-632A-19DE-087D-92FDD9CB0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690563"/>
            <a:ext cx="7821613" cy="2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/>
              <a:t>Ejercicio: implementar la operación de eliminación en un AVL.</a:t>
            </a:r>
          </a:p>
          <a:p>
            <a:r>
              <a:rPr lang="es-ES_tradnl" altLang="es-ES" sz="2800"/>
              <a:t>¿Cuál es el orden de complejidad?</a:t>
            </a:r>
          </a:p>
          <a:p>
            <a:r>
              <a:rPr lang="es-ES_tradnl" altLang="es-ES" sz="2800" b="1"/>
              <a:t>Ejemplo</a:t>
            </a:r>
            <a:r>
              <a:rPr lang="es-ES_tradnl" altLang="es-ES" sz="2800"/>
              <a:t>: Dado el siguiente AVL, eliminar las claves: 4, 15, 32, 45.</a:t>
            </a:r>
          </a:p>
          <a:p>
            <a:endParaRPr lang="es-ES_tradnl" altLang="es-ES" sz="2800"/>
          </a:p>
        </p:txBody>
      </p:sp>
      <p:grpSp>
        <p:nvGrpSpPr>
          <p:cNvPr id="84997" name="Group 4">
            <a:extLst>
              <a:ext uri="{FF2B5EF4-FFF2-40B4-BE49-F238E27FC236}">
                <a16:creationId xmlns:a16="http://schemas.microsoft.com/office/drawing/2014/main" id="{9212CC5F-51F1-2D61-0749-592D9D799FC4}"/>
              </a:ext>
            </a:extLst>
          </p:cNvPr>
          <p:cNvGrpSpPr>
            <a:grpSpLocks/>
          </p:cNvGrpSpPr>
          <p:nvPr/>
        </p:nvGrpSpPr>
        <p:grpSpPr bwMode="auto">
          <a:xfrm>
            <a:off x="2708275" y="3001963"/>
            <a:ext cx="3694113" cy="2879725"/>
            <a:chOff x="3713" y="5449"/>
            <a:chExt cx="1861" cy="1681"/>
          </a:xfrm>
        </p:grpSpPr>
        <p:sp>
          <p:nvSpPr>
            <p:cNvPr id="84998" name="Line 5">
              <a:extLst>
                <a:ext uri="{FF2B5EF4-FFF2-40B4-BE49-F238E27FC236}">
                  <a16:creationId xmlns:a16="http://schemas.microsoft.com/office/drawing/2014/main" id="{B93F695B-D0D1-1ECD-611D-D6598BCD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6058"/>
              <a:ext cx="201" cy="4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4999" name="Oval 6">
              <a:extLst>
                <a:ext uri="{FF2B5EF4-FFF2-40B4-BE49-F238E27FC236}">
                  <a16:creationId xmlns:a16="http://schemas.microsoft.com/office/drawing/2014/main" id="{D4E3D4A1-BA81-E490-2B92-C9D8830ED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" y="6288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600"/>
                <a:t>45</a:t>
              </a:r>
              <a:endParaRPr lang="es-ES" altLang="es-ES" sz="2600">
                <a:latin typeface="Times New Roman" panose="02020603050405020304" pitchFamily="18" charset="0"/>
              </a:endParaRPr>
            </a:p>
          </p:txBody>
        </p:sp>
        <p:sp>
          <p:nvSpPr>
            <p:cNvPr id="85000" name="Line 7">
              <a:extLst>
                <a:ext uri="{FF2B5EF4-FFF2-40B4-BE49-F238E27FC236}">
                  <a16:creationId xmlns:a16="http://schemas.microsoft.com/office/drawing/2014/main" id="{69B13EBB-CA10-FD0F-E99D-998D4B60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1" y="6493"/>
              <a:ext cx="205" cy="4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es-ES"/>
            </a:p>
          </p:txBody>
        </p:sp>
        <p:sp>
          <p:nvSpPr>
            <p:cNvPr id="85001" name="Line 8">
              <a:extLst>
                <a:ext uri="{FF2B5EF4-FFF2-40B4-BE49-F238E27FC236}">
                  <a16:creationId xmlns:a16="http://schemas.microsoft.com/office/drawing/2014/main" id="{D584B8D8-BEBC-5C2A-E6B0-1EC001A57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3" y="6480"/>
              <a:ext cx="212" cy="4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es-ES"/>
            </a:p>
          </p:txBody>
        </p:sp>
        <p:sp>
          <p:nvSpPr>
            <p:cNvPr id="85002" name="Line 9">
              <a:extLst>
                <a:ext uri="{FF2B5EF4-FFF2-40B4-BE49-F238E27FC236}">
                  <a16:creationId xmlns:a16="http://schemas.microsoft.com/office/drawing/2014/main" id="{79E78F86-5459-DEDD-07D0-56C1A1C24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3" y="6100"/>
              <a:ext cx="242" cy="4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es-ES"/>
            </a:p>
          </p:txBody>
        </p:sp>
        <p:sp>
          <p:nvSpPr>
            <p:cNvPr id="85003" name="Line 10">
              <a:extLst>
                <a:ext uri="{FF2B5EF4-FFF2-40B4-BE49-F238E27FC236}">
                  <a16:creationId xmlns:a16="http://schemas.microsoft.com/office/drawing/2014/main" id="{F68DD126-56EB-A4B0-B698-51C8AC422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58" y="6047"/>
              <a:ext cx="255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04" name="Line 11">
              <a:extLst>
                <a:ext uri="{FF2B5EF4-FFF2-40B4-BE49-F238E27FC236}">
                  <a16:creationId xmlns:a16="http://schemas.microsoft.com/office/drawing/2014/main" id="{F654B656-7CD3-379C-68CF-8FF006146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0" y="5642"/>
              <a:ext cx="351" cy="3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05" name="Line 12">
              <a:extLst>
                <a:ext uri="{FF2B5EF4-FFF2-40B4-BE49-F238E27FC236}">
                  <a16:creationId xmlns:a16="http://schemas.microsoft.com/office/drawing/2014/main" id="{C3A0CEE6-E413-0B48-4395-D632AA53A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3" y="5658"/>
              <a:ext cx="281" cy="4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06" name="Oval 13">
              <a:extLst>
                <a:ext uri="{FF2B5EF4-FFF2-40B4-BE49-F238E27FC236}">
                  <a16:creationId xmlns:a16="http://schemas.microsoft.com/office/drawing/2014/main" id="{97ADB359-D083-F4EB-5B6D-AFC03E8E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5840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600"/>
                <a:t>10</a:t>
              </a:r>
              <a:endParaRPr lang="es-ES" altLang="es-ES" sz="2600">
                <a:latin typeface="Times New Roman" panose="02020603050405020304" pitchFamily="18" charset="0"/>
              </a:endParaRPr>
            </a:p>
          </p:txBody>
        </p:sp>
        <p:sp>
          <p:nvSpPr>
            <p:cNvPr id="85007" name="Oval 14">
              <a:extLst>
                <a:ext uri="{FF2B5EF4-FFF2-40B4-BE49-F238E27FC236}">
                  <a16:creationId xmlns:a16="http://schemas.microsoft.com/office/drawing/2014/main" id="{A480E090-4CA9-F78C-F6EF-24650745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5449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600"/>
                <a:t>20</a:t>
              </a:r>
              <a:endParaRPr lang="es-ES" altLang="es-ES" sz="2600">
                <a:latin typeface="Times New Roman" panose="02020603050405020304" pitchFamily="18" charset="0"/>
              </a:endParaRPr>
            </a:p>
          </p:txBody>
        </p:sp>
        <p:sp>
          <p:nvSpPr>
            <p:cNvPr id="85008" name="Oval 15">
              <a:extLst>
                <a:ext uri="{FF2B5EF4-FFF2-40B4-BE49-F238E27FC236}">
                  <a16:creationId xmlns:a16="http://schemas.microsoft.com/office/drawing/2014/main" id="{837B7D69-9A84-AC4B-9D38-9AC4C59A8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5853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600"/>
                <a:t>32</a:t>
              </a:r>
              <a:endParaRPr lang="es-ES" altLang="es-ES" sz="2600">
                <a:latin typeface="Times New Roman" panose="02020603050405020304" pitchFamily="18" charset="0"/>
              </a:endParaRPr>
            </a:p>
          </p:txBody>
        </p:sp>
        <p:sp>
          <p:nvSpPr>
            <p:cNvPr id="85009" name="Oval 16">
              <a:extLst>
                <a:ext uri="{FF2B5EF4-FFF2-40B4-BE49-F238E27FC236}">
                  <a16:creationId xmlns:a16="http://schemas.microsoft.com/office/drawing/2014/main" id="{657B8281-330C-C852-C0B4-0715DBD7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" y="6288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600"/>
                <a:t>15</a:t>
              </a:r>
              <a:endParaRPr lang="es-ES" altLang="es-ES" sz="2600">
                <a:latin typeface="Times New Roman" panose="02020603050405020304" pitchFamily="18" charset="0"/>
              </a:endParaRPr>
            </a:p>
          </p:txBody>
        </p:sp>
        <p:sp>
          <p:nvSpPr>
            <p:cNvPr id="85010" name="Oval 17">
              <a:extLst>
                <a:ext uri="{FF2B5EF4-FFF2-40B4-BE49-F238E27FC236}">
                  <a16:creationId xmlns:a16="http://schemas.microsoft.com/office/drawing/2014/main" id="{DDB7C042-362A-386E-C0D0-DA472F8C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6278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600"/>
                <a:t>4</a:t>
              </a:r>
              <a:endParaRPr lang="es-ES" altLang="es-ES" sz="2600">
                <a:latin typeface="Times New Roman" panose="02020603050405020304" pitchFamily="18" charset="0"/>
              </a:endParaRPr>
            </a:p>
          </p:txBody>
        </p:sp>
        <p:sp>
          <p:nvSpPr>
            <p:cNvPr id="85011" name="Oval 18">
              <a:extLst>
                <a:ext uri="{FF2B5EF4-FFF2-40B4-BE49-F238E27FC236}">
                  <a16:creationId xmlns:a16="http://schemas.microsoft.com/office/drawing/2014/main" id="{A01C05F3-85BA-FC65-9688-05DBD802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6760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600"/>
                <a:t>1</a:t>
              </a:r>
              <a:endParaRPr lang="es-ES" altLang="es-ES" sz="2600">
                <a:latin typeface="Times New Roman" panose="02020603050405020304" pitchFamily="18" charset="0"/>
              </a:endParaRPr>
            </a:p>
          </p:txBody>
        </p:sp>
        <p:sp>
          <p:nvSpPr>
            <p:cNvPr id="85012" name="Oval 19">
              <a:extLst>
                <a:ext uri="{FF2B5EF4-FFF2-40B4-BE49-F238E27FC236}">
                  <a16:creationId xmlns:a16="http://schemas.microsoft.com/office/drawing/2014/main" id="{67C70B11-1393-02A5-8DEE-4DC2BB33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760"/>
              <a:ext cx="400" cy="3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600"/>
                <a:t>6</a:t>
              </a:r>
              <a:endParaRPr lang="es-ES" altLang="es-ES" sz="26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3 Marcador de pie de página">
            <a:extLst>
              <a:ext uri="{FF2B5EF4-FFF2-40B4-BE49-F238E27FC236}">
                <a16:creationId xmlns:a16="http://schemas.microsoft.com/office/drawing/2014/main" id="{0A60BB0D-93EB-0DE4-BAAE-70AD0DF4B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469F042D-440A-41EB-9B4D-E586F16EF4DC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0E3FDDB-A9BD-E07B-BA2F-E42B56D9E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r>
              <a:rPr lang="es-ES_tradnl" altLang="es-ES" sz="3000"/>
              <a:t>3.3. Árboles de búsqueda balanceados.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E59A144-9560-72C3-33C4-7B2016962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690563"/>
            <a:ext cx="8239125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3200" b="1" dirty="0"/>
              <a:t>	Conclusiones</a:t>
            </a:r>
            <a:r>
              <a:rPr lang="es-ES_tradnl" altLang="es-ES" sz="3200" dirty="0"/>
              <a:t>:</a:t>
            </a:r>
          </a:p>
          <a:p>
            <a:r>
              <a:rPr lang="es-ES_tradnl" altLang="es-ES" sz="2800" dirty="0"/>
              <a:t>La idea de los árboles binarios de búsqueda está muy bien.</a:t>
            </a:r>
          </a:p>
          <a:p>
            <a:r>
              <a:rPr lang="es-ES_tradnl" altLang="es-ES" sz="2800" dirty="0"/>
              <a:t>Pero para que funcionen en todos los casos es necesario introducir condiciones de balanceo.</a:t>
            </a:r>
          </a:p>
          <a:p>
            <a:r>
              <a:rPr lang="es-ES_tradnl" altLang="es-ES" sz="2800" b="1" dirty="0"/>
              <a:t>ABB sin balanceo:</a:t>
            </a:r>
            <a:r>
              <a:rPr lang="es-ES_tradnl" altLang="es-ES" sz="2800" dirty="0"/>
              <a:t> mal eficiencia en peor caso.</a:t>
            </a:r>
          </a:p>
          <a:p>
            <a:r>
              <a:rPr lang="es-ES_tradnl" altLang="es-ES" sz="2800" b="1" dirty="0"/>
              <a:t>Balanceo perfecto:</a:t>
            </a:r>
            <a:r>
              <a:rPr lang="es-ES_tradnl" altLang="es-ES" sz="2800" dirty="0"/>
              <a:t> costoso mantenerlo.</a:t>
            </a:r>
          </a:p>
          <a:p>
            <a:r>
              <a:rPr lang="es-ES_tradnl" altLang="es-ES" sz="2800" b="1" dirty="0"/>
              <a:t>AVL:</a:t>
            </a:r>
            <a:r>
              <a:rPr lang="es-ES_tradnl" altLang="es-ES" sz="2800" dirty="0"/>
              <a:t> Todos los casos están en </a:t>
            </a:r>
            <a:r>
              <a:rPr lang="es-ES_tradnl" altLang="es-ES" sz="2800" b="1" dirty="0"/>
              <a:t>O(log n)</a:t>
            </a:r>
            <a:r>
              <a:rPr lang="es-ES_tradnl" altLang="es-ES" sz="2800" dirty="0"/>
              <a:t> y el balanceo es poco costoso.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3 Marcador de pie de página">
            <a:extLst>
              <a:ext uri="{FF2B5EF4-FFF2-40B4-BE49-F238E27FC236}">
                <a16:creationId xmlns:a16="http://schemas.microsoft.com/office/drawing/2014/main" id="{8E357D46-802B-D42F-F968-B1F4574E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0AF43A77-B24B-4525-9323-63A4AAEF5327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01E5C7F-C09C-FB2A-6D50-7BAA4606C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41350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35EC01D-14ED-9729-AA7D-1864E62B4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5425" y="555625"/>
            <a:ext cx="8669338" cy="5230813"/>
          </a:xfrm>
        </p:spPr>
        <p:txBody>
          <a:bodyPr/>
          <a:lstStyle/>
          <a:p>
            <a:r>
              <a:rPr lang="es-ES_tradnl" altLang="es-ES" sz="2600" dirty="0"/>
              <a:t>Los </a:t>
            </a:r>
            <a:r>
              <a:rPr lang="es-ES_tradnl" altLang="es-ES" sz="2600" b="1" dirty="0"/>
              <a:t>árboles B</a:t>
            </a:r>
            <a:r>
              <a:rPr lang="es-ES_tradnl" altLang="es-ES" sz="2600" dirty="0"/>
              <a:t> son muy usados en Bases de Datos.</a:t>
            </a:r>
          </a:p>
          <a:p>
            <a:r>
              <a:rPr lang="es-ES_tradnl" altLang="es-ES" sz="2600" b="1" dirty="0"/>
              <a:t>Necesidades propias de las aplicaciones de BD:</a:t>
            </a:r>
            <a:endParaRPr lang="es-ES_tradnl" altLang="es-ES" sz="2600" dirty="0"/>
          </a:p>
          <a:p>
            <a:pPr lvl="1"/>
            <a:r>
              <a:rPr lang="es-ES_tradnl" altLang="es-ES" sz="2400" dirty="0"/>
              <a:t>Muchos datos, básicamente conjuntos y diccionarios.</a:t>
            </a:r>
          </a:p>
          <a:p>
            <a:pPr lvl="1"/>
            <a:r>
              <a:rPr lang="es-ES_tradnl" altLang="es-ES" sz="2400" dirty="0"/>
              <a:t>El acceso secuencial y directo deben ser rápidos.</a:t>
            </a:r>
          </a:p>
          <a:p>
            <a:pPr lvl="1"/>
            <a:r>
              <a:rPr lang="es-ES_tradnl" altLang="es-ES" sz="2400" dirty="0"/>
              <a:t>Datos almacenados en memoria secundaria (disco) en bloques.</a:t>
            </a:r>
          </a:p>
          <a:p>
            <a:pPr lvl="1"/>
            <a:endParaRPr lang="es-ES_tradnl" altLang="es-ES" sz="2400" dirty="0"/>
          </a:p>
          <a:p>
            <a:r>
              <a:rPr lang="es-ES_tradnl" altLang="es-ES" sz="2800" dirty="0"/>
              <a:t>Existen muchas variantes: árboles B, B+ y B*.</a:t>
            </a:r>
          </a:p>
          <a:p>
            <a:endParaRPr lang="es-ES_tradnl" altLang="es-ES" sz="2800" dirty="0"/>
          </a:p>
          <a:p>
            <a:r>
              <a:rPr lang="es-ES_tradnl" altLang="es-ES" sz="2800" b="1" dirty="0"/>
              <a:t>Idea:</a:t>
            </a:r>
            <a:r>
              <a:rPr lang="es-ES_tradnl" altLang="es-ES" sz="2800" dirty="0"/>
              <a:t> Generalizar el concepto de árbol binario de búsqueda a </a:t>
            </a:r>
            <a:r>
              <a:rPr lang="es-ES_tradnl" altLang="es-ES" sz="2800" b="1" dirty="0"/>
              <a:t>árboles de búsqueda n-arios</a:t>
            </a:r>
            <a:r>
              <a:rPr lang="es-ES_tradnl" altLang="es-ES" sz="28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pie de página">
            <a:extLst>
              <a:ext uri="{FF2B5EF4-FFF2-40B4-BE49-F238E27FC236}">
                <a16:creationId xmlns:a16="http://schemas.microsoft.com/office/drawing/2014/main" id="{EC8A58F5-FCC5-6533-2C85-0D651C1A0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744303A1-78B2-4E03-90AA-EFE6D4FE3B6C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7B377BF-7F3C-CFE3-2D57-A991843DF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r>
              <a:rPr lang="es-ES_tradnl" altLang="es-ES"/>
              <a:t>3.1. Árboles Trie.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94DEEB1-FA52-A3F6-C8E3-D4AA79342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623888"/>
            <a:ext cx="8610600" cy="1006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200"/>
              <a:t>Se pueden representar otros tipos de información, cambiando el alfabeto </a:t>
            </a:r>
            <a:r>
              <a:rPr lang="es-ES_tradnl" altLang="es-ES" sz="2200" b="1"/>
              <a:t>A</a:t>
            </a:r>
            <a:r>
              <a:rPr lang="es-ES_tradnl" altLang="es-ES" sz="2200"/>
              <a:t>.</a:t>
            </a:r>
          </a:p>
          <a:p>
            <a:pPr>
              <a:lnSpc>
                <a:spcPct val="80000"/>
              </a:lnSpc>
            </a:pPr>
            <a:r>
              <a:rPr lang="es-ES_tradnl" altLang="es-ES" sz="2200"/>
              <a:t>Ejemplo: representación de URL de páginas web.</a:t>
            </a:r>
            <a:endParaRPr lang="es-ES_tradnl" altLang="es-ES" sz="2400"/>
          </a:p>
        </p:txBody>
      </p:sp>
      <p:sp>
        <p:nvSpPr>
          <p:cNvPr id="13317" name="AutoShape 6">
            <a:extLst>
              <a:ext uri="{FF2B5EF4-FFF2-40B4-BE49-F238E27FC236}">
                <a16:creationId xmlns:a16="http://schemas.microsoft.com/office/drawing/2014/main" id="{C4C28B2F-19C7-92D0-886F-5B4C261E2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2436813"/>
            <a:ext cx="1220787" cy="306387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27E4E753-C152-130B-86B7-DE86A51875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2438" y="1785938"/>
            <a:ext cx="2719387" cy="63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C5E3D8EE-ADBC-D7C0-48C3-706E7BB6DB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3025" y="1912938"/>
            <a:ext cx="968375" cy="522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20" name="Line 10">
            <a:extLst>
              <a:ext uri="{FF2B5EF4-FFF2-40B4-BE49-F238E27FC236}">
                <a16:creationId xmlns:a16="http://schemas.microsoft.com/office/drawing/2014/main" id="{9B20C7E2-D929-CA90-818B-829807F01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1843088"/>
            <a:ext cx="1104900" cy="604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21" name="AutoShape 11">
            <a:extLst>
              <a:ext uri="{FF2B5EF4-FFF2-40B4-BE49-F238E27FC236}">
                <a16:creationId xmlns:a16="http://schemas.microsoft.com/office/drawing/2014/main" id="{647EC9F2-2A1E-BF6F-9BD0-DA9A9156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2438400"/>
            <a:ext cx="1223962" cy="306388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FBABC2C7-84E9-E91D-F892-DF57CE615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1798638"/>
            <a:ext cx="103028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.com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3323" name="Text Box 13">
            <a:extLst>
              <a:ext uri="{FF2B5EF4-FFF2-40B4-BE49-F238E27FC236}">
                <a16:creationId xmlns:a16="http://schemas.microsoft.com/office/drawing/2014/main" id="{7A08316E-7EDC-AEAF-D020-DFD17C9D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871663"/>
            <a:ext cx="7778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.es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D8C77981-8E5B-CC4C-EA5E-DB7E861B3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1866900"/>
            <a:ext cx="10572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.org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3325" name="AutoShape 17">
            <a:extLst>
              <a:ext uri="{FF2B5EF4-FFF2-40B4-BE49-F238E27FC236}">
                <a16:creationId xmlns:a16="http://schemas.microsoft.com/office/drawing/2014/main" id="{2EFAD685-19D8-8FB1-096E-5A0ABF5CC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2438400"/>
            <a:ext cx="1222375" cy="304800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26" name="Line 35">
            <a:extLst>
              <a:ext uri="{FF2B5EF4-FFF2-40B4-BE49-F238E27FC236}">
                <a16:creationId xmlns:a16="http://schemas.microsoft.com/office/drawing/2014/main" id="{95643E20-609A-1883-9A52-764A2810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7663" y="1804988"/>
            <a:ext cx="2855912" cy="64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27" name="AutoShape 45">
            <a:extLst>
              <a:ext uri="{FF2B5EF4-FFF2-40B4-BE49-F238E27FC236}">
                <a16:creationId xmlns:a16="http://schemas.microsoft.com/office/drawing/2014/main" id="{87358AB9-6926-6E00-762C-928AFA37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594350"/>
            <a:ext cx="517525" cy="306388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28" name="Text Box 46">
            <a:extLst>
              <a:ext uri="{FF2B5EF4-FFF2-40B4-BE49-F238E27FC236}">
                <a16:creationId xmlns:a16="http://schemas.microsoft.com/office/drawing/2014/main" id="{A23526ED-9326-B061-EAA3-05A3BA4E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091113"/>
            <a:ext cx="7747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>
                <a:solidFill>
                  <a:srgbClr val="FF3300"/>
                </a:solidFill>
              </a:rPr>
              <a:t>$</a:t>
            </a:r>
            <a:endParaRPr lang="es-ES" altLang="es-E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9" name="Line 47">
            <a:extLst>
              <a:ext uri="{FF2B5EF4-FFF2-40B4-BE49-F238E27FC236}">
                <a16:creationId xmlns:a16="http://schemas.microsoft.com/office/drawing/2014/main" id="{490B71A7-E1B8-379C-F3F7-AD59281CE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325" y="4865688"/>
            <a:ext cx="365125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30" name="AutoShape 48">
            <a:extLst>
              <a:ext uri="{FF2B5EF4-FFF2-40B4-BE49-F238E27FC236}">
                <a16:creationId xmlns:a16="http://schemas.microsoft.com/office/drawing/2014/main" id="{49C76F34-43AC-C93C-7B71-04701F4A8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5554663"/>
            <a:ext cx="517525" cy="306387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31" name="Text Box 49">
            <a:extLst>
              <a:ext uri="{FF2B5EF4-FFF2-40B4-BE49-F238E27FC236}">
                <a16:creationId xmlns:a16="http://schemas.microsoft.com/office/drawing/2014/main" id="{7F3DA2B2-8C64-8E18-42BA-E6DBE651D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4994275"/>
            <a:ext cx="7747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>
                <a:solidFill>
                  <a:srgbClr val="FF3300"/>
                </a:solidFill>
              </a:rPr>
              <a:t>$</a:t>
            </a:r>
            <a:endParaRPr lang="es-ES" altLang="es-E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2" name="Line 50">
            <a:extLst>
              <a:ext uri="{FF2B5EF4-FFF2-40B4-BE49-F238E27FC236}">
                <a16:creationId xmlns:a16="http://schemas.microsoft.com/office/drawing/2014/main" id="{8CB24379-7B25-D691-4242-21041AB66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0488" y="4852988"/>
            <a:ext cx="295275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33" name="Text Box 51">
            <a:extLst>
              <a:ext uri="{FF2B5EF4-FFF2-40B4-BE49-F238E27FC236}">
                <a16:creationId xmlns:a16="http://schemas.microsoft.com/office/drawing/2014/main" id="{562B6D40-CECF-BCAA-E453-60D7CAC8D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1730375"/>
            <a:ext cx="10572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.net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3334" name="AutoShape 5">
            <a:extLst>
              <a:ext uri="{FF2B5EF4-FFF2-40B4-BE49-F238E27FC236}">
                <a16:creationId xmlns:a16="http://schemas.microsoft.com/office/drawing/2014/main" id="{A3004B12-F0E9-3648-CE79-5C4223EC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1635125"/>
            <a:ext cx="1222375" cy="306388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35" name="AutoShape 52">
            <a:extLst>
              <a:ext uri="{FF2B5EF4-FFF2-40B4-BE49-F238E27FC236}">
                <a16:creationId xmlns:a16="http://schemas.microsoft.com/office/drawing/2014/main" id="{DFCE911B-B6FF-0C69-6D28-9C7A23AD0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484563"/>
            <a:ext cx="1220787" cy="306387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36" name="Line 54">
            <a:extLst>
              <a:ext uri="{FF2B5EF4-FFF2-40B4-BE49-F238E27FC236}">
                <a16:creationId xmlns:a16="http://schemas.microsoft.com/office/drawing/2014/main" id="{EA27C22E-C8ED-DF43-ECCA-6B1039823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5238" y="2662238"/>
            <a:ext cx="2366962" cy="817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37" name="Line 55">
            <a:extLst>
              <a:ext uri="{FF2B5EF4-FFF2-40B4-BE49-F238E27FC236}">
                <a16:creationId xmlns:a16="http://schemas.microsoft.com/office/drawing/2014/main" id="{7A42ABFB-89D0-F4B8-C3BD-53FF9D62FA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5825" y="2746375"/>
            <a:ext cx="420688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38" name="Line 56">
            <a:extLst>
              <a:ext uri="{FF2B5EF4-FFF2-40B4-BE49-F238E27FC236}">
                <a16:creationId xmlns:a16="http://schemas.microsoft.com/office/drawing/2014/main" id="{B7408472-82F8-B567-16DC-1471CFFD7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575" y="2692400"/>
            <a:ext cx="908050" cy="801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39" name="AutoShape 57">
            <a:extLst>
              <a:ext uri="{FF2B5EF4-FFF2-40B4-BE49-F238E27FC236}">
                <a16:creationId xmlns:a16="http://schemas.microsoft.com/office/drawing/2014/main" id="{AB5D2318-44F0-1C4A-4903-1D1F3CFB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84563"/>
            <a:ext cx="1223963" cy="306387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40" name="Text Box 58">
            <a:extLst>
              <a:ext uri="{FF2B5EF4-FFF2-40B4-BE49-F238E27FC236}">
                <a16:creationId xmlns:a16="http://schemas.microsoft.com/office/drawing/2014/main" id="{D8598B8C-07FF-0F97-F99F-EF64CC58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2843213"/>
            <a:ext cx="133985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.google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3341" name="Text Box 59">
            <a:extLst>
              <a:ext uri="{FF2B5EF4-FFF2-40B4-BE49-F238E27FC236}">
                <a16:creationId xmlns:a16="http://schemas.microsoft.com/office/drawing/2014/main" id="{932909F8-15BB-967B-FB18-4E44AABC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917825"/>
            <a:ext cx="7778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.um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3342" name="Text Box 60">
            <a:extLst>
              <a:ext uri="{FF2B5EF4-FFF2-40B4-BE49-F238E27FC236}">
                <a16:creationId xmlns:a16="http://schemas.microsoft.com/office/drawing/2014/main" id="{E74EF86A-B420-DFE6-B51F-59832D4D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2911475"/>
            <a:ext cx="10572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.upct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3343" name="AutoShape 61">
            <a:extLst>
              <a:ext uri="{FF2B5EF4-FFF2-40B4-BE49-F238E27FC236}">
                <a16:creationId xmlns:a16="http://schemas.microsoft.com/office/drawing/2014/main" id="{6F04C3F6-9627-0D0F-B940-65043508B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3484563"/>
            <a:ext cx="1222375" cy="304800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44" name="Line 62">
            <a:extLst>
              <a:ext uri="{FF2B5EF4-FFF2-40B4-BE49-F238E27FC236}">
                <a16:creationId xmlns:a16="http://schemas.microsoft.com/office/drawing/2014/main" id="{46830BAD-8D61-4F62-3569-D0706E918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1488" y="2595563"/>
            <a:ext cx="2573337" cy="860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45" name="Text Box 63">
            <a:extLst>
              <a:ext uri="{FF2B5EF4-FFF2-40B4-BE49-F238E27FC236}">
                <a16:creationId xmlns:a16="http://schemas.microsoft.com/office/drawing/2014/main" id="{5E2119BE-A06C-70B4-6C5C-DBFD136C7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138" y="2817813"/>
            <a:ext cx="162961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 dirty="0"/>
              <a:t>.hacienda</a:t>
            </a:r>
            <a:endParaRPr lang="es-ES" altLang="es-ES" sz="2400" b="1" dirty="0">
              <a:latin typeface="Times New Roman" panose="02020603050405020304" pitchFamily="18" charset="0"/>
            </a:endParaRPr>
          </a:p>
        </p:txBody>
      </p:sp>
      <p:sp>
        <p:nvSpPr>
          <p:cNvPr id="13346" name="AutoShape 7">
            <a:extLst>
              <a:ext uri="{FF2B5EF4-FFF2-40B4-BE49-F238E27FC236}">
                <a16:creationId xmlns:a16="http://schemas.microsoft.com/office/drawing/2014/main" id="{D4A275CB-2D6E-CDDF-A132-8B06D1E6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2438400"/>
            <a:ext cx="1222375" cy="306388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47" name="AutoShape 64">
            <a:extLst>
              <a:ext uri="{FF2B5EF4-FFF2-40B4-BE49-F238E27FC236}">
                <a16:creationId xmlns:a16="http://schemas.microsoft.com/office/drawing/2014/main" id="{AC177A76-BAE8-26C4-E25D-B935B78D3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4543425"/>
            <a:ext cx="1220787" cy="306388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48" name="Line 66">
            <a:extLst>
              <a:ext uri="{FF2B5EF4-FFF2-40B4-BE49-F238E27FC236}">
                <a16:creationId xmlns:a16="http://schemas.microsoft.com/office/drawing/2014/main" id="{341DE5FD-F8DE-F70D-5CF6-DFAD76A13E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288" y="3694113"/>
            <a:ext cx="1804987" cy="844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49" name="Line 67">
            <a:extLst>
              <a:ext uri="{FF2B5EF4-FFF2-40B4-BE49-F238E27FC236}">
                <a16:creationId xmlns:a16="http://schemas.microsoft.com/office/drawing/2014/main" id="{B1487DA7-78C3-5CC5-AAF1-C23E6A18D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0" y="3733800"/>
            <a:ext cx="85725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50" name="Line 68">
            <a:extLst>
              <a:ext uri="{FF2B5EF4-FFF2-40B4-BE49-F238E27FC236}">
                <a16:creationId xmlns:a16="http://schemas.microsoft.com/office/drawing/2014/main" id="{2D865E97-E011-965A-9E66-A41B0165A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3652838"/>
            <a:ext cx="1428750" cy="900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51" name="AutoShape 69">
            <a:extLst>
              <a:ext uri="{FF2B5EF4-FFF2-40B4-BE49-F238E27FC236}">
                <a16:creationId xmlns:a16="http://schemas.microsoft.com/office/drawing/2014/main" id="{C6F45235-A375-8B53-F9C4-A798ED048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4543425"/>
            <a:ext cx="1223963" cy="306388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52" name="Text Box 70">
            <a:extLst>
              <a:ext uri="{FF2B5EF4-FFF2-40B4-BE49-F238E27FC236}">
                <a16:creationId xmlns:a16="http://schemas.microsoft.com/office/drawing/2014/main" id="{C1A6EE55-A7A7-09B7-1A8A-25FF67ED3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3916363"/>
            <a:ext cx="133985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www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3353" name="Text Box 71">
            <a:extLst>
              <a:ext uri="{FF2B5EF4-FFF2-40B4-BE49-F238E27FC236}">
                <a16:creationId xmlns:a16="http://schemas.microsoft.com/office/drawing/2014/main" id="{8C9068A7-060F-56A5-5EC5-9F7AF59AF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976688"/>
            <a:ext cx="7778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dis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3354" name="Text Box 72">
            <a:extLst>
              <a:ext uri="{FF2B5EF4-FFF2-40B4-BE49-F238E27FC236}">
                <a16:creationId xmlns:a16="http://schemas.microsoft.com/office/drawing/2014/main" id="{52FA899C-5909-B9C5-57B3-F81865E9A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3970338"/>
            <a:ext cx="10572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ditec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3355" name="AutoShape 53">
            <a:extLst>
              <a:ext uri="{FF2B5EF4-FFF2-40B4-BE49-F238E27FC236}">
                <a16:creationId xmlns:a16="http://schemas.microsoft.com/office/drawing/2014/main" id="{6D7019E0-7BF3-DD65-7711-57B305B03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3484563"/>
            <a:ext cx="1222375" cy="306387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56" name="Line 73">
            <a:extLst>
              <a:ext uri="{FF2B5EF4-FFF2-40B4-BE49-F238E27FC236}">
                <a16:creationId xmlns:a16="http://schemas.microsoft.com/office/drawing/2014/main" id="{DD338451-51F6-3E74-3A2A-0D5AA43E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7175" y="4762500"/>
            <a:ext cx="349250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57" name="Line 74">
            <a:extLst>
              <a:ext uri="{FF2B5EF4-FFF2-40B4-BE49-F238E27FC236}">
                <a16:creationId xmlns:a16="http://schemas.microsoft.com/office/drawing/2014/main" id="{F851B72C-B2E2-0F64-B504-2E45E1EC7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6925" y="4779963"/>
            <a:ext cx="908050" cy="801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58" name="Text Box 75">
            <a:extLst>
              <a:ext uri="{FF2B5EF4-FFF2-40B4-BE49-F238E27FC236}">
                <a16:creationId xmlns:a16="http://schemas.microsoft.com/office/drawing/2014/main" id="{8CB722B1-927E-F457-0F84-78182594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033963"/>
            <a:ext cx="1708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/>
              <a:t>/~ginesgm</a:t>
            </a:r>
            <a:endParaRPr lang="es-ES" altLang="es-ES" sz="2400" b="1">
              <a:latin typeface="Times New Roman" panose="02020603050405020304" pitchFamily="18" charset="0"/>
            </a:endParaRPr>
          </a:p>
        </p:txBody>
      </p:sp>
      <p:sp>
        <p:nvSpPr>
          <p:cNvPr id="13359" name="AutoShape 76">
            <a:extLst>
              <a:ext uri="{FF2B5EF4-FFF2-40B4-BE49-F238E27FC236}">
                <a16:creationId xmlns:a16="http://schemas.microsoft.com/office/drawing/2014/main" id="{BC19D34B-CA82-6F7B-1D0D-81BEEB33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5572125"/>
            <a:ext cx="1222375" cy="306388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60" name="AutoShape 77">
            <a:extLst>
              <a:ext uri="{FF2B5EF4-FFF2-40B4-BE49-F238E27FC236}">
                <a16:creationId xmlns:a16="http://schemas.microsoft.com/office/drawing/2014/main" id="{463ADE2D-8F3B-F432-8F6D-2DBD3F6DD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5545138"/>
            <a:ext cx="517525" cy="306387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3361" name="Text Box 78">
            <a:extLst>
              <a:ext uri="{FF2B5EF4-FFF2-40B4-BE49-F238E27FC236}">
                <a16:creationId xmlns:a16="http://schemas.microsoft.com/office/drawing/2014/main" id="{F04F3AE8-923C-F788-2B04-E9CA98ED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5027613"/>
            <a:ext cx="7747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400" b="1">
                <a:solidFill>
                  <a:srgbClr val="FF3300"/>
                </a:solidFill>
              </a:rPr>
              <a:t>$</a:t>
            </a:r>
            <a:endParaRPr lang="es-ES" altLang="es-E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62" name="AutoShape 65">
            <a:extLst>
              <a:ext uri="{FF2B5EF4-FFF2-40B4-BE49-F238E27FC236}">
                <a16:creationId xmlns:a16="http://schemas.microsoft.com/office/drawing/2014/main" id="{BFA48FA6-5A45-0194-5AAE-E19186846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4543425"/>
            <a:ext cx="1222375" cy="306388"/>
          </a:xfrm>
          <a:prstGeom prst="roundRect">
            <a:avLst>
              <a:gd name="adj" fmla="val 39944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3 Marcador de pie de página">
            <a:extLst>
              <a:ext uri="{FF2B5EF4-FFF2-40B4-BE49-F238E27FC236}">
                <a16:creationId xmlns:a16="http://schemas.microsoft.com/office/drawing/2014/main" id="{271D164D-E211-C0CF-72D1-EF95C471F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B0630147-0669-4551-BEDA-E0E4E63A9575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89091" name="Line 64">
            <a:extLst>
              <a:ext uri="{FF2B5EF4-FFF2-40B4-BE49-F238E27FC236}">
                <a16:creationId xmlns:a16="http://schemas.microsoft.com/office/drawing/2014/main" id="{CD67A339-058D-8E13-9B71-57AEF4BD0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6638" y="4402138"/>
            <a:ext cx="484187" cy="352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092" name="Line 65">
            <a:extLst>
              <a:ext uri="{FF2B5EF4-FFF2-40B4-BE49-F238E27FC236}">
                <a16:creationId xmlns:a16="http://schemas.microsoft.com/office/drawing/2014/main" id="{1E9721B8-83B0-9303-5279-8CC4DC0B8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4387850"/>
            <a:ext cx="1266825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093" name="Rectangle 2">
            <a:extLst>
              <a:ext uri="{FF2B5EF4-FFF2-40B4-BE49-F238E27FC236}">
                <a16:creationId xmlns:a16="http://schemas.microsoft.com/office/drawing/2014/main" id="{D2797E08-D952-D0D4-EE7B-1B44C73A4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41350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89094" name="Rectangle 3">
            <a:extLst>
              <a:ext uri="{FF2B5EF4-FFF2-40B4-BE49-F238E27FC236}">
                <a16:creationId xmlns:a16="http://schemas.microsoft.com/office/drawing/2014/main" id="{159F16B3-E1F5-BC7B-15FE-2AA059410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577850"/>
            <a:ext cx="8669337" cy="4689475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" sz="2400"/>
              <a:t>	</a:t>
            </a:r>
            <a:r>
              <a:rPr lang="es-ES_tradnl" altLang="es-ES" sz="2400" b="1"/>
              <a:t>Árbol Binario</a:t>
            </a:r>
            <a:br>
              <a:rPr lang="es-ES_tradnl" altLang="es-ES" sz="2400" b="1"/>
            </a:br>
            <a:r>
              <a:rPr lang="es-ES_tradnl" altLang="es-ES" sz="2400" b="1"/>
              <a:t>de Búsqueda</a:t>
            </a:r>
            <a:endParaRPr lang="es-ES_tradnl" altLang="es-ES" sz="2400"/>
          </a:p>
          <a:p>
            <a:endParaRPr lang="es-ES_tradnl" altLang="es-ES" sz="2400"/>
          </a:p>
          <a:p>
            <a:endParaRPr lang="es-ES_tradnl" altLang="es-ES" sz="2400"/>
          </a:p>
          <a:p>
            <a:endParaRPr lang="es-ES_tradnl" altLang="es-ES" sz="3200"/>
          </a:p>
          <a:p>
            <a:pPr>
              <a:buFontTx/>
              <a:buNone/>
            </a:pPr>
            <a:r>
              <a:rPr lang="es-ES_tradnl" altLang="es-ES" sz="2400" b="1"/>
              <a:t>	Árbol de Búsqueda N-ario</a:t>
            </a:r>
          </a:p>
          <a:p>
            <a:r>
              <a:rPr lang="es-ES_tradnl" altLang="es-ES" sz="2400"/>
              <a:t>En cada nodo hay </a:t>
            </a:r>
            <a:r>
              <a:rPr lang="es-ES_tradnl" altLang="es-ES" sz="2400" b="1"/>
              <a:t>n</a:t>
            </a:r>
            <a:r>
              <a:rPr lang="es-ES_tradnl" altLang="es-ES" sz="2400"/>
              <a:t> claves y </a:t>
            </a:r>
            <a:r>
              <a:rPr lang="es-ES_tradnl" altLang="es-ES" sz="2400" b="1"/>
              <a:t>n+1</a:t>
            </a:r>
            <a:r>
              <a:rPr lang="es-ES_tradnl" altLang="es-ES" sz="2400"/>
              <a:t> punteros a nodos hijos.</a:t>
            </a:r>
          </a:p>
        </p:txBody>
      </p:sp>
      <p:grpSp>
        <p:nvGrpSpPr>
          <p:cNvPr id="89095" name="Group 19">
            <a:extLst>
              <a:ext uri="{FF2B5EF4-FFF2-40B4-BE49-F238E27FC236}">
                <a16:creationId xmlns:a16="http://schemas.microsoft.com/office/drawing/2014/main" id="{EAEA0E78-015A-B21B-895E-96435032BCD0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555625"/>
            <a:ext cx="3232150" cy="2070100"/>
            <a:chOff x="1754" y="1955"/>
            <a:chExt cx="2259" cy="1757"/>
          </a:xfrm>
        </p:grpSpPr>
        <p:sp>
          <p:nvSpPr>
            <p:cNvPr id="89116" name="Line 20">
              <a:extLst>
                <a:ext uri="{FF2B5EF4-FFF2-40B4-BE49-F238E27FC236}">
                  <a16:creationId xmlns:a16="http://schemas.microsoft.com/office/drawing/2014/main" id="{FD7D9442-9C5E-5914-C276-33FFBAC5B8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" y="2210"/>
              <a:ext cx="631" cy="5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es-ES"/>
            </a:p>
          </p:txBody>
        </p:sp>
        <p:sp>
          <p:nvSpPr>
            <p:cNvPr id="89117" name="Line 21">
              <a:extLst>
                <a:ext uri="{FF2B5EF4-FFF2-40B4-BE49-F238E27FC236}">
                  <a16:creationId xmlns:a16="http://schemas.microsoft.com/office/drawing/2014/main" id="{A01ECD82-A2C0-CB4D-8398-9781C3973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2183"/>
              <a:ext cx="693" cy="6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es-ES"/>
            </a:p>
          </p:txBody>
        </p:sp>
        <p:sp>
          <p:nvSpPr>
            <p:cNvPr id="89118" name="Oval 22">
              <a:extLst>
                <a:ext uri="{FF2B5EF4-FFF2-40B4-BE49-F238E27FC236}">
                  <a16:creationId xmlns:a16="http://schemas.microsoft.com/office/drawing/2014/main" id="{F94B6167-A7FB-8D10-1D22-BD4E49445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1955"/>
              <a:ext cx="449" cy="43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 lIns="0" tIns="10800" rIns="0" bIns="108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400" b="1"/>
                <a:t>x</a:t>
              </a:r>
              <a:endParaRPr lang="es-ES" altLang="es-E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9119" name="AutoShape 23">
              <a:extLst>
                <a:ext uri="{FF2B5EF4-FFF2-40B4-BE49-F238E27FC236}">
                  <a16:creationId xmlns:a16="http://schemas.microsoft.com/office/drawing/2014/main" id="{EA499D6B-0554-7C1C-6802-A3BABE83F0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754" y="2732"/>
              <a:ext cx="953" cy="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60 w 21600"/>
                <a:gd name="T13" fmla="*/ 4760 h 21600"/>
                <a:gd name="T14" fmla="*/ 16840 w 21600"/>
                <a:gd name="T15" fmla="*/ 168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915" y="21600"/>
                  </a:lnTo>
                  <a:lnTo>
                    <a:pt x="1568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 lIns="0" rIns="0"/>
            <a:lstStyle/>
            <a:p>
              <a:endParaRPr lang="es-ES"/>
            </a:p>
          </p:txBody>
        </p:sp>
        <p:sp>
          <p:nvSpPr>
            <p:cNvPr id="89120" name="AutoShape 24">
              <a:extLst>
                <a:ext uri="{FF2B5EF4-FFF2-40B4-BE49-F238E27FC236}">
                  <a16:creationId xmlns:a16="http://schemas.microsoft.com/office/drawing/2014/main" id="{3E3D6D57-F036-2694-267B-2C0D7C5B0B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046" y="2750"/>
              <a:ext cx="898" cy="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39 w 21600"/>
                <a:gd name="T13" fmla="*/ 4738 h 21600"/>
                <a:gd name="T14" fmla="*/ 16861 w 21600"/>
                <a:gd name="T15" fmla="*/ 1686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69" y="21600"/>
                  </a:lnTo>
                  <a:lnTo>
                    <a:pt x="1573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rot="10800000" lIns="0" rIns="0"/>
            <a:lstStyle/>
            <a:p>
              <a:endParaRPr lang="es-ES"/>
            </a:p>
          </p:txBody>
        </p:sp>
        <p:sp>
          <p:nvSpPr>
            <p:cNvPr id="89121" name="Text Box 25">
              <a:extLst>
                <a:ext uri="{FF2B5EF4-FFF2-40B4-BE49-F238E27FC236}">
                  <a16:creationId xmlns:a16="http://schemas.microsoft.com/office/drawing/2014/main" id="{0551BA3F-7E41-1AE1-58C4-2F0C2388B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" y="3106"/>
              <a:ext cx="72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/>
                <a:t>&lt; x</a:t>
              </a:r>
              <a:endParaRPr lang="es-ES" altLang="es-ES" sz="2400" b="1"/>
            </a:p>
          </p:txBody>
        </p:sp>
        <p:sp>
          <p:nvSpPr>
            <p:cNvPr id="89122" name="Text Box 26">
              <a:extLst>
                <a:ext uri="{FF2B5EF4-FFF2-40B4-BE49-F238E27FC236}">
                  <a16:creationId xmlns:a16="http://schemas.microsoft.com/office/drawing/2014/main" id="{90B91685-8DB2-74BE-846D-E596BF636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3073"/>
              <a:ext cx="72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 b="1"/>
                <a:t>&gt; x</a:t>
              </a:r>
              <a:endParaRPr lang="es-ES" altLang="es-ES" sz="2400" b="1"/>
            </a:p>
          </p:txBody>
        </p:sp>
      </p:grpSp>
      <p:sp>
        <p:nvSpPr>
          <p:cNvPr id="89096" name="Line 28">
            <a:extLst>
              <a:ext uri="{FF2B5EF4-FFF2-40B4-BE49-F238E27FC236}">
                <a16:creationId xmlns:a16="http://schemas.microsoft.com/office/drawing/2014/main" id="{6DDA07BD-C45A-440E-C339-1123F166F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2838" y="4383088"/>
            <a:ext cx="1204912" cy="3175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endParaRPr lang="es-ES"/>
          </a:p>
        </p:txBody>
      </p:sp>
      <p:sp>
        <p:nvSpPr>
          <p:cNvPr id="89097" name="Line 29">
            <a:extLst>
              <a:ext uri="{FF2B5EF4-FFF2-40B4-BE49-F238E27FC236}">
                <a16:creationId xmlns:a16="http://schemas.microsoft.com/office/drawing/2014/main" id="{6F422CDE-6621-B124-EF09-8F91B44ED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2550" y="4386263"/>
            <a:ext cx="349250" cy="3286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/>
          <a:lstStyle/>
          <a:p>
            <a:endParaRPr lang="es-ES"/>
          </a:p>
        </p:txBody>
      </p:sp>
      <p:sp>
        <p:nvSpPr>
          <p:cNvPr id="89098" name="AutoShape 31">
            <a:extLst>
              <a:ext uri="{FF2B5EF4-FFF2-40B4-BE49-F238E27FC236}">
                <a16:creationId xmlns:a16="http://schemas.microsoft.com/office/drawing/2014/main" id="{90EA7ACA-90EC-9C68-90F9-4A9F4391CB6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836738" y="4699000"/>
            <a:ext cx="1162050" cy="12541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58 w 21600"/>
              <a:gd name="T13" fmla="*/ 4758 h 21600"/>
              <a:gd name="T14" fmla="*/ 16842 w 21600"/>
              <a:gd name="T15" fmla="*/ 1684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15" y="21600"/>
                </a:lnTo>
                <a:lnTo>
                  <a:pt x="1568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rot="10800000" lIns="0" rIns="0"/>
          <a:lstStyle/>
          <a:p>
            <a:endParaRPr lang="es-ES"/>
          </a:p>
        </p:txBody>
      </p:sp>
      <p:sp>
        <p:nvSpPr>
          <p:cNvPr id="89099" name="AutoShape 32">
            <a:extLst>
              <a:ext uri="{FF2B5EF4-FFF2-40B4-BE49-F238E27FC236}">
                <a16:creationId xmlns:a16="http://schemas.microsoft.com/office/drawing/2014/main" id="{6628FD6F-1C78-A6EA-E34C-A198D0A7FB5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306763" y="4699000"/>
            <a:ext cx="1093787" cy="1255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35 w 21600"/>
              <a:gd name="T13" fmla="*/ 4735 h 21600"/>
              <a:gd name="T14" fmla="*/ 16865 w 21600"/>
              <a:gd name="T15" fmla="*/ 168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869" y="21600"/>
                </a:lnTo>
                <a:lnTo>
                  <a:pt x="1573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rot="10800000" lIns="0" rIns="0"/>
          <a:lstStyle/>
          <a:p>
            <a:endParaRPr lang="es-ES"/>
          </a:p>
        </p:txBody>
      </p:sp>
      <p:sp>
        <p:nvSpPr>
          <p:cNvPr id="89100" name="Text Box 33">
            <a:extLst>
              <a:ext uri="{FF2B5EF4-FFF2-40B4-BE49-F238E27FC236}">
                <a16:creationId xmlns:a16="http://schemas.microsoft.com/office/drawing/2014/main" id="{25AFF150-0D7D-AD1D-2F6C-6C055C5A3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50800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b="1"/>
              <a:t>&lt; a</a:t>
            </a:r>
            <a:endParaRPr lang="es-ES" altLang="es-ES" sz="2400" b="1"/>
          </a:p>
        </p:txBody>
      </p:sp>
      <p:sp>
        <p:nvSpPr>
          <p:cNvPr id="89101" name="Text Box 34">
            <a:extLst>
              <a:ext uri="{FF2B5EF4-FFF2-40B4-BE49-F238E27FC236}">
                <a16:creationId xmlns:a16="http://schemas.microsoft.com/office/drawing/2014/main" id="{3FE9A6F6-79D1-0E7D-D3C0-F9B8600A0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4895850"/>
            <a:ext cx="781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ES" sz="2400" b="1"/>
              <a:t>&gt; a</a:t>
            </a:r>
            <a:br>
              <a:rPr lang="es-ES_tradnl" altLang="es-ES" sz="2400" b="1"/>
            </a:br>
            <a:r>
              <a:rPr lang="es-ES_tradnl" altLang="es-ES" sz="2400" b="1"/>
              <a:t>&lt; b</a:t>
            </a:r>
            <a:endParaRPr lang="es-ES" altLang="es-ES" sz="2400" b="1"/>
          </a:p>
        </p:txBody>
      </p:sp>
      <p:sp>
        <p:nvSpPr>
          <p:cNvPr id="89102" name="AutoShape 35">
            <a:extLst>
              <a:ext uri="{FF2B5EF4-FFF2-40B4-BE49-F238E27FC236}">
                <a16:creationId xmlns:a16="http://schemas.microsoft.com/office/drawing/2014/main" id="{CA180A7A-8824-56C3-4CB7-2436B6E8EB1F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708525" y="4699000"/>
            <a:ext cx="1093788" cy="1255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35 w 21600"/>
              <a:gd name="T13" fmla="*/ 4735 h 21600"/>
              <a:gd name="T14" fmla="*/ 16865 w 21600"/>
              <a:gd name="T15" fmla="*/ 168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869" y="21600"/>
                </a:lnTo>
                <a:lnTo>
                  <a:pt x="1573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rot="10800000" lIns="0" rIns="0"/>
          <a:lstStyle/>
          <a:p>
            <a:endParaRPr lang="es-ES"/>
          </a:p>
        </p:txBody>
      </p:sp>
      <p:sp>
        <p:nvSpPr>
          <p:cNvPr id="89103" name="AutoShape 36">
            <a:extLst>
              <a:ext uri="{FF2B5EF4-FFF2-40B4-BE49-F238E27FC236}">
                <a16:creationId xmlns:a16="http://schemas.microsoft.com/office/drawing/2014/main" id="{B94FD9ED-E368-99DB-ECD7-99AE6351243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111875" y="4699000"/>
            <a:ext cx="1093788" cy="1255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35 w 21600"/>
              <a:gd name="T13" fmla="*/ 4735 h 21600"/>
              <a:gd name="T14" fmla="*/ 16865 w 21600"/>
              <a:gd name="T15" fmla="*/ 168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869" y="21600"/>
                </a:lnTo>
                <a:lnTo>
                  <a:pt x="1573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rot="10800000" lIns="0" rIns="0"/>
          <a:lstStyle/>
          <a:p>
            <a:endParaRPr lang="es-ES"/>
          </a:p>
        </p:txBody>
      </p:sp>
      <p:sp>
        <p:nvSpPr>
          <p:cNvPr id="89104" name="Text Box 37">
            <a:extLst>
              <a:ext uri="{FF2B5EF4-FFF2-40B4-BE49-F238E27FC236}">
                <a16:creationId xmlns:a16="http://schemas.microsoft.com/office/drawing/2014/main" id="{868992DE-CDFA-9895-1F77-1C1F0598C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4929188"/>
            <a:ext cx="781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ES" sz="2400" b="1"/>
              <a:t>&gt; b</a:t>
            </a:r>
            <a:br>
              <a:rPr lang="es-ES_tradnl" altLang="es-ES" sz="2400" b="1"/>
            </a:br>
            <a:r>
              <a:rPr lang="es-ES_tradnl" altLang="es-ES" sz="2400" b="1"/>
              <a:t>&lt; c</a:t>
            </a:r>
            <a:endParaRPr lang="es-ES" altLang="es-ES" sz="2400" b="1"/>
          </a:p>
        </p:txBody>
      </p:sp>
      <p:sp>
        <p:nvSpPr>
          <p:cNvPr id="89105" name="Text Box 38">
            <a:extLst>
              <a:ext uri="{FF2B5EF4-FFF2-40B4-BE49-F238E27FC236}">
                <a16:creationId xmlns:a16="http://schemas.microsoft.com/office/drawing/2014/main" id="{B14796F8-E7D9-9FC8-FA0A-296DC7220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5084763"/>
            <a:ext cx="78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ES" sz="2400" b="1"/>
              <a:t>&gt; c</a:t>
            </a:r>
            <a:endParaRPr lang="es-ES" altLang="es-ES" sz="2400" b="1"/>
          </a:p>
        </p:txBody>
      </p:sp>
      <p:graphicFrame>
        <p:nvGraphicFramePr>
          <p:cNvPr id="28735" name="Group 63">
            <a:extLst>
              <a:ext uri="{FF2B5EF4-FFF2-40B4-BE49-F238E27FC236}">
                <a16:creationId xmlns:a16="http://schemas.microsoft.com/office/drawing/2014/main" id="{ECCA13F9-4BF9-CDAE-9AAC-D063D4E1CF38}"/>
              </a:ext>
            </a:extLst>
          </p:cNvPr>
          <p:cNvGraphicFramePr>
            <a:graphicFrameLocks noGrp="1"/>
          </p:cNvGraphicFramePr>
          <p:nvPr/>
        </p:nvGraphicFramePr>
        <p:xfrm>
          <a:off x="3589338" y="3865563"/>
          <a:ext cx="1903412" cy="52387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3 Marcador de pie de página">
            <a:extLst>
              <a:ext uri="{FF2B5EF4-FFF2-40B4-BE49-F238E27FC236}">
                <a16:creationId xmlns:a16="http://schemas.microsoft.com/office/drawing/2014/main" id="{797BD9D8-E8F4-07D0-D3AB-45EC9CBD08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94D51EF0-D68C-491B-9A3F-CF91FF9B244B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BFE0DCB-C822-F2EF-5F51-251CDA610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57238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90116" name="Rectangle 16">
            <a:extLst>
              <a:ext uri="{FF2B5EF4-FFF2-40B4-BE49-F238E27FC236}">
                <a16:creationId xmlns:a16="http://schemas.microsoft.com/office/drawing/2014/main" id="{D9D3DC60-6F6D-1CB7-A391-DEB2F4D9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3563"/>
            <a:ext cx="8734425" cy="53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 b="1" dirty="0"/>
              <a:t>Definición: Un árbol B de orden p</a:t>
            </a:r>
            <a:r>
              <a:rPr lang="es-ES_tradnl" altLang="es-ES" sz="2800" dirty="0"/>
              <a:t> es un árbol n-ario de búsqueda, que cumple las siguientes propiedades:</a:t>
            </a:r>
          </a:p>
          <a:p>
            <a:pPr lvl="1"/>
            <a:r>
              <a:rPr lang="es-ES_tradnl" altLang="es-ES" b="1" dirty="0"/>
              <a:t>Raíz del árbol:</a:t>
            </a:r>
            <a:r>
              <a:rPr lang="es-ES_tradnl" altLang="es-ES" dirty="0"/>
              <a:t> o bien no tiene hijos o tiene como mínimo tiene </a:t>
            </a:r>
            <a:r>
              <a:rPr lang="es-ES_tradnl" altLang="es-ES" b="1" dirty="0"/>
              <a:t>2</a:t>
            </a:r>
            <a:r>
              <a:rPr lang="es-ES_tradnl" altLang="es-ES" dirty="0"/>
              <a:t> y como máximo </a:t>
            </a:r>
            <a:r>
              <a:rPr lang="es-ES_tradnl" altLang="es-ES" b="1" dirty="0"/>
              <a:t>p</a:t>
            </a:r>
            <a:r>
              <a:rPr lang="es-ES_tradnl" altLang="es-ES" dirty="0"/>
              <a:t>.</a:t>
            </a:r>
          </a:p>
          <a:p>
            <a:pPr lvl="1"/>
            <a:r>
              <a:rPr lang="es-ES_tradnl" altLang="es-ES" b="1" dirty="0"/>
              <a:t>Nodos internos:</a:t>
            </a:r>
            <a:r>
              <a:rPr lang="es-ES_tradnl" altLang="es-ES" dirty="0"/>
              <a:t> tienen entre </a:t>
            </a:r>
            <a:r>
              <a:rPr lang="es-ES_tradnl" altLang="es-ES" b="1" dirty="0">
                <a:sym typeface="Symbol" panose="05050102010706020507" pitchFamily="18" charset="2"/>
              </a:rPr>
              <a:t></a:t>
            </a:r>
            <a:r>
              <a:rPr lang="es-ES_tradnl" altLang="es-ES" b="1" dirty="0"/>
              <a:t>p/2</a:t>
            </a:r>
            <a:r>
              <a:rPr lang="es-ES_tradnl" altLang="es-ES" b="1" dirty="0">
                <a:sym typeface="Symbol" panose="05050102010706020507" pitchFamily="18" charset="2"/>
              </a:rPr>
              <a:t></a:t>
            </a:r>
            <a:r>
              <a:rPr lang="es-ES_tradnl" altLang="es-ES" dirty="0"/>
              <a:t> y </a:t>
            </a:r>
            <a:r>
              <a:rPr lang="es-ES_tradnl" altLang="es-ES" b="1" dirty="0"/>
              <a:t>p</a:t>
            </a:r>
            <a:r>
              <a:rPr lang="es-ES_tradnl" altLang="es-ES" dirty="0"/>
              <a:t> hijos.</a:t>
            </a:r>
          </a:p>
          <a:p>
            <a:pPr lvl="1"/>
            <a:r>
              <a:rPr lang="es-ES_tradnl" altLang="es-ES" b="1" dirty="0"/>
              <a:t>Nodos hoja:</a:t>
            </a:r>
            <a:r>
              <a:rPr lang="es-ES_tradnl" altLang="es-ES" dirty="0"/>
              <a:t> todas las hojas deben aparecer al mismo nivel en el árbol (condición de balanceo).</a:t>
            </a:r>
          </a:p>
          <a:p>
            <a:pPr lvl="1"/>
            <a:endParaRPr lang="es-ES_tradnl" altLang="es-ES" dirty="0"/>
          </a:p>
          <a:p>
            <a:r>
              <a:rPr lang="es-ES_tradnl" altLang="es-ES" sz="2800" b="1" dirty="0"/>
              <a:t>Idea intuitiva:</a:t>
            </a:r>
            <a:r>
              <a:rPr lang="es-ES_tradnl" altLang="es-ES" sz="2800" dirty="0"/>
              <a:t> Cada nodo tiene </a:t>
            </a:r>
            <a:r>
              <a:rPr lang="es-ES_tradnl" altLang="es-ES" sz="2800" b="1" dirty="0"/>
              <a:t>p</a:t>
            </a:r>
            <a:r>
              <a:rPr lang="es-ES_tradnl" altLang="es-ES" sz="2800" dirty="0"/>
              <a:t> posiciones (</a:t>
            </a:r>
            <a:r>
              <a:rPr lang="es-ES_tradnl" altLang="es-ES" sz="2800" b="1" dirty="0"/>
              <a:t>p</a:t>
            </a:r>
            <a:r>
              <a:rPr lang="es-ES_tradnl" altLang="es-ES" sz="2800" dirty="0"/>
              <a:t> punteros y </a:t>
            </a:r>
            <a:r>
              <a:rPr lang="es-ES_tradnl" altLang="es-ES" sz="2800" b="1" dirty="0"/>
              <a:t>p-1</a:t>
            </a:r>
            <a:r>
              <a:rPr lang="es-ES_tradnl" altLang="es-ES" sz="2800" dirty="0"/>
              <a:t> claves) que deben “llenarse” como mínimo hasta la mitad de su capacidad.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3 Marcador de pie de página">
            <a:extLst>
              <a:ext uri="{FF2B5EF4-FFF2-40B4-BE49-F238E27FC236}">
                <a16:creationId xmlns:a16="http://schemas.microsoft.com/office/drawing/2014/main" id="{AD178859-8103-8408-8014-DDB77FA66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6BB4F7E2-1C08-421A-97F4-4EAC871BDFE0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1168B0E-304E-8414-CBF2-B8710AAEA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57238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98458C2-1E39-3016-B5C0-09D4F564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887788"/>
            <a:ext cx="8734425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" sz="2800" b="1"/>
              <a:t>Búsqueda</a:t>
            </a:r>
            <a:r>
              <a:rPr lang="es-ES_tradnl" altLang="es-ES" sz="2800"/>
              <a:t>: igual que en los árboles binarios, eligiendo la rama por la que seguir.</a:t>
            </a:r>
          </a:p>
          <a:p>
            <a:r>
              <a:rPr lang="es-ES_tradnl" altLang="es-ES" sz="2800"/>
              <a:t>La altura del árbol es ~ </a:t>
            </a:r>
            <a:r>
              <a:rPr lang="es-ES_tradnl" altLang="es-ES" sz="2800" b="1"/>
              <a:t>log</a:t>
            </a:r>
            <a:r>
              <a:rPr lang="es-ES_tradnl" altLang="es-ES" sz="2800" b="1" baseline="-25000"/>
              <a:t>p/2 </a:t>
            </a:r>
            <a:r>
              <a:rPr lang="es-ES_tradnl" altLang="es-ES" sz="2800" b="1"/>
              <a:t>n</a:t>
            </a:r>
            <a:r>
              <a:rPr lang="es-ES_tradnl" altLang="es-ES" sz="2800"/>
              <a:t>, en el peor caso.</a:t>
            </a:r>
          </a:p>
        </p:txBody>
      </p:sp>
      <p:grpSp>
        <p:nvGrpSpPr>
          <p:cNvPr id="91141" name="Group 96">
            <a:extLst>
              <a:ext uri="{FF2B5EF4-FFF2-40B4-BE49-F238E27FC236}">
                <a16:creationId xmlns:a16="http://schemas.microsoft.com/office/drawing/2014/main" id="{9FD4AAB1-E657-6038-CA76-7E95B3CCFFE1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877888"/>
            <a:ext cx="8420100" cy="2373312"/>
            <a:chOff x="231" y="553"/>
            <a:chExt cx="5304" cy="1495"/>
          </a:xfrm>
        </p:grpSpPr>
        <p:sp>
          <p:nvSpPr>
            <p:cNvPr id="91143" name="Line 68">
              <a:extLst>
                <a:ext uri="{FF2B5EF4-FFF2-40B4-BE49-F238E27FC236}">
                  <a16:creationId xmlns:a16="http://schemas.microsoft.com/office/drawing/2014/main" id="{2A34D890-0E29-86EA-6315-1DDB997B3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" y="1433"/>
              <a:ext cx="697" cy="3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25200"/>
            <a:lstStyle/>
            <a:p>
              <a:endParaRPr lang="es-ES"/>
            </a:p>
          </p:txBody>
        </p:sp>
        <p:grpSp>
          <p:nvGrpSpPr>
            <p:cNvPr id="91144" name="Group 78">
              <a:extLst>
                <a:ext uri="{FF2B5EF4-FFF2-40B4-BE49-F238E27FC236}">
                  <a16:creationId xmlns:a16="http://schemas.microsoft.com/office/drawing/2014/main" id="{772B0ADB-40E5-9AEE-FE95-DE0657A444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6" y="1729"/>
              <a:ext cx="547" cy="315"/>
              <a:chOff x="8396" y="4457"/>
              <a:chExt cx="672" cy="410"/>
            </a:xfrm>
          </p:grpSpPr>
          <p:sp>
            <p:nvSpPr>
              <p:cNvPr id="91191" name="Rectangle 79">
                <a:extLst>
                  <a:ext uri="{FF2B5EF4-FFF2-40B4-BE49-F238E27FC236}">
                    <a16:creationId xmlns:a16="http://schemas.microsoft.com/office/drawing/2014/main" id="{FE3E737E-44DC-11C7-86EE-BAB60820C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6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63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92" name="Rectangle 80">
                <a:extLst>
                  <a:ext uri="{FF2B5EF4-FFF2-40B4-BE49-F238E27FC236}">
                    <a16:creationId xmlns:a16="http://schemas.microsoft.com/office/drawing/2014/main" id="{9801B749-A236-7686-C3C6-4F8F298AC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1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73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1145" name="Rectangle 93">
              <a:extLst>
                <a:ext uri="{FF2B5EF4-FFF2-40B4-BE49-F238E27FC236}">
                  <a16:creationId xmlns:a16="http://schemas.microsoft.com/office/drawing/2014/main" id="{CA5A5F5D-2F4F-FD06-1598-FA275A55A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729"/>
              <a:ext cx="199" cy="3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1146" name="Rectangle 94">
              <a:extLst>
                <a:ext uri="{FF2B5EF4-FFF2-40B4-BE49-F238E27FC236}">
                  <a16:creationId xmlns:a16="http://schemas.microsoft.com/office/drawing/2014/main" id="{4C0E889A-FBB0-00F8-FEB1-5CA55C4FB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6" y="1729"/>
              <a:ext cx="199" cy="3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1147" name="Line 45">
              <a:extLst>
                <a:ext uri="{FF2B5EF4-FFF2-40B4-BE49-F238E27FC236}">
                  <a16:creationId xmlns:a16="http://schemas.microsoft.com/office/drawing/2014/main" id="{3DA33501-B162-3085-60A7-C3A279F3E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2" y="1378"/>
              <a:ext cx="924" cy="3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25200"/>
            <a:lstStyle/>
            <a:p>
              <a:endParaRPr lang="es-ES"/>
            </a:p>
          </p:txBody>
        </p:sp>
        <p:sp>
          <p:nvSpPr>
            <p:cNvPr id="91148" name="Line 46">
              <a:extLst>
                <a:ext uri="{FF2B5EF4-FFF2-40B4-BE49-F238E27FC236}">
                  <a16:creationId xmlns:a16="http://schemas.microsoft.com/office/drawing/2014/main" id="{219488FB-2786-DCB1-10D7-4A056FBF5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" y="1346"/>
              <a:ext cx="44" cy="5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25200"/>
            <a:lstStyle/>
            <a:p>
              <a:endParaRPr lang="es-ES"/>
            </a:p>
          </p:txBody>
        </p:sp>
        <p:sp>
          <p:nvSpPr>
            <p:cNvPr id="91149" name="Line 47">
              <a:extLst>
                <a:ext uri="{FF2B5EF4-FFF2-40B4-BE49-F238E27FC236}">
                  <a16:creationId xmlns:a16="http://schemas.microsoft.com/office/drawing/2014/main" id="{2C1AC7D5-E771-A652-45D1-0D54EB7D9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419"/>
              <a:ext cx="686" cy="3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25200"/>
            <a:lstStyle/>
            <a:p>
              <a:endParaRPr lang="es-ES"/>
            </a:p>
          </p:txBody>
        </p:sp>
        <p:sp>
          <p:nvSpPr>
            <p:cNvPr id="91150" name="Line 48">
              <a:extLst>
                <a:ext uri="{FF2B5EF4-FFF2-40B4-BE49-F238E27FC236}">
                  <a16:creationId xmlns:a16="http://schemas.microsoft.com/office/drawing/2014/main" id="{F69A7255-3FF4-94A2-64D6-E2B39AB03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8" y="869"/>
              <a:ext cx="927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25200"/>
            <a:lstStyle/>
            <a:p>
              <a:endParaRPr lang="es-ES"/>
            </a:p>
          </p:txBody>
        </p:sp>
        <p:grpSp>
          <p:nvGrpSpPr>
            <p:cNvPr id="91151" name="Group 49">
              <a:extLst>
                <a:ext uri="{FF2B5EF4-FFF2-40B4-BE49-F238E27FC236}">
                  <a16:creationId xmlns:a16="http://schemas.microsoft.com/office/drawing/2014/main" id="{302052C8-18D1-6BFF-10F4-24501C82A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6" y="1147"/>
              <a:ext cx="694" cy="316"/>
              <a:chOff x="8572" y="7003"/>
              <a:chExt cx="911" cy="390"/>
            </a:xfrm>
          </p:grpSpPr>
          <p:sp>
            <p:nvSpPr>
              <p:cNvPr id="91189" name="Rectangle 50">
                <a:extLst>
                  <a:ext uri="{FF2B5EF4-FFF2-40B4-BE49-F238E27FC236}">
                    <a16:creationId xmlns:a16="http://schemas.microsoft.com/office/drawing/2014/main" id="{24A39B80-DF9D-62FF-1131-3FB8E0CC3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" y="7003"/>
                <a:ext cx="456" cy="39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20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90" name="Rectangle 51">
                <a:extLst>
                  <a:ext uri="{FF2B5EF4-FFF2-40B4-BE49-F238E27FC236}">
                    <a16:creationId xmlns:a16="http://schemas.microsoft.com/office/drawing/2014/main" id="{E338A099-033B-351D-6594-0FC0B432E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7" y="7003"/>
                <a:ext cx="456" cy="39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30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1152" name="Group 52">
              <a:extLst>
                <a:ext uri="{FF2B5EF4-FFF2-40B4-BE49-F238E27FC236}">
                  <a16:creationId xmlns:a16="http://schemas.microsoft.com/office/drawing/2014/main" id="{49B64114-F7AB-235F-FF7E-17CA68CBD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3" y="1733"/>
              <a:ext cx="820" cy="315"/>
              <a:chOff x="3786" y="4457"/>
              <a:chExt cx="1008" cy="410"/>
            </a:xfrm>
          </p:grpSpPr>
          <p:sp>
            <p:nvSpPr>
              <p:cNvPr id="91186" name="Rectangle 53">
                <a:extLst>
                  <a:ext uri="{FF2B5EF4-FFF2-40B4-BE49-F238E27FC236}">
                    <a16:creationId xmlns:a16="http://schemas.microsoft.com/office/drawing/2014/main" id="{7B54BC7E-51C1-9111-E513-E1ECBF661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22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87" name="Rectangle 54">
                <a:extLst>
                  <a:ext uri="{FF2B5EF4-FFF2-40B4-BE49-F238E27FC236}">
                    <a16:creationId xmlns:a16="http://schemas.microsoft.com/office/drawing/2014/main" id="{6036E6CC-20A4-CC5D-88B6-D33018E83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25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88" name="Rectangle 55">
                <a:extLst>
                  <a:ext uri="{FF2B5EF4-FFF2-40B4-BE49-F238E27FC236}">
                    <a16:creationId xmlns:a16="http://schemas.microsoft.com/office/drawing/2014/main" id="{E1CFFD3F-B30D-C091-15A2-F7C5553BF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29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1153" name="Group 56">
              <a:extLst>
                <a:ext uri="{FF2B5EF4-FFF2-40B4-BE49-F238E27FC236}">
                  <a16:creationId xmlns:a16="http://schemas.microsoft.com/office/drawing/2014/main" id="{22838AC6-3A01-DC68-55BA-4D8BE522E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" y="1733"/>
              <a:ext cx="547" cy="315"/>
              <a:chOff x="2083" y="4457"/>
              <a:chExt cx="672" cy="410"/>
            </a:xfrm>
          </p:grpSpPr>
          <p:sp>
            <p:nvSpPr>
              <p:cNvPr id="91184" name="Rectangle 57">
                <a:extLst>
                  <a:ext uri="{FF2B5EF4-FFF2-40B4-BE49-F238E27FC236}">
                    <a16:creationId xmlns:a16="http://schemas.microsoft.com/office/drawing/2014/main" id="{EA50E088-C307-51E9-3545-4820722DA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4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85" name="Rectangle 58">
                <a:extLst>
                  <a:ext uri="{FF2B5EF4-FFF2-40B4-BE49-F238E27FC236}">
                    <a16:creationId xmlns:a16="http://schemas.microsoft.com/office/drawing/2014/main" id="{0E54E46B-B536-004E-7646-1C3FD474D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13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1154" name="Group 59">
              <a:extLst>
                <a:ext uri="{FF2B5EF4-FFF2-40B4-BE49-F238E27FC236}">
                  <a16:creationId xmlns:a16="http://schemas.microsoft.com/office/drawing/2014/main" id="{37640409-F83E-F91D-02CB-064CC96EA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" y="1733"/>
              <a:ext cx="547" cy="315"/>
              <a:chOff x="2910" y="4457"/>
              <a:chExt cx="672" cy="410"/>
            </a:xfrm>
          </p:grpSpPr>
          <p:sp>
            <p:nvSpPr>
              <p:cNvPr id="91182" name="Rectangle 60">
                <a:extLst>
                  <a:ext uri="{FF2B5EF4-FFF2-40B4-BE49-F238E27FC236}">
                    <a16:creationId xmlns:a16="http://schemas.microsoft.com/office/drawing/2014/main" id="{4077D7A8-0050-8BC9-2AA6-ADBFF6B95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15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83" name="Rectangle 61">
                <a:extLst>
                  <a:ext uri="{FF2B5EF4-FFF2-40B4-BE49-F238E27FC236}">
                    <a16:creationId xmlns:a16="http://schemas.microsoft.com/office/drawing/2014/main" id="{1519204C-E357-FC97-C9A4-653A7FF47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5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16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1155" name="Group 62">
              <a:extLst>
                <a:ext uri="{FF2B5EF4-FFF2-40B4-BE49-F238E27FC236}">
                  <a16:creationId xmlns:a16="http://schemas.microsoft.com/office/drawing/2014/main" id="{461E5E4B-7356-84C7-42A9-D9906B8B5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7" y="1733"/>
              <a:ext cx="547" cy="315"/>
              <a:chOff x="4963" y="4457"/>
              <a:chExt cx="672" cy="410"/>
            </a:xfrm>
          </p:grpSpPr>
          <p:sp>
            <p:nvSpPr>
              <p:cNvPr id="91180" name="Rectangle 63">
                <a:extLst>
                  <a:ext uri="{FF2B5EF4-FFF2-40B4-BE49-F238E27FC236}">
                    <a16:creationId xmlns:a16="http://schemas.microsoft.com/office/drawing/2014/main" id="{165A6F10-0DD8-C2F4-3073-ACE87AF6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33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81" name="Rectangle 64">
                <a:extLst>
                  <a:ext uri="{FF2B5EF4-FFF2-40B4-BE49-F238E27FC236}">
                    <a16:creationId xmlns:a16="http://schemas.microsoft.com/office/drawing/2014/main" id="{30C4A942-4189-68DD-FD85-C688F94A5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34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1156" name="Line 65">
              <a:extLst>
                <a:ext uri="{FF2B5EF4-FFF2-40B4-BE49-F238E27FC236}">
                  <a16:creationId xmlns:a16="http://schemas.microsoft.com/office/drawing/2014/main" id="{6E06ED46-89A5-C3DD-612B-9D92A23B5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874"/>
              <a:ext cx="1275" cy="2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25200"/>
            <a:lstStyle/>
            <a:p>
              <a:endParaRPr lang="es-ES"/>
            </a:p>
          </p:txBody>
        </p:sp>
        <p:sp>
          <p:nvSpPr>
            <p:cNvPr id="91157" name="Line 66">
              <a:extLst>
                <a:ext uri="{FF2B5EF4-FFF2-40B4-BE49-F238E27FC236}">
                  <a16:creationId xmlns:a16="http://schemas.microsoft.com/office/drawing/2014/main" id="{91369D78-C930-B765-A3B3-53CC09A07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3" y="1386"/>
              <a:ext cx="485" cy="3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25200"/>
            <a:lstStyle/>
            <a:p>
              <a:endParaRPr lang="es-ES"/>
            </a:p>
          </p:txBody>
        </p:sp>
        <p:sp>
          <p:nvSpPr>
            <p:cNvPr id="91158" name="Line 67">
              <a:extLst>
                <a:ext uri="{FF2B5EF4-FFF2-40B4-BE49-F238E27FC236}">
                  <a16:creationId xmlns:a16="http://schemas.microsoft.com/office/drawing/2014/main" id="{53791BCE-0556-FE37-074C-EF76E753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1288"/>
              <a:ext cx="13" cy="6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25200"/>
            <a:lstStyle/>
            <a:p>
              <a:endParaRPr lang="es-ES"/>
            </a:p>
          </p:txBody>
        </p:sp>
        <p:grpSp>
          <p:nvGrpSpPr>
            <p:cNvPr id="91159" name="Group 69">
              <a:extLst>
                <a:ext uri="{FF2B5EF4-FFF2-40B4-BE49-F238E27FC236}">
                  <a16:creationId xmlns:a16="http://schemas.microsoft.com/office/drawing/2014/main" id="{21E83AB5-1EE5-4DD1-862B-892B87835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3" y="1139"/>
              <a:ext cx="694" cy="316"/>
              <a:chOff x="6311" y="3283"/>
              <a:chExt cx="852" cy="410"/>
            </a:xfrm>
          </p:grpSpPr>
          <p:sp>
            <p:nvSpPr>
              <p:cNvPr id="91178" name="Rectangle 70">
                <a:extLst>
                  <a:ext uri="{FF2B5EF4-FFF2-40B4-BE49-F238E27FC236}">
                    <a16:creationId xmlns:a16="http://schemas.microsoft.com/office/drawing/2014/main" id="{6AFCD043-39D0-2975-392D-0DAC473B2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" y="3283"/>
                <a:ext cx="42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45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79" name="Rectangle 71">
                <a:extLst>
                  <a:ext uri="{FF2B5EF4-FFF2-40B4-BE49-F238E27FC236}">
                    <a16:creationId xmlns:a16="http://schemas.microsoft.com/office/drawing/2014/main" id="{237F1A31-CB90-0F5D-5372-34AE9FCC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6" y="3283"/>
                <a:ext cx="42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62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1160" name="Group 72">
              <a:extLst>
                <a:ext uri="{FF2B5EF4-FFF2-40B4-BE49-F238E27FC236}">
                  <a16:creationId xmlns:a16="http://schemas.microsoft.com/office/drawing/2014/main" id="{25CAE1A1-6933-A9CA-379A-15D93D500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7" y="1725"/>
              <a:ext cx="544" cy="315"/>
              <a:chOff x="6135" y="5351"/>
              <a:chExt cx="714" cy="389"/>
            </a:xfrm>
          </p:grpSpPr>
          <p:sp>
            <p:nvSpPr>
              <p:cNvPr id="91176" name="Rectangle 73">
                <a:extLst>
                  <a:ext uri="{FF2B5EF4-FFF2-40B4-BE49-F238E27FC236}">
                    <a16:creationId xmlns:a16="http://schemas.microsoft.com/office/drawing/2014/main" id="{9AA1646C-B46B-3936-6BD7-684DE36F9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" y="5351"/>
                <a:ext cx="360" cy="38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41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77" name="Rectangle 74">
                <a:extLst>
                  <a:ext uri="{FF2B5EF4-FFF2-40B4-BE49-F238E27FC236}">
                    <a16:creationId xmlns:a16="http://schemas.microsoft.com/office/drawing/2014/main" id="{0186B563-6866-6104-33F1-CED133F3C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0" y="5351"/>
                <a:ext cx="359" cy="38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42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1161" name="Group 75">
              <a:extLst>
                <a:ext uri="{FF2B5EF4-FFF2-40B4-BE49-F238E27FC236}">
                  <a16:creationId xmlns:a16="http://schemas.microsoft.com/office/drawing/2014/main" id="{BA913CD5-8119-9785-892E-D2FEADC68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" y="1733"/>
              <a:ext cx="547" cy="315"/>
              <a:chOff x="7292" y="4457"/>
              <a:chExt cx="672" cy="410"/>
            </a:xfrm>
          </p:grpSpPr>
          <p:sp>
            <p:nvSpPr>
              <p:cNvPr id="91174" name="Rectangle 76">
                <a:extLst>
                  <a:ext uri="{FF2B5EF4-FFF2-40B4-BE49-F238E27FC236}">
                    <a16:creationId xmlns:a16="http://schemas.microsoft.com/office/drawing/2014/main" id="{8C28F8CE-5A07-1233-2FF8-087ACB6F6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2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47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75" name="Rectangle 77">
                <a:extLst>
                  <a:ext uri="{FF2B5EF4-FFF2-40B4-BE49-F238E27FC236}">
                    <a16:creationId xmlns:a16="http://schemas.microsoft.com/office/drawing/2014/main" id="{A73868E0-AAFD-9B99-461F-760AD3333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7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/>
                  <a:t>52</a:t>
                </a: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1162" name="Rectangle 81">
              <a:extLst>
                <a:ext uri="{FF2B5EF4-FFF2-40B4-BE49-F238E27FC236}">
                  <a16:creationId xmlns:a16="http://schemas.microsoft.com/office/drawing/2014/main" id="{7B87E94B-D326-2C9A-B196-5A9905063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553"/>
              <a:ext cx="347" cy="3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/>
                <a:t>39</a:t>
              </a:r>
              <a:endParaRPr lang="es-ES" altLang="es-ES">
                <a:latin typeface="Times New Roman" panose="02020603050405020304" pitchFamily="18" charset="0"/>
              </a:endParaRPr>
            </a:p>
          </p:txBody>
        </p:sp>
        <p:grpSp>
          <p:nvGrpSpPr>
            <p:cNvPr id="91163" name="Group 82">
              <a:extLst>
                <a:ext uri="{FF2B5EF4-FFF2-40B4-BE49-F238E27FC236}">
                  <a16:creationId xmlns:a16="http://schemas.microsoft.com/office/drawing/2014/main" id="{731124ED-C4BD-2F2A-413B-B1A3DBC7A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4" y="1147"/>
              <a:ext cx="694" cy="316"/>
              <a:chOff x="8572" y="7003"/>
              <a:chExt cx="911" cy="390"/>
            </a:xfrm>
          </p:grpSpPr>
          <p:sp>
            <p:nvSpPr>
              <p:cNvPr id="91172" name="Rectangle 83">
                <a:extLst>
                  <a:ext uri="{FF2B5EF4-FFF2-40B4-BE49-F238E27FC236}">
                    <a16:creationId xmlns:a16="http://schemas.microsoft.com/office/drawing/2014/main" id="{51F84E5B-B901-EDEE-E157-FCE9DF736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" y="7003"/>
                <a:ext cx="456" cy="39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73" name="Rectangle 84">
                <a:extLst>
                  <a:ext uri="{FF2B5EF4-FFF2-40B4-BE49-F238E27FC236}">
                    <a16:creationId xmlns:a16="http://schemas.microsoft.com/office/drawing/2014/main" id="{33A5C084-86CD-7CB1-DAC4-D14577879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7" y="7003"/>
                <a:ext cx="456" cy="39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1164" name="Group 85">
              <a:extLst>
                <a:ext uri="{FF2B5EF4-FFF2-40B4-BE49-F238E27FC236}">
                  <a16:creationId xmlns:a16="http://schemas.microsoft.com/office/drawing/2014/main" id="{719F41BE-6218-4F6E-F82C-9D41CAC08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3" y="1139"/>
              <a:ext cx="694" cy="316"/>
              <a:chOff x="8572" y="7003"/>
              <a:chExt cx="911" cy="390"/>
            </a:xfrm>
          </p:grpSpPr>
          <p:sp>
            <p:nvSpPr>
              <p:cNvPr id="91170" name="Rectangle 86">
                <a:extLst>
                  <a:ext uri="{FF2B5EF4-FFF2-40B4-BE49-F238E27FC236}">
                    <a16:creationId xmlns:a16="http://schemas.microsoft.com/office/drawing/2014/main" id="{3AECB58C-E89A-1E25-E526-EA44FD7FD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" y="7003"/>
                <a:ext cx="456" cy="39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71" name="Rectangle 87">
                <a:extLst>
                  <a:ext uri="{FF2B5EF4-FFF2-40B4-BE49-F238E27FC236}">
                    <a16:creationId xmlns:a16="http://schemas.microsoft.com/office/drawing/2014/main" id="{52B6327B-2389-92A1-6BB3-93521DAEB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7" y="7003"/>
                <a:ext cx="456" cy="39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1165" name="Group 88">
              <a:extLst>
                <a:ext uri="{FF2B5EF4-FFF2-40B4-BE49-F238E27FC236}">
                  <a16:creationId xmlns:a16="http://schemas.microsoft.com/office/drawing/2014/main" id="{20F8C75D-F9D5-C1EC-AB77-D2131999D7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" y="553"/>
              <a:ext cx="694" cy="316"/>
              <a:chOff x="8572" y="7003"/>
              <a:chExt cx="911" cy="390"/>
            </a:xfrm>
          </p:grpSpPr>
          <p:sp>
            <p:nvSpPr>
              <p:cNvPr id="91168" name="Rectangle 89">
                <a:extLst>
                  <a:ext uri="{FF2B5EF4-FFF2-40B4-BE49-F238E27FC236}">
                    <a16:creationId xmlns:a16="http://schemas.microsoft.com/office/drawing/2014/main" id="{C3C8C816-BD26-64C6-A3AD-9AD9FE4A3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" y="7003"/>
                <a:ext cx="456" cy="39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9" name="Rectangle 90">
                <a:extLst>
                  <a:ext uri="{FF2B5EF4-FFF2-40B4-BE49-F238E27FC236}">
                    <a16:creationId xmlns:a16="http://schemas.microsoft.com/office/drawing/2014/main" id="{48385634-90B3-11B9-30B9-EF67AE545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7" y="7003"/>
                <a:ext cx="456" cy="39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s-ES" altLang="es-E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1166" name="Rectangle 92">
              <a:extLst>
                <a:ext uri="{FF2B5EF4-FFF2-40B4-BE49-F238E27FC236}">
                  <a16:creationId xmlns:a16="http://schemas.microsoft.com/office/drawing/2014/main" id="{AF5C6EAF-4469-1D3D-7CFC-B14FAA659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553"/>
              <a:ext cx="347" cy="3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1167" name="Rectangle 95">
              <a:extLst>
                <a:ext uri="{FF2B5EF4-FFF2-40B4-BE49-F238E27FC236}">
                  <a16:creationId xmlns:a16="http://schemas.microsoft.com/office/drawing/2014/main" id="{B52EA896-7C3B-0539-F60B-95E9BD4BF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725"/>
              <a:ext cx="199" cy="3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sp>
        <p:nvSpPr>
          <p:cNvPr id="91142" name="Text Box 97">
            <a:extLst>
              <a:ext uri="{FF2B5EF4-FFF2-40B4-BE49-F238E27FC236}">
                <a16:creationId xmlns:a16="http://schemas.microsoft.com/office/drawing/2014/main" id="{6CC3D271-FA59-1F6F-4493-50F4C520C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657225"/>
            <a:ext cx="172878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/>
              <a:t>Árbol B de</a:t>
            </a:r>
            <a:br>
              <a:rPr lang="es-ES_tradnl" altLang="es-ES" sz="2600"/>
            </a:br>
            <a:r>
              <a:rPr lang="es-ES_tradnl" altLang="es-ES" sz="2600"/>
              <a:t>orden </a:t>
            </a:r>
            <a:r>
              <a:rPr lang="es-ES_tradnl" altLang="es-ES" sz="2600" b="1"/>
              <a:t>p</a:t>
            </a:r>
            <a:r>
              <a:rPr lang="es-ES_tradnl" altLang="es-ES" sz="2600"/>
              <a:t>=5</a:t>
            </a:r>
            <a:endParaRPr lang="es-ES" altLang="es-ES" sz="26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3 Marcador de pie de página">
            <a:extLst>
              <a:ext uri="{FF2B5EF4-FFF2-40B4-BE49-F238E27FC236}">
                <a16:creationId xmlns:a16="http://schemas.microsoft.com/office/drawing/2014/main" id="{22F3BF20-62B6-B00E-A080-FC102D1257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F5EF9D1A-275F-44F4-A06C-D1F229063694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8171659-D422-03A3-8307-C5BFAA4A6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46100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BA37BC50-7F40-5E76-0309-1F769B3E6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963" y="450850"/>
            <a:ext cx="8710612" cy="366395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" sz="2800" b="1" dirty="0"/>
              <a:t>Inserción de entradas en un árbol B: </a:t>
            </a:r>
            <a:r>
              <a:rPr lang="es-ES_tradnl" altLang="es-ES" sz="2800" dirty="0"/>
              <a:t>Buscar el nodo hoja donde se debería colocar la entrada.</a:t>
            </a:r>
          </a:p>
          <a:p>
            <a:pPr marL="819150" lvl="1">
              <a:spcBef>
                <a:spcPct val="10000"/>
              </a:spcBef>
            </a:pPr>
            <a:r>
              <a:rPr lang="es-ES_tradnl" altLang="es-ES" sz="2400" b="1" dirty="0"/>
              <a:t>Si quedan sitios libres</a:t>
            </a:r>
            <a:r>
              <a:rPr lang="es-ES_tradnl" altLang="es-ES" sz="2400" dirty="0"/>
              <a:t> en esa hoja, insertarlo (en el orden adecuado).</a:t>
            </a:r>
          </a:p>
          <a:p>
            <a:pPr marL="819150" lvl="1">
              <a:spcBef>
                <a:spcPct val="10000"/>
              </a:spcBef>
            </a:pPr>
            <a:r>
              <a:rPr lang="es-ES_tradnl" altLang="es-ES" sz="2400" b="1" dirty="0"/>
              <a:t>Si no quedan sitios</a:t>
            </a:r>
            <a:r>
              <a:rPr lang="es-ES_tradnl" altLang="es-ES" sz="2400" dirty="0"/>
              <a:t> (la hoja tiene </a:t>
            </a:r>
            <a:r>
              <a:rPr lang="es-ES_tradnl" altLang="es-ES" sz="2400" b="1" dirty="0"/>
              <a:t>p-1</a:t>
            </a:r>
            <a:r>
              <a:rPr lang="es-ES_tradnl" altLang="es-ES" sz="2400" dirty="0"/>
              <a:t> valores) partir la hoja en </a:t>
            </a:r>
            <a:r>
              <a:rPr lang="es-ES_tradnl" altLang="es-ES" sz="2400" b="1" dirty="0"/>
              <a:t>2</a:t>
            </a:r>
            <a:r>
              <a:rPr lang="es-ES_tradnl" altLang="es-ES" sz="2400" dirty="0"/>
              <a:t> hojas (con </a:t>
            </a:r>
            <a:r>
              <a:rPr lang="es-ES_tradnl" altLang="es-ES" sz="2400" b="1" dirty="0">
                <a:sym typeface="Symbol" panose="05050102010706020507" pitchFamily="18" charset="2"/>
              </a:rPr>
              <a:t>(</a:t>
            </a:r>
            <a:r>
              <a:rPr lang="es-ES_tradnl" altLang="es-ES" sz="2400" b="1" dirty="0"/>
              <a:t>p-1)/2</a:t>
            </a:r>
            <a:r>
              <a:rPr lang="es-ES_tradnl" altLang="es-ES" sz="2400" b="1" dirty="0">
                <a:sym typeface="Symbol" panose="05050102010706020507" pitchFamily="18" charset="2"/>
              </a:rPr>
              <a:t></a:t>
            </a:r>
            <a:r>
              <a:rPr lang="es-ES_tradnl" altLang="es-ES" sz="2400" dirty="0">
                <a:sym typeface="Symbol" panose="05050102010706020507" pitchFamily="18" charset="2"/>
              </a:rPr>
              <a:t> y </a:t>
            </a:r>
            <a:r>
              <a:rPr lang="es-ES_tradnl" altLang="es-ES" sz="2400" b="1" dirty="0">
                <a:sym typeface="Symbol" panose="05050102010706020507" pitchFamily="18" charset="2"/>
              </a:rPr>
              <a:t>(</a:t>
            </a:r>
            <a:r>
              <a:rPr lang="es-ES_tradnl" altLang="es-ES" sz="2400" b="1" dirty="0"/>
              <a:t>p-1)/2</a:t>
            </a:r>
            <a:r>
              <a:rPr lang="es-ES_tradnl" altLang="es-ES" sz="2400" b="1" dirty="0">
                <a:sym typeface="Symbol" panose="05050102010706020507" pitchFamily="18" charset="2"/>
              </a:rPr>
              <a:t> </a:t>
            </a:r>
            <a:r>
              <a:rPr lang="es-ES_tradnl" altLang="es-ES" sz="2400" dirty="0"/>
              <a:t>nodos cada una) y añadir la mediana al nodo padre.</a:t>
            </a:r>
          </a:p>
          <a:p>
            <a:pPr lvl="2">
              <a:spcBef>
                <a:spcPct val="10000"/>
              </a:spcBef>
            </a:pPr>
            <a:r>
              <a:rPr lang="es-ES_tradnl" altLang="es-ES" sz="2400" dirty="0"/>
              <a:t>Si en el padre no caben más elementos, repetir recursivamente la partición de las hojas.</a:t>
            </a:r>
          </a:p>
        </p:txBody>
      </p:sp>
      <p:sp>
        <p:nvSpPr>
          <p:cNvPr id="92165" name="Line 126">
            <a:extLst>
              <a:ext uri="{FF2B5EF4-FFF2-40B4-BE49-F238E27FC236}">
                <a16:creationId xmlns:a16="http://schemas.microsoft.com/office/drawing/2014/main" id="{0C29574D-112B-5070-6457-BB13BD7CF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6325" y="4794250"/>
            <a:ext cx="571500" cy="496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grpSp>
        <p:nvGrpSpPr>
          <p:cNvPr id="92166" name="Group 127">
            <a:extLst>
              <a:ext uri="{FF2B5EF4-FFF2-40B4-BE49-F238E27FC236}">
                <a16:creationId xmlns:a16="http://schemas.microsoft.com/office/drawing/2014/main" id="{085E2C91-13B6-4A87-DAC6-E8488D60C949}"/>
              </a:ext>
            </a:extLst>
          </p:cNvPr>
          <p:cNvGrpSpPr>
            <a:grpSpLocks/>
          </p:cNvGrpSpPr>
          <p:nvPr/>
        </p:nvGrpSpPr>
        <p:grpSpPr bwMode="auto">
          <a:xfrm>
            <a:off x="3906838" y="5294313"/>
            <a:ext cx="1101725" cy="501650"/>
            <a:chOff x="8572" y="7003"/>
            <a:chExt cx="911" cy="390"/>
          </a:xfrm>
        </p:grpSpPr>
        <p:sp>
          <p:nvSpPr>
            <p:cNvPr id="92191" name="Rectangle 128">
              <a:extLst>
                <a:ext uri="{FF2B5EF4-FFF2-40B4-BE49-F238E27FC236}">
                  <a16:creationId xmlns:a16="http://schemas.microsoft.com/office/drawing/2014/main" id="{7B64B6B4-B32A-07EE-7F05-6E915CE2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/>
                <a:t>20</a:t>
              </a: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2192" name="Rectangle 129">
              <a:extLst>
                <a:ext uri="{FF2B5EF4-FFF2-40B4-BE49-F238E27FC236}">
                  <a16:creationId xmlns:a16="http://schemas.microsoft.com/office/drawing/2014/main" id="{8F6A1685-17CE-726D-FE9C-4FA13F2E3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/>
                <a:t>27</a:t>
              </a: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sp>
        <p:nvSpPr>
          <p:cNvPr id="92167" name="Line 143">
            <a:extLst>
              <a:ext uri="{FF2B5EF4-FFF2-40B4-BE49-F238E27FC236}">
                <a16:creationId xmlns:a16="http://schemas.microsoft.com/office/drawing/2014/main" id="{740477E3-7775-FBFC-D7E0-3541B1C79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4787900"/>
            <a:ext cx="1581150" cy="527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grpSp>
        <p:nvGrpSpPr>
          <p:cNvPr id="92168" name="Group 146">
            <a:extLst>
              <a:ext uri="{FF2B5EF4-FFF2-40B4-BE49-F238E27FC236}">
                <a16:creationId xmlns:a16="http://schemas.microsoft.com/office/drawing/2014/main" id="{FED17600-F625-9489-A133-461426E3EDDE}"/>
              </a:ext>
            </a:extLst>
          </p:cNvPr>
          <p:cNvGrpSpPr>
            <a:grpSpLocks/>
          </p:cNvGrpSpPr>
          <p:nvPr/>
        </p:nvGrpSpPr>
        <p:grpSpPr bwMode="auto">
          <a:xfrm>
            <a:off x="6434138" y="5294313"/>
            <a:ext cx="1101725" cy="501650"/>
            <a:chOff x="6311" y="3283"/>
            <a:chExt cx="852" cy="410"/>
          </a:xfrm>
        </p:grpSpPr>
        <p:sp>
          <p:nvSpPr>
            <p:cNvPr id="92189" name="Rectangle 147">
              <a:extLst>
                <a:ext uri="{FF2B5EF4-FFF2-40B4-BE49-F238E27FC236}">
                  <a16:creationId xmlns:a16="http://schemas.microsoft.com/office/drawing/2014/main" id="{8FE194C0-147E-9BD4-D229-77E1D5297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/>
                <a:t>42</a:t>
              </a: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2190" name="Rectangle 148">
              <a:extLst>
                <a:ext uri="{FF2B5EF4-FFF2-40B4-BE49-F238E27FC236}">
                  <a16:creationId xmlns:a16="http://schemas.microsoft.com/office/drawing/2014/main" id="{9D013FE5-A126-32E7-2424-38523164F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/>
                <a:t>68</a:t>
              </a: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sp>
        <p:nvSpPr>
          <p:cNvPr id="92169" name="Rectangle 155">
            <a:extLst>
              <a:ext uri="{FF2B5EF4-FFF2-40B4-BE49-F238E27FC236}">
                <a16:creationId xmlns:a16="http://schemas.microsoft.com/office/drawing/2014/main" id="{B6136238-B107-0186-D3A1-97C9CABB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4278313"/>
            <a:ext cx="550862" cy="5016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25200" rIns="0" bIns="180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/>
              <a:t>33</a:t>
            </a:r>
            <a:endParaRPr lang="es-ES" altLang="es-ES">
              <a:latin typeface="Times New Roman" panose="02020603050405020304" pitchFamily="18" charset="0"/>
            </a:endParaRPr>
          </a:p>
        </p:txBody>
      </p:sp>
      <p:grpSp>
        <p:nvGrpSpPr>
          <p:cNvPr id="92170" name="Group 156">
            <a:extLst>
              <a:ext uri="{FF2B5EF4-FFF2-40B4-BE49-F238E27FC236}">
                <a16:creationId xmlns:a16="http://schemas.microsoft.com/office/drawing/2014/main" id="{CD8D74E6-E954-BE06-3D20-AD1F00FF5DB3}"/>
              </a:ext>
            </a:extLst>
          </p:cNvPr>
          <p:cNvGrpSpPr>
            <a:grpSpLocks/>
          </p:cNvGrpSpPr>
          <p:nvPr/>
        </p:nvGrpSpPr>
        <p:grpSpPr bwMode="auto">
          <a:xfrm>
            <a:off x="4999038" y="5294313"/>
            <a:ext cx="1101725" cy="501650"/>
            <a:chOff x="8572" y="7003"/>
            <a:chExt cx="911" cy="390"/>
          </a:xfrm>
        </p:grpSpPr>
        <p:sp>
          <p:nvSpPr>
            <p:cNvPr id="92187" name="Rectangle 157">
              <a:extLst>
                <a:ext uri="{FF2B5EF4-FFF2-40B4-BE49-F238E27FC236}">
                  <a16:creationId xmlns:a16="http://schemas.microsoft.com/office/drawing/2014/main" id="{C2B77B96-58E4-2147-757E-1F5844CFC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2188" name="Rectangle 158">
              <a:extLst>
                <a:ext uri="{FF2B5EF4-FFF2-40B4-BE49-F238E27FC236}">
                  <a16:creationId xmlns:a16="http://schemas.microsoft.com/office/drawing/2014/main" id="{0A58248A-A90E-6E0B-4920-CB665E7F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71" name="Group 159">
            <a:extLst>
              <a:ext uri="{FF2B5EF4-FFF2-40B4-BE49-F238E27FC236}">
                <a16:creationId xmlns:a16="http://schemas.microsoft.com/office/drawing/2014/main" id="{76F7BE89-2DDE-F863-C22B-B8A78FFE1B13}"/>
              </a:ext>
            </a:extLst>
          </p:cNvPr>
          <p:cNvGrpSpPr>
            <a:grpSpLocks/>
          </p:cNvGrpSpPr>
          <p:nvPr/>
        </p:nvGrpSpPr>
        <p:grpSpPr bwMode="auto">
          <a:xfrm>
            <a:off x="7545388" y="5294313"/>
            <a:ext cx="1101725" cy="501650"/>
            <a:chOff x="8572" y="7003"/>
            <a:chExt cx="911" cy="390"/>
          </a:xfrm>
        </p:grpSpPr>
        <p:sp>
          <p:nvSpPr>
            <p:cNvPr id="92185" name="Rectangle 160">
              <a:extLst>
                <a:ext uri="{FF2B5EF4-FFF2-40B4-BE49-F238E27FC236}">
                  <a16:creationId xmlns:a16="http://schemas.microsoft.com/office/drawing/2014/main" id="{76B98D18-348D-0307-C141-F8F8917D0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2186" name="Rectangle 161">
              <a:extLst>
                <a:ext uri="{FF2B5EF4-FFF2-40B4-BE49-F238E27FC236}">
                  <a16:creationId xmlns:a16="http://schemas.microsoft.com/office/drawing/2014/main" id="{9B2D8AF6-80AC-F235-B65E-C1031BF3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72" name="Group 162">
            <a:extLst>
              <a:ext uri="{FF2B5EF4-FFF2-40B4-BE49-F238E27FC236}">
                <a16:creationId xmlns:a16="http://schemas.microsoft.com/office/drawing/2014/main" id="{EF7BC108-9492-5DE2-D8CA-BF78CFB075A0}"/>
              </a:ext>
            </a:extLst>
          </p:cNvPr>
          <p:cNvGrpSpPr>
            <a:grpSpLocks/>
          </p:cNvGrpSpPr>
          <p:nvPr/>
        </p:nvGrpSpPr>
        <p:grpSpPr bwMode="auto">
          <a:xfrm>
            <a:off x="5978525" y="4278313"/>
            <a:ext cx="1101725" cy="501650"/>
            <a:chOff x="8572" y="7003"/>
            <a:chExt cx="911" cy="390"/>
          </a:xfrm>
        </p:grpSpPr>
        <p:sp>
          <p:nvSpPr>
            <p:cNvPr id="92183" name="Rectangle 163">
              <a:extLst>
                <a:ext uri="{FF2B5EF4-FFF2-40B4-BE49-F238E27FC236}">
                  <a16:creationId xmlns:a16="http://schemas.microsoft.com/office/drawing/2014/main" id="{EB140DCB-C37A-2D52-5D48-A25AB79D3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2184" name="Rectangle 164">
              <a:extLst>
                <a:ext uri="{FF2B5EF4-FFF2-40B4-BE49-F238E27FC236}">
                  <a16:creationId xmlns:a16="http://schemas.microsoft.com/office/drawing/2014/main" id="{379C6141-21BF-A504-7376-50D9ADDA1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sp>
        <p:nvSpPr>
          <p:cNvPr id="92173" name="Rectangle 165">
            <a:extLst>
              <a:ext uri="{FF2B5EF4-FFF2-40B4-BE49-F238E27FC236}">
                <a16:creationId xmlns:a16="http://schemas.microsoft.com/office/drawing/2014/main" id="{BDB7F70E-B125-413B-1E98-B8366EA18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4278313"/>
            <a:ext cx="550862" cy="5016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25200" rIns="0" bIns="180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>
              <a:latin typeface="Times New Roman" panose="02020603050405020304" pitchFamily="18" charset="0"/>
            </a:endParaRPr>
          </a:p>
        </p:txBody>
      </p:sp>
      <p:grpSp>
        <p:nvGrpSpPr>
          <p:cNvPr id="92174" name="Group 167">
            <a:extLst>
              <a:ext uri="{FF2B5EF4-FFF2-40B4-BE49-F238E27FC236}">
                <a16:creationId xmlns:a16="http://schemas.microsoft.com/office/drawing/2014/main" id="{031E21FD-1A4B-FB7D-0FE5-5F94C2B6E413}"/>
              </a:ext>
            </a:extLst>
          </p:cNvPr>
          <p:cNvGrpSpPr>
            <a:grpSpLocks/>
          </p:cNvGrpSpPr>
          <p:nvPr/>
        </p:nvGrpSpPr>
        <p:grpSpPr bwMode="auto">
          <a:xfrm>
            <a:off x="450850" y="4994275"/>
            <a:ext cx="1101725" cy="501650"/>
            <a:chOff x="8572" y="7003"/>
            <a:chExt cx="911" cy="390"/>
          </a:xfrm>
        </p:grpSpPr>
        <p:sp>
          <p:nvSpPr>
            <p:cNvPr id="92181" name="Rectangle 168">
              <a:extLst>
                <a:ext uri="{FF2B5EF4-FFF2-40B4-BE49-F238E27FC236}">
                  <a16:creationId xmlns:a16="http://schemas.microsoft.com/office/drawing/2014/main" id="{8A866B92-BFC1-4703-DA8F-0F5084A9A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/>
                <a:t>20</a:t>
              </a: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2182" name="Rectangle 169">
              <a:extLst>
                <a:ext uri="{FF2B5EF4-FFF2-40B4-BE49-F238E27FC236}">
                  <a16:creationId xmlns:a16="http://schemas.microsoft.com/office/drawing/2014/main" id="{57D712B1-FC64-970C-21A6-4A56E17E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/>
                <a:t>33</a:t>
              </a: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75" name="Group 170">
            <a:extLst>
              <a:ext uri="{FF2B5EF4-FFF2-40B4-BE49-F238E27FC236}">
                <a16:creationId xmlns:a16="http://schemas.microsoft.com/office/drawing/2014/main" id="{2E77889A-6AA5-238A-E196-DF28FD3F3C9E}"/>
              </a:ext>
            </a:extLst>
          </p:cNvPr>
          <p:cNvGrpSpPr>
            <a:grpSpLocks/>
          </p:cNvGrpSpPr>
          <p:nvPr/>
        </p:nvGrpSpPr>
        <p:grpSpPr bwMode="auto">
          <a:xfrm>
            <a:off x="1543050" y="4994275"/>
            <a:ext cx="1101725" cy="501650"/>
            <a:chOff x="8572" y="7003"/>
            <a:chExt cx="911" cy="390"/>
          </a:xfrm>
        </p:grpSpPr>
        <p:sp>
          <p:nvSpPr>
            <p:cNvPr id="92179" name="Rectangle 171">
              <a:extLst>
                <a:ext uri="{FF2B5EF4-FFF2-40B4-BE49-F238E27FC236}">
                  <a16:creationId xmlns:a16="http://schemas.microsoft.com/office/drawing/2014/main" id="{019026AC-9369-3AF9-518D-BBE030A9D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/>
                <a:t>42</a:t>
              </a:r>
              <a:endParaRPr lang="es-ES" altLang="es-ES"/>
            </a:p>
          </p:txBody>
        </p:sp>
        <p:sp>
          <p:nvSpPr>
            <p:cNvPr id="92180" name="Rectangle 172">
              <a:extLst>
                <a:ext uri="{FF2B5EF4-FFF2-40B4-BE49-F238E27FC236}">
                  <a16:creationId xmlns:a16="http://schemas.microsoft.com/office/drawing/2014/main" id="{3B3AC7E9-65B7-0AE8-73B2-21AEE439A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/>
                <a:t>68</a:t>
              </a:r>
              <a:endParaRPr lang="es-ES" altLang="es-ES"/>
            </a:p>
          </p:txBody>
        </p:sp>
      </p:grpSp>
      <p:sp>
        <p:nvSpPr>
          <p:cNvPr id="92176" name="Text Box 173">
            <a:extLst>
              <a:ext uri="{FF2B5EF4-FFF2-40B4-BE49-F238E27FC236}">
                <a16:creationId xmlns:a16="http://schemas.microsoft.com/office/drawing/2014/main" id="{1AB0925D-D56F-4AA3-58EC-97157A63F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014788"/>
            <a:ext cx="971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 b="1">
                <a:solidFill>
                  <a:srgbClr val="FF0000"/>
                </a:solidFill>
              </a:rPr>
              <a:t>27</a:t>
            </a:r>
            <a:endParaRPr lang="es-ES" altLang="es-ES" sz="2600" b="1">
              <a:solidFill>
                <a:srgbClr val="FF0000"/>
              </a:solidFill>
            </a:endParaRPr>
          </a:p>
        </p:txBody>
      </p:sp>
      <p:sp>
        <p:nvSpPr>
          <p:cNvPr id="92177" name="Line 174">
            <a:extLst>
              <a:ext uri="{FF2B5EF4-FFF2-40B4-BE49-F238E27FC236}">
                <a16:creationId xmlns:a16="http://schemas.microsoft.com/office/drawing/2014/main" id="{BF95D950-AD93-6B26-DECF-F627736DA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4414838"/>
            <a:ext cx="214313" cy="514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178" name="AutoShape 175">
            <a:extLst>
              <a:ext uri="{FF2B5EF4-FFF2-40B4-BE49-F238E27FC236}">
                <a16:creationId xmlns:a16="http://schemas.microsoft.com/office/drawing/2014/main" id="{8A41F26A-9C9C-C97C-0819-2D7E3007A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4448175"/>
            <a:ext cx="1050925" cy="660400"/>
          </a:xfrm>
          <a:prstGeom prst="rightArrow">
            <a:avLst>
              <a:gd name="adj1" fmla="val 36537"/>
              <a:gd name="adj2" fmla="val 55292"/>
            </a:avLst>
          </a:prstGeom>
          <a:solidFill>
            <a:srgbClr val="33CC33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3 Marcador de pie de página">
            <a:extLst>
              <a:ext uri="{FF2B5EF4-FFF2-40B4-BE49-F238E27FC236}">
                <a16:creationId xmlns:a16="http://schemas.microsoft.com/office/drawing/2014/main" id="{C2122306-1830-CCA6-3E46-674EAAC704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90DC1FC8-399E-4095-A32F-EBBE3F4FA6EF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4D7E6B3-36C2-84B4-4A1B-80444CCE9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4213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F27DC6B-75DB-2743-1574-F41CE7BE6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8" y="608013"/>
            <a:ext cx="8682037" cy="501015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" sz="2800" b="1"/>
              <a:t>Ejemplo:</a:t>
            </a:r>
            <a:r>
              <a:rPr lang="es-ES_tradnl" altLang="es-ES" sz="2800"/>
              <a:t> En un árbol B de orden </a:t>
            </a:r>
            <a:r>
              <a:rPr lang="es-ES_tradnl" altLang="es-ES" sz="2800" b="1"/>
              <a:t>p</a:t>
            </a:r>
            <a:r>
              <a:rPr lang="es-ES_tradnl" altLang="es-ES" sz="2800"/>
              <a:t>=4, insertar las claves: 37, 14, 60, 9, 22, 51, 10, 5, 55, 70, 1, 25.</a:t>
            </a:r>
          </a:p>
          <a:p>
            <a:pPr>
              <a:spcBef>
                <a:spcPct val="10000"/>
              </a:spcBef>
            </a:pPr>
            <a:endParaRPr lang="es-ES_tradnl" altLang="es-ES" sz="2800"/>
          </a:p>
          <a:p>
            <a:pPr>
              <a:spcBef>
                <a:spcPct val="10000"/>
              </a:spcBef>
            </a:pPr>
            <a:endParaRPr lang="es-ES_tradnl" altLang="es-ES" sz="2800"/>
          </a:p>
          <a:p>
            <a:pPr>
              <a:spcBef>
                <a:spcPct val="10000"/>
              </a:spcBef>
            </a:pPr>
            <a:endParaRPr lang="es-ES_tradnl" altLang="es-ES" sz="2800"/>
          </a:p>
          <a:p>
            <a:pPr>
              <a:spcBef>
                <a:spcPct val="10000"/>
              </a:spcBef>
            </a:pPr>
            <a:endParaRPr lang="es-ES_tradnl" altLang="es-ES" sz="2800"/>
          </a:p>
          <a:p>
            <a:pPr>
              <a:spcBef>
                <a:spcPct val="10000"/>
              </a:spcBef>
            </a:pPr>
            <a:endParaRPr lang="es-ES_tradnl" altLang="es-ES" sz="2800"/>
          </a:p>
          <a:p>
            <a:pPr>
              <a:spcBef>
                <a:spcPct val="10000"/>
              </a:spcBef>
            </a:pPr>
            <a:endParaRPr lang="es-ES_tradnl" altLang="es-ES" sz="3600"/>
          </a:p>
          <a:p>
            <a:pPr>
              <a:spcBef>
                <a:spcPct val="10000"/>
              </a:spcBef>
            </a:pPr>
            <a:endParaRPr lang="es-ES_tradnl" altLang="es-ES" sz="3600"/>
          </a:p>
          <a:p>
            <a:pPr>
              <a:spcBef>
                <a:spcPct val="10000"/>
              </a:spcBef>
            </a:pPr>
            <a:r>
              <a:rPr lang="es-ES_tradnl" altLang="es-ES" sz="2800"/>
              <a:t>¿Cuál es el resultado en un árbol B de orden </a:t>
            </a:r>
            <a:r>
              <a:rPr lang="es-ES_tradnl" altLang="es-ES" sz="2800" b="1"/>
              <a:t>p</a:t>
            </a:r>
            <a:r>
              <a:rPr lang="es-ES_tradnl" altLang="es-ES" sz="2800"/>
              <a:t>=5?</a:t>
            </a:r>
            <a:endParaRPr lang="es-ES_tradnl" altLang="es-ES"/>
          </a:p>
        </p:txBody>
      </p:sp>
      <p:grpSp>
        <p:nvGrpSpPr>
          <p:cNvPr id="93189" name="Group 133">
            <a:extLst>
              <a:ext uri="{FF2B5EF4-FFF2-40B4-BE49-F238E27FC236}">
                <a16:creationId xmlns:a16="http://schemas.microsoft.com/office/drawing/2014/main" id="{17A56758-9424-E13A-CD62-DF23CB6DD796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1797050"/>
            <a:ext cx="8061325" cy="2828925"/>
            <a:chOff x="5411" y="6502"/>
            <a:chExt cx="4510" cy="1528"/>
          </a:xfrm>
        </p:grpSpPr>
        <p:sp>
          <p:nvSpPr>
            <p:cNvPr id="93190" name="Line 134">
              <a:extLst>
                <a:ext uri="{FF2B5EF4-FFF2-40B4-BE49-F238E27FC236}">
                  <a16:creationId xmlns:a16="http://schemas.microsoft.com/office/drawing/2014/main" id="{D6ABED10-55AE-1BAB-B5B3-DE3674897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" y="6789"/>
              <a:ext cx="963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191" name="Line 135">
              <a:extLst>
                <a:ext uri="{FF2B5EF4-FFF2-40B4-BE49-F238E27FC236}">
                  <a16:creationId xmlns:a16="http://schemas.microsoft.com/office/drawing/2014/main" id="{FF19048A-B74D-D525-CDBB-3D7947EB3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6" y="6802"/>
              <a:ext cx="1028" cy="3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192" name="Line 136">
              <a:extLst>
                <a:ext uri="{FF2B5EF4-FFF2-40B4-BE49-F238E27FC236}">
                  <a16:creationId xmlns:a16="http://schemas.microsoft.com/office/drawing/2014/main" id="{BD55ED32-CAB5-E35A-4E80-2B917965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3" y="7294"/>
              <a:ext cx="117" cy="4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193" name="Line 137">
              <a:extLst>
                <a:ext uri="{FF2B5EF4-FFF2-40B4-BE49-F238E27FC236}">
                  <a16:creationId xmlns:a16="http://schemas.microsoft.com/office/drawing/2014/main" id="{D8FF6759-4740-68A8-47DC-658281C4E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2" y="7414"/>
              <a:ext cx="758" cy="3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194" name="Line 138">
              <a:extLst>
                <a:ext uri="{FF2B5EF4-FFF2-40B4-BE49-F238E27FC236}">
                  <a16:creationId xmlns:a16="http://schemas.microsoft.com/office/drawing/2014/main" id="{51BFA785-3633-7531-A3A1-C76C1639C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7" y="7367"/>
              <a:ext cx="270" cy="4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195" name="Line 139">
              <a:extLst>
                <a:ext uri="{FF2B5EF4-FFF2-40B4-BE49-F238E27FC236}">
                  <a16:creationId xmlns:a16="http://schemas.microsoft.com/office/drawing/2014/main" id="{EC979EA0-435A-0E00-3492-210C90ECB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6" y="7334"/>
              <a:ext cx="1247" cy="4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196" name="Line 140">
              <a:extLst>
                <a:ext uri="{FF2B5EF4-FFF2-40B4-BE49-F238E27FC236}">
                  <a16:creationId xmlns:a16="http://schemas.microsoft.com/office/drawing/2014/main" id="{32F1D1B6-436E-E1C6-B6C5-2E4EAA332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84" y="7398"/>
              <a:ext cx="422" cy="3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93197" name="Group 141">
              <a:extLst>
                <a:ext uri="{FF2B5EF4-FFF2-40B4-BE49-F238E27FC236}">
                  <a16:creationId xmlns:a16="http://schemas.microsoft.com/office/drawing/2014/main" id="{464DA3C8-B81F-E1D3-F6D9-2704A78A93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4" y="7097"/>
              <a:ext cx="1024" cy="324"/>
              <a:chOff x="3786" y="4457"/>
              <a:chExt cx="1008" cy="410"/>
            </a:xfrm>
          </p:grpSpPr>
          <p:sp>
            <p:nvSpPr>
              <p:cNvPr id="93226" name="Rectangle 142">
                <a:extLst>
                  <a:ext uri="{FF2B5EF4-FFF2-40B4-BE49-F238E27FC236}">
                    <a16:creationId xmlns:a16="http://schemas.microsoft.com/office/drawing/2014/main" id="{7DB1E85F-A01D-05F5-E43E-806F6C8A9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9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27" name="Rectangle 143">
                <a:extLst>
                  <a:ext uri="{FF2B5EF4-FFF2-40B4-BE49-F238E27FC236}">
                    <a16:creationId xmlns:a16="http://schemas.microsoft.com/office/drawing/2014/main" id="{D777120A-C972-EC92-5768-1627DBE47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14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28" name="Rectangle 144">
                <a:extLst>
                  <a:ext uri="{FF2B5EF4-FFF2-40B4-BE49-F238E27FC236}">
                    <a16:creationId xmlns:a16="http://schemas.microsoft.com/office/drawing/2014/main" id="{C88D2058-3413-CE97-A6CD-E0C4F07B5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3198" name="Group 145">
              <a:extLst>
                <a:ext uri="{FF2B5EF4-FFF2-40B4-BE49-F238E27FC236}">
                  <a16:creationId xmlns:a16="http://schemas.microsoft.com/office/drawing/2014/main" id="{3D17B7A8-BAED-2DEF-AC4A-480455598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93" y="7706"/>
              <a:ext cx="856" cy="324"/>
              <a:chOff x="3786" y="4457"/>
              <a:chExt cx="1008" cy="410"/>
            </a:xfrm>
          </p:grpSpPr>
          <p:sp>
            <p:nvSpPr>
              <p:cNvPr id="93223" name="Rectangle 146">
                <a:extLst>
                  <a:ext uri="{FF2B5EF4-FFF2-40B4-BE49-F238E27FC236}">
                    <a16:creationId xmlns:a16="http://schemas.microsoft.com/office/drawing/2014/main" id="{D5474A33-CAF8-BE5C-6925-D050D48A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51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24" name="Rectangle 147">
                <a:extLst>
                  <a:ext uri="{FF2B5EF4-FFF2-40B4-BE49-F238E27FC236}">
                    <a16:creationId xmlns:a16="http://schemas.microsoft.com/office/drawing/2014/main" id="{6CB90C4C-505F-147F-F725-99787A41F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55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25" name="Rectangle 148">
                <a:extLst>
                  <a:ext uri="{FF2B5EF4-FFF2-40B4-BE49-F238E27FC236}">
                    <a16:creationId xmlns:a16="http://schemas.microsoft.com/office/drawing/2014/main" id="{C0CC3E50-983A-BD7C-1C57-93700650B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3199" name="Group 149">
              <a:extLst>
                <a:ext uri="{FF2B5EF4-FFF2-40B4-BE49-F238E27FC236}">
                  <a16:creationId xmlns:a16="http://schemas.microsoft.com/office/drawing/2014/main" id="{370D8BC8-06EE-A334-CBDC-55A805E5A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3" y="7706"/>
              <a:ext cx="805" cy="324"/>
              <a:chOff x="6238" y="7711"/>
              <a:chExt cx="805" cy="324"/>
            </a:xfrm>
          </p:grpSpPr>
          <p:sp>
            <p:nvSpPr>
              <p:cNvPr id="93220" name="Rectangle 150">
                <a:extLst>
                  <a:ext uri="{FF2B5EF4-FFF2-40B4-BE49-F238E27FC236}">
                    <a16:creationId xmlns:a16="http://schemas.microsoft.com/office/drawing/2014/main" id="{312E90B9-930D-E54E-4B6B-AA63038B9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8" y="7711"/>
                <a:ext cx="269" cy="32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10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21" name="Rectangle 151">
                <a:extLst>
                  <a:ext uri="{FF2B5EF4-FFF2-40B4-BE49-F238E27FC236}">
                    <a16:creationId xmlns:a16="http://schemas.microsoft.com/office/drawing/2014/main" id="{F0EBCAF6-EAAD-DC4B-86D9-E2E0EA365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6" y="7711"/>
                <a:ext cx="269" cy="32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22" name="Rectangle 152">
                <a:extLst>
                  <a:ext uri="{FF2B5EF4-FFF2-40B4-BE49-F238E27FC236}">
                    <a16:creationId xmlns:a16="http://schemas.microsoft.com/office/drawing/2014/main" id="{43CF4930-954F-F15E-7677-C26ADB5B6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4" y="7711"/>
                <a:ext cx="269" cy="32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3200" name="Group 153">
              <a:extLst>
                <a:ext uri="{FF2B5EF4-FFF2-40B4-BE49-F238E27FC236}">
                  <a16:creationId xmlns:a16="http://schemas.microsoft.com/office/drawing/2014/main" id="{8A298610-5B68-2B4D-1E57-F7D84AD56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" y="7706"/>
              <a:ext cx="780" cy="324"/>
              <a:chOff x="3786" y="4457"/>
              <a:chExt cx="1008" cy="410"/>
            </a:xfrm>
          </p:grpSpPr>
          <p:sp>
            <p:nvSpPr>
              <p:cNvPr id="93217" name="Rectangle 154">
                <a:extLst>
                  <a:ext uri="{FF2B5EF4-FFF2-40B4-BE49-F238E27FC236}">
                    <a16:creationId xmlns:a16="http://schemas.microsoft.com/office/drawing/2014/main" id="{45F6B23B-957E-7D20-A6BF-978BBDB2E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22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18" name="Rectangle 155">
                <a:extLst>
                  <a:ext uri="{FF2B5EF4-FFF2-40B4-BE49-F238E27FC236}">
                    <a16:creationId xmlns:a16="http://schemas.microsoft.com/office/drawing/2014/main" id="{DDBD3B8F-9342-87AF-E728-9EB251F64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s-ES_tradnl" altLang="es-ES" sz="2400"/>
                  <a:t>25</a:t>
                </a:r>
                <a:endParaRPr lang="es-ES" altLang="es-ES" sz="2400"/>
              </a:p>
            </p:txBody>
          </p:sp>
          <p:sp>
            <p:nvSpPr>
              <p:cNvPr id="93219" name="Rectangle 156">
                <a:extLst>
                  <a:ext uri="{FF2B5EF4-FFF2-40B4-BE49-F238E27FC236}">
                    <a16:creationId xmlns:a16="http://schemas.microsoft.com/office/drawing/2014/main" id="{A44600CC-5C8A-A86F-0F6E-44868C809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3201" name="Group 157">
              <a:extLst>
                <a:ext uri="{FF2B5EF4-FFF2-40B4-BE49-F238E27FC236}">
                  <a16:creationId xmlns:a16="http://schemas.microsoft.com/office/drawing/2014/main" id="{D614A8D1-39A6-50C6-6A90-233BAF4213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04" y="7706"/>
              <a:ext cx="817" cy="324"/>
              <a:chOff x="3786" y="4457"/>
              <a:chExt cx="1008" cy="410"/>
            </a:xfrm>
          </p:grpSpPr>
          <p:sp>
            <p:nvSpPr>
              <p:cNvPr id="93214" name="Rectangle 158">
                <a:extLst>
                  <a:ext uri="{FF2B5EF4-FFF2-40B4-BE49-F238E27FC236}">
                    <a16:creationId xmlns:a16="http://schemas.microsoft.com/office/drawing/2014/main" id="{9C5D7931-FF5F-C13C-5C7F-8EFD66FFC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70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15" name="Rectangle 159">
                <a:extLst>
                  <a:ext uri="{FF2B5EF4-FFF2-40B4-BE49-F238E27FC236}">
                    <a16:creationId xmlns:a16="http://schemas.microsoft.com/office/drawing/2014/main" id="{93094071-19DB-2759-E858-2203F6A13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16" name="Rectangle 160">
                <a:extLst>
                  <a:ext uri="{FF2B5EF4-FFF2-40B4-BE49-F238E27FC236}">
                    <a16:creationId xmlns:a16="http://schemas.microsoft.com/office/drawing/2014/main" id="{B249308F-7D60-E072-11DB-F8A519E54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3202" name="Group 161">
              <a:extLst>
                <a:ext uri="{FF2B5EF4-FFF2-40B4-BE49-F238E27FC236}">
                  <a16:creationId xmlns:a16="http://schemas.microsoft.com/office/drawing/2014/main" id="{0294F3BB-867B-BB52-1425-FE74D3F29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47" y="7097"/>
              <a:ext cx="1024" cy="324"/>
              <a:chOff x="3786" y="4457"/>
              <a:chExt cx="1008" cy="410"/>
            </a:xfrm>
          </p:grpSpPr>
          <p:sp>
            <p:nvSpPr>
              <p:cNvPr id="93211" name="Rectangle 162">
                <a:extLst>
                  <a:ext uri="{FF2B5EF4-FFF2-40B4-BE49-F238E27FC236}">
                    <a16:creationId xmlns:a16="http://schemas.microsoft.com/office/drawing/2014/main" id="{DA29FD00-B73A-8059-8AA1-E2433D74F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60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12" name="Rectangle 163">
                <a:extLst>
                  <a:ext uri="{FF2B5EF4-FFF2-40B4-BE49-F238E27FC236}">
                    <a16:creationId xmlns:a16="http://schemas.microsoft.com/office/drawing/2014/main" id="{E6A7DAEA-D160-C074-9A98-7BCDF9B3E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13" name="Rectangle 164">
                <a:extLst>
                  <a:ext uri="{FF2B5EF4-FFF2-40B4-BE49-F238E27FC236}">
                    <a16:creationId xmlns:a16="http://schemas.microsoft.com/office/drawing/2014/main" id="{E708CFAD-E07D-C296-6AD3-06C6716B9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3203" name="Group 165">
              <a:extLst>
                <a:ext uri="{FF2B5EF4-FFF2-40B4-BE49-F238E27FC236}">
                  <a16:creationId xmlns:a16="http://schemas.microsoft.com/office/drawing/2014/main" id="{58BDBBA3-90A9-58B4-4C2A-53369163D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1" y="7706"/>
              <a:ext cx="805" cy="324"/>
              <a:chOff x="6238" y="7711"/>
              <a:chExt cx="805" cy="324"/>
            </a:xfrm>
          </p:grpSpPr>
          <p:sp>
            <p:nvSpPr>
              <p:cNvPr id="93208" name="Rectangle 166">
                <a:extLst>
                  <a:ext uri="{FF2B5EF4-FFF2-40B4-BE49-F238E27FC236}">
                    <a16:creationId xmlns:a16="http://schemas.microsoft.com/office/drawing/2014/main" id="{A6CFD746-4321-206F-39E3-825F0389D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8" y="7711"/>
                <a:ext cx="269" cy="32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1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09" name="Rectangle 167">
                <a:extLst>
                  <a:ext uri="{FF2B5EF4-FFF2-40B4-BE49-F238E27FC236}">
                    <a16:creationId xmlns:a16="http://schemas.microsoft.com/office/drawing/2014/main" id="{7E052C94-BB69-8492-3B5A-3143E3D2F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6" y="7711"/>
                <a:ext cx="269" cy="32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5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10" name="Rectangle 168">
                <a:extLst>
                  <a:ext uri="{FF2B5EF4-FFF2-40B4-BE49-F238E27FC236}">
                    <a16:creationId xmlns:a16="http://schemas.microsoft.com/office/drawing/2014/main" id="{09D275ED-3673-7996-90B2-F9216FB6A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4" y="7711"/>
                <a:ext cx="269" cy="32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3204" name="Group 169">
              <a:extLst>
                <a:ext uri="{FF2B5EF4-FFF2-40B4-BE49-F238E27FC236}">
                  <a16:creationId xmlns:a16="http://schemas.microsoft.com/office/drawing/2014/main" id="{726453EE-FCE8-08DA-CC81-D4925D81D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7" y="6502"/>
              <a:ext cx="1024" cy="324"/>
              <a:chOff x="3786" y="4457"/>
              <a:chExt cx="1008" cy="410"/>
            </a:xfrm>
          </p:grpSpPr>
          <p:sp>
            <p:nvSpPr>
              <p:cNvPr id="93205" name="Rectangle 170">
                <a:extLst>
                  <a:ext uri="{FF2B5EF4-FFF2-40B4-BE49-F238E27FC236}">
                    <a16:creationId xmlns:a16="http://schemas.microsoft.com/office/drawing/2014/main" id="{BF1053AF-A1EC-1DBA-0578-9BE342406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s-ES" altLang="es-ES" sz="2400"/>
                  <a:t>37</a:t>
                </a: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06" name="Rectangle 171">
                <a:extLst>
                  <a:ext uri="{FF2B5EF4-FFF2-40B4-BE49-F238E27FC236}">
                    <a16:creationId xmlns:a16="http://schemas.microsoft.com/office/drawing/2014/main" id="{6672D98D-759C-4910-B666-854260328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07" name="Rectangle 172">
                <a:extLst>
                  <a:ext uri="{FF2B5EF4-FFF2-40B4-BE49-F238E27FC236}">
                    <a16:creationId xmlns:a16="http://schemas.microsoft.com/office/drawing/2014/main" id="{A9C4E469-1E08-AFF1-9D97-730F77738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457"/>
                <a:ext cx="337" cy="4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0" tIns="25200" rIns="0" bIns="18000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ES" altLang="es-ES" sz="24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3 Marcador de pie de página">
            <a:extLst>
              <a:ext uri="{FF2B5EF4-FFF2-40B4-BE49-F238E27FC236}">
                <a16:creationId xmlns:a16="http://schemas.microsoft.com/office/drawing/2014/main" id="{78AD77EC-08CB-9560-D1F0-3086E6E09A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34EA98B7-B9A6-4EA1-AF4D-AF12CFC72834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1E4D8D6B-ADF3-9B1C-C0B3-215E2C8A9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46125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E1EC3D3-6D51-0942-D609-10746E516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612775"/>
            <a:ext cx="8626475" cy="506412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" sz="2800" b="1" dirty="0"/>
              <a:t>Eliminación de entradas en un árbol B:</a:t>
            </a:r>
            <a:r>
              <a:rPr lang="es-ES_tradnl" altLang="es-ES" sz="2800" dirty="0"/>
              <a:t> Buscar la clave en el árbol.</a:t>
            </a:r>
          </a:p>
          <a:p>
            <a:pPr marL="819150" lvl="1">
              <a:spcBef>
                <a:spcPct val="10000"/>
              </a:spcBef>
            </a:pPr>
            <a:r>
              <a:rPr lang="es-ES_tradnl" altLang="es-ES" sz="2600" b="1" dirty="0"/>
              <a:t>Nodo interno (no hoja):</a:t>
            </a:r>
            <a:r>
              <a:rPr lang="es-ES_tradnl" altLang="es-ES" sz="2600" dirty="0"/>
              <a:t> Sustituirla por la siguiente (o la anterior) en el orden. Es decir, por la mayor de la rama izquierda, o la menor de la rama derecha.</a:t>
            </a:r>
          </a:p>
          <a:p>
            <a:pPr marL="819150" lvl="1">
              <a:spcBef>
                <a:spcPct val="10000"/>
              </a:spcBef>
            </a:pPr>
            <a:r>
              <a:rPr lang="es-ES_tradnl" altLang="es-ES" sz="2600" b="1" dirty="0"/>
              <a:t>Nodo hoja:</a:t>
            </a:r>
            <a:r>
              <a:rPr lang="es-ES_tradnl" altLang="es-ES" sz="2600" dirty="0"/>
              <a:t> Eliminar la entrada de la hoja.</a:t>
            </a:r>
          </a:p>
          <a:p>
            <a:pPr marL="819150" lvl="1">
              <a:spcBef>
                <a:spcPct val="10000"/>
              </a:spcBef>
            </a:pPr>
            <a:endParaRPr lang="es-ES_tradnl" altLang="es-ES" sz="2600" dirty="0"/>
          </a:p>
          <a:p>
            <a:r>
              <a:rPr lang="es-ES_tradnl" altLang="es-ES" sz="2600" b="1" dirty="0"/>
              <a:t>Casos de eliminación en nodo hoja. d = </a:t>
            </a:r>
            <a:r>
              <a:rPr lang="es-ES_tradnl" altLang="es-ES" sz="2600" b="1" dirty="0">
                <a:sym typeface="Symbol" panose="05050102010706020507" pitchFamily="18" charset="2"/>
              </a:rPr>
              <a:t>(</a:t>
            </a:r>
            <a:r>
              <a:rPr lang="es-ES_tradnl" altLang="es-ES" sz="2600" b="1" dirty="0"/>
              <a:t>p-1)/2</a:t>
            </a:r>
            <a:r>
              <a:rPr lang="es-ES_tradnl" altLang="es-ES" sz="2600" b="1" dirty="0">
                <a:sym typeface="Symbol" panose="05050102010706020507" pitchFamily="18" charset="2"/>
              </a:rPr>
              <a:t> </a:t>
            </a:r>
            <a:endParaRPr lang="es-ES_tradnl" altLang="es-ES" sz="2600" dirty="0"/>
          </a:p>
          <a:p>
            <a:pPr marL="819150" lvl="1"/>
            <a:r>
              <a:rPr lang="es-ES_tradnl" altLang="es-ES" sz="2600" dirty="0"/>
              <a:t>Nodo con más de </a:t>
            </a:r>
            <a:r>
              <a:rPr lang="es-ES_tradnl" altLang="es-ES" sz="2600" b="1" dirty="0">
                <a:sym typeface="Symbol" panose="05050102010706020507" pitchFamily="18" charset="2"/>
              </a:rPr>
              <a:t>d </a:t>
            </a:r>
            <a:r>
              <a:rPr lang="es-ES_tradnl" altLang="es-ES" sz="2600" dirty="0"/>
              <a:t>entradas: suprimir la entrada.</a:t>
            </a:r>
          </a:p>
          <a:p>
            <a:pPr marL="819150" lvl="1"/>
            <a:r>
              <a:rPr lang="es-ES_tradnl" altLang="es-ES" sz="2600" dirty="0"/>
              <a:t>Nodo con </a:t>
            </a:r>
            <a:r>
              <a:rPr lang="es-ES_tradnl" altLang="es-ES" sz="2600" b="1" dirty="0"/>
              <a:t>d</a:t>
            </a:r>
            <a:r>
              <a:rPr lang="es-ES_tradnl" altLang="es-ES" sz="2600" dirty="0"/>
              <a:t> entradas (el mínimo posible): reequilibrar el árbol.</a:t>
            </a:r>
            <a:endParaRPr lang="es-ES_tradnl" altLang="es-ES" sz="20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3 Marcador de pie de página">
            <a:extLst>
              <a:ext uri="{FF2B5EF4-FFF2-40B4-BE49-F238E27FC236}">
                <a16:creationId xmlns:a16="http://schemas.microsoft.com/office/drawing/2014/main" id="{0C0E8DBB-C1A4-43FB-271B-75BC65DD57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EC191689-C52B-4186-A750-E7083BCB81FC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5237C6B-950C-F7B3-08A6-F27AF8AA1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46125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616AF39-2D95-8D63-68C2-5777C1BA2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612775"/>
            <a:ext cx="8626475" cy="262572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" sz="2800" b="1"/>
              <a:t>Eliminación en nodo con d entradas</a:t>
            </a:r>
            <a:r>
              <a:rPr lang="es-ES_tradnl" altLang="es-ES" sz="2800"/>
              <a:t>:</a:t>
            </a:r>
          </a:p>
          <a:p>
            <a:pPr marL="819150" lvl="1">
              <a:spcBef>
                <a:spcPct val="10000"/>
              </a:spcBef>
            </a:pPr>
            <a:r>
              <a:rPr lang="es-ES_tradnl" altLang="es-ES" sz="2600" b="1"/>
              <a:t>Nodo hermano con más de d entradas:</a:t>
            </a:r>
            <a:r>
              <a:rPr lang="es-ES_tradnl" altLang="es-ES" sz="2600"/>
              <a:t> Se produce un proceso de </a:t>
            </a:r>
            <a:r>
              <a:rPr lang="es-ES_tradnl" altLang="es-ES" sz="2600" b="1"/>
              <a:t>préstamo</a:t>
            </a:r>
            <a:r>
              <a:rPr lang="es-ES_tradnl" altLang="es-ES" sz="2600"/>
              <a:t> de entradas:</a:t>
            </a:r>
            <a:br>
              <a:rPr lang="es-ES_tradnl" altLang="es-ES" sz="2600"/>
            </a:br>
            <a:r>
              <a:rPr lang="es-ES_tradnl" altLang="es-ES" sz="2600"/>
              <a:t>Se suprime la entrada, la entrada del padre pasa a la hoja de supresión y la vecina cede una entrada al nodo padre.</a:t>
            </a:r>
          </a:p>
        </p:txBody>
      </p:sp>
      <p:sp>
        <p:nvSpPr>
          <p:cNvPr id="95237" name="Line 14">
            <a:extLst>
              <a:ext uri="{FF2B5EF4-FFF2-40B4-BE49-F238E27FC236}">
                <a16:creationId xmlns:a16="http://schemas.microsoft.com/office/drawing/2014/main" id="{1BB354FE-F688-AB9F-69FB-165A24BCA0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7363" y="3889375"/>
            <a:ext cx="2568575" cy="55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grpSp>
        <p:nvGrpSpPr>
          <p:cNvPr id="95238" name="Group 15">
            <a:extLst>
              <a:ext uri="{FF2B5EF4-FFF2-40B4-BE49-F238E27FC236}">
                <a16:creationId xmlns:a16="http://schemas.microsoft.com/office/drawing/2014/main" id="{5C3CD901-6FDE-C546-37A6-4B46A5A3F39A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4379913"/>
            <a:ext cx="1101725" cy="501650"/>
            <a:chOff x="8572" y="7003"/>
            <a:chExt cx="911" cy="390"/>
          </a:xfrm>
        </p:grpSpPr>
        <p:sp>
          <p:nvSpPr>
            <p:cNvPr id="95273" name="Rectangle 16">
              <a:extLst>
                <a:ext uri="{FF2B5EF4-FFF2-40B4-BE49-F238E27FC236}">
                  <a16:creationId xmlns:a16="http://schemas.microsoft.com/office/drawing/2014/main" id="{1205A269-716F-5C1D-3D95-FDE624D4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20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95274" name="Rectangle 17">
              <a:extLst>
                <a:ext uri="{FF2B5EF4-FFF2-40B4-BE49-F238E27FC236}">
                  <a16:creationId xmlns:a16="http://schemas.microsoft.com/office/drawing/2014/main" id="{9D19A033-A2F6-E6B0-2C3A-07FBCD0E0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30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5239" name="Line 31">
            <a:extLst>
              <a:ext uri="{FF2B5EF4-FFF2-40B4-BE49-F238E27FC236}">
                <a16:creationId xmlns:a16="http://schemas.microsoft.com/office/drawing/2014/main" id="{276F6D86-E141-9513-A0D1-AC86139DA8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5" y="3868738"/>
            <a:ext cx="306388" cy="517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grpSp>
        <p:nvGrpSpPr>
          <p:cNvPr id="95240" name="Group 34">
            <a:extLst>
              <a:ext uri="{FF2B5EF4-FFF2-40B4-BE49-F238E27FC236}">
                <a16:creationId xmlns:a16="http://schemas.microsoft.com/office/drawing/2014/main" id="{66FE31B2-38AB-AD70-1ACE-2C1E18545B95}"/>
              </a:ext>
            </a:extLst>
          </p:cNvPr>
          <p:cNvGrpSpPr>
            <a:grpSpLocks/>
          </p:cNvGrpSpPr>
          <p:nvPr/>
        </p:nvGrpSpPr>
        <p:grpSpPr bwMode="auto">
          <a:xfrm>
            <a:off x="3494088" y="4379913"/>
            <a:ext cx="1101725" cy="501650"/>
            <a:chOff x="6311" y="3283"/>
            <a:chExt cx="852" cy="410"/>
          </a:xfrm>
        </p:grpSpPr>
        <p:sp>
          <p:nvSpPr>
            <p:cNvPr id="95271" name="Rectangle 35">
              <a:extLst>
                <a:ext uri="{FF2B5EF4-FFF2-40B4-BE49-F238E27FC236}">
                  <a16:creationId xmlns:a16="http://schemas.microsoft.com/office/drawing/2014/main" id="{50E62D7D-955F-5540-CFA6-95187D61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45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95272" name="Rectangle 36">
              <a:extLst>
                <a:ext uri="{FF2B5EF4-FFF2-40B4-BE49-F238E27FC236}">
                  <a16:creationId xmlns:a16="http://schemas.microsoft.com/office/drawing/2014/main" id="{EA7568B1-D41B-4609-6E64-86BA40AD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62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5241" name="Rectangle 43">
            <a:extLst>
              <a:ext uri="{FF2B5EF4-FFF2-40B4-BE49-F238E27FC236}">
                <a16:creationId xmlns:a16="http://schemas.microsoft.com/office/drawing/2014/main" id="{8BF196E7-3AFF-E2B3-2EE3-AE195DDBF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87725"/>
            <a:ext cx="550863" cy="5016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25200" rIns="0" bIns="180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39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grpSp>
        <p:nvGrpSpPr>
          <p:cNvPr id="95242" name="Group 44">
            <a:extLst>
              <a:ext uri="{FF2B5EF4-FFF2-40B4-BE49-F238E27FC236}">
                <a16:creationId xmlns:a16="http://schemas.microsoft.com/office/drawing/2014/main" id="{16AC2322-02CA-97EA-6018-606A5731ECFF}"/>
              </a:ext>
            </a:extLst>
          </p:cNvPr>
          <p:cNvGrpSpPr>
            <a:grpSpLocks/>
          </p:cNvGrpSpPr>
          <p:nvPr/>
        </p:nvGrpSpPr>
        <p:grpSpPr bwMode="auto">
          <a:xfrm>
            <a:off x="1941513" y="4379913"/>
            <a:ext cx="1101725" cy="501650"/>
            <a:chOff x="8572" y="7003"/>
            <a:chExt cx="911" cy="390"/>
          </a:xfrm>
        </p:grpSpPr>
        <p:sp>
          <p:nvSpPr>
            <p:cNvPr id="95269" name="Rectangle 45">
              <a:extLst>
                <a:ext uri="{FF2B5EF4-FFF2-40B4-BE49-F238E27FC236}">
                  <a16:creationId xmlns:a16="http://schemas.microsoft.com/office/drawing/2014/main" id="{1139ED0F-B53F-BB08-ADD1-2A871698B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200"/>
                <a:t>35</a:t>
              </a:r>
              <a:endParaRPr lang="es-ES" altLang="es-ES" sz="2200"/>
            </a:p>
          </p:txBody>
        </p:sp>
        <p:sp>
          <p:nvSpPr>
            <p:cNvPr id="95270" name="Rectangle 46">
              <a:extLst>
                <a:ext uri="{FF2B5EF4-FFF2-40B4-BE49-F238E27FC236}">
                  <a16:creationId xmlns:a16="http://schemas.microsoft.com/office/drawing/2014/main" id="{24A4A1BB-498E-EB9F-1947-74668E1A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5243" name="Group 47">
            <a:extLst>
              <a:ext uri="{FF2B5EF4-FFF2-40B4-BE49-F238E27FC236}">
                <a16:creationId xmlns:a16="http://schemas.microsoft.com/office/drawing/2014/main" id="{1537B527-EB64-A7B7-79BB-C3091C992214}"/>
              </a:ext>
            </a:extLst>
          </p:cNvPr>
          <p:cNvGrpSpPr>
            <a:grpSpLocks/>
          </p:cNvGrpSpPr>
          <p:nvPr/>
        </p:nvGrpSpPr>
        <p:grpSpPr bwMode="auto">
          <a:xfrm>
            <a:off x="4605338" y="4379913"/>
            <a:ext cx="1101725" cy="501650"/>
            <a:chOff x="8572" y="7003"/>
            <a:chExt cx="911" cy="390"/>
          </a:xfrm>
        </p:grpSpPr>
        <p:sp>
          <p:nvSpPr>
            <p:cNvPr id="95267" name="Rectangle 48">
              <a:extLst>
                <a:ext uri="{FF2B5EF4-FFF2-40B4-BE49-F238E27FC236}">
                  <a16:creationId xmlns:a16="http://schemas.microsoft.com/office/drawing/2014/main" id="{3C8B1A7F-E7F9-1162-BCFA-E54F604EF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200"/>
                <a:t>67</a:t>
              </a:r>
              <a:endParaRPr lang="es-ES" altLang="es-ES" sz="2200"/>
            </a:p>
          </p:txBody>
        </p:sp>
        <p:sp>
          <p:nvSpPr>
            <p:cNvPr id="95268" name="Rectangle 49">
              <a:extLst>
                <a:ext uri="{FF2B5EF4-FFF2-40B4-BE49-F238E27FC236}">
                  <a16:creationId xmlns:a16="http://schemas.microsoft.com/office/drawing/2014/main" id="{2A06119D-B228-29C0-1D95-E6B7A845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5244" name="Group 50">
            <a:extLst>
              <a:ext uri="{FF2B5EF4-FFF2-40B4-BE49-F238E27FC236}">
                <a16:creationId xmlns:a16="http://schemas.microsoft.com/office/drawing/2014/main" id="{126716D4-7651-B3C7-4CFF-4EDFF8694261}"/>
              </a:ext>
            </a:extLst>
          </p:cNvPr>
          <p:cNvGrpSpPr>
            <a:grpSpLocks/>
          </p:cNvGrpSpPr>
          <p:nvPr/>
        </p:nvGrpSpPr>
        <p:grpSpPr bwMode="auto">
          <a:xfrm>
            <a:off x="4897438" y="3387725"/>
            <a:ext cx="1101725" cy="501650"/>
            <a:chOff x="8572" y="7003"/>
            <a:chExt cx="911" cy="390"/>
          </a:xfrm>
        </p:grpSpPr>
        <p:sp>
          <p:nvSpPr>
            <p:cNvPr id="95265" name="Rectangle 51">
              <a:extLst>
                <a:ext uri="{FF2B5EF4-FFF2-40B4-BE49-F238E27FC236}">
                  <a16:creationId xmlns:a16="http://schemas.microsoft.com/office/drawing/2014/main" id="{B2C803D8-4377-258E-391A-619BB84F3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200"/>
                <a:t>70</a:t>
              </a:r>
              <a:endParaRPr lang="es-ES" altLang="es-ES" sz="2200"/>
            </a:p>
          </p:txBody>
        </p:sp>
        <p:sp>
          <p:nvSpPr>
            <p:cNvPr id="95266" name="Rectangle 52">
              <a:extLst>
                <a:ext uri="{FF2B5EF4-FFF2-40B4-BE49-F238E27FC236}">
                  <a16:creationId xmlns:a16="http://schemas.microsoft.com/office/drawing/2014/main" id="{962A9061-29AE-6808-F0EE-608DCF26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5245" name="Rectangle 53">
            <a:extLst>
              <a:ext uri="{FF2B5EF4-FFF2-40B4-BE49-F238E27FC236}">
                <a16:creationId xmlns:a16="http://schemas.microsoft.com/office/drawing/2014/main" id="{07799C4D-05CE-B11E-3F05-B2CD27FC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3387725"/>
            <a:ext cx="550863" cy="5016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25200" rIns="0" bIns="180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>
              <a:latin typeface="Times New Roman" panose="02020603050405020304" pitchFamily="18" charset="0"/>
            </a:endParaRPr>
          </a:p>
        </p:txBody>
      </p:sp>
      <p:grpSp>
        <p:nvGrpSpPr>
          <p:cNvPr id="95246" name="Group 55">
            <a:extLst>
              <a:ext uri="{FF2B5EF4-FFF2-40B4-BE49-F238E27FC236}">
                <a16:creationId xmlns:a16="http://schemas.microsoft.com/office/drawing/2014/main" id="{A84B4468-B693-67A6-F52B-2EDC691ADD5A}"/>
              </a:ext>
            </a:extLst>
          </p:cNvPr>
          <p:cNvGrpSpPr>
            <a:grpSpLocks/>
          </p:cNvGrpSpPr>
          <p:nvPr/>
        </p:nvGrpSpPr>
        <p:grpSpPr bwMode="auto">
          <a:xfrm>
            <a:off x="6113463" y="4379913"/>
            <a:ext cx="1101725" cy="501650"/>
            <a:chOff x="6311" y="3283"/>
            <a:chExt cx="852" cy="410"/>
          </a:xfrm>
        </p:grpSpPr>
        <p:sp>
          <p:nvSpPr>
            <p:cNvPr id="95263" name="Rectangle 56">
              <a:extLst>
                <a:ext uri="{FF2B5EF4-FFF2-40B4-BE49-F238E27FC236}">
                  <a16:creationId xmlns:a16="http://schemas.microsoft.com/office/drawing/2014/main" id="{704275CA-49DD-76DD-2860-910A2372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73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95264" name="Rectangle 57">
              <a:extLst>
                <a:ext uri="{FF2B5EF4-FFF2-40B4-BE49-F238E27FC236}">
                  <a16:creationId xmlns:a16="http://schemas.microsoft.com/office/drawing/2014/main" id="{FEC1FA6D-D7B5-93E7-93F3-BB1571380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82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5247" name="Group 58">
            <a:extLst>
              <a:ext uri="{FF2B5EF4-FFF2-40B4-BE49-F238E27FC236}">
                <a16:creationId xmlns:a16="http://schemas.microsoft.com/office/drawing/2014/main" id="{A76B74D5-9555-7DA9-569A-6C6AECAB3221}"/>
              </a:ext>
            </a:extLst>
          </p:cNvPr>
          <p:cNvGrpSpPr>
            <a:grpSpLocks/>
          </p:cNvGrpSpPr>
          <p:nvPr/>
        </p:nvGrpSpPr>
        <p:grpSpPr bwMode="auto">
          <a:xfrm>
            <a:off x="7224713" y="4379913"/>
            <a:ext cx="1101725" cy="501650"/>
            <a:chOff x="8572" y="7003"/>
            <a:chExt cx="911" cy="390"/>
          </a:xfrm>
        </p:grpSpPr>
        <p:sp>
          <p:nvSpPr>
            <p:cNvPr id="95261" name="Rectangle 59">
              <a:extLst>
                <a:ext uri="{FF2B5EF4-FFF2-40B4-BE49-F238E27FC236}">
                  <a16:creationId xmlns:a16="http://schemas.microsoft.com/office/drawing/2014/main" id="{F64F06BA-3B63-58EE-9997-63752583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5262" name="Rectangle 60">
              <a:extLst>
                <a:ext uri="{FF2B5EF4-FFF2-40B4-BE49-F238E27FC236}">
                  <a16:creationId xmlns:a16="http://schemas.microsoft.com/office/drawing/2014/main" id="{F0086F4B-1ED6-0E47-39D8-6A2AFD4FE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sp>
        <p:nvSpPr>
          <p:cNvPr id="95248" name="Line 61">
            <a:extLst>
              <a:ext uri="{FF2B5EF4-FFF2-40B4-BE49-F238E27FC236}">
                <a16:creationId xmlns:a16="http://schemas.microsoft.com/office/drawing/2014/main" id="{8C7819E7-522A-E4E3-0F18-F4CD4AFCC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3887788"/>
            <a:ext cx="1781175" cy="473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sp>
        <p:nvSpPr>
          <p:cNvPr id="95249" name="Text Box 62">
            <a:extLst>
              <a:ext uri="{FF2B5EF4-FFF2-40B4-BE49-F238E27FC236}">
                <a16:creationId xmlns:a16="http://schemas.microsoft.com/office/drawing/2014/main" id="{53F8133B-42E8-E178-A49A-E9A81781A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3187700"/>
            <a:ext cx="232251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/>
              <a:t>Árbol B, </a:t>
            </a:r>
            <a:r>
              <a:rPr lang="es-ES_tradnl" altLang="es-ES" sz="2600" b="1"/>
              <a:t>p</a:t>
            </a:r>
            <a:r>
              <a:rPr lang="es-ES_tradnl" altLang="es-ES" sz="2600"/>
              <a:t>=5</a:t>
            </a:r>
            <a:br>
              <a:rPr lang="es-ES_tradnl" altLang="es-ES" sz="2600"/>
            </a:br>
            <a:r>
              <a:rPr lang="es-ES_tradnl" altLang="es-ES" sz="2600" b="1"/>
              <a:t>d</a:t>
            </a:r>
            <a:r>
              <a:rPr lang="es-ES_tradnl" altLang="es-ES" sz="2600"/>
              <a:t>= 2</a:t>
            </a:r>
            <a:endParaRPr lang="es-ES" altLang="es-ES" sz="2600"/>
          </a:p>
        </p:txBody>
      </p:sp>
      <p:sp>
        <p:nvSpPr>
          <p:cNvPr id="95250" name="Rectangle 63">
            <a:extLst>
              <a:ext uri="{FF2B5EF4-FFF2-40B4-BE49-F238E27FC236}">
                <a16:creationId xmlns:a16="http://schemas.microsoft.com/office/drawing/2014/main" id="{2D45DFC2-F42A-8F80-F3D1-FF76E22F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537200"/>
            <a:ext cx="86566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s-ES_tradnl" altLang="es-ES" sz="2800" b="1"/>
              <a:t>Ejemplo.</a:t>
            </a:r>
            <a:r>
              <a:rPr lang="es-ES_tradnl" altLang="es-ES" sz="2800"/>
              <a:t> Eliminar 67, 45.</a:t>
            </a:r>
          </a:p>
        </p:txBody>
      </p:sp>
      <p:grpSp>
        <p:nvGrpSpPr>
          <p:cNvPr id="124994" name="Group 66">
            <a:extLst>
              <a:ext uri="{FF2B5EF4-FFF2-40B4-BE49-F238E27FC236}">
                <a16:creationId xmlns:a16="http://schemas.microsoft.com/office/drawing/2014/main" id="{A346E410-AFD2-3EC2-93B2-A6D726B2AD1D}"/>
              </a:ext>
            </a:extLst>
          </p:cNvPr>
          <p:cNvGrpSpPr>
            <a:grpSpLocks/>
          </p:cNvGrpSpPr>
          <p:nvPr/>
        </p:nvGrpSpPr>
        <p:grpSpPr bwMode="auto">
          <a:xfrm>
            <a:off x="4618038" y="4327525"/>
            <a:ext cx="533400" cy="685800"/>
            <a:chOff x="2909" y="2726"/>
            <a:chExt cx="336" cy="432"/>
          </a:xfrm>
        </p:grpSpPr>
        <p:sp>
          <p:nvSpPr>
            <p:cNvPr id="95259" name="Line 64">
              <a:extLst>
                <a:ext uri="{FF2B5EF4-FFF2-40B4-BE49-F238E27FC236}">
                  <a16:creationId xmlns:a16="http://schemas.microsoft.com/office/drawing/2014/main" id="{8CCDB748-8889-65E8-5F86-5D6DD0209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" y="2726"/>
              <a:ext cx="336" cy="41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60" name="Line 65">
              <a:extLst>
                <a:ext uri="{FF2B5EF4-FFF2-40B4-BE49-F238E27FC236}">
                  <a16:creationId xmlns:a16="http://schemas.microsoft.com/office/drawing/2014/main" id="{A2226E2F-EBAC-55EA-0F68-60AD0D2A5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9" y="2726"/>
              <a:ext cx="307" cy="43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4995" name="Rectangle 67">
            <a:extLst>
              <a:ext uri="{FF2B5EF4-FFF2-40B4-BE49-F238E27FC236}">
                <a16:creationId xmlns:a16="http://schemas.microsoft.com/office/drawing/2014/main" id="{9EF55E4C-DAE2-0834-9683-C6754B3E1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4435475"/>
            <a:ext cx="396875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grpSp>
        <p:nvGrpSpPr>
          <p:cNvPr id="124996" name="Group 68">
            <a:extLst>
              <a:ext uri="{FF2B5EF4-FFF2-40B4-BE49-F238E27FC236}">
                <a16:creationId xmlns:a16="http://schemas.microsoft.com/office/drawing/2014/main" id="{00A268E1-D4C9-1A50-8B97-B1786F92AB57}"/>
              </a:ext>
            </a:extLst>
          </p:cNvPr>
          <p:cNvGrpSpPr>
            <a:grpSpLocks/>
          </p:cNvGrpSpPr>
          <p:nvPr/>
        </p:nvGrpSpPr>
        <p:grpSpPr bwMode="auto">
          <a:xfrm>
            <a:off x="3476625" y="4314825"/>
            <a:ext cx="533400" cy="685800"/>
            <a:chOff x="2909" y="2726"/>
            <a:chExt cx="336" cy="432"/>
          </a:xfrm>
        </p:grpSpPr>
        <p:sp>
          <p:nvSpPr>
            <p:cNvPr id="95257" name="Line 69">
              <a:extLst>
                <a:ext uri="{FF2B5EF4-FFF2-40B4-BE49-F238E27FC236}">
                  <a16:creationId xmlns:a16="http://schemas.microsoft.com/office/drawing/2014/main" id="{8041A730-163E-DBEE-2292-22AD836B6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" y="2726"/>
              <a:ext cx="336" cy="41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58" name="Line 70">
              <a:extLst>
                <a:ext uri="{FF2B5EF4-FFF2-40B4-BE49-F238E27FC236}">
                  <a16:creationId xmlns:a16="http://schemas.microsoft.com/office/drawing/2014/main" id="{D5A97997-D941-45CA-8773-0CF7C9FF0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9" y="2726"/>
              <a:ext cx="307" cy="43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4999" name="Rectangle 71">
            <a:extLst>
              <a:ext uri="{FF2B5EF4-FFF2-40B4-BE49-F238E27FC236}">
                <a16:creationId xmlns:a16="http://schemas.microsoft.com/office/drawing/2014/main" id="{41D99E17-D4EE-292A-E66C-70783998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4438650"/>
            <a:ext cx="396875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25000" name="Freeform 72">
            <a:extLst>
              <a:ext uri="{FF2B5EF4-FFF2-40B4-BE49-F238E27FC236}">
                <a16:creationId xmlns:a16="http://schemas.microsoft.com/office/drawing/2014/main" id="{2E24C92C-AC8A-FCCA-80A7-3BFFB1DBB968}"/>
              </a:ext>
            </a:extLst>
          </p:cNvPr>
          <p:cNvSpPr>
            <a:spLocks/>
          </p:cNvSpPr>
          <p:nvPr/>
        </p:nvSpPr>
        <p:spPr bwMode="auto">
          <a:xfrm>
            <a:off x="2193925" y="3627438"/>
            <a:ext cx="2225675" cy="822325"/>
          </a:xfrm>
          <a:custGeom>
            <a:avLst/>
            <a:gdLst>
              <a:gd name="T0" fmla="*/ 0 w 1402"/>
              <a:gd name="T1" fmla="*/ 2147483646 h 518"/>
              <a:gd name="T2" fmla="*/ 2147483646 w 1402"/>
              <a:gd name="T3" fmla="*/ 2147483646 h 518"/>
              <a:gd name="T4" fmla="*/ 2147483646 w 1402"/>
              <a:gd name="T5" fmla="*/ 0 h 5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2" h="518">
                <a:moveTo>
                  <a:pt x="0" y="518"/>
                </a:moveTo>
                <a:cubicBezTo>
                  <a:pt x="93" y="453"/>
                  <a:pt x="323" y="211"/>
                  <a:pt x="557" y="125"/>
                </a:cubicBezTo>
                <a:cubicBezTo>
                  <a:pt x="791" y="39"/>
                  <a:pt x="1226" y="26"/>
                  <a:pt x="1402" y="0"/>
                </a:cubicBezTo>
              </a:path>
            </a:pathLst>
          </a:custGeom>
          <a:noFill/>
          <a:ln w="76200" cmpd="sng">
            <a:solidFill>
              <a:srgbClr val="33CC33"/>
            </a:solidFill>
            <a:round/>
            <a:headEnd type="none" w="med" len="med"/>
            <a:tailEnd type="triangle" w="med" len="med"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5001" name="Freeform 73">
            <a:extLst>
              <a:ext uri="{FF2B5EF4-FFF2-40B4-BE49-F238E27FC236}">
                <a16:creationId xmlns:a16="http://schemas.microsoft.com/office/drawing/2014/main" id="{C3B6D1C7-D859-B081-7AE6-BDE9EB20D020}"/>
              </a:ext>
            </a:extLst>
          </p:cNvPr>
          <p:cNvSpPr>
            <a:spLocks/>
          </p:cNvSpPr>
          <p:nvPr/>
        </p:nvSpPr>
        <p:spPr bwMode="auto">
          <a:xfrm>
            <a:off x="3810000" y="3721100"/>
            <a:ext cx="820738" cy="744538"/>
          </a:xfrm>
          <a:custGeom>
            <a:avLst/>
            <a:gdLst>
              <a:gd name="T0" fmla="*/ 2147483646 w 517"/>
              <a:gd name="T1" fmla="*/ 0 h 469"/>
              <a:gd name="T2" fmla="*/ 2147483646 w 517"/>
              <a:gd name="T3" fmla="*/ 2147483646 h 469"/>
              <a:gd name="T4" fmla="*/ 0 w 517"/>
              <a:gd name="T5" fmla="*/ 2147483646 h 4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7" h="469">
                <a:moveTo>
                  <a:pt x="510" y="0"/>
                </a:moveTo>
                <a:cubicBezTo>
                  <a:pt x="497" y="36"/>
                  <a:pt x="517" y="141"/>
                  <a:pt x="432" y="219"/>
                </a:cubicBezTo>
                <a:cubicBezTo>
                  <a:pt x="347" y="297"/>
                  <a:pt x="90" y="417"/>
                  <a:pt x="0" y="469"/>
                </a:cubicBezTo>
              </a:path>
            </a:pathLst>
          </a:custGeom>
          <a:noFill/>
          <a:ln w="76200" cmpd="sng">
            <a:solidFill>
              <a:srgbClr val="33CC33"/>
            </a:solidFill>
            <a:round/>
            <a:headEnd type="none" w="med" len="med"/>
            <a:tailEnd type="triangle" w="med" len="med"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95" grpId="0" animBg="1"/>
      <p:bldP spid="12499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3 Marcador de pie de página">
            <a:extLst>
              <a:ext uri="{FF2B5EF4-FFF2-40B4-BE49-F238E27FC236}">
                <a16:creationId xmlns:a16="http://schemas.microsoft.com/office/drawing/2014/main" id="{EC7A94C0-B3BB-6DBF-A9A5-27B6D84353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E6323EA3-6F94-4C8F-A14E-0BC7A0475399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CFBBCAA-56CB-BC80-1B58-C63BD7AAE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46125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283EF394-58C0-8F7F-DC67-86E53F39A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612775"/>
            <a:ext cx="8626475" cy="262572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" sz="2800" b="1"/>
              <a:t>Eliminación en nodo con d entradas</a:t>
            </a:r>
            <a:r>
              <a:rPr lang="es-ES_tradnl" altLang="es-ES" sz="2800"/>
              <a:t>:</a:t>
            </a:r>
          </a:p>
          <a:p>
            <a:pPr marL="819150" lvl="1">
              <a:spcBef>
                <a:spcPct val="10000"/>
              </a:spcBef>
            </a:pPr>
            <a:r>
              <a:rPr lang="es-ES_tradnl" altLang="es-ES" sz="2600" b="1"/>
              <a:t>Nodo hermano con más de d entradas:</a:t>
            </a:r>
            <a:r>
              <a:rPr lang="es-ES_tradnl" altLang="es-ES" sz="2600"/>
              <a:t> Se produce un proceso de </a:t>
            </a:r>
            <a:r>
              <a:rPr lang="es-ES_tradnl" altLang="es-ES" sz="2600" b="1"/>
              <a:t>préstamo</a:t>
            </a:r>
            <a:r>
              <a:rPr lang="es-ES_tradnl" altLang="es-ES" sz="2600"/>
              <a:t> de entradas:</a:t>
            </a:r>
            <a:br>
              <a:rPr lang="es-ES_tradnl" altLang="es-ES" sz="2600"/>
            </a:br>
            <a:r>
              <a:rPr lang="es-ES_tradnl" altLang="es-ES" sz="2600"/>
              <a:t>Se suprime la entrada, la entrada del padre pasa a la hoja de supresión y la vecina cede una entrada al nodo padre.</a:t>
            </a:r>
          </a:p>
        </p:txBody>
      </p:sp>
      <p:sp>
        <p:nvSpPr>
          <p:cNvPr id="96261" name="Line 4">
            <a:extLst>
              <a:ext uri="{FF2B5EF4-FFF2-40B4-BE49-F238E27FC236}">
                <a16:creationId xmlns:a16="http://schemas.microsoft.com/office/drawing/2014/main" id="{2CC84ED4-2749-A575-70B1-AF650F449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7363" y="3889375"/>
            <a:ext cx="2568575" cy="55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grpSp>
        <p:nvGrpSpPr>
          <p:cNvPr id="96262" name="Group 5">
            <a:extLst>
              <a:ext uri="{FF2B5EF4-FFF2-40B4-BE49-F238E27FC236}">
                <a16:creationId xmlns:a16="http://schemas.microsoft.com/office/drawing/2014/main" id="{BE865D74-6DB6-0B32-0CEC-83C7C1694034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4379913"/>
            <a:ext cx="1101725" cy="501650"/>
            <a:chOff x="8572" y="7003"/>
            <a:chExt cx="911" cy="390"/>
          </a:xfrm>
        </p:grpSpPr>
        <p:sp>
          <p:nvSpPr>
            <p:cNvPr id="96287" name="Rectangle 6">
              <a:extLst>
                <a:ext uri="{FF2B5EF4-FFF2-40B4-BE49-F238E27FC236}">
                  <a16:creationId xmlns:a16="http://schemas.microsoft.com/office/drawing/2014/main" id="{098B545B-0730-BCB4-CDBD-2ACA36734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20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96288" name="Rectangle 7">
              <a:extLst>
                <a:ext uri="{FF2B5EF4-FFF2-40B4-BE49-F238E27FC236}">
                  <a16:creationId xmlns:a16="http://schemas.microsoft.com/office/drawing/2014/main" id="{4C546895-E87C-7228-6455-2277E850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30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6263" name="Line 8">
            <a:extLst>
              <a:ext uri="{FF2B5EF4-FFF2-40B4-BE49-F238E27FC236}">
                <a16:creationId xmlns:a16="http://schemas.microsoft.com/office/drawing/2014/main" id="{368DF2C4-BEA7-A7D0-03C6-EC9D368CA3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5" y="3868738"/>
            <a:ext cx="306388" cy="517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grpSp>
        <p:nvGrpSpPr>
          <p:cNvPr id="96264" name="Group 9">
            <a:extLst>
              <a:ext uri="{FF2B5EF4-FFF2-40B4-BE49-F238E27FC236}">
                <a16:creationId xmlns:a16="http://schemas.microsoft.com/office/drawing/2014/main" id="{B724734A-48F6-92A7-0C51-D4AC741F05BA}"/>
              </a:ext>
            </a:extLst>
          </p:cNvPr>
          <p:cNvGrpSpPr>
            <a:grpSpLocks/>
          </p:cNvGrpSpPr>
          <p:nvPr/>
        </p:nvGrpSpPr>
        <p:grpSpPr bwMode="auto">
          <a:xfrm>
            <a:off x="3494088" y="4379913"/>
            <a:ext cx="1101725" cy="501650"/>
            <a:chOff x="6311" y="3283"/>
            <a:chExt cx="852" cy="410"/>
          </a:xfrm>
        </p:grpSpPr>
        <p:sp>
          <p:nvSpPr>
            <p:cNvPr id="96285" name="Rectangle 10">
              <a:extLst>
                <a:ext uri="{FF2B5EF4-FFF2-40B4-BE49-F238E27FC236}">
                  <a16:creationId xmlns:a16="http://schemas.microsoft.com/office/drawing/2014/main" id="{C6653281-D52F-22BD-7634-C33B273DA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39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96286" name="Rectangle 11">
              <a:extLst>
                <a:ext uri="{FF2B5EF4-FFF2-40B4-BE49-F238E27FC236}">
                  <a16:creationId xmlns:a16="http://schemas.microsoft.com/office/drawing/2014/main" id="{D0095D87-46B1-54D7-C39B-80D24683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62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6265" name="Rectangle 12">
            <a:extLst>
              <a:ext uri="{FF2B5EF4-FFF2-40B4-BE49-F238E27FC236}">
                <a16:creationId xmlns:a16="http://schemas.microsoft.com/office/drawing/2014/main" id="{04F2F260-CC18-A9FC-E4AE-110F4A13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87725"/>
            <a:ext cx="550863" cy="5016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25200" rIns="0" bIns="180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35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grpSp>
        <p:nvGrpSpPr>
          <p:cNvPr id="96266" name="Group 13">
            <a:extLst>
              <a:ext uri="{FF2B5EF4-FFF2-40B4-BE49-F238E27FC236}">
                <a16:creationId xmlns:a16="http://schemas.microsoft.com/office/drawing/2014/main" id="{D4CEEA5F-2919-1D7D-0366-1E49617167C6}"/>
              </a:ext>
            </a:extLst>
          </p:cNvPr>
          <p:cNvGrpSpPr>
            <a:grpSpLocks/>
          </p:cNvGrpSpPr>
          <p:nvPr/>
        </p:nvGrpSpPr>
        <p:grpSpPr bwMode="auto">
          <a:xfrm>
            <a:off x="1941513" y="4379913"/>
            <a:ext cx="1101725" cy="501650"/>
            <a:chOff x="8572" y="7003"/>
            <a:chExt cx="911" cy="390"/>
          </a:xfrm>
        </p:grpSpPr>
        <p:sp>
          <p:nvSpPr>
            <p:cNvPr id="96283" name="Rectangle 14">
              <a:extLst>
                <a:ext uri="{FF2B5EF4-FFF2-40B4-BE49-F238E27FC236}">
                  <a16:creationId xmlns:a16="http://schemas.microsoft.com/office/drawing/2014/main" id="{DBE06F1C-CE4B-1DCF-CEDF-08FF51DA1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200"/>
            </a:p>
          </p:txBody>
        </p:sp>
        <p:sp>
          <p:nvSpPr>
            <p:cNvPr id="96284" name="Rectangle 15">
              <a:extLst>
                <a:ext uri="{FF2B5EF4-FFF2-40B4-BE49-F238E27FC236}">
                  <a16:creationId xmlns:a16="http://schemas.microsoft.com/office/drawing/2014/main" id="{8D2AB23C-2250-1E01-F06F-B1FF2BE76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6267" name="Group 16">
            <a:extLst>
              <a:ext uri="{FF2B5EF4-FFF2-40B4-BE49-F238E27FC236}">
                <a16:creationId xmlns:a16="http://schemas.microsoft.com/office/drawing/2014/main" id="{7B02C084-E677-745D-A69D-5F2F6DB325E3}"/>
              </a:ext>
            </a:extLst>
          </p:cNvPr>
          <p:cNvGrpSpPr>
            <a:grpSpLocks/>
          </p:cNvGrpSpPr>
          <p:nvPr/>
        </p:nvGrpSpPr>
        <p:grpSpPr bwMode="auto">
          <a:xfrm>
            <a:off x="4605338" y="4379913"/>
            <a:ext cx="1101725" cy="501650"/>
            <a:chOff x="8572" y="7003"/>
            <a:chExt cx="911" cy="390"/>
          </a:xfrm>
        </p:grpSpPr>
        <p:sp>
          <p:nvSpPr>
            <p:cNvPr id="96281" name="Rectangle 17">
              <a:extLst>
                <a:ext uri="{FF2B5EF4-FFF2-40B4-BE49-F238E27FC236}">
                  <a16:creationId xmlns:a16="http://schemas.microsoft.com/office/drawing/2014/main" id="{0D1ED44C-FFDD-AECE-D24B-9E8E87DE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200"/>
            </a:p>
          </p:txBody>
        </p:sp>
        <p:sp>
          <p:nvSpPr>
            <p:cNvPr id="96282" name="Rectangle 18">
              <a:extLst>
                <a:ext uri="{FF2B5EF4-FFF2-40B4-BE49-F238E27FC236}">
                  <a16:creationId xmlns:a16="http://schemas.microsoft.com/office/drawing/2014/main" id="{6F7360C2-F537-130B-1A34-8E96F4200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6268" name="Group 19">
            <a:extLst>
              <a:ext uri="{FF2B5EF4-FFF2-40B4-BE49-F238E27FC236}">
                <a16:creationId xmlns:a16="http://schemas.microsoft.com/office/drawing/2014/main" id="{15E2C54B-EDD3-82EF-2027-711240078370}"/>
              </a:ext>
            </a:extLst>
          </p:cNvPr>
          <p:cNvGrpSpPr>
            <a:grpSpLocks/>
          </p:cNvGrpSpPr>
          <p:nvPr/>
        </p:nvGrpSpPr>
        <p:grpSpPr bwMode="auto">
          <a:xfrm>
            <a:off x="4897438" y="3387725"/>
            <a:ext cx="1101725" cy="501650"/>
            <a:chOff x="8572" y="7003"/>
            <a:chExt cx="911" cy="390"/>
          </a:xfrm>
        </p:grpSpPr>
        <p:sp>
          <p:nvSpPr>
            <p:cNvPr id="96279" name="Rectangle 20">
              <a:extLst>
                <a:ext uri="{FF2B5EF4-FFF2-40B4-BE49-F238E27FC236}">
                  <a16:creationId xmlns:a16="http://schemas.microsoft.com/office/drawing/2014/main" id="{56BB6AD7-1261-6B1D-E9EB-4479DA44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200"/>
                <a:t>70</a:t>
              </a:r>
              <a:endParaRPr lang="es-ES" altLang="es-ES" sz="2200"/>
            </a:p>
          </p:txBody>
        </p:sp>
        <p:sp>
          <p:nvSpPr>
            <p:cNvPr id="96280" name="Rectangle 21">
              <a:extLst>
                <a:ext uri="{FF2B5EF4-FFF2-40B4-BE49-F238E27FC236}">
                  <a16:creationId xmlns:a16="http://schemas.microsoft.com/office/drawing/2014/main" id="{26252864-5816-6134-8305-C8FEBAF9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6269" name="Rectangle 22">
            <a:extLst>
              <a:ext uri="{FF2B5EF4-FFF2-40B4-BE49-F238E27FC236}">
                <a16:creationId xmlns:a16="http://schemas.microsoft.com/office/drawing/2014/main" id="{AE00E170-00C7-0336-1BC9-27D1FD8A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3387725"/>
            <a:ext cx="550863" cy="5016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25200" rIns="0" bIns="180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>
              <a:latin typeface="Times New Roman" panose="02020603050405020304" pitchFamily="18" charset="0"/>
            </a:endParaRPr>
          </a:p>
        </p:txBody>
      </p:sp>
      <p:grpSp>
        <p:nvGrpSpPr>
          <p:cNvPr id="96270" name="Group 23">
            <a:extLst>
              <a:ext uri="{FF2B5EF4-FFF2-40B4-BE49-F238E27FC236}">
                <a16:creationId xmlns:a16="http://schemas.microsoft.com/office/drawing/2014/main" id="{944A31D0-BA1D-400D-1C39-654699C82943}"/>
              </a:ext>
            </a:extLst>
          </p:cNvPr>
          <p:cNvGrpSpPr>
            <a:grpSpLocks/>
          </p:cNvGrpSpPr>
          <p:nvPr/>
        </p:nvGrpSpPr>
        <p:grpSpPr bwMode="auto">
          <a:xfrm>
            <a:off x="6113463" y="4379913"/>
            <a:ext cx="1101725" cy="501650"/>
            <a:chOff x="6311" y="3283"/>
            <a:chExt cx="852" cy="410"/>
          </a:xfrm>
        </p:grpSpPr>
        <p:sp>
          <p:nvSpPr>
            <p:cNvPr id="96277" name="Rectangle 24">
              <a:extLst>
                <a:ext uri="{FF2B5EF4-FFF2-40B4-BE49-F238E27FC236}">
                  <a16:creationId xmlns:a16="http://schemas.microsoft.com/office/drawing/2014/main" id="{D8D375A0-12E7-CC3A-BFBE-11141127F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73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96278" name="Rectangle 25">
              <a:extLst>
                <a:ext uri="{FF2B5EF4-FFF2-40B4-BE49-F238E27FC236}">
                  <a16:creationId xmlns:a16="http://schemas.microsoft.com/office/drawing/2014/main" id="{945DA859-66EA-1A05-B779-DFBB14450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82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6271" name="Group 26">
            <a:extLst>
              <a:ext uri="{FF2B5EF4-FFF2-40B4-BE49-F238E27FC236}">
                <a16:creationId xmlns:a16="http://schemas.microsoft.com/office/drawing/2014/main" id="{DC61F2C4-EC1B-96E3-0B0B-BBFB8D9E624D}"/>
              </a:ext>
            </a:extLst>
          </p:cNvPr>
          <p:cNvGrpSpPr>
            <a:grpSpLocks/>
          </p:cNvGrpSpPr>
          <p:nvPr/>
        </p:nvGrpSpPr>
        <p:grpSpPr bwMode="auto">
          <a:xfrm>
            <a:off x="7224713" y="4379913"/>
            <a:ext cx="1101725" cy="501650"/>
            <a:chOff x="8572" y="7003"/>
            <a:chExt cx="911" cy="390"/>
          </a:xfrm>
        </p:grpSpPr>
        <p:sp>
          <p:nvSpPr>
            <p:cNvPr id="96275" name="Rectangle 27">
              <a:extLst>
                <a:ext uri="{FF2B5EF4-FFF2-40B4-BE49-F238E27FC236}">
                  <a16:creationId xmlns:a16="http://schemas.microsoft.com/office/drawing/2014/main" id="{CC623AD4-5891-75B6-F3B0-BA3B492C3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6276" name="Rectangle 28">
              <a:extLst>
                <a:ext uri="{FF2B5EF4-FFF2-40B4-BE49-F238E27FC236}">
                  <a16:creationId xmlns:a16="http://schemas.microsoft.com/office/drawing/2014/main" id="{F38A2121-0DDC-B78E-1982-B89AC669C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sp>
        <p:nvSpPr>
          <p:cNvPr id="96272" name="Line 29">
            <a:extLst>
              <a:ext uri="{FF2B5EF4-FFF2-40B4-BE49-F238E27FC236}">
                <a16:creationId xmlns:a16="http://schemas.microsoft.com/office/drawing/2014/main" id="{06C4DB84-64B0-FE34-DB5C-2A5F0D095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3887788"/>
            <a:ext cx="1781175" cy="473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sp>
        <p:nvSpPr>
          <p:cNvPr id="96273" name="Text Box 30">
            <a:extLst>
              <a:ext uri="{FF2B5EF4-FFF2-40B4-BE49-F238E27FC236}">
                <a16:creationId xmlns:a16="http://schemas.microsoft.com/office/drawing/2014/main" id="{87EF231C-5254-0464-F587-CA7547247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3187700"/>
            <a:ext cx="232251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/>
              <a:t>Árbol B, </a:t>
            </a:r>
            <a:r>
              <a:rPr lang="es-ES_tradnl" altLang="es-ES" sz="2600" b="1"/>
              <a:t>p</a:t>
            </a:r>
            <a:r>
              <a:rPr lang="es-ES_tradnl" altLang="es-ES" sz="2600"/>
              <a:t>=5</a:t>
            </a:r>
            <a:br>
              <a:rPr lang="es-ES_tradnl" altLang="es-ES" sz="2600"/>
            </a:br>
            <a:r>
              <a:rPr lang="es-ES_tradnl" altLang="es-ES" sz="2600" b="1"/>
              <a:t>d</a:t>
            </a:r>
            <a:r>
              <a:rPr lang="es-ES_tradnl" altLang="es-ES" sz="2600"/>
              <a:t>= 2</a:t>
            </a:r>
            <a:endParaRPr lang="es-ES" altLang="es-ES" sz="2600"/>
          </a:p>
        </p:txBody>
      </p:sp>
      <p:sp>
        <p:nvSpPr>
          <p:cNvPr id="96274" name="Rectangle 31">
            <a:extLst>
              <a:ext uri="{FF2B5EF4-FFF2-40B4-BE49-F238E27FC236}">
                <a16:creationId xmlns:a16="http://schemas.microsoft.com/office/drawing/2014/main" id="{C87ECEA1-4AFB-0E42-1176-B4945F32A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537200"/>
            <a:ext cx="86566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s-ES_tradnl" altLang="es-ES" sz="2800" b="1"/>
              <a:t>Ejemplo.</a:t>
            </a:r>
            <a:r>
              <a:rPr lang="es-ES_tradnl" altLang="es-ES" sz="2800"/>
              <a:t> Eliminar 67, 45.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3 Marcador de pie de página">
            <a:extLst>
              <a:ext uri="{FF2B5EF4-FFF2-40B4-BE49-F238E27FC236}">
                <a16:creationId xmlns:a16="http://schemas.microsoft.com/office/drawing/2014/main" id="{F772FF2F-5FF0-380A-F3D0-0CD177DD8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BF748894-6C34-4FA5-8175-C3124E1B90FA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DB4F1D5-4BDA-37A6-36A2-288F776AB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46125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90EC3904-CC5D-B77F-7835-4DBB41FD5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12775"/>
            <a:ext cx="8882063" cy="2016125"/>
          </a:xfrm>
        </p:spPr>
        <p:txBody>
          <a:bodyPr/>
          <a:lstStyle/>
          <a:p>
            <a:pPr marL="819150" lvl="1">
              <a:spcBef>
                <a:spcPct val="10000"/>
              </a:spcBef>
            </a:pPr>
            <a:r>
              <a:rPr lang="es-ES_tradnl" altLang="es-ES" sz="2600" b="1"/>
              <a:t>Ningún hermano con más de d entradas:</a:t>
            </a:r>
            <a:r>
              <a:rPr lang="es-ES_tradnl" altLang="es-ES" sz="2600"/>
              <a:t> Con la hoja donde se hace la supresión (</a:t>
            </a:r>
            <a:r>
              <a:rPr lang="es-ES_tradnl" altLang="es-ES" sz="2600" b="1"/>
              <a:t>d-1</a:t>
            </a:r>
            <a:r>
              <a:rPr lang="es-ES_tradnl" altLang="es-ES" sz="2600"/>
              <a:t> entradas) más una hoja hermana (</a:t>
            </a:r>
            <a:r>
              <a:rPr lang="es-ES_tradnl" altLang="es-ES" sz="2600" b="1"/>
              <a:t>d</a:t>
            </a:r>
            <a:r>
              <a:rPr lang="es-ES_tradnl" altLang="es-ES" sz="2600"/>
              <a:t> entradas) más la entrada del padre, se crea una nueva hoja con </a:t>
            </a:r>
            <a:r>
              <a:rPr lang="es-ES_tradnl" altLang="es-ES" sz="2600" b="1"/>
              <a:t>2d </a:t>
            </a:r>
            <a:r>
              <a:rPr lang="es-ES_tradnl" altLang="es-ES" sz="2600"/>
              <a:t>entradas.</a:t>
            </a:r>
          </a:p>
        </p:txBody>
      </p:sp>
      <p:sp>
        <p:nvSpPr>
          <p:cNvPr id="97285" name="Line 4">
            <a:extLst>
              <a:ext uri="{FF2B5EF4-FFF2-40B4-BE49-F238E27FC236}">
                <a16:creationId xmlns:a16="http://schemas.microsoft.com/office/drawing/2014/main" id="{EF8B65B5-7C4A-47AB-359C-8E0D11D02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9600" y="3244850"/>
            <a:ext cx="2568575" cy="55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grpSp>
        <p:nvGrpSpPr>
          <p:cNvPr id="97286" name="Group 5">
            <a:extLst>
              <a:ext uri="{FF2B5EF4-FFF2-40B4-BE49-F238E27FC236}">
                <a16:creationId xmlns:a16="http://schemas.microsoft.com/office/drawing/2014/main" id="{21F1780E-FFA0-547A-1785-55D73618719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735388"/>
            <a:ext cx="1101725" cy="501650"/>
            <a:chOff x="8572" y="7003"/>
            <a:chExt cx="911" cy="390"/>
          </a:xfrm>
        </p:grpSpPr>
        <p:sp>
          <p:nvSpPr>
            <p:cNvPr id="97316" name="Rectangle 6">
              <a:extLst>
                <a:ext uri="{FF2B5EF4-FFF2-40B4-BE49-F238E27FC236}">
                  <a16:creationId xmlns:a16="http://schemas.microsoft.com/office/drawing/2014/main" id="{C501A766-77FD-5328-C644-BEC7A876A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20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97317" name="Rectangle 7">
              <a:extLst>
                <a:ext uri="{FF2B5EF4-FFF2-40B4-BE49-F238E27FC236}">
                  <a16:creationId xmlns:a16="http://schemas.microsoft.com/office/drawing/2014/main" id="{2D8CFE93-0201-73E2-1AB2-986C94F43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30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7287" name="Line 8">
            <a:extLst>
              <a:ext uri="{FF2B5EF4-FFF2-40B4-BE49-F238E27FC236}">
                <a16:creationId xmlns:a16="http://schemas.microsoft.com/office/drawing/2014/main" id="{35485216-CD4E-EF56-0258-4DC6E4B57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3" y="3224213"/>
            <a:ext cx="306387" cy="517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grpSp>
        <p:nvGrpSpPr>
          <p:cNvPr id="97288" name="Group 9">
            <a:extLst>
              <a:ext uri="{FF2B5EF4-FFF2-40B4-BE49-F238E27FC236}">
                <a16:creationId xmlns:a16="http://schemas.microsoft.com/office/drawing/2014/main" id="{35813DD0-95F5-EEAD-530E-B13F4B4DF95F}"/>
              </a:ext>
            </a:extLst>
          </p:cNvPr>
          <p:cNvGrpSpPr>
            <a:grpSpLocks/>
          </p:cNvGrpSpPr>
          <p:nvPr/>
        </p:nvGrpSpPr>
        <p:grpSpPr bwMode="auto">
          <a:xfrm>
            <a:off x="3616325" y="3735388"/>
            <a:ext cx="1101725" cy="501650"/>
            <a:chOff x="6311" y="3283"/>
            <a:chExt cx="852" cy="410"/>
          </a:xfrm>
        </p:grpSpPr>
        <p:sp>
          <p:nvSpPr>
            <p:cNvPr id="97314" name="Rectangle 10">
              <a:extLst>
                <a:ext uri="{FF2B5EF4-FFF2-40B4-BE49-F238E27FC236}">
                  <a16:creationId xmlns:a16="http://schemas.microsoft.com/office/drawing/2014/main" id="{92D6F249-D674-0164-4BE4-933F7B283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39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97315" name="Rectangle 11">
              <a:extLst>
                <a:ext uri="{FF2B5EF4-FFF2-40B4-BE49-F238E27FC236}">
                  <a16:creationId xmlns:a16="http://schemas.microsoft.com/office/drawing/2014/main" id="{B1372FCB-FC0D-72DD-2DD1-814BD7A78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62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7289" name="Rectangle 12">
            <a:extLst>
              <a:ext uri="{FF2B5EF4-FFF2-40B4-BE49-F238E27FC236}">
                <a16:creationId xmlns:a16="http://schemas.microsoft.com/office/drawing/2014/main" id="{7273FBE7-72D3-7ADF-7A02-7DC13F27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2743200"/>
            <a:ext cx="550862" cy="5016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25200" rIns="0" bIns="180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35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grpSp>
        <p:nvGrpSpPr>
          <p:cNvPr id="97290" name="Group 13">
            <a:extLst>
              <a:ext uri="{FF2B5EF4-FFF2-40B4-BE49-F238E27FC236}">
                <a16:creationId xmlns:a16="http://schemas.microsoft.com/office/drawing/2014/main" id="{61467BE9-1553-EE1F-1A5C-F3826AD1FEB1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3735388"/>
            <a:ext cx="1101725" cy="501650"/>
            <a:chOff x="8572" y="7003"/>
            <a:chExt cx="911" cy="390"/>
          </a:xfrm>
        </p:grpSpPr>
        <p:sp>
          <p:nvSpPr>
            <p:cNvPr id="97312" name="Rectangle 14">
              <a:extLst>
                <a:ext uri="{FF2B5EF4-FFF2-40B4-BE49-F238E27FC236}">
                  <a16:creationId xmlns:a16="http://schemas.microsoft.com/office/drawing/2014/main" id="{65CAA4F0-CC71-889C-C03E-9E3CB917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200"/>
            </a:p>
          </p:txBody>
        </p:sp>
        <p:sp>
          <p:nvSpPr>
            <p:cNvPr id="97313" name="Rectangle 15">
              <a:extLst>
                <a:ext uri="{FF2B5EF4-FFF2-40B4-BE49-F238E27FC236}">
                  <a16:creationId xmlns:a16="http://schemas.microsoft.com/office/drawing/2014/main" id="{FFC310DE-BFCF-422B-8087-283D16CF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7291" name="Group 16">
            <a:extLst>
              <a:ext uri="{FF2B5EF4-FFF2-40B4-BE49-F238E27FC236}">
                <a16:creationId xmlns:a16="http://schemas.microsoft.com/office/drawing/2014/main" id="{15910A27-9E71-C828-2799-FA0EE389BCCF}"/>
              </a:ext>
            </a:extLst>
          </p:cNvPr>
          <p:cNvGrpSpPr>
            <a:grpSpLocks/>
          </p:cNvGrpSpPr>
          <p:nvPr/>
        </p:nvGrpSpPr>
        <p:grpSpPr bwMode="auto">
          <a:xfrm>
            <a:off x="4727575" y="3735388"/>
            <a:ext cx="1101725" cy="501650"/>
            <a:chOff x="8572" y="7003"/>
            <a:chExt cx="911" cy="390"/>
          </a:xfrm>
        </p:grpSpPr>
        <p:sp>
          <p:nvSpPr>
            <p:cNvPr id="97310" name="Rectangle 17">
              <a:extLst>
                <a:ext uri="{FF2B5EF4-FFF2-40B4-BE49-F238E27FC236}">
                  <a16:creationId xmlns:a16="http://schemas.microsoft.com/office/drawing/2014/main" id="{0C3206FB-A674-70A7-EB23-4975558D0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200"/>
            </a:p>
          </p:txBody>
        </p:sp>
        <p:sp>
          <p:nvSpPr>
            <p:cNvPr id="97311" name="Rectangle 18">
              <a:extLst>
                <a:ext uri="{FF2B5EF4-FFF2-40B4-BE49-F238E27FC236}">
                  <a16:creationId xmlns:a16="http://schemas.microsoft.com/office/drawing/2014/main" id="{EA4722D9-088A-0874-1F5F-419D71BF1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7292" name="Group 19">
            <a:extLst>
              <a:ext uri="{FF2B5EF4-FFF2-40B4-BE49-F238E27FC236}">
                <a16:creationId xmlns:a16="http://schemas.microsoft.com/office/drawing/2014/main" id="{0F9B1BB6-28F3-BB35-4D77-9AB7FA8F687B}"/>
              </a:ext>
            </a:extLst>
          </p:cNvPr>
          <p:cNvGrpSpPr>
            <a:grpSpLocks/>
          </p:cNvGrpSpPr>
          <p:nvPr/>
        </p:nvGrpSpPr>
        <p:grpSpPr bwMode="auto">
          <a:xfrm>
            <a:off x="5019675" y="2743200"/>
            <a:ext cx="1101725" cy="501650"/>
            <a:chOff x="8572" y="7003"/>
            <a:chExt cx="911" cy="390"/>
          </a:xfrm>
        </p:grpSpPr>
        <p:sp>
          <p:nvSpPr>
            <p:cNvPr id="97308" name="Rectangle 20">
              <a:extLst>
                <a:ext uri="{FF2B5EF4-FFF2-40B4-BE49-F238E27FC236}">
                  <a16:creationId xmlns:a16="http://schemas.microsoft.com/office/drawing/2014/main" id="{67A87924-9715-B296-4F39-8AC233AD6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200"/>
                <a:t>70</a:t>
              </a:r>
              <a:endParaRPr lang="es-ES" altLang="es-ES" sz="2200"/>
            </a:p>
          </p:txBody>
        </p:sp>
        <p:sp>
          <p:nvSpPr>
            <p:cNvPr id="97309" name="Rectangle 21">
              <a:extLst>
                <a:ext uri="{FF2B5EF4-FFF2-40B4-BE49-F238E27FC236}">
                  <a16:creationId xmlns:a16="http://schemas.microsoft.com/office/drawing/2014/main" id="{718E64C8-660A-17BD-9ED0-FAA4B5E6A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7293" name="Rectangle 22">
            <a:extLst>
              <a:ext uri="{FF2B5EF4-FFF2-40B4-BE49-F238E27FC236}">
                <a16:creationId xmlns:a16="http://schemas.microsoft.com/office/drawing/2014/main" id="{F3F454C9-56E0-8265-06F2-5558834E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2743200"/>
            <a:ext cx="550862" cy="5016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25200" rIns="0" bIns="180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>
              <a:latin typeface="Times New Roman" panose="02020603050405020304" pitchFamily="18" charset="0"/>
            </a:endParaRPr>
          </a:p>
        </p:txBody>
      </p:sp>
      <p:grpSp>
        <p:nvGrpSpPr>
          <p:cNvPr id="97294" name="Group 23">
            <a:extLst>
              <a:ext uri="{FF2B5EF4-FFF2-40B4-BE49-F238E27FC236}">
                <a16:creationId xmlns:a16="http://schemas.microsoft.com/office/drawing/2014/main" id="{63D2BCE2-9724-D5ED-91C4-3BFF09B1EA59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735388"/>
            <a:ext cx="1101725" cy="501650"/>
            <a:chOff x="6311" y="3283"/>
            <a:chExt cx="852" cy="410"/>
          </a:xfrm>
        </p:grpSpPr>
        <p:sp>
          <p:nvSpPr>
            <p:cNvPr id="97306" name="Rectangle 24">
              <a:extLst>
                <a:ext uri="{FF2B5EF4-FFF2-40B4-BE49-F238E27FC236}">
                  <a16:creationId xmlns:a16="http://schemas.microsoft.com/office/drawing/2014/main" id="{DF3D54B5-290E-1C53-308A-83C7B1E05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73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97307" name="Rectangle 25">
              <a:extLst>
                <a:ext uri="{FF2B5EF4-FFF2-40B4-BE49-F238E27FC236}">
                  <a16:creationId xmlns:a16="http://schemas.microsoft.com/office/drawing/2014/main" id="{07487516-E51E-2A70-4B75-0A8A8BEE1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82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7295" name="Group 26">
            <a:extLst>
              <a:ext uri="{FF2B5EF4-FFF2-40B4-BE49-F238E27FC236}">
                <a16:creationId xmlns:a16="http://schemas.microsoft.com/office/drawing/2014/main" id="{26CB702D-1E11-457A-CE46-59F3A61D69FD}"/>
              </a:ext>
            </a:extLst>
          </p:cNvPr>
          <p:cNvGrpSpPr>
            <a:grpSpLocks/>
          </p:cNvGrpSpPr>
          <p:nvPr/>
        </p:nvGrpSpPr>
        <p:grpSpPr bwMode="auto">
          <a:xfrm>
            <a:off x="7346950" y="3735388"/>
            <a:ext cx="1101725" cy="501650"/>
            <a:chOff x="8572" y="7003"/>
            <a:chExt cx="911" cy="390"/>
          </a:xfrm>
        </p:grpSpPr>
        <p:sp>
          <p:nvSpPr>
            <p:cNvPr id="97304" name="Rectangle 27">
              <a:extLst>
                <a:ext uri="{FF2B5EF4-FFF2-40B4-BE49-F238E27FC236}">
                  <a16:creationId xmlns:a16="http://schemas.microsoft.com/office/drawing/2014/main" id="{FDAE5A67-87B3-E5E9-E9BC-C5FDA83DE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  <p:sp>
          <p:nvSpPr>
            <p:cNvPr id="97305" name="Rectangle 28">
              <a:extLst>
                <a:ext uri="{FF2B5EF4-FFF2-40B4-BE49-F238E27FC236}">
                  <a16:creationId xmlns:a16="http://schemas.microsoft.com/office/drawing/2014/main" id="{52DD171F-408E-72D9-3AF0-66095ACC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sp>
        <p:nvSpPr>
          <p:cNvPr id="97296" name="Line 29">
            <a:extLst>
              <a:ext uri="{FF2B5EF4-FFF2-40B4-BE49-F238E27FC236}">
                <a16:creationId xmlns:a16="http://schemas.microsoft.com/office/drawing/2014/main" id="{9FB8858D-906C-0A32-4235-ED1CFC26B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43263"/>
            <a:ext cx="1781175" cy="473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sp>
        <p:nvSpPr>
          <p:cNvPr id="97297" name="Text Box 30">
            <a:extLst>
              <a:ext uri="{FF2B5EF4-FFF2-40B4-BE49-F238E27FC236}">
                <a16:creationId xmlns:a16="http://schemas.microsoft.com/office/drawing/2014/main" id="{46EAE2D8-2436-659B-19F4-079CECD8B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2376488"/>
            <a:ext cx="232251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/>
              <a:t>Árbol B, </a:t>
            </a:r>
            <a:r>
              <a:rPr lang="es-ES_tradnl" altLang="es-ES" sz="2600" b="1"/>
              <a:t>p</a:t>
            </a:r>
            <a:r>
              <a:rPr lang="es-ES_tradnl" altLang="es-ES" sz="2600"/>
              <a:t>=5</a:t>
            </a:r>
            <a:br>
              <a:rPr lang="es-ES_tradnl" altLang="es-ES" sz="2600"/>
            </a:br>
            <a:r>
              <a:rPr lang="es-ES_tradnl" altLang="es-ES" sz="2600" b="1"/>
              <a:t>d</a:t>
            </a:r>
            <a:r>
              <a:rPr lang="es-ES_tradnl" altLang="es-ES" sz="2600"/>
              <a:t>= 2</a:t>
            </a:r>
            <a:endParaRPr lang="es-ES" altLang="es-ES" sz="2600"/>
          </a:p>
        </p:txBody>
      </p:sp>
      <p:sp>
        <p:nvSpPr>
          <p:cNvPr id="97298" name="Rectangle 31">
            <a:extLst>
              <a:ext uri="{FF2B5EF4-FFF2-40B4-BE49-F238E27FC236}">
                <a16:creationId xmlns:a16="http://schemas.microsoft.com/office/drawing/2014/main" id="{BDB4F093-6CEE-E95D-5514-092114BA9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862513"/>
            <a:ext cx="832167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s-ES_tradnl" altLang="es-ES" sz="2800" b="1"/>
              <a:t>Ejemplo.</a:t>
            </a:r>
            <a:r>
              <a:rPr lang="es-ES_tradnl" altLang="es-ES" sz="2800"/>
              <a:t> Eliminar 39.</a:t>
            </a:r>
          </a:p>
        </p:txBody>
      </p:sp>
      <p:grpSp>
        <p:nvGrpSpPr>
          <p:cNvPr id="125994" name="Group 42">
            <a:extLst>
              <a:ext uri="{FF2B5EF4-FFF2-40B4-BE49-F238E27FC236}">
                <a16:creationId xmlns:a16="http://schemas.microsoft.com/office/drawing/2014/main" id="{91713647-6DC1-C383-ED47-41FFB66535BA}"/>
              </a:ext>
            </a:extLst>
          </p:cNvPr>
          <p:cNvGrpSpPr>
            <a:grpSpLocks/>
          </p:cNvGrpSpPr>
          <p:nvPr/>
        </p:nvGrpSpPr>
        <p:grpSpPr bwMode="auto">
          <a:xfrm>
            <a:off x="3616325" y="3673475"/>
            <a:ext cx="533400" cy="685800"/>
            <a:chOff x="2909" y="2726"/>
            <a:chExt cx="336" cy="432"/>
          </a:xfrm>
        </p:grpSpPr>
        <p:sp>
          <p:nvSpPr>
            <p:cNvPr id="97302" name="Line 43">
              <a:extLst>
                <a:ext uri="{FF2B5EF4-FFF2-40B4-BE49-F238E27FC236}">
                  <a16:creationId xmlns:a16="http://schemas.microsoft.com/office/drawing/2014/main" id="{3863844F-EB65-3F8C-A6BD-E5E963283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" y="2726"/>
              <a:ext cx="336" cy="41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7303" name="Line 44">
              <a:extLst>
                <a:ext uri="{FF2B5EF4-FFF2-40B4-BE49-F238E27FC236}">
                  <a16:creationId xmlns:a16="http://schemas.microsoft.com/office/drawing/2014/main" id="{C716FDC3-7C99-6FF3-503D-568CD1F0D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9" y="2726"/>
              <a:ext cx="307" cy="43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5997" name="Rectangle 45">
            <a:extLst>
              <a:ext uri="{FF2B5EF4-FFF2-40B4-BE49-F238E27FC236}">
                <a16:creationId xmlns:a16="http://schemas.microsoft.com/office/drawing/2014/main" id="{2CFFBD9A-176E-3EA0-89C3-DBFE8CFA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797300"/>
            <a:ext cx="396875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25998" name="AutoShape 46">
            <a:extLst>
              <a:ext uri="{FF2B5EF4-FFF2-40B4-BE49-F238E27FC236}">
                <a16:creationId xmlns:a16="http://schemas.microsoft.com/office/drawing/2014/main" id="{9839BDA4-9107-7E1C-E93D-70971C362A3D}"/>
              </a:ext>
            </a:extLst>
          </p:cNvPr>
          <p:cNvSpPr>
            <a:spLocks/>
          </p:cNvSpPr>
          <p:nvPr/>
        </p:nvSpPr>
        <p:spPr bwMode="auto">
          <a:xfrm rot="-5400000">
            <a:off x="5821363" y="2327275"/>
            <a:ext cx="365125" cy="4511675"/>
          </a:xfrm>
          <a:prstGeom prst="leftBrace">
            <a:avLst>
              <a:gd name="adj1" fmla="val 65215"/>
              <a:gd name="adj2" fmla="val 50000"/>
            </a:avLst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7" grpId="0" animBg="1"/>
      <p:bldP spid="12599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3 Marcador de pie de página">
            <a:extLst>
              <a:ext uri="{FF2B5EF4-FFF2-40B4-BE49-F238E27FC236}">
                <a16:creationId xmlns:a16="http://schemas.microsoft.com/office/drawing/2014/main" id="{5ACF8A18-7B63-F9A3-6620-0D0174826B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E3539ED5-23FA-44F7-87D3-36E1D5063DB4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8DB312C-E202-0DF0-424E-02D9740B4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46125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5644CA0E-0680-5A95-D3D0-ED988F029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12775"/>
            <a:ext cx="8882063" cy="2016125"/>
          </a:xfrm>
        </p:spPr>
        <p:txBody>
          <a:bodyPr/>
          <a:lstStyle/>
          <a:p>
            <a:pPr marL="819150" lvl="1">
              <a:spcBef>
                <a:spcPct val="10000"/>
              </a:spcBef>
            </a:pPr>
            <a:r>
              <a:rPr lang="es-ES_tradnl" altLang="es-ES" sz="2600" b="1"/>
              <a:t>Ningún hermano con más de d entradas:</a:t>
            </a:r>
            <a:r>
              <a:rPr lang="es-ES_tradnl" altLang="es-ES" sz="2600"/>
              <a:t> Con la hoja donde se hace la supresión (</a:t>
            </a:r>
            <a:r>
              <a:rPr lang="es-ES_tradnl" altLang="es-ES" sz="2600" b="1"/>
              <a:t>d-1</a:t>
            </a:r>
            <a:r>
              <a:rPr lang="es-ES_tradnl" altLang="es-ES" sz="2600"/>
              <a:t> entradas) más una hoja hermana (</a:t>
            </a:r>
            <a:r>
              <a:rPr lang="es-ES_tradnl" altLang="es-ES" sz="2600" b="1"/>
              <a:t>d</a:t>
            </a:r>
            <a:r>
              <a:rPr lang="es-ES_tradnl" altLang="es-ES" sz="2600"/>
              <a:t> entradas) más la entrada del padre, se crea una nueva hoja con </a:t>
            </a:r>
            <a:r>
              <a:rPr lang="es-ES_tradnl" altLang="es-ES" sz="2600" b="1"/>
              <a:t>2d </a:t>
            </a:r>
            <a:r>
              <a:rPr lang="es-ES_tradnl" altLang="es-ES" sz="2600"/>
              <a:t>entradas.</a:t>
            </a:r>
          </a:p>
        </p:txBody>
      </p:sp>
      <p:sp>
        <p:nvSpPr>
          <p:cNvPr id="98309" name="Line 4">
            <a:extLst>
              <a:ext uri="{FF2B5EF4-FFF2-40B4-BE49-F238E27FC236}">
                <a16:creationId xmlns:a16="http://schemas.microsoft.com/office/drawing/2014/main" id="{A69DA4E1-CFB0-B69A-FA20-4E6AD1BB90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9600" y="3244850"/>
            <a:ext cx="2568575" cy="55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grpSp>
        <p:nvGrpSpPr>
          <p:cNvPr id="98310" name="Group 5">
            <a:extLst>
              <a:ext uri="{FF2B5EF4-FFF2-40B4-BE49-F238E27FC236}">
                <a16:creationId xmlns:a16="http://schemas.microsoft.com/office/drawing/2014/main" id="{5AC2818D-4F4B-4814-ABFA-5222E714645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735388"/>
            <a:ext cx="1101725" cy="501650"/>
            <a:chOff x="8572" y="7003"/>
            <a:chExt cx="911" cy="390"/>
          </a:xfrm>
        </p:grpSpPr>
        <p:sp>
          <p:nvSpPr>
            <p:cNvPr id="98331" name="Rectangle 6">
              <a:extLst>
                <a:ext uri="{FF2B5EF4-FFF2-40B4-BE49-F238E27FC236}">
                  <a16:creationId xmlns:a16="http://schemas.microsoft.com/office/drawing/2014/main" id="{B35731EA-BFDA-3CBB-4822-9FBB226EB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20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98332" name="Rectangle 7">
              <a:extLst>
                <a:ext uri="{FF2B5EF4-FFF2-40B4-BE49-F238E27FC236}">
                  <a16:creationId xmlns:a16="http://schemas.microsoft.com/office/drawing/2014/main" id="{597047CB-0178-B219-75BD-48348D513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30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8311" name="Line 8">
            <a:extLst>
              <a:ext uri="{FF2B5EF4-FFF2-40B4-BE49-F238E27FC236}">
                <a16:creationId xmlns:a16="http://schemas.microsoft.com/office/drawing/2014/main" id="{03599E05-FAF2-2986-62C7-6DD21934D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3224213"/>
            <a:ext cx="746125" cy="5032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5200"/>
          <a:lstStyle/>
          <a:p>
            <a:endParaRPr lang="es-ES"/>
          </a:p>
        </p:txBody>
      </p:sp>
      <p:grpSp>
        <p:nvGrpSpPr>
          <p:cNvPr id="98312" name="Group 9">
            <a:extLst>
              <a:ext uri="{FF2B5EF4-FFF2-40B4-BE49-F238E27FC236}">
                <a16:creationId xmlns:a16="http://schemas.microsoft.com/office/drawing/2014/main" id="{43CCBB1E-0363-A2AD-6E5A-115497995DA6}"/>
              </a:ext>
            </a:extLst>
          </p:cNvPr>
          <p:cNvGrpSpPr>
            <a:grpSpLocks/>
          </p:cNvGrpSpPr>
          <p:nvPr/>
        </p:nvGrpSpPr>
        <p:grpSpPr bwMode="auto">
          <a:xfrm>
            <a:off x="4632325" y="3735388"/>
            <a:ext cx="1101725" cy="501650"/>
            <a:chOff x="6311" y="3283"/>
            <a:chExt cx="852" cy="410"/>
          </a:xfrm>
        </p:grpSpPr>
        <p:sp>
          <p:nvSpPr>
            <p:cNvPr id="98329" name="Rectangle 10">
              <a:extLst>
                <a:ext uri="{FF2B5EF4-FFF2-40B4-BE49-F238E27FC236}">
                  <a16:creationId xmlns:a16="http://schemas.microsoft.com/office/drawing/2014/main" id="{EDB64680-2D8F-2F39-601C-B92AEDB56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62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  <p:sp>
          <p:nvSpPr>
            <p:cNvPr id="98330" name="Rectangle 11">
              <a:extLst>
                <a:ext uri="{FF2B5EF4-FFF2-40B4-BE49-F238E27FC236}">
                  <a16:creationId xmlns:a16="http://schemas.microsoft.com/office/drawing/2014/main" id="{9808B9B4-8E9C-FC6E-B05F-04C6C1EE2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" y="3283"/>
              <a:ext cx="427" cy="4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" sz="2200"/>
                <a:t>70</a:t>
              </a: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8313" name="Rectangle 12">
            <a:extLst>
              <a:ext uri="{FF2B5EF4-FFF2-40B4-BE49-F238E27FC236}">
                <a16:creationId xmlns:a16="http://schemas.microsoft.com/office/drawing/2014/main" id="{7B47154F-BD49-E312-0538-FABEC542F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2743200"/>
            <a:ext cx="550862" cy="5016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25200" rIns="0" bIns="180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200"/>
              <a:t>35</a:t>
            </a:r>
            <a:endParaRPr lang="es-ES" altLang="es-ES" sz="2200">
              <a:latin typeface="Times New Roman" panose="02020603050405020304" pitchFamily="18" charset="0"/>
            </a:endParaRPr>
          </a:p>
        </p:txBody>
      </p:sp>
      <p:grpSp>
        <p:nvGrpSpPr>
          <p:cNvPr id="98314" name="Group 13">
            <a:extLst>
              <a:ext uri="{FF2B5EF4-FFF2-40B4-BE49-F238E27FC236}">
                <a16:creationId xmlns:a16="http://schemas.microsoft.com/office/drawing/2014/main" id="{0CF849B1-3218-6DD0-43B0-2C929A219B68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3735388"/>
            <a:ext cx="1101725" cy="501650"/>
            <a:chOff x="8572" y="7003"/>
            <a:chExt cx="911" cy="390"/>
          </a:xfrm>
        </p:grpSpPr>
        <p:sp>
          <p:nvSpPr>
            <p:cNvPr id="98327" name="Rectangle 14">
              <a:extLst>
                <a:ext uri="{FF2B5EF4-FFF2-40B4-BE49-F238E27FC236}">
                  <a16:creationId xmlns:a16="http://schemas.microsoft.com/office/drawing/2014/main" id="{EB5024BA-2523-5452-5E83-D238E3577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200"/>
            </a:p>
          </p:txBody>
        </p:sp>
        <p:sp>
          <p:nvSpPr>
            <p:cNvPr id="98328" name="Rectangle 15">
              <a:extLst>
                <a:ext uri="{FF2B5EF4-FFF2-40B4-BE49-F238E27FC236}">
                  <a16:creationId xmlns:a16="http://schemas.microsoft.com/office/drawing/2014/main" id="{B469413C-C3B8-462C-3A99-205BFCD6E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15" name="Group 16">
            <a:extLst>
              <a:ext uri="{FF2B5EF4-FFF2-40B4-BE49-F238E27FC236}">
                <a16:creationId xmlns:a16="http://schemas.microsoft.com/office/drawing/2014/main" id="{10758BA2-1D42-3F53-D621-A06DC7A71A19}"/>
              </a:ext>
            </a:extLst>
          </p:cNvPr>
          <p:cNvGrpSpPr>
            <a:grpSpLocks/>
          </p:cNvGrpSpPr>
          <p:nvPr/>
        </p:nvGrpSpPr>
        <p:grpSpPr bwMode="auto">
          <a:xfrm>
            <a:off x="5743575" y="3735388"/>
            <a:ext cx="1101725" cy="501650"/>
            <a:chOff x="8572" y="7003"/>
            <a:chExt cx="911" cy="390"/>
          </a:xfrm>
        </p:grpSpPr>
        <p:sp>
          <p:nvSpPr>
            <p:cNvPr id="98325" name="Rectangle 17">
              <a:extLst>
                <a:ext uri="{FF2B5EF4-FFF2-40B4-BE49-F238E27FC236}">
                  <a16:creationId xmlns:a16="http://schemas.microsoft.com/office/drawing/2014/main" id="{E8F06D36-BD14-21D8-5B3D-E18044A83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200"/>
                <a:t>73</a:t>
              </a:r>
              <a:endParaRPr lang="es-ES" altLang="es-ES" sz="2200"/>
            </a:p>
          </p:txBody>
        </p:sp>
        <p:sp>
          <p:nvSpPr>
            <p:cNvPr id="98326" name="Rectangle 18">
              <a:extLst>
                <a:ext uri="{FF2B5EF4-FFF2-40B4-BE49-F238E27FC236}">
                  <a16:creationId xmlns:a16="http://schemas.microsoft.com/office/drawing/2014/main" id="{5C5A119A-8E94-EB2A-ED96-6A4067260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200"/>
                <a:t>82</a:t>
              </a:r>
              <a:endParaRPr lang="es-ES" altLang="es-ES" sz="2200"/>
            </a:p>
          </p:txBody>
        </p:sp>
      </p:grpSp>
      <p:grpSp>
        <p:nvGrpSpPr>
          <p:cNvPr id="98316" name="Group 19">
            <a:extLst>
              <a:ext uri="{FF2B5EF4-FFF2-40B4-BE49-F238E27FC236}">
                <a16:creationId xmlns:a16="http://schemas.microsoft.com/office/drawing/2014/main" id="{D66F7415-0DE9-CC40-906B-580B55A59636}"/>
              </a:ext>
            </a:extLst>
          </p:cNvPr>
          <p:cNvGrpSpPr>
            <a:grpSpLocks/>
          </p:cNvGrpSpPr>
          <p:nvPr/>
        </p:nvGrpSpPr>
        <p:grpSpPr bwMode="auto">
          <a:xfrm>
            <a:off x="5019675" y="2743200"/>
            <a:ext cx="1101725" cy="501650"/>
            <a:chOff x="8572" y="7003"/>
            <a:chExt cx="911" cy="390"/>
          </a:xfrm>
        </p:grpSpPr>
        <p:sp>
          <p:nvSpPr>
            <p:cNvPr id="98323" name="Rectangle 20">
              <a:extLst>
                <a:ext uri="{FF2B5EF4-FFF2-40B4-BE49-F238E27FC236}">
                  <a16:creationId xmlns:a16="http://schemas.microsoft.com/office/drawing/2014/main" id="{86BBB81F-9FD9-BD05-94CD-08EA9D315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200"/>
            </a:p>
          </p:txBody>
        </p:sp>
        <p:sp>
          <p:nvSpPr>
            <p:cNvPr id="98324" name="Rectangle 21">
              <a:extLst>
                <a:ext uri="{FF2B5EF4-FFF2-40B4-BE49-F238E27FC236}">
                  <a16:creationId xmlns:a16="http://schemas.microsoft.com/office/drawing/2014/main" id="{744D1C90-5622-2166-2B9B-BD847CBB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" y="7003"/>
              <a:ext cx="456" cy="3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0" tIns="25200" rIns="0" bIns="1800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8317" name="Rectangle 22">
            <a:extLst>
              <a:ext uri="{FF2B5EF4-FFF2-40B4-BE49-F238E27FC236}">
                <a16:creationId xmlns:a16="http://schemas.microsoft.com/office/drawing/2014/main" id="{EFE01C3C-63C4-7CAF-FDB4-34B637661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2743200"/>
            <a:ext cx="550862" cy="5016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25200" rIns="0" bIns="180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>
              <a:latin typeface="Times New Roman" panose="02020603050405020304" pitchFamily="18" charset="0"/>
            </a:endParaRPr>
          </a:p>
        </p:txBody>
      </p:sp>
      <p:sp>
        <p:nvSpPr>
          <p:cNvPr id="98318" name="Text Box 30">
            <a:extLst>
              <a:ext uri="{FF2B5EF4-FFF2-40B4-BE49-F238E27FC236}">
                <a16:creationId xmlns:a16="http://schemas.microsoft.com/office/drawing/2014/main" id="{1CBE2E15-EA1D-0706-EADA-5CD8693DF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2376488"/>
            <a:ext cx="232251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600"/>
              <a:t>Árbol B, </a:t>
            </a:r>
            <a:r>
              <a:rPr lang="es-ES_tradnl" altLang="es-ES" sz="2600" b="1"/>
              <a:t>p</a:t>
            </a:r>
            <a:r>
              <a:rPr lang="es-ES_tradnl" altLang="es-ES" sz="2600"/>
              <a:t>=5</a:t>
            </a:r>
            <a:br>
              <a:rPr lang="es-ES_tradnl" altLang="es-ES" sz="2600"/>
            </a:br>
            <a:r>
              <a:rPr lang="es-ES_tradnl" altLang="es-ES" sz="2600" b="1"/>
              <a:t>d</a:t>
            </a:r>
            <a:r>
              <a:rPr lang="es-ES_tradnl" altLang="es-ES" sz="2600"/>
              <a:t>= 2</a:t>
            </a:r>
            <a:endParaRPr lang="es-ES" altLang="es-ES" sz="2600"/>
          </a:p>
        </p:txBody>
      </p:sp>
      <p:sp>
        <p:nvSpPr>
          <p:cNvPr id="98319" name="Rectangle 31">
            <a:extLst>
              <a:ext uri="{FF2B5EF4-FFF2-40B4-BE49-F238E27FC236}">
                <a16:creationId xmlns:a16="http://schemas.microsoft.com/office/drawing/2014/main" id="{0D7CAED9-5E04-D050-0002-08C6D0DD3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4587875"/>
            <a:ext cx="8961437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s-ES_tradnl" altLang="es-ES" sz="2800" b="1"/>
              <a:t>Ejemplo.</a:t>
            </a:r>
            <a:r>
              <a:rPr lang="es-ES_tradnl" altLang="es-ES" sz="2800"/>
              <a:t> Eliminar 39.</a:t>
            </a:r>
          </a:p>
          <a:p>
            <a:pPr>
              <a:spcBef>
                <a:spcPct val="10000"/>
              </a:spcBef>
            </a:pPr>
            <a:r>
              <a:rPr lang="es-ES_tradnl" altLang="es-ES" sz="2800" b="1"/>
              <a:t>Ojo:</a:t>
            </a:r>
            <a:r>
              <a:rPr lang="es-ES_tradnl" altLang="es-ES" sz="2800"/>
              <a:t> Se suprime una entrada en el padre. Se debe repetir el proceso de eliminación en el nivel superior.</a:t>
            </a:r>
          </a:p>
        </p:txBody>
      </p:sp>
      <p:grpSp>
        <p:nvGrpSpPr>
          <p:cNvPr id="128037" name="Group 37">
            <a:extLst>
              <a:ext uri="{FF2B5EF4-FFF2-40B4-BE49-F238E27FC236}">
                <a16:creationId xmlns:a16="http://schemas.microsoft.com/office/drawing/2014/main" id="{950269AF-F830-48A5-EEF7-64E6C508DC41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2687638"/>
            <a:ext cx="533400" cy="685800"/>
            <a:chOff x="2909" y="2726"/>
            <a:chExt cx="336" cy="432"/>
          </a:xfrm>
        </p:grpSpPr>
        <p:sp>
          <p:nvSpPr>
            <p:cNvPr id="98321" name="Line 38">
              <a:extLst>
                <a:ext uri="{FF2B5EF4-FFF2-40B4-BE49-F238E27FC236}">
                  <a16:creationId xmlns:a16="http://schemas.microsoft.com/office/drawing/2014/main" id="{6805653F-68CF-B61E-5674-80CAC0EC1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" y="2726"/>
              <a:ext cx="336" cy="41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8322" name="Line 39">
              <a:extLst>
                <a:ext uri="{FF2B5EF4-FFF2-40B4-BE49-F238E27FC236}">
                  <a16:creationId xmlns:a16="http://schemas.microsoft.com/office/drawing/2014/main" id="{DE01589E-CC05-59FA-8148-DA28131E9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9" y="2726"/>
              <a:ext cx="307" cy="43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pie de página">
            <a:extLst>
              <a:ext uri="{FF2B5EF4-FFF2-40B4-BE49-F238E27FC236}">
                <a16:creationId xmlns:a16="http://schemas.microsoft.com/office/drawing/2014/main" id="{F5100819-1A2B-FEAA-FE07-78053D6465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DE72A891-76DA-4187-BF03-363FDE0D2D84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B125DBA-A9CA-CE1B-27B1-509FA79E3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/>
          <a:lstStyle/>
          <a:p>
            <a:r>
              <a:rPr lang="es-ES_tradnl" altLang="es-ES" sz="2600"/>
              <a:t>3.1.1. Representación de tries.</a:t>
            </a:r>
            <a:endParaRPr lang="es-ES_tradnl" altLang="es-E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44AD9C3-F9EE-7E4A-BC3C-F86B42493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513" y="609600"/>
            <a:ext cx="8624887" cy="2771775"/>
          </a:xfrm>
        </p:spPr>
        <p:txBody>
          <a:bodyPr/>
          <a:lstStyle/>
          <a:p>
            <a:r>
              <a:rPr lang="es-ES_tradnl" altLang="es-ES" sz="2800" b="1" dirty="0"/>
              <a:t>Cuestión:</a:t>
            </a:r>
            <a:r>
              <a:rPr lang="es-ES_tradnl" altLang="es-ES" sz="2800" dirty="0"/>
              <a:t> ¿Cómo representar árboles trie?</a:t>
            </a:r>
          </a:p>
          <a:p>
            <a:pPr>
              <a:buFontTx/>
              <a:buNone/>
            </a:pPr>
            <a:r>
              <a:rPr lang="es-ES_tradnl" altLang="es-ES" sz="2800" dirty="0"/>
              <a:t>	</a:t>
            </a:r>
            <a:r>
              <a:rPr lang="es-ES_tradnl" altLang="es-ES" sz="2800" b="1" dirty="0"/>
              <a:t>tipo</a:t>
            </a:r>
          </a:p>
          <a:p>
            <a:pPr>
              <a:buFontTx/>
              <a:buNone/>
            </a:pPr>
            <a:r>
              <a:rPr lang="es-ES_tradnl" altLang="es-ES" sz="2800" dirty="0"/>
              <a:t>		</a:t>
            </a:r>
            <a:r>
              <a:rPr lang="es-ES_tradnl" altLang="es-ES" sz="2800" dirty="0" err="1"/>
              <a:t>ArbolTrie</a:t>
            </a:r>
            <a:r>
              <a:rPr lang="es-ES_tradnl" altLang="es-ES" sz="2800" dirty="0"/>
              <a:t>[A]= Puntero[</a:t>
            </a:r>
            <a:r>
              <a:rPr lang="es-ES_tradnl" altLang="es-ES" sz="2800" dirty="0" err="1"/>
              <a:t>NodoTrie</a:t>
            </a:r>
            <a:r>
              <a:rPr lang="es-ES_tradnl" altLang="es-ES" sz="2800" dirty="0"/>
              <a:t>[A]]</a:t>
            </a:r>
          </a:p>
          <a:p>
            <a:pPr>
              <a:buFontTx/>
              <a:buNone/>
            </a:pPr>
            <a:endParaRPr lang="es-ES_tradnl" altLang="es-ES" sz="1400" dirty="0"/>
          </a:p>
          <a:p>
            <a:r>
              <a:rPr lang="es-ES_tradnl" altLang="es-ES" sz="2800" b="1" dirty="0"/>
              <a:t>Reformulamos</a:t>
            </a:r>
            <a:r>
              <a:rPr lang="es-ES_tradnl" altLang="es-ES" sz="2800" dirty="0"/>
              <a:t> la pregunta: ¿Cómo representar los </a:t>
            </a:r>
            <a:r>
              <a:rPr lang="es-ES_tradnl" altLang="es-ES" sz="2800" b="1" dirty="0"/>
              <a:t>nodos</a:t>
            </a:r>
            <a:r>
              <a:rPr lang="es-ES_tradnl" altLang="es-ES" sz="2800" dirty="0"/>
              <a:t> del árbol trie?</a:t>
            </a:r>
          </a:p>
        </p:txBody>
      </p:sp>
      <p:sp>
        <p:nvSpPr>
          <p:cNvPr id="48132" name="AutoShape 4">
            <a:extLst>
              <a:ext uri="{FF2B5EF4-FFF2-40B4-BE49-F238E27FC236}">
                <a16:creationId xmlns:a16="http://schemas.microsoft.com/office/drawing/2014/main" id="{B1E5BB0C-71E5-8BCF-0AFC-47415E24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3741738"/>
            <a:ext cx="2871787" cy="488950"/>
          </a:xfrm>
          <a:prstGeom prst="roundRect">
            <a:avLst>
              <a:gd name="adj" fmla="val 34931"/>
            </a:avLst>
          </a:prstGeom>
          <a:gradFill rotWithShape="1">
            <a:gsLst>
              <a:gs pos="0">
                <a:srgbClr val="DDDDDD"/>
              </a:gs>
              <a:gs pos="100000">
                <a:srgbClr val="858585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E04AD530-6579-476A-187B-1156576CC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0600" y="4230688"/>
            <a:ext cx="1171575" cy="1209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6E1C88F2-89E1-F87A-EF30-A0FD6DCC12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8225" y="4230688"/>
            <a:ext cx="292100" cy="1209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DF3ABD97-3C2C-E2DA-5E48-75F4583DB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313" y="4230688"/>
            <a:ext cx="641350" cy="1209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B10FCED7-5CC2-CDE0-9BBF-9FB268AB2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230688"/>
            <a:ext cx="1538288" cy="1209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54FB4BA1-F76A-42CF-EDDB-F32016858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9138" y="4230688"/>
            <a:ext cx="0" cy="1209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D2622F37-39AE-D768-0A5D-1B3848BBE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4386263"/>
            <a:ext cx="87153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800" b="1"/>
              <a:t>A</a:t>
            </a:r>
            <a:endParaRPr lang="es-ES" altLang="es-ES" sz="2800" b="1">
              <a:latin typeface="Times New Roman" panose="02020603050405020304" pitchFamily="18" charset="0"/>
            </a:endParaRPr>
          </a:p>
        </p:txBody>
      </p:sp>
      <p:sp>
        <p:nvSpPr>
          <p:cNvPr id="48139" name="Text Box 11">
            <a:extLst>
              <a:ext uri="{FF2B5EF4-FFF2-40B4-BE49-F238E27FC236}">
                <a16:creationId xmlns:a16="http://schemas.microsoft.com/office/drawing/2014/main" id="{B934B376-8068-BD0D-0CF3-D5276C67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386263"/>
            <a:ext cx="871537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800" b="1"/>
              <a:t>C</a:t>
            </a:r>
            <a:endParaRPr lang="es-ES" altLang="es-ES" sz="2800" b="1">
              <a:latin typeface="Times New Roman" panose="02020603050405020304" pitchFamily="18" charset="0"/>
            </a:endParaRPr>
          </a:p>
        </p:txBody>
      </p:sp>
      <p:sp>
        <p:nvSpPr>
          <p:cNvPr id="48140" name="Text Box 12">
            <a:extLst>
              <a:ext uri="{FF2B5EF4-FFF2-40B4-BE49-F238E27FC236}">
                <a16:creationId xmlns:a16="http://schemas.microsoft.com/office/drawing/2014/main" id="{EFEDE085-4088-2260-5EEA-493147DE0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386263"/>
            <a:ext cx="87153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800" b="1"/>
              <a:t>T</a:t>
            </a:r>
            <a:endParaRPr lang="es-ES" altLang="es-ES" sz="2800" b="1">
              <a:latin typeface="Times New Roman" panose="02020603050405020304" pitchFamily="18" charset="0"/>
            </a:endParaRPr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A09B1BFA-BA2C-2184-53D7-0B2623FB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4386263"/>
            <a:ext cx="86995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800" b="1"/>
              <a:t>N</a:t>
            </a:r>
            <a:endParaRPr lang="es-ES" altLang="es-ES" sz="2800" b="1">
              <a:latin typeface="Times New Roman" panose="02020603050405020304" pitchFamily="18" charset="0"/>
            </a:endParaRPr>
          </a:p>
        </p:txBody>
      </p:sp>
      <p:sp>
        <p:nvSpPr>
          <p:cNvPr id="48142" name="Text Box 14">
            <a:extLst>
              <a:ext uri="{FF2B5EF4-FFF2-40B4-BE49-F238E27FC236}">
                <a16:creationId xmlns:a16="http://schemas.microsoft.com/office/drawing/2014/main" id="{E3A724E8-255E-51DB-06A6-8C55B0353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4386263"/>
            <a:ext cx="869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800" b="1">
                <a:solidFill>
                  <a:srgbClr val="FF3300"/>
                </a:solidFill>
              </a:rPr>
              <a:t>$</a:t>
            </a:r>
            <a:endParaRPr lang="es-ES" altLang="es-E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25CA4EEC-B224-616A-F1E0-ED3CD6AA6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3732213"/>
            <a:ext cx="207962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800"/>
              <a:t>NodoTrie</a:t>
            </a:r>
            <a:endParaRPr lang="es-ES" altLang="es-E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8" grpId="0"/>
      <p:bldP spid="48139" grpId="0"/>
      <p:bldP spid="48140" grpId="0"/>
      <p:bldP spid="48141" grpId="0"/>
      <p:bldP spid="48142" grpId="0"/>
      <p:bldP spid="4814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3 Marcador de pie de página">
            <a:extLst>
              <a:ext uri="{FF2B5EF4-FFF2-40B4-BE49-F238E27FC236}">
                <a16:creationId xmlns:a16="http://schemas.microsoft.com/office/drawing/2014/main" id="{65849D92-4237-DD55-EC95-188026ED7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DAF911D5-F5AF-454C-B0F7-8DD3B575D399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33588BF-CB53-BC3D-11BB-98B2F2C27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822325"/>
          </a:xfrm>
        </p:spPr>
        <p:txBody>
          <a:bodyPr/>
          <a:lstStyle/>
          <a:p>
            <a:r>
              <a:rPr lang="es-ES_tradnl" altLang="es-ES"/>
              <a:t>3.4. Árboles B.</a:t>
            </a:r>
          </a:p>
        </p:txBody>
      </p:sp>
      <p:sp>
        <p:nvSpPr>
          <p:cNvPr id="99332" name="Rectangle 47">
            <a:extLst>
              <a:ext uri="{FF2B5EF4-FFF2-40B4-BE49-F238E27FC236}">
                <a16:creationId xmlns:a16="http://schemas.microsoft.com/office/drawing/2014/main" id="{F274BC8F-0151-5B29-416D-F3ACF0AE0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681038"/>
            <a:ext cx="8686800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b="1" dirty="0"/>
              <a:t>	</a:t>
            </a:r>
            <a:r>
              <a:rPr lang="es-ES_tradnl" altLang="es-ES" sz="2800" b="1" dirty="0"/>
              <a:t>Conclusiones</a:t>
            </a:r>
          </a:p>
          <a:p>
            <a:r>
              <a:rPr lang="es-ES_tradnl" altLang="es-ES" sz="2800" dirty="0"/>
              <a:t>El orden de complejidad es proporcional a la altura del árbol, ~ </a:t>
            </a:r>
            <a:r>
              <a:rPr lang="es-ES_tradnl" altLang="es-ES" sz="2800" b="1" dirty="0" err="1"/>
              <a:t>log</a:t>
            </a:r>
            <a:r>
              <a:rPr lang="es-ES_tradnl" altLang="es-ES" sz="2800" b="1" baseline="-25000" dirty="0" err="1"/>
              <a:t>p</a:t>
            </a:r>
            <a:r>
              <a:rPr lang="es-ES_tradnl" altLang="es-ES" sz="2800" b="1" baseline="-25000" dirty="0"/>
              <a:t>/2 </a:t>
            </a:r>
            <a:r>
              <a:rPr lang="es-ES_tradnl" altLang="es-ES" sz="2800" b="1" dirty="0"/>
              <a:t>n</a:t>
            </a:r>
            <a:r>
              <a:rPr lang="es-ES_tradnl" altLang="es-ES" sz="2800" dirty="0"/>
              <a:t> en el peor caso.</a:t>
            </a:r>
          </a:p>
          <a:p>
            <a:r>
              <a:rPr lang="es-ES_tradnl" altLang="es-ES" sz="2800" dirty="0"/>
              <a:t>Normalmente, el orden </a:t>
            </a:r>
            <a:r>
              <a:rPr lang="es-ES_tradnl" altLang="es-ES" sz="2800" b="1" dirty="0"/>
              <a:t>p</a:t>
            </a:r>
            <a:r>
              <a:rPr lang="es-ES_tradnl" altLang="es-ES" sz="2800" dirty="0"/>
              <a:t> del árbol se ajusta para hacer que cada nodo esté en un bloque de disco, minimizando el número de operaciones de E/S.</a:t>
            </a:r>
          </a:p>
          <a:p>
            <a:r>
              <a:rPr lang="es-ES_tradnl" altLang="es-ES" sz="2800" b="1" dirty="0"/>
              <a:t>Representación en memoria:</a:t>
            </a:r>
            <a:r>
              <a:rPr lang="es-ES_tradnl" altLang="es-ES" sz="2800" dirty="0"/>
              <a:t> mejor usar AVL.</a:t>
            </a:r>
          </a:p>
          <a:p>
            <a:r>
              <a:rPr lang="es-ES_tradnl" altLang="es-ES" sz="2800" b="1" dirty="0"/>
              <a:t>Representación en disco:</a:t>
            </a:r>
            <a:r>
              <a:rPr lang="es-ES_tradnl" altLang="es-ES" sz="2800" dirty="0"/>
              <a:t> mejor usar árboles B.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3 Marcador de pie de página">
            <a:extLst>
              <a:ext uri="{FF2B5EF4-FFF2-40B4-BE49-F238E27FC236}">
                <a16:creationId xmlns:a16="http://schemas.microsoft.com/office/drawing/2014/main" id="{93BBE53B-9BE0-3666-7C48-8F49EB6C5D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400">
                <a:latin typeface="Times New Roman" panose="02020603050405020304" pitchFamily="18" charset="0"/>
              </a:rPr>
              <a:t>	         </a:t>
            </a:r>
            <a:r>
              <a:rPr lang="es-ES" altLang="es-ES" sz="1400">
                <a:latin typeface="Times New Roman" panose="02020603050405020304" pitchFamily="18" charset="0"/>
              </a:rPr>
              <a:t>A.E.D. I			      	               </a:t>
            </a:r>
            <a:fld id="{7CB06A4A-046A-4BF3-8DFB-BD8B9170B988}" type="slidenum">
              <a:rPr lang="es-ES" altLang="es-E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s-ES" altLang="es-ES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400">
                <a:latin typeface="Times New Roman" panose="02020603050405020304" pitchFamily="18" charset="0"/>
              </a:rPr>
              <a:t>Tema 3. Repr. de conjuntos mediante árboles</a:t>
            </a: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0D06905-2AC1-79EF-7CEC-AB7E8D1E8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822325"/>
          </a:xfrm>
        </p:spPr>
        <p:txBody>
          <a:bodyPr/>
          <a:lstStyle/>
          <a:p>
            <a:r>
              <a:rPr lang="es-ES_tradnl" altLang="es-ES"/>
              <a:t>3. Repr. de conjuntos mediante árboles.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E3E2243D-9629-1EF7-BA8A-DB2F1F0A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681038"/>
            <a:ext cx="8701088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b="1" dirty="0"/>
              <a:t>	</a:t>
            </a:r>
            <a:r>
              <a:rPr lang="es-ES_tradnl" altLang="es-ES" sz="2800" b="1" dirty="0"/>
              <a:t>Conclusiones generales</a:t>
            </a:r>
          </a:p>
          <a:p>
            <a:r>
              <a:rPr lang="es-ES_tradnl" altLang="es-ES" sz="2800" dirty="0"/>
              <a:t>Representaciones </a:t>
            </a:r>
            <a:r>
              <a:rPr lang="es-ES_tradnl" altLang="es-ES" sz="2800" b="1" dirty="0"/>
              <a:t>arbóreas frente a</a:t>
            </a:r>
            <a:r>
              <a:rPr lang="es-ES_tradnl" altLang="es-ES" sz="2800" dirty="0"/>
              <a:t> representaciones </a:t>
            </a:r>
            <a:r>
              <a:rPr lang="es-ES_tradnl" altLang="es-ES" sz="2800" b="1" dirty="0"/>
              <a:t>lineales</a:t>
            </a:r>
            <a:r>
              <a:rPr lang="es-ES_tradnl" altLang="es-ES" sz="2800" dirty="0"/>
              <a:t> (listas y arrays).</a:t>
            </a:r>
          </a:p>
          <a:p>
            <a:r>
              <a:rPr lang="es-ES_tradnl" altLang="es-ES" sz="2800" dirty="0"/>
              <a:t>Necesidad de incluir </a:t>
            </a:r>
            <a:r>
              <a:rPr lang="es-ES_tradnl" altLang="es-ES" sz="2800" b="1" dirty="0"/>
              <a:t>condiciones de balanceo</a:t>
            </a:r>
            <a:r>
              <a:rPr lang="es-ES_tradnl" altLang="es-ES" sz="2800" dirty="0"/>
              <a:t> para garantizar eficiencia en todos los casos.</a:t>
            </a:r>
          </a:p>
          <a:p>
            <a:r>
              <a:rPr lang="es-ES_tradnl" altLang="es-ES" sz="2800" b="1" dirty="0"/>
              <a:t>Distinción</a:t>
            </a:r>
            <a:r>
              <a:rPr lang="es-ES_tradnl" altLang="es-ES" sz="2800" dirty="0"/>
              <a:t> entre TAD y estructura de datos:</a:t>
            </a:r>
          </a:p>
          <a:p>
            <a:pPr lvl="1"/>
            <a:r>
              <a:rPr lang="es-ES_tradnl" altLang="es-ES" dirty="0"/>
              <a:t>TAD árbol, binario, n-ario, etc.</a:t>
            </a:r>
          </a:p>
          <a:p>
            <a:pPr lvl="1"/>
            <a:r>
              <a:rPr lang="es-ES_tradnl" altLang="es-ES" dirty="0"/>
              <a:t>Usamos estructuras de árboles para representar el TAD conjunto y diccionario.</a:t>
            </a:r>
          </a:p>
          <a:p>
            <a:pPr lvl="1"/>
            <a:r>
              <a:rPr lang="es-ES_tradnl" altLang="es-ES" dirty="0"/>
              <a:t>Para el usuario lo importante es la interfaz (las operaciones accesibles) independientemente de la representación interna.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ines GM">
  <a:themeElements>
    <a:clrScheme name="Gines GM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ines GM.po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ines GM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nes GM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ines GM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nes GM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nes GM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nes GM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nes GM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Office\Plantillas\Gines GM.pot</Template>
  <TotalTime>0</TotalTime>
  <Words>9503</Words>
  <Application>Microsoft Office PowerPoint</Application>
  <PresentationFormat>Presentación en pantalla (4:3)</PresentationFormat>
  <Paragraphs>1609</Paragraphs>
  <Slides>91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91</vt:i4>
      </vt:variant>
    </vt:vector>
  </HeadingPairs>
  <TitlesOfParts>
    <vt:vector size="100" baseType="lpstr">
      <vt:lpstr>Arial</vt:lpstr>
      <vt:lpstr>Arial Black</vt:lpstr>
      <vt:lpstr>Arial Narrow</vt:lpstr>
      <vt:lpstr>Garamond</vt:lpstr>
      <vt:lpstr>Symbol</vt:lpstr>
      <vt:lpstr>Times New Roman</vt:lpstr>
      <vt:lpstr>Wingdings</vt:lpstr>
      <vt:lpstr>Gines GM</vt:lpstr>
      <vt:lpstr>Diseño predeterminado</vt:lpstr>
      <vt:lpstr>Programa de teoría</vt:lpstr>
      <vt:lpstr>AED I: ESTRUCTURAS DE DATOS  Tema 3. Representación de conjuntos mediante árboles </vt:lpstr>
      <vt:lpstr>3.1. Árboles Trie.</vt:lpstr>
      <vt:lpstr>3.1. Árboles Trie.</vt:lpstr>
      <vt:lpstr>3.1. Árboles Trie.</vt:lpstr>
      <vt:lpstr>3.1. Árboles Trie.</vt:lpstr>
      <vt:lpstr>3.1. Árboles Trie.</vt:lpstr>
      <vt:lpstr>3.1. Árboles Trie.</vt:lpstr>
      <vt:lpstr>3.1.1. Representación de tries.</vt:lpstr>
      <vt:lpstr>3.1.1. Representación de tries.</vt:lpstr>
      <vt:lpstr>3.1.1. Representación de tries.</vt:lpstr>
      <vt:lpstr>3.1.1. Representación de tries.</vt:lpstr>
      <vt:lpstr>3.1.1. Representación de tries.</vt:lpstr>
      <vt:lpstr>3.1.1. Representación de tries.</vt:lpstr>
      <vt:lpstr>3.1.1. Representación de tries.</vt:lpstr>
      <vt:lpstr>3.1.1. Representación de tries.</vt:lpstr>
      <vt:lpstr>3.1.1. Representación de tries.</vt:lpstr>
      <vt:lpstr>3.1.1. Representación de tries.</vt:lpstr>
      <vt:lpstr>3.1.1. Representación de tries.</vt:lpstr>
      <vt:lpstr>3.1.1. Representación de tries.</vt:lpstr>
      <vt:lpstr>3.1.2. Operaciones con tries.</vt:lpstr>
      <vt:lpstr>3.1.2. Operaciones con tries.</vt:lpstr>
      <vt:lpstr>3.1.2. Operaciones con tries.</vt:lpstr>
      <vt:lpstr>3.1.3. Evaluación de los tries.</vt:lpstr>
      <vt:lpstr>3.1.3. Evaluación de los tries.</vt:lpstr>
      <vt:lpstr>3.1.3. Evaluación de los tries.</vt:lpstr>
      <vt:lpstr>3.2. Relaciones de equivalencia.</vt:lpstr>
      <vt:lpstr>3.2. Relaciones de equivalencia.</vt:lpstr>
      <vt:lpstr>3.2. Relaciones de equivalencia.</vt:lpstr>
      <vt:lpstr>3.2. Relaciones de equivalencia.</vt:lpstr>
      <vt:lpstr>3.2. Relaciones de equivalencia.</vt:lpstr>
      <vt:lpstr>3.2.1. Representaciones sencillas.</vt:lpstr>
      <vt:lpstr>3.2.1. Representaciones sencillas.</vt:lpstr>
      <vt:lpstr>3.2.1. Representaciones sencillas.</vt:lpstr>
      <vt:lpstr>3.2.1. Representaciones sencillas.</vt:lpstr>
      <vt:lpstr>3.2.2. Representación mediante árboles.</vt:lpstr>
      <vt:lpstr>3.2.2. Representación mediante árboles.</vt:lpstr>
      <vt:lpstr>3.2.2. Representación mediante árboles.</vt:lpstr>
      <vt:lpstr>3.2.2. Representación mediante árboles.</vt:lpstr>
      <vt:lpstr>3.2.2. Representación mediante árboles.</vt:lpstr>
      <vt:lpstr>3.2.3. Balanceo del árbol y compresión.</vt:lpstr>
      <vt:lpstr>3.2.3. Balanceo del árbol y compresión.</vt:lpstr>
      <vt:lpstr>3.2.3. Balanceo del árbol y compresión.</vt:lpstr>
      <vt:lpstr>3.2.3. Balanceo del árbol y compresión.</vt:lpstr>
      <vt:lpstr>3.2.3. Balanceo del árbol y compresión.</vt:lpstr>
      <vt:lpstr>3.3. Árboles de búsqueda balanceados.</vt:lpstr>
      <vt:lpstr>3.3. Árboles de búsqueda balanceados.</vt:lpstr>
      <vt:lpstr>3.3. Árboles de búsqueda balanceados.</vt:lpstr>
      <vt:lpstr>3.3. Árboles de búsqueda balanceados.</vt:lpstr>
      <vt:lpstr>3.3. Árboles de búsqueda balanceados.</vt:lpstr>
      <vt:lpstr>3.3. Árboles de búsqueda balanceados.</vt:lpstr>
      <vt:lpstr>3.3. Árboles de búsqueda balanceados.</vt:lpstr>
      <vt:lpstr>3.3. Árboles de búsqueda balanceados.</vt:lpstr>
      <vt:lpstr>3.3. Árboles de búsqueda balanceados.</vt:lpstr>
      <vt:lpstr>3.3.1. Peor caso de AVL.</vt:lpstr>
      <vt:lpstr>3.3.1. Peor caso de AVL.</vt:lpstr>
      <vt:lpstr>3.3.1. Peor caso de AVL.</vt:lpstr>
      <vt:lpstr>3.3.1. Peor caso de AVL.</vt:lpstr>
      <vt:lpstr>3.3.2. Rotaciones en un AVL.</vt:lpstr>
      <vt:lpstr>3.3.2. Rotaciones en un AVL.</vt:lpstr>
      <vt:lpstr>3.3.2. Rotaciones en un AVL.</vt:lpstr>
      <vt:lpstr>3.3.2. Rotaciones en un AVL.</vt:lpstr>
      <vt:lpstr>3.3.2. Rotaciones en un AVL.</vt:lpstr>
      <vt:lpstr>3.3.3. Operación de inserción en un AVL.</vt:lpstr>
      <vt:lpstr>3.3.3. Operación de inserción en un AVL.</vt:lpstr>
      <vt:lpstr>3.3.3. Operación de inserción en un AVL.</vt:lpstr>
      <vt:lpstr>3.3.3. Operación de inserción en un AVL.</vt:lpstr>
      <vt:lpstr>3.3.3. Operación de inserción en un AVL.</vt:lpstr>
      <vt:lpstr>3.3.3. Operación de inserción en un AVL.</vt:lpstr>
      <vt:lpstr>3.3.3. Operación de inserción en un AVL.</vt:lpstr>
      <vt:lpstr>3.3.4. Operación de eliminación en un AVL.</vt:lpstr>
      <vt:lpstr>3.3.4. Operación de eliminación en un AVL.</vt:lpstr>
      <vt:lpstr>3.3.4. Operación de eliminación en un AVL.</vt:lpstr>
      <vt:lpstr>3.3.4. Operación de eliminación en un AVL.</vt:lpstr>
      <vt:lpstr>3.3.4. Operación de eliminación en un AVL.</vt:lpstr>
      <vt:lpstr>3.3.4. Operación de eliminación en un AVL.</vt:lpstr>
      <vt:lpstr>3.3.4. Operación de eliminación en un AVL.</vt:lpstr>
      <vt:lpstr>3.3. Árboles de búsqueda balanceados.</vt:lpstr>
      <vt:lpstr>3.4. Árboles B.</vt:lpstr>
      <vt:lpstr>3.4. Árboles B.</vt:lpstr>
      <vt:lpstr>3.4. Árboles B.</vt:lpstr>
      <vt:lpstr>3.4. Árboles B.</vt:lpstr>
      <vt:lpstr>3.4. Árboles B.</vt:lpstr>
      <vt:lpstr>3.4. Árboles B.</vt:lpstr>
      <vt:lpstr>3.4. Árboles B.</vt:lpstr>
      <vt:lpstr>3.4. Árboles B.</vt:lpstr>
      <vt:lpstr>3.4. Árboles B.</vt:lpstr>
      <vt:lpstr>3.4. Árboles B.</vt:lpstr>
      <vt:lpstr>3.4. Árboles B.</vt:lpstr>
      <vt:lpstr>3.4. Árboles B.</vt:lpstr>
      <vt:lpstr>3. Repr. de conjuntos mediante árboles.</vt:lpstr>
    </vt:vector>
  </TitlesOfParts>
  <Company>Ninguna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García Mateos</dc:creator>
  <cp:lastModifiedBy>GINES GARCIA MATEOS</cp:lastModifiedBy>
  <cp:revision>847</cp:revision>
  <cp:lastPrinted>2001-10-05T15:17:25Z</cp:lastPrinted>
  <dcterms:created xsi:type="dcterms:W3CDTF">1998-11-13T16:27:27Z</dcterms:created>
  <dcterms:modified xsi:type="dcterms:W3CDTF">2024-09-02T19:13:57Z</dcterms:modified>
</cp:coreProperties>
</file>