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405" r:id="rId2"/>
    <p:sldId id="257" r:id="rId3"/>
    <p:sldId id="258" r:id="rId4"/>
    <p:sldId id="320" r:id="rId5"/>
    <p:sldId id="305" r:id="rId6"/>
    <p:sldId id="321" r:id="rId7"/>
    <p:sldId id="306" r:id="rId8"/>
    <p:sldId id="322" r:id="rId9"/>
    <p:sldId id="307" r:id="rId10"/>
    <p:sldId id="323" r:id="rId11"/>
    <p:sldId id="303" r:id="rId12"/>
    <p:sldId id="259" r:id="rId13"/>
    <p:sldId id="308" r:id="rId14"/>
    <p:sldId id="324" r:id="rId15"/>
    <p:sldId id="260" r:id="rId16"/>
    <p:sldId id="309" r:id="rId17"/>
    <p:sldId id="325" r:id="rId18"/>
    <p:sldId id="261" r:id="rId19"/>
    <p:sldId id="311" r:id="rId20"/>
    <p:sldId id="312" r:id="rId21"/>
    <p:sldId id="313" r:id="rId22"/>
    <p:sldId id="317" r:id="rId23"/>
    <p:sldId id="315" r:id="rId24"/>
    <p:sldId id="316" r:id="rId25"/>
    <p:sldId id="314" r:id="rId26"/>
    <p:sldId id="264" r:id="rId27"/>
    <p:sldId id="326" r:id="rId28"/>
    <p:sldId id="319" r:id="rId29"/>
    <p:sldId id="265" r:id="rId30"/>
    <p:sldId id="327" r:id="rId31"/>
    <p:sldId id="328" r:id="rId32"/>
    <p:sldId id="329" r:id="rId33"/>
    <p:sldId id="267" r:id="rId34"/>
    <p:sldId id="331" r:id="rId35"/>
    <p:sldId id="397" r:id="rId36"/>
    <p:sldId id="332" r:id="rId37"/>
    <p:sldId id="330" r:id="rId38"/>
    <p:sldId id="334" r:id="rId39"/>
    <p:sldId id="266" r:id="rId40"/>
    <p:sldId id="269" r:id="rId41"/>
    <p:sldId id="337" r:id="rId42"/>
    <p:sldId id="338" r:id="rId43"/>
    <p:sldId id="341" r:id="rId44"/>
    <p:sldId id="336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274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278" r:id="rId62"/>
    <p:sldId id="355" r:id="rId63"/>
    <p:sldId id="356" r:id="rId64"/>
    <p:sldId id="357" r:id="rId65"/>
    <p:sldId id="358" r:id="rId66"/>
    <p:sldId id="360" r:id="rId67"/>
    <p:sldId id="361" r:id="rId68"/>
    <p:sldId id="359" r:id="rId69"/>
    <p:sldId id="362" r:id="rId70"/>
    <p:sldId id="363" r:id="rId71"/>
    <p:sldId id="284" r:id="rId72"/>
    <p:sldId id="365" r:id="rId73"/>
    <p:sldId id="366" r:id="rId74"/>
    <p:sldId id="367" r:id="rId75"/>
    <p:sldId id="368" r:id="rId76"/>
    <p:sldId id="286" r:id="rId77"/>
    <p:sldId id="287" r:id="rId78"/>
    <p:sldId id="370" r:id="rId79"/>
    <p:sldId id="371" r:id="rId80"/>
    <p:sldId id="372" r:id="rId81"/>
    <p:sldId id="288" r:id="rId82"/>
    <p:sldId id="373" r:id="rId83"/>
    <p:sldId id="402" r:id="rId84"/>
    <p:sldId id="291" r:id="rId85"/>
    <p:sldId id="375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84" r:id="rId95"/>
    <p:sldId id="296" r:id="rId96"/>
    <p:sldId id="386" r:id="rId97"/>
    <p:sldId id="387" r:id="rId98"/>
    <p:sldId id="385" r:id="rId99"/>
    <p:sldId id="299" r:id="rId100"/>
    <p:sldId id="388" r:id="rId101"/>
    <p:sldId id="300" r:id="rId102"/>
    <p:sldId id="389" r:id="rId103"/>
    <p:sldId id="301" r:id="rId104"/>
    <p:sldId id="391" r:id="rId105"/>
    <p:sldId id="392" r:id="rId106"/>
    <p:sldId id="302" r:id="rId107"/>
    <p:sldId id="393" r:id="rId108"/>
    <p:sldId id="394" r:id="rId10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EC6"/>
    <a:srgbClr val="B9FEB2"/>
    <a:srgbClr val="A4FE9A"/>
    <a:srgbClr val="FF3300"/>
    <a:srgbClr val="33CC33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2" autoAdjust="0"/>
    <p:restoredTop sz="99828" autoAdjust="0"/>
  </p:normalViewPr>
  <p:slideViewPr>
    <p:cSldViewPr snapToGrid="0">
      <p:cViewPr varScale="1">
        <p:scale>
          <a:sx n="107" d="100"/>
          <a:sy n="107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26"/>
    </p:cViewPr>
  </p:sorterViewPr>
  <p:notesViewPr>
    <p:cSldViewPr snapToGrid="0">
      <p:cViewPr varScale="1">
        <p:scale>
          <a:sx n="44" d="100"/>
          <a:sy n="44" d="100"/>
        </p:scale>
        <p:origin x="-1402" y="-5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0B36BDD-9AF2-2977-6BDD-39003688A4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BDA6437-394C-F7F4-EB22-36A74517FB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024187" cy="549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0B7765C-53EB-5F6A-6886-A71EB84F6D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2488"/>
            <a:ext cx="3103563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D0A730A-3532-465A-A73F-5BDAA7FFEA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9742488"/>
            <a:ext cx="3024187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D6CBAE66-A9E4-49F9-AEAF-79A1E4B958E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A0165EB-A07C-A963-DCC5-FCECC3DE2F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548E6ED-6A9E-00DA-860F-FAF19D5639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EFA96AF-16B8-470B-5584-8D7DCD54D92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485D51FA-5ABB-A69B-3D6E-695B73144E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418CFF2C-7B80-6E8B-46CA-45AF175C1F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4601C943-653D-D593-C7FF-E40020B5F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3AD5162E-C192-40B9-926D-344FBF9A0349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C6F88318-9362-69D4-72C7-A0AC0A5C4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DE309F55-3143-FB65-5668-BBBCCC7BA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40FB6570-9855-0D15-8D63-EC0F35E21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52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D0DDEC-B5AC-423C-B840-49D3354C425F}" type="slidenum">
              <a:rPr kumimoji="0" lang="es-ES_tradnl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25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8E0DD7-C986-4864-4261-18F470085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A3B78641-716F-472A-A637-647A9FD28E06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4B0735-1263-E1FC-413C-E1A594A32A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520E5-0772-472E-99C9-579CEDB1C12B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362015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EB8543-0429-4BEB-D3C0-43CDAFD235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4D194A63-7B3B-4486-93A4-140A4FE9BF52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08F4B6-0F57-5A3E-7727-7A7979B5B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0A6D8-065E-478C-9A7A-C1757E5754DC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22946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C2F9F7-EACB-047B-3ED4-DECD69BAD1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49223ED0-7EFA-4241-BED8-26C303876D83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C0DD07-87DB-0216-BA50-C47C814448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A6432-7142-46F2-BC9D-572FA181E036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424676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52900" cy="4876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876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D1E8C0-3790-93DC-5A1A-4E400A5F9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14C1AC35-2910-49B4-B947-C1317135035C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071E37-ECC0-74B1-66FD-0C9786D70F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68458-EB27-467F-96A4-898EBBE1C3EF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2627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E8D1DF-E47A-B007-F4F1-AA61774B5E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DF026EA0-7250-455A-B294-4B622271B7E9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1C69FC-941F-B638-6422-C09BBDBC37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D95EA-DEC4-4FEF-82E3-49B0CD5BB3E7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40971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C776C5-F36A-C5B6-13BD-3993A3EE84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CE92F83A-8602-4FC1-A62D-24ED51016567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7A3FF4-7E61-4177-205B-0B2F3BA099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80C31-9379-4BFD-9082-663788395293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39659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B28C8F-84F5-44DC-A869-19873E777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E89E996D-6C5A-482C-887B-9F2D58DC2189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5070C3-A4B8-7DC0-F8C1-556AC9BD64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CF7ED-0A8F-4BDB-BAD6-D8669B09B6C2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329527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14F822-D623-226D-1F5F-73094E5B79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26A09964-90DE-4935-AA30-2953072C23B6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9E868EB-5B18-D1B2-EC52-9E281162D3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2469F-0AEB-4BA3-85DF-8BA23C1081B5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121266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617093-5E29-6BD5-B1EE-0FA84A2D6D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E84332EE-0FB1-4288-A595-6EB5795613CC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12EAD3-DD72-A75D-59F0-0D93676FC6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658DC-51FA-4826-9A81-D58250FBA9E0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16989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841B7C2-136A-6088-99A8-DF22BB594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99818280-77FC-465B-82DA-4AE9071DE825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EAA3E0F-596D-D72F-B8CF-F803E3C620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F0330-A32F-4045-9358-8F864E57C4C8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77631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E5243D-FDBD-3129-7785-5B490A9964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471F8FF0-1B45-43B7-A71A-00ED040D6FAF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230AA1-3FDC-ADEC-841C-3D138AA0E6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55AC7-94D1-4BA1-96F0-89968CBD5C4D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296753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AEDDC-4468-4BD7-5FBE-2840B3CB6A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D53E99DD-96C3-4D78-868B-A9BD3BF4C36C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4262B0-36C2-3B82-4898-D34D7B856A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75D85-D54E-4649-A9C0-5F3789C8AE02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  <p:extLst>
      <p:ext uri="{BB962C8B-B14F-4D97-AF65-F5344CB8AC3E}">
        <p14:creationId xmlns:p14="http://schemas.microsoft.com/office/powerpoint/2010/main" val="25401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88E5AB-026C-1346-D365-A21192271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_tradnl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0712A91-E9EB-6FC0-9EFE-D436FC49A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_tradnl"/>
              <a:t>Haga clic para modificar el estilo de texto del patrón</a:t>
            </a:r>
          </a:p>
          <a:p>
            <a:pPr lvl="1"/>
            <a:r>
              <a:rPr lang="en-US" altLang="es-ES_tradnl"/>
              <a:t>Segundo nivel</a:t>
            </a:r>
          </a:p>
          <a:p>
            <a:pPr lvl="2"/>
            <a:r>
              <a:rPr lang="en-US" altLang="es-ES_tradnl"/>
              <a:t>Tercer nivel</a:t>
            </a:r>
          </a:p>
          <a:p>
            <a:pPr lvl="3"/>
            <a:r>
              <a:rPr lang="en-US" altLang="es-ES_tradnl"/>
              <a:t>Cuarto nivel</a:t>
            </a:r>
          </a:p>
          <a:p>
            <a:pPr lvl="4"/>
            <a:r>
              <a:rPr lang="en-US" altLang="es-ES_tradnl"/>
              <a:t>Quinto nivel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5D114C2-0205-D78F-FBB6-F2DDB82C1F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06763" y="6219825"/>
            <a:ext cx="52990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pPr>
              <a:defRPr/>
            </a:pPr>
            <a:r>
              <a:rPr lang="es-ES" altLang="es-ES"/>
              <a:t>	   A.E.D. I				</a:t>
            </a:r>
            <a:fld id="{1853A78E-BF74-4005-9B0B-50803667A8C9}" type="slidenum">
              <a:rPr lang="es-ES" altLang="es-ES" sz="1800" smtClean="0"/>
              <a:pPr>
                <a:defRPr/>
              </a:pPr>
              <a:t>‹Nº›</a:t>
            </a:fld>
            <a:endParaRPr lang="es-ES" altLang="es-ES"/>
          </a:p>
          <a:p>
            <a:pPr>
              <a:defRPr/>
            </a:pPr>
            <a:r>
              <a:rPr lang="es-ES" altLang="es-ES"/>
              <a:t>               Tema 4. Grafos.</a:t>
            </a:r>
            <a:endParaRPr lang="en-U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3E5A32E-2E0E-490B-F75E-672D12B99D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/>
            </a:lvl1pPr>
          </a:lstStyle>
          <a:p>
            <a:pPr>
              <a:defRPr/>
            </a:pPr>
            <a:fld id="{9BC60227-1342-45C2-AD06-B008D1C9AC2B}" type="slidenum">
              <a:rPr lang="en-US" altLang="es-ES"/>
              <a:pPr>
                <a:defRPr/>
              </a:pPr>
              <a:t>‹Nº›</a:t>
            </a:fld>
            <a:endParaRPr lang="en-US" altLang="es-E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4.xml"/><Relationship Id="rId3" Type="http://schemas.openxmlformats.org/officeDocument/2006/relationships/slide" Target="slide26.xml"/><Relationship Id="rId7" Type="http://schemas.openxmlformats.org/officeDocument/2006/relationships/slide" Target="slide7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4.xml"/><Relationship Id="rId5" Type="http://schemas.openxmlformats.org/officeDocument/2006/relationships/slide" Target="slide41.xml"/><Relationship Id="rId4" Type="http://schemas.openxmlformats.org/officeDocument/2006/relationships/slide" Target="slide30.xml"/><Relationship Id="rId9" Type="http://schemas.openxmlformats.org/officeDocument/2006/relationships/slide" Target="slide10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4A74205E-E68C-849F-4720-6232BDD4F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759" y="441772"/>
            <a:ext cx="8686800" cy="685800"/>
          </a:xfrm>
        </p:spPr>
        <p:txBody>
          <a:bodyPr/>
          <a:lstStyle/>
          <a:p>
            <a:pPr eaLnBrk="1" hangingPunct="1"/>
            <a:r>
              <a:rPr lang="es-ES_tradnl" altLang="es-ES" sz="3200" dirty="0"/>
              <a:t>Programa de teoría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FE635823-1026-8DE3-15E4-EB66599CC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84813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9B2EDD0-D05D-9629-AB4F-5F0D3C0FF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364575"/>
            <a:ext cx="8112918" cy="30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Algoritmos y Estructuras de Datos 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Abstracciones y especificaciones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Conjuntos y diccionarios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Representación de conjuntos mediante árboles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Grafos</a:t>
            </a:r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64D92201-41F7-9984-2A24-92E9FE945071}"/>
              </a:ext>
            </a:extLst>
          </p:cNvPr>
          <p:cNvSpPr txBox="1">
            <a:spLocks/>
          </p:cNvSpPr>
          <p:nvPr/>
        </p:nvSpPr>
        <p:spPr bwMode="auto">
          <a:xfrm>
            <a:off x="3124200" y="6324600"/>
            <a:ext cx="563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s-ES_tradnl" altLang="es-ES" sz="1400">
                <a:solidFill>
                  <a:srgbClr val="000000"/>
                </a:solidFill>
                <a:latin typeface="Times New Roman" panose="02020603050405020304" pitchFamily="18" charset="0"/>
              </a:rPr>
              <a:t>	  A.E.D. I				        </a:t>
            </a:r>
            <a:fld id="{C469528A-4EC1-4CBB-9769-3994C847D5FB}" type="slidenum">
              <a:rPr lang="es-ES_tradnl" altLang="es-E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s-ES_tradnl" altLang="es-E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_tradnl" altLang="es-ES" sz="1400">
                <a:solidFill>
                  <a:srgbClr val="000000"/>
                </a:solidFill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D9B0447-5E35-01F2-EEB6-070CD7AC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336"/>
            <a:ext cx="9144000" cy="1090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pie de página">
            <a:extLst>
              <a:ext uri="{FF2B5EF4-FFF2-40B4-BE49-F238E27FC236}">
                <a16:creationId xmlns:a16="http://schemas.microsoft.com/office/drawing/2014/main" id="{6EA8FCEB-1348-6049-38B7-101C5AF91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8B30E991-C5BB-44CA-89E7-C01B840D59EB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11">
            <a:extLst>
              <a:ext uri="{FF2B5EF4-FFF2-40B4-BE49-F238E27FC236}">
                <a16:creationId xmlns:a16="http://schemas.microsoft.com/office/drawing/2014/main" id="{387A0A56-9423-A642-C106-46EC66092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13316" name="Rectangle 12">
            <a:extLst>
              <a:ext uri="{FF2B5EF4-FFF2-40B4-BE49-F238E27FC236}">
                <a16:creationId xmlns:a16="http://schemas.microsoft.com/office/drawing/2014/main" id="{6C04AFEF-C08F-7D04-085A-8E9F63E450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0063"/>
            <a:ext cx="8782050" cy="4953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asociado a un dibujo de líneas.</a:t>
            </a:r>
            <a:endParaRPr lang="es-ES_tradnl" altLang="es-ES_tradnl" sz="2400"/>
          </a:p>
        </p:txBody>
      </p:sp>
      <p:sp>
        <p:nvSpPr>
          <p:cNvPr id="13317" name="Rectangle 13">
            <a:extLst>
              <a:ext uri="{FF2B5EF4-FFF2-40B4-BE49-F238E27FC236}">
                <a16:creationId xmlns:a16="http://schemas.microsoft.com/office/drawing/2014/main" id="{1A6CD668-00B5-8A9F-4FAE-70FD048C4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3318" name="Rectangle 87">
            <a:extLst>
              <a:ext uri="{FF2B5EF4-FFF2-40B4-BE49-F238E27FC236}">
                <a16:creationId xmlns:a16="http://schemas.microsoft.com/office/drawing/2014/main" id="{FAFD02BB-0ED8-9EEB-3091-A6AC7325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365250"/>
            <a:ext cx="8577263" cy="487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800" b="1"/>
              <a:t>	</a:t>
            </a:r>
            <a:r>
              <a:rPr lang="es-ES_tradnl" altLang="es-ES_tradnl" sz="3200" b="1"/>
              <a:t>Problemas</a:t>
            </a:r>
          </a:p>
          <a:p>
            <a:r>
              <a:rPr lang="es-ES_tradnl" altLang="es-ES_tradnl" sz="2800"/>
              <a:t>¿Cuántos grupos hay en la escena?</a:t>
            </a:r>
          </a:p>
          <a:p>
            <a:r>
              <a:rPr lang="es-ES_tradnl" altLang="es-ES_tradnl" sz="2800"/>
              <a:t>¿Qué objetos están visibles en la escena y en qué posiciones?</a:t>
            </a:r>
          </a:p>
          <a:p>
            <a:r>
              <a:rPr lang="es-ES_tradnl" altLang="es-ES_tradnl" sz="2800"/>
              <a:t>¿Qué correspondencia hay entre puntos del modelo y de la escena observada?</a:t>
            </a:r>
            <a:endParaRPr lang="es-ES_tradnl" altLang="es-ES_tradnl" sz="2400"/>
          </a:p>
          <a:p>
            <a:r>
              <a:rPr lang="es-ES_tradnl" altLang="es-ES_tradnl" sz="2800"/>
              <a:t>¿Qué objetos son isomorfos?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3 Marcador de pie de página">
            <a:extLst>
              <a:ext uri="{FF2B5EF4-FFF2-40B4-BE49-F238E27FC236}">
                <a16:creationId xmlns:a16="http://schemas.microsoft.com/office/drawing/2014/main" id="{A7E97193-47EF-A56F-4D2A-E93A24C0A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D7271520-9562-45E8-8DF9-37585EAE346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CA20952-5AC0-48D8-6A3C-756575B6A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7626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F357AC9-0136-0F9A-3585-AEE49E3B1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571500"/>
            <a:ext cx="8961437" cy="548322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/>
              <a:t>Aunque el problema es muy parecido al del circuito de Euler, no se conoce ningún algoritmo eficiente para resolverlo, en tiempo polinomial.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El problema del ciclo hamiltoniano pertenece a un conjunto de problemas de difícil solución, llamados </a:t>
            </a:r>
            <a:r>
              <a:rPr lang="es-ES_tradnl" altLang="es-ES_tradnl" sz="2800" b="1"/>
              <a:t>problemas NP-completos</a:t>
            </a:r>
            <a:r>
              <a:rPr lang="es-ES_tradnl" altLang="es-ES_tradnl" sz="2800"/>
              <a:t>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Las soluciones conocidas requieren básicamente “evaluar todas las posibilidades”, dando lugar a órdenes de complejidad exponenciales o factoriales.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Otra alternativa es usar métodos </a:t>
            </a:r>
            <a:r>
              <a:rPr lang="es-ES_tradnl" altLang="es-ES_tradnl" sz="2800" b="1"/>
              <a:t>heurísticos</a:t>
            </a:r>
            <a:r>
              <a:rPr lang="es-ES_tradnl" altLang="es-ES_tradnl" sz="2800"/>
              <a:t>: soluciones aproximadas que pueden funcionar en algunos casos y en otros no.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3 Marcador de pie de página">
            <a:extLst>
              <a:ext uri="{FF2B5EF4-FFF2-40B4-BE49-F238E27FC236}">
                <a16:creationId xmlns:a16="http://schemas.microsoft.com/office/drawing/2014/main" id="{C4C9BE52-B1B7-CEF2-6F2B-B5848106DF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1606666-8AA8-4AFA-9FE9-23AC2F1DDB8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0263" name="Line 87">
            <a:extLst>
              <a:ext uri="{FF2B5EF4-FFF2-40B4-BE49-F238E27FC236}">
                <a16:creationId xmlns:a16="http://schemas.microsoft.com/office/drawing/2014/main" id="{CE455613-6DF1-D567-2C5F-1BB94DC77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5075" y="2562225"/>
            <a:ext cx="639763" cy="682625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64" name="Line 88">
            <a:extLst>
              <a:ext uri="{FF2B5EF4-FFF2-40B4-BE49-F238E27FC236}">
                <a16:creationId xmlns:a16="http://schemas.microsoft.com/office/drawing/2014/main" id="{42BA4420-73DF-1E58-BCAC-0120A8888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6825" y="3662363"/>
            <a:ext cx="1382713" cy="504825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65" name="Line 89">
            <a:extLst>
              <a:ext uri="{FF2B5EF4-FFF2-40B4-BE49-F238E27FC236}">
                <a16:creationId xmlns:a16="http://schemas.microsoft.com/office/drawing/2014/main" id="{DFB448F0-12A3-206E-F920-B6EF7DA722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94100" y="2324100"/>
            <a:ext cx="1214438" cy="4445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66" name="Line 90">
            <a:extLst>
              <a:ext uri="{FF2B5EF4-FFF2-40B4-BE49-F238E27FC236}">
                <a16:creationId xmlns:a16="http://schemas.microsoft.com/office/drawing/2014/main" id="{C853B3D1-99FC-50FD-EA29-3CD93FA143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7175" y="2519363"/>
            <a:ext cx="636588" cy="7413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0267" name="Line 91">
            <a:extLst>
              <a:ext uri="{FF2B5EF4-FFF2-40B4-BE49-F238E27FC236}">
                <a16:creationId xmlns:a16="http://schemas.microsoft.com/office/drawing/2014/main" id="{D8DB6D9A-FA87-13A7-0AA7-E96CCE3C4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8175" y="3749675"/>
            <a:ext cx="1431925" cy="403225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48" name="Rectangle 2">
            <a:extLst>
              <a:ext uri="{FF2B5EF4-FFF2-40B4-BE49-F238E27FC236}">
                <a16:creationId xmlns:a16="http://schemas.microsoft.com/office/drawing/2014/main" id="{E14FAEBA-8541-1049-308C-3A2E4E717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8896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2649" name="Rectangle 3">
            <a:extLst>
              <a:ext uri="{FF2B5EF4-FFF2-40B4-BE49-F238E27FC236}">
                <a16:creationId xmlns:a16="http://schemas.microsoft.com/office/drawing/2014/main" id="{611E4658-E6B0-9620-DE07-A64136465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5438" y="477838"/>
            <a:ext cx="8593137" cy="177165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Problema del viajante (o del agente viajero)</a:t>
            </a:r>
          </a:p>
          <a:p>
            <a:pPr>
              <a:lnSpc>
                <a:spcPct val="90000"/>
              </a:lnSpc>
            </a:pPr>
            <a:r>
              <a:rPr lang="es-ES_tradnl" altLang="es-ES_tradnl" sz="2600"/>
              <a:t>Dado un grafo no dirigido, completo y con pesos,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, encontrar el ciclo de menor coste que pase por todos los nodos.</a:t>
            </a:r>
          </a:p>
        </p:txBody>
      </p:sp>
      <p:sp>
        <p:nvSpPr>
          <p:cNvPr id="112650" name="Oval 5">
            <a:extLst>
              <a:ext uri="{FF2B5EF4-FFF2-40B4-BE49-F238E27FC236}">
                <a16:creationId xmlns:a16="http://schemas.microsoft.com/office/drawing/2014/main" id="{CFECF181-957D-5473-A295-61A2E7A1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2132013"/>
            <a:ext cx="534988" cy="492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1</a:t>
            </a:r>
          </a:p>
        </p:txBody>
      </p:sp>
      <p:sp>
        <p:nvSpPr>
          <p:cNvPr id="112651" name="Oval 6">
            <a:extLst>
              <a:ext uri="{FF2B5EF4-FFF2-40B4-BE49-F238E27FC236}">
                <a16:creationId xmlns:a16="http://schemas.microsoft.com/office/drawing/2014/main" id="{EFE051E2-8DC3-353B-C9AE-AB2D7B4D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78050"/>
            <a:ext cx="555625" cy="473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2</a:t>
            </a:r>
          </a:p>
        </p:txBody>
      </p:sp>
      <p:sp>
        <p:nvSpPr>
          <p:cNvPr id="112652" name="Oval 7">
            <a:extLst>
              <a:ext uri="{FF2B5EF4-FFF2-40B4-BE49-F238E27FC236}">
                <a16:creationId xmlns:a16="http://schemas.microsoft.com/office/drawing/2014/main" id="{946C6C9F-E120-4769-5CEA-E66A8B3A2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3249613"/>
            <a:ext cx="557212" cy="5286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3</a:t>
            </a:r>
          </a:p>
        </p:txBody>
      </p:sp>
      <p:sp>
        <p:nvSpPr>
          <p:cNvPr id="112653" name="Oval 9">
            <a:extLst>
              <a:ext uri="{FF2B5EF4-FFF2-40B4-BE49-F238E27FC236}">
                <a16:creationId xmlns:a16="http://schemas.microsoft.com/office/drawing/2014/main" id="{66CF1CB6-8923-2B9D-E361-9CA13C47E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3211513"/>
            <a:ext cx="534987" cy="5095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5</a:t>
            </a:r>
          </a:p>
        </p:txBody>
      </p:sp>
      <p:sp>
        <p:nvSpPr>
          <p:cNvPr id="112654" name="Oval 14">
            <a:extLst>
              <a:ext uri="{FF2B5EF4-FFF2-40B4-BE49-F238E27FC236}">
                <a16:creationId xmlns:a16="http://schemas.microsoft.com/office/drawing/2014/main" id="{CF873811-4EDE-88CF-9D4D-A3ABC345A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3963988"/>
            <a:ext cx="554038" cy="5095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4</a:t>
            </a:r>
          </a:p>
        </p:txBody>
      </p:sp>
      <p:sp>
        <p:nvSpPr>
          <p:cNvPr id="112655" name="Line 22">
            <a:extLst>
              <a:ext uri="{FF2B5EF4-FFF2-40B4-BE49-F238E27FC236}">
                <a16:creationId xmlns:a16="http://schemas.microsoft.com/office/drawing/2014/main" id="{ED78D48F-AA26-5525-35F1-0023DA46F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527425"/>
            <a:ext cx="3108325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56" name="Line 23">
            <a:extLst>
              <a:ext uri="{FF2B5EF4-FFF2-40B4-BE49-F238E27FC236}">
                <a16:creationId xmlns:a16="http://schemas.microsoft.com/office/drawing/2014/main" id="{C015E7CC-48F3-0DB4-0783-221076DED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8263" y="2547938"/>
            <a:ext cx="2257425" cy="81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57" name="Line 25">
            <a:extLst>
              <a:ext uri="{FF2B5EF4-FFF2-40B4-BE49-F238E27FC236}">
                <a16:creationId xmlns:a16="http://schemas.microsoft.com/office/drawing/2014/main" id="{83B44E5A-C41F-9CEC-E5B4-A7D0F0BC9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21175" y="2636838"/>
            <a:ext cx="636588" cy="135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58" name="Line 26">
            <a:extLst>
              <a:ext uri="{FF2B5EF4-FFF2-40B4-BE49-F238E27FC236}">
                <a16:creationId xmlns:a16="http://schemas.microsoft.com/office/drawing/2014/main" id="{CC15A700-FF07-2B50-6BC7-BA7384E686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71850" y="2636838"/>
            <a:ext cx="715963" cy="136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659" name="Line 27">
            <a:extLst>
              <a:ext uri="{FF2B5EF4-FFF2-40B4-BE49-F238E27FC236}">
                <a16:creationId xmlns:a16="http://schemas.microsoft.com/office/drawing/2014/main" id="{E7EA8467-B689-3BC0-3B83-1B9C6BBA1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175" y="2519363"/>
            <a:ext cx="2238375" cy="831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12660" name="Group 85">
            <a:extLst>
              <a:ext uri="{FF2B5EF4-FFF2-40B4-BE49-F238E27FC236}">
                <a16:creationId xmlns:a16="http://schemas.microsoft.com/office/drawing/2014/main" id="{B49E2EED-E9C3-423E-809D-1A175CEAA582}"/>
              </a:ext>
            </a:extLst>
          </p:cNvPr>
          <p:cNvGrpSpPr>
            <a:grpSpLocks/>
          </p:cNvGrpSpPr>
          <p:nvPr/>
        </p:nvGrpSpPr>
        <p:grpSpPr bwMode="auto">
          <a:xfrm>
            <a:off x="2516188" y="2339975"/>
            <a:ext cx="3468687" cy="1843088"/>
            <a:chOff x="1585" y="1474"/>
            <a:chExt cx="2185" cy="1161"/>
          </a:xfrm>
        </p:grpSpPr>
        <p:sp>
          <p:nvSpPr>
            <p:cNvPr id="112703" name="Line 20">
              <a:extLst>
                <a:ext uri="{FF2B5EF4-FFF2-40B4-BE49-F238E27FC236}">
                  <a16:creationId xmlns:a16="http://schemas.microsoft.com/office/drawing/2014/main" id="{36820CB7-D582-9269-80D9-72574312A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5" y="1624"/>
              <a:ext cx="403" cy="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04" name="Line 21">
              <a:extLst>
                <a:ext uri="{FF2B5EF4-FFF2-40B4-BE49-F238E27FC236}">
                  <a16:creationId xmlns:a16="http://schemas.microsoft.com/office/drawing/2014/main" id="{FEEBEDA2-E1B2-2588-D6E6-C5C0A2C2B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" y="2317"/>
              <a:ext cx="871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05" name="Line 24">
              <a:extLst>
                <a:ext uri="{FF2B5EF4-FFF2-40B4-BE49-F238E27FC236}">
                  <a16:creationId xmlns:a16="http://schemas.microsoft.com/office/drawing/2014/main" id="{BB61B85C-325F-E41F-512D-E56694E1F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71" y="1474"/>
              <a:ext cx="765" cy="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06" name="Line 28">
              <a:extLst>
                <a:ext uri="{FF2B5EF4-FFF2-40B4-BE49-F238E27FC236}">
                  <a16:creationId xmlns:a16="http://schemas.microsoft.com/office/drawing/2014/main" id="{5E23F583-3B1F-C501-C818-5AA894A13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9" y="1587"/>
              <a:ext cx="401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2707" name="Line 29">
              <a:extLst>
                <a:ext uri="{FF2B5EF4-FFF2-40B4-BE49-F238E27FC236}">
                  <a16:creationId xmlns:a16="http://schemas.microsoft.com/office/drawing/2014/main" id="{70BABACE-AE4F-9872-BE35-98B230024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9" y="2372"/>
              <a:ext cx="902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2661" name="Text Box 33">
            <a:extLst>
              <a:ext uri="{FF2B5EF4-FFF2-40B4-BE49-F238E27FC236}">
                <a16:creationId xmlns:a16="http://schemas.microsoft.com/office/drawing/2014/main" id="{6CF28A66-72E7-A31D-10ED-029DFDBF2631}"/>
              </a:ext>
            </a:extLst>
          </p:cNvPr>
          <p:cNvSpPr txBox="1">
            <a:spLocks noChangeArrowheads="1"/>
          </p:cNvSpPr>
          <p:nvPr/>
        </p:nvSpPr>
        <p:spPr bwMode="auto">
          <a:xfrm rot="-1048514">
            <a:off x="5076825" y="3917950"/>
            <a:ext cx="77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15</a:t>
            </a:r>
            <a:endParaRPr lang="es-ES_tradnl" altLang="es-ES_tradnl" sz="1600"/>
          </a:p>
        </p:txBody>
      </p:sp>
      <p:sp>
        <p:nvSpPr>
          <p:cNvPr id="112662" name="Text Box 40">
            <a:extLst>
              <a:ext uri="{FF2B5EF4-FFF2-40B4-BE49-F238E27FC236}">
                <a16:creationId xmlns:a16="http://schemas.microsoft.com/office/drawing/2014/main" id="{A9636094-A069-F26F-E45C-DF6C27D7A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3217863"/>
            <a:ext cx="77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30</a:t>
            </a:r>
            <a:endParaRPr lang="es-ES_tradnl" altLang="es-ES_tradnl" sz="1600"/>
          </a:p>
        </p:txBody>
      </p:sp>
      <p:sp>
        <p:nvSpPr>
          <p:cNvPr id="112663" name="Text Box 41">
            <a:extLst>
              <a:ext uri="{FF2B5EF4-FFF2-40B4-BE49-F238E27FC236}">
                <a16:creationId xmlns:a16="http://schemas.microsoft.com/office/drawing/2014/main" id="{6632CAB7-BC72-64F8-B771-E812882A0E30}"/>
              </a:ext>
            </a:extLst>
          </p:cNvPr>
          <p:cNvSpPr txBox="1">
            <a:spLocks noChangeArrowheads="1"/>
          </p:cNvSpPr>
          <p:nvPr/>
        </p:nvSpPr>
        <p:spPr bwMode="auto">
          <a:xfrm rot="2687713">
            <a:off x="5510213" y="2654300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20</a:t>
            </a:r>
            <a:endParaRPr lang="es-ES_tradnl" altLang="es-ES_tradnl" sz="1600"/>
          </a:p>
        </p:txBody>
      </p:sp>
      <p:sp>
        <p:nvSpPr>
          <p:cNvPr id="112664" name="Text Box 42">
            <a:extLst>
              <a:ext uri="{FF2B5EF4-FFF2-40B4-BE49-F238E27FC236}">
                <a16:creationId xmlns:a16="http://schemas.microsoft.com/office/drawing/2014/main" id="{D1BF1098-A6C9-E7F8-7218-D0F2A5EB4406}"/>
              </a:ext>
            </a:extLst>
          </p:cNvPr>
          <p:cNvSpPr txBox="1">
            <a:spLocks noChangeArrowheads="1"/>
          </p:cNvSpPr>
          <p:nvPr/>
        </p:nvSpPr>
        <p:spPr bwMode="auto">
          <a:xfrm rot="-3134123">
            <a:off x="4212431" y="2902744"/>
            <a:ext cx="7731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25</a:t>
            </a:r>
            <a:endParaRPr lang="es-ES_tradnl" altLang="es-ES_tradnl" sz="1600"/>
          </a:p>
        </p:txBody>
      </p:sp>
      <p:sp>
        <p:nvSpPr>
          <p:cNvPr id="112665" name="Text Box 43">
            <a:extLst>
              <a:ext uri="{FF2B5EF4-FFF2-40B4-BE49-F238E27FC236}">
                <a16:creationId xmlns:a16="http://schemas.microsoft.com/office/drawing/2014/main" id="{BB86B60D-7DB1-5D37-F1FD-C1231C6F9198}"/>
              </a:ext>
            </a:extLst>
          </p:cNvPr>
          <p:cNvSpPr txBox="1">
            <a:spLocks noChangeArrowheads="1"/>
          </p:cNvSpPr>
          <p:nvPr/>
        </p:nvSpPr>
        <p:spPr bwMode="auto">
          <a:xfrm rot="1183079">
            <a:off x="2917825" y="3981450"/>
            <a:ext cx="7731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50</a:t>
            </a:r>
            <a:endParaRPr lang="es-ES_tradnl" altLang="es-ES_tradnl" sz="1600"/>
          </a:p>
        </p:txBody>
      </p:sp>
      <p:sp>
        <p:nvSpPr>
          <p:cNvPr id="112666" name="Text Box 44">
            <a:extLst>
              <a:ext uri="{FF2B5EF4-FFF2-40B4-BE49-F238E27FC236}">
                <a16:creationId xmlns:a16="http://schemas.microsoft.com/office/drawing/2014/main" id="{615532CD-843C-B67B-9AE5-85CD2644FBF4}"/>
              </a:ext>
            </a:extLst>
          </p:cNvPr>
          <p:cNvSpPr txBox="1">
            <a:spLocks noChangeArrowheads="1"/>
          </p:cNvSpPr>
          <p:nvPr/>
        </p:nvSpPr>
        <p:spPr bwMode="auto">
          <a:xfrm rot="-2718650">
            <a:off x="2468563" y="2478088"/>
            <a:ext cx="773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45</a:t>
            </a:r>
            <a:endParaRPr lang="es-ES_tradnl" altLang="es-ES_tradnl" sz="1600"/>
          </a:p>
        </p:txBody>
      </p:sp>
      <p:sp>
        <p:nvSpPr>
          <p:cNvPr id="112667" name="Text Box 45">
            <a:extLst>
              <a:ext uri="{FF2B5EF4-FFF2-40B4-BE49-F238E27FC236}">
                <a16:creationId xmlns:a16="http://schemas.microsoft.com/office/drawing/2014/main" id="{2DD76406-C787-F744-75A7-E5B65EC5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2024063"/>
            <a:ext cx="77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10</a:t>
            </a:r>
            <a:endParaRPr lang="es-ES_tradnl" altLang="es-ES_tradnl" sz="1600"/>
          </a:p>
        </p:txBody>
      </p:sp>
      <p:sp>
        <p:nvSpPr>
          <p:cNvPr id="112668" name="Text Box 46">
            <a:extLst>
              <a:ext uri="{FF2B5EF4-FFF2-40B4-BE49-F238E27FC236}">
                <a16:creationId xmlns:a16="http://schemas.microsoft.com/office/drawing/2014/main" id="{519837E6-735E-5B09-F18F-CF75555D5504}"/>
              </a:ext>
            </a:extLst>
          </p:cNvPr>
          <p:cNvSpPr txBox="1">
            <a:spLocks noChangeArrowheads="1"/>
          </p:cNvSpPr>
          <p:nvPr/>
        </p:nvSpPr>
        <p:spPr bwMode="auto">
          <a:xfrm rot="3551400">
            <a:off x="3583782" y="3236118"/>
            <a:ext cx="77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25</a:t>
            </a:r>
            <a:endParaRPr lang="es-ES_tradnl" altLang="es-ES_tradnl" sz="1600"/>
          </a:p>
        </p:txBody>
      </p:sp>
      <p:sp>
        <p:nvSpPr>
          <p:cNvPr id="112669" name="Text Box 47">
            <a:extLst>
              <a:ext uri="{FF2B5EF4-FFF2-40B4-BE49-F238E27FC236}">
                <a16:creationId xmlns:a16="http://schemas.microsoft.com/office/drawing/2014/main" id="{4253414C-C3C4-4BC6-0C51-3B9F66846288}"/>
              </a:ext>
            </a:extLst>
          </p:cNvPr>
          <p:cNvSpPr txBox="1">
            <a:spLocks noChangeArrowheads="1"/>
          </p:cNvSpPr>
          <p:nvPr/>
        </p:nvSpPr>
        <p:spPr bwMode="auto">
          <a:xfrm rot="-1327557">
            <a:off x="2922588" y="2757488"/>
            <a:ext cx="773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40</a:t>
            </a:r>
            <a:endParaRPr lang="es-ES_tradnl" altLang="es-ES_tradnl" sz="1600"/>
          </a:p>
        </p:txBody>
      </p:sp>
      <p:sp>
        <p:nvSpPr>
          <p:cNvPr id="112670" name="Text Box 48">
            <a:extLst>
              <a:ext uri="{FF2B5EF4-FFF2-40B4-BE49-F238E27FC236}">
                <a16:creationId xmlns:a16="http://schemas.microsoft.com/office/drawing/2014/main" id="{F01C55CA-F345-D629-9BA8-F37E66867678}"/>
              </a:ext>
            </a:extLst>
          </p:cNvPr>
          <p:cNvSpPr txBox="1">
            <a:spLocks noChangeArrowheads="1"/>
          </p:cNvSpPr>
          <p:nvPr/>
        </p:nvSpPr>
        <p:spPr bwMode="auto">
          <a:xfrm rot="1211594">
            <a:off x="4964113" y="2832100"/>
            <a:ext cx="77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/>
              <a:t>55</a:t>
            </a:r>
            <a:endParaRPr lang="es-ES_tradnl" altLang="es-ES_tradnl" sz="1600"/>
          </a:p>
        </p:txBody>
      </p:sp>
      <p:sp>
        <p:nvSpPr>
          <p:cNvPr id="112671" name="Rectangle 49">
            <a:extLst>
              <a:ext uri="{FF2B5EF4-FFF2-40B4-BE49-F238E27FC236}">
                <a16:creationId xmlns:a16="http://schemas.microsoft.com/office/drawing/2014/main" id="{002CEDB2-F896-8F58-8B99-93BBB9E4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4810125"/>
            <a:ext cx="859313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400" b="1"/>
              <a:t>Ejemplo:</a:t>
            </a:r>
            <a:r>
              <a:rPr lang="es-ES_tradnl" altLang="es-ES_tradnl" sz="2400"/>
              <a:t> Un cartero tiene que repartir cartas por todo el pueblo. ¿Qué ruta debe seguir para que el coste de desplazamiento sea mínimo?</a:t>
            </a:r>
          </a:p>
        </p:txBody>
      </p:sp>
      <p:grpSp>
        <p:nvGrpSpPr>
          <p:cNvPr id="50260" name="Group 84">
            <a:extLst>
              <a:ext uri="{FF2B5EF4-FFF2-40B4-BE49-F238E27FC236}">
                <a16:creationId xmlns:a16="http://schemas.microsoft.com/office/drawing/2014/main" id="{5C9C150E-A2E7-0D0E-01EF-E435F03B2FC4}"/>
              </a:ext>
            </a:extLst>
          </p:cNvPr>
          <p:cNvGrpSpPr>
            <a:grpSpLocks/>
          </p:cNvGrpSpPr>
          <p:nvPr/>
        </p:nvGrpSpPr>
        <p:grpSpPr bwMode="auto">
          <a:xfrm rot="2306238">
            <a:off x="6064250" y="2838450"/>
            <a:ext cx="904875" cy="568325"/>
            <a:chOff x="3931" y="1892"/>
            <a:chExt cx="570" cy="358"/>
          </a:xfrm>
        </p:grpSpPr>
        <p:sp>
          <p:nvSpPr>
            <p:cNvPr id="112673" name="AutoShape 53">
              <a:extLst>
                <a:ext uri="{FF2B5EF4-FFF2-40B4-BE49-F238E27FC236}">
                  <a16:creationId xmlns:a16="http://schemas.microsoft.com/office/drawing/2014/main" id="{B5445B04-E3CB-0011-8D3C-7ADAFF5797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31" y="1892"/>
              <a:ext cx="57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74" name="Freeform 55">
              <a:extLst>
                <a:ext uri="{FF2B5EF4-FFF2-40B4-BE49-F238E27FC236}">
                  <a16:creationId xmlns:a16="http://schemas.microsoft.com/office/drawing/2014/main" id="{1A9065D2-19C0-6042-C794-ACF5F308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1892"/>
              <a:ext cx="567" cy="358"/>
            </a:xfrm>
            <a:custGeom>
              <a:avLst/>
              <a:gdLst>
                <a:gd name="T0" fmla="*/ 0 w 2271"/>
                <a:gd name="T1" fmla="*/ 0 h 1432"/>
                <a:gd name="T2" fmla="*/ 0 w 2271"/>
                <a:gd name="T3" fmla="*/ 0 h 1432"/>
                <a:gd name="T4" fmla="*/ 0 w 2271"/>
                <a:gd name="T5" fmla="*/ 0 h 1432"/>
                <a:gd name="T6" fmla="*/ 0 w 2271"/>
                <a:gd name="T7" fmla="*/ 0 h 1432"/>
                <a:gd name="T8" fmla="*/ 0 w 2271"/>
                <a:gd name="T9" fmla="*/ 0 h 1432"/>
                <a:gd name="T10" fmla="*/ 0 w 2271"/>
                <a:gd name="T11" fmla="*/ 0 h 1432"/>
                <a:gd name="T12" fmla="*/ 0 w 2271"/>
                <a:gd name="T13" fmla="*/ 0 h 1432"/>
                <a:gd name="T14" fmla="*/ 0 w 2271"/>
                <a:gd name="T15" fmla="*/ 0 h 1432"/>
                <a:gd name="T16" fmla="*/ 0 w 2271"/>
                <a:gd name="T17" fmla="*/ 0 h 1432"/>
                <a:gd name="T18" fmla="*/ 0 w 2271"/>
                <a:gd name="T19" fmla="*/ 0 h 1432"/>
                <a:gd name="T20" fmla="*/ 0 w 2271"/>
                <a:gd name="T21" fmla="*/ 0 h 1432"/>
                <a:gd name="T22" fmla="*/ 0 w 2271"/>
                <a:gd name="T23" fmla="*/ 0 h 1432"/>
                <a:gd name="T24" fmla="*/ 0 w 2271"/>
                <a:gd name="T25" fmla="*/ 0 h 1432"/>
                <a:gd name="T26" fmla="*/ 0 w 2271"/>
                <a:gd name="T27" fmla="*/ 0 h 1432"/>
                <a:gd name="T28" fmla="*/ 0 w 2271"/>
                <a:gd name="T29" fmla="*/ 0 h 1432"/>
                <a:gd name="T30" fmla="*/ 0 w 2271"/>
                <a:gd name="T31" fmla="*/ 0 h 1432"/>
                <a:gd name="T32" fmla="*/ 0 w 2271"/>
                <a:gd name="T33" fmla="*/ 0 h 1432"/>
                <a:gd name="T34" fmla="*/ 0 w 2271"/>
                <a:gd name="T35" fmla="*/ 0 h 1432"/>
                <a:gd name="T36" fmla="*/ 0 w 2271"/>
                <a:gd name="T37" fmla="*/ 0 h 1432"/>
                <a:gd name="T38" fmla="*/ 0 w 2271"/>
                <a:gd name="T39" fmla="*/ 0 h 1432"/>
                <a:gd name="T40" fmla="*/ 0 w 2271"/>
                <a:gd name="T41" fmla="*/ 0 h 1432"/>
                <a:gd name="T42" fmla="*/ 0 w 2271"/>
                <a:gd name="T43" fmla="*/ 0 h 1432"/>
                <a:gd name="T44" fmla="*/ 0 w 2271"/>
                <a:gd name="T45" fmla="*/ 0 h 1432"/>
                <a:gd name="T46" fmla="*/ 0 w 2271"/>
                <a:gd name="T47" fmla="*/ 0 h 1432"/>
                <a:gd name="T48" fmla="*/ 0 w 2271"/>
                <a:gd name="T49" fmla="*/ 0 h 1432"/>
                <a:gd name="T50" fmla="*/ 0 w 2271"/>
                <a:gd name="T51" fmla="*/ 0 h 1432"/>
                <a:gd name="T52" fmla="*/ 0 w 2271"/>
                <a:gd name="T53" fmla="*/ 0 h 1432"/>
                <a:gd name="T54" fmla="*/ 0 w 2271"/>
                <a:gd name="T55" fmla="*/ 0 h 1432"/>
                <a:gd name="T56" fmla="*/ 0 w 2271"/>
                <a:gd name="T57" fmla="*/ 0 h 1432"/>
                <a:gd name="T58" fmla="*/ 0 w 2271"/>
                <a:gd name="T59" fmla="*/ 0 h 1432"/>
                <a:gd name="T60" fmla="*/ 0 w 2271"/>
                <a:gd name="T61" fmla="*/ 0 h 1432"/>
                <a:gd name="T62" fmla="*/ 0 w 2271"/>
                <a:gd name="T63" fmla="*/ 0 h 1432"/>
                <a:gd name="T64" fmla="*/ 0 w 2271"/>
                <a:gd name="T65" fmla="*/ 0 h 1432"/>
                <a:gd name="T66" fmla="*/ 0 w 2271"/>
                <a:gd name="T67" fmla="*/ 0 h 1432"/>
                <a:gd name="T68" fmla="*/ 0 w 2271"/>
                <a:gd name="T69" fmla="*/ 0 h 1432"/>
                <a:gd name="T70" fmla="*/ 0 w 2271"/>
                <a:gd name="T71" fmla="*/ 0 h 1432"/>
                <a:gd name="T72" fmla="*/ 0 w 2271"/>
                <a:gd name="T73" fmla="*/ 0 h 1432"/>
                <a:gd name="T74" fmla="*/ 0 w 2271"/>
                <a:gd name="T75" fmla="*/ 0 h 1432"/>
                <a:gd name="T76" fmla="*/ 0 w 2271"/>
                <a:gd name="T77" fmla="*/ 0 h 1432"/>
                <a:gd name="T78" fmla="*/ 0 w 2271"/>
                <a:gd name="T79" fmla="*/ 1 h 1432"/>
                <a:gd name="T80" fmla="*/ 0 w 2271"/>
                <a:gd name="T81" fmla="*/ 1 h 1432"/>
                <a:gd name="T82" fmla="*/ 0 w 2271"/>
                <a:gd name="T83" fmla="*/ 1 h 1432"/>
                <a:gd name="T84" fmla="*/ 0 w 2271"/>
                <a:gd name="T85" fmla="*/ 1 h 1432"/>
                <a:gd name="T86" fmla="*/ 0 w 2271"/>
                <a:gd name="T87" fmla="*/ 0 h 1432"/>
                <a:gd name="T88" fmla="*/ 0 w 2271"/>
                <a:gd name="T89" fmla="*/ 0 h 1432"/>
                <a:gd name="T90" fmla="*/ 0 w 2271"/>
                <a:gd name="T91" fmla="*/ 0 h 1432"/>
                <a:gd name="T92" fmla="*/ 0 w 2271"/>
                <a:gd name="T93" fmla="*/ 0 h 1432"/>
                <a:gd name="T94" fmla="*/ 0 w 2271"/>
                <a:gd name="T95" fmla="*/ 0 h 1432"/>
                <a:gd name="T96" fmla="*/ 0 w 2271"/>
                <a:gd name="T97" fmla="*/ 0 h 1432"/>
                <a:gd name="T98" fmla="*/ 0 w 2271"/>
                <a:gd name="T99" fmla="*/ 0 h 1432"/>
                <a:gd name="T100" fmla="*/ 0 w 2271"/>
                <a:gd name="T101" fmla="*/ 0 h 1432"/>
                <a:gd name="T102" fmla="*/ 0 w 2271"/>
                <a:gd name="T103" fmla="*/ 0 h 1432"/>
                <a:gd name="T104" fmla="*/ 0 w 2271"/>
                <a:gd name="T105" fmla="*/ 1 h 1432"/>
                <a:gd name="T106" fmla="*/ 0 w 2271"/>
                <a:gd name="T107" fmla="*/ 1 h 1432"/>
                <a:gd name="T108" fmla="*/ 0 w 2271"/>
                <a:gd name="T109" fmla="*/ 1 h 1432"/>
                <a:gd name="T110" fmla="*/ 0 w 2271"/>
                <a:gd name="T111" fmla="*/ 1 h 1432"/>
                <a:gd name="T112" fmla="*/ 0 w 2271"/>
                <a:gd name="T113" fmla="*/ 1 h 1432"/>
                <a:gd name="T114" fmla="*/ 0 w 2271"/>
                <a:gd name="T115" fmla="*/ 0 h 1432"/>
                <a:gd name="T116" fmla="*/ 0 w 2271"/>
                <a:gd name="T117" fmla="*/ 0 h 1432"/>
                <a:gd name="T118" fmla="*/ 0 w 2271"/>
                <a:gd name="T119" fmla="*/ 0 h 1432"/>
                <a:gd name="T120" fmla="*/ 0 w 2271"/>
                <a:gd name="T121" fmla="*/ 0 h 14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271" h="1432">
                  <a:moveTo>
                    <a:pt x="2271" y="930"/>
                  </a:moveTo>
                  <a:lnTo>
                    <a:pt x="2270" y="903"/>
                  </a:lnTo>
                  <a:lnTo>
                    <a:pt x="2267" y="876"/>
                  </a:lnTo>
                  <a:lnTo>
                    <a:pt x="2263" y="849"/>
                  </a:lnTo>
                  <a:lnTo>
                    <a:pt x="2256" y="823"/>
                  </a:lnTo>
                  <a:lnTo>
                    <a:pt x="2248" y="799"/>
                  </a:lnTo>
                  <a:lnTo>
                    <a:pt x="2238" y="776"/>
                  </a:lnTo>
                  <a:lnTo>
                    <a:pt x="2225" y="758"/>
                  </a:lnTo>
                  <a:lnTo>
                    <a:pt x="2210" y="743"/>
                  </a:lnTo>
                  <a:lnTo>
                    <a:pt x="2184" y="725"/>
                  </a:lnTo>
                  <a:lnTo>
                    <a:pt x="2156" y="706"/>
                  </a:lnTo>
                  <a:lnTo>
                    <a:pt x="2125" y="688"/>
                  </a:lnTo>
                  <a:lnTo>
                    <a:pt x="2092" y="671"/>
                  </a:lnTo>
                  <a:lnTo>
                    <a:pt x="2058" y="655"/>
                  </a:lnTo>
                  <a:lnTo>
                    <a:pt x="2020" y="639"/>
                  </a:lnTo>
                  <a:lnTo>
                    <a:pt x="1981" y="624"/>
                  </a:lnTo>
                  <a:lnTo>
                    <a:pt x="1942" y="609"/>
                  </a:lnTo>
                  <a:lnTo>
                    <a:pt x="1899" y="596"/>
                  </a:lnTo>
                  <a:lnTo>
                    <a:pt x="1855" y="583"/>
                  </a:lnTo>
                  <a:lnTo>
                    <a:pt x="1809" y="571"/>
                  </a:lnTo>
                  <a:lnTo>
                    <a:pt x="1762" y="559"/>
                  </a:lnTo>
                  <a:lnTo>
                    <a:pt x="1713" y="549"/>
                  </a:lnTo>
                  <a:lnTo>
                    <a:pt x="1663" y="539"/>
                  </a:lnTo>
                  <a:lnTo>
                    <a:pt x="1611" y="530"/>
                  </a:lnTo>
                  <a:lnTo>
                    <a:pt x="1558" y="522"/>
                  </a:lnTo>
                  <a:lnTo>
                    <a:pt x="1554" y="459"/>
                  </a:lnTo>
                  <a:lnTo>
                    <a:pt x="1448" y="459"/>
                  </a:lnTo>
                  <a:lnTo>
                    <a:pt x="1458" y="621"/>
                  </a:lnTo>
                  <a:lnTo>
                    <a:pt x="1453" y="622"/>
                  </a:lnTo>
                  <a:lnTo>
                    <a:pt x="1448" y="623"/>
                  </a:lnTo>
                  <a:lnTo>
                    <a:pt x="1444" y="624"/>
                  </a:lnTo>
                  <a:lnTo>
                    <a:pt x="1439" y="625"/>
                  </a:lnTo>
                  <a:lnTo>
                    <a:pt x="1435" y="628"/>
                  </a:lnTo>
                  <a:lnTo>
                    <a:pt x="1430" y="629"/>
                  </a:lnTo>
                  <a:lnTo>
                    <a:pt x="1425" y="630"/>
                  </a:lnTo>
                  <a:lnTo>
                    <a:pt x="1420" y="631"/>
                  </a:lnTo>
                  <a:lnTo>
                    <a:pt x="1429" y="627"/>
                  </a:lnTo>
                  <a:lnTo>
                    <a:pt x="1381" y="547"/>
                  </a:lnTo>
                  <a:lnTo>
                    <a:pt x="1369" y="441"/>
                  </a:lnTo>
                  <a:lnTo>
                    <a:pt x="1380" y="431"/>
                  </a:lnTo>
                  <a:lnTo>
                    <a:pt x="1390" y="419"/>
                  </a:lnTo>
                  <a:lnTo>
                    <a:pt x="1401" y="407"/>
                  </a:lnTo>
                  <a:lnTo>
                    <a:pt x="1410" y="393"/>
                  </a:lnTo>
                  <a:lnTo>
                    <a:pt x="1419" y="378"/>
                  </a:lnTo>
                  <a:lnTo>
                    <a:pt x="1427" y="362"/>
                  </a:lnTo>
                  <a:lnTo>
                    <a:pt x="1434" y="345"/>
                  </a:lnTo>
                  <a:lnTo>
                    <a:pt x="1440" y="328"/>
                  </a:lnTo>
                  <a:lnTo>
                    <a:pt x="1448" y="459"/>
                  </a:lnTo>
                  <a:lnTo>
                    <a:pt x="1554" y="459"/>
                  </a:lnTo>
                  <a:lnTo>
                    <a:pt x="1544" y="267"/>
                  </a:lnTo>
                  <a:lnTo>
                    <a:pt x="1543" y="259"/>
                  </a:lnTo>
                  <a:lnTo>
                    <a:pt x="1540" y="251"/>
                  </a:lnTo>
                  <a:lnTo>
                    <a:pt x="1535" y="244"/>
                  </a:lnTo>
                  <a:lnTo>
                    <a:pt x="1529" y="237"/>
                  </a:lnTo>
                  <a:lnTo>
                    <a:pt x="1522" y="231"/>
                  </a:lnTo>
                  <a:lnTo>
                    <a:pt x="1516" y="228"/>
                  </a:lnTo>
                  <a:lnTo>
                    <a:pt x="1507" y="226"/>
                  </a:lnTo>
                  <a:lnTo>
                    <a:pt x="1499" y="224"/>
                  </a:lnTo>
                  <a:lnTo>
                    <a:pt x="1478" y="224"/>
                  </a:lnTo>
                  <a:lnTo>
                    <a:pt x="1472" y="224"/>
                  </a:lnTo>
                  <a:lnTo>
                    <a:pt x="1467" y="226"/>
                  </a:lnTo>
                  <a:lnTo>
                    <a:pt x="1462" y="228"/>
                  </a:lnTo>
                  <a:lnTo>
                    <a:pt x="1456" y="230"/>
                  </a:lnTo>
                  <a:lnTo>
                    <a:pt x="1456" y="229"/>
                  </a:lnTo>
                  <a:lnTo>
                    <a:pt x="1454" y="206"/>
                  </a:lnTo>
                  <a:lnTo>
                    <a:pt x="1450" y="183"/>
                  </a:lnTo>
                  <a:lnTo>
                    <a:pt x="1443" y="162"/>
                  </a:lnTo>
                  <a:lnTo>
                    <a:pt x="1435" y="141"/>
                  </a:lnTo>
                  <a:lnTo>
                    <a:pt x="1425" y="121"/>
                  </a:lnTo>
                  <a:lnTo>
                    <a:pt x="1412" y="103"/>
                  </a:lnTo>
                  <a:lnTo>
                    <a:pt x="1397" y="84"/>
                  </a:lnTo>
                  <a:lnTo>
                    <a:pt x="1381" y="67"/>
                  </a:lnTo>
                  <a:lnTo>
                    <a:pt x="1363" y="52"/>
                  </a:lnTo>
                  <a:lnTo>
                    <a:pt x="1344" y="39"/>
                  </a:lnTo>
                  <a:lnTo>
                    <a:pt x="1324" y="27"/>
                  </a:lnTo>
                  <a:lnTo>
                    <a:pt x="1304" y="17"/>
                  </a:lnTo>
                  <a:lnTo>
                    <a:pt x="1282" y="10"/>
                  </a:lnTo>
                  <a:lnTo>
                    <a:pt x="1261" y="5"/>
                  </a:lnTo>
                  <a:lnTo>
                    <a:pt x="1238" y="1"/>
                  </a:lnTo>
                  <a:lnTo>
                    <a:pt x="1215" y="0"/>
                  </a:lnTo>
                  <a:lnTo>
                    <a:pt x="1193" y="1"/>
                  </a:lnTo>
                  <a:lnTo>
                    <a:pt x="1173" y="3"/>
                  </a:lnTo>
                  <a:lnTo>
                    <a:pt x="1152" y="9"/>
                  </a:lnTo>
                  <a:lnTo>
                    <a:pt x="1133" y="15"/>
                  </a:lnTo>
                  <a:lnTo>
                    <a:pt x="1115" y="24"/>
                  </a:lnTo>
                  <a:lnTo>
                    <a:pt x="1098" y="33"/>
                  </a:lnTo>
                  <a:lnTo>
                    <a:pt x="1082" y="44"/>
                  </a:lnTo>
                  <a:lnTo>
                    <a:pt x="1067" y="58"/>
                  </a:lnTo>
                  <a:lnTo>
                    <a:pt x="1052" y="72"/>
                  </a:lnTo>
                  <a:lnTo>
                    <a:pt x="1041" y="88"/>
                  </a:lnTo>
                  <a:lnTo>
                    <a:pt x="1029" y="104"/>
                  </a:lnTo>
                  <a:lnTo>
                    <a:pt x="1020" y="122"/>
                  </a:lnTo>
                  <a:lnTo>
                    <a:pt x="1012" y="140"/>
                  </a:lnTo>
                  <a:lnTo>
                    <a:pt x="1007" y="159"/>
                  </a:lnTo>
                  <a:lnTo>
                    <a:pt x="1002" y="180"/>
                  </a:lnTo>
                  <a:lnTo>
                    <a:pt x="1000" y="202"/>
                  </a:lnTo>
                  <a:lnTo>
                    <a:pt x="977" y="221"/>
                  </a:lnTo>
                  <a:lnTo>
                    <a:pt x="951" y="245"/>
                  </a:lnTo>
                  <a:lnTo>
                    <a:pt x="922" y="272"/>
                  </a:lnTo>
                  <a:lnTo>
                    <a:pt x="895" y="301"/>
                  </a:lnTo>
                  <a:lnTo>
                    <a:pt x="870" y="329"/>
                  </a:lnTo>
                  <a:lnTo>
                    <a:pt x="851" y="357"/>
                  </a:lnTo>
                  <a:lnTo>
                    <a:pt x="838" y="382"/>
                  </a:lnTo>
                  <a:lnTo>
                    <a:pt x="836" y="403"/>
                  </a:lnTo>
                  <a:lnTo>
                    <a:pt x="838" y="411"/>
                  </a:lnTo>
                  <a:lnTo>
                    <a:pt x="841" y="418"/>
                  </a:lnTo>
                  <a:lnTo>
                    <a:pt x="847" y="424"/>
                  </a:lnTo>
                  <a:lnTo>
                    <a:pt x="854" y="428"/>
                  </a:lnTo>
                  <a:lnTo>
                    <a:pt x="864" y="433"/>
                  </a:lnTo>
                  <a:lnTo>
                    <a:pt x="874" y="437"/>
                  </a:lnTo>
                  <a:lnTo>
                    <a:pt x="887" y="441"/>
                  </a:lnTo>
                  <a:lnTo>
                    <a:pt x="900" y="444"/>
                  </a:lnTo>
                  <a:lnTo>
                    <a:pt x="912" y="448"/>
                  </a:lnTo>
                  <a:lnTo>
                    <a:pt x="926" y="450"/>
                  </a:lnTo>
                  <a:lnTo>
                    <a:pt x="939" y="453"/>
                  </a:lnTo>
                  <a:lnTo>
                    <a:pt x="953" y="455"/>
                  </a:lnTo>
                  <a:lnTo>
                    <a:pt x="966" y="457"/>
                  </a:lnTo>
                  <a:lnTo>
                    <a:pt x="979" y="458"/>
                  </a:lnTo>
                  <a:lnTo>
                    <a:pt x="992" y="460"/>
                  </a:lnTo>
                  <a:lnTo>
                    <a:pt x="1003" y="461"/>
                  </a:lnTo>
                  <a:lnTo>
                    <a:pt x="1015" y="461"/>
                  </a:lnTo>
                  <a:lnTo>
                    <a:pt x="1025" y="463"/>
                  </a:lnTo>
                  <a:lnTo>
                    <a:pt x="1034" y="464"/>
                  </a:lnTo>
                  <a:lnTo>
                    <a:pt x="1042" y="464"/>
                  </a:lnTo>
                  <a:lnTo>
                    <a:pt x="1054" y="574"/>
                  </a:lnTo>
                  <a:lnTo>
                    <a:pt x="1054" y="578"/>
                  </a:lnTo>
                  <a:lnTo>
                    <a:pt x="1046" y="575"/>
                  </a:lnTo>
                  <a:lnTo>
                    <a:pt x="1040" y="573"/>
                  </a:lnTo>
                  <a:lnTo>
                    <a:pt x="1032" y="573"/>
                  </a:lnTo>
                  <a:lnTo>
                    <a:pt x="1024" y="575"/>
                  </a:lnTo>
                  <a:lnTo>
                    <a:pt x="1019" y="576"/>
                  </a:lnTo>
                  <a:lnTo>
                    <a:pt x="1016" y="578"/>
                  </a:lnTo>
                  <a:lnTo>
                    <a:pt x="1012" y="579"/>
                  </a:lnTo>
                  <a:lnTo>
                    <a:pt x="1010" y="580"/>
                  </a:lnTo>
                  <a:lnTo>
                    <a:pt x="944" y="489"/>
                  </a:lnTo>
                  <a:lnTo>
                    <a:pt x="943" y="488"/>
                  </a:lnTo>
                  <a:lnTo>
                    <a:pt x="938" y="484"/>
                  </a:lnTo>
                  <a:lnTo>
                    <a:pt x="933" y="481"/>
                  </a:lnTo>
                  <a:lnTo>
                    <a:pt x="927" y="478"/>
                  </a:lnTo>
                  <a:lnTo>
                    <a:pt x="919" y="476"/>
                  </a:lnTo>
                  <a:lnTo>
                    <a:pt x="912" y="476"/>
                  </a:lnTo>
                  <a:lnTo>
                    <a:pt x="904" y="478"/>
                  </a:lnTo>
                  <a:lnTo>
                    <a:pt x="896" y="481"/>
                  </a:lnTo>
                  <a:lnTo>
                    <a:pt x="888" y="486"/>
                  </a:lnTo>
                  <a:lnTo>
                    <a:pt x="877" y="501"/>
                  </a:lnTo>
                  <a:lnTo>
                    <a:pt x="873" y="516"/>
                  </a:lnTo>
                  <a:lnTo>
                    <a:pt x="876" y="530"/>
                  </a:lnTo>
                  <a:lnTo>
                    <a:pt x="880" y="540"/>
                  </a:lnTo>
                  <a:lnTo>
                    <a:pt x="882" y="543"/>
                  </a:lnTo>
                  <a:lnTo>
                    <a:pt x="888" y="550"/>
                  </a:lnTo>
                  <a:lnTo>
                    <a:pt x="896" y="562"/>
                  </a:lnTo>
                  <a:lnTo>
                    <a:pt x="906" y="575"/>
                  </a:lnTo>
                  <a:lnTo>
                    <a:pt x="917" y="589"/>
                  </a:lnTo>
                  <a:lnTo>
                    <a:pt x="928" y="604"/>
                  </a:lnTo>
                  <a:lnTo>
                    <a:pt x="937" y="616"/>
                  </a:lnTo>
                  <a:lnTo>
                    <a:pt x="945" y="627"/>
                  </a:lnTo>
                  <a:lnTo>
                    <a:pt x="920" y="620"/>
                  </a:lnTo>
                  <a:lnTo>
                    <a:pt x="898" y="612"/>
                  </a:lnTo>
                  <a:lnTo>
                    <a:pt x="879" y="603"/>
                  </a:lnTo>
                  <a:lnTo>
                    <a:pt x="863" y="594"/>
                  </a:lnTo>
                  <a:lnTo>
                    <a:pt x="851" y="584"/>
                  </a:lnTo>
                  <a:lnTo>
                    <a:pt x="840" y="574"/>
                  </a:lnTo>
                  <a:lnTo>
                    <a:pt x="835" y="564"/>
                  </a:lnTo>
                  <a:lnTo>
                    <a:pt x="832" y="553"/>
                  </a:lnTo>
                  <a:lnTo>
                    <a:pt x="831" y="545"/>
                  </a:lnTo>
                  <a:lnTo>
                    <a:pt x="831" y="538"/>
                  </a:lnTo>
                  <a:lnTo>
                    <a:pt x="831" y="531"/>
                  </a:lnTo>
                  <a:lnTo>
                    <a:pt x="832" y="524"/>
                  </a:lnTo>
                  <a:lnTo>
                    <a:pt x="833" y="505"/>
                  </a:lnTo>
                  <a:lnTo>
                    <a:pt x="815" y="507"/>
                  </a:lnTo>
                  <a:lnTo>
                    <a:pt x="781" y="510"/>
                  </a:lnTo>
                  <a:lnTo>
                    <a:pt x="747" y="515"/>
                  </a:lnTo>
                  <a:lnTo>
                    <a:pt x="713" y="518"/>
                  </a:lnTo>
                  <a:lnTo>
                    <a:pt x="680" y="524"/>
                  </a:lnTo>
                  <a:lnTo>
                    <a:pt x="647" y="529"/>
                  </a:lnTo>
                  <a:lnTo>
                    <a:pt x="615" y="534"/>
                  </a:lnTo>
                  <a:lnTo>
                    <a:pt x="584" y="540"/>
                  </a:lnTo>
                  <a:lnTo>
                    <a:pt x="552" y="546"/>
                  </a:lnTo>
                  <a:lnTo>
                    <a:pt x="523" y="553"/>
                  </a:lnTo>
                  <a:lnTo>
                    <a:pt x="493" y="559"/>
                  </a:lnTo>
                  <a:lnTo>
                    <a:pt x="463" y="566"/>
                  </a:lnTo>
                  <a:lnTo>
                    <a:pt x="435" y="574"/>
                  </a:lnTo>
                  <a:lnTo>
                    <a:pt x="406" y="581"/>
                  </a:lnTo>
                  <a:lnTo>
                    <a:pt x="380" y="589"/>
                  </a:lnTo>
                  <a:lnTo>
                    <a:pt x="353" y="598"/>
                  </a:lnTo>
                  <a:lnTo>
                    <a:pt x="328" y="606"/>
                  </a:lnTo>
                  <a:lnTo>
                    <a:pt x="303" y="615"/>
                  </a:lnTo>
                  <a:lnTo>
                    <a:pt x="278" y="624"/>
                  </a:lnTo>
                  <a:lnTo>
                    <a:pt x="255" y="633"/>
                  </a:lnTo>
                  <a:lnTo>
                    <a:pt x="232" y="644"/>
                  </a:lnTo>
                  <a:lnTo>
                    <a:pt x="209" y="654"/>
                  </a:lnTo>
                  <a:lnTo>
                    <a:pt x="189" y="664"/>
                  </a:lnTo>
                  <a:lnTo>
                    <a:pt x="168" y="674"/>
                  </a:lnTo>
                  <a:lnTo>
                    <a:pt x="149" y="685"/>
                  </a:lnTo>
                  <a:lnTo>
                    <a:pt x="131" y="696"/>
                  </a:lnTo>
                  <a:lnTo>
                    <a:pt x="113" y="707"/>
                  </a:lnTo>
                  <a:lnTo>
                    <a:pt x="95" y="719"/>
                  </a:lnTo>
                  <a:lnTo>
                    <a:pt x="80" y="730"/>
                  </a:lnTo>
                  <a:lnTo>
                    <a:pt x="65" y="743"/>
                  </a:lnTo>
                  <a:lnTo>
                    <a:pt x="51" y="754"/>
                  </a:lnTo>
                  <a:lnTo>
                    <a:pt x="39" y="767"/>
                  </a:lnTo>
                  <a:lnTo>
                    <a:pt x="26" y="779"/>
                  </a:lnTo>
                  <a:lnTo>
                    <a:pt x="8" y="815"/>
                  </a:lnTo>
                  <a:lnTo>
                    <a:pt x="0" y="860"/>
                  </a:lnTo>
                  <a:lnTo>
                    <a:pt x="0" y="903"/>
                  </a:lnTo>
                  <a:lnTo>
                    <a:pt x="1" y="934"/>
                  </a:lnTo>
                  <a:lnTo>
                    <a:pt x="3" y="958"/>
                  </a:lnTo>
                  <a:lnTo>
                    <a:pt x="8" y="983"/>
                  </a:lnTo>
                  <a:lnTo>
                    <a:pt x="13" y="1008"/>
                  </a:lnTo>
                  <a:lnTo>
                    <a:pt x="20" y="1032"/>
                  </a:lnTo>
                  <a:lnTo>
                    <a:pt x="28" y="1055"/>
                  </a:lnTo>
                  <a:lnTo>
                    <a:pt x="39" y="1075"/>
                  </a:lnTo>
                  <a:lnTo>
                    <a:pt x="50" y="1094"/>
                  </a:lnTo>
                  <a:lnTo>
                    <a:pt x="62" y="1107"/>
                  </a:lnTo>
                  <a:lnTo>
                    <a:pt x="78" y="1120"/>
                  </a:lnTo>
                  <a:lnTo>
                    <a:pt x="95" y="1132"/>
                  </a:lnTo>
                  <a:lnTo>
                    <a:pt x="115" y="1144"/>
                  </a:lnTo>
                  <a:lnTo>
                    <a:pt x="134" y="1154"/>
                  </a:lnTo>
                  <a:lnTo>
                    <a:pt x="156" y="1163"/>
                  </a:lnTo>
                  <a:lnTo>
                    <a:pt x="179" y="1172"/>
                  </a:lnTo>
                  <a:lnTo>
                    <a:pt x="203" y="1180"/>
                  </a:lnTo>
                  <a:lnTo>
                    <a:pt x="228" y="1187"/>
                  </a:lnTo>
                  <a:lnTo>
                    <a:pt x="236" y="1208"/>
                  </a:lnTo>
                  <a:lnTo>
                    <a:pt x="244" y="1227"/>
                  </a:lnTo>
                  <a:lnTo>
                    <a:pt x="254" y="1246"/>
                  </a:lnTo>
                  <a:lnTo>
                    <a:pt x="265" y="1266"/>
                  </a:lnTo>
                  <a:lnTo>
                    <a:pt x="278" y="1284"/>
                  </a:lnTo>
                  <a:lnTo>
                    <a:pt x="290" y="1301"/>
                  </a:lnTo>
                  <a:lnTo>
                    <a:pt x="305" y="1318"/>
                  </a:lnTo>
                  <a:lnTo>
                    <a:pt x="321" y="1334"/>
                  </a:lnTo>
                  <a:lnTo>
                    <a:pt x="334" y="1345"/>
                  </a:lnTo>
                  <a:lnTo>
                    <a:pt x="347" y="1357"/>
                  </a:lnTo>
                  <a:lnTo>
                    <a:pt x="361" y="1367"/>
                  </a:lnTo>
                  <a:lnTo>
                    <a:pt x="375" y="1376"/>
                  </a:lnTo>
                  <a:lnTo>
                    <a:pt x="389" y="1385"/>
                  </a:lnTo>
                  <a:lnTo>
                    <a:pt x="404" y="1393"/>
                  </a:lnTo>
                  <a:lnTo>
                    <a:pt x="419" y="1400"/>
                  </a:lnTo>
                  <a:lnTo>
                    <a:pt x="435" y="1407"/>
                  </a:lnTo>
                  <a:lnTo>
                    <a:pt x="450" y="1413"/>
                  </a:lnTo>
                  <a:lnTo>
                    <a:pt x="466" y="1418"/>
                  </a:lnTo>
                  <a:lnTo>
                    <a:pt x="482" y="1422"/>
                  </a:lnTo>
                  <a:lnTo>
                    <a:pt x="499" y="1425"/>
                  </a:lnTo>
                  <a:lnTo>
                    <a:pt x="515" y="1429"/>
                  </a:lnTo>
                  <a:lnTo>
                    <a:pt x="532" y="1431"/>
                  </a:lnTo>
                  <a:lnTo>
                    <a:pt x="548" y="1432"/>
                  </a:lnTo>
                  <a:lnTo>
                    <a:pt x="565" y="1432"/>
                  </a:lnTo>
                  <a:lnTo>
                    <a:pt x="582" y="1432"/>
                  </a:lnTo>
                  <a:lnTo>
                    <a:pt x="598" y="1431"/>
                  </a:lnTo>
                  <a:lnTo>
                    <a:pt x="615" y="1429"/>
                  </a:lnTo>
                  <a:lnTo>
                    <a:pt x="631" y="1425"/>
                  </a:lnTo>
                  <a:lnTo>
                    <a:pt x="647" y="1422"/>
                  </a:lnTo>
                  <a:lnTo>
                    <a:pt x="662" y="1418"/>
                  </a:lnTo>
                  <a:lnTo>
                    <a:pt x="677" y="1413"/>
                  </a:lnTo>
                  <a:lnTo>
                    <a:pt x="692" y="1407"/>
                  </a:lnTo>
                  <a:lnTo>
                    <a:pt x="707" y="1400"/>
                  </a:lnTo>
                  <a:lnTo>
                    <a:pt x="721" y="1393"/>
                  </a:lnTo>
                  <a:lnTo>
                    <a:pt x="734" y="1385"/>
                  </a:lnTo>
                  <a:lnTo>
                    <a:pt x="748" y="1376"/>
                  </a:lnTo>
                  <a:lnTo>
                    <a:pt x="761" y="1367"/>
                  </a:lnTo>
                  <a:lnTo>
                    <a:pt x="773" y="1357"/>
                  </a:lnTo>
                  <a:lnTo>
                    <a:pt x="786" y="1345"/>
                  </a:lnTo>
                  <a:lnTo>
                    <a:pt x="797" y="1334"/>
                  </a:lnTo>
                  <a:lnTo>
                    <a:pt x="808" y="1321"/>
                  </a:lnTo>
                  <a:lnTo>
                    <a:pt x="820" y="1308"/>
                  </a:lnTo>
                  <a:lnTo>
                    <a:pt x="829" y="1293"/>
                  </a:lnTo>
                  <a:lnTo>
                    <a:pt x="839" y="1278"/>
                  </a:lnTo>
                  <a:lnTo>
                    <a:pt x="847" y="1263"/>
                  </a:lnTo>
                  <a:lnTo>
                    <a:pt x="854" y="1249"/>
                  </a:lnTo>
                  <a:lnTo>
                    <a:pt x="861" y="1233"/>
                  </a:lnTo>
                  <a:lnTo>
                    <a:pt x="867" y="1217"/>
                  </a:lnTo>
                  <a:lnTo>
                    <a:pt x="885" y="1217"/>
                  </a:lnTo>
                  <a:lnTo>
                    <a:pt x="903" y="1216"/>
                  </a:lnTo>
                  <a:lnTo>
                    <a:pt x="921" y="1216"/>
                  </a:lnTo>
                  <a:lnTo>
                    <a:pt x="939" y="1216"/>
                  </a:lnTo>
                  <a:lnTo>
                    <a:pt x="958" y="1214"/>
                  </a:lnTo>
                  <a:lnTo>
                    <a:pt x="976" y="1214"/>
                  </a:lnTo>
                  <a:lnTo>
                    <a:pt x="994" y="1214"/>
                  </a:lnTo>
                  <a:lnTo>
                    <a:pt x="1012" y="1213"/>
                  </a:lnTo>
                  <a:lnTo>
                    <a:pt x="1031" y="1213"/>
                  </a:lnTo>
                  <a:lnTo>
                    <a:pt x="1050" y="1213"/>
                  </a:lnTo>
                  <a:lnTo>
                    <a:pt x="1068" y="1213"/>
                  </a:lnTo>
                  <a:lnTo>
                    <a:pt x="1087" y="1212"/>
                  </a:lnTo>
                  <a:lnTo>
                    <a:pt x="1106" y="1212"/>
                  </a:lnTo>
                  <a:lnTo>
                    <a:pt x="1125" y="1212"/>
                  </a:lnTo>
                  <a:lnTo>
                    <a:pt x="1143" y="1212"/>
                  </a:lnTo>
                  <a:lnTo>
                    <a:pt x="1163" y="1212"/>
                  </a:lnTo>
                  <a:lnTo>
                    <a:pt x="1183" y="1212"/>
                  </a:lnTo>
                  <a:lnTo>
                    <a:pt x="1204" y="1212"/>
                  </a:lnTo>
                  <a:lnTo>
                    <a:pt x="1224" y="1212"/>
                  </a:lnTo>
                  <a:lnTo>
                    <a:pt x="1245" y="1213"/>
                  </a:lnTo>
                  <a:lnTo>
                    <a:pt x="1265" y="1213"/>
                  </a:lnTo>
                  <a:lnTo>
                    <a:pt x="1286" y="1213"/>
                  </a:lnTo>
                  <a:lnTo>
                    <a:pt x="1305" y="1214"/>
                  </a:lnTo>
                  <a:lnTo>
                    <a:pt x="1325" y="1214"/>
                  </a:lnTo>
                  <a:lnTo>
                    <a:pt x="1345" y="1216"/>
                  </a:lnTo>
                  <a:lnTo>
                    <a:pt x="1365" y="1217"/>
                  </a:lnTo>
                  <a:lnTo>
                    <a:pt x="1385" y="1217"/>
                  </a:lnTo>
                  <a:lnTo>
                    <a:pt x="1404" y="1218"/>
                  </a:lnTo>
                  <a:lnTo>
                    <a:pt x="1423" y="1219"/>
                  </a:lnTo>
                  <a:lnTo>
                    <a:pt x="1443" y="1220"/>
                  </a:lnTo>
                  <a:lnTo>
                    <a:pt x="1462" y="1220"/>
                  </a:lnTo>
                  <a:lnTo>
                    <a:pt x="1481" y="1221"/>
                  </a:lnTo>
                  <a:lnTo>
                    <a:pt x="1488" y="1237"/>
                  </a:lnTo>
                  <a:lnTo>
                    <a:pt x="1496" y="1252"/>
                  </a:lnTo>
                  <a:lnTo>
                    <a:pt x="1505" y="1267"/>
                  </a:lnTo>
                  <a:lnTo>
                    <a:pt x="1516" y="1280"/>
                  </a:lnTo>
                  <a:lnTo>
                    <a:pt x="1526" y="1295"/>
                  </a:lnTo>
                  <a:lnTo>
                    <a:pt x="1537" y="1308"/>
                  </a:lnTo>
                  <a:lnTo>
                    <a:pt x="1549" y="1321"/>
                  </a:lnTo>
                  <a:lnTo>
                    <a:pt x="1561" y="1334"/>
                  </a:lnTo>
                  <a:lnTo>
                    <a:pt x="1574" y="1345"/>
                  </a:lnTo>
                  <a:lnTo>
                    <a:pt x="1587" y="1357"/>
                  </a:lnTo>
                  <a:lnTo>
                    <a:pt x="1601" y="1367"/>
                  </a:lnTo>
                  <a:lnTo>
                    <a:pt x="1615" y="1376"/>
                  </a:lnTo>
                  <a:lnTo>
                    <a:pt x="1630" y="1385"/>
                  </a:lnTo>
                  <a:lnTo>
                    <a:pt x="1644" y="1393"/>
                  </a:lnTo>
                  <a:lnTo>
                    <a:pt x="1659" y="1400"/>
                  </a:lnTo>
                  <a:lnTo>
                    <a:pt x="1675" y="1407"/>
                  </a:lnTo>
                  <a:lnTo>
                    <a:pt x="1690" y="1413"/>
                  </a:lnTo>
                  <a:lnTo>
                    <a:pt x="1706" y="1418"/>
                  </a:lnTo>
                  <a:lnTo>
                    <a:pt x="1722" y="1422"/>
                  </a:lnTo>
                  <a:lnTo>
                    <a:pt x="1739" y="1425"/>
                  </a:lnTo>
                  <a:lnTo>
                    <a:pt x="1755" y="1429"/>
                  </a:lnTo>
                  <a:lnTo>
                    <a:pt x="1772" y="1431"/>
                  </a:lnTo>
                  <a:lnTo>
                    <a:pt x="1788" y="1432"/>
                  </a:lnTo>
                  <a:lnTo>
                    <a:pt x="1805" y="1432"/>
                  </a:lnTo>
                  <a:lnTo>
                    <a:pt x="1822" y="1432"/>
                  </a:lnTo>
                  <a:lnTo>
                    <a:pt x="1838" y="1431"/>
                  </a:lnTo>
                  <a:lnTo>
                    <a:pt x="1855" y="1429"/>
                  </a:lnTo>
                  <a:lnTo>
                    <a:pt x="1871" y="1425"/>
                  </a:lnTo>
                  <a:lnTo>
                    <a:pt x="1887" y="1422"/>
                  </a:lnTo>
                  <a:lnTo>
                    <a:pt x="1903" y="1418"/>
                  </a:lnTo>
                  <a:lnTo>
                    <a:pt x="1918" y="1413"/>
                  </a:lnTo>
                  <a:lnTo>
                    <a:pt x="1932" y="1407"/>
                  </a:lnTo>
                  <a:lnTo>
                    <a:pt x="1947" y="1400"/>
                  </a:lnTo>
                  <a:lnTo>
                    <a:pt x="1961" y="1393"/>
                  </a:lnTo>
                  <a:lnTo>
                    <a:pt x="1976" y="1385"/>
                  </a:lnTo>
                  <a:lnTo>
                    <a:pt x="1988" y="1376"/>
                  </a:lnTo>
                  <a:lnTo>
                    <a:pt x="2002" y="1367"/>
                  </a:lnTo>
                  <a:lnTo>
                    <a:pt x="2014" y="1357"/>
                  </a:lnTo>
                  <a:lnTo>
                    <a:pt x="2026" y="1345"/>
                  </a:lnTo>
                  <a:lnTo>
                    <a:pt x="2037" y="1334"/>
                  </a:lnTo>
                  <a:lnTo>
                    <a:pt x="2051" y="1319"/>
                  </a:lnTo>
                  <a:lnTo>
                    <a:pt x="2063" y="1302"/>
                  </a:lnTo>
                  <a:lnTo>
                    <a:pt x="2075" y="1286"/>
                  </a:lnTo>
                  <a:lnTo>
                    <a:pt x="2085" y="1268"/>
                  </a:lnTo>
                  <a:lnTo>
                    <a:pt x="2094" y="1250"/>
                  </a:lnTo>
                  <a:lnTo>
                    <a:pt x="2102" y="1231"/>
                  </a:lnTo>
                  <a:lnTo>
                    <a:pt x="2109" y="1212"/>
                  </a:lnTo>
                  <a:lnTo>
                    <a:pt x="2115" y="1193"/>
                  </a:lnTo>
                  <a:lnTo>
                    <a:pt x="2127" y="1188"/>
                  </a:lnTo>
                  <a:lnTo>
                    <a:pt x="2139" y="1183"/>
                  </a:lnTo>
                  <a:lnTo>
                    <a:pt x="2150" y="1178"/>
                  </a:lnTo>
                  <a:lnTo>
                    <a:pt x="2161" y="1172"/>
                  </a:lnTo>
                  <a:lnTo>
                    <a:pt x="2173" y="1167"/>
                  </a:lnTo>
                  <a:lnTo>
                    <a:pt x="2183" y="1161"/>
                  </a:lnTo>
                  <a:lnTo>
                    <a:pt x="2193" y="1155"/>
                  </a:lnTo>
                  <a:lnTo>
                    <a:pt x="2202" y="1148"/>
                  </a:lnTo>
                  <a:lnTo>
                    <a:pt x="2221" y="1131"/>
                  </a:lnTo>
                  <a:lnTo>
                    <a:pt x="2235" y="1110"/>
                  </a:lnTo>
                  <a:lnTo>
                    <a:pt x="2248" y="1083"/>
                  </a:lnTo>
                  <a:lnTo>
                    <a:pt x="2257" y="1055"/>
                  </a:lnTo>
                  <a:lnTo>
                    <a:pt x="2264" y="1024"/>
                  </a:lnTo>
                  <a:lnTo>
                    <a:pt x="2268" y="992"/>
                  </a:lnTo>
                  <a:lnTo>
                    <a:pt x="2271" y="960"/>
                  </a:lnTo>
                  <a:lnTo>
                    <a:pt x="2271" y="9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75" name="Freeform 56">
              <a:extLst>
                <a:ext uri="{FF2B5EF4-FFF2-40B4-BE49-F238E27FC236}">
                  <a16:creationId xmlns:a16="http://schemas.microsoft.com/office/drawing/2014/main" id="{69027848-CF19-FE15-BD99-9D4976C35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2031"/>
              <a:ext cx="159" cy="57"/>
            </a:xfrm>
            <a:custGeom>
              <a:avLst/>
              <a:gdLst>
                <a:gd name="T0" fmla="*/ 0 w 637"/>
                <a:gd name="T1" fmla="*/ 0 h 229"/>
                <a:gd name="T2" fmla="*/ 0 w 637"/>
                <a:gd name="T3" fmla="*/ 0 h 229"/>
                <a:gd name="T4" fmla="*/ 0 w 637"/>
                <a:gd name="T5" fmla="*/ 0 h 229"/>
                <a:gd name="T6" fmla="*/ 0 w 637"/>
                <a:gd name="T7" fmla="*/ 0 h 229"/>
                <a:gd name="T8" fmla="*/ 0 w 637"/>
                <a:gd name="T9" fmla="*/ 0 h 229"/>
                <a:gd name="T10" fmla="*/ 0 w 637"/>
                <a:gd name="T11" fmla="*/ 0 h 229"/>
                <a:gd name="T12" fmla="*/ 0 w 637"/>
                <a:gd name="T13" fmla="*/ 0 h 229"/>
                <a:gd name="T14" fmla="*/ 0 w 637"/>
                <a:gd name="T15" fmla="*/ 0 h 229"/>
                <a:gd name="T16" fmla="*/ 0 w 637"/>
                <a:gd name="T17" fmla="*/ 0 h 229"/>
                <a:gd name="T18" fmla="*/ 0 w 637"/>
                <a:gd name="T19" fmla="*/ 0 h 229"/>
                <a:gd name="T20" fmla="*/ 0 w 637"/>
                <a:gd name="T21" fmla="*/ 0 h 229"/>
                <a:gd name="T22" fmla="*/ 0 w 637"/>
                <a:gd name="T23" fmla="*/ 0 h 229"/>
                <a:gd name="T24" fmla="*/ 0 w 637"/>
                <a:gd name="T25" fmla="*/ 0 h 229"/>
                <a:gd name="T26" fmla="*/ 0 w 637"/>
                <a:gd name="T27" fmla="*/ 0 h 229"/>
                <a:gd name="T28" fmla="*/ 0 w 637"/>
                <a:gd name="T29" fmla="*/ 0 h 229"/>
                <a:gd name="T30" fmla="*/ 0 w 637"/>
                <a:gd name="T31" fmla="*/ 0 h 229"/>
                <a:gd name="T32" fmla="*/ 0 w 637"/>
                <a:gd name="T33" fmla="*/ 0 h 229"/>
                <a:gd name="T34" fmla="*/ 0 w 637"/>
                <a:gd name="T35" fmla="*/ 0 h 229"/>
                <a:gd name="T36" fmla="*/ 0 w 637"/>
                <a:gd name="T37" fmla="*/ 0 h 229"/>
                <a:gd name="T38" fmla="*/ 0 w 637"/>
                <a:gd name="T39" fmla="*/ 0 h 229"/>
                <a:gd name="T40" fmla="*/ 0 w 637"/>
                <a:gd name="T41" fmla="*/ 0 h 229"/>
                <a:gd name="T42" fmla="*/ 0 w 637"/>
                <a:gd name="T43" fmla="*/ 0 h 229"/>
                <a:gd name="T44" fmla="*/ 0 w 637"/>
                <a:gd name="T45" fmla="*/ 0 h 229"/>
                <a:gd name="T46" fmla="*/ 0 w 637"/>
                <a:gd name="T47" fmla="*/ 0 h 229"/>
                <a:gd name="T48" fmla="*/ 0 w 637"/>
                <a:gd name="T49" fmla="*/ 0 h 229"/>
                <a:gd name="T50" fmla="*/ 0 w 637"/>
                <a:gd name="T51" fmla="*/ 0 h 229"/>
                <a:gd name="T52" fmla="*/ 0 w 637"/>
                <a:gd name="T53" fmla="*/ 0 h 229"/>
                <a:gd name="T54" fmla="*/ 0 w 637"/>
                <a:gd name="T55" fmla="*/ 0 h 229"/>
                <a:gd name="T56" fmla="*/ 0 w 637"/>
                <a:gd name="T57" fmla="*/ 0 h 229"/>
                <a:gd name="T58" fmla="*/ 0 w 637"/>
                <a:gd name="T59" fmla="*/ 0 h 229"/>
                <a:gd name="T60" fmla="*/ 0 w 637"/>
                <a:gd name="T61" fmla="*/ 0 h 229"/>
                <a:gd name="T62" fmla="*/ 0 w 637"/>
                <a:gd name="T63" fmla="*/ 0 h 229"/>
                <a:gd name="T64" fmla="*/ 0 w 637"/>
                <a:gd name="T65" fmla="*/ 0 h 229"/>
                <a:gd name="T66" fmla="*/ 0 w 637"/>
                <a:gd name="T67" fmla="*/ 0 h 229"/>
                <a:gd name="T68" fmla="*/ 0 w 637"/>
                <a:gd name="T69" fmla="*/ 0 h 229"/>
                <a:gd name="T70" fmla="*/ 0 w 637"/>
                <a:gd name="T71" fmla="*/ 0 h 229"/>
                <a:gd name="T72" fmla="*/ 0 w 637"/>
                <a:gd name="T73" fmla="*/ 0 h 229"/>
                <a:gd name="T74" fmla="*/ 0 w 637"/>
                <a:gd name="T75" fmla="*/ 0 h 229"/>
                <a:gd name="T76" fmla="*/ 0 w 637"/>
                <a:gd name="T77" fmla="*/ 0 h 229"/>
                <a:gd name="T78" fmla="*/ 0 w 637"/>
                <a:gd name="T79" fmla="*/ 0 h 229"/>
                <a:gd name="T80" fmla="*/ 0 w 637"/>
                <a:gd name="T81" fmla="*/ 0 h 2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37" h="229">
                  <a:moveTo>
                    <a:pt x="637" y="229"/>
                  </a:moveTo>
                  <a:lnTo>
                    <a:pt x="610" y="212"/>
                  </a:lnTo>
                  <a:lnTo>
                    <a:pt x="579" y="195"/>
                  </a:lnTo>
                  <a:lnTo>
                    <a:pt x="547" y="178"/>
                  </a:lnTo>
                  <a:lnTo>
                    <a:pt x="513" y="162"/>
                  </a:lnTo>
                  <a:lnTo>
                    <a:pt x="477" y="146"/>
                  </a:lnTo>
                  <a:lnTo>
                    <a:pt x="439" y="131"/>
                  </a:lnTo>
                  <a:lnTo>
                    <a:pt x="400" y="116"/>
                  </a:lnTo>
                  <a:lnTo>
                    <a:pt x="360" y="102"/>
                  </a:lnTo>
                  <a:lnTo>
                    <a:pt x="318" y="89"/>
                  </a:lnTo>
                  <a:lnTo>
                    <a:pt x="275" y="76"/>
                  </a:lnTo>
                  <a:lnTo>
                    <a:pt x="231" y="65"/>
                  </a:lnTo>
                  <a:lnTo>
                    <a:pt x="186" y="53"/>
                  </a:lnTo>
                  <a:lnTo>
                    <a:pt x="141" y="43"/>
                  </a:lnTo>
                  <a:lnTo>
                    <a:pt x="94" y="34"/>
                  </a:lnTo>
                  <a:lnTo>
                    <a:pt x="47" y="25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2" y="9"/>
                  </a:lnTo>
                  <a:lnTo>
                    <a:pt x="3" y="4"/>
                  </a:lnTo>
                  <a:lnTo>
                    <a:pt x="3" y="0"/>
                  </a:lnTo>
                  <a:lnTo>
                    <a:pt x="53" y="8"/>
                  </a:lnTo>
                  <a:lnTo>
                    <a:pt x="102" y="17"/>
                  </a:lnTo>
                  <a:lnTo>
                    <a:pt x="149" y="26"/>
                  </a:lnTo>
                  <a:lnTo>
                    <a:pt x="195" y="36"/>
                  </a:lnTo>
                  <a:lnTo>
                    <a:pt x="241" y="48"/>
                  </a:lnTo>
                  <a:lnTo>
                    <a:pt x="284" y="59"/>
                  </a:lnTo>
                  <a:lnTo>
                    <a:pt x="326" y="72"/>
                  </a:lnTo>
                  <a:lnTo>
                    <a:pt x="366" y="85"/>
                  </a:lnTo>
                  <a:lnTo>
                    <a:pt x="405" y="99"/>
                  </a:lnTo>
                  <a:lnTo>
                    <a:pt x="442" y="113"/>
                  </a:lnTo>
                  <a:lnTo>
                    <a:pt x="478" y="129"/>
                  </a:lnTo>
                  <a:lnTo>
                    <a:pt x="511" y="143"/>
                  </a:lnTo>
                  <a:lnTo>
                    <a:pt x="541" y="160"/>
                  </a:lnTo>
                  <a:lnTo>
                    <a:pt x="571" y="176"/>
                  </a:lnTo>
                  <a:lnTo>
                    <a:pt x="597" y="193"/>
                  </a:lnTo>
                  <a:lnTo>
                    <a:pt x="622" y="212"/>
                  </a:lnTo>
                  <a:lnTo>
                    <a:pt x="627" y="215"/>
                  </a:lnTo>
                  <a:lnTo>
                    <a:pt x="630" y="220"/>
                  </a:lnTo>
                  <a:lnTo>
                    <a:pt x="634" y="224"/>
                  </a:lnTo>
                  <a:lnTo>
                    <a:pt x="637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76" name="Freeform 57">
              <a:extLst>
                <a:ext uri="{FF2B5EF4-FFF2-40B4-BE49-F238E27FC236}">
                  <a16:creationId xmlns:a16="http://schemas.microsoft.com/office/drawing/2014/main" id="{07EEEC57-491A-19F1-209B-928A029C2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1956"/>
              <a:ext cx="15" cy="88"/>
            </a:xfrm>
            <a:custGeom>
              <a:avLst/>
              <a:gdLst>
                <a:gd name="T0" fmla="*/ 0 w 62"/>
                <a:gd name="T1" fmla="*/ 0 h 355"/>
                <a:gd name="T2" fmla="*/ 0 w 62"/>
                <a:gd name="T3" fmla="*/ 0 h 355"/>
                <a:gd name="T4" fmla="*/ 0 w 62"/>
                <a:gd name="T5" fmla="*/ 0 h 355"/>
                <a:gd name="T6" fmla="*/ 0 w 62"/>
                <a:gd name="T7" fmla="*/ 0 h 355"/>
                <a:gd name="T8" fmla="*/ 0 w 62"/>
                <a:gd name="T9" fmla="*/ 0 h 355"/>
                <a:gd name="T10" fmla="*/ 0 w 62"/>
                <a:gd name="T11" fmla="*/ 0 h 355"/>
                <a:gd name="T12" fmla="*/ 0 w 62"/>
                <a:gd name="T13" fmla="*/ 0 h 355"/>
                <a:gd name="T14" fmla="*/ 0 w 62"/>
                <a:gd name="T15" fmla="*/ 0 h 355"/>
                <a:gd name="T16" fmla="*/ 0 w 62"/>
                <a:gd name="T17" fmla="*/ 0 h 355"/>
                <a:gd name="T18" fmla="*/ 0 w 62"/>
                <a:gd name="T19" fmla="*/ 0 h 355"/>
                <a:gd name="T20" fmla="*/ 0 w 62"/>
                <a:gd name="T21" fmla="*/ 0 h 355"/>
                <a:gd name="T22" fmla="*/ 0 w 62"/>
                <a:gd name="T23" fmla="*/ 0 h 355"/>
                <a:gd name="T24" fmla="*/ 0 w 62"/>
                <a:gd name="T25" fmla="*/ 0 h 355"/>
                <a:gd name="T26" fmla="*/ 0 w 62"/>
                <a:gd name="T27" fmla="*/ 0 h 355"/>
                <a:gd name="T28" fmla="*/ 0 w 62"/>
                <a:gd name="T29" fmla="*/ 0 h 355"/>
                <a:gd name="T30" fmla="*/ 0 w 62"/>
                <a:gd name="T31" fmla="*/ 0 h 355"/>
                <a:gd name="T32" fmla="*/ 0 w 62"/>
                <a:gd name="T33" fmla="*/ 0 h 355"/>
                <a:gd name="T34" fmla="*/ 0 w 62"/>
                <a:gd name="T35" fmla="*/ 0 h 355"/>
                <a:gd name="T36" fmla="*/ 0 w 62"/>
                <a:gd name="T37" fmla="*/ 0 h 355"/>
                <a:gd name="T38" fmla="*/ 0 w 62"/>
                <a:gd name="T39" fmla="*/ 0 h 355"/>
                <a:gd name="T40" fmla="*/ 0 w 62"/>
                <a:gd name="T41" fmla="*/ 0 h 35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2" h="355">
                  <a:moveTo>
                    <a:pt x="11" y="0"/>
                  </a:moveTo>
                  <a:lnTo>
                    <a:pt x="33" y="0"/>
                  </a:lnTo>
                  <a:lnTo>
                    <a:pt x="37" y="1"/>
                  </a:lnTo>
                  <a:lnTo>
                    <a:pt x="41" y="3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62" y="328"/>
                  </a:lnTo>
                  <a:lnTo>
                    <a:pt x="59" y="332"/>
                  </a:lnTo>
                  <a:lnTo>
                    <a:pt x="54" y="335"/>
                  </a:lnTo>
                  <a:lnTo>
                    <a:pt x="50" y="338"/>
                  </a:lnTo>
                  <a:lnTo>
                    <a:pt x="44" y="342"/>
                  </a:lnTo>
                  <a:lnTo>
                    <a:pt x="39" y="345"/>
                  </a:lnTo>
                  <a:lnTo>
                    <a:pt x="33" y="349"/>
                  </a:lnTo>
                  <a:lnTo>
                    <a:pt x="26" y="352"/>
                  </a:lnTo>
                  <a:lnTo>
                    <a:pt x="19" y="355"/>
                  </a:lnTo>
                  <a:lnTo>
                    <a:pt x="0" y="13"/>
                  </a:lnTo>
                  <a:lnTo>
                    <a:pt x="1" y="8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77" name="Freeform 58">
              <a:extLst>
                <a:ext uri="{FF2B5EF4-FFF2-40B4-BE49-F238E27FC236}">
                  <a16:creationId xmlns:a16="http://schemas.microsoft.com/office/drawing/2014/main" id="{195B412B-E504-ADC6-BA6C-02E0DFCE1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2034"/>
              <a:ext cx="79" cy="22"/>
            </a:xfrm>
            <a:custGeom>
              <a:avLst/>
              <a:gdLst>
                <a:gd name="T0" fmla="*/ 0 w 317"/>
                <a:gd name="T1" fmla="*/ 0 h 88"/>
                <a:gd name="T2" fmla="*/ 0 w 317"/>
                <a:gd name="T3" fmla="*/ 0 h 88"/>
                <a:gd name="T4" fmla="*/ 0 w 317"/>
                <a:gd name="T5" fmla="*/ 0 h 88"/>
                <a:gd name="T6" fmla="*/ 0 w 317"/>
                <a:gd name="T7" fmla="*/ 0 h 88"/>
                <a:gd name="T8" fmla="*/ 0 w 317"/>
                <a:gd name="T9" fmla="*/ 0 h 88"/>
                <a:gd name="T10" fmla="*/ 0 w 317"/>
                <a:gd name="T11" fmla="*/ 0 h 88"/>
                <a:gd name="T12" fmla="*/ 0 w 317"/>
                <a:gd name="T13" fmla="*/ 0 h 88"/>
                <a:gd name="T14" fmla="*/ 0 w 317"/>
                <a:gd name="T15" fmla="*/ 0 h 88"/>
                <a:gd name="T16" fmla="*/ 0 w 317"/>
                <a:gd name="T17" fmla="*/ 0 h 88"/>
                <a:gd name="T18" fmla="*/ 0 w 317"/>
                <a:gd name="T19" fmla="*/ 0 h 88"/>
                <a:gd name="T20" fmla="*/ 0 w 317"/>
                <a:gd name="T21" fmla="*/ 0 h 88"/>
                <a:gd name="T22" fmla="*/ 0 w 317"/>
                <a:gd name="T23" fmla="*/ 0 h 88"/>
                <a:gd name="T24" fmla="*/ 0 w 317"/>
                <a:gd name="T25" fmla="*/ 0 h 88"/>
                <a:gd name="T26" fmla="*/ 0 w 317"/>
                <a:gd name="T27" fmla="*/ 0 h 88"/>
                <a:gd name="T28" fmla="*/ 0 w 317"/>
                <a:gd name="T29" fmla="*/ 0 h 88"/>
                <a:gd name="T30" fmla="*/ 0 w 317"/>
                <a:gd name="T31" fmla="*/ 0 h 88"/>
                <a:gd name="T32" fmla="*/ 0 w 317"/>
                <a:gd name="T33" fmla="*/ 0 h 88"/>
                <a:gd name="T34" fmla="*/ 0 w 317"/>
                <a:gd name="T35" fmla="*/ 0 h 88"/>
                <a:gd name="T36" fmla="*/ 0 w 317"/>
                <a:gd name="T37" fmla="*/ 0 h 88"/>
                <a:gd name="T38" fmla="*/ 0 w 317"/>
                <a:gd name="T39" fmla="*/ 0 h 88"/>
                <a:gd name="T40" fmla="*/ 0 w 317"/>
                <a:gd name="T41" fmla="*/ 0 h 88"/>
                <a:gd name="T42" fmla="*/ 0 w 317"/>
                <a:gd name="T43" fmla="*/ 0 h 88"/>
                <a:gd name="T44" fmla="*/ 0 w 317"/>
                <a:gd name="T45" fmla="*/ 0 h 88"/>
                <a:gd name="T46" fmla="*/ 0 w 317"/>
                <a:gd name="T47" fmla="*/ 0 h 88"/>
                <a:gd name="T48" fmla="*/ 0 w 317"/>
                <a:gd name="T49" fmla="*/ 0 h 88"/>
                <a:gd name="T50" fmla="*/ 0 w 317"/>
                <a:gd name="T51" fmla="*/ 0 h 88"/>
                <a:gd name="T52" fmla="*/ 0 w 317"/>
                <a:gd name="T53" fmla="*/ 0 h 88"/>
                <a:gd name="T54" fmla="*/ 0 w 317"/>
                <a:gd name="T55" fmla="*/ 0 h 88"/>
                <a:gd name="T56" fmla="*/ 0 w 317"/>
                <a:gd name="T57" fmla="*/ 0 h 88"/>
                <a:gd name="T58" fmla="*/ 0 w 317"/>
                <a:gd name="T59" fmla="*/ 0 h 88"/>
                <a:gd name="T60" fmla="*/ 0 w 317"/>
                <a:gd name="T61" fmla="*/ 0 h 88"/>
                <a:gd name="T62" fmla="*/ 0 w 317"/>
                <a:gd name="T63" fmla="*/ 0 h 88"/>
                <a:gd name="T64" fmla="*/ 0 w 317"/>
                <a:gd name="T65" fmla="*/ 0 h 88"/>
                <a:gd name="T66" fmla="*/ 0 w 317"/>
                <a:gd name="T67" fmla="*/ 0 h 88"/>
                <a:gd name="T68" fmla="*/ 0 w 317"/>
                <a:gd name="T69" fmla="*/ 0 h 88"/>
                <a:gd name="T70" fmla="*/ 0 w 317"/>
                <a:gd name="T71" fmla="*/ 0 h 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17" h="88">
                  <a:moveTo>
                    <a:pt x="39" y="86"/>
                  </a:moveTo>
                  <a:lnTo>
                    <a:pt x="35" y="81"/>
                  </a:lnTo>
                  <a:lnTo>
                    <a:pt x="32" y="76"/>
                  </a:lnTo>
                  <a:lnTo>
                    <a:pt x="29" y="69"/>
                  </a:lnTo>
                  <a:lnTo>
                    <a:pt x="24" y="62"/>
                  </a:lnTo>
                  <a:lnTo>
                    <a:pt x="18" y="54"/>
                  </a:lnTo>
                  <a:lnTo>
                    <a:pt x="13" y="46"/>
                  </a:lnTo>
                  <a:lnTo>
                    <a:pt x="7" y="39"/>
                  </a:lnTo>
                  <a:lnTo>
                    <a:pt x="0" y="31"/>
                  </a:lnTo>
                  <a:lnTo>
                    <a:pt x="0" y="21"/>
                  </a:lnTo>
                  <a:lnTo>
                    <a:pt x="274" y="0"/>
                  </a:lnTo>
                  <a:lnTo>
                    <a:pt x="317" y="69"/>
                  </a:lnTo>
                  <a:lnTo>
                    <a:pt x="305" y="71"/>
                  </a:lnTo>
                  <a:lnTo>
                    <a:pt x="294" y="73"/>
                  </a:lnTo>
                  <a:lnTo>
                    <a:pt x="282" y="76"/>
                  </a:lnTo>
                  <a:lnTo>
                    <a:pt x="270" y="77"/>
                  </a:lnTo>
                  <a:lnTo>
                    <a:pt x="257" y="79"/>
                  </a:lnTo>
                  <a:lnTo>
                    <a:pt x="245" y="80"/>
                  </a:lnTo>
                  <a:lnTo>
                    <a:pt x="232" y="81"/>
                  </a:lnTo>
                  <a:lnTo>
                    <a:pt x="220" y="83"/>
                  </a:lnTo>
                  <a:lnTo>
                    <a:pt x="206" y="85"/>
                  </a:lnTo>
                  <a:lnTo>
                    <a:pt x="192" y="86"/>
                  </a:lnTo>
                  <a:lnTo>
                    <a:pt x="179" y="86"/>
                  </a:lnTo>
                  <a:lnTo>
                    <a:pt x="165" y="87"/>
                  </a:lnTo>
                  <a:lnTo>
                    <a:pt x="151" y="87"/>
                  </a:lnTo>
                  <a:lnTo>
                    <a:pt x="137" y="88"/>
                  </a:lnTo>
                  <a:lnTo>
                    <a:pt x="123" y="88"/>
                  </a:lnTo>
                  <a:lnTo>
                    <a:pt x="108" y="88"/>
                  </a:lnTo>
                  <a:lnTo>
                    <a:pt x="99" y="88"/>
                  </a:lnTo>
                  <a:lnTo>
                    <a:pt x="90" y="88"/>
                  </a:lnTo>
                  <a:lnTo>
                    <a:pt x="81" y="88"/>
                  </a:lnTo>
                  <a:lnTo>
                    <a:pt x="73" y="87"/>
                  </a:lnTo>
                  <a:lnTo>
                    <a:pt x="64" y="87"/>
                  </a:lnTo>
                  <a:lnTo>
                    <a:pt x="56" y="87"/>
                  </a:lnTo>
                  <a:lnTo>
                    <a:pt x="47" y="86"/>
                  </a:lnTo>
                  <a:lnTo>
                    <a:pt x="39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78" name="Freeform 59">
              <a:extLst>
                <a:ext uri="{FF2B5EF4-FFF2-40B4-BE49-F238E27FC236}">
                  <a16:creationId xmlns:a16="http://schemas.microsoft.com/office/drawing/2014/main" id="{46644877-E080-D518-0483-5095072E7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" y="1899"/>
              <a:ext cx="99" cy="101"/>
            </a:xfrm>
            <a:custGeom>
              <a:avLst/>
              <a:gdLst>
                <a:gd name="T0" fmla="*/ 0 w 396"/>
                <a:gd name="T1" fmla="*/ 0 h 402"/>
                <a:gd name="T2" fmla="*/ 0 w 396"/>
                <a:gd name="T3" fmla="*/ 0 h 402"/>
                <a:gd name="T4" fmla="*/ 0 w 396"/>
                <a:gd name="T5" fmla="*/ 0 h 402"/>
                <a:gd name="T6" fmla="*/ 0 w 396"/>
                <a:gd name="T7" fmla="*/ 0 h 402"/>
                <a:gd name="T8" fmla="*/ 0 w 396"/>
                <a:gd name="T9" fmla="*/ 0 h 402"/>
                <a:gd name="T10" fmla="*/ 0 w 396"/>
                <a:gd name="T11" fmla="*/ 0 h 402"/>
                <a:gd name="T12" fmla="*/ 0 w 396"/>
                <a:gd name="T13" fmla="*/ 0 h 402"/>
                <a:gd name="T14" fmla="*/ 0 w 396"/>
                <a:gd name="T15" fmla="*/ 0 h 402"/>
                <a:gd name="T16" fmla="*/ 0 w 396"/>
                <a:gd name="T17" fmla="*/ 0 h 402"/>
                <a:gd name="T18" fmla="*/ 0 w 396"/>
                <a:gd name="T19" fmla="*/ 0 h 402"/>
                <a:gd name="T20" fmla="*/ 0 w 396"/>
                <a:gd name="T21" fmla="*/ 0 h 402"/>
                <a:gd name="T22" fmla="*/ 0 w 396"/>
                <a:gd name="T23" fmla="*/ 0 h 402"/>
                <a:gd name="T24" fmla="*/ 0 w 396"/>
                <a:gd name="T25" fmla="*/ 0 h 402"/>
                <a:gd name="T26" fmla="*/ 0 w 396"/>
                <a:gd name="T27" fmla="*/ 0 h 402"/>
                <a:gd name="T28" fmla="*/ 0 w 396"/>
                <a:gd name="T29" fmla="*/ 0 h 402"/>
                <a:gd name="T30" fmla="*/ 0 w 396"/>
                <a:gd name="T31" fmla="*/ 0 h 402"/>
                <a:gd name="T32" fmla="*/ 0 w 396"/>
                <a:gd name="T33" fmla="*/ 0 h 402"/>
                <a:gd name="T34" fmla="*/ 0 w 396"/>
                <a:gd name="T35" fmla="*/ 0 h 402"/>
                <a:gd name="T36" fmla="*/ 0 w 396"/>
                <a:gd name="T37" fmla="*/ 0 h 402"/>
                <a:gd name="T38" fmla="*/ 0 w 396"/>
                <a:gd name="T39" fmla="*/ 0 h 402"/>
                <a:gd name="T40" fmla="*/ 0 w 396"/>
                <a:gd name="T41" fmla="*/ 0 h 402"/>
                <a:gd name="T42" fmla="*/ 0 w 396"/>
                <a:gd name="T43" fmla="*/ 0 h 402"/>
                <a:gd name="T44" fmla="*/ 0 w 396"/>
                <a:gd name="T45" fmla="*/ 0 h 402"/>
                <a:gd name="T46" fmla="*/ 0 w 396"/>
                <a:gd name="T47" fmla="*/ 0 h 402"/>
                <a:gd name="T48" fmla="*/ 0 w 396"/>
                <a:gd name="T49" fmla="*/ 0 h 402"/>
                <a:gd name="T50" fmla="*/ 0 w 396"/>
                <a:gd name="T51" fmla="*/ 0 h 402"/>
                <a:gd name="T52" fmla="*/ 0 w 396"/>
                <a:gd name="T53" fmla="*/ 0 h 402"/>
                <a:gd name="T54" fmla="*/ 0 w 396"/>
                <a:gd name="T55" fmla="*/ 0 h 402"/>
                <a:gd name="T56" fmla="*/ 0 w 396"/>
                <a:gd name="T57" fmla="*/ 0 h 402"/>
                <a:gd name="T58" fmla="*/ 0 w 396"/>
                <a:gd name="T59" fmla="*/ 0 h 402"/>
                <a:gd name="T60" fmla="*/ 0 w 396"/>
                <a:gd name="T61" fmla="*/ 0 h 402"/>
                <a:gd name="T62" fmla="*/ 0 w 396"/>
                <a:gd name="T63" fmla="*/ 0 h 402"/>
                <a:gd name="T64" fmla="*/ 0 w 396"/>
                <a:gd name="T65" fmla="*/ 0 h 402"/>
                <a:gd name="T66" fmla="*/ 0 w 396"/>
                <a:gd name="T67" fmla="*/ 0 h 402"/>
                <a:gd name="T68" fmla="*/ 0 w 396"/>
                <a:gd name="T69" fmla="*/ 0 h 4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6" h="402">
                  <a:moveTo>
                    <a:pt x="185" y="0"/>
                  </a:moveTo>
                  <a:lnTo>
                    <a:pt x="206" y="1"/>
                  </a:lnTo>
                  <a:lnTo>
                    <a:pt x="225" y="3"/>
                  </a:lnTo>
                  <a:lnTo>
                    <a:pt x="244" y="9"/>
                  </a:lnTo>
                  <a:lnTo>
                    <a:pt x="263" y="16"/>
                  </a:lnTo>
                  <a:lnTo>
                    <a:pt x="281" y="24"/>
                  </a:lnTo>
                  <a:lnTo>
                    <a:pt x="298" y="34"/>
                  </a:lnTo>
                  <a:lnTo>
                    <a:pt x="314" y="45"/>
                  </a:lnTo>
                  <a:lnTo>
                    <a:pt x="330" y="59"/>
                  </a:lnTo>
                  <a:lnTo>
                    <a:pt x="343" y="74"/>
                  </a:lnTo>
                  <a:lnTo>
                    <a:pt x="356" y="90"/>
                  </a:lnTo>
                  <a:lnTo>
                    <a:pt x="367" y="106"/>
                  </a:lnTo>
                  <a:lnTo>
                    <a:pt x="376" y="124"/>
                  </a:lnTo>
                  <a:lnTo>
                    <a:pt x="384" y="142"/>
                  </a:lnTo>
                  <a:lnTo>
                    <a:pt x="390" y="160"/>
                  </a:lnTo>
                  <a:lnTo>
                    <a:pt x="394" y="180"/>
                  </a:lnTo>
                  <a:lnTo>
                    <a:pt x="396" y="199"/>
                  </a:lnTo>
                  <a:lnTo>
                    <a:pt x="395" y="226"/>
                  </a:lnTo>
                  <a:lnTo>
                    <a:pt x="390" y="256"/>
                  </a:lnTo>
                  <a:lnTo>
                    <a:pt x="382" y="284"/>
                  </a:lnTo>
                  <a:lnTo>
                    <a:pt x="372" y="312"/>
                  </a:lnTo>
                  <a:lnTo>
                    <a:pt x="358" y="338"/>
                  </a:lnTo>
                  <a:lnTo>
                    <a:pt x="343" y="361"/>
                  </a:lnTo>
                  <a:lnTo>
                    <a:pt x="326" y="380"/>
                  </a:lnTo>
                  <a:lnTo>
                    <a:pt x="308" y="394"/>
                  </a:lnTo>
                  <a:lnTo>
                    <a:pt x="301" y="397"/>
                  </a:lnTo>
                  <a:lnTo>
                    <a:pt x="296" y="399"/>
                  </a:lnTo>
                  <a:lnTo>
                    <a:pt x="290" y="401"/>
                  </a:lnTo>
                  <a:lnTo>
                    <a:pt x="284" y="402"/>
                  </a:lnTo>
                  <a:lnTo>
                    <a:pt x="277" y="402"/>
                  </a:lnTo>
                  <a:lnTo>
                    <a:pt x="272" y="401"/>
                  </a:lnTo>
                  <a:lnTo>
                    <a:pt x="266" y="398"/>
                  </a:lnTo>
                  <a:lnTo>
                    <a:pt x="260" y="396"/>
                  </a:lnTo>
                  <a:lnTo>
                    <a:pt x="238" y="378"/>
                  </a:lnTo>
                  <a:lnTo>
                    <a:pt x="219" y="353"/>
                  </a:lnTo>
                  <a:lnTo>
                    <a:pt x="206" y="324"/>
                  </a:lnTo>
                  <a:lnTo>
                    <a:pt x="197" y="296"/>
                  </a:lnTo>
                  <a:lnTo>
                    <a:pt x="190" y="268"/>
                  </a:lnTo>
                  <a:lnTo>
                    <a:pt x="185" y="246"/>
                  </a:lnTo>
                  <a:lnTo>
                    <a:pt x="183" y="230"/>
                  </a:lnTo>
                  <a:lnTo>
                    <a:pt x="183" y="224"/>
                  </a:lnTo>
                  <a:lnTo>
                    <a:pt x="181" y="213"/>
                  </a:lnTo>
                  <a:lnTo>
                    <a:pt x="177" y="201"/>
                  </a:lnTo>
                  <a:lnTo>
                    <a:pt x="171" y="191"/>
                  </a:lnTo>
                  <a:lnTo>
                    <a:pt x="163" y="182"/>
                  </a:lnTo>
                  <a:lnTo>
                    <a:pt x="159" y="178"/>
                  </a:lnTo>
                  <a:lnTo>
                    <a:pt x="153" y="175"/>
                  </a:lnTo>
                  <a:lnTo>
                    <a:pt x="149" y="172"/>
                  </a:lnTo>
                  <a:lnTo>
                    <a:pt x="143" y="169"/>
                  </a:lnTo>
                  <a:lnTo>
                    <a:pt x="138" y="167"/>
                  </a:lnTo>
                  <a:lnTo>
                    <a:pt x="133" y="166"/>
                  </a:lnTo>
                  <a:lnTo>
                    <a:pt x="127" y="165"/>
                  </a:lnTo>
                  <a:lnTo>
                    <a:pt x="121" y="165"/>
                  </a:lnTo>
                  <a:lnTo>
                    <a:pt x="0" y="165"/>
                  </a:lnTo>
                  <a:lnTo>
                    <a:pt x="3" y="148"/>
                  </a:lnTo>
                  <a:lnTo>
                    <a:pt x="6" y="131"/>
                  </a:lnTo>
                  <a:lnTo>
                    <a:pt x="12" y="115"/>
                  </a:lnTo>
                  <a:lnTo>
                    <a:pt x="20" y="99"/>
                  </a:lnTo>
                  <a:lnTo>
                    <a:pt x="28" y="85"/>
                  </a:lnTo>
                  <a:lnTo>
                    <a:pt x="38" y="71"/>
                  </a:lnTo>
                  <a:lnTo>
                    <a:pt x="48" y="59"/>
                  </a:lnTo>
                  <a:lnTo>
                    <a:pt x="60" y="46"/>
                  </a:lnTo>
                  <a:lnTo>
                    <a:pt x="74" y="36"/>
                  </a:lnTo>
                  <a:lnTo>
                    <a:pt x="87" y="27"/>
                  </a:lnTo>
                  <a:lnTo>
                    <a:pt x="102" y="19"/>
                  </a:lnTo>
                  <a:lnTo>
                    <a:pt x="117" y="12"/>
                  </a:lnTo>
                  <a:lnTo>
                    <a:pt x="133" y="6"/>
                  </a:lnTo>
                  <a:lnTo>
                    <a:pt x="150" y="3"/>
                  </a:lnTo>
                  <a:lnTo>
                    <a:pt x="16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EF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79" name="Freeform 60">
              <a:extLst>
                <a:ext uri="{FF2B5EF4-FFF2-40B4-BE49-F238E27FC236}">
                  <a16:creationId xmlns:a16="http://schemas.microsoft.com/office/drawing/2014/main" id="{5AB85B97-DB08-320C-0980-B87C3F0C3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1948"/>
              <a:ext cx="121" cy="84"/>
            </a:xfrm>
            <a:custGeom>
              <a:avLst/>
              <a:gdLst>
                <a:gd name="T0" fmla="*/ 0 w 484"/>
                <a:gd name="T1" fmla="*/ 0 h 332"/>
                <a:gd name="T2" fmla="*/ 0 w 484"/>
                <a:gd name="T3" fmla="*/ 0 h 332"/>
                <a:gd name="T4" fmla="*/ 0 w 484"/>
                <a:gd name="T5" fmla="*/ 0 h 332"/>
                <a:gd name="T6" fmla="*/ 0 w 484"/>
                <a:gd name="T7" fmla="*/ 0 h 332"/>
                <a:gd name="T8" fmla="*/ 0 w 484"/>
                <a:gd name="T9" fmla="*/ 0 h 332"/>
                <a:gd name="T10" fmla="*/ 0 w 484"/>
                <a:gd name="T11" fmla="*/ 0 h 332"/>
                <a:gd name="T12" fmla="*/ 0 w 484"/>
                <a:gd name="T13" fmla="*/ 0 h 332"/>
                <a:gd name="T14" fmla="*/ 0 w 484"/>
                <a:gd name="T15" fmla="*/ 0 h 332"/>
                <a:gd name="T16" fmla="*/ 0 w 484"/>
                <a:gd name="T17" fmla="*/ 0 h 332"/>
                <a:gd name="T18" fmla="*/ 0 w 484"/>
                <a:gd name="T19" fmla="*/ 0 h 332"/>
                <a:gd name="T20" fmla="*/ 0 w 484"/>
                <a:gd name="T21" fmla="*/ 0 h 332"/>
                <a:gd name="T22" fmla="*/ 0 w 484"/>
                <a:gd name="T23" fmla="*/ 0 h 332"/>
                <a:gd name="T24" fmla="*/ 0 w 484"/>
                <a:gd name="T25" fmla="*/ 0 h 332"/>
                <a:gd name="T26" fmla="*/ 0 w 484"/>
                <a:gd name="T27" fmla="*/ 0 h 332"/>
                <a:gd name="T28" fmla="*/ 0 w 484"/>
                <a:gd name="T29" fmla="*/ 0 h 332"/>
                <a:gd name="T30" fmla="*/ 0 w 484"/>
                <a:gd name="T31" fmla="*/ 0 h 332"/>
                <a:gd name="T32" fmla="*/ 0 w 484"/>
                <a:gd name="T33" fmla="*/ 0 h 332"/>
                <a:gd name="T34" fmla="*/ 0 w 484"/>
                <a:gd name="T35" fmla="*/ 0 h 332"/>
                <a:gd name="T36" fmla="*/ 0 w 484"/>
                <a:gd name="T37" fmla="*/ 0 h 332"/>
                <a:gd name="T38" fmla="*/ 0 w 484"/>
                <a:gd name="T39" fmla="*/ 0 h 332"/>
                <a:gd name="T40" fmla="*/ 0 w 484"/>
                <a:gd name="T41" fmla="*/ 0 h 332"/>
                <a:gd name="T42" fmla="*/ 0 w 484"/>
                <a:gd name="T43" fmla="*/ 0 h 332"/>
                <a:gd name="T44" fmla="*/ 0 w 484"/>
                <a:gd name="T45" fmla="*/ 0 h 332"/>
                <a:gd name="T46" fmla="*/ 0 w 484"/>
                <a:gd name="T47" fmla="*/ 0 h 332"/>
                <a:gd name="T48" fmla="*/ 0 w 484"/>
                <a:gd name="T49" fmla="*/ 0 h 332"/>
                <a:gd name="T50" fmla="*/ 0 w 484"/>
                <a:gd name="T51" fmla="*/ 0 h 332"/>
                <a:gd name="T52" fmla="*/ 0 w 484"/>
                <a:gd name="T53" fmla="*/ 0 h 332"/>
                <a:gd name="T54" fmla="*/ 0 w 484"/>
                <a:gd name="T55" fmla="*/ 0 h 332"/>
                <a:gd name="T56" fmla="*/ 0 w 484"/>
                <a:gd name="T57" fmla="*/ 0 h 332"/>
                <a:gd name="T58" fmla="*/ 0 w 484"/>
                <a:gd name="T59" fmla="*/ 0 h 332"/>
                <a:gd name="T60" fmla="*/ 0 w 484"/>
                <a:gd name="T61" fmla="*/ 0 h 332"/>
                <a:gd name="T62" fmla="*/ 0 w 484"/>
                <a:gd name="T63" fmla="*/ 0 h 332"/>
                <a:gd name="T64" fmla="*/ 0 w 484"/>
                <a:gd name="T65" fmla="*/ 0 h 332"/>
                <a:gd name="T66" fmla="*/ 0 w 484"/>
                <a:gd name="T67" fmla="*/ 0 h 332"/>
                <a:gd name="T68" fmla="*/ 0 w 484"/>
                <a:gd name="T69" fmla="*/ 0 h 332"/>
                <a:gd name="T70" fmla="*/ 0 w 484"/>
                <a:gd name="T71" fmla="*/ 0 h 332"/>
                <a:gd name="T72" fmla="*/ 0 w 484"/>
                <a:gd name="T73" fmla="*/ 0 h 332"/>
                <a:gd name="T74" fmla="*/ 0 w 484"/>
                <a:gd name="T75" fmla="*/ 0 h 332"/>
                <a:gd name="T76" fmla="*/ 0 w 484"/>
                <a:gd name="T77" fmla="*/ 0 h 332"/>
                <a:gd name="T78" fmla="*/ 0 w 484"/>
                <a:gd name="T79" fmla="*/ 0 h 332"/>
                <a:gd name="T80" fmla="*/ 0 w 484"/>
                <a:gd name="T81" fmla="*/ 0 h 332"/>
                <a:gd name="T82" fmla="*/ 0 w 484"/>
                <a:gd name="T83" fmla="*/ 0 h 332"/>
                <a:gd name="T84" fmla="*/ 0 w 484"/>
                <a:gd name="T85" fmla="*/ 0 h 332"/>
                <a:gd name="T86" fmla="*/ 0 w 484"/>
                <a:gd name="T87" fmla="*/ 0 h 332"/>
                <a:gd name="T88" fmla="*/ 0 w 484"/>
                <a:gd name="T89" fmla="*/ 0 h 332"/>
                <a:gd name="T90" fmla="*/ 0 w 484"/>
                <a:gd name="T91" fmla="*/ 0 h 332"/>
                <a:gd name="T92" fmla="*/ 0 w 484"/>
                <a:gd name="T93" fmla="*/ 0 h 332"/>
                <a:gd name="T94" fmla="*/ 0 w 484"/>
                <a:gd name="T95" fmla="*/ 0 h 332"/>
                <a:gd name="T96" fmla="*/ 0 w 484"/>
                <a:gd name="T97" fmla="*/ 0 h 332"/>
                <a:gd name="T98" fmla="*/ 0 w 484"/>
                <a:gd name="T99" fmla="*/ 0 h 332"/>
                <a:gd name="T100" fmla="*/ 0 w 484"/>
                <a:gd name="T101" fmla="*/ 0 h 332"/>
                <a:gd name="T102" fmla="*/ 0 w 484"/>
                <a:gd name="T103" fmla="*/ 0 h 332"/>
                <a:gd name="T104" fmla="*/ 0 w 484"/>
                <a:gd name="T105" fmla="*/ 0 h 332"/>
                <a:gd name="T106" fmla="*/ 0 w 484"/>
                <a:gd name="T107" fmla="*/ 0 h 332"/>
                <a:gd name="T108" fmla="*/ 0 w 484"/>
                <a:gd name="T109" fmla="*/ 0 h 332"/>
                <a:gd name="T110" fmla="*/ 0 w 484"/>
                <a:gd name="T111" fmla="*/ 0 h 332"/>
                <a:gd name="T112" fmla="*/ 0 w 484"/>
                <a:gd name="T113" fmla="*/ 0 h 332"/>
                <a:gd name="T114" fmla="*/ 0 w 484"/>
                <a:gd name="T115" fmla="*/ 0 h 3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4" h="332">
                  <a:moveTo>
                    <a:pt x="0" y="175"/>
                  </a:moveTo>
                  <a:lnTo>
                    <a:pt x="2" y="166"/>
                  </a:lnTo>
                  <a:lnTo>
                    <a:pt x="8" y="151"/>
                  </a:lnTo>
                  <a:lnTo>
                    <a:pt x="22" y="132"/>
                  </a:lnTo>
                  <a:lnTo>
                    <a:pt x="41" y="109"/>
                  </a:lnTo>
                  <a:lnTo>
                    <a:pt x="64" y="84"/>
                  </a:lnTo>
                  <a:lnTo>
                    <a:pt x="91" y="57"/>
                  </a:lnTo>
                  <a:lnTo>
                    <a:pt x="122" y="28"/>
                  </a:lnTo>
                  <a:lnTo>
                    <a:pt x="154" y="0"/>
                  </a:lnTo>
                  <a:lnTo>
                    <a:pt x="288" y="0"/>
                  </a:lnTo>
                  <a:lnTo>
                    <a:pt x="294" y="1"/>
                  </a:lnTo>
                  <a:lnTo>
                    <a:pt x="300" y="2"/>
                  </a:lnTo>
                  <a:lnTo>
                    <a:pt x="304" y="4"/>
                  </a:lnTo>
                  <a:lnTo>
                    <a:pt x="309" y="8"/>
                  </a:lnTo>
                  <a:lnTo>
                    <a:pt x="312" y="12"/>
                  </a:lnTo>
                  <a:lnTo>
                    <a:pt x="316" y="17"/>
                  </a:lnTo>
                  <a:lnTo>
                    <a:pt x="317" y="22"/>
                  </a:lnTo>
                  <a:lnTo>
                    <a:pt x="318" y="28"/>
                  </a:lnTo>
                  <a:lnTo>
                    <a:pt x="319" y="36"/>
                  </a:lnTo>
                  <a:lnTo>
                    <a:pt x="322" y="55"/>
                  </a:lnTo>
                  <a:lnTo>
                    <a:pt x="326" y="80"/>
                  </a:lnTo>
                  <a:lnTo>
                    <a:pt x="334" y="111"/>
                  </a:lnTo>
                  <a:lnTo>
                    <a:pt x="345" y="143"/>
                  </a:lnTo>
                  <a:lnTo>
                    <a:pt x="363" y="175"/>
                  </a:lnTo>
                  <a:lnTo>
                    <a:pt x="384" y="203"/>
                  </a:lnTo>
                  <a:lnTo>
                    <a:pt x="413" y="225"/>
                  </a:lnTo>
                  <a:lnTo>
                    <a:pt x="421" y="229"/>
                  </a:lnTo>
                  <a:lnTo>
                    <a:pt x="429" y="232"/>
                  </a:lnTo>
                  <a:lnTo>
                    <a:pt x="435" y="234"/>
                  </a:lnTo>
                  <a:lnTo>
                    <a:pt x="443" y="235"/>
                  </a:lnTo>
                  <a:lnTo>
                    <a:pt x="451" y="235"/>
                  </a:lnTo>
                  <a:lnTo>
                    <a:pt x="459" y="235"/>
                  </a:lnTo>
                  <a:lnTo>
                    <a:pt x="467" y="233"/>
                  </a:lnTo>
                  <a:lnTo>
                    <a:pt x="475" y="231"/>
                  </a:lnTo>
                  <a:lnTo>
                    <a:pt x="484" y="312"/>
                  </a:lnTo>
                  <a:lnTo>
                    <a:pt x="218" y="332"/>
                  </a:lnTo>
                  <a:lnTo>
                    <a:pt x="203" y="208"/>
                  </a:lnTo>
                  <a:lnTo>
                    <a:pt x="189" y="208"/>
                  </a:lnTo>
                  <a:lnTo>
                    <a:pt x="188" y="208"/>
                  </a:lnTo>
                  <a:lnTo>
                    <a:pt x="184" y="208"/>
                  </a:lnTo>
                  <a:lnTo>
                    <a:pt x="177" y="207"/>
                  </a:lnTo>
                  <a:lnTo>
                    <a:pt x="168" y="207"/>
                  </a:lnTo>
                  <a:lnTo>
                    <a:pt x="156" y="206"/>
                  </a:lnTo>
                  <a:lnTo>
                    <a:pt x="144" y="205"/>
                  </a:lnTo>
                  <a:lnTo>
                    <a:pt x="130" y="203"/>
                  </a:lnTo>
                  <a:lnTo>
                    <a:pt x="115" y="202"/>
                  </a:lnTo>
                  <a:lnTo>
                    <a:pt x="101" y="200"/>
                  </a:lnTo>
                  <a:lnTo>
                    <a:pt x="85" y="198"/>
                  </a:lnTo>
                  <a:lnTo>
                    <a:pt x="69" y="196"/>
                  </a:lnTo>
                  <a:lnTo>
                    <a:pt x="54" y="192"/>
                  </a:lnTo>
                  <a:lnTo>
                    <a:pt x="39" y="189"/>
                  </a:lnTo>
                  <a:lnTo>
                    <a:pt x="25" y="185"/>
                  </a:lnTo>
                  <a:lnTo>
                    <a:pt x="13" y="181"/>
                  </a:lnTo>
                  <a:lnTo>
                    <a:pt x="2" y="176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0" name="Freeform 61">
              <a:extLst>
                <a:ext uri="{FF2B5EF4-FFF2-40B4-BE49-F238E27FC236}">
                  <a16:creationId xmlns:a16="http://schemas.microsoft.com/office/drawing/2014/main" id="{6465DB88-ECA9-B755-FB12-BFB5287D3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2043"/>
              <a:ext cx="26" cy="12"/>
            </a:xfrm>
            <a:custGeom>
              <a:avLst/>
              <a:gdLst>
                <a:gd name="T0" fmla="*/ 0 w 104"/>
                <a:gd name="T1" fmla="*/ 0 h 47"/>
                <a:gd name="T2" fmla="*/ 0 w 104"/>
                <a:gd name="T3" fmla="*/ 0 h 47"/>
                <a:gd name="T4" fmla="*/ 0 w 104"/>
                <a:gd name="T5" fmla="*/ 0 h 47"/>
                <a:gd name="T6" fmla="*/ 0 w 104"/>
                <a:gd name="T7" fmla="*/ 0 h 47"/>
                <a:gd name="T8" fmla="*/ 0 w 104"/>
                <a:gd name="T9" fmla="*/ 0 h 47"/>
                <a:gd name="T10" fmla="*/ 0 w 104"/>
                <a:gd name="T11" fmla="*/ 0 h 47"/>
                <a:gd name="T12" fmla="*/ 0 w 104"/>
                <a:gd name="T13" fmla="*/ 0 h 47"/>
                <a:gd name="T14" fmla="*/ 0 w 104"/>
                <a:gd name="T15" fmla="*/ 0 h 47"/>
                <a:gd name="T16" fmla="*/ 0 w 104"/>
                <a:gd name="T17" fmla="*/ 0 h 47"/>
                <a:gd name="T18" fmla="*/ 0 w 104"/>
                <a:gd name="T19" fmla="*/ 0 h 47"/>
                <a:gd name="T20" fmla="*/ 0 w 104"/>
                <a:gd name="T21" fmla="*/ 0 h 47"/>
                <a:gd name="T22" fmla="*/ 0 w 104"/>
                <a:gd name="T23" fmla="*/ 0 h 47"/>
                <a:gd name="T24" fmla="*/ 0 w 104"/>
                <a:gd name="T25" fmla="*/ 0 h 47"/>
                <a:gd name="T26" fmla="*/ 0 w 104"/>
                <a:gd name="T27" fmla="*/ 0 h 47"/>
                <a:gd name="T28" fmla="*/ 0 w 104"/>
                <a:gd name="T29" fmla="*/ 0 h 47"/>
                <a:gd name="T30" fmla="*/ 0 w 104"/>
                <a:gd name="T31" fmla="*/ 0 h 47"/>
                <a:gd name="T32" fmla="*/ 0 w 104"/>
                <a:gd name="T33" fmla="*/ 0 h 47"/>
                <a:gd name="T34" fmla="*/ 0 w 104"/>
                <a:gd name="T35" fmla="*/ 0 h 47"/>
                <a:gd name="T36" fmla="*/ 0 w 104"/>
                <a:gd name="T37" fmla="*/ 0 h 47"/>
                <a:gd name="T38" fmla="*/ 0 w 104"/>
                <a:gd name="T39" fmla="*/ 0 h 47"/>
                <a:gd name="T40" fmla="*/ 0 w 104"/>
                <a:gd name="T41" fmla="*/ 0 h 47"/>
                <a:gd name="T42" fmla="*/ 0 w 104"/>
                <a:gd name="T43" fmla="*/ 0 h 47"/>
                <a:gd name="T44" fmla="*/ 0 w 104"/>
                <a:gd name="T45" fmla="*/ 0 h 47"/>
                <a:gd name="T46" fmla="*/ 0 w 104"/>
                <a:gd name="T47" fmla="*/ 0 h 47"/>
                <a:gd name="T48" fmla="*/ 0 w 104"/>
                <a:gd name="T49" fmla="*/ 0 h 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4" h="47">
                  <a:moveTo>
                    <a:pt x="52" y="0"/>
                  </a:moveTo>
                  <a:lnTo>
                    <a:pt x="55" y="0"/>
                  </a:lnTo>
                  <a:lnTo>
                    <a:pt x="60" y="1"/>
                  </a:lnTo>
                  <a:lnTo>
                    <a:pt x="66" y="3"/>
                  </a:lnTo>
                  <a:lnTo>
                    <a:pt x="71" y="8"/>
                  </a:lnTo>
                  <a:lnTo>
                    <a:pt x="71" y="10"/>
                  </a:lnTo>
                  <a:lnTo>
                    <a:pt x="75" y="11"/>
                  </a:lnTo>
                  <a:lnTo>
                    <a:pt x="83" y="19"/>
                  </a:lnTo>
                  <a:lnTo>
                    <a:pt x="90" y="27"/>
                  </a:lnTo>
                  <a:lnTo>
                    <a:pt x="97" y="37"/>
                  </a:lnTo>
                  <a:lnTo>
                    <a:pt x="104" y="47"/>
                  </a:lnTo>
                  <a:lnTo>
                    <a:pt x="91" y="46"/>
                  </a:lnTo>
                  <a:lnTo>
                    <a:pt x="77" y="45"/>
                  </a:lnTo>
                  <a:lnTo>
                    <a:pt x="63" y="43"/>
                  </a:lnTo>
                  <a:lnTo>
                    <a:pt x="50" y="42"/>
                  </a:lnTo>
                  <a:lnTo>
                    <a:pt x="37" y="40"/>
                  </a:lnTo>
                  <a:lnTo>
                    <a:pt x="25" y="37"/>
                  </a:lnTo>
                  <a:lnTo>
                    <a:pt x="12" y="35"/>
                  </a:lnTo>
                  <a:lnTo>
                    <a:pt x="0" y="33"/>
                  </a:lnTo>
                  <a:lnTo>
                    <a:pt x="33" y="21"/>
                  </a:lnTo>
                  <a:lnTo>
                    <a:pt x="29" y="11"/>
                  </a:lnTo>
                  <a:lnTo>
                    <a:pt x="31" y="9"/>
                  </a:lnTo>
                  <a:lnTo>
                    <a:pt x="36" y="6"/>
                  </a:lnTo>
                  <a:lnTo>
                    <a:pt x="42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1" name="Freeform 62">
              <a:extLst>
                <a:ext uri="{FF2B5EF4-FFF2-40B4-BE49-F238E27FC236}">
                  <a16:creationId xmlns:a16="http://schemas.microsoft.com/office/drawing/2014/main" id="{4D9D9FAB-D160-7B74-2712-1D9E72D74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2019"/>
              <a:ext cx="20" cy="25"/>
            </a:xfrm>
            <a:custGeom>
              <a:avLst/>
              <a:gdLst>
                <a:gd name="T0" fmla="*/ 0 w 82"/>
                <a:gd name="T1" fmla="*/ 0 h 101"/>
                <a:gd name="T2" fmla="*/ 0 w 82"/>
                <a:gd name="T3" fmla="*/ 0 h 101"/>
                <a:gd name="T4" fmla="*/ 0 w 82"/>
                <a:gd name="T5" fmla="*/ 0 h 101"/>
                <a:gd name="T6" fmla="*/ 0 w 82"/>
                <a:gd name="T7" fmla="*/ 0 h 101"/>
                <a:gd name="T8" fmla="*/ 0 w 82"/>
                <a:gd name="T9" fmla="*/ 0 h 101"/>
                <a:gd name="T10" fmla="*/ 0 w 82"/>
                <a:gd name="T11" fmla="*/ 0 h 101"/>
                <a:gd name="T12" fmla="*/ 0 w 82"/>
                <a:gd name="T13" fmla="*/ 0 h 101"/>
                <a:gd name="T14" fmla="*/ 0 w 82"/>
                <a:gd name="T15" fmla="*/ 0 h 101"/>
                <a:gd name="T16" fmla="*/ 0 w 82"/>
                <a:gd name="T17" fmla="*/ 0 h 101"/>
                <a:gd name="T18" fmla="*/ 0 w 82"/>
                <a:gd name="T19" fmla="*/ 0 h 101"/>
                <a:gd name="T20" fmla="*/ 0 w 82"/>
                <a:gd name="T21" fmla="*/ 0 h 101"/>
                <a:gd name="T22" fmla="*/ 0 w 82"/>
                <a:gd name="T23" fmla="*/ 0 h 101"/>
                <a:gd name="T24" fmla="*/ 0 w 82"/>
                <a:gd name="T25" fmla="*/ 0 h 101"/>
                <a:gd name="T26" fmla="*/ 0 w 82"/>
                <a:gd name="T27" fmla="*/ 0 h 101"/>
                <a:gd name="T28" fmla="*/ 0 w 82"/>
                <a:gd name="T29" fmla="*/ 0 h 101"/>
                <a:gd name="T30" fmla="*/ 0 w 82"/>
                <a:gd name="T31" fmla="*/ 0 h 10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2" h="101">
                  <a:moveTo>
                    <a:pt x="5" y="3"/>
                  </a:moveTo>
                  <a:lnTo>
                    <a:pt x="8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2"/>
                  </a:lnTo>
                  <a:lnTo>
                    <a:pt x="82" y="89"/>
                  </a:lnTo>
                  <a:lnTo>
                    <a:pt x="81" y="90"/>
                  </a:lnTo>
                  <a:lnTo>
                    <a:pt x="80" y="92"/>
                  </a:lnTo>
                  <a:lnTo>
                    <a:pt x="79" y="93"/>
                  </a:lnTo>
                  <a:lnTo>
                    <a:pt x="79" y="96"/>
                  </a:lnTo>
                  <a:lnTo>
                    <a:pt x="64" y="101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2" name="Freeform 63">
              <a:extLst>
                <a:ext uri="{FF2B5EF4-FFF2-40B4-BE49-F238E27FC236}">
                  <a16:creationId xmlns:a16="http://schemas.microsoft.com/office/drawing/2014/main" id="{D971B8F6-4402-CEAB-7700-B4AFE162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2027"/>
              <a:ext cx="162" cy="45"/>
            </a:xfrm>
            <a:custGeom>
              <a:avLst/>
              <a:gdLst>
                <a:gd name="T0" fmla="*/ 0 w 649"/>
                <a:gd name="T1" fmla="*/ 0 h 180"/>
                <a:gd name="T2" fmla="*/ 0 w 649"/>
                <a:gd name="T3" fmla="*/ 0 h 180"/>
                <a:gd name="T4" fmla="*/ 0 w 649"/>
                <a:gd name="T5" fmla="*/ 0 h 180"/>
                <a:gd name="T6" fmla="*/ 0 w 649"/>
                <a:gd name="T7" fmla="*/ 0 h 180"/>
                <a:gd name="T8" fmla="*/ 0 w 649"/>
                <a:gd name="T9" fmla="*/ 0 h 180"/>
                <a:gd name="T10" fmla="*/ 0 w 649"/>
                <a:gd name="T11" fmla="*/ 0 h 180"/>
                <a:gd name="T12" fmla="*/ 0 w 649"/>
                <a:gd name="T13" fmla="*/ 0 h 180"/>
                <a:gd name="T14" fmla="*/ 0 w 649"/>
                <a:gd name="T15" fmla="*/ 0 h 180"/>
                <a:gd name="T16" fmla="*/ 0 w 649"/>
                <a:gd name="T17" fmla="*/ 0 h 180"/>
                <a:gd name="T18" fmla="*/ 0 w 649"/>
                <a:gd name="T19" fmla="*/ 0 h 180"/>
                <a:gd name="T20" fmla="*/ 0 w 649"/>
                <a:gd name="T21" fmla="*/ 0 h 180"/>
                <a:gd name="T22" fmla="*/ 0 w 649"/>
                <a:gd name="T23" fmla="*/ 0 h 180"/>
                <a:gd name="T24" fmla="*/ 0 w 649"/>
                <a:gd name="T25" fmla="*/ 0 h 180"/>
                <a:gd name="T26" fmla="*/ 0 w 649"/>
                <a:gd name="T27" fmla="*/ 0 h 180"/>
                <a:gd name="T28" fmla="*/ 0 w 649"/>
                <a:gd name="T29" fmla="*/ 0 h 180"/>
                <a:gd name="T30" fmla="*/ 0 w 649"/>
                <a:gd name="T31" fmla="*/ 0 h 180"/>
                <a:gd name="T32" fmla="*/ 0 w 649"/>
                <a:gd name="T33" fmla="*/ 0 h 180"/>
                <a:gd name="T34" fmla="*/ 0 w 649"/>
                <a:gd name="T35" fmla="*/ 0 h 180"/>
                <a:gd name="T36" fmla="*/ 0 w 649"/>
                <a:gd name="T37" fmla="*/ 0 h 180"/>
                <a:gd name="T38" fmla="*/ 0 w 649"/>
                <a:gd name="T39" fmla="*/ 0 h 180"/>
                <a:gd name="T40" fmla="*/ 0 w 649"/>
                <a:gd name="T41" fmla="*/ 0 h 180"/>
                <a:gd name="T42" fmla="*/ 0 w 649"/>
                <a:gd name="T43" fmla="*/ 0 h 180"/>
                <a:gd name="T44" fmla="*/ 0 w 649"/>
                <a:gd name="T45" fmla="*/ 0 h 180"/>
                <a:gd name="T46" fmla="*/ 0 w 649"/>
                <a:gd name="T47" fmla="*/ 0 h 180"/>
                <a:gd name="T48" fmla="*/ 0 w 649"/>
                <a:gd name="T49" fmla="*/ 0 h 180"/>
                <a:gd name="T50" fmla="*/ 0 w 649"/>
                <a:gd name="T51" fmla="*/ 0 h 180"/>
                <a:gd name="T52" fmla="*/ 0 w 649"/>
                <a:gd name="T53" fmla="*/ 0 h 180"/>
                <a:gd name="T54" fmla="*/ 0 w 649"/>
                <a:gd name="T55" fmla="*/ 0 h 180"/>
                <a:gd name="T56" fmla="*/ 0 w 649"/>
                <a:gd name="T57" fmla="*/ 0 h 180"/>
                <a:gd name="T58" fmla="*/ 0 w 649"/>
                <a:gd name="T59" fmla="*/ 0 h 180"/>
                <a:gd name="T60" fmla="*/ 0 w 649"/>
                <a:gd name="T61" fmla="*/ 0 h 180"/>
                <a:gd name="T62" fmla="*/ 0 w 649"/>
                <a:gd name="T63" fmla="*/ 0 h 180"/>
                <a:gd name="T64" fmla="*/ 0 w 649"/>
                <a:gd name="T65" fmla="*/ 0 h 180"/>
                <a:gd name="T66" fmla="*/ 0 w 649"/>
                <a:gd name="T67" fmla="*/ 0 h 180"/>
                <a:gd name="T68" fmla="*/ 0 w 649"/>
                <a:gd name="T69" fmla="*/ 0 h 180"/>
                <a:gd name="T70" fmla="*/ 0 w 649"/>
                <a:gd name="T71" fmla="*/ 0 h 180"/>
                <a:gd name="T72" fmla="*/ 0 w 649"/>
                <a:gd name="T73" fmla="*/ 0 h 18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49" h="180">
                  <a:moveTo>
                    <a:pt x="649" y="18"/>
                  </a:moveTo>
                  <a:lnTo>
                    <a:pt x="597" y="24"/>
                  </a:lnTo>
                  <a:lnTo>
                    <a:pt x="547" y="31"/>
                  </a:lnTo>
                  <a:lnTo>
                    <a:pt x="500" y="37"/>
                  </a:lnTo>
                  <a:lnTo>
                    <a:pt x="452" y="45"/>
                  </a:lnTo>
                  <a:lnTo>
                    <a:pt x="406" y="53"/>
                  </a:lnTo>
                  <a:lnTo>
                    <a:pt x="362" y="63"/>
                  </a:lnTo>
                  <a:lnTo>
                    <a:pt x="318" y="72"/>
                  </a:lnTo>
                  <a:lnTo>
                    <a:pt x="276" y="82"/>
                  </a:lnTo>
                  <a:lnTo>
                    <a:pt x="236" y="92"/>
                  </a:lnTo>
                  <a:lnTo>
                    <a:pt x="198" y="102"/>
                  </a:lnTo>
                  <a:lnTo>
                    <a:pt x="161" y="115"/>
                  </a:lnTo>
                  <a:lnTo>
                    <a:pt x="125" y="126"/>
                  </a:lnTo>
                  <a:lnTo>
                    <a:pt x="92" y="139"/>
                  </a:lnTo>
                  <a:lnTo>
                    <a:pt x="59" y="153"/>
                  </a:lnTo>
                  <a:lnTo>
                    <a:pt x="28" y="166"/>
                  </a:lnTo>
                  <a:lnTo>
                    <a:pt x="0" y="180"/>
                  </a:lnTo>
                  <a:lnTo>
                    <a:pt x="28" y="164"/>
                  </a:lnTo>
                  <a:lnTo>
                    <a:pt x="58" y="148"/>
                  </a:lnTo>
                  <a:lnTo>
                    <a:pt x="90" y="133"/>
                  </a:lnTo>
                  <a:lnTo>
                    <a:pt x="124" y="119"/>
                  </a:lnTo>
                  <a:lnTo>
                    <a:pt x="159" y="106"/>
                  </a:lnTo>
                  <a:lnTo>
                    <a:pt x="195" y="92"/>
                  </a:lnTo>
                  <a:lnTo>
                    <a:pt x="234" y="81"/>
                  </a:lnTo>
                  <a:lnTo>
                    <a:pt x="275" y="68"/>
                  </a:lnTo>
                  <a:lnTo>
                    <a:pt x="317" y="58"/>
                  </a:lnTo>
                  <a:lnTo>
                    <a:pt x="361" y="47"/>
                  </a:lnTo>
                  <a:lnTo>
                    <a:pt x="405" y="37"/>
                  </a:lnTo>
                  <a:lnTo>
                    <a:pt x="451" y="28"/>
                  </a:lnTo>
                  <a:lnTo>
                    <a:pt x="498" y="20"/>
                  </a:lnTo>
                  <a:lnTo>
                    <a:pt x="547" y="12"/>
                  </a:lnTo>
                  <a:lnTo>
                    <a:pt x="596" y="6"/>
                  </a:lnTo>
                  <a:lnTo>
                    <a:pt x="648" y="0"/>
                  </a:lnTo>
                  <a:lnTo>
                    <a:pt x="648" y="4"/>
                  </a:lnTo>
                  <a:lnTo>
                    <a:pt x="648" y="9"/>
                  </a:lnTo>
                  <a:lnTo>
                    <a:pt x="648" y="14"/>
                  </a:lnTo>
                  <a:lnTo>
                    <a:pt x="64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3" name="Freeform 64">
              <a:extLst>
                <a:ext uri="{FF2B5EF4-FFF2-40B4-BE49-F238E27FC236}">
                  <a16:creationId xmlns:a16="http://schemas.microsoft.com/office/drawing/2014/main" id="{2424BD62-D0EE-1B1A-60C7-E896FD351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2089"/>
              <a:ext cx="153" cy="154"/>
            </a:xfrm>
            <a:custGeom>
              <a:avLst/>
              <a:gdLst>
                <a:gd name="T0" fmla="*/ 0 w 613"/>
                <a:gd name="T1" fmla="*/ 0 h 613"/>
                <a:gd name="T2" fmla="*/ 0 w 613"/>
                <a:gd name="T3" fmla="*/ 0 h 613"/>
                <a:gd name="T4" fmla="*/ 0 w 613"/>
                <a:gd name="T5" fmla="*/ 0 h 613"/>
                <a:gd name="T6" fmla="*/ 0 w 613"/>
                <a:gd name="T7" fmla="*/ 0 h 613"/>
                <a:gd name="T8" fmla="*/ 0 w 613"/>
                <a:gd name="T9" fmla="*/ 0 h 613"/>
                <a:gd name="T10" fmla="*/ 0 w 613"/>
                <a:gd name="T11" fmla="*/ 0 h 613"/>
                <a:gd name="T12" fmla="*/ 0 w 613"/>
                <a:gd name="T13" fmla="*/ 0 h 613"/>
                <a:gd name="T14" fmla="*/ 0 w 613"/>
                <a:gd name="T15" fmla="*/ 0 h 613"/>
                <a:gd name="T16" fmla="*/ 0 w 613"/>
                <a:gd name="T17" fmla="*/ 0 h 613"/>
                <a:gd name="T18" fmla="*/ 0 w 613"/>
                <a:gd name="T19" fmla="*/ 0 h 613"/>
                <a:gd name="T20" fmla="*/ 0 w 613"/>
                <a:gd name="T21" fmla="*/ 0 h 613"/>
                <a:gd name="T22" fmla="*/ 0 w 613"/>
                <a:gd name="T23" fmla="*/ 0 h 613"/>
                <a:gd name="T24" fmla="*/ 0 w 613"/>
                <a:gd name="T25" fmla="*/ 0 h 613"/>
                <a:gd name="T26" fmla="*/ 0 w 613"/>
                <a:gd name="T27" fmla="*/ 0 h 613"/>
                <a:gd name="T28" fmla="*/ 0 w 613"/>
                <a:gd name="T29" fmla="*/ 0 h 613"/>
                <a:gd name="T30" fmla="*/ 0 w 613"/>
                <a:gd name="T31" fmla="*/ 0 h 613"/>
                <a:gd name="T32" fmla="*/ 0 w 613"/>
                <a:gd name="T33" fmla="*/ 0 h 613"/>
                <a:gd name="T34" fmla="*/ 0 w 613"/>
                <a:gd name="T35" fmla="*/ 0 h 613"/>
                <a:gd name="T36" fmla="*/ 0 w 613"/>
                <a:gd name="T37" fmla="*/ 0 h 613"/>
                <a:gd name="T38" fmla="*/ 0 w 613"/>
                <a:gd name="T39" fmla="*/ 0 h 613"/>
                <a:gd name="T40" fmla="*/ 0 w 613"/>
                <a:gd name="T41" fmla="*/ 0 h 613"/>
                <a:gd name="T42" fmla="*/ 0 w 613"/>
                <a:gd name="T43" fmla="*/ 0 h 613"/>
                <a:gd name="T44" fmla="*/ 0 w 613"/>
                <a:gd name="T45" fmla="*/ 0 h 613"/>
                <a:gd name="T46" fmla="*/ 0 w 613"/>
                <a:gd name="T47" fmla="*/ 0 h 613"/>
                <a:gd name="T48" fmla="*/ 0 w 613"/>
                <a:gd name="T49" fmla="*/ 0 h 613"/>
                <a:gd name="T50" fmla="*/ 0 w 613"/>
                <a:gd name="T51" fmla="*/ 0 h 613"/>
                <a:gd name="T52" fmla="*/ 0 w 613"/>
                <a:gd name="T53" fmla="*/ 0 h 613"/>
                <a:gd name="T54" fmla="*/ 0 w 613"/>
                <a:gd name="T55" fmla="*/ 0 h 613"/>
                <a:gd name="T56" fmla="*/ 0 w 613"/>
                <a:gd name="T57" fmla="*/ 0 h 613"/>
                <a:gd name="T58" fmla="*/ 0 w 613"/>
                <a:gd name="T59" fmla="*/ 0 h 613"/>
                <a:gd name="T60" fmla="*/ 0 w 613"/>
                <a:gd name="T61" fmla="*/ 0 h 613"/>
                <a:gd name="T62" fmla="*/ 0 w 613"/>
                <a:gd name="T63" fmla="*/ 0 h 613"/>
                <a:gd name="T64" fmla="*/ 0 w 613"/>
                <a:gd name="T65" fmla="*/ 0 h 613"/>
                <a:gd name="T66" fmla="*/ 0 w 613"/>
                <a:gd name="T67" fmla="*/ 0 h 613"/>
                <a:gd name="T68" fmla="*/ 0 w 613"/>
                <a:gd name="T69" fmla="*/ 0 h 613"/>
                <a:gd name="T70" fmla="*/ 0 w 613"/>
                <a:gd name="T71" fmla="*/ 0 h 613"/>
                <a:gd name="T72" fmla="*/ 0 w 613"/>
                <a:gd name="T73" fmla="*/ 0 h 613"/>
                <a:gd name="T74" fmla="*/ 0 w 613"/>
                <a:gd name="T75" fmla="*/ 0 h 613"/>
                <a:gd name="T76" fmla="*/ 0 w 613"/>
                <a:gd name="T77" fmla="*/ 0 h 613"/>
                <a:gd name="T78" fmla="*/ 0 w 613"/>
                <a:gd name="T79" fmla="*/ 0 h 613"/>
                <a:gd name="T80" fmla="*/ 0 w 613"/>
                <a:gd name="T81" fmla="*/ 0 h 613"/>
                <a:gd name="T82" fmla="*/ 0 w 613"/>
                <a:gd name="T83" fmla="*/ 0 h 613"/>
                <a:gd name="T84" fmla="*/ 0 w 613"/>
                <a:gd name="T85" fmla="*/ 0 h 613"/>
                <a:gd name="T86" fmla="*/ 0 w 613"/>
                <a:gd name="T87" fmla="*/ 0 h 6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13" h="613">
                  <a:moveTo>
                    <a:pt x="324" y="613"/>
                  </a:moveTo>
                  <a:lnTo>
                    <a:pt x="309" y="613"/>
                  </a:lnTo>
                  <a:lnTo>
                    <a:pt x="293" y="612"/>
                  </a:lnTo>
                  <a:lnTo>
                    <a:pt x="278" y="610"/>
                  </a:lnTo>
                  <a:lnTo>
                    <a:pt x="263" y="608"/>
                  </a:lnTo>
                  <a:lnTo>
                    <a:pt x="248" y="604"/>
                  </a:lnTo>
                  <a:lnTo>
                    <a:pt x="234" y="600"/>
                  </a:lnTo>
                  <a:lnTo>
                    <a:pt x="219" y="595"/>
                  </a:lnTo>
                  <a:lnTo>
                    <a:pt x="205" y="591"/>
                  </a:lnTo>
                  <a:lnTo>
                    <a:pt x="190" y="584"/>
                  </a:lnTo>
                  <a:lnTo>
                    <a:pt x="177" y="577"/>
                  </a:lnTo>
                  <a:lnTo>
                    <a:pt x="164" y="570"/>
                  </a:lnTo>
                  <a:lnTo>
                    <a:pt x="150" y="562"/>
                  </a:lnTo>
                  <a:lnTo>
                    <a:pt x="138" y="553"/>
                  </a:lnTo>
                  <a:lnTo>
                    <a:pt x="125" y="544"/>
                  </a:lnTo>
                  <a:lnTo>
                    <a:pt x="113" y="534"/>
                  </a:lnTo>
                  <a:lnTo>
                    <a:pt x="101" y="523"/>
                  </a:lnTo>
                  <a:lnTo>
                    <a:pt x="80" y="501"/>
                  </a:lnTo>
                  <a:lnTo>
                    <a:pt x="60" y="477"/>
                  </a:lnTo>
                  <a:lnTo>
                    <a:pt x="43" y="450"/>
                  </a:lnTo>
                  <a:lnTo>
                    <a:pt x="30" y="424"/>
                  </a:lnTo>
                  <a:lnTo>
                    <a:pt x="18" y="396"/>
                  </a:lnTo>
                  <a:lnTo>
                    <a:pt x="9" y="367"/>
                  </a:lnTo>
                  <a:lnTo>
                    <a:pt x="4" y="338"/>
                  </a:lnTo>
                  <a:lnTo>
                    <a:pt x="0" y="307"/>
                  </a:lnTo>
                  <a:lnTo>
                    <a:pt x="0" y="276"/>
                  </a:lnTo>
                  <a:lnTo>
                    <a:pt x="2" y="247"/>
                  </a:lnTo>
                  <a:lnTo>
                    <a:pt x="8" y="218"/>
                  </a:lnTo>
                  <a:lnTo>
                    <a:pt x="17" y="190"/>
                  </a:lnTo>
                  <a:lnTo>
                    <a:pt x="27" y="163"/>
                  </a:lnTo>
                  <a:lnTo>
                    <a:pt x="42" y="137"/>
                  </a:lnTo>
                  <a:lnTo>
                    <a:pt x="58" y="113"/>
                  </a:lnTo>
                  <a:lnTo>
                    <a:pt x="78" y="90"/>
                  </a:lnTo>
                  <a:lnTo>
                    <a:pt x="88" y="80"/>
                  </a:lnTo>
                  <a:lnTo>
                    <a:pt x="99" y="70"/>
                  </a:lnTo>
                  <a:lnTo>
                    <a:pt x="111" y="61"/>
                  </a:lnTo>
                  <a:lnTo>
                    <a:pt x="122" y="52"/>
                  </a:lnTo>
                  <a:lnTo>
                    <a:pt x="135" y="44"/>
                  </a:lnTo>
                  <a:lnTo>
                    <a:pt x="147" y="37"/>
                  </a:lnTo>
                  <a:lnTo>
                    <a:pt x="160" y="30"/>
                  </a:lnTo>
                  <a:lnTo>
                    <a:pt x="173" y="23"/>
                  </a:lnTo>
                  <a:lnTo>
                    <a:pt x="187" y="19"/>
                  </a:lnTo>
                  <a:lnTo>
                    <a:pt x="201" y="14"/>
                  </a:lnTo>
                  <a:lnTo>
                    <a:pt x="215" y="10"/>
                  </a:lnTo>
                  <a:lnTo>
                    <a:pt x="229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5" y="0"/>
                  </a:lnTo>
                  <a:lnTo>
                    <a:pt x="289" y="0"/>
                  </a:lnTo>
                  <a:lnTo>
                    <a:pt x="304" y="0"/>
                  </a:lnTo>
                  <a:lnTo>
                    <a:pt x="320" y="2"/>
                  </a:lnTo>
                  <a:lnTo>
                    <a:pt x="335" y="4"/>
                  </a:lnTo>
                  <a:lnTo>
                    <a:pt x="350" y="6"/>
                  </a:lnTo>
                  <a:lnTo>
                    <a:pt x="365" y="10"/>
                  </a:lnTo>
                  <a:lnTo>
                    <a:pt x="379" y="14"/>
                  </a:lnTo>
                  <a:lnTo>
                    <a:pt x="394" y="19"/>
                  </a:lnTo>
                  <a:lnTo>
                    <a:pt x="408" y="23"/>
                  </a:lnTo>
                  <a:lnTo>
                    <a:pt x="423" y="30"/>
                  </a:lnTo>
                  <a:lnTo>
                    <a:pt x="436" y="37"/>
                  </a:lnTo>
                  <a:lnTo>
                    <a:pt x="449" y="44"/>
                  </a:lnTo>
                  <a:lnTo>
                    <a:pt x="463" y="52"/>
                  </a:lnTo>
                  <a:lnTo>
                    <a:pt x="475" y="61"/>
                  </a:lnTo>
                  <a:lnTo>
                    <a:pt x="488" y="70"/>
                  </a:lnTo>
                  <a:lnTo>
                    <a:pt x="500" y="80"/>
                  </a:lnTo>
                  <a:lnTo>
                    <a:pt x="511" y="90"/>
                  </a:lnTo>
                  <a:lnTo>
                    <a:pt x="533" y="113"/>
                  </a:lnTo>
                  <a:lnTo>
                    <a:pt x="552" y="137"/>
                  </a:lnTo>
                  <a:lnTo>
                    <a:pt x="568" y="163"/>
                  </a:lnTo>
                  <a:lnTo>
                    <a:pt x="583" y="190"/>
                  </a:lnTo>
                  <a:lnTo>
                    <a:pt x="595" y="218"/>
                  </a:lnTo>
                  <a:lnTo>
                    <a:pt x="604" y="247"/>
                  </a:lnTo>
                  <a:lnTo>
                    <a:pt x="609" y="276"/>
                  </a:lnTo>
                  <a:lnTo>
                    <a:pt x="613" y="307"/>
                  </a:lnTo>
                  <a:lnTo>
                    <a:pt x="613" y="338"/>
                  </a:lnTo>
                  <a:lnTo>
                    <a:pt x="609" y="368"/>
                  </a:lnTo>
                  <a:lnTo>
                    <a:pt x="604" y="398"/>
                  </a:lnTo>
                  <a:lnTo>
                    <a:pt x="596" y="425"/>
                  </a:lnTo>
                  <a:lnTo>
                    <a:pt x="583" y="453"/>
                  </a:lnTo>
                  <a:lnTo>
                    <a:pt x="570" y="478"/>
                  </a:lnTo>
                  <a:lnTo>
                    <a:pt x="554" y="502"/>
                  </a:lnTo>
                  <a:lnTo>
                    <a:pt x="535" y="523"/>
                  </a:lnTo>
                  <a:lnTo>
                    <a:pt x="514" y="543"/>
                  </a:lnTo>
                  <a:lnTo>
                    <a:pt x="492" y="561"/>
                  </a:lnTo>
                  <a:lnTo>
                    <a:pt x="467" y="576"/>
                  </a:lnTo>
                  <a:lnTo>
                    <a:pt x="441" y="589"/>
                  </a:lnTo>
                  <a:lnTo>
                    <a:pt x="414" y="600"/>
                  </a:lnTo>
                  <a:lnTo>
                    <a:pt x="385" y="608"/>
                  </a:lnTo>
                  <a:lnTo>
                    <a:pt x="354" y="612"/>
                  </a:lnTo>
                  <a:lnTo>
                    <a:pt x="324" y="613"/>
                  </a:lnTo>
                  <a:close/>
                </a:path>
              </a:pathLst>
            </a:custGeom>
            <a:solidFill>
              <a:srgbClr val="19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4" name="Freeform 65">
              <a:extLst>
                <a:ext uri="{FF2B5EF4-FFF2-40B4-BE49-F238E27FC236}">
                  <a16:creationId xmlns:a16="http://schemas.microsoft.com/office/drawing/2014/main" id="{D9A92367-C34F-B2B8-6F95-226BD5DED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089"/>
              <a:ext cx="153" cy="154"/>
            </a:xfrm>
            <a:custGeom>
              <a:avLst/>
              <a:gdLst>
                <a:gd name="T0" fmla="*/ 0 w 613"/>
                <a:gd name="T1" fmla="*/ 0 h 613"/>
                <a:gd name="T2" fmla="*/ 0 w 613"/>
                <a:gd name="T3" fmla="*/ 0 h 613"/>
                <a:gd name="T4" fmla="*/ 0 w 613"/>
                <a:gd name="T5" fmla="*/ 0 h 613"/>
                <a:gd name="T6" fmla="*/ 0 w 613"/>
                <a:gd name="T7" fmla="*/ 0 h 613"/>
                <a:gd name="T8" fmla="*/ 0 w 613"/>
                <a:gd name="T9" fmla="*/ 0 h 613"/>
                <a:gd name="T10" fmla="*/ 0 w 613"/>
                <a:gd name="T11" fmla="*/ 0 h 613"/>
                <a:gd name="T12" fmla="*/ 0 w 613"/>
                <a:gd name="T13" fmla="*/ 0 h 613"/>
                <a:gd name="T14" fmla="*/ 0 w 613"/>
                <a:gd name="T15" fmla="*/ 0 h 613"/>
                <a:gd name="T16" fmla="*/ 0 w 613"/>
                <a:gd name="T17" fmla="*/ 0 h 613"/>
                <a:gd name="T18" fmla="*/ 0 w 613"/>
                <a:gd name="T19" fmla="*/ 0 h 613"/>
                <a:gd name="T20" fmla="*/ 0 w 613"/>
                <a:gd name="T21" fmla="*/ 0 h 613"/>
                <a:gd name="T22" fmla="*/ 0 w 613"/>
                <a:gd name="T23" fmla="*/ 0 h 613"/>
                <a:gd name="T24" fmla="*/ 0 w 613"/>
                <a:gd name="T25" fmla="*/ 0 h 613"/>
                <a:gd name="T26" fmla="*/ 0 w 613"/>
                <a:gd name="T27" fmla="*/ 0 h 613"/>
                <a:gd name="T28" fmla="*/ 0 w 613"/>
                <a:gd name="T29" fmla="*/ 0 h 613"/>
                <a:gd name="T30" fmla="*/ 0 w 613"/>
                <a:gd name="T31" fmla="*/ 0 h 613"/>
                <a:gd name="T32" fmla="*/ 0 w 613"/>
                <a:gd name="T33" fmla="*/ 0 h 613"/>
                <a:gd name="T34" fmla="*/ 0 w 613"/>
                <a:gd name="T35" fmla="*/ 0 h 613"/>
                <a:gd name="T36" fmla="*/ 0 w 613"/>
                <a:gd name="T37" fmla="*/ 0 h 613"/>
                <a:gd name="T38" fmla="*/ 0 w 613"/>
                <a:gd name="T39" fmla="*/ 0 h 613"/>
                <a:gd name="T40" fmla="*/ 0 w 613"/>
                <a:gd name="T41" fmla="*/ 0 h 613"/>
                <a:gd name="T42" fmla="*/ 0 w 613"/>
                <a:gd name="T43" fmla="*/ 0 h 613"/>
                <a:gd name="T44" fmla="*/ 0 w 613"/>
                <a:gd name="T45" fmla="*/ 0 h 613"/>
                <a:gd name="T46" fmla="*/ 0 w 613"/>
                <a:gd name="T47" fmla="*/ 0 h 613"/>
                <a:gd name="T48" fmla="*/ 0 w 613"/>
                <a:gd name="T49" fmla="*/ 0 h 613"/>
                <a:gd name="T50" fmla="*/ 0 w 613"/>
                <a:gd name="T51" fmla="*/ 0 h 613"/>
                <a:gd name="T52" fmla="*/ 0 w 613"/>
                <a:gd name="T53" fmla="*/ 0 h 613"/>
                <a:gd name="T54" fmla="*/ 0 w 613"/>
                <a:gd name="T55" fmla="*/ 0 h 613"/>
                <a:gd name="T56" fmla="*/ 0 w 613"/>
                <a:gd name="T57" fmla="*/ 0 h 613"/>
                <a:gd name="T58" fmla="*/ 0 w 613"/>
                <a:gd name="T59" fmla="*/ 0 h 613"/>
                <a:gd name="T60" fmla="*/ 0 w 613"/>
                <a:gd name="T61" fmla="*/ 0 h 613"/>
                <a:gd name="T62" fmla="*/ 0 w 613"/>
                <a:gd name="T63" fmla="*/ 0 h 613"/>
                <a:gd name="T64" fmla="*/ 0 w 613"/>
                <a:gd name="T65" fmla="*/ 0 h 613"/>
                <a:gd name="T66" fmla="*/ 0 w 613"/>
                <a:gd name="T67" fmla="*/ 0 h 613"/>
                <a:gd name="T68" fmla="*/ 0 w 613"/>
                <a:gd name="T69" fmla="*/ 0 h 613"/>
                <a:gd name="T70" fmla="*/ 0 w 613"/>
                <a:gd name="T71" fmla="*/ 0 h 613"/>
                <a:gd name="T72" fmla="*/ 0 w 613"/>
                <a:gd name="T73" fmla="*/ 0 h 613"/>
                <a:gd name="T74" fmla="*/ 0 w 613"/>
                <a:gd name="T75" fmla="*/ 0 h 613"/>
                <a:gd name="T76" fmla="*/ 0 w 613"/>
                <a:gd name="T77" fmla="*/ 0 h 613"/>
                <a:gd name="T78" fmla="*/ 0 w 613"/>
                <a:gd name="T79" fmla="*/ 0 h 613"/>
                <a:gd name="T80" fmla="*/ 0 w 613"/>
                <a:gd name="T81" fmla="*/ 0 h 613"/>
                <a:gd name="T82" fmla="*/ 0 w 613"/>
                <a:gd name="T83" fmla="*/ 0 h 613"/>
                <a:gd name="T84" fmla="*/ 0 w 613"/>
                <a:gd name="T85" fmla="*/ 0 h 613"/>
                <a:gd name="T86" fmla="*/ 0 w 613"/>
                <a:gd name="T87" fmla="*/ 0 h 61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13" h="613">
                  <a:moveTo>
                    <a:pt x="324" y="613"/>
                  </a:moveTo>
                  <a:lnTo>
                    <a:pt x="309" y="613"/>
                  </a:lnTo>
                  <a:lnTo>
                    <a:pt x="293" y="612"/>
                  </a:lnTo>
                  <a:lnTo>
                    <a:pt x="278" y="610"/>
                  </a:lnTo>
                  <a:lnTo>
                    <a:pt x="263" y="608"/>
                  </a:lnTo>
                  <a:lnTo>
                    <a:pt x="249" y="604"/>
                  </a:lnTo>
                  <a:lnTo>
                    <a:pt x="234" y="600"/>
                  </a:lnTo>
                  <a:lnTo>
                    <a:pt x="219" y="595"/>
                  </a:lnTo>
                  <a:lnTo>
                    <a:pt x="205" y="591"/>
                  </a:lnTo>
                  <a:lnTo>
                    <a:pt x="191" y="584"/>
                  </a:lnTo>
                  <a:lnTo>
                    <a:pt x="177" y="577"/>
                  </a:lnTo>
                  <a:lnTo>
                    <a:pt x="164" y="570"/>
                  </a:lnTo>
                  <a:lnTo>
                    <a:pt x="151" y="562"/>
                  </a:lnTo>
                  <a:lnTo>
                    <a:pt x="138" y="553"/>
                  </a:lnTo>
                  <a:lnTo>
                    <a:pt x="126" y="544"/>
                  </a:lnTo>
                  <a:lnTo>
                    <a:pt x="113" y="534"/>
                  </a:lnTo>
                  <a:lnTo>
                    <a:pt x="102" y="523"/>
                  </a:lnTo>
                  <a:lnTo>
                    <a:pt x="80" y="501"/>
                  </a:lnTo>
                  <a:lnTo>
                    <a:pt x="61" y="477"/>
                  </a:lnTo>
                  <a:lnTo>
                    <a:pt x="45" y="450"/>
                  </a:lnTo>
                  <a:lnTo>
                    <a:pt x="30" y="424"/>
                  </a:lnTo>
                  <a:lnTo>
                    <a:pt x="19" y="396"/>
                  </a:lnTo>
                  <a:lnTo>
                    <a:pt x="9" y="367"/>
                  </a:lnTo>
                  <a:lnTo>
                    <a:pt x="4" y="338"/>
                  </a:lnTo>
                  <a:lnTo>
                    <a:pt x="0" y="307"/>
                  </a:lnTo>
                  <a:lnTo>
                    <a:pt x="0" y="276"/>
                  </a:lnTo>
                  <a:lnTo>
                    <a:pt x="3" y="247"/>
                  </a:lnTo>
                  <a:lnTo>
                    <a:pt x="8" y="218"/>
                  </a:lnTo>
                  <a:lnTo>
                    <a:pt x="17" y="190"/>
                  </a:lnTo>
                  <a:lnTo>
                    <a:pt x="28" y="163"/>
                  </a:lnTo>
                  <a:lnTo>
                    <a:pt x="42" y="137"/>
                  </a:lnTo>
                  <a:lnTo>
                    <a:pt x="58" y="113"/>
                  </a:lnTo>
                  <a:lnTo>
                    <a:pt x="78" y="90"/>
                  </a:lnTo>
                  <a:lnTo>
                    <a:pt x="88" y="80"/>
                  </a:lnTo>
                  <a:lnTo>
                    <a:pt x="99" y="70"/>
                  </a:lnTo>
                  <a:lnTo>
                    <a:pt x="111" y="61"/>
                  </a:lnTo>
                  <a:lnTo>
                    <a:pt x="122" y="52"/>
                  </a:lnTo>
                  <a:lnTo>
                    <a:pt x="135" y="44"/>
                  </a:lnTo>
                  <a:lnTo>
                    <a:pt x="147" y="37"/>
                  </a:lnTo>
                  <a:lnTo>
                    <a:pt x="160" y="30"/>
                  </a:lnTo>
                  <a:lnTo>
                    <a:pt x="173" y="23"/>
                  </a:lnTo>
                  <a:lnTo>
                    <a:pt x="187" y="19"/>
                  </a:lnTo>
                  <a:lnTo>
                    <a:pt x="201" y="14"/>
                  </a:lnTo>
                  <a:lnTo>
                    <a:pt x="216" y="10"/>
                  </a:lnTo>
                  <a:lnTo>
                    <a:pt x="229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5" y="0"/>
                  </a:lnTo>
                  <a:lnTo>
                    <a:pt x="290" y="0"/>
                  </a:lnTo>
                  <a:lnTo>
                    <a:pt x="304" y="0"/>
                  </a:lnTo>
                  <a:lnTo>
                    <a:pt x="320" y="2"/>
                  </a:lnTo>
                  <a:lnTo>
                    <a:pt x="335" y="4"/>
                  </a:lnTo>
                  <a:lnTo>
                    <a:pt x="350" y="6"/>
                  </a:lnTo>
                  <a:lnTo>
                    <a:pt x="365" y="10"/>
                  </a:lnTo>
                  <a:lnTo>
                    <a:pt x="380" y="14"/>
                  </a:lnTo>
                  <a:lnTo>
                    <a:pt x="394" y="19"/>
                  </a:lnTo>
                  <a:lnTo>
                    <a:pt x="408" y="23"/>
                  </a:lnTo>
                  <a:lnTo>
                    <a:pt x="423" y="30"/>
                  </a:lnTo>
                  <a:lnTo>
                    <a:pt x="437" y="37"/>
                  </a:lnTo>
                  <a:lnTo>
                    <a:pt x="449" y="44"/>
                  </a:lnTo>
                  <a:lnTo>
                    <a:pt x="463" y="52"/>
                  </a:lnTo>
                  <a:lnTo>
                    <a:pt x="475" y="61"/>
                  </a:lnTo>
                  <a:lnTo>
                    <a:pt x="488" y="70"/>
                  </a:lnTo>
                  <a:lnTo>
                    <a:pt x="500" y="80"/>
                  </a:lnTo>
                  <a:lnTo>
                    <a:pt x="512" y="90"/>
                  </a:lnTo>
                  <a:lnTo>
                    <a:pt x="533" y="113"/>
                  </a:lnTo>
                  <a:lnTo>
                    <a:pt x="553" y="137"/>
                  </a:lnTo>
                  <a:lnTo>
                    <a:pt x="569" y="163"/>
                  </a:lnTo>
                  <a:lnTo>
                    <a:pt x="583" y="190"/>
                  </a:lnTo>
                  <a:lnTo>
                    <a:pt x="595" y="218"/>
                  </a:lnTo>
                  <a:lnTo>
                    <a:pt x="604" y="247"/>
                  </a:lnTo>
                  <a:lnTo>
                    <a:pt x="610" y="276"/>
                  </a:lnTo>
                  <a:lnTo>
                    <a:pt x="613" y="307"/>
                  </a:lnTo>
                  <a:lnTo>
                    <a:pt x="613" y="338"/>
                  </a:lnTo>
                  <a:lnTo>
                    <a:pt x="610" y="368"/>
                  </a:lnTo>
                  <a:lnTo>
                    <a:pt x="604" y="398"/>
                  </a:lnTo>
                  <a:lnTo>
                    <a:pt x="596" y="425"/>
                  </a:lnTo>
                  <a:lnTo>
                    <a:pt x="583" y="453"/>
                  </a:lnTo>
                  <a:lnTo>
                    <a:pt x="570" y="478"/>
                  </a:lnTo>
                  <a:lnTo>
                    <a:pt x="554" y="502"/>
                  </a:lnTo>
                  <a:lnTo>
                    <a:pt x="536" y="523"/>
                  </a:lnTo>
                  <a:lnTo>
                    <a:pt x="514" y="543"/>
                  </a:lnTo>
                  <a:lnTo>
                    <a:pt x="492" y="561"/>
                  </a:lnTo>
                  <a:lnTo>
                    <a:pt x="467" y="576"/>
                  </a:lnTo>
                  <a:lnTo>
                    <a:pt x="441" y="589"/>
                  </a:lnTo>
                  <a:lnTo>
                    <a:pt x="414" y="600"/>
                  </a:lnTo>
                  <a:lnTo>
                    <a:pt x="385" y="608"/>
                  </a:lnTo>
                  <a:lnTo>
                    <a:pt x="355" y="612"/>
                  </a:lnTo>
                  <a:lnTo>
                    <a:pt x="324" y="613"/>
                  </a:lnTo>
                  <a:close/>
                </a:path>
              </a:pathLst>
            </a:custGeom>
            <a:solidFill>
              <a:srgbClr val="193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5" name="Freeform 66">
              <a:extLst>
                <a:ext uri="{FF2B5EF4-FFF2-40B4-BE49-F238E27FC236}">
                  <a16:creationId xmlns:a16="http://schemas.microsoft.com/office/drawing/2014/main" id="{75983C62-1781-9456-3923-212D46ACB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" y="2039"/>
              <a:ext cx="553" cy="151"/>
            </a:xfrm>
            <a:custGeom>
              <a:avLst/>
              <a:gdLst>
                <a:gd name="T0" fmla="*/ 1 w 2212"/>
                <a:gd name="T1" fmla="*/ 0 h 603"/>
                <a:gd name="T2" fmla="*/ 1 w 2212"/>
                <a:gd name="T3" fmla="*/ 0 h 603"/>
                <a:gd name="T4" fmla="*/ 1 w 2212"/>
                <a:gd name="T5" fmla="*/ 0 h 603"/>
                <a:gd name="T6" fmla="*/ 1 w 2212"/>
                <a:gd name="T7" fmla="*/ 0 h 603"/>
                <a:gd name="T8" fmla="*/ 1 w 2212"/>
                <a:gd name="T9" fmla="*/ 0 h 603"/>
                <a:gd name="T10" fmla="*/ 1 w 2212"/>
                <a:gd name="T11" fmla="*/ 0 h 603"/>
                <a:gd name="T12" fmla="*/ 1 w 2212"/>
                <a:gd name="T13" fmla="*/ 0 h 603"/>
                <a:gd name="T14" fmla="*/ 1 w 2212"/>
                <a:gd name="T15" fmla="*/ 0 h 603"/>
                <a:gd name="T16" fmla="*/ 1 w 2212"/>
                <a:gd name="T17" fmla="*/ 0 h 603"/>
                <a:gd name="T18" fmla="*/ 1 w 2212"/>
                <a:gd name="T19" fmla="*/ 0 h 603"/>
                <a:gd name="T20" fmla="*/ 1 w 2212"/>
                <a:gd name="T21" fmla="*/ 0 h 603"/>
                <a:gd name="T22" fmla="*/ 1 w 2212"/>
                <a:gd name="T23" fmla="*/ 0 h 603"/>
                <a:gd name="T24" fmla="*/ 1 w 2212"/>
                <a:gd name="T25" fmla="*/ 0 h 603"/>
                <a:gd name="T26" fmla="*/ 1 w 2212"/>
                <a:gd name="T27" fmla="*/ 0 h 603"/>
                <a:gd name="T28" fmla="*/ 1 w 2212"/>
                <a:gd name="T29" fmla="*/ 0 h 603"/>
                <a:gd name="T30" fmla="*/ 1 w 2212"/>
                <a:gd name="T31" fmla="*/ 0 h 603"/>
                <a:gd name="T32" fmla="*/ 1 w 2212"/>
                <a:gd name="T33" fmla="*/ 0 h 603"/>
                <a:gd name="T34" fmla="*/ 0 w 2212"/>
                <a:gd name="T35" fmla="*/ 0 h 603"/>
                <a:gd name="T36" fmla="*/ 0 w 2212"/>
                <a:gd name="T37" fmla="*/ 0 h 603"/>
                <a:gd name="T38" fmla="*/ 0 w 2212"/>
                <a:gd name="T39" fmla="*/ 0 h 603"/>
                <a:gd name="T40" fmla="*/ 0 w 2212"/>
                <a:gd name="T41" fmla="*/ 0 h 603"/>
                <a:gd name="T42" fmla="*/ 0 w 2212"/>
                <a:gd name="T43" fmla="*/ 0 h 603"/>
                <a:gd name="T44" fmla="*/ 0 w 2212"/>
                <a:gd name="T45" fmla="*/ 0 h 603"/>
                <a:gd name="T46" fmla="*/ 0 w 2212"/>
                <a:gd name="T47" fmla="*/ 0 h 603"/>
                <a:gd name="T48" fmla="*/ 0 w 2212"/>
                <a:gd name="T49" fmla="*/ 0 h 603"/>
                <a:gd name="T50" fmla="*/ 0 w 2212"/>
                <a:gd name="T51" fmla="*/ 0 h 603"/>
                <a:gd name="T52" fmla="*/ 0 w 2212"/>
                <a:gd name="T53" fmla="*/ 0 h 603"/>
                <a:gd name="T54" fmla="*/ 0 w 2212"/>
                <a:gd name="T55" fmla="*/ 0 h 603"/>
                <a:gd name="T56" fmla="*/ 0 w 2212"/>
                <a:gd name="T57" fmla="*/ 0 h 603"/>
                <a:gd name="T58" fmla="*/ 0 w 2212"/>
                <a:gd name="T59" fmla="*/ 0 h 603"/>
                <a:gd name="T60" fmla="*/ 0 w 2212"/>
                <a:gd name="T61" fmla="*/ 0 h 603"/>
                <a:gd name="T62" fmla="*/ 0 w 2212"/>
                <a:gd name="T63" fmla="*/ 0 h 603"/>
                <a:gd name="T64" fmla="*/ 0 w 2212"/>
                <a:gd name="T65" fmla="*/ 0 h 603"/>
                <a:gd name="T66" fmla="*/ 0 w 2212"/>
                <a:gd name="T67" fmla="*/ 0 h 603"/>
                <a:gd name="T68" fmla="*/ 0 w 2212"/>
                <a:gd name="T69" fmla="*/ 0 h 603"/>
                <a:gd name="T70" fmla="*/ 0 w 2212"/>
                <a:gd name="T71" fmla="*/ 0 h 603"/>
                <a:gd name="T72" fmla="*/ 0 w 2212"/>
                <a:gd name="T73" fmla="*/ 0 h 603"/>
                <a:gd name="T74" fmla="*/ 0 w 2212"/>
                <a:gd name="T75" fmla="*/ 0 h 603"/>
                <a:gd name="T76" fmla="*/ 0 w 2212"/>
                <a:gd name="T77" fmla="*/ 0 h 603"/>
                <a:gd name="T78" fmla="*/ 0 w 2212"/>
                <a:gd name="T79" fmla="*/ 0 h 603"/>
                <a:gd name="T80" fmla="*/ 0 w 2212"/>
                <a:gd name="T81" fmla="*/ 0 h 603"/>
                <a:gd name="T82" fmla="*/ 0 w 2212"/>
                <a:gd name="T83" fmla="*/ 0 h 603"/>
                <a:gd name="T84" fmla="*/ 0 w 2212"/>
                <a:gd name="T85" fmla="*/ 0 h 603"/>
                <a:gd name="T86" fmla="*/ 0 w 2212"/>
                <a:gd name="T87" fmla="*/ 0 h 603"/>
                <a:gd name="T88" fmla="*/ 0 w 2212"/>
                <a:gd name="T89" fmla="*/ 0 h 603"/>
                <a:gd name="T90" fmla="*/ 0 w 2212"/>
                <a:gd name="T91" fmla="*/ 0 h 603"/>
                <a:gd name="T92" fmla="*/ 0 w 2212"/>
                <a:gd name="T93" fmla="*/ 0 h 603"/>
                <a:gd name="T94" fmla="*/ 0 w 2212"/>
                <a:gd name="T95" fmla="*/ 0 h 603"/>
                <a:gd name="T96" fmla="*/ 0 w 2212"/>
                <a:gd name="T97" fmla="*/ 0 h 603"/>
                <a:gd name="T98" fmla="*/ 0 w 2212"/>
                <a:gd name="T99" fmla="*/ 0 h 603"/>
                <a:gd name="T100" fmla="*/ 0 w 2212"/>
                <a:gd name="T101" fmla="*/ 0 h 603"/>
                <a:gd name="T102" fmla="*/ 0 w 2212"/>
                <a:gd name="T103" fmla="*/ 0 h 603"/>
                <a:gd name="T104" fmla="*/ 0 w 2212"/>
                <a:gd name="T105" fmla="*/ 0 h 603"/>
                <a:gd name="T106" fmla="*/ 0 w 2212"/>
                <a:gd name="T107" fmla="*/ 0 h 603"/>
                <a:gd name="T108" fmla="*/ 1 w 2212"/>
                <a:gd name="T109" fmla="*/ 0 h 603"/>
                <a:gd name="T110" fmla="*/ 1 w 2212"/>
                <a:gd name="T111" fmla="*/ 0 h 603"/>
                <a:gd name="T112" fmla="*/ 1 w 2212"/>
                <a:gd name="T113" fmla="*/ 0 h 603"/>
                <a:gd name="T114" fmla="*/ 1 w 2212"/>
                <a:gd name="T115" fmla="*/ 0 h 603"/>
                <a:gd name="T116" fmla="*/ 1 w 2212"/>
                <a:gd name="T117" fmla="*/ 0 h 603"/>
                <a:gd name="T118" fmla="*/ 1 w 2212"/>
                <a:gd name="T119" fmla="*/ 0 h 603"/>
                <a:gd name="T120" fmla="*/ 1 w 2212"/>
                <a:gd name="T121" fmla="*/ 0 h 603"/>
                <a:gd name="T122" fmla="*/ 1 w 2212"/>
                <a:gd name="T123" fmla="*/ 0 h 60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12" h="603">
                  <a:moveTo>
                    <a:pt x="2212" y="341"/>
                  </a:moveTo>
                  <a:lnTo>
                    <a:pt x="2211" y="375"/>
                  </a:lnTo>
                  <a:lnTo>
                    <a:pt x="2209" y="406"/>
                  </a:lnTo>
                  <a:lnTo>
                    <a:pt x="2204" y="436"/>
                  </a:lnTo>
                  <a:lnTo>
                    <a:pt x="2197" y="462"/>
                  </a:lnTo>
                  <a:lnTo>
                    <a:pt x="2189" y="487"/>
                  </a:lnTo>
                  <a:lnTo>
                    <a:pt x="2179" y="508"/>
                  </a:lnTo>
                  <a:lnTo>
                    <a:pt x="2168" y="524"/>
                  </a:lnTo>
                  <a:lnTo>
                    <a:pt x="2155" y="536"/>
                  </a:lnTo>
                  <a:lnTo>
                    <a:pt x="2148" y="541"/>
                  </a:lnTo>
                  <a:lnTo>
                    <a:pt x="2140" y="545"/>
                  </a:lnTo>
                  <a:lnTo>
                    <a:pt x="2132" y="550"/>
                  </a:lnTo>
                  <a:lnTo>
                    <a:pt x="2126" y="554"/>
                  </a:lnTo>
                  <a:lnTo>
                    <a:pt x="2116" y="558"/>
                  </a:lnTo>
                  <a:lnTo>
                    <a:pt x="2108" y="562"/>
                  </a:lnTo>
                  <a:lnTo>
                    <a:pt x="2101" y="567"/>
                  </a:lnTo>
                  <a:lnTo>
                    <a:pt x="2091" y="570"/>
                  </a:lnTo>
                  <a:lnTo>
                    <a:pt x="2094" y="554"/>
                  </a:lnTo>
                  <a:lnTo>
                    <a:pt x="2095" y="540"/>
                  </a:lnTo>
                  <a:lnTo>
                    <a:pt x="2095" y="524"/>
                  </a:lnTo>
                  <a:lnTo>
                    <a:pt x="2094" y="509"/>
                  </a:lnTo>
                  <a:lnTo>
                    <a:pt x="2090" y="476"/>
                  </a:lnTo>
                  <a:lnTo>
                    <a:pt x="2083" y="443"/>
                  </a:lnTo>
                  <a:lnTo>
                    <a:pt x="2074" y="411"/>
                  </a:lnTo>
                  <a:lnTo>
                    <a:pt x="2062" y="380"/>
                  </a:lnTo>
                  <a:lnTo>
                    <a:pt x="2046" y="351"/>
                  </a:lnTo>
                  <a:lnTo>
                    <a:pt x="2028" y="322"/>
                  </a:lnTo>
                  <a:lnTo>
                    <a:pt x="2006" y="296"/>
                  </a:lnTo>
                  <a:lnTo>
                    <a:pt x="1982" y="271"/>
                  </a:lnTo>
                  <a:lnTo>
                    <a:pt x="1970" y="259"/>
                  </a:lnTo>
                  <a:lnTo>
                    <a:pt x="1956" y="248"/>
                  </a:lnTo>
                  <a:lnTo>
                    <a:pt x="1943" y="238"/>
                  </a:lnTo>
                  <a:lnTo>
                    <a:pt x="1929" y="229"/>
                  </a:lnTo>
                  <a:lnTo>
                    <a:pt x="1915" y="220"/>
                  </a:lnTo>
                  <a:lnTo>
                    <a:pt x="1900" y="212"/>
                  </a:lnTo>
                  <a:lnTo>
                    <a:pt x="1885" y="204"/>
                  </a:lnTo>
                  <a:lnTo>
                    <a:pt x="1869" y="197"/>
                  </a:lnTo>
                  <a:lnTo>
                    <a:pt x="1855" y="191"/>
                  </a:lnTo>
                  <a:lnTo>
                    <a:pt x="1839" y="187"/>
                  </a:lnTo>
                  <a:lnTo>
                    <a:pt x="1823" y="182"/>
                  </a:lnTo>
                  <a:lnTo>
                    <a:pt x="1806" y="179"/>
                  </a:lnTo>
                  <a:lnTo>
                    <a:pt x="1790" y="175"/>
                  </a:lnTo>
                  <a:lnTo>
                    <a:pt x="1773" y="173"/>
                  </a:lnTo>
                  <a:lnTo>
                    <a:pt x="1757" y="172"/>
                  </a:lnTo>
                  <a:lnTo>
                    <a:pt x="1739" y="172"/>
                  </a:lnTo>
                  <a:lnTo>
                    <a:pt x="1705" y="174"/>
                  </a:lnTo>
                  <a:lnTo>
                    <a:pt x="1672" y="179"/>
                  </a:lnTo>
                  <a:lnTo>
                    <a:pt x="1640" y="187"/>
                  </a:lnTo>
                  <a:lnTo>
                    <a:pt x="1610" y="198"/>
                  </a:lnTo>
                  <a:lnTo>
                    <a:pt x="1581" y="213"/>
                  </a:lnTo>
                  <a:lnTo>
                    <a:pt x="1554" y="230"/>
                  </a:lnTo>
                  <a:lnTo>
                    <a:pt x="1530" y="249"/>
                  </a:lnTo>
                  <a:lnTo>
                    <a:pt x="1507" y="271"/>
                  </a:lnTo>
                  <a:lnTo>
                    <a:pt x="1487" y="295"/>
                  </a:lnTo>
                  <a:lnTo>
                    <a:pt x="1468" y="321"/>
                  </a:lnTo>
                  <a:lnTo>
                    <a:pt x="1452" y="348"/>
                  </a:lnTo>
                  <a:lnTo>
                    <a:pt x="1440" y="378"/>
                  </a:lnTo>
                  <a:lnTo>
                    <a:pt x="1431" y="409"/>
                  </a:lnTo>
                  <a:lnTo>
                    <a:pt x="1424" y="441"/>
                  </a:lnTo>
                  <a:lnTo>
                    <a:pt x="1421" y="475"/>
                  </a:lnTo>
                  <a:lnTo>
                    <a:pt x="1421" y="509"/>
                  </a:lnTo>
                  <a:lnTo>
                    <a:pt x="1423" y="533"/>
                  </a:lnTo>
                  <a:lnTo>
                    <a:pt x="1427" y="557"/>
                  </a:lnTo>
                  <a:lnTo>
                    <a:pt x="1433" y="581"/>
                  </a:lnTo>
                  <a:lnTo>
                    <a:pt x="1440" y="603"/>
                  </a:lnTo>
                  <a:lnTo>
                    <a:pt x="1422" y="602"/>
                  </a:lnTo>
                  <a:lnTo>
                    <a:pt x="1404" y="602"/>
                  </a:lnTo>
                  <a:lnTo>
                    <a:pt x="1384" y="601"/>
                  </a:lnTo>
                  <a:lnTo>
                    <a:pt x="1366" y="600"/>
                  </a:lnTo>
                  <a:lnTo>
                    <a:pt x="1347" y="599"/>
                  </a:lnTo>
                  <a:lnTo>
                    <a:pt x="1327" y="599"/>
                  </a:lnTo>
                  <a:lnTo>
                    <a:pt x="1309" y="598"/>
                  </a:lnTo>
                  <a:lnTo>
                    <a:pt x="1290" y="597"/>
                  </a:lnTo>
                  <a:lnTo>
                    <a:pt x="1270" y="597"/>
                  </a:lnTo>
                  <a:lnTo>
                    <a:pt x="1251" y="596"/>
                  </a:lnTo>
                  <a:lnTo>
                    <a:pt x="1232" y="596"/>
                  </a:lnTo>
                  <a:lnTo>
                    <a:pt x="1211" y="596"/>
                  </a:lnTo>
                  <a:lnTo>
                    <a:pt x="1192" y="594"/>
                  </a:lnTo>
                  <a:lnTo>
                    <a:pt x="1172" y="594"/>
                  </a:lnTo>
                  <a:lnTo>
                    <a:pt x="1152" y="594"/>
                  </a:lnTo>
                  <a:lnTo>
                    <a:pt x="1132" y="594"/>
                  </a:lnTo>
                  <a:lnTo>
                    <a:pt x="1114" y="594"/>
                  </a:lnTo>
                  <a:lnTo>
                    <a:pt x="1096" y="594"/>
                  </a:lnTo>
                  <a:lnTo>
                    <a:pt x="1077" y="594"/>
                  </a:lnTo>
                  <a:lnTo>
                    <a:pt x="1058" y="594"/>
                  </a:lnTo>
                  <a:lnTo>
                    <a:pt x="1041" y="596"/>
                  </a:lnTo>
                  <a:lnTo>
                    <a:pt x="1023" y="596"/>
                  </a:lnTo>
                  <a:lnTo>
                    <a:pt x="1005" y="596"/>
                  </a:lnTo>
                  <a:lnTo>
                    <a:pt x="987" y="596"/>
                  </a:lnTo>
                  <a:lnTo>
                    <a:pt x="970" y="597"/>
                  </a:lnTo>
                  <a:lnTo>
                    <a:pt x="951" y="597"/>
                  </a:lnTo>
                  <a:lnTo>
                    <a:pt x="934" y="597"/>
                  </a:lnTo>
                  <a:lnTo>
                    <a:pt x="916" y="598"/>
                  </a:lnTo>
                  <a:lnTo>
                    <a:pt x="899" y="598"/>
                  </a:lnTo>
                  <a:lnTo>
                    <a:pt x="881" y="598"/>
                  </a:lnTo>
                  <a:lnTo>
                    <a:pt x="864" y="599"/>
                  </a:lnTo>
                  <a:lnTo>
                    <a:pt x="847" y="599"/>
                  </a:lnTo>
                  <a:lnTo>
                    <a:pt x="850" y="577"/>
                  </a:lnTo>
                  <a:lnTo>
                    <a:pt x="853" y="554"/>
                  </a:lnTo>
                  <a:lnTo>
                    <a:pt x="855" y="532"/>
                  </a:lnTo>
                  <a:lnTo>
                    <a:pt x="853" y="509"/>
                  </a:lnTo>
                  <a:lnTo>
                    <a:pt x="850" y="476"/>
                  </a:lnTo>
                  <a:lnTo>
                    <a:pt x="843" y="443"/>
                  </a:lnTo>
                  <a:lnTo>
                    <a:pt x="834" y="411"/>
                  </a:lnTo>
                  <a:lnTo>
                    <a:pt x="822" y="380"/>
                  </a:lnTo>
                  <a:lnTo>
                    <a:pt x="806" y="351"/>
                  </a:lnTo>
                  <a:lnTo>
                    <a:pt x="787" y="322"/>
                  </a:lnTo>
                  <a:lnTo>
                    <a:pt x="766" y="296"/>
                  </a:lnTo>
                  <a:lnTo>
                    <a:pt x="742" y="271"/>
                  </a:lnTo>
                  <a:lnTo>
                    <a:pt x="729" y="259"/>
                  </a:lnTo>
                  <a:lnTo>
                    <a:pt x="716" y="248"/>
                  </a:lnTo>
                  <a:lnTo>
                    <a:pt x="702" y="238"/>
                  </a:lnTo>
                  <a:lnTo>
                    <a:pt x="688" y="229"/>
                  </a:lnTo>
                  <a:lnTo>
                    <a:pt x="674" y="220"/>
                  </a:lnTo>
                  <a:lnTo>
                    <a:pt x="660" y="212"/>
                  </a:lnTo>
                  <a:lnTo>
                    <a:pt x="644" y="204"/>
                  </a:lnTo>
                  <a:lnTo>
                    <a:pt x="629" y="197"/>
                  </a:lnTo>
                  <a:lnTo>
                    <a:pt x="613" y="191"/>
                  </a:lnTo>
                  <a:lnTo>
                    <a:pt x="598" y="187"/>
                  </a:lnTo>
                  <a:lnTo>
                    <a:pt x="582" y="182"/>
                  </a:lnTo>
                  <a:lnTo>
                    <a:pt x="565" y="179"/>
                  </a:lnTo>
                  <a:lnTo>
                    <a:pt x="549" y="175"/>
                  </a:lnTo>
                  <a:lnTo>
                    <a:pt x="532" y="173"/>
                  </a:lnTo>
                  <a:lnTo>
                    <a:pt x="516" y="172"/>
                  </a:lnTo>
                  <a:lnTo>
                    <a:pt x="499" y="172"/>
                  </a:lnTo>
                  <a:lnTo>
                    <a:pt x="465" y="174"/>
                  </a:lnTo>
                  <a:lnTo>
                    <a:pt x="432" y="179"/>
                  </a:lnTo>
                  <a:lnTo>
                    <a:pt x="400" y="187"/>
                  </a:lnTo>
                  <a:lnTo>
                    <a:pt x="369" y="198"/>
                  </a:lnTo>
                  <a:lnTo>
                    <a:pt x="341" y="213"/>
                  </a:lnTo>
                  <a:lnTo>
                    <a:pt x="314" y="230"/>
                  </a:lnTo>
                  <a:lnTo>
                    <a:pt x="290" y="249"/>
                  </a:lnTo>
                  <a:lnTo>
                    <a:pt x="267" y="271"/>
                  </a:lnTo>
                  <a:lnTo>
                    <a:pt x="246" y="295"/>
                  </a:lnTo>
                  <a:lnTo>
                    <a:pt x="228" y="321"/>
                  </a:lnTo>
                  <a:lnTo>
                    <a:pt x="212" y="348"/>
                  </a:lnTo>
                  <a:lnTo>
                    <a:pt x="200" y="378"/>
                  </a:lnTo>
                  <a:lnTo>
                    <a:pt x="191" y="409"/>
                  </a:lnTo>
                  <a:lnTo>
                    <a:pt x="184" y="441"/>
                  </a:lnTo>
                  <a:lnTo>
                    <a:pt x="180" y="475"/>
                  </a:lnTo>
                  <a:lnTo>
                    <a:pt x="180" y="509"/>
                  </a:lnTo>
                  <a:lnTo>
                    <a:pt x="182" y="524"/>
                  </a:lnTo>
                  <a:lnTo>
                    <a:pt x="184" y="537"/>
                  </a:lnTo>
                  <a:lnTo>
                    <a:pt x="186" y="552"/>
                  </a:lnTo>
                  <a:lnTo>
                    <a:pt x="189" y="567"/>
                  </a:lnTo>
                  <a:lnTo>
                    <a:pt x="169" y="560"/>
                  </a:lnTo>
                  <a:lnTo>
                    <a:pt x="148" y="553"/>
                  </a:lnTo>
                  <a:lnTo>
                    <a:pt x="130" y="545"/>
                  </a:lnTo>
                  <a:lnTo>
                    <a:pt x="113" y="537"/>
                  </a:lnTo>
                  <a:lnTo>
                    <a:pt x="96" y="528"/>
                  </a:lnTo>
                  <a:lnTo>
                    <a:pt x="80" y="518"/>
                  </a:lnTo>
                  <a:lnTo>
                    <a:pt x="66" y="508"/>
                  </a:lnTo>
                  <a:lnTo>
                    <a:pt x="53" y="498"/>
                  </a:lnTo>
                  <a:lnTo>
                    <a:pt x="44" y="488"/>
                  </a:lnTo>
                  <a:lnTo>
                    <a:pt x="36" y="475"/>
                  </a:lnTo>
                  <a:lnTo>
                    <a:pt x="28" y="459"/>
                  </a:lnTo>
                  <a:lnTo>
                    <a:pt x="21" y="441"/>
                  </a:lnTo>
                  <a:lnTo>
                    <a:pt x="15" y="420"/>
                  </a:lnTo>
                  <a:lnTo>
                    <a:pt x="10" y="396"/>
                  </a:lnTo>
                  <a:lnTo>
                    <a:pt x="5" y="372"/>
                  </a:lnTo>
                  <a:lnTo>
                    <a:pt x="3" y="346"/>
                  </a:lnTo>
                  <a:lnTo>
                    <a:pt x="0" y="320"/>
                  </a:lnTo>
                  <a:lnTo>
                    <a:pt x="0" y="296"/>
                  </a:lnTo>
                  <a:lnTo>
                    <a:pt x="3" y="274"/>
                  </a:lnTo>
                  <a:lnTo>
                    <a:pt x="5" y="254"/>
                  </a:lnTo>
                  <a:lnTo>
                    <a:pt x="16" y="242"/>
                  </a:lnTo>
                  <a:lnTo>
                    <a:pt x="28" y="231"/>
                  </a:lnTo>
                  <a:lnTo>
                    <a:pt x="41" y="221"/>
                  </a:lnTo>
                  <a:lnTo>
                    <a:pt x="55" y="209"/>
                  </a:lnTo>
                  <a:lnTo>
                    <a:pt x="70" y="199"/>
                  </a:lnTo>
                  <a:lnTo>
                    <a:pt x="86" y="189"/>
                  </a:lnTo>
                  <a:lnTo>
                    <a:pt x="103" y="179"/>
                  </a:lnTo>
                  <a:lnTo>
                    <a:pt x="121" y="168"/>
                  </a:lnTo>
                  <a:lnTo>
                    <a:pt x="139" y="158"/>
                  </a:lnTo>
                  <a:lnTo>
                    <a:pt x="160" y="149"/>
                  </a:lnTo>
                  <a:lnTo>
                    <a:pt x="180" y="140"/>
                  </a:lnTo>
                  <a:lnTo>
                    <a:pt x="202" y="131"/>
                  </a:lnTo>
                  <a:lnTo>
                    <a:pt x="224" y="122"/>
                  </a:lnTo>
                  <a:lnTo>
                    <a:pt x="246" y="112"/>
                  </a:lnTo>
                  <a:lnTo>
                    <a:pt x="270" y="103"/>
                  </a:lnTo>
                  <a:lnTo>
                    <a:pt x="295" y="95"/>
                  </a:lnTo>
                  <a:lnTo>
                    <a:pt x="322" y="87"/>
                  </a:lnTo>
                  <a:lnTo>
                    <a:pt x="348" y="79"/>
                  </a:lnTo>
                  <a:lnTo>
                    <a:pt x="374" y="73"/>
                  </a:lnTo>
                  <a:lnTo>
                    <a:pt x="402" y="65"/>
                  </a:lnTo>
                  <a:lnTo>
                    <a:pt x="431" y="58"/>
                  </a:lnTo>
                  <a:lnTo>
                    <a:pt x="459" y="51"/>
                  </a:lnTo>
                  <a:lnTo>
                    <a:pt x="489" y="44"/>
                  </a:lnTo>
                  <a:lnTo>
                    <a:pt x="520" y="38"/>
                  </a:lnTo>
                  <a:lnTo>
                    <a:pt x="551" y="33"/>
                  </a:lnTo>
                  <a:lnTo>
                    <a:pt x="582" y="27"/>
                  </a:lnTo>
                  <a:lnTo>
                    <a:pt x="615" y="21"/>
                  </a:lnTo>
                  <a:lnTo>
                    <a:pt x="648" y="17"/>
                  </a:lnTo>
                  <a:lnTo>
                    <a:pt x="681" y="12"/>
                  </a:lnTo>
                  <a:lnTo>
                    <a:pt x="716" y="8"/>
                  </a:lnTo>
                  <a:lnTo>
                    <a:pt x="750" y="3"/>
                  </a:lnTo>
                  <a:lnTo>
                    <a:pt x="785" y="0"/>
                  </a:lnTo>
                  <a:lnTo>
                    <a:pt x="789" y="4"/>
                  </a:lnTo>
                  <a:lnTo>
                    <a:pt x="793" y="10"/>
                  </a:lnTo>
                  <a:lnTo>
                    <a:pt x="798" y="15"/>
                  </a:lnTo>
                  <a:lnTo>
                    <a:pt x="803" y="20"/>
                  </a:lnTo>
                  <a:lnTo>
                    <a:pt x="809" y="25"/>
                  </a:lnTo>
                  <a:lnTo>
                    <a:pt x="816" y="29"/>
                  </a:lnTo>
                  <a:lnTo>
                    <a:pt x="823" y="34"/>
                  </a:lnTo>
                  <a:lnTo>
                    <a:pt x="831" y="38"/>
                  </a:lnTo>
                  <a:lnTo>
                    <a:pt x="860" y="52"/>
                  </a:lnTo>
                  <a:lnTo>
                    <a:pt x="894" y="65"/>
                  </a:lnTo>
                  <a:lnTo>
                    <a:pt x="933" y="75"/>
                  </a:lnTo>
                  <a:lnTo>
                    <a:pt x="975" y="83"/>
                  </a:lnTo>
                  <a:lnTo>
                    <a:pt x="1021" y="89"/>
                  </a:lnTo>
                  <a:lnTo>
                    <a:pt x="1068" y="94"/>
                  </a:lnTo>
                  <a:lnTo>
                    <a:pt x="1117" y="97"/>
                  </a:lnTo>
                  <a:lnTo>
                    <a:pt x="1167" y="98"/>
                  </a:lnTo>
                  <a:lnTo>
                    <a:pt x="1216" y="97"/>
                  </a:lnTo>
                  <a:lnTo>
                    <a:pt x="1263" y="94"/>
                  </a:lnTo>
                  <a:lnTo>
                    <a:pt x="1310" y="89"/>
                  </a:lnTo>
                  <a:lnTo>
                    <a:pt x="1355" y="83"/>
                  </a:lnTo>
                  <a:lnTo>
                    <a:pt x="1397" y="75"/>
                  </a:lnTo>
                  <a:lnTo>
                    <a:pt x="1434" y="65"/>
                  </a:lnTo>
                  <a:lnTo>
                    <a:pt x="1467" y="52"/>
                  </a:lnTo>
                  <a:lnTo>
                    <a:pt x="1495" y="38"/>
                  </a:lnTo>
                  <a:lnTo>
                    <a:pt x="1504" y="33"/>
                  </a:lnTo>
                  <a:lnTo>
                    <a:pt x="1513" y="26"/>
                  </a:lnTo>
                  <a:lnTo>
                    <a:pt x="1520" y="20"/>
                  </a:lnTo>
                  <a:lnTo>
                    <a:pt x="1527" y="13"/>
                  </a:lnTo>
                  <a:lnTo>
                    <a:pt x="1532" y="13"/>
                  </a:lnTo>
                  <a:lnTo>
                    <a:pt x="1582" y="21"/>
                  </a:lnTo>
                  <a:lnTo>
                    <a:pt x="1632" y="30"/>
                  </a:lnTo>
                  <a:lnTo>
                    <a:pt x="1683" y="41"/>
                  </a:lnTo>
                  <a:lnTo>
                    <a:pt x="1732" y="52"/>
                  </a:lnTo>
                  <a:lnTo>
                    <a:pt x="1779" y="63"/>
                  </a:lnTo>
                  <a:lnTo>
                    <a:pt x="1826" y="77"/>
                  </a:lnTo>
                  <a:lnTo>
                    <a:pt x="1872" y="91"/>
                  </a:lnTo>
                  <a:lnTo>
                    <a:pt x="1915" y="106"/>
                  </a:lnTo>
                  <a:lnTo>
                    <a:pt x="1958" y="120"/>
                  </a:lnTo>
                  <a:lnTo>
                    <a:pt x="1998" y="138"/>
                  </a:lnTo>
                  <a:lnTo>
                    <a:pt x="2037" y="153"/>
                  </a:lnTo>
                  <a:lnTo>
                    <a:pt x="2073" y="172"/>
                  </a:lnTo>
                  <a:lnTo>
                    <a:pt x="2108" y="189"/>
                  </a:lnTo>
                  <a:lnTo>
                    <a:pt x="2139" y="207"/>
                  </a:lnTo>
                  <a:lnTo>
                    <a:pt x="2169" y="225"/>
                  </a:lnTo>
                  <a:lnTo>
                    <a:pt x="2195" y="245"/>
                  </a:lnTo>
                  <a:lnTo>
                    <a:pt x="2197" y="241"/>
                  </a:lnTo>
                  <a:lnTo>
                    <a:pt x="2203" y="263"/>
                  </a:lnTo>
                  <a:lnTo>
                    <a:pt x="2208" y="288"/>
                  </a:lnTo>
                  <a:lnTo>
                    <a:pt x="2211" y="314"/>
                  </a:lnTo>
                  <a:lnTo>
                    <a:pt x="2212" y="341"/>
                  </a:lnTo>
                  <a:close/>
                </a:path>
              </a:pathLst>
            </a:custGeom>
            <a:gradFill rotWithShape="1">
              <a:gsLst>
                <a:gs pos="0">
                  <a:srgbClr val="FEF64C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6" name="Freeform 67">
              <a:extLst>
                <a:ext uri="{FF2B5EF4-FFF2-40B4-BE49-F238E27FC236}">
                  <a16:creationId xmlns:a16="http://schemas.microsoft.com/office/drawing/2014/main" id="{8926B6C2-470B-C21B-2E23-E2B3DF6DA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1962"/>
              <a:ext cx="11" cy="17"/>
            </a:xfrm>
            <a:custGeom>
              <a:avLst/>
              <a:gdLst>
                <a:gd name="T0" fmla="*/ 0 w 46"/>
                <a:gd name="T1" fmla="*/ 0 h 68"/>
                <a:gd name="T2" fmla="*/ 0 w 46"/>
                <a:gd name="T3" fmla="*/ 0 h 68"/>
                <a:gd name="T4" fmla="*/ 0 w 46"/>
                <a:gd name="T5" fmla="*/ 0 h 68"/>
                <a:gd name="T6" fmla="*/ 0 w 46"/>
                <a:gd name="T7" fmla="*/ 0 h 68"/>
                <a:gd name="T8" fmla="*/ 0 w 46"/>
                <a:gd name="T9" fmla="*/ 0 h 68"/>
                <a:gd name="T10" fmla="*/ 0 w 46"/>
                <a:gd name="T11" fmla="*/ 0 h 68"/>
                <a:gd name="T12" fmla="*/ 0 w 46"/>
                <a:gd name="T13" fmla="*/ 0 h 68"/>
                <a:gd name="T14" fmla="*/ 0 w 46"/>
                <a:gd name="T15" fmla="*/ 0 h 68"/>
                <a:gd name="T16" fmla="*/ 0 w 46"/>
                <a:gd name="T17" fmla="*/ 0 h 68"/>
                <a:gd name="T18" fmla="*/ 0 w 46"/>
                <a:gd name="T19" fmla="*/ 0 h 68"/>
                <a:gd name="T20" fmla="*/ 0 w 46"/>
                <a:gd name="T21" fmla="*/ 0 h 68"/>
                <a:gd name="T22" fmla="*/ 0 w 46"/>
                <a:gd name="T23" fmla="*/ 0 h 68"/>
                <a:gd name="T24" fmla="*/ 0 w 46"/>
                <a:gd name="T25" fmla="*/ 0 h 68"/>
                <a:gd name="T26" fmla="*/ 0 w 46"/>
                <a:gd name="T27" fmla="*/ 0 h 68"/>
                <a:gd name="T28" fmla="*/ 0 w 46"/>
                <a:gd name="T29" fmla="*/ 0 h 68"/>
                <a:gd name="T30" fmla="*/ 0 w 46"/>
                <a:gd name="T31" fmla="*/ 0 h 68"/>
                <a:gd name="T32" fmla="*/ 0 w 46"/>
                <a:gd name="T33" fmla="*/ 0 h 68"/>
                <a:gd name="T34" fmla="*/ 0 w 46"/>
                <a:gd name="T35" fmla="*/ 0 h 68"/>
                <a:gd name="T36" fmla="*/ 0 w 46"/>
                <a:gd name="T37" fmla="*/ 0 h 68"/>
                <a:gd name="T38" fmla="*/ 0 w 46"/>
                <a:gd name="T39" fmla="*/ 0 h 68"/>
                <a:gd name="T40" fmla="*/ 0 w 46"/>
                <a:gd name="T41" fmla="*/ 0 h 68"/>
                <a:gd name="T42" fmla="*/ 0 w 46"/>
                <a:gd name="T43" fmla="*/ 0 h 68"/>
                <a:gd name="T44" fmla="*/ 0 w 46"/>
                <a:gd name="T45" fmla="*/ 0 h 68"/>
                <a:gd name="T46" fmla="*/ 0 w 46"/>
                <a:gd name="T47" fmla="*/ 0 h 68"/>
                <a:gd name="T48" fmla="*/ 0 w 46"/>
                <a:gd name="T49" fmla="*/ 0 h 68"/>
                <a:gd name="T50" fmla="*/ 0 w 46"/>
                <a:gd name="T51" fmla="*/ 0 h 68"/>
                <a:gd name="T52" fmla="*/ 0 w 46"/>
                <a:gd name="T53" fmla="*/ 0 h 68"/>
                <a:gd name="T54" fmla="*/ 0 w 46"/>
                <a:gd name="T55" fmla="*/ 0 h 68"/>
                <a:gd name="T56" fmla="*/ 0 w 46"/>
                <a:gd name="T57" fmla="*/ 0 h 68"/>
                <a:gd name="T58" fmla="*/ 0 w 46"/>
                <a:gd name="T59" fmla="*/ 0 h 68"/>
                <a:gd name="T60" fmla="*/ 0 w 46"/>
                <a:gd name="T61" fmla="*/ 0 h 68"/>
                <a:gd name="T62" fmla="*/ 0 w 46"/>
                <a:gd name="T63" fmla="*/ 0 h 68"/>
                <a:gd name="T64" fmla="*/ 0 w 46"/>
                <a:gd name="T65" fmla="*/ 0 h 68"/>
                <a:gd name="T66" fmla="*/ 0 w 46"/>
                <a:gd name="T67" fmla="*/ 0 h 68"/>
                <a:gd name="T68" fmla="*/ 0 w 46"/>
                <a:gd name="T69" fmla="*/ 0 h 68"/>
                <a:gd name="T70" fmla="*/ 0 w 46"/>
                <a:gd name="T71" fmla="*/ 0 h 68"/>
                <a:gd name="T72" fmla="*/ 0 w 46"/>
                <a:gd name="T73" fmla="*/ 0 h 68"/>
                <a:gd name="T74" fmla="*/ 0 w 46"/>
                <a:gd name="T75" fmla="*/ 0 h 68"/>
                <a:gd name="T76" fmla="*/ 0 w 46"/>
                <a:gd name="T77" fmla="*/ 0 h 68"/>
                <a:gd name="T78" fmla="*/ 0 w 46"/>
                <a:gd name="T79" fmla="*/ 0 h 68"/>
                <a:gd name="T80" fmla="*/ 0 w 46"/>
                <a:gd name="T81" fmla="*/ 0 h 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6" h="68">
                  <a:moveTo>
                    <a:pt x="18" y="0"/>
                  </a:move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18" y="6"/>
                  </a:lnTo>
                  <a:lnTo>
                    <a:pt x="25" y="14"/>
                  </a:lnTo>
                  <a:lnTo>
                    <a:pt x="30" y="23"/>
                  </a:lnTo>
                  <a:lnTo>
                    <a:pt x="31" y="34"/>
                  </a:lnTo>
                  <a:lnTo>
                    <a:pt x="31" y="35"/>
                  </a:lnTo>
                  <a:lnTo>
                    <a:pt x="31" y="38"/>
                  </a:lnTo>
                  <a:lnTo>
                    <a:pt x="31" y="39"/>
                  </a:lnTo>
                  <a:lnTo>
                    <a:pt x="31" y="41"/>
                  </a:lnTo>
                  <a:lnTo>
                    <a:pt x="28" y="34"/>
                  </a:lnTo>
                  <a:lnTo>
                    <a:pt x="25" y="30"/>
                  </a:lnTo>
                  <a:lnTo>
                    <a:pt x="19" y="26"/>
                  </a:lnTo>
                  <a:lnTo>
                    <a:pt x="15" y="25"/>
                  </a:lnTo>
                  <a:lnTo>
                    <a:pt x="8" y="27"/>
                  </a:lnTo>
                  <a:lnTo>
                    <a:pt x="3" y="32"/>
                  </a:lnTo>
                  <a:lnTo>
                    <a:pt x="0" y="39"/>
                  </a:lnTo>
                  <a:lnTo>
                    <a:pt x="0" y="47"/>
                  </a:lnTo>
                  <a:lnTo>
                    <a:pt x="2" y="55"/>
                  </a:lnTo>
                  <a:lnTo>
                    <a:pt x="6" y="62"/>
                  </a:lnTo>
                  <a:lnTo>
                    <a:pt x="10" y="66"/>
                  </a:lnTo>
                  <a:lnTo>
                    <a:pt x="17" y="68"/>
                  </a:lnTo>
                  <a:lnTo>
                    <a:pt x="18" y="68"/>
                  </a:lnTo>
                  <a:lnTo>
                    <a:pt x="19" y="68"/>
                  </a:lnTo>
                  <a:lnTo>
                    <a:pt x="20" y="68"/>
                  </a:lnTo>
                  <a:lnTo>
                    <a:pt x="22" y="68"/>
                  </a:lnTo>
                  <a:lnTo>
                    <a:pt x="32" y="66"/>
                  </a:lnTo>
                  <a:lnTo>
                    <a:pt x="40" y="58"/>
                  </a:lnTo>
                  <a:lnTo>
                    <a:pt x="44" y="48"/>
                  </a:lnTo>
                  <a:lnTo>
                    <a:pt x="46" y="34"/>
                  </a:lnTo>
                  <a:lnTo>
                    <a:pt x="43" y="21"/>
                  </a:lnTo>
                  <a:lnTo>
                    <a:pt x="36" y="10"/>
                  </a:lnTo>
                  <a:lnTo>
                    <a:pt x="28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7" name="Freeform 68">
              <a:extLst>
                <a:ext uri="{FF2B5EF4-FFF2-40B4-BE49-F238E27FC236}">
                  <a16:creationId xmlns:a16="http://schemas.microsoft.com/office/drawing/2014/main" id="{39DDE63C-7159-F3E2-233C-45D12225E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962"/>
              <a:ext cx="11" cy="17"/>
            </a:xfrm>
            <a:custGeom>
              <a:avLst/>
              <a:gdLst>
                <a:gd name="T0" fmla="*/ 0 w 45"/>
                <a:gd name="T1" fmla="*/ 0 h 69"/>
                <a:gd name="T2" fmla="*/ 0 w 45"/>
                <a:gd name="T3" fmla="*/ 0 h 69"/>
                <a:gd name="T4" fmla="*/ 0 w 45"/>
                <a:gd name="T5" fmla="*/ 0 h 69"/>
                <a:gd name="T6" fmla="*/ 0 w 45"/>
                <a:gd name="T7" fmla="*/ 0 h 69"/>
                <a:gd name="T8" fmla="*/ 0 w 45"/>
                <a:gd name="T9" fmla="*/ 0 h 69"/>
                <a:gd name="T10" fmla="*/ 0 w 45"/>
                <a:gd name="T11" fmla="*/ 0 h 69"/>
                <a:gd name="T12" fmla="*/ 0 w 45"/>
                <a:gd name="T13" fmla="*/ 0 h 69"/>
                <a:gd name="T14" fmla="*/ 0 w 45"/>
                <a:gd name="T15" fmla="*/ 0 h 69"/>
                <a:gd name="T16" fmla="*/ 0 w 45"/>
                <a:gd name="T17" fmla="*/ 0 h 69"/>
                <a:gd name="T18" fmla="*/ 0 w 45"/>
                <a:gd name="T19" fmla="*/ 0 h 69"/>
                <a:gd name="T20" fmla="*/ 0 w 45"/>
                <a:gd name="T21" fmla="*/ 0 h 69"/>
                <a:gd name="T22" fmla="*/ 0 w 45"/>
                <a:gd name="T23" fmla="*/ 0 h 69"/>
                <a:gd name="T24" fmla="*/ 0 w 45"/>
                <a:gd name="T25" fmla="*/ 0 h 69"/>
                <a:gd name="T26" fmla="*/ 0 w 45"/>
                <a:gd name="T27" fmla="*/ 0 h 69"/>
                <a:gd name="T28" fmla="*/ 0 w 45"/>
                <a:gd name="T29" fmla="*/ 0 h 69"/>
                <a:gd name="T30" fmla="*/ 0 w 45"/>
                <a:gd name="T31" fmla="*/ 0 h 69"/>
                <a:gd name="T32" fmla="*/ 0 w 45"/>
                <a:gd name="T33" fmla="*/ 0 h 69"/>
                <a:gd name="T34" fmla="*/ 0 w 45"/>
                <a:gd name="T35" fmla="*/ 0 h 69"/>
                <a:gd name="T36" fmla="*/ 0 w 45"/>
                <a:gd name="T37" fmla="*/ 0 h 69"/>
                <a:gd name="T38" fmla="*/ 0 w 45"/>
                <a:gd name="T39" fmla="*/ 0 h 69"/>
                <a:gd name="T40" fmla="*/ 0 w 45"/>
                <a:gd name="T41" fmla="*/ 0 h 69"/>
                <a:gd name="T42" fmla="*/ 0 w 45"/>
                <a:gd name="T43" fmla="*/ 0 h 69"/>
                <a:gd name="T44" fmla="*/ 0 w 45"/>
                <a:gd name="T45" fmla="*/ 0 h 69"/>
                <a:gd name="T46" fmla="*/ 0 w 45"/>
                <a:gd name="T47" fmla="*/ 0 h 69"/>
                <a:gd name="T48" fmla="*/ 0 w 45"/>
                <a:gd name="T49" fmla="*/ 0 h 69"/>
                <a:gd name="T50" fmla="*/ 0 w 45"/>
                <a:gd name="T51" fmla="*/ 0 h 69"/>
                <a:gd name="T52" fmla="*/ 0 w 45"/>
                <a:gd name="T53" fmla="*/ 0 h 69"/>
                <a:gd name="T54" fmla="*/ 0 w 45"/>
                <a:gd name="T55" fmla="*/ 0 h 69"/>
                <a:gd name="T56" fmla="*/ 0 w 45"/>
                <a:gd name="T57" fmla="*/ 0 h 69"/>
                <a:gd name="T58" fmla="*/ 0 w 45"/>
                <a:gd name="T59" fmla="*/ 0 h 69"/>
                <a:gd name="T60" fmla="*/ 0 w 45"/>
                <a:gd name="T61" fmla="*/ 0 h 69"/>
                <a:gd name="T62" fmla="*/ 0 w 45"/>
                <a:gd name="T63" fmla="*/ 0 h 69"/>
                <a:gd name="T64" fmla="*/ 0 w 45"/>
                <a:gd name="T65" fmla="*/ 0 h 69"/>
                <a:gd name="T66" fmla="*/ 0 w 45"/>
                <a:gd name="T67" fmla="*/ 0 h 69"/>
                <a:gd name="T68" fmla="*/ 0 w 45"/>
                <a:gd name="T69" fmla="*/ 0 h 69"/>
                <a:gd name="T70" fmla="*/ 0 w 45"/>
                <a:gd name="T71" fmla="*/ 0 h 69"/>
                <a:gd name="T72" fmla="*/ 0 w 45"/>
                <a:gd name="T73" fmla="*/ 0 h 69"/>
                <a:gd name="T74" fmla="*/ 0 w 45"/>
                <a:gd name="T75" fmla="*/ 0 h 69"/>
                <a:gd name="T76" fmla="*/ 0 w 45"/>
                <a:gd name="T77" fmla="*/ 0 h 69"/>
                <a:gd name="T78" fmla="*/ 0 w 45"/>
                <a:gd name="T79" fmla="*/ 0 h 69"/>
                <a:gd name="T80" fmla="*/ 0 w 45"/>
                <a:gd name="T81" fmla="*/ 0 h 6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5" h="69">
                  <a:moveTo>
                    <a:pt x="18" y="68"/>
                  </a:moveTo>
                  <a:lnTo>
                    <a:pt x="18" y="68"/>
                  </a:lnTo>
                  <a:lnTo>
                    <a:pt x="19" y="68"/>
                  </a:lnTo>
                  <a:lnTo>
                    <a:pt x="20" y="69"/>
                  </a:lnTo>
                  <a:lnTo>
                    <a:pt x="21" y="69"/>
                  </a:lnTo>
                  <a:lnTo>
                    <a:pt x="22" y="69"/>
                  </a:lnTo>
                  <a:lnTo>
                    <a:pt x="32" y="66"/>
                  </a:lnTo>
                  <a:lnTo>
                    <a:pt x="39" y="58"/>
                  </a:lnTo>
                  <a:lnTo>
                    <a:pt x="44" y="47"/>
                  </a:lnTo>
                  <a:lnTo>
                    <a:pt x="45" y="35"/>
                  </a:lnTo>
                  <a:lnTo>
                    <a:pt x="43" y="21"/>
                  </a:lnTo>
                  <a:lnTo>
                    <a:pt x="37" y="11"/>
                  </a:lnTo>
                  <a:lnTo>
                    <a:pt x="29" y="3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9" y="6"/>
                  </a:lnTo>
                  <a:lnTo>
                    <a:pt x="25" y="14"/>
                  </a:lnTo>
                  <a:lnTo>
                    <a:pt x="30" y="23"/>
                  </a:lnTo>
                  <a:lnTo>
                    <a:pt x="31" y="35"/>
                  </a:lnTo>
                  <a:lnTo>
                    <a:pt x="32" y="36"/>
                  </a:lnTo>
                  <a:lnTo>
                    <a:pt x="32" y="38"/>
                  </a:lnTo>
                  <a:lnTo>
                    <a:pt x="32" y="39"/>
                  </a:lnTo>
                  <a:lnTo>
                    <a:pt x="31" y="40"/>
                  </a:lnTo>
                  <a:lnTo>
                    <a:pt x="29" y="35"/>
                  </a:lnTo>
                  <a:lnTo>
                    <a:pt x="25" y="30"/>
                  </a:lnTo>
                  <a:lnTo>
                    <a:pt x="21" y="27"/>
                  </a:lnTo>
                  <a:lnTo>
                    <a:pt x="15" y="25"/>
                  </a:lnTo>
                  <a:lnTo>
                    <a:pt x="10" y="27"/>
                  </a:lnTo>
                  <a:lnTo>
                    <a:pt x="5" y="31"/>
                  </a:lnTo>
                  <a:lnTo>
                    <a:pt x="2" y="38"/>
                  </a:lnTo>
                  <a:lnTo>
                    <a:pt x="0" y="47"/>
                  </a:lnTo>
                  <a:lnTo>
                    <a:pt x="3" y="55"/>
                  </a:lnTo>
                  <a:lnTo>
                    <a:pt x="6" y="62"/>
                  </a:lnTo>
                  <a:lnTo>
                    <a:pt x="11" y="66"/>
                  </a:lnTo>
                  <a:lnTo>
                    <a:pt x="18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8" name="Freeform 69">
              <a:extLst>
                <a:ext uri="{FF2B5EF4-FFF2-40B4-BE49-F238E27FC236}">
                  <a16:creationId xmlns:a16="http://schemas.microsoft.com/office/drawing/2014/main" id="{61B5724A-8EAC-9678-0E6D-66B6AF562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2116"/>
              <a:ext cx="100" cy="100"/>
            </a:xfrm>
            <a:custGeom>
              <a:avLst/>
              <a:gdLst>
                <a:gd name="T0" fmla="*/ 0 w 402"/>
                <a:gd name="T1" fmla="*/ 0 h 401"/>
                <a:gd name="T2" fmla="*/ 0 w 402"/>
                <a:gd name="T3" fmla="*/ 0 h 401"/>
                <a:gd name="T4" fmla="*/ 0 w 402"/>
                <a:gd name="T5" fmla="*/ 0 h 401"/>
                <a:gd name="T6" fmla="*/ 0 w 402"/>
                <a:gd name="T7" fmla="*/ 0 h 401"/>
                <a:gd name="T8" fmla="*/ 0 w 402"/>
                <a:gd name="T9" fmla="*/ 0 h 401"/>
                <a:gd name="T10" fmla="*/ 0 w 402"/>
                <a:gd name="T11" fmla="*/ 0 h 401"/>
                <a:gd name="T12" fmla="*/ 0 w 402"/>
                <a:gd name="T13" fmla="*/ 0 h 401"/>
                <a:gd name="T14" fmla="*/ 0 w 402"/>
                <a:gd name="T15" fmla="*/ 0 h 401"/>
                <a:gd name="T16" fmla="*/ 0 w 402"/>
                <a:gd name="T17" fmla="*/ 0 h 401"/>
                <a:gd name="T18" fmla="*/ 0 w 402"/>
                <a:gd name="T19" fmla="*/ 0 h 401"/>
                <a:gd name="T20" fmla="*/ 0 w 402"/>
                <a:gd name="T21" fmla="*/ 0 h 401"/>
                <a:gd name="T22" fmla="*/ 0 w 402"/>
                <a:gd name="T23" fmla="*/ 0 h 401"/>
                <a:gd name="T24" fmla="*/ 0 w 402"/>
                <a:gd name="T25" fmla="*/ 0 h 401"/>
                <a:gd name="T26" fmla="*/ 0 w 402"/>
                <a:gd name="T27" fmla="*/ 0 h 401"/>
                <a:gd name="T28" fmla="*/ 0 w 402"/>
                <a:gd name="T29" fmla="*/ 0 h 401"/>
                <a:gd name="T30" fmla="*/ 0 w 402"/>
                <a:gd name="T31" fmla="*/ 0 h 401"/>
                <a:gd name="T32" fmla="*/ 0 w 402"/>
                <a:gd name="T33" fmla="*/ 0 h 401"/>
                <a:gd name="T34" fmla="*/ 0 w 402"/>
                <a:gd name="T35" fmla="*/ 0 h 401"/>
                <a:gd name="T36" fmla="*/ 0 w 402"/>
                <a:gd name="T37" fmla="*/ 0 h 401"/>
                <a:gd name="T38" fmla="*/ 0 w 402"/>
                <a:gd name="T39" fmla="*/ 0 h 401"/>
                <a:gd name="T40" fmla="*/ 0 w 402"/>
                <a:gd name="T41" fmla="*/ 0 h 401"/>
                <a:gd name="T42" fmla="*/ 0 w 402"/>
                <a:gd name="T43" fmla="*/ 0 h 401"/>
                <a:gd name="T44" fmla="*/ 0 w 402"/>
                <a:gd name="T45" fmla="*/ 0 h 401"/>
                <a:gd name="T46" fmla="*/ 0 w 402"/>
                <a:gd name="T47" fmla="*/ 0 h 401"/>
                <a:gd name="T48" fmla="*/ 0 w 402"/>
                <a:gd name="T49" fmla="*/ 0 h 401"/>
                <a:gd name="T50" fmla="*/ 0 w 402"/>
                <a:gd name="T51" fmla="*/ 0 h 401"/>
                <a:gd name="T52" fmla="*/ 0 w 402"/>
                <a:gd name="T53" fmla="*/ 0 h 401"/>
                <a:gd name="T54" fmla="*/ 0 w 402"/>
                <a:gd name="T55" fmla="*/ 0 h 401"/>
                <a:gd name="T56" fmla="*/ 0 w 402"/>
                <a:gd name="T57" fmla="*/ 0 h 401"/>
                <a:gd name="T58" fmla="*/ 0 w 402"/>
                <a:gd name="T59" fmla="*/ 0 h 401"/>
                <a:gd name="T60" fmla="*/ 0 w 402"/>
                <a:gd name="T61" fmla="*/ 0 h 401"/>
                <a:gd name="T62" fmla="*/ 0 w 402"/>
                <a:gd name="T63" fmla="*/ 0 h 4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02" h="401">
                  <a:moveTo>
                    <a:pt x="190" y="0"/>
                  </a:moveTo>
                  <a:lnTo>
                    <a:pt x="170" y="2"/>
                  </a:lnTo>
                  <a:lnTo>
                    <a:pt x="150" y="5"/>
                  </a:lnTo>
                  <a:lnTo>
                    <a:pt x="131" y="10"/>
                  </a:lnTo>
                  <a:lnTo>
                    <a:pt x="113" y="16"/>
                  </a:lnTo>
                  <a:lnTo>
                    <a:pt x="96" y="24"/>
                  </a:lnTo>
                  <a:lnTo>
                    <a:pt x="80" y="35"/>
                  </a:lnTo>
                  <a:lnTo>
                    <a:pt x="65" y="46"/>
                  </a:lnTo>
                  <a:lnTo>
                    <a:pt x="51" y="60"/>
                  </a:lnTo>
                  <a:lnTo>
                    <a:pt x="40" y="73"/>
                  </a:lnTo>
                  <a:lnTo>
                    <a:pt x="28" y="89"/>
                  </a:lnTo>
                  <a:lnTo>
                    <a:pt x="19" y="105"/>
                  </a:lnTo>
                  <a:lnTo>
                    <a:pt x="11" y="123"/>
                  </a:lnTo>
                  <a:lnTo>
                    <a:pt x="6" y="142"/>
                  </a:lnTo>
                  <a:lnTo>
                    <a:pt x="2" y="161"/>
                  </a:lnTo>
                  <a:lnTo>
                    <a:pt x="0" y="180"/>
                  </a:lnTo>
                  <a:lnTo>
                    <a:pt x="0" y="201"/>
                  </a:lnTo>
                  <a:lnTo>
                    <a:pt x="2" y="220"/>
                  </a:lnTo>
                  <a:lnTo>
                    <a:pt x="7" y="241"/>
                  </a:lnTo>
                  <a:lnTo>
                    <a:pt x="12" y="259"/>
                  </a:lnTo>
                  <a:lnTo>
                    <a:pt x="20" y="277"/>
                  </a:lnTo>
                  <a:lnTo>
                    <a:pt x="30" y="295"/>
                  </a:lnTo>
                  <a:lnTo>
                    <a:pt x="40" y="313"/>
                  </a:lnTo>
                  <a:lnTo>
                    <a:pt x="53" y="329"/>
                  </a:lnTo>
                  <a:lnTo>
                    <a:pt x="67" y="343"/>
                  </a:lnTo>
                  <a:lnTo>
                    <a:pt x="83" y="357"/>
                  </a:lnTo>
                  <a:lnTo>
                    <a:pt x="99" y="368"/>
                  </a:lnTo>
                  <a:lnTo>
                    <a:pt x="116" y="379"/>
                  </a:lnTo>
                  <a:lnTo>
                    <a:pt x="134" y="387"/>
                  </a:lnTo>
                  <a:lnTo>
                    <a:pt x="153" y="393"/>
                  </a:lnTo>
                  <a:lnTo>
                    <a:pt x="172" y="398"/>
                  </a:lnTo>
                  <a:lnTo>
                    <a:pt x="191" y="400"/>
                  </a:lnTo>
                  <a:lnTo>
                    <a:pt x="212" y="401"/>
                  </a:lnTo>
                  <a:lnTo>
                    <a:pt x="232" y="400"/>
                  </a:lnTo>
                  <a:lnTo>
                    <a:pt x="252" y="398"/>
                  </a:lnTo>
                  <a:lnTo>
                    <a:pt x="271" y="393"/>
                  </a:lnTo>
                  <a:lnTo>
                    <a:pt x="288" y="387"/>
                  </a:lnTo>
                  <a:lnTo>
                    <a:pt x="305" y="379"/>
                  </a:lnTo>
                  <a:lnTo>
                    <a:pt x="322" y="368"/>
                  </a:lnTo>
                  <a:lnTo>
                    <a:pt x="337" y="357"/>
                  </a:lnTo>
                  <a:lnTo>
                    <a:pt x="351" y="343"/>
                  </a:lnTo>
                  <a:lnTo>
                    <a:pt x="363" y="329"/>
                  </a:lnTo>
                  <a:lnTo>
                    <a:pt x="375" y="313"/>
                  </a:lnTo>
                  <a:lnTo>
                    <a:pt x="384" y="295"/>
                  </a:lnTo>
                  <a:lnTo>
                    <a:pt x="392" y="277"/>
                  </a:lnTo>
                  <a:lnTo>
                    <a:pt x="397" y="259"/>
                  </a:lnTo>
                  <a:lnTo>
                    <a:pt x="401" y="241"/>
                  </a:lnTo>
                  <a:lnTo>
                    <a:pt x="402" y="220"/>
                  </a:lnTo>
                  <a:lnTo>
                    <a:pt x="402" y="201"/>
                  </a:lnTo>
                  <a:lnTo>
                    <a:pt x="400" y="182"/>
                  </a:lnTo>
                  <a:lnTo>
                    <a:pt x="396" y="161"/>
                  </a:lnTo>
                  <a:lnTo>
                    <a:pt x="391" y="143"/>
                  </a:lnTo>
                  <a:lnTo>
                    <a:pt x="383" y="125"/>
                  </a:lnTo>
                  <a:lnTo>
                    <a:pt x="373" y="106"/>
                  </a:lnTo>
                  <a:lnTo>
                    <a:pt x="363" y="89"/>
                  </a:lnTo>
                  <a:lnTo>
                    <a:pt x="350" y="73"/>
                  </a:lnTo>
                  <a:lnTo>
                    <a:pt x="336" y="59"/>
                  </a:lnTo>
                  <a:lnTo>
                    <a:pt x="320" y="45"/>
                  </a:lnTo>
                  <a:lnTo>
                    <a:pt x="304" y="33"/>
                  </a:lnTo>
                  <a:lnTo>
                    <a:pt x="287" y="23"/>
                  </a:lnTo>
                  <a:lnTo>
                    <a:pt x="269" y="15"/>
                  </a:lnTo>
                  <a:lnTo>
                    <a:pt x="249" y="8"/>
                  </a:lnTo>
                  <a:lnTo>
                    <a:pt x="230" y="4"/>
                  </a:lnTo>
                  <a:lnTo>
                    <a:pt x="211" y="2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89" name="Freeform 70">
              <a:extLst>
                <a:ext uri="{FF2B5EF4-FFF2-40B4-BE49-F238E27FC236}">
                  <a16:creationId xmlns:a16="http://schemas.microsoft.com/office/drawing/2014/main" id="{5EF12C1F-7822-0C22-F6FC-7C188F1D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2123"/>
              <a:ext cx="85" cy="86"/>
            </a:xfrm>
            <a:custGeom>
              <a:avLst/>
              <a:gdLst>
                <a:gd name="T0" fmla="*/ 0 w 341"/>
                <a:gd name="T1" fmla="*/ 0 h 342"/>
                <a:gd name="T2" fmla="*/ 0 w 341"/>
                <a:gd name="T3" fmla="*/ 0 h 342"/>
                <a:gd name="T4" fmla="*/ 0 w 341"/>
                <a:gd name="T5" fmla="*/ 0 h 342"/>
                <a:gd name="T6" fmla="*/ 0 w 341"/>
                <a:gd name="T7" fmla="*/ 0 h 342"/>
                <a:gd name="T8" fmla="*/ 0 w 341"/>
                <a:gd name="T9" fmla="*/ 0 h 342"/>
                <a:gd name="T10" fmla="*/ 0 w 341"/>
                <a:gd name="T11" fmla="*/ 0 h 342"/>
                <a:gd name="T12" fmla="*/ 0 w 341"/>
                <a:gd name="T13" fmla="*/ 0 h 342"/>
                <a:gd name="T14" fmla="*/ 0 w 341"/>
                <a:gd name="T15" fmla="*/ 0 h 342"/>
                <a:gd name="T16" fmla="*/ 0 w 341"/>
                <a:gd name="T17" fmla="*/ 0 h 342"/>
                <a:gd name="T18" fmla="*/ 0 w 341"/>
                <a:gd name="T19" fmla="*/ 0 h 342"/>
                <a:gd name="T20" fmla="*/ 0 w 341"/>
                <a:gd name="T21" fmla="*/ 0 h 342"/>
                <a:gd name="T22" fmla="*/ 0 w 341"/>
                <a:gd name="T23" fmla="*/ 0 h 342"/>
                <a:gd name="T24" fmla="*/ 0 w 341"/>
                <a:gd name="T25" fmla="*/ 0 h 342"/>
                <a:gd name="T26" fmla="*/ 0 w 341"/>
                <a:gd name="T27" fmla="*/ 0 h 342"/>
                <a:gd name="T28" fmla="*/ 0 w 341"/>
                <a:gd name="T29" fmla="*/ 0 h 342"/>
                <a:gd name="T30" fmla="*/ 0 w 341"/>
                <a:gd name="T31" fmla="*/ 0 h 342"/>
                <a:gd name="T32" fmla="*/ 0 w 341"/>
                <a:gd name="T33" fmla="*/ 0 h 342"/>
                <a:gd name="T34" fmla="*/ 0 w 341"/>
                <a:gd name="T35" fmla="*/ 0 h 342"/>
                <a:gd name="T36" fmla="*/ 0 w 341"/>
                <a:gd name="T37" fmla="*/ 0 h 342"/>
                <a:gd name="T38" fmla="*/ 0 w 341"/>
                <a:gd name="T39" fmla="*/ 0 h 342"/>
                <a:gd name="T40" fmla="*/ 0 w 341"/>
                <a:gd name="T41" fmla="*/ 0 h 342"/>
                <a:gd name="T42" fmla="*/ 0 w 341"/>
                <a:gd name="T43" fmla="*/ 0 h 342"/>
                <a:gd name="T44" fmla="*/ 0 w 341"/>
                <a:gd name="T45" fmla="*/ 0 h 342"/>
                <a:gd name="T46" fmla="*/ 0 w 341"/>
                <a:gd name="T47" fmla="*/ 0 h 342"/>
                <a:gd name="T48" fmla="*/ 0 w 341"/>
                <a:gd name="T49" fmla="*/ 0 h 342"/>
                <a:gd name="T50" fmla="*/ 0 w 341"/>
                <a:gd name="T51" fmla="*/ 0 h 342"/>
                <a:gd name="T52" fmla="*/ 0 w 341"/>
                <a:gd name="T53" fmla="*/ 0 h 342"/>
                <a:gd name="T54" fmla="*/ 0 w 341"/>
                <a:gd name="T55" fmla="*/ 0 h 342"/>
                <a:gd name="T56" fmla="*/ 0 w 341"/>
                <a:gd name="T57" fmla="*/ 0 h 342"/>
                <a:gd name="T58" fmla="*/ 0 w 341"/>
                <a:gd name="T59" fmla="*/ 0 h 342"/>
                <a:gd name="T60" fmla="*/ 0 w 341"/>
                <a:gd name="T61" fmla="*/ 0 h 342"/>
                <a:gd name="T62" fmla="*/ 0 w 341"/>
                <a:gd name="T63" fmla="*/ 0 h 342"/>
                <a:gd name="T64" fmla="*/ 0 w 341"/>
                <a:gd name="T65" fmla="*/ 0 h 342"/>
                <a:gd name="T66" fmla="*/ 0 w 341"/>
                <a:gd name="T67" fmla="*/ 0 h 342"/>
                <a:gd name="T68" fmla="*/ 0 w 341"/>
                <a:gd name="T69" fmla="*/ 0 h 342"/>
                <a:gd name="T70" fmla="*/ 0 w 341"/>
                <a:gd name="T71" fmla="*/ 0 h 342"/>
                <a:gd name="T72" fmla="*/ 0 w 341"/>
                <a:gd name="T73" fmla="*/ 0 h 342"/>
                <a:gd name="T74" fmla="*/ 0 w 341"/>
                <a:gd name="T75" fmla="*/ 0 h 342"/>
                <a:gd name="T76" fmla="*/ 0 w 341"/>
                <a:gd name="T77" fmla="*/ 0 h 342"/>
                <a:gd name="T78" fmla="*/ 0 w 341"/>
                <a:gd name="T79" fmla="*/ 0 h 342"/>
                <a:gd name="T80" fmla="*/ 0 w 341"/>
                <a:gd name="T81" fmla="*/ 0 h 342"/>
                <a:gd name="T82" fmla="*/ 0 w 341"/>
                <a:gd name="T83" fmla="*/ 0 h 342"/>
                <a:gd name="T84" fmla="*/ 0 w 341"/>
                <a:gd name="T85" fmla="*/ 0 h 342"/>
                <a:gd name="T86" fmla="*/ 0 w 341"/>
                <a:gd name="T87" fmla="*/ 0 h 342"/>
                <a:gd name="T88" fmla="*/ 0 w 341"/>
                <a:gd name="T89" fmla="*/ 0 h 342"/>
                <a:gd name="T90" fmla="*/ 0 w 341"/>
                <a:gd name="T91" fmla="*/ 0 h 342"/>
                <a:gd name="T92" fmla="*/ 0 w 341"/>
                <a:gd name="T93" fmla="*/ 0 h 342"/>
                <a:gd name="T94" fmla="*/ 0 w 341"/>
                <a:gd name="T95" fmla="*/ 0 h 342"/>
                <a:gd name="T96" fmla="*/ 0 w 341"/>
                <a:gd name="T97" fmla="*/ 0 h 342"/>
                <a:gd name="T98" fmla="*/ 0 w 341"/>
                <a:gd name="T99" fmla="*/ 0 h 342"/>
                <a:gd name="T100" fmla="*/ 0 w 341"/>
                <a:gd name="T101" fmla="*/ 0 h 342"/>
                <a:gd name="T102" fmla="*/ 0 w 341"/>
                <a:gd name="T103" fmla="*/ 0 h 342"/>
                <a:gd name="T104" fmla="*/ 0 w 341"/>
                <a:gd name="T105" fmla="*/ 0 h 342"/>
                <a:gd name="T106" fmla="*/ 0 w 341"/>
                <a:gd name="T107" fmla="*/ 0 h 342"/>
                <a:gd name="T108" fmla="*/ 0 w 341"/>
                <a:gd name="T109" fmla="*/ 0 h 342"/>
                <a:gd name="T110" fmla="*/ 0 w 341"/>
                <a:gd name="T111" fmla="*/ 0 h 342"/>
                <a:gd name="T112" fmla="*/ 0 w 341"/>
                <a:gd name="T113" fmla="*/ 0 h 3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41" h="342">
                  <a:moveTo>
                    <a:pt x="180" y="342"/>
                  </a:moveTo>
                  <a:lnTo>
                    <a:pt x="163" y="341"/>
                  </a:lnTo>
                  <a:lnTo>
                    <a:pt x="145" y="338"/>
                  </a:lnTo>
                  <a:lnTo>
                    <a:pt x="129" y="334"/>
                  </a:lnTo>
                  <a:lnTo>
                    <a:pt x="114" y="328"/>
                  </a:lnTo>
                  <a:lnTo>
                    <a:pt x="99" y="321"/>
                  </a:lnTo>
                  <a:lnTo>
                    <a:pt x="84" y="313"/>
                  </a:lnTo>
                  <a:lnTo>
                    <a:pt x="70" y="303"/>
                  </a:lnTo>
                  <a:lnTo>
                    <a:pt x="57" y="292"/>
                  </a:lnTo>
                  <a:lnTo>
                    <a:pt x="44" y="279"/>
                  </a:lnTo>
                  <a:lnTo>
                    <a:pt x="34" y="265"/>
                  </a:lnTo>
                  <a:lnTo>
                    <a:pt x="25" y="252"/>
                  </a:lnTo>
                  <a:lnTo>
                    <a:pt x="17" y="236"/>
                  </a:lnTo>
                  <a:lnTo>
                    <a:pt x="10" y="221"/>
                  </a:lnTo>
                  <a:lnTo>
                    <a:pt x="4" y="204"/>
                  </a:lnTo>
                  <a:lnTo>
                    <a:pt x="1" y="188"/>
                  </a:lnTo>
                  <a:lnTo>
                    <a:pt x="0" y="171"/>
                  </a:lnTo>
                  <a:lnTo>
                    <a:pt x="0" y="154"/>
                  </a:lnTo>
                  <a:lnTo>
                    <a:pt x="1" y="137"/>
                  </a:lnTo>
                  <a:lnTo>
                    <a:pt x="4" y="121"/>
                  </a:lnTo>
                  <a:lnTo>
                    <a:pt x="9" y="105"/>
                  </a:lnTo>
                  <a:lnTo>
                    <a:pt x="16" y="90"/>
                  </a:lnTo>
                  <a:lnTo>
                    <a:pt x="22" y="76"/>
                  </a:lnTo>
                  <a:lnTo>
                    <a:pt x="33" y="63"/>
                  </a:lnTo>
                  <a:lnTo>
                    <a:pt x="43" y="50"/>
                  </a:lnTo>
                  <a:lnTo>
                    <a:pt x="55" y="39"/>
                  </a:lnTo>
                  <a:lnTo>
                    <a:pt x="68" y="29"/>
                  </a:lnTo>
                  <a:lnTo>
                    <a:pt x="82" y="21"/>
                  </a:lnTo>
                  <a:lnTo>
                    <a:pt x="96" y="13"/>
                  </a:lnTo>
                  <a:lnTo>
                    <a:pt x="112" y="8"/>
                  </a:lnTo>
                  <a:lnTo>
                    <a:pt x="128" y="3"/>
                  </a:lnTo>
                  <a:lnTo>
                    <a:pt x="144" y="1"/>
                  </a:lnTo>
                  <a:lnTo>
                    <a:pt x="161" y="0"/>
                  </a:lnTo>
                  <a:lnTo>
                    <a:pt x="178" y="1"/>
                  </a:lnTo>
                  <a:lnTo>
                    <a:pt x="196" y="3"/>
                  </a:lnTo>
                  <a:lnTo>
                    <a:pt x="211" y="8"/>
                  </a:lnTo>
                  <a:lnTo>
                    <a:pt x="227" y="13"/>
                  </a:lnTo>
                  <a:lnTo>
                    <a:pt x="242" y="21"/>
                  </a:lnTo>
                  <a:lnTo>
                    <a:pt x="257" y="29"/>
                  </a:lnTo>
                  <a:lnTo>
                    <a:pt x="271" y="39"/>
                  </a:lnTo>
                  <a:lnTo>
                    <a:pt x="284" y="50"/>
                  </a:lnTo>
                  <a:lnTo>
                    <a:pt x="297" y="63"/>
                  </a:lnTo>
                  <a:lnTo>
                    <a:pt x="307" y="76"/>
                  </a:lnTo>
                  <a:lnTo>
                    <a:pt x="316" y="90"/>
                  </a:lnTo>
                  <a:lnTo>
                    <a:pt x="324" y="105"/>
                  </a:lnTo>
                  <a:lnTo>
                    <a:pt x="331" y="121"/>
                  </a:lnTo>
                  <a:lnTo>
                    <a:pt x="336" y="137"/>
                  </a:lnTo>
                  <a:lnTo>
                    <a:pt x="339" y="154"/>
                  </a:lnTo>
                  <a:lnTo>
                    <a:pt x="341" y="171"/>
                  </a:lnTo>
                  <a:lnTo>
                    <a:pt x="339" y="205"/>
                  </a:lnTo>
                  <a:lnTo>
                    <a:pt x="331" y="237"/>
                  </a:lnTo>
                  <a:lnTo>
                    <a:pt x="317" y="267"/>
                  </a:lnTo>
                  <a:lnTo>
                    <a:pt x="298" y="292"/>
                  </a:lnTo>
                  <a:lnTo>
                    <a:pt x="273" y="312"/>
                  </a:lnTo>
                  <a:lnTo>
                    <a:pt x="246" y="328"/>
                  </a:lnTo>
                  <a:lnTo>
                    <a:pt x="214" y="338"/>
                  </a:lnTo>
                  <a:lnTo>
                    <a:pt x="180" y="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0" name="Freeform 71">
              <a:extLst>
                <a:ext uri="{FF2B5EF4-FFF2-40B4-BE49-F238E27FC236}">
                  <a16:creationId xmlns:a16="http://schemas.microsoft.com/office/drawing/2014/main" id="{0709B789-1633-453F-8896-20ABFFFCF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2128"/>
              <a:ext cx="75" cy="76"/>
            </a:xfrm>
            <a:custGeom>
              <a:avLst/>
              <a:gdLst>
                <a:gd name="T0" fmla="*/ 0 w 302"/>
                <a:gd name="T1" fmla="*/ 0 h 302"/>
                <a:gd name="T2" fmla="*/ 0 w 302"/>
                <a:gd name="T3" fmla="*/ 0 h 302"/>
                <a:gd name="T4" fmla="*/ 0 w 302"/>
                <a:gd name="T5" fmla="*/ 0 h 302"/>
                <a:gd name="T6" fmla="*/ 0 w 302"/>
                <a:gd name="T7" fmla="*/ 0 h 302"/>
                <a:gd name="T8" fmla="*/ 0 w 302"/>
                <a:gd name="T9" fmla="*/ 0 h 302"/>
                <a:gd name="T10" fmla="*/ 0 w 302"/>
                <a:gd name="T11" fmla="*/ 0 h 302"/>
                <a:gd name="T12" fmla="*/ 0 w 302"/>
                <a:gd name="T13" fmla="*/ 0 h 302"/>
                <a:gd name="T14" fmla="*/ 0 w 302"/>
                <a:gd name="T15" fmla="*/ 0 h 302"/>
                <a:gd name="T16" fmla="*/ 0 w 302"/>
                <a:gd name="T17" fmla="*/ 0 h 302"/>
                <a:gd name="T18" fmla="*/ 0 w 302"/>
                <a:gd name="T19" fmla="*/ 0 h 302"/>
                <a:gd name="T20" fmla="*/ 0 w 302"/>
                <a:gd name="T21" fmla="*/ 0 h 302"/>
                <a:gd name="T22" fmla="*/ 0 w 302"/>
                <a:gd name="T23" fmla="*/ 0 h 302"/>
                <a:gd name="T24" fmla="*/ 0 w 302"/>
                <a:gd name="T25" fmla="*/ 0 h 302"/>
                <a:gd name="T26" fmla="*/ 0 w 302"/>
                <a:gd name="T27" fmla="*/ 0 h 302"/>
                <a:gd name="T28" fmla="*/ 0 w 302"/>
                <a:gd name="T29" fmla="*/ 0 h 302"/>
                <a:gd name="T30" fmla="*/ 0 w 302"/>
                <a:gd name="T31" fmla="*/ 0 h 302"/>
                <a:gd name="T32" fmla="*/ 0 w 302"/>
                <a:gd name="T33" fmla="*/ 0 h 302"/>
                <a:gd name="T34" fmla="*/ 0 w 302"/>
                <a:gd name="T35" fmla="*/ 0 h 302"/>
                <a:gd name="T36" fmla="*/ 0 w 302"/>
                <a:gd name="T37" fmla="*/ 0 h 302"/>
                <a:gd name="T38" fmla="*/ 0 w 302"/>
                <a:gd name="T39" fmla="*/ 0 h 302"/>
                <a:gd name="T40" fmla="*/ 0 w 302"/>
                <a:gd name="T41" fmla="*/ 0 h 302"/>
                <a:gd name="T42" fmla="*/ 0 w 302"/>
                <a:gd name="T43" fmla="*/ 0 h 302"/>
                <a:gd name="T44" fmla="*/ 0 w 302"/>
                <a:gd name="T45" fmla="*/ 0 h 302"/>
                <a:gd name="T46" fmla="*/ 0 w 302"/>
                <a:gd name="T47" fmla="*/ 0 h 302"/>
                <a:gd name="T48" fmla="*/ 0 w 302"/>
                <a:gd name="T49" fmla="*/ 0 h 302"/>
                <a:gd name="T50" fmla="*/ 0 w 302"/>
                <a:gd name="T51" fmla="*/ 0 h 302"/>
                <a:gd name="T52" fmla="*/ 0 w 302"/>
                <a:gd name="T53" fmla="*/ 0 h 302"/>
                <a:gd name="T54" fmla="*/ 0 w 302"/>
                <a:gd name="T55" fmla="*/ 0 h 302"/>
                <a:gd name="T56" fmla="*/ 0 w 302"/>
                <a:gd name="T57" fmla="*/ 0 h 302"/>
                <a:gd name="T58" fmla="*/ 0 w 302"/>
                <a:gd name="T59" fmla="*/ 0 h 302"/>
                <a:gd name="T60" fmla="*/ 0 w 302"/>
                <a:gd name="T61" fmla="*/ 0 h 302"/>
                <a:gd name="T62" fmla="*/ 0 w 302"/>
                <a:gd name="T63" fmla="*/ 0 h 302"/>
                <a:gd name="T64" fmla="*/ 0 w 302"/>
                <a:gd name="T65" fmla="*/ 0 h 302"/>
                <a:gd name="T66" fmla="*/ 0 w 302"/>
                <a:gd name="T67" fmla="*/ 0 h 302"/>
                <a:gd name="T68" fmla="*/ 0 w 302"/>
                <a:gd name="T69" fmla="*/ 0 h 302"/>
                <a:gd name="T70" fmla="*/ 0 w 302"/>
                <a:gd name="T71" fmla="*/ 0 h 302"/>
                <a:gd name="T72" fmla="*/ 0 w 302"/>
                <a:gd name="T73" fmla="*/ 0 h 302"/>
                <a:gd name="T74" fmla="*/ 0 w 302"/>
                <a:gd name="T75" fmla="*/ 0 h 302"/>
                <a:gd name="T76" fmla="*/ 0 w 302"/>
                <a:gd name="T77" fmla="*/ 0 h 302"/>
                <a:gd name="T78" fmla="*/ 0 w 302"/>
                <a:gd name="T79" fmla="*/ 0 h 302"/>
                <a:gd name="T80" fmla="*/ 0 w 302"/>
                <a:gd name="T81" fmla="*/ 0 h 302"/>
                <a:gd name="T82" fmla="*/ 0 w 302"/>
                <a:gd name="T83" fmla="*/ 0 h 302"/>
                <a:gd name="T84" fmla="*/ 0 w 302"/>
                <a:gd name="T85" fmla="*/ 0 h 302"/>
                <a:gd name="T86" fmla="*/ 0 w 302"/>
                <a:gd name="T87" fmla="*/ 0 h 302"/>
                <a:gd name="T88" fmla="*/ 0 w 302"/>
                <a:gd name="T89" fmla="*/ 0 h 302"/>
                <a:gd name="T90" fmla="*/ 0 w 302"/>
                <a:gd name="T91" fmla="*/ 0 h 302"/>
                <a:gd name="T92" fmla="*/ 0 w 302"/>
                <a:gd name="T93" fmla="*/ 0 h 302"/>
                <a:gd name="T94" fmla="*/ 0 w 302"/>
                <a:gd name="T95" fmla="*/ 0 h 302"/>
                <a:gd name="T96" fmla="*/ 0 w 302"/>
                <a:gd name="T97" fmla="*/ 0 h 302"/>
                <a:gd name="T98" fmla="*/ 0 w 302"/>
                <a:gd name="T99" fmla="*/ 0 h 302"/>
                <a:gd name="T100" fmla="*/ 0 w 302"/>
                <a:gd name="T101" fmla="*/ 0 h 302"/>
                <a:gd name="T102" fmla="*/ 0 w 302"/>
                <a:gd name="T103" fmla="*/ 0 h 302"/>
                <a:gd name="T104" fmla="*/ 0 w 302"/>
                <a:gd name="T105" fmla="*/ 0 h 302"/>
                <a:gd name="T106" fmla="*/ 0 w 302"/>
                <a:gd name="T107" fmla="*/ 0 h 302"/>
                <a:gd name="T108" fmla="*/ 0 w 302"/>
                <a:gd name="T109" fmla="*/ 0 h 302"/>
                <a:gd name="T110" fmla="*/ 0 w 302"/>
                <a:gd name="T111" fmla="*/ 0 h 302"/>
                <a:gd name="T112" fmla="*/ 0 w 302"/>
                <a:gd name="T113" fmla="*/ 0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02" h="302">
                  <a:moveTo>
                    <a:pt x="144" y="0"/>
                  </a:moveTo>
                  <a:lnTo>
                    <a:pt x="113" y="4"/>
                  </a:lnTo>
                  <a:lnTo>
                    <a:pt x="85" y="13"/>
                  </a:lnTo>
                  <a:lnTo>
                    <a:pt x="60" y="27"/>
                  </a:lnTo>
                  <a:lnTo>
                    <a:pt x="39" y="45"/>
                  </a:lnTo>
                  <a:lnTo>
                    <a:pt x="22" y="68"/>
                  </a:lnTo>
                  <a:lnTo>
                    <a:pt x="9" y="93"/>
                  </a:lnTo>
                  <a:lnTo>
                    <a:pt x="1" y="121"/>
                  </a:lnTo>
                  <a:lnTo>
                    <a:pt x="0" y="152"/>
                  </a:lnTo>
                  <a:lnTo>
                    <a:pt x="1" y="167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5" y="210"/>
                  </a:lnTo>
                  <a:lnTo>
                    <a:pt x="22" y="223"/>
                  </a:lnTo>
                  <a:lnTo>
                    <a:pt x="30" y="236"/>
                  </a:lnTo>
                  <a:lnTo>
                    <a:pt x="40" y="248"/>
                  </a:lnTo>
                  <a:lnTo>
                    <a:pt x="50" y="259"/>
                  </a:lnTo>
                  <a:lnTo>
                    <a:pt x="62" y="269"/>
                  </a:lnTo>
                  <a:lnTo>
                    <a:pt x="74" y="277"/>
                  </a:lnTo>
                  <a:lnTo>
                    <a:pt x="88" y="285"/>
                  </a:lnTo>
                  <a:lnTo>
                    <a:pt x="101" y="291"/>
                  </a:lnTo>
                  <a:lnTo>
                    <a:pt x="115" y="297"/>
                  </a:lnTo>
                  <a:lnTo>
                    <a:pt x="130" y="300"/>
                  </a:lnTo>
                  <a:lnTo>
                    <a:pt x="145" y="301"/>
                  </a:lnTo>
                  <a:lnTo>
                    <a:pt x="159" y="302"/>
                  </a:lnTo>
                  <a:lnTo>
                    <a:pt x="174" y="301"/>
                  </a:lnTo>
                  <a:lnTo>
                    <a:pt x="189" y="300"/>
                  </a:lnTo>
                  <a:lnTo>
                    <a:pt x="203" y="297"/>
                  </a:lnTo>
                  <a:lnTo>
                    <a:pt x="216" y="291"/>
                  </a:lnTo>
                  <a:lnTo>
                    <a:pt x="230" y="285"/>
                  </a:lnTo>
                  <a:lnTo>
                    <a:pt x="241" y="277"/>
                  </a:lnTo>
                  <a:lnTo>
                    <a:pt x="254" y="269"/>
                  </a:lnTo>
                  <a:lnTo>
                    <a:pt x="264" y="259"/>
                  </a:lnTo>
                  <a:lnTo>
                    <a:pt x="273" y="248"/>
                  </a:lnTo>
                  <a:lnTo>
                    <a:pt x="281" y="236"/>
                  </a:lnTo>
                  <a:lnTo>
                    <a:pt x="288" y="223"/>
                  </a:lnTo>
                  <a:lnTo>
                    <a:pt x="294" y="210"/>
                  </a:lnTo>
                  <a:lnTo>
                    <a:pt x="298" y="196"/>
                  </a:lnTo>
                  <a:lnTo>
                    <a:pt x="301" y="182"/>
                  </a:lnTo>
                  <a:lnTo>
                    <a:pt x="302" y="167"/>
                  </a:lnTo>
                  <a:lnTo>
                    <a:pt x="302" y="152"/>
                  </a:lnTo>
                  <a:lnTo>
                    <a:pt x="301" y="137"/>
                  </a:lnTo>
                  <a:lnTo>
                    <a:pt x="297" y="122"/>
                  </a:lnTo>
                  <a:lnTo>
                    <a:pt x="293" y="108"/>
                  </a:lnTo>
                  <a:lnTo>
                    <a:pt x="287" y="94"/>
                  </a:lnTo>
                  <a:lnTo>
                    <a:pt x="280" y="80"/>
                  </a:lnTo>
                  <a:lnTo>
                    <a:pt x="272" y="68"/>
                  </a:lnTo>
                  <a:lnTo>
                    <a:pt x="263" y="56"/>
                  </a:lnTo>
                  <a:lnTo>
                    <a:pt x="252" y="45"/>
                  </a:lnTo>
                  <a:lnTo>
                    <a:pt x="240" y="35"/>
                  </a:lnTo>
                  <a:lnTo>
                    <a:pt x="228" y="25"/>
                  </a:lnTo>
                  <a:lnTo>
                    <a:pt x="215" y="19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3" y="4"/>
                  </a:lnTo>
                  <a:lnTo>
                    <a:pt x="158" y="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1" name="Freeform 72">
              <a:extLst>
                <a:ext uri="{FF2B5EF4-FFF2-40B4-BE49-F238E27FC236}">
                  <a16:creationId xmlns:a16="http://schemas.microsoft.com/office/drawing/2014/main" id="{EADF221E-B860-B5A2-C68C-4E15EFE8A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2136"/>
              <a:ext cx="61" cy="60"/>
            </a:xfrm>
            <a:custGeom>
              <a:avLst/>
              <a:gdLst>
                <a:gd name="T0" fmla="*/ 0 w 241"/>
                <a:gd name="T1" fmla="*/ 0 h 242"/>
                <a:gd name="T2" fmla="*/ 0 w 241"/>
                <a:gd name="T3" fmla="*/ 0 h 242"/>
                <a:gd name="T4" fmla="*/ 0 w 241"/>
                <a:gd name="T5" fmla="*/ 0 h 242"/>
                <a:gd name="T6" fmla="*/ 0 w 241"/>
                <a:gd name="T7" fmla="*/ 0 h 242"/>
                <a:gd name="T8" fmla="*/ 0 w 241"/>
                <a:gd name="T9" fmla="*/ 0 h 242"/>
                <a:gd name="T10" fmla="*/ 0 w 241"/>
                <a:gd name="T11" fmla="*/ 0 h 242"/>
                <a:gd name="T12" fmla="*/ 0 w 241"/>
                <a:gd name="T13" fmla="*/ 0 h 242"/>
                <a:gd name="T14" fmla="*/ 0 w 241"/>
                <a:gd name="T15" fmla="*/ 0 h 242"/>
                <a:gd name="T16" fmla="*/ 0 w 241"/>
                <a:gd name="T17" fmla="*/ 0 h 242"/>
                <a:gd name="T18" fmla="*/ 0 w 241"/>
                <a:gd name="T19" fmla="*/ 0 h 242"/>
                <a:gd name="T20" fmla="*/ 0 w 241"/>
                <a:gd name="T21" fmla="*/ 0 h 242"/>
                <a:gd name="T22" fmla="*/ 0 w 241"/>
                <a:gd name="T23" fmla="*/ 0 h 242"/>
                <a:gd name="T24" fmla="*/ 0 w 241"/>
                <a:gd name="T25" fmla="*/ 0 h 242"/>
                <a:gd name="T26" fmla="*/ 0 w 241"/>
                <a:gd name="T27" fmla="*/ 0 h 242"/>
                <a:gd name="T28" fmla="*/ 0 w 241"/>
                <a:gd name="T29" fmla="*/ 0 h 242"/>
                <a:gd name="T30" fmla="*/ 0 w 241"/>
                <a:gd name="T31" fmla="*/ 0 h 242"/>
                <a:gd name="T32" fmla="*/ 0 w 241"/>
                <a:gd name="T33" fmla="*/ 0 h 242"/>
                <a:gd name="T34" fmla="*/ 0 w 241"/>
                <a:gd name="T35" fmla="*/ 0 h 242"/>
                <a:gd name="T36" fmla="*/ 0 w 241"/>
                <a:gd name="T37" fmla="*/ 0 h 242"/>
                <a:gd name="T38" fmla="*/ 0 w 241"/>
                <a:gd name="T39" fmla="*/ 0 h 242"/>
                <a:gd name="T40" fmla="*/ 0 w 241"/>
                <a:gd name="T41" fmla="*/ 0 h 242"/>
                <a:gd name="T42" fmla="*/ 0 w 241"/>
                <a:gd name="T43" fmla="*/ 0 h 242"/>
                <a:gd name="T44" fmla="*/ 0 w 241"/>
                <a:gd name="T45" fmla="*/ 0 h 242"/>
                <a:gd name="T46" fmla="*/ 0 w 241"/>
                <a:gd name="T47" fmla="*/ 0 h 242"/>
                <a:gd name="T48" fmla="*/ 0 w 241"/>
                <a:gd name="T49" fmla="*/ 0 h 242"/>
                <a:gd name="T50" fmla="*/ 0 w 241"/>
                <a:gd name="T51" fmla="*/ 0 h 242"/>
                <a:gd name="T52" fmla="*/ 0 w 241"/>
                <a:gd name="T53" fmla="*/ 0 h 242"/>
                <a:gd name="T54" fmla="*/ 0 w 241"/>
                <a:gd name="T55" fmla="*/ 0 h 242"/>
                <a:gd name="T56" fmla="*/ 0 w 241"/>
                <a:gd name="T57" fmla="*/ 0 h 242"/>
                <a:gd name="T58" fmla="*/ 0 w 241"/>
                <a:gd name="T59" fmla="*/ 0 h 242"/>
                <a:gd name="T60" fmla="*/ 0 w 241"/>
                <a:gd name="T61" fmla="*/ 0 h 242"/>
                <a:gd name="T62" fmla="*/ 0 w 241"/>
                <a:gd name="T63" fmla="*/ 0 h 242"/>
                <a:gd name="T64" fmla="*/ 0 w 241"/>
                <a:gd name="T65" fmla="*/ 0 h 242"/>
                <a:gd name="T66" fmla="*/ 0 w 241"/>
                <a:gd name="T67" fmla="*/ 0 h 242"/>
                <a:gd name="T68" fmla="*/ 0 w 241"/>
                <a:gd name="T69" fmla="*/ 0 h 242"/>
                <a:gd name="T70" fmla="*/ 0 w 241"/>
                <a:gd name="T71" fmla="*/ 0 h 242"/>
                <a:gd name="T72" fmla="*/ 0 w 241"/>
                <a:gd name="T73" fmla="*/ 0 h 242"/>
                <a:gd name="T74" fmla="*/ 0 w 241"/>
                <a:gd name="T75" fmla="*/ 0 h 242"/>
                <a:gd name="T76" fmla="*/ 0 w 241"/>
                <a:gd name="T77" fmla="*/ 0 h 242"/>
                <a:gd name="T78" fmla="*/ 0 w 241"/>
                <a:gd name="T79" fmla="*/ 0 h 242"/>
                <a:gd name="T80" fmla="*/ 0 w 241"/>
                <a:gd name="T81" fmla="*/ 0 h 242"/>
                <a:gd name="T82" fmla="*/ 0 w 241"/>
                <a:gd name="T83" fmla="*/ 0 h 242"/>
                <a:gd name="T84" fmla="*/ 0 w 241"/>
                <a:gd name="T85" fmla="*/ 0 h 242"/>
                <a:gd name="T86" fmla="*/ 0 w 241"/>
                <a:gd name="T87" fmla="*/ 0 h 242"/>
                <a:gd name="T88" fmla="*/ 0 w 241"/>
                <a:gd name="T89" fmla="*/ 0 h 242"/>
                <a:gd name="T90" fmla="*/ 0 w 241"/>
                <a:gd name="T91" fmla="*/ 0 h 242"/>
                <a:gd name="T92" fmla="*/ 0 w 241"/>
                <a:gd name="T93" fmla="*/ 0 h 242"/>
                <a:gd name="T94" fmla="*/ 0 w 241"/>
                <a:gd name="T95" fmla="*/ 0 h 242"/>
                <a:gd name="T96" fmla="*/ 0 w 241"/>
                <a:gd name="T97" fmla="*/ 0 h 242"/>
                <a:gd name="T98" fmla="*/ 0 w 241"/>
                <a:gd name="T99" fmla="*/ 0 h 242"/>
                <a:gd name="T100" fmla="*/ 0 w 241"/>
                <a:gd name="T101" fmla="*/ 0 h 242"/>
                <a:gd name="T102" fmla="*/ 0 w 241"/>
                <a:gd name="T103" fmla="*/ 0 h 242"/>
                <a:gd name="T104" fmla="*/ 0 w 24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1" h="242">
                  <a:moveTo>
                    <a:pt x="127" y="242"/>
                  </a:moveTo>
                  <a:lnTo>
                    <a:pt x="115" y="241"/>
                  </a:lnTo>
                  <a:lnTo>
                    <a:pt x="103" y="239"/>
                  </a:lnTo>
                  <a:lnTo>
                    <a:pt x="91" y="236"/>
                  </a:lnTo>
                  <a:lnTo>
                    <a:pt x="81" y="233"/>
                  </a:lnTo>
                  <a:lnTo>
                    <a:pt x="69" y="228"/>
                  </a:lnTo>
                  <a:lnTo>
                    <a:pt x="59" y="221"/>
                  </a:lnTo>
                  <a:lnTo>
                    <a:pt x="49" y="214"/>
                  </a:lnTo>
                  <a:lnTo>
                    <a:pt x="40" y="206"/>
                  </a:lnTo>
                  <a:lnTo>
                    <a:pt x="32" y="197"/>
                  </a:lnTo>
                  <a:lnTo>
                    <a:pt x="24" y="188"/>
                  </a:lnTo>
                  <a:lnTo>
                    <a:pt x="17" y="178"/>
                  </a:lnTo>
                  <a:lnTo>
                    <a:pt x="11" y="166"/>
                  </a:lnTo>
                  <a:lnTo>
                    <a:pt x="7" y="156"/>
                  </a:lnTo>
                  <a:lnTo>
                    <a:pt x="3" y="145"/>
                  </a:lnTo>
                  <a:lnTo>
                    <a:pt x="1" y="132"/>
                  </a:lnTo>
                  <a:lnTo>
                    <a:pt x="0" y="121"/>
                  </a:lnTo>
                  <a:lnTo>
                    <a:pt x="1" y="97"/>
                  </a:lnTo>
                  <a:lnTo>
                    <a:pt x="7" y="74"/>
                  </a:lnTo>
                  <a:lnTo>
                    <a:pt x="16" y="54"/>
                  </a:lnTo>
                  <a:lnTo>
                    <a:pt x="31" y="35"/>
                  </a:lnTo>
                  <a:lnTo>
                    <a:pt x="38" y="28"/>
                  </a:lnTo>
                  <a:lnTo>
                    <a:pt x="48" y="21"/>
                  </a:lnTo>
                  <a:lnTo>
                    <a:pt x="58" y="14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0" y="2"/>
                  </a:lnTo>
                  <a:lnTo>
                    <a:pt x="102" y="1"/>
                  </a:lnTo>
                  <a:lnTo>
                    <a:pt x="114" y="0"/>
                  </a:lnTo>
                  <a:lnTo>
                    <a:pt x="125" y="1"/>
                  </a:lnTo>
                  <a:lnTo>
                    <a:pt x="138" y="2"/>
                  </a:lnTo>
                  <a:lnTo>
                    <a:pt x="149" y="6"/>
                  </a:lnTo>
                  <a:lnTo>
                    <a:pt x="160" y="9"/>
                  </a:lnTo>
                  <a:lnTo>
                    <a:pt x="171" y="14"/>
                  </a:lnTo>
                  <a:lnTo>
                    <a:pt x="182" y="21"/>
                  </a:lnTo>
                  <a:lnTo>
                    <a:pt x="192" y="28"/>
                  </a:lnTo>
                  <a:lnTo>
                    <a:pt x="201" y="35"/>
                  </a:lnTo>
                  <a:lnTo>
                    <a:pt x="209" y="45"/>
                  </a:lnTo>
                  <a:lnTo>
                    <a:pt x="217" y="54"/>
                  </a:lnTo>
                  <a:lnTo>
                    <a:pt x="224" y="64"/>
                  </a:lnTo>
                  <a:lnTo>
                    <a:pt x="230" y="74"/>
                  </a:lnTo>
                  <a:lnTo>
                    <a:pt x="234" y="86"/>
                  </a:lnTo>
                  <a:lnTo>
                    <a:pt x="238" y="97"/>
                  </a:lnTo>
                  <a:lnTo>
                    <a:pt x="240" y="110"/>
                  </a:lnTo>
                  <a:lnTo>
                    <a:pt x="241" y="121"/>
                  </a:lnTo>
                  <a:lnTo>
                    <a:pt x="240" y="145"/>
                  </a:lnTo>
                  <a:lnTo>
                    <a:pt x="234" y="168"/>
                  </a:lnTo>
                  <a:lnTo>
                    <a:pt x="224" y="188"/>
                  </a:lnTo>
                  <a:lnTo>
                    <a:pt x="210" y="206"/>
                  </a:lnTo>
                  <a:lnTo>
                    <a:pt x="193" y="221"/>
                  </a:lnTo>
                  <a:lnTo>
                    <a:pt x="174" y="233"/>
                  </a:lnTo>
                  <a:lnTo>
                    <a:pt x="151" y="239"/>
                  </a:lnTo>
                  <a:lnTo>
                    <a:pt x="127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2" name="Freeform 73">
              <a:extLst>
                <a:ext uri="{FF2B5EF4-FFF2-40B4-BE49-F238E27FC236}">
                  <a16:creationId xmlns:a16="http://schemas.microsoft.com/office/drawing/2014/main" id="{A14B9199-AEA5-1128-2212-30F33EE67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" y="2116"/>
              <a:ext cx="101" cy="100"/>
            </a:xfrm>
            <a:custGeom>
              <a:avLst/>
              <a:gdLst>
                <a:gd name="T0" fmla="*/ 0 w 401"/>
                <a:gd name="T1" fmla="*/ 0 h 401"/>
                <a:gd name="T2" fmla="*/ 0 w 401"/>
                <a:gd name="T3" fmla="*/ 0 h 401"/>
                <a:gd name="T4" fmla="*/ 0 w 401"/>
                <a:gd name="T5" fmla="*/ 0 h 401"/>
                <a:gd name="T6" fmla="*/ 0 w 401"/>
                <a:gd name="T7" fmla="*/ 0 h 401"/>
                <a:gd name="T8" fmla="*/ 0 w 401"/>
                <a:gd name="T9" fmla="*/ 0 h 401"/>
                <a:gd name="T10" fmla="*/ 0 w 401"/>
                <a:gd name="T11" fmla="*/ 0 h 401"/>
                <a:gd name="T12" fmla="*/ 0 w 401"/>
                <a:gd name="T13" fmla="*/ 0 h 401"/>
                <a:gd name="T14" fmla="*/ 0 w 401"/>
                <a:gd name="T15" fmla="*/ 0 h 401"/>
                <a:gd name="T16" fmla="*/ 0 w 401"/>
                <a:gd name="T17" fmla="*/ 0 h 401"/>
                <a:gd name="T18" fmla="*/ 0 w 401"/>
                <a:gd name="T19" fmla="*/ 0 h 401"/>
                <a:gd name="T20" fmla="*/ 0 w 401"/>
                <a:gd name="T21" fmla="*/ 0 h 401"/>
                <a:gd name="T22" fmla="*/ 0 w 401"/>
                <a:gd name="T23" fmla="*/ 0 h 401"/>
                <a:gd name="T24" fmla="*/ 0 w 401"/>
                <a:gd name="T25" fmla="*/ 0 h 401"/>
                <a:gd name="T26" fmla="*/ 0 w 401"/>
                <a:gd name="T27" fmla="*/ 0 h 401"/>
                <a:gd name="T28" fmla="*/ 0 w 401"/>
                <a:gd name="T29" fmla="*/ 0 h 401"/>
                <a:gd name="T30" fmla="*/ 0 w 401"/>
                <a:gd name="T31" fmla="*/ 0 h 401"/>
                <a:gd name="T32" fmla="*/ 0 w 401"/>
                <a:gd name="T33" fmla="*/ 0 h 401"/>
                <a:gd name="T34" fmla="*/ 0 w 401"/>
                <a:gd name="T35" fmla="*/ 0 h 401"/>
                <a:gd name="T36" fmla="*/ 0 w 401"/>
                <a:gd name="T37" fmla="*/ 0 h 401"/>
                <a:gd name="T38" fmla="*/ 0 w 401"/>
                <a:gd name="T39" fmla="*/ 0 h 401"/>
                <a:gd name="T40" fmla="*/ 0 w 401"/>
                <a:gd name="T41" fmla="*/ 0 h 401"/>
                <a:gd name="T42" fmla="*/ 0 w 401"/>
                <a:gd name="T43" fmla="*/ 0 h 401"/>
                <a:gd name="T44" fmla="*/ 0 w 401"/>
                <a:gd name="T45" fmla="*/ 0 h 401"/>
                <a:gd name="T46" fmla="*/ 0 w 401"/>
                <a:gd name="T47" fmla="*/ 0 h 401"/>
                <a:gd name="T48" fmla="*/ 0 w 401"/>
                <a:gd name="T49" fmla="*/ 0 h 401"/>
                <a:gd name="T50" fmla="*/ 0 w 401"/>
                <a:gd name="T51" fmla="*/ 0 h 401"/>
                <a:gd name="T52" fmla="*/ 0 w 401"/>
                <a:gd name="T53" fmla="*/ 0 h 401"/>
                <a:gd name="T54" fmla="*/ 0 w 401"/>
                <a:gd name="T55" fmla="*/ 0 h 401"/>
                <a:gd name="T56" fmla="*/ 0 w 401"/>
                <a:gd name="T57" fmla="*/ 0 h 401"/>
                <a:gd name="T58" fmla="*/ 0 w 401"/>
                <a:gd name="T59" fmla="*/ 0 h 401"/>
                <a:gd name="T60" fmla="*/ 0 w 401"/>
                <a:gd name="T61" fmla="*/ 0 h 401"/>
                <a:gd name="T62" fmla="*/ 0 w 401"/>
                <a:gd name="T63" fmla="*/ 0 h 4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01" h="401">
                  <a:moveTo>
                    <a:pt x="189" y="0"/>
                  </a:moveTo>
                  <a:lnTo>
                    <a:pt x="169" y="2"/>
                  </a:lnTo>
                  <a:lnTo>
                    <a:pt x="149" y="5"/>
                  </a:lnTo>
                  <a:lnTo>
                    <a:pt x="130" y="10"/>
                  </a:lnTo>
                  <a:lnTo>
                    <a:pt x="112" y="16"/>
                  </a:lnTo>
                  <a:lnTo>
                    <a:pt x="95" y="24"/>
                  </a:lnTo>
                  <a:lnTo>
                    <a:pt x="79" y="35"/>
                  </a:lnTo>
                  <a:lnTo>
                    <a:pt x="64" y="46"/>
                  </a:lnTo>
                  <a:lnTo>
                    <a:pt x="50" y="60"/>
                  </a:lnTo>
                  <a:lnTo>
                    <a:pt x="39" y="73"/>
                  </a:lnTo>
                  <a:lnTo>
                    <a:pt x="28" y="89"/>
                  </a:lnTo>
                  <a:lnTo>
                    <a:pt x="18" y="105"/>
                  </a:lnTo>
                  <a:lnTo>
                    <a:pt x="12" y="123"/>
                  </a:lnTo>
                  <a:lnTo>
                    <a:pt x="6" y="142"/>
                  </a:lnTo>
                  <a:lnTo>
                    <a:pt x="1" y="161"/>
                  </a:lnTo>
                  <a:lnTo>
                    <a:pt x="0" y="180"/>
                  </a:lnTo>
                  <a:lnTo>
                    <a:pt x="0" y="201"/>
                  </a:lnTo>
                  <a:lnTo>
                    <a:pt x="3" y="220"/>
                  </a:lnTo>
                  <a:lnTo>
                    <a:pt x="6" y="241"/>
                  </a:lnTo>
                  <a:lnTo>
                    <a:pt x="12" y="259"/>
                  </a:lnTo>
                  <a:lnTo>
                    <a:pt x="20" y="277"/>
                  </a:lnTo>
                  <a:lnTo>
                    <a:pt x="29" y="295"/>
                  </a:lnTo>
                  <a:lnTo>
                    <a:pt x="39" y="313"/>
                  </a:lnTo>
                  <a:lnTo>
                    <a:pt x="53" y="329"/>
                  </a:lnTo>
                  <a:lnTo>
                    <a:pt x="66" y="343"/>
                  </a:lnTo>
                  <a:lnTo>
                    <a:pt x="82" y="357"/>
                  </a:lnTo>
                  <a:lnTo>
                    <a:pt x="98" y="368"/>
                  </a:lnTo>
                  <a:lnTo>
                    <a:pt x="115" y="379"/>
                  </a:lnTo>
                  <a:lnTo>
                    <a:pt x="134" y="387"/>
                  </a:lnTo>
                  <a:lnTo>
                    <a:pt x="153" y="393"/>
                  </a:lnTo>
                  <a:lnTo>
                    <a:pt x="172" y="398"/>
                  </a:lnTo>
                  <a:lnTo>
                    <a:pt x="192" y="400"/>
                  </a:lnTo>
                  <a:lnTo>
                    <a:pt x="212" y="401"/>
                  </a:lnTo>
                  <a:lnTo>
                    <a:pt x="231" y="400"/>
                  </a:lnTo>
                  <a:lnTo>
                    <a:pt x="251" y="398"/>
                  </a:lnTo>
                  <a:lnTo>
                    <a:pt x="270" y="393"/>
                  </a:lnTo>
                  <a:lnTo>
                    <a:pt x="288" y="387"/>
                  </a:lnTo>
                  <a:lnTo>
                    <a:pt x="304" y="379"/>
                  </a:lnTo>
                  <a:lnTo>
                    <a:pt x="321" y="368"/>
                  </a:lnTo>
                  <a:lnTo>
                    <a:pt x="336" y="357"/>
                  </a:lnTo>
                  <a:lnTo>
                    <a:pt x="350" y="343"/>
                  </a:lnTo>
                  <a:lnTo>
                    <a:pt x="362" y="329"/>
                  </a:lnTo>
                  <a:lnTo>
                    <a:pt x="374" y="313"/>
                  </a:lnTo>
                  <a:lnTo>
                    <a:pt x="383" y="295"/>
                  </a:lnTo>
                  <a:lnTo>
                    <a:pt x="391" y="277"/>
                  </a:lnTo>
                  <a:lnTo>
                    <a:pt x="397" y="259"/>
                  </a:lnTo>
                  <a:lnTo>
                    <a:pt x="400" y="241"/>
                  </a:lnTo>
                  <a:lnTo>
                    <a:pt x="401" y="220"/>
                  </a:lnTo>
                  <a:lnTo>
                    <a:pt x="401" y="201"/>
                  </a:lnTo>
                  <a:lnTo>
                    <a:pt x="399" y="182"/>
                  </a:lnTo>
                  <a:lnTo>
                    <a:pt x="395" y="161"/>
                  </a:lnTo>
                  <a:lnTo>
                    <a:pt x="390" y="143"/>
                  </a:lnTo>
                  <a:lnTo>
                    <a:pt x="382" y="125"/>
                  </a:lnTo>
                  <a:lnTo>
                    <a:pt x="373" y="106"/>
                  </a:lnTo>
                  <a:lnTo>
                    <a:pt x="362" y="89"/>
                  </a:lnTo>
                  <a:lnTo>
                    <a:pt x="349" y="73"/>
                  </a:lnTo>
                  <a:lnTo>
                    <a:pt x="335" y="59"/>
                  </a:lnTo>
                  <a:lnTo>
                    <a:pt x="319" y="45"/>
                  </a:lnTo>
                  <a:lnTo>
                    <a:pt x="303" y="33"/>
                  </a:lnTo>
                  <a:lnTo>
                    <a:pt x="286" y="23"/>
                  </a:lnTo>
                  <a:lnTo>
                    <a:pt x="268" y="15"/>
                  </a:lnTo>
                  <a:lnTo>
                    <a:pt x="249" y="8"/>
                  </a:lnTo>
                  <a:lnTo>
                    <a:pt x="229" y="4"/>
                  </a:lnTo>
                  <a:lnTo>
                    <a:pt x="21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3" name="Freeform 74">
              <a:extLst>
                <a:ext uri="{FF2B5EF4-FFF2-40B4-BE49-F238E27FC236}">
                  <a16:creationId xmlns:a16="http://schemas.microsoft.com/office/drawing/2014/main" id="{DB632439-C1E8-1329-D737-31C454CC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123"/>
              <a:ext cx="85" cy="86"/>
            </a:xfrm>
            <a:custGeom>
              <a:avLst/>
              <a:gdLst>
                <a:gd name="T0" fmla="*/ 0 w 342"/>
                <a:gd name="T1" fmla="*/ 0 h 342"/>
                <a:gd name="T2" fmla="*/ 0 w 342"/>
                <a:gd name="T3" fmla="*/ 0 h 342"/>
                <a:gd name="T4" fmla="*/ 0 w 342"/>
                <a:gd name="T5" fmla="*/ 0 h 342"/>
                <a:gd name="T6" fmla="*/ 0 w 342"/>
                <a:gd name="T7" fmla="*/ 0 h 342"/>
                <a:gd name="T8" fmla="*/ 0 w 342"/>
                <a:gd name="T9" fmla="*/ 0 h 342"/>
                <a:gd name="T10" fmla="*/ 0 w 342"/>
                <a:gd name="T11" fmla="*/ 0 h 342"/>
                <a:gd name="T12" fmla="*/ 0 w 342"/>
                <a:gd name="T13" fmla="*/ 0 h 342"/>
                <a:gd name="T14" fmla="*/ 0 w 342"/>
                <a:gd name="T15" fmla="*/ 0 h 342"/>
                <a:gd name="T16" fmla="*/ 0 w 342"/>
                <a:gd name="T17" fmla="*/ 0 h 342"/>
                <a:gd name="T18" fmla="*/ 0 w 342"/>
                <a:gd name="T19" fmla="*/ 0 h 342"/>
                <a:gd name="T20" fmla="*/ 0 w 342"/>
                <a:gd name="T21" fmla="*/ 0 h 342"/>
                <a:gd name="T22" fmla="*/ 0 w 342"/>
                <a:gd name="T23" fmla="*/ 0 h 342"/>
                <a:gd name="T24" fmla="*/ 0 w 342"/>
                <a:gd name="T25" fmla="*/ 0 h 342"/>
                <a:gd name="T26" fmla="*/ 0 w 342"/>
                <a:gd name="T27" fmla="*/ 0 h 342"/>
                <a:gd name="T28" fmla="*/ 0 w 342"/>
                <a:gd name="T29" fmla="*/ 0 h 342"/>
                <a:gd name="T30" fmla="*/ 0 w 342"/>
                <a:gd name="T31" fmla="*/ 0 h 342"/>
                <a:gd name="T32" fmla="*/ 0 w 342"/>
                <a:gd name="T33" fmla="*/ 0 h 342"/>
                <a:gd name="T34" fmla="*/ 0 w 342"/>
                <a:gd name="T35" fmla="*/ 0 h 342"/>
                <a:gd name="T36" fmla="*/ 0 w 342"/>
                <a:gd name="T37" fmla="*/ 0 h 342"/>
                <a:gd name="T38" fmla="*/ 0 w 342"/>
                <a:gd name="T39" fmla="*/ 0 h 342"/>
                <a:gd name="T40" fmla="*/ 0 w 342"/>
                <a:gd name="T41" fmla="*/ 0 h 342"/>
                <a:gd name="T42" fmla="*/ 0 w 342"/>
                <a:gd name="T43" fmla="*/ 0 h 342"/>
                <a:gd name="T44" fmla="*/ 0 w 342"/>
                <a:gd name="T45" fmla="*/ 0 h 342"/>
                <a:gd name="T46" fmla="*/ 0 w 342"/>
                <a:gd name="T47" fmla="*/ 0 h 342"/>
                <a:gd name="T48" fmla="*/ 0 w 342"/>
                <a:gd name="T49" fmla="*/ 0 h 342"/>
                <a:gd name="T50" fmla="*/ 0 w 342"/>
                <a:gd name="T51" fmla="*/ 0 h 342"/>
                <a:gd name="T52" fmla="*/ 0 w 342"/>
                <a:gd name="T53" fmla="*/ 0 h 342"/>
                <a:gd name="T54" fmla="*/ 0 w 342"/>
                <a:gd name="T55" fmla="*/ 0 h 342"/>
                <a:gd name="T56" fmla="*/ 0 w 342"/>
                <a:gd name="T57" fmla="*/ 0 h 342"/>
                <a:gd name="T58" fmla="*/ 0 w 342"/>
                <a:gd name="T59" fmla="*/ 0 h 342"/>
                <a:gd name="T60" fmla="*/ 0 w 342"/>
                <a:gd name="T61" fmla="*/ 0 h 342"/>
                <a:gd name="T62" fmla="*/ 0 w 342"/>
                <a:gd name="T63" fmla="*/ 0 h 342"/>
                <a:gd name="T64" fmla="*/ 0 w 342"/>
                <a:gd name="T65" fmla="*/ 0 h 342"/>
                <a:gd name="T66" fmla="*/ 0 w 342"/>
                <a:gd name="T67" fmla="*/ 0 h 342"/>
                <a:gd name="T68" fmla="*/ 0 w 342"/>
                <a:gd name="T69" fmla="*/ 0 h 342"/>
                <a:gd name="T70" fmla="*/ 0 w 342"/>
                <a:gd name="T71" fmla="*/ 0 h 342"/>
                <a:gd name="T72" fmla="*/ 0 w 342"/>
                <a:gd name="T73" fmla="*/ 0 h 342"/>
                <a:gd name="T74" fmla="*/ 0 w 342"/>
                <a:gd name="T75" fmla="*/ 0 h 342"/>
                <a:gd name="T76" fmla="*/ 0 w 342"/>
                <a:gd name="T77" fmla="*/ 0 h 342"/>
                <a:gd name="T78" fmla="*/ 0 w 342"/>
                <a:gd name="T79" fmla="*/ 0 h 342"/>
                <a:gd name="T80" fmla="*/ 0 w 342"/>
                <a:gd name="T81" fmla="*/ 0 h 342"/>
                <a:gd name="T82" fmla="*/ 0 w 342"/>
                <a:gd name="T83" fmla="*/ 0 h 342"/>
                <a:gd name="T84" fmla="*/ 0 w 342"/>
                <a:gd name="T85" fmla="*/ 0 h 342"/>
                <a:gd name="T86" fmla="*/ 0 w 342"/>
                <a:gd name="T87" fmla="*/ 0 h 342"/>
                <a:gd name="T88" fmla="*/ 0 w 342"/>
                <a:gd name="T89" fmla="*/ 0 h 342"/>
                <a:gd name="T90" fmla="*/ 0 w 342"/>
                <a:gd name="T91" fmla="*/ 0 h 342"/>
                <a:gd name="T92" fmla="*/ 0 w 342"/>
                <a:gd name="T93" fmla="*/ 0 h 342"/>
                <a:gd name="T94" fmla="*/ 0 w 342"/>
                <a:gd name="T95" fmla="*/ 0 h 342"/>
                <a:gd name="T96" fmla="*/ 0 w 342"/>
                <a:gd name="T97" fmla="*/ 0 h 342"/>
                <a:gd name="T98" fmla="*/ 0 w 342"/>
                <a:gd name="T99" fmla="*/ 0 h 342"/>
                <a:gd name="T100" fmla="*/ 0 w 342"/>
                <a:gd name="T101" fmla="*/ 0 h 342"/>
                <a:gd name="T102" fmla="*/ 0 w 342"/>
                <a:gd name="T103" fmla="*/ 0 h 342"/>
                <a:gd name="T104" fmla="*/ 0 w 342"/>
                <a:gd name="T105" fmla="*/ 0 h 342"/>
                <a:gd name="T106" fmla="*/ 0 w 342"/>
                <a:gd name="T107" fmla="*/ 0 h 342"/>
                <a:gd name="T108" fmla="*/ 0 w 342"/>
                <a:gd name="T109" fmla="*/ 0 h 342"/>
                <a:gd name="T110" fmla="*/ 0 w 342"/>
                <a:gd name="T111" fmla="*/ 0 h 342"/>
                <a:gd name="T112" fmla="*/ 0 w 342"/>
                <a:gd name="T113" fmla="*/ 0 h 3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42" h="342">
                  <a:moveTo>
                    <a:pt x="180" y="342"/>
                  </a:moveTo>
                  <a:lnTo>
                    <a:pt x="163" y="341"/>
                  </a:lnTo>
                  <a:lnTo>
                    <a:pt x="146" y="338"/>
                  </a:lnTo>
                  <a:lnTo>
                    <a:pt x="130" y="334"/>
                  </a:lnTo>
                  <a:lnTo>
                    <a:pt x="114" y="328"/>
                  </a:lnTo>
                  <a:lnTo>
                    <a:pt x="99" y="321"/>
                  </a:lnTo>
                  <a:lnTo>
                    <a:pt x="84" y="313"/>
                  </a:lnTo>
                  <a:lnTo>
                    <a:pt x="70" y="303"/>
                  </a:lnTo>
                  <a:lnTo>
                    <a:pt x="57" y="292"/>
                  </a:lnTo>
                  <a:lnTo>
                    <a:pt x="44" y="279"/>
                  </a:lnTo>
                  <a:lnTo>
                    <a:pt x="34" y="265"/>
                  </a:lnTo>
                  <a:lnTo>
                    <a:pt x="25" y="252"/>
                  </a:lnTo>
                  <a:lnTo>
                    <a:pt x="17" y="236"/>
                  </a:lnTo>
                  <a:lnTo>
                    <a:pt x="10" y="221"/>
                  </a:lnTo>
                  <a:lnTo>
                    <a:pt x="4" y="204"/>
                  </a:lnTo>
                  <a:lnTo>
                    <a:pt x="1" y="188"/>
                  </a:lnTo>
                  <a:lnTo>
                    <a:pt x="0" y="171"/>
                  </a:lnTo>
                  <a:lnTo>
                    <a:pt x="0" y="154"/>
                  </a:lnTo>
                  <a:lnTo>
                    <a:pt x="1" y="137"/>
                  </a:lnTo>
                  <a:lnTo>
                    <a:pt x="4" y="121"/>
                  </a:lnTo>
                  <a:lnTo>
                    <a:pt x="9" y="105"/>
                  </a:lnTo>
                  <a:lnTo>
                    <a:pt x="16" y="90"/>
                  </a:lnTo>
                  <a:lnTo>
                    <a:pt x="23" y="76"/>
                  </a:lnTo>
                  <a:lnTo>
                    <a:pt x="33" y="63"/>
                  </a:lnTo>
                  <a:lnTo>
                    <a:pt x="43" y="50"/>
                  </a:lnTo>
                  <a:lnTo>
                    <a:pt x="56" y="39"/>
                  </a:lnTo>
                  <a:lnTo>
                    <a:pt x="68" y="29"/>
                  </a:lnTo>
                  <a:lnTo>
                    <a:pt x="82" y="21"/>
                  </a:lnTo>
                  <a:lnTo>
                    <a:pt x="97" y="13"/>
                  </a:lnTo>
                  <a:lnTo>
                    <a:pt x="113" y="8"/>
                  </a:lnTo>
                  <a:lnTo>
                    <a:pt x="129" y="3"/>
                  </a:lnTo>
                  <a:lnTo>
                    <a:pt x="145" y="1"/>
                  </a:lnTo>
                  <a:lnTo>
                    <a:pt x="162" y="0"/>
                  </a:lnTo>
                  <a:lnTo>
                    <a:pt x="179" y="1"/>
                  </a:lnTo>
                  <a:lnTo>
                    <a:pt x="196" y="3"/>
                  </a:lnTo>
                  <a:lnTo>
                    <a:pt x="212" y="8"/>
                  </a:lnTo>
                  <a:lnTo>
                    <a:pt x="228" y="13"/>
                  </a:lnTo>
                  <a:lnTo>
                    <a:pt x="242" y="21"/>
                  </a:lnTo>
                  <a:lnTo>
                    <a:pt x="257" y="29"/>
                  </a:lnTo>
                  <a:lnTo>
                    <a:pt x="271" y="39"/>
                  </a:lnTo>
                  <a:lnTo>
                    <a:pt x="285" y="50"/>
                  </a:lnTo>
                  <a:lnTo>
                    <a:pt x="297" y="63"/>
                  </a:lnTo>
                  <a:lnTo>
                    <a:pt x="307" y="76"/>
                  </a:lnTo>
                  <a:lnTo>
                    <a:pt x="316" y="90"/>
                  </a:lnTo>
                  <a:lnTo>
                    <a:pt x="324" y="105"/>
                  </a:lnTo>
                  <a:lnTo>
                    <a:pt x="331" y="121"/>
                  </a:lnTo>
                  <a:lnTo>
                    <a:pt x="336" y="137"/>
                  </a:lnTo>
                  <a:lnTo>
                    <a:pt x="339" y="154"/>
                  </a:lnTo>
                  <a:lnTo>
                    <a:pt x="342" y="171"/>
                  </a:lnTo>
                  <a:lnTo>
                    <a:pt x="339" y="205"/>
                  </a:lnTo>
                  <a:lnTo>
                    <a:pt x="331" y="237"/>
                  </a:lnTo>
                  <a:lnTo>
                    <a:pt x="318" y="267"/>
                  </a:lnTo>
                  <a:lnTo>
                    <a:pt x="298" y="292"/>
                  </a:lnTo>
                  <a:lnTo>
                    <a:pt x="273" y="312"/>
                  </a:lnTo>
                  <a:lnTo>
                    <a:pt x="246" y="328"/>
                  </a:lnTo>
                  <a:lnTo>
                    <a:pt x="214" y="338"/>
                  </a:lnTo>
                  <a:lnTo>
                    <a:pt x="180" y="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4" name="Freeform 75">
              <a:extLst>
                <a:ext uri="{FF2B5EF4-FFF2-40B4-BE49-F238E27FC236}">
                  <a16:creationId xmlns:a16="http://schemas.microsoft.com/office/drawing/2014/main" id="{ED5007EF-019B-3859-24DA-E1D2ABED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128"/>
              <a:ext cx="75" cy="76"/>
            </a:xfrm>
            <a:custGeom>
              <a:avLst/>
              <a:gdLst>
                <a:gd name="T0" fmla="*/ 0 w 302"/>
                <a:gd name="T1" fmla="*/ 0 h 302"/>
                <a:gd name="T2" fmla="*/ 0 w 302"/>
                <a:gd name="T3" fmla="*/ 0 h 302"/>
                <a:gd name="T4" fmla="*/ 0 w 302"/>
                <a:gd name="T5" fmla="*/ 0 h 302"/>
                <a:gd name="T6" fmla="*/ 0 w 302"/>
                <a:gd name="T7" fmla="*/ 0 h 302"/>
                <a:gd name="T8" fmla="*/ 0 w 302"/>
                <a:gd name="T9" fmla="*/ 0 h 302"/>
                <a:gd name="T10" fmla="*/ 0 w 302"/>
                <a:gd name="T11" fmla="*/ 0 h 302"/>
                <a:gd name="T12" fmla="*/ 0 w 302"/>
                <a:gd name="T13" fmla="*/ 0 h 302"/>
                <a:gd name="T14" fmla="*/ 0 w 302"/>
                <a:gd name="T15" fmla="*/ 0 h 302"/>
                <a:gd name="T16" fmla="*/ 0 w 302"/>
                <a:gd name="T17" fmla="*/ 0 h 302"/>
                <a:gd name="T18" fmla="*/ 0 w 302"/>
                <a:gd name="T19" fmla="*/ 0 h 302"/>
                <a:gd name="T20" fmla="*/ 0 w 302"/>
                <a:gd name="T21" fmla="*/ 0 h 302"/>
                <a:gd name="T22" fmla="*/ 0 w 302"/>
                <a:gd name="T23" fmla="*/ 0 h 302"/>
                <a:gd name="T24" fmla="*/ 0 w 302"/>
                <a:gd name="T25" fmla="*/ 0 h 302"/>
                <a:gd name="T26" fmla="*/ 0 w 302"/>
                <a:gd name="T27" fmla="*/ 0 h 302"/>
                <a:gd name="T28" fmla="*/ 0 w 302"/>
                <a:gd name="T29" fmla="*/ 0 h 302"/>
                <a:gd name="T30" fmla="*/ 0 w 302"/>
                <a:gd name="T31" fmla="*/ 0 h 302"/>
                <a:gd name="T32" fmla="*/ 0 w 302"/>
                <a:gd name="T33" fmla="*/ 0 h 302"/>
                <a:gd name="T34" fmla="*/ 0 w 302"/>
                <a:gd name="T35" fmla="*/ 0 h 302"/>
                <a:gd name="T36" fmla="*/ 0 w 302"/>
                <a:gd name="T37" fmla="*/ 0 h 302"/>
                <a:gd name="T38" fmla="*/ 0 w 302"/>
                <a:gd name="T39" fmla="*/ 0 h 302"/>
                <a:gd name="T40" fmla="*/ 0 w 302"/>
                <a:gd name="T41" fmla="*/ 0 h 302"/>
                <a:gd name="T42" fmla="*/ 0 w 302"/>
                <a:gd name="T43" fmla="*/ 0 h 302"/>
                <a:gd name="T44" fmla="*/ 0 w 302"/>
                <a:gd name="T45" fmla="*/ 0 h 302"/>
                <a:gd name="T46" fmla="*/ 0 w 302"/>
                <a:gd name="T47" fmla="*/ 0 h 302"/>
                <a:gd name="T48" fmla="*/ 0 w 302"/>
                <a:gd name="T49" fmla="*/ 0 h 302"/>
                <a:gd name="T50" fmla="*/ 0 w 302"/>
                <a:gd name="T51" fmla="*/ 0 h 302"/>
                <a:gd name="T52" fmla="*/ 0 w 302"/>
                <a:gd name="T53" fmla="*/ 0 h 302"/>
                <a:gd name="T54" fmla="*/ 0 w 302"/>
                <a:gd name="T55" fmla="*/ 0 h 302"/>
                <a:gd name="T56" fmla="*/ 0 w 302"/>
                <a:gd name="T57" fmla="*/ 0 h 302"/>
                <a:gd name="T58" fmla="*/ 0 w 302"/>
                <a:gd name="T59" fmla="*/ 0 h 302"/>
                <a:gd name="T60" fmla="*/ 0 w 302"/>
                <a:gd name="T61" fmla="*/ 0 h 302"/>
                <a:gd name="T62" fmla="*/ 0 w 302"/>
                <a:gd name="T63" fmla="*/ 0 h 302"/>
                <a:gd name="T64" fmla="*/ 0 w 302"/>
                <a:gd name="T65" fmla="*/ 0 h 302"/>
                <a:gd name="T66" fmla="*/ 0 w 302"/>
                <a:gd name="T67" fmla="*/ 0 h 302"/>
                <a:gd name="T68" fmla="*/ 0 w 302"/>
                <a:gd name="T69" fmla="*/ 0 h 302"/>
                <a:gd name="T70" fmla="*/ 0 w 302"/>
                <a:gd name="T71" fmla="*/ 0 h 302"/>
                <a:gd name="T72" fmla="*/ 0 w 302"/>
                <a:gd name="T73" fmla="*/ 0 h 302"/>
                <a:gd name="T74" fmla="*/ 0 w 302"/>
                <a:gd name="T75" fmla="*/ 0 h 302"/>
                <a:gd name="T76" fmla="*/ 0 w 302"/>
                <a:gd name="T77" fmla="*/ 0 h 302"/>
                <a:gd name="T78" fmla="*/ 0 w 302"/>
                <a:gd name="T79" fmla="*/ 0 h 302"/>
                <a:gd name="T80" fmla="*/ 0 w 302"/>
                <a:gd name="T81" fmla="*/ 0 h 302"/>
                <a:gd name="T82" fmla="*/ 0 w 302"/>
                <a:gd name="T83" fmla="*/ 0 h 302"/>
                <a:gd name="T84" fmla="*/ 0 w 302"/>
                <a:gd name="T85" fmla="*/ 0 h 302"/>
                <a:gd name="T86" fmla="*/ 0 w 302"/>
                <a:gd name="T87" fmla="*/ 0 h 302"/>
                <a:gd name="T88" fmla="*/ 0 w 302"/>
                <a:gd name="T89" fmla="*/ 0 h 302"/>
                <a:gd name="T90" fmla="*/ 0 w 302"/>
                <a:gd name="T91" fmla="*/ 0 h 302"/>
                <a:gd name="T92" fmla="*/ 0 w 302"/>
                <a:gd name="T93" fmla="*/ 0 h 302"/>
                <a:gd name="T94" fmla="*/ 0 w 302"/>
                <a:gd name="T95" fmla="*/ 0 h 302"/>
                <a:gd name="T96" fmla="*/ 0 w 302"/>
                <a:gd name="T97" fmla="*/ 0 h 302"/>
                <a:gd name="T98" fmla="*/ 0 w 302"/>
                <a:gd name="T99" fmla="*/ 0 h 302"/>
                <a:gd name="T100" fmla="*/ 0 w 302"/>
                <a:gd name="T101" fmla="*/ 0 h 302"/>
                <a:gd name="T102" fmla="*/ 0 w 302"/>
                <a:gd name="T103" fmla="*/ 0 h 302"/>
                <a:gd name="T104" fmla="*/ 0 w 302"/>
                <a:gd name="T105" fmla="*/ 0 h 302"/>
                <a:gd name="T106" fmla="*/ 0 w 302"/>
                <a:gd name="T107" fmla="*/ 0 h 302"/>
                <a:gd name="T108" fmla="*/ 0 w 302"/>
                <a:gd name="T109" fmla="*/ 0 h 302"/>
                <a:gd name="T110" fmla="*/ 0 w 302"/>
                <a:gd name="T111" fmla="*/ 0 h 302"/>
                <a:gd name="T112" fmla="*/ 0 w 302"/>
                <a:gd name="T113" fmla="*/ 0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02" h="302">
                  <a:moveTo>
                    <a:pt x="144" y="0"/>
                  </a:moveTo>
                  <a:lnTo>
                    <a:pt x="113" y="4"/>
                  </a:lnTo>
                  <a:lnTo>
                    <a:pt x="86" y="13"/>
                  </a:lnTo>
                  <a:lnTo>
                    <a:pt x="61" y="27"/>
                  </a:lnTo>
                  <a:lnTo>
                    <a:pt x="39" y="45"/>
                  </a:lnTo>
                  <a:lnTo>
                    <a:pt x="22" y="68"/>
                  </a:lnTo>
                  <a:lnTo>
                    <a:pt x="9" y="93"/>
                  </a:lnTo>
                  <a:lnTo>
                    <a:pt x="1" y="121"/>
                  </a:lnTo>
                  <a:lnTo>
                    <a:pt x="0" y="152"/>
                  </a:lnTo>
                  <a:lnTo>
                    <a:pt x="1" y="167"/>
                  </a:lnTo>
                  <a:lnTo>
                    <a:pt x="5" y="182"/>
                  </a:lnTo>
                  <a:lnTo>
                    <a:pt x="9" y="196"/>
                  </a:lnTo>
                  <a:lnTo>
                    <a:pt x="15" y="210"/>
                  </a:lnTo>
                  <a:lnTo>
                    <a:pt x="22" y="223"/>
                  </a:lnTo>
                  <a:lnTo>
                    <a:pt x="30" y="236"/>
                  </a:lnTo>
                  <a:lnTo>
                    <a:pt x="40" y="248"/>
                  </a:lnTo>
                  <a:lnTo>
                    <a:pt x="50" y="259"/>
                  </a:lnTo>
                  <a:lnTo>
                    <a:pt x="62" y="269"/>
                  </a:lnTo>
                  <a:lnTo>
                    <a:pt x="74" y="277"/>
                  </a:lnTo>
                  <a:lnTo>
                    <a:pt x="88" y="285"/>
                  </a:lnTo>
                  <a:lnTo>
                    <a:pt x="102" y="291"/>
                  </a:lnTo>
                  <a:lnTo>
                    <a:pt x="115" y="297"/>
                  </a:lnTo>
                  <a:lnTo>
                    <a:pt x="130" y="300"/>
                  </a:lnTo>
                  <a:lnTo>
                    <a:pt x="145" y="301"/>
                  </a:lnTo>
                  <a:lnTo>
                    <a:pt x="160" y="302"/>
                  </a:lnTo>
                  <a:lnTo>
                    <a:pt x="174" y="301"/>
                  </a:lnTo>
                  <a:lnTo>
                    <a:pt x="189" y="300"/>
                  </a:lnTo>
                  <a:lnTo>
                    <a:pt x="203" y="297"/>
                  </a:lnTo>
                  <a:lnTo>
                    <a:pt x="217" y="291"/>
                  </a:lnTo>
                  <a:lnTo>
                    <a:pt x="230" y="285"/>
                  </a:lnTo>
                  <a:lnTo>
                    <a:pt x="242" y="277"/>
                  </a:lnTo>
                  <a:lnTo>
                    <a:pt x="254" y="269"/>
                  </a:lnTo>
                  <a:lnTo>
                    <a:pt x="264" y="259"/>
                  </a:lnTo>
                  <a:lnTo>
                    <a:pt x="274" y="248"/>
                  </a:lnTo>
                  <a:lnTo>
                    <a:pt x="282" y="236"/>
                  </a:lnTo>
                  <a:lnTo>
                    <a:pt x="288" y="223"/>
                  </a:lnTo>
                  <a:lnTo>
                    <a:pt x="294" y="210"/>
                  </a:lnTo>
                  <a:lnTo>
                    <a:pt x="299" y="196"/>
                  </a:lnTo>
                  <a:lnTo>
                    <a:pt x="301" y="182"/>
                  </a:lnTo>
                  <a:lnTo>
                    <a:pt x="302" y="167"/>
                  </a:lnTo>
                  <a:lnTo>
                    <a:pt x="302" y="152"/>
                  </a:lnTo>
                  <a:lnTo>
                    <a:pt x="301" y="137"/>
                  </a:lnTo>
                  <a:lnTo>
                    <a:pt x="297" y="122"/>
                  </a:lnTo>
                  <a:lnTo>
                    <a:pt x="293" y="108"/>
                  </a:lnTo>
                  <a:lnTo>
                    <a:pt x="287" y="94"/>
                  </a:lnTo>
                  <a:lnTo>
                    <a:pt x="280" y="80"/>
                  </a:lnTo>
                  <a:lnTo>
                    <a:pt x="272" y="68"/>
                  </a:lnTo>
                  <a:lnTo>
                    <a:pt x="263" y="56"/>
                  </a:lnTo>
                  <a:lnTo>
                    <a:pt x="252" y="45"/>
                  </a:lnTo>
                  <a:lnTo>
                    <a:pt x="241" y="35"/>
                  </a:lnTo>
                  <a:lnTo>
                    <a:pt x="228" y="25"/>
                  </a:lnTo>
                  <a:lnTo>
                    <a:pt x="215" y="19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3" y="4"/>
                  </a:lnTo>
                  <a:lnTo>
                    <a:pt x="159" y="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5" name="Freeform 76">
              <a:extLst>
                <a:ext uri="{FF2B5EF4-FFF2-40B4-BE49-F238E27FC236}">
                  <a16:creationId xmlns:a16="http://schemas.microsoft.com/office/drawing/2014/main" id="{6B0EE10B-9729-6381-D2D8-BBDC97F71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2136"/>
              <a:ext cx="61" cy="60"/>
            </a:xfrm>
            <a:custGeom>
              <a:avLst/>
              <a:gdLst>
                <a:gd name="T0" fmla="*/ 0 w 241"/>
                <a:gd name="T1" fmla="*/ 0 h 242"/>
                <a:gd name="T2" fmla="*/ 0 w 241"/>
                <a:gd name="T3" fmla="*/ 0 h 242"/>
                <a:gd name="T4" fmla="*/ 0 w 241"/>
                <a:gd name="T5" fmla="*/ 0 h 242"/>
                <a:gd name="T6" fmla="*/ 0 w 241"/>
                <a:gd name="T7" fmla="*/ 0 h 242"/>
                <a:gd name="T8" fmla="*/ 0 w 241"/>
                <a:gd name="T9" fmla="*/ 0 h 242"/>
                <a:gd name="T10" fmla="*/ 0 w 241"/>
                <a:gd name="T11" fmla="*/ 0 h 242"/>
                <a:gd name="T12" fmla="*/ 0 w 241"/>
                <a:gd name="T13" fmla="*/ 0 h 242"/>
                <a:gd name="T14" fmla="*/ 0 w 241"/>
                <a:gd name="T15" fmla="*/ 0 h 242"/>
                <a:gd name="T16" fmla="*/ 0 w 241"/>
                <a:gd name="T17" fmla="*/ 0 h 242"/>
                <a:gd name="T18" fmla="*/ 0 w 241"/>
                <a:gd name="T19" fmla="*/ 0 h 242"/>
                <a:gd name="T20" fmla="*/ 0 w 241"/>
                <a:gd name="T21" fmla="*/ 0 h 242"/>
                <a:gd name="T22" fmla="*/ 0 w 241"/>
                <a:gd name="T23" fmla="*/ 0 h 242"/>
                <a:gd name="T24" fmla="*/ 0 w 241"/>
                <a:gd name="T25" fmla="*/ 0 h 242"/>
                <a:gd name="T26" fmla="*/ 0 w 241"/>
                <a:gd name="T27" fmla="*/ 0 h 242"/>
                <a:gd name="T28" fmla="*/ 0 w 241"/>
                <a:gd name="T29" fmla="*/ 0 h 242"/>
                <a:gd name="T30" fmla="*/ 0 w 241"/>
                <a:gd name="T31" fmla="*/ 0 h 242"/>
                <a:gd name="T32" fmla="*/ 0 w 241"/>
                <a:gd name="T33" fmla="*/ 0 h 242"/>
                <a:gd name="T34" fmla="*/ 0 w 241"/>
                <a:gd name="T35" fmla="*/ 0 h 242"/>
                <a:gd name="T36" fmla="*/ 0 w 241"/>
                <a:gd name="T37" fmla="*/ 0 h 242"/>
                <a:gd name="T38" fmla="*/ 0 w 241"/>
                <a:gd name="T39" fmla="*/ 0 h 242"/>
                <a:gd name="T40" fmla="*/ 0 w 241"/>
                <a:gd name="T41" fmla="*/ 0 h 242"/>
                <a:gd name="T42" fmla="*/ 0 w 241"/>
                <a:gd name="T43" fmla="*/ 0 h 242"/>
                <a:gd name="T44" fmla="*/ 0 w 241"/>
                <a:gd name="T45" fmla="*/ 0 h 242"/>
                <a:gd name="T46" fmla="*/ 0 w 241"/>
                <a:gd name="T47" fmla="*/ 0 h 242"/>
                <a:gd name="T48" fmla="*/ 0 w 241"/>
                <a:gd name="T49" fmla="*/ 0 h 242"/>
                <a:gd name="T50" fmla="*/ 0 w 241"/>
                <a:gd name="T51" fmla="*/ 0 h 242"/>
                <a:gd name="T52" fmla="*/ 0 w 241"/>
                <a:gd name="T53" fmla="*/ 0 h 242"/>
                <a:gd name="T54" fmla="*/ 0 w 241"/>
                <a:gd name="T55" fmla="*/ 0 h 242"/>
                <a:gd name="T56" fmla="*/ 0 w 241"/>
                <a:gd name="T57" fmla="*/ 0 h 242"/>
                <a:gd name="T58" fmla="*/ 0 w 241"/>
                <a:gd name="T59" fmla="*/ 0 h 242"/>
                <a:gd name="T60" fmla="*/ 0 w 241"/>
                <a:gd name="T61" fmla="*/ 0 h 242"/>
                <a:gd name="T62" fmla="*/ 0 w 241"/>
                <a:gd name="T63" fmla="*/ 0 h 242"/>
                <a:gd name="T64" fmla="*/ 0 w 241"/>
                <a:gd name="T65" fmla="*/ 0 h 242"/>
                <a:gd name="T66" fmla="*/ 0 w 241"/>
                <a:gd name="T67" fmla="*/ 0 h 242"/>
                <a:gd name="T68" fmla="*/ 0 w 241"/>
                <a:gd name="T69" fmla="*/ 0 h 242"/>
                <a:gd name="T70" fmla="*/ 0 w 241"/>
                <a:gd name="T71" fmla="*/ 0 h 242"/>
                <a:gd name="T72" fmla="*/ 0 w 241"/>
                <a:gd name="T73" fmla="*/ 0 h 242"/>
                <a:gd name="T74" fmla="*/ 0 w 241"/>
                <a:gd name="T75" fmla="*/ 0 h 242"/>
                <a:gd name="T76" fmla="*/ 0 w 241"/>
                <a:gd name="T77" fmla="*/ 0 h 242"/>
                <a:gd name="T78" fmla="*/ 0 w 241"/>
                <a:gd name="T79" fmla="*/ 0 h 242"/>
                <a:gd name="T80" fmla="*/ 0 w 241"/>
                <a:gd name="T81" fmla="*/ 0 h 242"/>
                <a:gd name="T82" fmla="*/ 0 w 241"/>
                <a:gd name="T83" fmla="*/ 0 h 242"/>
                <a:gd name="T84" fmla="*/ 0 w 241"/>
                <a:gd name="T85" fmla="*/ 0 h 242"/>
                <a:gd name="T86" fmla="*/ 0 w 241"/>
                <a:gd name="T87" fmla="*/ 0 h 242"/>
                <a:gd name="T88" fmla="*/ 0 w 241"/>
                <a:gd name="T89" fmla="*/ 0 h 242"/>
                <a:gd name="T90" fmla="*/ 0 w 241"/>
                <a:gd name="T91" fmla="*/ 0 h 242"/>
                <a:gd name="T92" fmla="*/ 0 w 241"/>
                <a:gd name="T93" fmla="*/ 0 h 242"/>
                <a:gd name="T94" fmla="*/ 0 w 241"/>
                <a:gd name="T95" fmla="*/ 0 h 242"/>
                <a:gd name="T96" fmla="*/ 0 w 241"/>
                <a:gd name="T97" fmla="*/ 0 h 242"/>
                <a:gd name="T98" fmla="*/ 0 w 241"/>
                <a:gd name="T99" fmla="*/ 0 h 242"/>
                <a:gd name="T100" fmla="*/ 0 w 241"/>
                <a:gd name="T101" fmla="*/ 0 h 242"/>
                <a:gd name="T102" fmla="*/ 0 w 241"/>
                <a:gd name="T103" fmla="*/ 0 h 242"/>
                <a:gd name="T104" fmla="*/ 0 w 241"/>
                <a:gd name="T105" fmla="*/ 0 h 2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1" h="242">
                  <a:moveTo>
                    <a:pt x="128" y="242"/>
                  </a:moveTo>
                  <a:lnTo>
                    <a:pt x="115" y="241"/>
                  </a:lnTo>
                  <a:lnTo>
                    <a:pt x="104" y="239"/>
                  </a:lnTo>
                  <a:lnTo>
                    <a:pt x="91" y="236"/>
                  </a:lnTo>
                  <a:lnTo>
                    <a:pt x="81" y="233"/>
                  </a:lnTo>
                  <a:lnTo>
                    <a:pt x="69" y="228"/>
                  </a:lnTo>
                  <a:lnTo>
                    <a:pt x="59" y="221"/>
                  </a:lnTo>
                  <a:lnTo>
                    <a:pt x="49" y="214"/>
                  </a:lnTo>
                  <a:lnTo>
                    <a:pt x="40" y="206"/>
                  </a:lnTo>
                  <a:lnTo>
                    <a:pt x="32" y="197"/>
                  </a:lnTo>
                  <a:lnTo>
                    <a:pt x="24" y="188"/>
                  </a:lnTo>
                  <a:lnTo>
                    <a:pt x="17" y="178"/>
                  </a:lnTo>
                  <a:lnTo>
                    <a:pt x="11" y="166"/>
                  </a:lnTo>
                  <a:lnTo>
                    <a:pt x="7" y="156"/>
                  </a:lnTo>
                  <a:lnTo>
                    <a:pt x="3" y="145"/>
                  </a:lnTo>
                  <a:lnTo>
                    <a:pt x="1" y="132"/>
                  </a:lnTo>
                  <a:lnTo>
                    <a:pt x="0" y="121"/>
                  </a:lnTo>
                  <a:lnTo>
                    <a:pt x="1" y="97"/>
                  </a:lnTo>
                  <a:lnTo>
                    <a:pt x="7" y="74"/>
                  </a:lnTo>
                  <a:lnTo>
                    <a:pt x="16" y="54"/>
                  </a:lnTo>
                  <a:lnTo>
                    <a:pt x="31" y="35"/>
                  </a:lnTo>
                  <a:lnTo>
                    <a:pt x="39" y="28"/>
                  </a:lnTo>
                  <a:lnTo>
                    <a:pt x="48" y="21"/>
                  </a:lnTo>
                  <a:lnTo>
                    <a:pt x="58" y="14"/>
                  </a:lnTo>
                  <a:lnTo>
                    <a:pt x="68" y="9"/>
                  </a:lnTo>
                  <a:lnTo>
                    <a:pt x="80" y="6"/>
                  </a:lnTo>
                  <a:lnTo>
                    <a:pt x="90" y="2"/>
                  </a:lnTo>
                  <a:lnTo>
                    <a:pt x="102" y="1"/>
                  </a:lnTo>
                  <a:lnTo>
                    <a:pt x="114" y="0"/>
                  </a:lnTo>
                  <a:lnTo>
                    <a:pt x="125" y="1"/>
                  </a:lnTo>
                  <a:lnTo>
                    <a:pt x="138" y="2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2" y="14"/>
                  </a:lnTo>
                  <a:lnTo>
                    <a:pt x="182" y="21"/>
                  </a:lnTo>
                  <a:lnTo>
                    <a:pt x="192" y="28"/>
                  </a:lnTo>
                  <a:lnTo>
                    <a:pt x="202" y="35"/>
                  </a:lnTo>
                  <a:lnTo>
                    <a:pt x="210" y="45"/>
                  </a:lnTo>
                  <a:lnTo>
                    <a:pt x="218" y="54"/>
                  </a:lnTo>
                  <a:lnTo>
                    <a:pt x="224" y="64"/>
                  </a:lnTo>
                  <a:lnTo>
                    <a:pt x="230" y="74"/>
                  </a:lnTo>
                  <a:lnTo>
                    <a:pt x="235" y="86"/>
                  </a:lnTo>
                  <a:lnTo>
                    <a:pt x="238" y="97"/>
                  </a:lnTo>
                  <a:lnTo>
                    <a:pt x="240" y="110"/>
                  </a:lnTo>
                  <a:lnTo>
                    <a:pt x="241" y="121"/>
                  </a:lnTo>
                  <a:lnTo>
                    <a:pt x="240" y="145"/>
                  </a:lnTo>
                  <a:lnTo>
                    <a:pt x="235" y="168"/>
                  </a:lnTo>
                  <a:lnTo>
                    <a:pt x="224" y="188"/>
                  </a:lnTo>
                  <a:lnTo>
                    <a:pt x="211" y="206"/>
                  </a:lnTo>
                  <a:lnTo>
                    <a:pt x="194" y="221"/>
                  </a:lnTo>
                  <a:lnTo>
                    <a:pt x="174" y="233"/>
                  </a:lnTo>
                  <a:lnTo>
                    <a:pt x="151" y="239"/>
                  </a:lnTo>
                  <a:lnTo>
                    <a:pt x="128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6" name="Freeform 77">
              <a:extLst>
                <a:ext uri="{FF2B5EF4-FFF2-40B4-BE49-F238E27FC236}">
                  <a16:creationId xmlns:a16="http://schemas.microsoft.com/office/drawing/2014/main" id="{8B468546-087B-3DD5-5E56-E259D4F2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2089"/>
              <a:ext cx="75" cy="76"/>
            </a:xfrm>
            <a:custGeom>
              <a:avLst/>
              <a:gdLst>
                <a:gd name="T0" fmla="*/ 0 w 301"/>
                <a:gd name="T1" fmla="*/ 0 h 302"/>
                <a:gd name="T2" fmla="*/ 0 w 301"/>
                <a:gd name="T3" fmla="*/ 0 h 302"/>
                <a:gd name="T4" fmla="*/ 0 w 301"/>
                <a:gd name="T5" fmla="*/ 0 h 302"/>
                <a:gd name="T6" fmla="*/ 0 w 301"/>
                <a:gd name="T7" fmla="*/ 0 h 302"/>
                <a:gd name="T8" fmla="*/ 0 w 301"/>
                <a:gd name="T9" fmla="*/ 0 h 302"/>
                <a:gd name="T10" fmla="*/ 0 w 301"/>
                <a:gd name="T11" fmla="*/ 0 h 302"/>
                <a:gd name="T12" fmla="*/ 0 w 301"/>
                <a:gd name="T13" fmla="*/ 0 h 302"/>
                <a:gd name="T14" fmla="*/ 0 w 301"/>
                <a:gd name="T15" fmla="*/ 0 h 302"/>
                <a:gd name="T16" fmla="*/ 0 w 301"/>
                <a:gd name="T17" fmla="*/ 0 h 302"/>
                <a:gd name="T18" fmla="*/ 0 w 301"/>
                <a:gd name="T19" fmla="*/ 0 h 302"/>
                <a:gd name="T20" fmla="*/ 0 w 301"/>
                <a:gd name="T21" fmla="*/ 0 h 302"/>
                <a:gd name="T22" fmla="*/ 0 w 301"/>
                <a:gd name="T23" fmla="*/ 0 h 302"/>
                <a:gd name="T24" fmla="*/ 0 w 301"/>
                <a:gd name="T25" fmla="*/ 0 h 302"/>
                <a:gd name="T26" fmla="*/ 0 w 301"/>
                <a:gd name="T27" fmla="*/ 0 h 302"/>
                <a:gd name="T28" fmla="*/ 0 w 301"/>
                <a:gd name="T29" fmla="*/ 0 h 302"/>
                <a:gd name="T30" fmla="*/ 0 w 301"/>
                <a:gd name="T31" fmla="*/ 0 h 302"/>
                <a:gd name="T32" fmla="*/ 0 w 301"/>
                <a:gd name="T33" fmla="*/ 0 h 302"/>
                <a:gd name="T34" fmla="*/ 0 w 301"/>
                <a:gd name="T35" fmla="*/ 0 h 302"/>
                <a:gd name="T36" fmla="*/ 0 w 301"/>
                <a:gd name="T37" fmla="*/ 0 h 302"/>
                <a:gd name="T38" fmla="*/ 0 w 301"/>
                <a:gd name="T39" fmla="*/ 0 h 302"/>
                <a:gd name="T40" fmla="*/ 0 w 301"/>
                <a:gd name="T41" fmla="*/ 0 h 302"/>
                <a:gd name="T42" fmla="*/ 0 w 301"/>
                <a:gd name="T43" fmla="*/ 0 h 302"/>
                <a:gd name="T44" fmla="*/ 0 w 301"/>
                <a:gd name="T45" fmla="*/ 0 h 302"/>
                <a:gd name="T46" fmla="*/ 0 w 301"/>
                <a:gd name="T47" fmla="*/ 0 h 302"/>
                <a:gd name="T48" fmla="*/ 0 w 301"/>
                <a:gd name="T49" fmla="*/ 0 h 302"/>
                <a:gd name="T50" fmla="*/ 0 w 301"/>
                <a:gd name="T51" fmla="*/ 0 h 302"/>
                <a:gd name="T52" fmla="*/ 0 w 301"/>
                <a:gd name="T53" fmla="*/ 0 h 302"/>
                <a:gd name="T54" fmla="*/ 0 w 301"/>
                <a:gd name="T55" fmla="*/ 0 h 302"/>
                <a:gd name="T56" fmla="*/ 0 w 301"/>
                <a:gd name="T57" fmla="*/ 0 h 302"/>
                <a:gd name="T58" fmla="*/ 0 w 301"/>
                <a:gd name="T59" fmla="*/ 0 h 302"/>
                <a:gd name="T60" fmla="*/ 0 w 301"/>
                <a:gd name="T61" fmla="*/ 0 h 302"/>
                <a:gd name="T62" fmla="*/ 0 w 301"/>
                <a:gd name="T63" fmla="*/ 0 h 302"/>
                <a:gd name="T64" fmla="*/ 0 w 301"/>
                <a:gd name="T65" fmla="*/ 0 h 302"/>
                <a:gd name="T66" fmla="*/ 0 w 301"/>
                <a:gd name="T67" fmla="*/ 0 h 302"/>
                <a:gd name="T68" fmla="*/ 0 w 301"/>
                <a:gd name="T69" fmla="*/ 0 h 302"/>
                <a:gd name="T70" fmla="*/ 0 w 301"/>
                <a:gd name="T71" fmla="*/ 0 h 302"/>
                <a:gd name="T72" fmla="*/ 0 w 301"/>
                <a:gd name="T73" fmla="*/ 0 h 302"/>
                <a:gd name="T74" fmla="*/ 0 w 301"/>
                <a:gd name="T75" fmla="*/ 0 h 302"/>
                <a:gd name="T76" fmla="*/ 0 w 301"/>
                <a:gd name="T77" fmla="*/ 0 h 302"/>
                <a:gd name="T78" fmla="*/ 0 w 301"/>
                <a:gd name="T79" fmla="*/ 0 h 302"/>
                <a:gd name="T80" fmla="*/ 0 w 301"/>
                <a:gd name="T81" fmla="*/ 0 h 302"/>
                <a:gd name="T82" fmla="*/ 0 w 301"/>
                <a:gd name="T83" fmla="*/ 0 h 302"/>
                <a:gd name="T84" fmla="*/ 0 w 301"/>
                <a:gd name="T85" fmla="*/ 0 h 302"/>
                <a:gd name="T86" fmla="*/ 0 w 301"/>
                <a:gd name="T87" fmla="*/ 0 h 302"/>
                <a:gd name="T88" fmla="*/ 0 w 301"/>
                <a:gd name="T89" fmla="*/ 0 h 302"/>
                <a:gd name="T90" fmla="*/ 0 w 301"/>
                <a:gd name="T91" fmla="*/ 0 h 302"/>
                <a:gd name="T92" fmla="*/ 0 w 301"/>
                <a:gd name="T93" fmla="*/ 0 h 302"/>
                <a:gd name="T94" fmla="*/ 0 w 301"/>
                <a:gd name="T95" fmla="*/ 0 h 302"/>
                <a:gd name="T96" fmla="*/ 0 w 301"/>
                <a:gd name="T97" fmla="*/ 0 h 302"/>
                <a:gd name="T98" fmla="*/ 0 w 301"/>
                <a:gd name="T99" fmla="*/ 0 h 302"/>
                <a:gd name="T100" fmla="*/ 0 w 301"/>
                <a:gd name="T101" fmla="*/ 0 h 302"/>
                <a:gd name="T102" fmla="*/ 0 w 301"/>
                <a:gd name="T103" fmla="*/ 0 h 302"/>
                <a:gd name="T104" fmla="*/ 0 w 301"/>
                <a:gd name="T105" fmla="*/ 0 h 302"/>
                <a:gd name="T106" fmla="*/ 0 w 301"/>
                <a:gd name="T107" fmla="*/ 0 h 302"/>
                <a:gd name="T108" fmla="*/ 0 w 301"/>
                <a:gd name="T109" fmla="*/ 0 h 302"/>
                <a:gd name="T110" fmla="*/ 0 w 301"/>
                <a:gd name="T111" fmla="*/ 0 h 302"/>
                <a:gd name="T112" fmla="*/ 0 w 301"/>
                <a:gd name="T113" fmla="*/ 0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01" h="302">
                  <a:moveTo>
                    <a:pt x="143" y="0"/>
                  </a:moveTo>
                  <a:lnTo>
                    <a:pt x="113" y="4"/>
                  </a:lnTo>
                  <a:lnTo>
                    <a:pt x="86" y="13"/>
                  </a:lnTo>
                  <a:lnTo>
                    <a:pt x="61" y="27"/>
                  </a:lnTo>
                  <a:lnTo>
                    <a:pt x="39" y="45"/>
                  </a:lnTo>
                  <a:lnTo>
                    <a:pt x="22" y="68"/>
                  </a:lnTo>
                  <a:lnTo>
                    <a:pt x="9" y="93"/>
                  </a:lnTo>
                  <a:lnTo>
                    <a:pt x="1" y="121"/>
                  </a:lnTo>
                  <a:lnTo>
                    <a:pt x="0" y="152"/>
                  </a:lnTo>
                  <a:lnTo>
                    <a:pt x="1" y="167"/>
                  </a:lnTo>
                  <a:lnTo>
                    <a:pt x="5" y="182"/>
                  </a:lnTo>
                  <a:lnTo>
                    <a:pt x="9" y="195"/>
                  </a:lnTo>
                  <a:lnTo>
                    <a:pt x="15" y="209"/>
                  </a:lnTo>
                  <a:lnTo>
                    <a:pt x="22" y="223"/>
                  </a:lnTo>
                  <a:lnTo>
                    <a:pt x="30" y="235"/>
                  </a:lnTo>
                  <a:lnTo>
                    <a:pt x="40" y="247"/>
                  </a:lnTo>
                  <a:lnTo>
                    <a:pt x="50" y="258"/>
                  </a:lnTo>
                  <a:lnTo>
                    <a:pt x="62" y="268"/>
                  </a:lnTo>
                  <a:lnTo>
                    <a:pt x="74" y="277"/>
                  </a:lnTo>
                  <a:lnTo>
                    <a:pt x="88" y="284"/>
                  </a:lnTo>
                  <a:lnTo>
                    <a:pt x="102" y="291"/>
                  </a:lnTo>
                  <a:lnTo>
                    <a:pt x="115" y="296"/>
                  </a:lnTo>
                  <a:lnTo>
                    <a:pt x="130" y="299"/>
                  </a:lnTo>
                  <a:lnTo>
                    <a:pt x="144" y="301"/>
                  </a:lnTo>
                  <a:lnTo>
                    <a:pt x="158" y="302"/>
                  </a:lnTo>
                  <a:lnTo>
                    <a:pt x="173" y="301"/>
                  </a:lnTo>
                  <a:lnTo>
                    <a:pt x="188" y="299"/>
                  </a:lnTo>
                  <a:lnTo>
                    <a:pt x="203" y="296"/>
                  </a:lnTo>
                  <a:lnTo>
                    <a:pt x="217" y="291"/>
                  </a:lnTo>
                  <a:lnTo>
                    <a:pt x="229" y="284"/>
                  </a:lnTo>
                  <a:lnTo>
                    <a:pt x="242" y="277"/>
                  </a:lnTo>
                  <a:lnTo>
                    <a:pt x="253" y="268"/>
                  </a:lnTo>
                  <a:lnTo>
                    <a:pt x="263" y="258"/>
                  </a:lnTo>
                  <a:lnTo>
                    <a:pt x="272" y="247"/>
                  </a:lnTo>
                  <a:lnTo>
                    <a:pt x="280" y="235"/>
                  </a:lnTo>
                  <a:lnTo>
                    <a:pt x="287" y="223"/>
                  </a:lnTo>
                  <a:lnTo>
                    <a:pt x="293" y="209"/>
                  </a:lnTo>
                  <a:lnTo>
                    <a:pt x="297" y="195"/>
                  </a:lnTo>
                  <a:lnTo>
                    <a:pt x="300" y="182"/>
                  </a:lnTo>
                  <a:lnTo>
                    <a:pt x="301" y="167"/>
                  </a:lnTo>
                  <a:lnTo>
                    <a:pt x="301" y="152"/>
                  </a:lnTo>
                  <a:lnTo>
                    <a:pt x="300" y="137"/>
                  </a:lnTo>
                  <a:lnTo>
                    <a:pt x="296" y="122"/>
                  </a:lnTo>
                  <a:lnTo>
                    <a:pt x="292" y="108"/>
                  </a:lnTo>
                  <a:lnTo>
                    <a:pt x="286" y="94"/>
                  </a:lnTo>
                  <a:lnTo>
                    <a:pt x="279" y="80"/>
                  </a:lnTo>
                  <a:lnTo>
                    <a:pt x="271" y="68"/>
                  </a:lnTo>
                  <a:lnTo>
                    <a:pt x="262" y="56"/>
                  </a:lnTo>
                  <a:lnTo>
                    <a:pt x="251" y="45"/>
                  </a:lnTo>
                  <a:lnTo>
                    <a:pt x="239" y="35"/>
                  </a:lnTo>
                  <a:lnTo>
                    <a:pt x="227" y="26"/>
                  </a:lnTo>
                  <a:lnTo>
                    <a:pt x="214" y="19"/>
                  </a:lnTo>
                  <a:lnTo>
                    <a:pt x="201" y="12"/>
                  </a:lnTo>
                  <a:lnTo>
                    <a:pt x="187" y="7"/>
                  </a:lnTo>
                  <a:lnTo>
                    <a:pt x="172" y="4"/>
                  </a:lnTo>
                  <a:lnTo>
                    <a:pt x="157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7" name="Freeform 78">
              <a:extLst>
                <a:ext uri="{FF2B5EF4-FFF2-40B4-BE49-F238E27FC236}">
                  <a16:creationId xmlns:a16="http://schemas.microsoft.com/office/drawing/2014/main" id="{6D81E8A8-7A2E-8BA6-FCAA-C3D695922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" y="2097"/>
              <a:ext cx="60" cy="60"/>
            </a:xfrm>
            <a:custGeom>
              <a:avLst/>
              <a:gdLst>
                <a:gd name="T0" fmla="*/ 0 w 240"/>
                <a:gd name="T1" fmla="*/ 0 h 241"/>
                <a:gd name="T2" fmla="*/ 0 w 240"/>
                <a:gd name="T3" fmla="*/ 0 h 241"/>
                <a:gd name="T4" fmla="*/ 0 w 240"/>
                <a:gd name="T5" fmla="*/ 0 h 241"/>
                <a:gd name="T6" fmla="*/ 0 w 240"/>
                <a:gd name="T7" fmla="*/ 0 h 241"/>
                <a:gd name="T8" fmla="*/ 0 w 240"/>
                <a:gd name="T9" fmla="*/ 0 h 241"/>
                <a:gd name="T10" fmla="*/ 0 w 240"/>
                <a:gd name="T11" fmla="*/ 0 h 241"/>
                <a:gd name="T12" fmla="*/ 0 w 240"/>
                <a:gd name="T13" fmla="*/ 0 h 241"/>
                <a:gd name="T14" fmla="*/ 0 w 240"/>
                <a:gd name="T15" fmla="*/ 0 h 241"/>
                <a:gd name="T16" fmla="*/ 0 w 240"/>
                <a:gd name="T17" fmla="*/ 0 h 241"/>
                <a:gd name="T18" fmla="*/ 0 w 240"/>
                <a:gd name="T19" fmla="*/ 0 h 241"/>
                <a:gd name="T20" fmla="*/ 0 w 240"/>
                <a:gd name="T21" fmla="*/ 0 h 241"/>
                <a:gd name="T22" fmla="*/ 0 w 240"/>
                <a:gd name="T23" fmla="*/ 0 h 241"/>
                <a:gd name="T24" fmla="*/ 0 w 240"/>
                <a:gd name="T25" fmla="*/ 0 h 241"/>
                <a:gd name="T26" fmla="*/ 0 w 240"/>
                <a:gd name="T27" fmla="*/ 0 h 241"/>
                <a:gd name="T28" fmla="*/ 0 w 240"/>
                <a:gd name="T29" fmla="*/ 0 h 241"/>
                <a:gd name="T30" fmla="*/ 0 w 240"/>
                <a:gd name="T31" fmla="*/ 0 h 241"/>
                <a:gd name="T32" fmla="*/ 0 w 240"/>
                <a:gd name="T33" fmla="*/ 0 h 241"/>
                <a:gd name="T34" fmla="*/ 0 w 240"/>
                <a:gd name="T35" fmla="*/ 0 h 241"/>
                <a:gd name="T36" fmla="*/ 0 w 240"/>
                <a:gd name="T37" fmla="*/ 0 h 241"/>
                <a:gd name="T38" fmla="*/ 0 w 240"/>
                <a:gd name="T39" fmla="*/ 0 h 241"/>
                <a:gd name="T40" fmla="*/ 0 w 240"/>
                <a:gd name="T41" fmla="*/ 0 h 241"/>
                <a:gd name="T42" fmla="*/ 0 w 240"/>
                <a:gd name="T43" fmla="*/ 0 h 241"/>
                <a:gd name="T44" fmla="*/ 0 w 240"/>
                <a:gd name="T45" fmla="*/ 0 h 241"/>
                <a:gd name="T46" fmla="*/ 0 w 240"/>
                <a:gd name="T47" fmla="*/ 0 h 241"/>
                <a:gd name="T48" fmla="*/ 0 w 240"/>
                <a:gd name="T49" fmla="*/ 0 h 241"/>
                <a:gd name="T50" fmla="*/ 0 w 240"/>
                <a:gd name="T51" fmla="*/ 0 h 241"/>
                <a:gd name="T52" fmla="*/ 0 w 240"/>
                <a:gd name="T53" fmla="*/ 0 h 241"/>
                <a:gd name="T54" fmla="*/ 0 w 240"/>
                <a:gd name="T55" fmla="*/ 0 h 241"/>
                <a:gd name="T56" fmla="*/ 0 w 240"/>
                <a:gd name="T57" fmla="*/ 0 h 241"/>
                <a:gd name="T58" fmla="*/ 0 w 240"/>
                <a:gd name="T59" fmla="*/ 0 h 241"/>
                <a:gd name="T60" fmla="*/ 0 w 240"/>
                <a:gd name="T61" fmla="*/ 0 h 241"/>
                <a:gd name="T62" fmla="*/ 0 w 240"/>
                <a:gd name="T63" fmla="*/ 0 h 241"/>
                <a:gd name="T64" fmla="*/ 0 w 240"/>
                <a:gd name="T65" fmla="*/ 0 h 241"/>
                <a:gd name="T66" fmla="*/ 0 w 240"/>
                <a:gd name="T67" fmla="*/ 0 h 241"/>
                <a:gd name="T68" fmla="*/ 0 w 240"/>
                <a:gd name="T69" fmla="*/ 0 h 241"/>
                <a:gd name="T70" fmla="*/ 0 w 240"/>
                <a:gd name="T71" fmla="*/ 0 h 241"/>
                <a:gd name="T72" fmla="*/ 0 w 240"/>
                <a:gd name="T73" fmla="*/ 0 h 241"/>
                <a:gd name="T74" fmla="*/ 0 w 240"/>
                <a:gd name="T75" fmla="*/ 0 h 241"/>
                <a:gd name="T76" fmla="*/ 0 w 240"/>
                <a:gd name="T77" fmla="*/ 0 h 241"/>
                <a:gd name="T78" fmla="*/ 0 w 240"/>
                <a:gd name="T79" fmla="*/ 0 h 241"/>
                <a:gd name="T80" fmla="*/ 0 w 240"/>
                <a:gd name="T81" fmla="*/ 0 h 241"/>
                <a:gd name="T82" fmla="*/ 0 w 240"/>
                <a:gd name="T83" fmla="*/ 0 h 241"/>
                <a:gd name="T84" fmla="*/ 0 w 240"/>
                <a:gd name="T85" fmla="*/ 0 h 241"/>
                <a:gd name="T86" fmla="*/ 0 w 240"/>
                <a:gd name="T87" fmla="*/ 0 h 241"/>
                <a:gd name="T88" fmla="*/ 0 w 240"/>
                <a:gd name="T89" fmla="*/ 0 h 241"/>
                <a:gd name="T90" fmla="*/ 0 w 240"/>
                <a:gd name="T91" fmla="*/ 0 h 241"/>
                <a:gd name="T92" fmla="*/ 0 w 240"/>
                <a:gd name="T93" fmla="*/ 0 h 241"/>
                <a:gd name="T94" fmla="*/ 0 w 240"/>
                <a:gd name="T95" fmla="*/ 0 h 241"/>
                <a:gd name="T96" fmla="*/ 0 w 240"/>
                <a:gd name="T97" fmla="*/ 0 h 241"/>
                <a:gd name="T98" fmla="*/ 0 w 240"/>
                <a:gd name="T99" fmla="*/ 0 h 241"/>
                <a:gd name="T100" fmla="*/ 0 w 240"/>
                <a:gd name="T101" fmla="*/ 0 h 241"/>
                <a:gd name="T102" fmla="*/ 0 w 240"/>
                <a:gd name="T103" fmla="*/ 0 h 241"/>
                <a:gd name="T104" fmla="*/ 0 w 240"/>
                <a:gd name="T105" fmla="*/ 0 h 2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0" h="241">
                  <a:moveTo>
                    <a:pt x="126" y="241"/>
                  </a:moveTo>
                  <a:lnTo>
                    <a:pt x="115" y="239"/>
                  </a:lnTo>
                  <a:lnTo>
                    <a:pt x="102" y="238"/>
                  </a:lnTo>
                  <a:lnTo>
                    <a:pt x="91" y="235"/>
                  </a:lnTo>
                  <a:lnTo>
                    <a:pt x="80" y="232"/>
                  </a:lnTo>
                  <a:lnTo>
                    <a:pt x="69" y="227"/>
                  </a:lnTo>
                  <a:lnTo>
                    <a:pt x="59" y="220"/>
                  </a:lnTo>
                  <a:lnTo>
                    <a:pt x="49" y="213"/>
                  </a:lnTo>
                  <a:lnTo>
                    <a:pt x="40" y="205"/>
                  </a:lnTo>
                  <a:lnTo>
                    <a:pt x="32" y="196"/>
                  </a:lnTo>
                  <a:lnTo>
                    <a:pt x="24" y="187"/>
                  </a:lnTo>
                  <a:lnTo>
                    <a:pt x="17" y="177"/>
                  </a:lnTo>
                  <a:lnTo>
                    <a:pt x="11" y="167"/>
                  </a:lnTo>
                  <a:lnTo>
                    <a:pt x="7" y="155"/>
                  </a:lnTo>
                  <a:lnTo>
                    <a:pt x="3" y="145"/>
                  </a:lnTo>
                  <a:lnTo>
                    <a:pt x="1" y="132"/>
                  </a:lnTo>
                  <a:lnTo>
                    <a:pt x="0" y="121"/>
                  </a:lnTo>
                  <a:lnTo>
                    <a:pt x="1" y="97"/>
                  </a:lnTo>
                  <a:lnTo>
                    <a:pt x="7" y="74"/>
                  </a:lnTo>
                  <a:lnTo>
                    <a:pt x="17" y="54"/>
                  </a:lnTo>
                  <a:lnTo>
                    <a:pt x="31" y="36"/>
                  </a:lnTo>
                  <a:lnTo>
                    <a:pt x="39" y="28"/>
                  </a:lnTo>
                  <a:lnTo>
                    <a:pt x="48" y="21"/>
                  </a:lnTo>
                  <a:lnTo>
                    <a:pt x="58" y="14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0" y="3"/>
                  </a:lnTo>
                  <a:lnTo>
                    <a:pt x="101" y="1"/>
                  </a:lnTo>
                  <a:lnTo>
                    <a:pt x="113" y="0"/>
                  </a:lnTo>
                  <a:lnTo>
                    <a:pt x="124" y="1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159" y="9"/>
                  </a:lnTo>
                  <a:lnTo>
                    <a:pt x="171" y="14"/>
                  </a:lnTo>
                  <a:lnTo>
                    <a:pt x="181" y="21"/>
                  </a:lnTo>
                  <a:lnTo>
                    <a:pt x="191" y="28"/>
                  </a:lnTo>
                  <a:lnTo>
                    <a:pt x="200" y="36"/>
                  </a:lnTo>
                  <a:lnTo>
                    <a:pt x="208" y="45"/>
                  </a:lnTo>
                  <a:lnTo>
                    <a:pt x="216" y="54"/>
                  </a:lnTo>
                  <a:lnTo>
                    <a:pt x="223" y="64"/>
                  </a:lnTo>
                  <a:lnTo>
                    <a:pt x="229" y="74"/>
                  </a:lnTo>
                  <a:lnTo>
                    <a:pt x="233" y="86"/>
                  </a:lnTo>
                  <a:lnTo>
                    <a:pt x="237" y="97"/>
                  </a:lnTo>
                  <a:lnTo>
                    <a:pt x="239" y="108"/>
                  </a:lnTo>
                  <a:lnTo>
                    <a:pt x="240" y="121"/>
                  </a:lnTo>
                  <a:lnTo>
                    <a:pt x="239" y="145"/>
                  </a:lnTo>
                  <a:lnTo>
                    <a:pt x="233" y="168"/>
                  </a:lnTo>
                  <a:lnTo>
                    <a:pt x="223" y="188"/>
                  </a:lnTo>
                  <a:lnTo>
                    <a:pt x="209" y="205"/>
                  </a:lnTo>
                  <a:lnTo>
                    <a:pt x="192" y="220"/>
                  </a:lnTo>
                  <a:lnTo>
                    <a:pt x="173" y="232"/>
                  </a:lnTo>
                  <a:lnTo>
                    <a:pt x="150" y="238"/>
                  </a:lnTo>
                  <a:lnTo>
                    <a:pt x="126" y="241"/>
                  </a:lnTo>
                  <a:close/>
                </a:path>
              </a:pathLst>
            </a:custGeom>
            <a:solidFill>
              <a:srgbClr val="F0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8" name="Freeform 79">
              <a:extLst>
                <a:ext uri="{FF2B5EF4-FFF2-40B4-BE49-F238E27FC236}">
                  <a16:creationId xmlns:a16="http://schemas.microsoft.com/office/drawing/2014/main" id="{10377396-AF00-110B-61A2-5FFF12AE8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2104"/>
              <a:ext cx="30" cy="45"/>
            </a:xfrm>
            <a:custGeom>
              <a:avLst/>
              <a:gdLst>
                <a:gd name="T0" fmla="*/ 0 w 116"/>
                <a:gd name="T1" fmla="*/ 0 h 179"/>
                <a:gd name="T2" fmla="*/ 0 w 116"/>
                <a:gd name="T3" fmla="*/ 0 h 179"/>
                <a:gd name="T4" fmla="*/ 0 w 116"/>
                <a:gd name="T5" fmla="*/ 0 h 179"/>
                <a:gd name="T6" fmla="*/ 0 w 116"/>
                <a:gd name="T7" fmla="*/ 0 h 179"/>
                <a:gd name="T8" fmla="*/ 0 w 116"/>
                <a:gd name="T9" fmla="*/ 0 h 179"/>
                <a:gd name="T10" fmla="*/ 0 w 116"/>
                <a:gd name="T11" fmla="*/ 0 h 179"/>
                <a:gd name="T12" fmla="*/ 0 w 116"/>
                <a:gd name="T13" fmla="*/ 0 h 179"/>
                <a:gd name="T14" fmla="*/ 0 w 116"/>
                <a:gd name="T15" fmla="*/ 0 h 179"/>
                <a:gd name="T16" fmla="*/ 0 w 116"/>
                <a:gd name="T17" fmla="*/ 0 h 179"/>
                <a:gd name="T18" fmla="*/ 0 w 116"/>
                <a:gd name="T19" fmla="*/ 0 h 179"/>
                <a:gd name="T20" fmla="*/ 0 w 116"/>
                <a:gd name="T21" fmla="*/ 0 h 179"/>
                <a:gd name="T22" fmla="*/ 0 w 116"/>
                <a:gd name="T23" fmla="*/ 0 h 179"/>
                <a:gd name="T24" fmla="*/ 0 w 116"/>
                <a:gd name="T25" fmla="*/ 0 h 179"/>
                <a:gd name="T26" fmla="*/ 0 w 116"/>
                <a:gd name="T27" fmla="*/ 0 h 179"/>
                <a:gd name="T28" fmla="*/ 0 w 116"/>
                <a:gd name="T29" fmla="*/ 0 h 1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6" h="179">
                  <a:moveTo>
                    <a:pt x="14" y="28"/>
                  </a:moveTo>
                  <a:lnTo>
                    <a:pt x="7" y="32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2" y="82"/>
                  </a:lnTo>
                  <a:lnTo>
                    <a:pt x="48" y="77"/>
                  </a:lnTo>
                  <a:lnTo>
                    <a:pt x="51" y="176"/>
                  </a:lnTo>
                  <a:lnTo>
                    <a:pt x="116" y="179"/>
                  </a:lnTo>
                  <a:lnTo>
                    <a:pt x="107" y="0"/>
                  </a:lnTo>
                  <a:lnTo>
                    <a:pt x="39" y="0"/>
                  </a:lnTo>
                  <a:lnTo>
                    <a:pt x="36" y="3"/>
                  </a:lnTo>
                  <a:lnTo>
                    <a:pt x="30" y="12"/>
                  </a:lnTo>
                  <a:lnTo>
                    <a:pt x="22" y="21"/>
                  </a:lnTo>
                  <a:lnTo>
                    <a:pt x="14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699" name="Freeform 80">
              <a:extLst>
                <a:ext uri="{FF2B5EF4-FFF2-40B4-BE49-F238E27FC236}">
                  <a16:creationId xmlns:a16="http://schemas.microsoft.com/office/drawing/2014/main" id="{2A191528-184E-1FA9-3968-002DE5C4B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1949"/>
              <a:ext cx="34" cy="34"/>
            </a:xfrm>
            <a:custGeom>
              <a:avLst/>
              <a:gdLst>
                <a:gd name="T0" fmla="*/ 0 w 133"/>
                <a:gd name="T1" fmla="*/ 0 h 134"/>
                <a:gd name="T2" fmla="*/ 0 w 133"/>
                <a:gd name="T3" fmla="*/ 0 h 134"/>
                <a:gd name="T4" fmla="*/ 0 w 133"/>
                <a:gd name="T5" fmla="*/ 0 h 134"/>
                <a:gd name="T6" fmla="*/ 0 w 133"/>
                <a:gd name="T7" fmla="*/ 0 h 134"/>
                <a:gd name="T8" fmla="*/ 0 w 133"/>
                <a:gd name="T9" fmla="*/ 0 h 134"/>
                <a:gd name="T10" fmla="*/ 0 w 133"/>
                <a:gd name="T11" fmla="*/ 0 h 134"/>
                <a:gd name="T12" fmla="*/ 0 w 133"/>
                <a:gd name="T13" fmla="*/ 0 h 134"/>
                <a:gd name="T14" fmla="*/ 0 w 133"/>
                <a:gd name="T15" fmla="*/ 0 h 134"/>
                <a:gd name="T16" fmla="*/ 0 w 133"/>
                <a:gd name="T17" fmla="*/ 0 h 134"/>
                <a:gd name="T18" fmla="*/ 0 w 133"/>
                <a:gd name="T19" fmla="*/ 0 h 134"/>
                <a:gd name="T20" fmla="*/ 0 w 133"/>
                <a:gd name="T21" fmla="*/ 0 h 134"/>
                <a:gd name="T22" fmla="*/ 0 w 133"/>
                <a:gd name="T23" fmla="*/ 0 h 134"/>
                <a:gd name="T24" fmla="*/ 0 w 133"/>
                <a:gd name="T25" fmla="*/ 0 h 134"/>
                <a:gd name="T26" fmla="*/ 0 w 133"/>
                <a:gd name="T27" fmla="*/ 0 h 134"/>
                <a:gd name="T28" fmla="*/ 0 w 133"/>
                <a:gd name="T29" fmla="*/ 0 h 134"/>
                <a:gd name="T30" fmla="*/ 0 w 133"/>
                <a:gd name="T31" fmla="*/ 0 h 134"/>
                <a:gd name="T32" fmla="*/ 0 w 133"/>
                <a:gd name="T33" fmla="*/ 0 h 134"/>
                <a:gd name="T34" fmla="*/ 0 w 133"/>
                <a:gd name="T35" fmla="*/ 0 h 134"/>
                <a:gd name="T36" fmla="*/ 0 w 133"/>
                <a:gd name="T37" fmla="*/ 0 h 134"/>
                <a:gd name="T38" fmla="*/ 0 w 133"/>
                <a:gd name="T39" fmla="*/ 0 h 134"/>
                <a:gd name="T40" fmla="*/ 0 w 133"/>
                <a:gd name="T41" fmla="*/ 0 h 134"/>
                <a:gd name="T42" fmla="*/ 0 w 133"/>
                <a:gd name="T43" fmla="*/ 0 h 134"/>
                <a:gd name="T44" fmla="*/ 0 w 133"/>
                <a:gd name="T45" fmla="*/ 0 h 134"/>
                <a:gd name="T46" fmla="*/ 0 w 133"/>
                <a:gd name="T47" fmla="*/ 0 h 134"/>
                <a:gd name="T48" fmla="*/ 0 w 133"/>
                <a:gd name="T49" fmla="*/ 0 h 134"/>
                <a:gd name="T50" fmla="*/ 0 w 133"/>
                <a:gd name="T51" fmla="*/ 0 h 134"/>
                <a:gd name="T52" fmla="*/ 0 w 133"/>
                <a:gd name="T53" fmla="*/ 0 h 134"/>
                <a:gd name="T54" fmla="*/ 0 w 133"/>
                <a:gd name="T55" fmla="*/ 0 h 134"/>
                <a:gd name="T56" fmla="*/ 0 w 133"/>
                <a:gd name="T57" fmla="*/ 0 h 134"/>
                <a:gd name="T58" fmla="*/ 0 w 133"/>
                <a:gd name="T59" fmla="*/ 0 h 134"/>
                <a:gd name="T60" fmla="*/ 0 w 133"/>
                <a:gd name="T61" fmla="*/ 0 h 134"/>
                <a:gd name="T62" fmla="*/ 0 w 133"/>
                <a:gd name="T63" fmla="*/ 0 h 134"/>
                <a:gd name="T64" fmla="*/ 0 w 133"/>
                <a:gd name="T65" fmla="*/ 0 h 134"/>
                <a:gd name="T66" fmla="*/ 0 w 133"/>
                <a:gd name="T67" fmla="*/ 0 h 134"/>
                <a:gd name="T68" fmla="*/ 0 w 133"/>
                <a:gd name="T69" fmla="*/ 0 h 134"/>
                <a:gd name="T70" fmla="*/ 0 w 133"/>
                <a:gd name="T71" fmla="*/ 0 h 134"/>
                <a:gd name="T72" fmla="*/ 0 w 133"/>
                <a:gd name="T73" fmla="*/ 0 h 134"/>
                <a:gd name="T74" fmla="*/ 0 w 133"/>
                <a:gd name="T75" fmla="*/ 0 h 134"/>
                <a:gd name="T76" fmla="*/ 0 w 133"/>
                <a:gd name="T77" fmla="*/ 0 h 134"/>
                <a:gd name="T78" fmla="*/ 0 w 133"/>
                <a:gd name="T79" fmla="*/ 0 h 134"/>
                <a:gd name="T80" fmla="*/ 0 w 133"/>
                <a:gd name="T81" fmla="*/ 0 h 134"/>
                <a:gd name="T82" fmla="*/ 0 w 133"/>
                <a:gd name="T83" fmla="*/ 0 h 134"/>
                <a:gd name="T84" fmla="*/ 0 w 133"/>
                <a:gd name="T85" fmla="*/ 0 h 134"/>
                <a:gd name="T86" fmla="*/ 0 w 133"/>
                <a:gd name="T87" fmla="*/ 0 h 134"/>
                <a:gd name="T88" fmla="*/ 0 w 133"/>
                <a:gd name="T89" fmla="*/ 0 h 13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33" h="134">
                  <a:moveTo>
                    <a:pt x="63" y="0"/>
                  </a:moveTo>
                  <a:lnTo>
                    <a:pt x="49" y="1"/>
                  </a:lnTo>
                  <a:lnTo>
                    <a:pt x="37" y="6"/>
                  </a:lnTo>
                  <a:lnTo>
                    <a:pt x="26" y="11"/>
                  </a:lnTo>
                  <a:lnTo>
                    <a:pt x="17" y="19"/>
                  </a:lnTo>
                  <a:lnTo>
                    <a:pt x="9" y="29"/>
                  </a:lnTo>
                  <a:lnTo>
                    <a:pt x="3" y="41"/>
                  </a:lnTo>
                  <a:lnTo>
                    <a:pt x="0" y="53"/>
                  </a:lnTo>
                  <a:lnTo>
                    <a:pt x="0" y="67"/>
                  </a:lnTo>
                  <a:lnTo>
                    <a:pt x="2" y="81"/>
                  </a:lnTo>
                  <a:lnTo>
                    <a:pt x="7" y="92"/>
                  </a:lnTo>
                  <a:lnTo>
                    <a:pt x="14" y="104"/>
                  </a:lnTo>
                  <a:lnTo>
                    <a:pt x="22" y="114"/>
                  </a:lnTo>
                  <a:lnTo>
                    <a:pt x="27" y="118"/>
                  </a:lnTo>
                  <a:lnTo>
                    <a:pt x="33" y="122"/>
                  </a:lnTo>
                  <a:lnTo>
                    <a:pt x="39" y="126"/>
                  </a:lnTo>
                  <a:lnTo>
                    <a:pt x="44" y="129"/>
                  </a:lnTo>
                  <a:lnTo>
                    <a:pt x="51" y="131"/>
                  </a:lnTo>
                  <a:lnTo>
                    <a:pt x="57" y="133"/>
                  </a:lnTo>
                  <a:lnTo>
                    <a:pt x="64" y="134"/>
                  </a:lnTo>
                  <a:lnTo>
                    <a:pt x="70" y="134"/>
                  </a:lnTo>
                  <a:lnTo>
                    <a:pt x="77" y="134"/>
                  </a:lnTo>
                  <a:lnTo>
                    <a:pt x="83" y="133"/>
                  </a:lnTo>
                  <a:lnTo>
                    <a:pt x="90" y="131"/>
                  </a:lnTo>
                  <a:lnTo>
                    <a:pt x="96" y="129"/>
                  </a:lnTo>
                  <a:lnTo>
                    <a:pt x="101" y="126"/>
                  </a:lnTo>
                  <a:lnTo>
                    <a:pt x="107" y="122"/>
                  </a:lnTo>
                  <a:lnTo>
                    <a:pt x="111" y="118"/>
                  </a:lnTo>
                  <a:lnTo>
                    <a:pt x="116" y="114"/>
                  </a:lnTo>
                  <a:lnTo>
                    <a:pt x="124" y="104"/>
                  </a:lnTo>
                  <a:lnTo>
                    <a:pt x="130" y="92"/>
                  </a:lnTo>
                  <a:lnTo>
                    <a:pt x="133" y="81"/>
                  </a:lnTo>
                  <a:lnTo>
                    <a:pt x="133" y="67"/>
                  </a:lnTo>
                  <a:lnTo>
                    <a:pt x="131" y="53"/>
                  </a:lnTo>
                  <a:lnTo>
                    <a:pt x="127" y="41"/>
                  </a:lnTo>
                  <a:lnTo>
                    <a:pt x="121" y="29"/>
                  </a:lnTo>
                  <a:lnTo>
                    <a:pt x="111" y="19"/>
                  </a:lnTo>
                  <a:lnTo>
                    <a:pt x="106" y="15"/>
                  </a:lnTo>
                  <a:lnTo>
                    <a:pt x="100" y="11"/>
                  </a:lnTo>
                  <a:lnTo>
                    <a:pt x="94" y="8"/>
                  </a:lnTo>
                  <a:lnTo>
                    <a:pt x="89" y="4"/>
                  </a:lnTo>
                  <a:lnTo>
                    <a:pt x="82" y="2"/>
                  </a:lnTo>
                  <a:lnTo>
                    <a:pt x="76" y="1"/>
                  </a:lnTo>
                  <a:lnTo>
                    <a:pt x="6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700" name="Freeform 81">
              <a:extLst>
                <a:ext uri="{FF2B5EF4-FFF2-40B4-BE49-F238E27FC236}">
                  <a16:creationId xmlns:a16="http://schemas.microsoft.com/office/drawing/2014/main" id="{C40C071A-5BDB-766B-7009-BB2FCC1A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952"/>
              <a:ext cx="26" cy="27"/>
            </a:xfrm>
            <a:custGeom>
              <a:avLst/>
              <a:gdLst>
                <a:gd name="T0" fmla="*/ 0 w 105"/>
                <a:gd name="T1" fmla="*/ 0 h 107"/>
                <a:gd name="T2" fmla="*/ 0 w 105"/>
                <a:gd name="T3" fmla="*/ 0 h 107"/>
                <a:gd name="T4" fmla="*/ 0 w 105"/>
                <a:gd name="T5" fmla="*/ 0 h 107"/>
                <a:gd name="T6" fmla="*/ 0 w 105"/>
                <a:gd name="T7" fmla="*/ 0 h 107"/>
                <a:gd name="T8" fmla="*/ 0 w 105"/>
                <a:gd name="T9" fmla="*/ 0 h 107"/>
                <a:gd name="T10" fmla="*/ 0 w 105"/>
                <a:gd name="T11" fmla="*/ 0 h 107"/>
                <a:gd name="T12" fmla="*/ 0 w 105"/>
                <a:gd name="T13" fmla="*/ 0 h 107"/>
                <a:gd name="T14" fmla="*/ 0 w 105"/>
                <a:gd name="T15" fmla="*/ 0 h 107"/>
                <a:gd name="T16" fmla="*/ 0 w 105"/>
                <a:gd name="T17" fmla="*/ 0 h 107"/>
                <a:gd name="T18" fmla="*/ 0 w 105"/>
                <a:gd name="T19" fmla="*/ 0 h 107"/>
                <a:gd name="T20" fmla="*/ 0 w 105"/>
                <a:gd name="T21" fmla="*/ 0 h 107"/>
                <a:gd name="T22" fmla="*/ 0 w 105"/>
                <a:gd name="T23" fmla="*/ 0 h 107"/>
                <a:gd name="T24" fmla="*/ 0 w 105"/>
                <a:gd name="T25" fmla="*/ 0 h 107"/>
                <a:gd name="T26" fmla="*/ 0 w 105"/>
                <a:gd name="T27" fmla="*/ 0 h 107"/>
                <a:gd name="T28" fmla="*/ 0 w 105"/>
                <a:gd name="T29" fmla="*/ 0 h 107"/>
                <a:gd name="T30" fmla="*/ 0 w 105"/>
                <a:gd name="T31" fmla="*/ 0 h 107"/>
                <a:gd name="T32" fmla="*/ 0 w 105"/>
                <a:gd name="T33" fmla="*/ 0 h 107"/>
                <a:gd name="T34" fmla="*/ 0 w 105"/>
                <a:gd name="T35" fmla="*/ 0 h 107"/>
                <a:gd name="T36" fmla="*/ 0 w 105"/>
                <a:gd name="T37" fmla="*/ 0 h 107"/>
                <a:gd name="T38" fmla="*/ 0 w 105"/>
                <a:gd name="T39" fmla="*/ 0 h 107"/>
                <a:gd name="T40" fmla="*/ 0 w 105"/>
                <a:gd name="T41" fmla="*/ 0 h 107"/>
                <a:gd name="T42" fmla="*/ 0 w 105"/>
                <a:gd name="T43" fmla="*/ 0 h 107"/>
                <a:gd name="T44" fmla="*/ 0 w 105"/>
                <a:gd name="T45" fmla="*/ 0 h 107"/>
                <a:gd name="T46" fmla="*/ 0 w 105"/>
                <a:gd name="T47" fmla="*/ 0 h 107"/>
                <a:gd name="T48" fmla="*/ 0 w 105"/>
                <a:gd name="T49" fmla="*/ 0 h 107"/>
                <a:gd name="T50" fmla="*/ 0 w 105"/>
                <a:gd name="T51" fmla="*/ 0 h 107"/>
                <a:gd name="T52" fmla="*/ 0 w 105"/>
                <a:gd name="T53" fmla="*/ 0 h 107"/>
                <a:gd name="T54" fmla="*/ 0 w 105"/>
                <a:gd name="T55" fmla="*/ 0 h 107"/>
                <a:gd name="T56" fmla="*/ 0 w 105"/>
                <a:gd name="T57" fmla="*/ 0 h 107"/>
                <a:gd name="T58" fmla="*/ 0 w 105"/>
                <a:gd name="T59" fmla="*/ 0 h 107"/>
                <a:gd name="T60" fmla="*/ 0 w 105"/>
                <a:gd name="T61" fmla="*/ 0 h 107"/>
                <a:gd name="T62" fmla="*/ 0 w 105"/>
                <a:gd name="T63" fmla="*/ 0 h 107"/>
                <a:gd name="T64" fmla="*/ 0 w 105"/>
                <a:gd name="T65" fmla="*/ 0 h 107"/>
                <a:gd name="T66" fmla="*/ 0 w 105"/>
                <a:gd name="T67" fmla="*/ 0 h 107"/>
                <a:gd name="T68" fmla="*/ 0 w 105"/>
                <a:gd name="T69" fmla="*/ 0 h 107"/>
                <a:gd name="T70" fmla="*/ 0 w 105"/>
                <a:gd name="T71" fmla="*/ 0 h 107"/>
                <a:gd name="T72" fmla="*/ 0 w 105"/>
                <a:gd name="T73" fmla="*/ 0 h 107"/>
                <a:gd name="T74" fmla="*/ 0 w 105"/>
                <a:gd name="T75" fmla="*/ 0 h 107"/>
                <a:gd name="T76" fmla="*/ 0 w 105"/>
                <a:gd name="T77" fmla="*/ 0 h 107"/>
                <a:gd name="T78" fmla="*/ 0 w 105"/>
                <a:gd name="T79" fmla="*/ 0 h 107"/>
                <a:gd name="T80" fmla="*/ 0 w 105"/>
                <a:gd name="T81" fmla="*/ 0 h 107"/>
                <a:gd name="T82" fmla="*/ 0 w 105"/>
                <a:gd name="T83" fmla="*/ 0 h 107"/>
                <a:gd name="T84" fmla="*/ 0 w 105"/>
                <a:gd name="T85" fmla="*/ 0 h 107"/>
                <a:gd name="T86" fmla="*/ 0 w 105"/>
                <a:gd name="T87" fmla="*/ 0 h 107"/>
                <a:gd name="T88" fmla="*/ 0 w 105"/>
                <a:gd name="T89" fmla="*/ 0 h 10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5" h="107">
                  <a:moveTo>
                    <a:pt x="55" y="107"/>
                  </a:moveTo>
                  <a:lnTo>
                    <a:pt x="51" y="107"/>
                  </a:lnTo>
                  <a:lnTo>
                    <a:pt x="45" y="105"/>
                  </a:lnTo>
                  <a:lnTo>
                    <a:pt x="41" y="104"/>
                  </a:lnTo>
                  <a:lnTo>
                    <a:pt x="35" y="102"/>
                  </a:lnTo>
                  <a:lnTo>
                    <a:pt x="30" y="100"/>
                  </a:lnTo>
                  <a:lnTo>
                    <a:pt x="26" y="97"/>
                  </a:lnTo>
                  <a:lnTo>
                    <a:pt x="21" y="94"/>
                  </a:lnTo>
                  <a:lnTo>
                    <a:pt x="17" y="91"/>
                  </a:lnTo>
                  <a:lnTo>
                    <a:pt x="10" y="83"/>
                  </a:lnTo>
                  <a:lnTo>
                    <a:pt x="4" y="74"/>
                  </a:lnTo>
                  <a:lnTo>
                    <a:pt x="1" y="6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2" y="33"/>
                  </a:lnTo>
                  <a:lnTo>
                    <a:pt x="6" y="23"/>
                  </a:lnTo>
                  <a:lnTo>
                    <a:pt x="13" y="15"/>
                  </a:lnTo>
                  <a:lnTo>
                    <a:pt x="17" y="12"/>
                  </a:lnTo>
                  <a:lnTo>
                    <a:pt x="21" y="9"/>
                  </a:lnTo>
                  <a:lnTo>
                    <a:pt x="25" y="6"/>
                  </a:lnTo>
                  <a:lnTo>
                    <a:pt x="29" y="4"/>
                  </a:lnTo>
                  <a:lnTo>
                    <a:pt x="34" y="2"/>
                  </a:lnTo>
                  <a:lnTo>
                    <a:pt x="39" y="1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2"/>
                  </a:lnTo>
                  <a:lnTo>
                    <a:pt x="71" y="4"/>
                  </a:lnTo>
                  <a:lnTo>
                    <a:pt x="76" y="6"/>
                  </a:lnTo>
                  <a:lnTo>
                    <a:pt x="80" y="9"/>
                  </a:lnTo>
                  <a:lnTo>
                    <a:pt x="84" y="12"/>
                  </a:lnTo>
                  <a:lnTo>
                    <a:pt x="88" y="15"/>
                  </a:lnTo>
                  <a:lnTo>
                    <a:pt x="95" y="23"/>
                  </a:lnTo>
                  <a:lnTo>
                    <a:pt x="101" y="33"/>
                  </a:lnTo>
                  <a:lnTo>
                    <a:pt x="104" y="43"/>
                  </a:lnTo>
                  <a:lnTo>
                    <a:pt x="105" y="53"/>
                  </a:lnTo>
                  <a:lnTo>
                    <a:pt x="105" y="63"/>
                  </a:lnTo>
                  <a:lnTo>
                    <a:pt x="103" y="74"/>
                  </a:lnTo>
                  <a:lnTo>
                    <a:pt x="99" y="83"/>
                  </a:lnTo>
                  <a:lnTo>
                    <a:pt x="93" y="91"/>
                  </a:lnTo>
                  <a:lnTo>
                    <a:pt x="85" y="97"/>
                  </a:lnTo>
                  <a:lnTo>
                    <a:pt x="76" y="102"/>
                  </a:lnTo>
                  <a:lnTo>
                    <a:pt x="66" y="105"/>
                  </a:lnTo>
                  <a:lnTo>
                    <a:pt x="5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701" name="Freeform 82">
              <a:extLst>
                <a:ext uri="{FF2B5EF4-FFF2-40B4-BE49-F238E27FC236}">
                  <a16:creationId xmlns:a16="http://schemas.microsoft.com/office/drawing/2014/main" id="{84312513-7CF8-46B2-67CB-7E830E2D1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" y="1956"/>
              <a:ext cx="13" cy="19"/>
            </a:xfrm>
            <a:custGeom>
              <a:avLst/>
              <a:gdLst>
                <a:gd name="T0" fmla="*/ 0 w 51"/>
                <a:gd name="T1" fmla="*/ 0 h 80"/>
                <a:gd name="T2" fmla="*/ 0 w 51"/>
                <a:gd name="T3" fmla="*/ 0 h 80"/>
                <a:gd name="T4" fmla="*/ 0 w 51"/>
                <a:gd name="T5" fmla="*/ 0 h 80"/>
                <a:gd name="T6" fmla="*/ 0 w 51"/>
                <a:gd name="T7" fmla="*/ 0 h 80"/>
                <a:gd name="T8" fmla="*/ 0 w 51"/>
                <a:gd name="T9" fmla="*/ 0 h 80"/>
                <a:gd name="T10" fmla="*/ 0 w 51"/>
                <a:gd name="T11" fmla="*/ 0 h 80"/>
                <a:gd name="T12" fmla="*/ 0 w 51"/>
                <a:gd name="T13" fmla="*/ 0 h 80"/>
                <a:gd name="T14" fmla="*/ 0 w 51"/>
                <a:gd name="T15" fmla="*/ 0 h 80"/>
                <a:gd name="T16" fmla="*/ 0 w 51"/>
                <a:gd name="T17" fmla="*/ 0 h 80"/>
                <a:gd name="T18" fmla="*/ 0 w 51"/>
                <a:gd name="T19" fmla="*/ 0 h 80"/>
                <a:gd name="T20" fmla="*/ 0 w 51"/>
                <a:gd name="T21" fmla="*/ 0 h 80"/>
                <a:gd name="T22" fmla="*/ 0 w 51"/>
                <a:gd name="T23" fmla="*/ 0 h 80"/>
                <a:gd name="T24" fmla="*/ 0 w 51"/>
                <a:gd name="T25" fmla="*/ 0 h 80"/>
                <a:gd name="T26" fmla="*/ 0 w 51"/>
                <a:gd name="T27" fmla="*/ 0 h 80"/>
                <a:gd name="T28" fmla="*/ 0 w 51"/>
                <a:gd name="T29" fmla="*/ 0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1" h="80">
                  <a:moveTo>
                    <a:pt x="6" y="13"/>
                  </a:moveTo>
                  <a:lnTo>
                    <a:pt x="4" y="14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1" y="37"/>
                  </a:lnTo>
                  <a:lnTo>
                    <a:pt x="21" y="34"/>
                  </a:lnTo>
                  <a:lnTo>
                    <a:pt x="23" y="79"/>
                  </a:lnTo>
                  <a:lnTo>
                    <a:pt x="51" y="80"/>
                  </a:lnTo>
                  <a:lnTo>
                    <a:pt x="48" y="0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702" name="Freeform 83">
              <a:extLst>
                <a:ext uri="{FF2B5EF4-FFF2-40B4-BE49-F238E27FC236}">
                  <a16:creationId xmlns:a16="http://schemas.microsoft.com/office/drawing/2014/main" id="{422A4BD6-CE36-8981-F6B7-20C4E7677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2006"/>
              <a:ext cx="18" cy="14"/>
            </a:xfrm>
            <a:custGeom>
              <a:avLst/>
              <a:gdLst>
                <a:gd name="T0" fmla="*/ 0 w 74"/>
                <a:gd name="T1" fmla="*/ 0 h 57"/>
                <a:gd name="T2" fmla="*/ 0 w 74"/>
                <a:gd name="T3" fmla="*/ 0 h 57"/>
                <a:gd name="T4" fmla="*/ 0 w 74"/>
                <a:gd name="T5" fmla="*/ 0 h 57"/>
                <a:gd name="T6" fmla="*/ 0 w 74"/>
                <a:gd name="T7" fmla="*/ 0 h 57"/>
                <a:gd name="T8" fmla="*/ 0 w 74"/>
                <a:gd name="T9" fmla="*/ 0 h 57"/>
                <a:gd name="T10" fmla="*/ 0 w 74"/>
                <a:gd name="T11" fmla="*/ 0 h 57"/>
                <a:gd name="T12" fmla="*/ 0 w 74"/>
                <a:gd name="T13" fmla="*/ 0 h 57"/>
                <a:gd name="T14" fmla="*/ 0 w 74"/>
                <a:gd name="T15" fmla="*/ 0 h 57"/>
                <a:gd name="T16" fmla="*/ 0 w 74"/>
                <a:gd name="T17" fmla="*/ 0 h 57"/>
                <a:gd name="T18" fmla="*/ 0 w 74"/>
                <a:gd name="T19" fmla="*/ 0 h 57"/>
                <a:gd name="T20" fmla="*/ 0 w 74"/>
                <a:gd name="T21" fmla="*/ 0 h 57"/>
                <a:gd name="T22" fmla="*/ 0 w 74"/>
                <a:gd name="T23" fmla="*/ 0 h 57"/>
                <a:gd name="T24" fmla="*/ 0 w 74"/>
                <a:gd name="T25" fmla="*/ 0 h 57"/>
                <a:gd name="T26" fmla="*/ 0 w 74"/>
                <a:gd name="T27" fmla="*/ 0 h 57"/>
                <a:gd name="T28" fmla="*/ 0 w 74"/>
                <a:gd name="T29" fmla="*/ 0 h 57"/>
                <a:gd name="T30" fmla="*/ 0 w 74"/>
                <a:gd name="T31" fmla="*/ 0 h 57"/>
                <a:gd name="T32" fmla="*/ 0 w 74"/>
                <a:gd name="T33" fmla="*/ 0 h 57"/>
                <a:gd name="T34" fmla="*/ 0 w 74"/>
                <a:gd name="T35" fmla="*/ 0 h 57"/>
                <a:gd name="T36" fmla="*/ 0 w 74"/>
                <a:gd name="T37" fmla="*/ 0 h 57"/>
                <a:gd name="T38" fmla="*/ 0 w 74"/>
                <a:gd name="T39" fmla="*/ 0 h 57"/>
                <a:gd name="T40" fmla="*/ 0 w 74"/>
                <a:gd name="T41" fmla="*/ 0 h 57"/>
                <a:gd name="T42" fmla="*/ 0 w 74"/>
                <a:gd name="T43" fmla="*/ 0 h 57"/>
                <a:gd name="T44" fmla="*/ 0 w 74"/>
                <a:gd name="T45" fmla="*/ 0 h 57"/>
                <a:gd name="T46" fmla="*/ 0 w 74"/>
                <a:gd name="T47" fmla="*/ 0 h 57"/>
                <a:gd name="T48" fmla="*/ 0 w 7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4" h="57">
                  <a:moveTo>
                    <a:pt x="0" y="24"/>
                  </a:moveTo>
                  <a:lnTo>
                    <a:pt x="1" y="24"/>
                  </a:lnTo>
                  <a:lnTo>
                    <a:pt x="5" y="25"/>
                  </a:lnTo>
                  <a:lnTo>
                    <a:pt x="10" y="27"/>
                  </a:lnTo>
                  <a:lnTo>
                    <a:pt x="17" y="28"/>
                  </a:lnTo>
                  <a:lnTo>
                    <a:pt x="25" y="28"/>
                  </a:lnTo>
                  <a:lnTo>
                    <a:pt x="33" y="28"/>
                  </a:lnTo>
                  <a:lnTo>
                    <a:pt x="41" y="27"/>
                  </a:lnTo>
                  <a:lnTo>
                    <a:pt x="48" y="24"/>
                  </a:lnTo>
                  <a:lnTo>
                    <a:pt x="59" y="14"/>
                  </a:lnTo>
                  <a:lnTo>
                    <a:pt x="67" y="8"/>
                  </a:lnTo>
                  <a:lnTo>
                    <a:pt x="73" y="2"/>
                  </a:lnTo>
                  <a:lnTo>
                    <a:pt x="74" y="0"/>
                  </a:lnTo>
                  <a:lnTo>
                    <a:pt x="73" y="9"/>
                  </a:lnTo>
                  <a:lnTo>
                    <a:pt x="69" y="29"/>
                  </a:lnTo>
                  <a:lnTo>
                    <a:pt x="61" y="49"/>
                  </a:lnTo>
                  <a:lnTo>
                    <a:pt x="47" y="57"/>
                  </a:lnTo>
                  <a:lnTo>
                    <a:pt x="38" y="54"/>
                  </a:lnTo>
                  <a:lnTo>
                    <a:pt x="30" y="51"/>
                  </a:lnTo>
                  <a:lnTo>
                    <a:pt x="22" y="45"/>
                  </a:lnTo>
                  <a:lnTo>
                    <a:pt x="15" y="40"/>
                  </a:lnTo>
                  <a:lnTo>
                    <a:pt x="8" y="34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C -0.01909 -0.02963 -0.08229 -0.08564 -0.10607 -0.11088 C -0.13003 -0.13611 -0.13003 -0.14467 -0.14305 -0.15092 C -0.15573 -0.15717 -0.15868 -0.14861 -0.18437 -0.14861 C -0.21007 -0.14861 -0.27257 -0.14791 -0.29774 -0.15092 C -0.32291 -0.15393 -0.32239 -0.16643 -0.33593 -0.16643 C -0.34948 -0.16643 -0.36961 -0.16458 -0.37934 -0.15092 C -0.38906 -0.13726 -0.38316 -0.10717 -0.39427 -0.08426 C -0.40538 -0.06134 -0.42968 -0.03055 -0.446 -0.01319 C -0.46232 0.00417 -0.48472 0.00417 -0.4927 0.02014 C -0.50069 0.03612 -0.49791 0.06875 -0.49427 0.08241 C -0.49062 0.09607 -0.4835 0.09769 -0.471 0.10255 C -0.4585 0.10741 -0.44704 0.09977 -0.41927 0.11135 C -0.39149 0.12292 -0.33177 0.15463 -0.30434 0.1713 C -0.27691 0.18797 -0.27187 0.2088 -0.25434 0.21135 C -0.2368 0.21389 -0.23524 0.20394 -0.1993 0.18681 C -0.16336 0.16968 -0.07291 0.12917 -0.03871 0.10903 C -0.00399 0.08889 0.00122 0.08565 0.00834 0.06667 C 0.01546 0.04769 0.0198 0.03172 -3.61111E-6 -4.07407E-6 Z " pathEditMode="relative" rAng="0" ptsTypes="aaaaaaaaaaaaaaaaaaa">
                                      <p:cBhvr>
                                        <p:cTn id="6" dur="3000" fill="hold"/>
                                        <p:tgtEl>
                                          <p:spTgt spid="50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5" y="2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3 Marcador de pie de página">
            <a:extLst>
              <a:ext uri="{FF2B5EF4-FFF2-40B4-BE49-F238E27FC236}">
                <a16:creationId xmlns:a16="http://schemas.microsoft.com/office/drawing/2014/main" id="{E39221D7-45AF-2A2A-BF71-A16803EFAE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B2D29E3A-79D4-4674-9159-79527CA93912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B3D4BBE-8F47-230D-D34E-565CCB6BD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8896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3668" name="Rectangle 30">
            <a:extLst>
              <a:ext uri="{FF2B5EF4-FFF2-40B4-BE49-F238E27FC236}">
                <a16:creationId xmlns:a16="http://schemas.microsoft.com/office/drawing/2014/main" id="{21F0E097-87FB-5D4D-7F8B-4310E16E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3419475"/>
            <a:ext cx="8593138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400"/>
              <a:t>El problema del viajante es un problema </a:t>
            </a:r>
            <a:r>
              <a:rPr lang="es-ES_tradnl" altLang="es-ES_tradnl" sz="2400" b="1"/>
              <a:t>NP-completo</a:t>
            </a:r>
            <a:r>
              <a:rPr lang="es-ES_tradnl" altLang="es-ES_tradnl" sz="2400"/>
              <a:t>, equivalente (reducible) al problema del ciclo hamiltoniano.</a:t>
            </a:r>
          </a:p>
          <a:p>
            <a:r>
              <a:rPr lang="es-ES_tradnl" altLang="es-ES_tradnl" sz="2400"/>
              <a:t>No se conoce una solución con tiempo polinómico. Las soluciones conocidas tienen complejidad exponencial.</a:t>
            </a:r>
          </a:p>
          <a:p>
            <a:r>
              <a:rPr lang="es-ES_tradnl" altLang="es-ES_tradnl" sz="2400"/>
              <a:t>Podemos aplicar heurísticas, técnicas probabilistas, algoritmos genéticos, computación con ADN, etc., obteniendo aproximaciones.</a:t>
            </a:r>
          </a:p>
        </p:txBody>
      </p:sp>
      <p:grpSp>
        <p:nvGrpSpPr>
          <p:cNvPr id="113669" name="Group 88">
            <a:extLst>
              <a:ext uri="{FF2B5EF4-FFF2-40B4-BE49-F238E27FC236}">
                <a16:creationId xmlns:a16="http://schemas.microsoft.com/office/drawing/2014/main" id="{B313918D-09EB-EA2C-BA60-C00D7C93844E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417513"/>
            <a:ext cx="4611687" cy="2632075"/>
            <a:chOff x="137" y="263"/>
            <a:chExt cx="2905" cy="1658"/>
          </a:xfrm>
        </p:grpSpPr>
        <p:sp>
          <p:nvSpPr>
            <p:cNvPr id="113698" name="Line 38">
              <a:extLst>
                <a:ext uri="{FF2B5EF4-FFF2-40B4-BE49-F238E27FC236}">
                  <a16:creationId xmlns:a16="http://schemas.microsoft.com/office/drawing/2014/main" id="{111F4EEC-2E7F-3937-E8C1-933A399EA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" y="727"/>
              <a:ext cx="403" cy="4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99" name="Line 39">
              <a:extLst>
                <a:ext uri="{FF2B5EF4-FFF2-40B4-BE49-F238E27FC236}">
                  <a16:creationId xmlns:a16="http://schemas.microsoft.com/office/drawing/2014/main" id="{08CCB9F1-1DAA-05BC-A0DE-95C0E997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" y="1420"/>
              <a:ext cx="871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0" name="Line 40">
              <a:extLst>
                <a:ext uri="{FF2B5EF4-FFF2-40B4-BE49-F238E27FC236}">
                  <a16:creationId xmlns:a16="http://schemas.microsoft.com/office/drawing/2014/main" id="{13D973F4-7115-55E4-9C65-FC11DC75A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325"/>
              <a:ext cx="1958" cy="1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1" name="Line 41">
              <a:extLst>
                <a:ext uri="{FF2B5EF4-FFF2-40B4-BE49-F238E27FC236}">
                  <a16:creationId xmlns:a16="http://schemas.microsoft.com/office/drawing/2014/main" id="{4548ED8B-681A-C332-A667-5D863CB9E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" y="708"/>
              <a:ext cx="1422" cy="5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2" name="Line 42">
              <a:extLst>
                <a:ext uri="{FF2B5EF4-FFF2-40B4-BE49-F238E27FC236}">
                  <a16:creationId xmlns:a16="http://schemas.microsoft.com/office/drawing/2014/main" id="{E535276B-80F1-F243-30A4-233F15189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1" y="577"/>
              <a:ext cx="765" cy="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3" name="Line 43">
              <a:extLst>
                <a:ext uri="{FF2B5EF4-FFF2-40B4-BE49-F238E27FC236}">
                  <a16:creationId xmlns:a16="http://schemas.microsoft.com/office/drawing/2014/main" id="{57A766FE-3BD5-B226-2F07-D385B2CDD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2" y="764"/>
              <a:ext cx="401" cy="8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4" name="Line 44">
              <a:extLst>
                <a:ext uri="{FF2B5EF4-FFF2-40B4-BE49-F238E27FC236}">
                  <a16:creationId xmlns:a16="http://schemas.microsoft.com/office/drawing/2014/main" id="{2EBF5755-D979-0617-1905-F4B3FC1A6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4" y="764"/>
              <a:ext cx="451" cy="86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5" name="Line 45">
              <a:extLst>
                <a:ext uri="{FF2B5EF4-FFF2-40B4-BE49-F238E27FC236}">
                  <a16:creationId xmlns:a16="http://schemas.microsoft.com/office/drawing/2014/main" id="{D686415D-C03B-155E-73BC-185FAFD6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" y="690"/>
              <a:ext cx="1410" cy="5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6" name="Line 46">
              <a:extLst>
                <a:ext uri="{FF2B5EF4-FFF2-40B4-BE49-F238E27FC236}">
                  <a16:creationId xmlns:a16="http://schemas.microsoft.com/office/drawing/2014/main" id="{AA8DB7DC-7C83-7D5D-D9CC-0A58737DD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9" y="690"/>
              <a:ext cx="401" cy="4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7" name="Line 47">
              <a:extLst>
                <a:ext uri="{FF2B5EF4-FFF2-40B4-BE49-F238E27FC236}">
                  <a16:creationId xmlns:a16="http://schemas.microsoft.com/office/drawing/2014/main" id="{C03638AC-7047-0D06-3F42-C8CEB02A8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" y="1475"/>
              <a:ext cx="902" cy="2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708" name="Text Box 48">
              <a:extLst>
                <a:ext uri="{FF2B5EF4-FFF2-40B4-BE49-F238E27FC236}">
                  <a16:creationId xmlns:a16="http://schemas.microsoft.com/office/drawing/2014/main" id="{8942F864-A2BF-8679-7885-D152DEB04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48514">
              <a:off x="2008" y="1571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15</a:t>
              </a:r>
              <a:endParaRPr lang="es-ES_tradnl" altLang="es-ES_tradnl" sz="1600"/>
            </a:p>
          </p:txBody>
        </p:sp>
        <p:sp>
          <p:nvSpPr>
            <p:cNvPr id="113709" name="Text Box 49">
              <a:extLst>
                <a:ext uri="{FF2B5EF4-FFF2-40B4-BE49-F238E27FC236}">
                  <a16:creationId xmlns:a16="http://schemas.microsoft.com/office/drawing/2014/main" id="{E2FC5145-26A1-2C80-E7D6-18E9CF499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1130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30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710" name="Text Box 50">
              <a:extLst>
                <a:ext uri="{FF2B5EF4-FFF2-40B4-BE49-F238E27FC236}">
                  <a16:creationId xmlns:a16="http://schemas.microsoft.com/office/drawing/2014/main" id="{6863C370-1A20-98AA-6A8E-177A988D9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87713">
              <a:off x="2281" y="775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20</a:t>
              </a:r>
              <a:endParaRPr lang="es-ES_tradnl" altLang="es-ES_tradnl" sz="1600"/>
            </a:p>
          </p:txBody>
        </p:sp>
        <p:sp>
          <p:nvSpPr>
            <p:cNvPr id="113711" name="Text Box 51">
              <a:extLst>
                <a:ext uri="{FF2B5EF4-FFF2-40B4-BE49-F238E27FC236}">
                  <a16:creationId xmlns:a16="http://schemas.microsoft.com/office/drawing/2014/main" id="{AA2F7B76-57EF-F9E0-E960-077EB47DA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134123">
              <a:off x="1464" y="930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25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712" name="Text Box 52">
              <a:extLst>
                <a:ext uri="{FF2B5EF4-FFF2-40B4-BE49-F238E27FC236}">
                  <a16:creationId xmlns:a16="http://schemas.microsoft.com/office/drawing/2014/main" id="{995C90EA-4539-A0B5-8423-081713882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83079">
              <a:off x="648" y="1611"/>
              <a:ext cx="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50</a:t>
              </a:r>
              <a:endParaRPr lang="es-ES_tradnl" altLang="es-ES_tradnl" sz="1600"/>
            </a:p>
          </p:txBody>
        </p:sp>
        <p:sp>
          <p:nvSpPr>
            <p:cNvPr id="113713" name="Text Box 53">
              <a:extLst>
                <a:ext uri="{FF2B5EF4-FFF2-40B4-BE49-F238E27FC236}">
                  <a16:creationId xmlns:a16="http://schemas.microsoft.com/office/drawing/2014/main" id="{7D00931C-595D-7698-34F8-438B01997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718650">
              <a:off x="365" y="664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45</a:t>
              </a:r>
              <a:endParaRPr lang="es-ES_tradnl" altLang="es-ES_tradnl" sz="1600"/>
            </a:p>
          </p:txBody>
        </p:sp>
        <p:sp>
          <p:nvSpPr>
            <p:cNvPr id="113714" name="Text Box 54">
              <a:extLst>
                <a:ext uri="{FF2B5EF4-FFF2-40B4-BE49-F238E27FC236}">
                  <a16:creationId xmlns:a16="http://schemas.microsoft.com/office/drawing/2014/main" id="{CA4059C3-A79A-B877-104F-475DC92E6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378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10</a:t>
              </a:r>
              <a:endParaRPr lang="es-ES_tradnl" altLang="es-ES_tradnl" sz="1600"/>
            </a:p>
          </p:txBody>
        </p:sp>
        <p:sp>
          <p:nvSpPr>
            <p:cNvPr id="113715" name="Text Box 55">
              <a:extLst>
                <a:ext uri="{FF2B5EF4-FFF2-40B4-BE49-F238E27FC236}">
                  <a16:creationId xmlns:a16="http://schemas.microsoft.com/office/drawing/2014/main" id="{EAD44A6E-6C38-F6C4-F3F6-C7925FFF1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51400">
              <a:off x="1068" y="1141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25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716" name="Text Box 56">
              <a:extLst>
                <a:ext uri="{FF2B5EF4-FFF2-40B4-BE49-F238E27FC236}">
                  <a16:creationId xmlns:a16="http://schemas.microsoft.com/office/drawing/2014/main" id="{4BA114AC-5799-4A6D-4F52-71CB2BB7C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27557">
              <a:off x="651" y="840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40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717" name="Text Box 57">
              <a:extLst>
                <a:ext uri="{FF2B5EF4-FFF2-40B4-BE49-F238E27FC236}">
                  <a16:creationId xmlns:a16="http://schemas.microsoft.com/office/drawing/2014/main" id="{B9A05AF2-7DDB-8702-CFFF-071E92711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211594">
              <a:off x="1937" y="887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55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718" name="Text Box 84">
              <a:extLst>
                <a:ext uri="{FF2B5EF4-FFF2-40B4-BE49-F238E27FC236}">
                  <a16:creationId xmlns:a16="http://schemas.microsoft.com/office/drawing/2014/main" id="{331891AD-5E7A-85AC-724B-5B07BBECE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8" y="263"/>
              <a:ext cx="8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 b="1"/>
                <a:t>TOTAL 140</a:t>
              </a:r>
              <a:endParaRPr lang="es-ES" altLang="es-ES_tradnl" sz="2400" b="1"/>
            </a:p>
          </p:txBody>
        </p:sp>
        <p:sp>
          <p:nvSpPr>
            <p:cNvPr id="113719" name="Oval 33">
              <a:extLst>
                <a:ext uri="{FF2B5EF4-FFF2-40B4-BE49-F238E27FC236}">
                  <a16:creationId xmlns:a16="http://schemas.microsoft.com/office/drawing/2014/main" id="{B326B7F8-5A8A-B0CC-25B0-644C538BF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46"/>
              <a:ext cx="337" cy="3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113720" name="Oval 34">
              <a:extLst>
                <a:ext uri="{FF2B5EF4-FFF2-40B4-BE49-F238E27FC236}">
                  <a16:creationId xmlns:a16="http://schemas.microsoft.com/office/drawing/2014/main" id="{118C24DC-6C2B-FDDB-B922-374FCDCBE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475"/>
              <a:ext cx="350" cy="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113721" name="Oval 35">
              <a:extLst>
                <a:ext uri="{FF2B5EF4-FFF2-40B4-BE49-F238E27FC236}">
                  <a16:creationId xmlns:a16="http://schemas.microsoft.com/office/drawing/2014/main" id="{8087BD69-D953-8716-A933-EFAB287D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150"/>
              <a:ext cx="351" cy="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113722" name="Oval 36">
              <a:extLst>
                <a:ext uri="{FF2B5EF4-FFF2-40B4-BE49-F238E27FC236}">
                  <a16:creationId xmlns:a16="http://schemas.microsoft.com/office/drawing/2014/main" id="{41972562-E09E-0E15-0877-47006456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" y="1126"/>
              <a:ext cx="337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113723" name="Oval 37">
              <a:extLst>
                <a:ext uri="{FF2B5EF4-FFF2-40B4-BE49-F238E27FC236}">
                  <a16:creationId xmlns:a16="http://schemas.microsoft.com/office/drawing/2014/main" id="{0A25EBA2-7D4D-9557-1E9B-57291B88F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1600"/>
              <a:ext cx="349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</p:grpSp>
      <p:grpSp>
        <p:nvGrpSpPr>
          <p:cNvPr id="113670" name="Group 87">
            <a:extLst>
              <a:ext uri="{FF2B5EF4-FFF2-40B4-BE49-F238E27FC236}">
                <a16:creationId xmlns:a16="http://schemas.microsoft.com/office/drawing/2014/main" id="{698D47F3-8F13-FBD8-69CA-26AD2F3AACEA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420688"/>
            <a:ext cx="4508500" cy="2674937"/>
            <a:chOff x="2920" y="265"/>
            <a:chExt cx="2840" cy="1685"/>
          </a:xfrm>
        </p:grpSpPr>
        <p:sp>
          <p:nvSpPr>
            <p:cNvPr id="113672" name="Line 64">
              <a:extLst>
                <a:ext uri="{FF2B5EF4-FFF2-40B4-BE49-F238E27FC236}">
                  <a16:creationId xmlns:a16="http://schemas.microsoft.com/office/drawing/2014/main" id="{B7931A8E-B6B7-0EDE-0614-E719798D7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8" y="756"/>
              <a:ext cx="403" cy="43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73" name="Line 65">
              <a:extLst>
                <a:ext uri="{FF2B5EF4-FFF2-40B4-BE49-F238E27FC236}">
                  <a16:creationId xmlns:a16="http://schemas.microsoft.com/office/drawing/2014/main" id="{8D5846E1-A4F5-F9B5-35FE-7BAEDEAC2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449"/>
              <a:ext cx="871" cy="31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74" name="Line 66">
              <a:extLst>
                <a:ext uri="{FF2B5EF4-FFF2-40B4-BE49-F238E27FC236}">
                  <a16:creationId xmlns:a16="http://schemas.microsoft.com/office/drawing/2014/main" id="{519A8FC4-0ED1-658D-8E52-C7E4B3199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1354"/>
              <a:ext cx="1958" cy="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75" name="Line 67">
              <a:extLst>
                <a:ext uri="{FF2B5EF4-FFF2-40B4-BE49-F238E27FC236}">
                  <a16:creationId xmlns:a16="http://schemas.microsoft.com/office/drawing/2014/main" id="{F6B8615D-A8B1-2F92-F4E7-41C4A73AF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6" y="737"/>
              <a:ext cx="1422" cy="51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76" name="Line 68">
              <a:extLst>
                <a:ext uri="{FF2B5EF4-FFF2-40B4-BE49-F238E27FC236}">
                  <a16:creationId xmlns:a16="http://schemas.microsoft.com/office/drawing/2014/main" id="{B717F153-E16B-02F3-F87E-D2EFA7778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4" y="606"/>
              <a:ext cx="765" cy="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77" name="Line 69">
              <a:extLst>
                <a:ext uri="{FF2B5EF4-FFF2-40B4-BE49-F238E27FC236}">
                  <a16:creationId xmlns:a16="http://schemas.microsoft.com/office/drawing/2014/main" id="{1E83E235-C220-7473-AF03-49315CD27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5" y="793"/>
              <a:ext cx="401" cy="8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78" name="Line 70">
              <a:extLst>
                <a:ext uri="{FF2B5EF4-FFF2-40B4-BE49-F238E27FC236}">
                  <a16:creationId xmlns:a16="http://schemas.microsoft.com/office/drawing/2014/main" id="{615021D8-2849-CCDA-B1E7-D49D9AF82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7" y="793"/>
              <a:ext cx="451" cy="86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79" name="Line 71">
              <a:extLst>
                <a:ext uri="{FF2B5EF4-FFF2-40B4-BE49-F238E27FC236}">
                  <a16:creationId xmlns:a16="http://schemas.microsoft.com/office/drawing/2014/main" id="{72186CEF-B865-00B4-DA9E-2FD3C5699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719"/>
              <a:ext cx="1410" cy="5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80" name="Line 72">
              <a:extLst>
                <a:ext uri="{FF2B5EF4-FFF2-40B4-BE49-F238E27FC236}">
                  <a16:creationId xmlns:a16="http://schemas.microsoft.com/office/drawing/2014/main" id="{79D7A50B-7731-A637-7F49-4D5B2DB36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2" y="719"/>
              <a:ext cx="401" cy="46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81" name="Line 73">
              <a:extLst>
                <a:ext uri="{FF2B5EF4-FFF2-40B4-BE49-F238E27FC236}">
                  <a16:creationId xmlns:a16="http://schemas.microsoft.com/office/drawing/2014/main" id="{46B694BD-CE8E-DFAA-12D0-27E447DEC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2" y="1504"/>
              <a:ext cx="902" cy="25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3682" name="Text Box 74">
              <a:extLst>
                <a:ext uri="{FF2B5EF4-FFF2-40B4-BE49-F238E27FC236}">
                  <a16:creationId xmlns:a16="http://schemas.microsoft.com/office/drawing/2014/main" id="{2DAE12E1-8D31-8012-6466-4AD2EF1AA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48514">
              <a:off x="4791" y="1600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15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683" name="Text Box 75">
              <a:extLst>
                <a:ext uri="{FF2B5EF4-FFF2-40B4-BE49-F238E27FC236}">
                  <a16:creationId xmlns:a16="http://schemas.microsoft.com/office/drawing/2014/main" id="{EAE7188F-A3D7-C34C-A695-E32DDC1E2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1129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30</a:t>
              </a:r>
              <a:endParaRPr lang="es-ES_tradnl" altLang="es-ES_tradnl" sz="1600"/>
            </a:p>
          </p:txBody>
        </p:sp>
        <p:sp>
          <p:nvSpPr>
            <p:cNvPr id="113684" name="Text Box 76">
              <a:extLst>
                <a:ext uri="{FF2B5EF4-FFF2-40B4-BE49-F238E27FC236}">
                  <a16:creationId xmlns:a16="http://schemas.microsoft.com/office/drawing/2014/main" id="{78FB7612-BA3C-2943-6BCF-EA5B3DDC2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87713">
              <a:off x="5064" y="804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20</a:t>
              </a:r>
              <a:endParaRPr lang="es-ES_tradnl" altLang="es-ES_tradnl" sz="1600"/>
            </a:p>
          </p:txBody>
        </p:sp>
        <p:sp>
          <p:nvSpPr>
            <p:cNvPr id="113685" name="Text Box 77">
              <a:extLst>
                <a:ext uri="{FF2B5EF4-FFF2-40B4-BE49-F238E27FC236}">
                  <a16:creationId xmlns:a16="http://schemas.microsoft.com/office/drawing/2014/main" id="{91728473-5892-E582-627C-6EF440F5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134123">
              <a:off x="4246" y="961"/>
              <a:ext cx="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25</a:t>
              </a:r>
              <a:endParaRPr lang="es-ES_tradnl" altLang="es-ES_tradnl" sz="1600"/>
            </a:p>
          </p:txBody>
        </p:sp>
        <p:sp>
          <p:nvSpPr>
            <p:cNvPr id="113686" name="Text Box 78">
              <a:extLst>
                <a:ext uri="{FF2B5EF4-FFF2-40B4-BE49-F238E27FC236}">
                  <a16:creationId xmlns:a16="http://schemas.microsoft.com/office/drawing/2014/main" id="{81D331E2-F0B3-B1FF-81DF-CF5024988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83079">
              <a:off x="3431" y="1640"/>
              <a:ext cx="48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50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687" name="Text Box 79">
              <a:extLst>
                <a:ext uri="{FF2B5EF4-FFF2-40B4-BE49-F238E27FC236}">
                  <a16:creationId xmlns:a16="http://schemas.microsoft.com/office/drawing/2014/main" id="{7D176062-A785-8C11-66A5-F0B72ACB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718650">
              <a:off x="3128" y="673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45</a:t>
              </a:r>
              <a:endParaRPr lang="es-ES_tradnl" altLang="es-ES_tradnl" sz="1600"/>
            </a:p>
          </p:txBody>
        </p:sp>
        <p:sp>
          <p:nvSpPr>
            <p:cNvPr id="113688" name="Text Box 80">
              <a:extLst>
                <a:ext uri="{FF2B5EF4-FFF2-40B4-BE49-F238E27FC236}">
                  <a16:creationId xmlns:a16="http://schemas.microsoft.com/office/drawing/2014/main" id="{694885CE-3CA1-2F79-29E8-77C3CE13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407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10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689" name="Text Box 81">
              <a:extLst>
                <a:ext uri="{FF2B5EF4-FFF2-40B4-BE49-F238E27FC236}">
                  <a16:creationId xmlns:a16="http://schemas.microsoft.com/office/drawing/2014/main" id="{0CFDA346-435A-6362-28FF-172B21AA6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51400">
              <a:off x="3871" y="1160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/>
                <a:t>25</a:t>
              </a:r>
              <a:endParaRPr lang="es-ES_tradnl" altLang="es-ES_tradnl" sz="1600"/>
            </a:p>
          </p:txBody>
        </p:sp>
        <p:sp>
          <p:nvSpPr>
            <p:cNvPr id="113690" name="Text Box 82">
              <a:extLst>
                <a:ext uri="{FF2B5EF4-FFF2-40B4-BE49-F238E27FC236}">
                  <a16:creationId xmlns:a16="http://schemas.microsoft.com/office/drawing/2014/main" id="{0DC42775-FBFC-094B-697F-66E46569F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27557">
              <a:off x="3434" y="869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40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691" name="Text Box 83">
              <a:extLst>
                <a:ext uri="{FF2B5EF4-FFF2-40B4-BE49-F238E27FC236}">
                  <a16:creationId xmlns:a16="http://schemas.microsoft.com/office/drawing/2014/main" id="{0EB199DE-DC12-A66E-E156-39250F422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211594">
              <a:off x="4720" y="916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solidFill>
                    <a:schemeClr val="hlink"/>
                  </a:solidFill>
                </a:rPr>
                <a:t>55</a:t>
              </a:r>
              <a:endParaRPr lang="es-ES_tradnl" altLang="es-ES_tradnl" sz="1600">
                <a:solidFill>
                  <a:schemeClr val="hlink"/>
                </a:solidFill>
              </a:endParaRPr>
            </a:p>
          </p:txBody>
        </p:sp>
        <p:sp>
          <p:nvSpPr>
            <p:cNvPr id="113692" name="Text Box 85">
              <a:extLst>
                <a:ext uri="{FF2B5EF4-FFF2-40B4-BE49-F238E27FC236}">
                  <a16:creationId xmlns:a16="http://schemas.microsoft.com/office/drawing/2014/main" id="{318C7463-07CB-062E-EB99-9EE15CF67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5"/>
              <a:ext cx="8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 b="1"/>
                <a:t>TOTAL 135</a:t>
              </a:r>
              <a:endParaRPr lang="es-ES" altLang="es-ES_tradnl" sz="2400" b="1"/>
            </a:p>
          </p:txBody>
        </p:sp>
        <p:sp>
          <p:nvSpPr>
            <p:cNvPr id="113693" name="Oval 59">
              <a:extLst>
                <a:ext uri="{FF2B5EF4-FFF2-40B4-BE49-F238E27FC236}">
                  <a16:creationId xmlns:a16="http://schemas.microsoft.com/office/drawing/2014/main" id="{DF3FE96E-B1C6-C6BB-CC91-88816A66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475"/>
              <a:ext cx="337" cy="3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113694" name="Oval 60">
              <a:extLst>
                <a:ext uri="{FF2B5EF4-FFF2-40B4-BE49-F238E27FC236}">
                  <a16:creationId xmlns:a16="http://schemas.microsoft.com/office/drawing/2014/main" id="{3977AC26-DC9E-33FA-3089-CB2C35F2F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504"/>
              <a:ext cx="350" cy="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113695" name="Oval 61">
              <a:extLst>
                <a:ext uri="{FF2B5EF4-FFF2-40B4-BE49-F238E27FC236}">
                  <a16:creationId xmlns:a16="http://schemas.microsoft.com/office/drawing/2014/main" id="{F10CBDCD-47F7-FB23-F159-AD2837428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6" y="1179"/>
              <a:ext cx="351" cy="33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113696" name="Oval 62">
              <a:extLst>
                <a:ext uri="{FF2B5EF4-FFF2-40B4-BE49-F238E27FC236}">
                  <a16:creationId xmlns:a16="http://schemas.microsoft.com/office/drawing/2014/main" id="{6F91574D-62BC-74F8-D0DF-D8BA7FD32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155"/>
              <a:ext cx="337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113697" name="Oval 63">
              <a:extLst>
                <a:ext uri="{FF2B5EF4-FFF2-40B4-BE49-F238E27FC236}">
                  <a16:creationId xmlns:a16="http://schemas.microsoft.com/office/drawing/2014/main" id="{EF2A22F1-9DE8-62F3-1711-D22269AC6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629"/>
              <a:ext cx="349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</p:grpSp>
      <p:sp>
        <p:nvSpPr>
          <p:cNvPr id="113671" name="Text Box 89">
            <a:hlinkClick r:id="" action="ppaction://noaction"/>
            <a:extLst>
              <a:ext uri="{FF2B5EF4-FFF2-40B4-BE49-F238E27FC236}">
                <a16:creationId xmlns:a16="http://schemas.microsoft.com/office/drawing/2014/main" id="{023EF3A2-9803-144E-504C-9D19B670B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038" y="6113463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hlinkClick r:id="" action="ppaction://noaction"/>
              </a:rPr>
              <a:t>+</a:t>
            </a:r>
            <a:endParaRPr lang="es-ES" altLang="es-ES_tradnl"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3 Marcador de pie de página">
            <a:extLst>
              <a:ext uri="{FF2B5EF4-FFF2-40B4-BE49-F238E27FC236}">
                <a16:creationId xmlns:a16="http://schemas.microsoft.com/office/drawing/2014/main" id="{F105AB80-F772-ADFD-956D-D51A65BB7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AC35109-199E-4AB7-A0E3-1BEBC31190F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07C369D-7569-890C-A810-2D1BCCA8E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46125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00B6E51-DA1F-6AD9-FD6F-1C1F6DD5D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503238"/>
            <a:ext cx="8513763" cy="5143500"/>
          </a:xfrm>
        </p:spPr>
        <p:txBody>
          <a:bodyPr/>
          <a:lstStyle/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Coloración de grafos</a:t>
            </a:r>
          </a:p>
          <a:p>
            <a:r>
              <a:rPr lang="es-ES_tradnl" altLang="es-ES_tradnl" sz="2600"/>
              <a:t>Un grafo no dirigido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 representa ciertos elementos.</a:t>
            </a:r>
          </a:p>
          <a:p>
            <a:r>
              <a:rPr lang="es-ES_tradnl" altLang="es-ES_tradnl" sz="2600"/>
              <a:t>Una arista (</a:t>
            </a:r>
            <a:r>
              <a:rPr lang="es-ES_tradnl" altLang="es-ES_tradnl" sz="2600" b="1"/>
              <a:t>v</a:t>
            </a:r>
            <a:r>
              <a:rPr lang="es-ES_tradnl" altLang="es-ES_tradnl" sz="2600"/>
              <a:t>, </a:t>
            </a:r>
            <a:r>
              <a:rPr lang="es-ES_tradnl" altLang="es-ES_tradnl" sz="2600" b="1"/>
              <a:t>w</a:t>
            </a:r>
            <a:r>
              <a:rPr lang="es-ES_tradnl" altLang="es-ES_tradnl" sz="2600"/>
              <a:t>) representa una incompatibilidad entre los elementos </a:t>
            </a:r>
            <a:r>
              <a:rPr lang="es-ES_tradnl" altLang="es-ES_tradnl" sz="2600" b="1"/>
              <a:t>v</a:t>
            </a:r>
            <a:r>
              <a:rPr lang="es-ES_tradnl" altLang="es-ES_tradnl" sz="2600"/>
              <a:t> y </a:t>
            </a:r>
            <a:r>
              <a:rPr lang="es-ES_tradnl" altLang="es-ES_tradnl" sz="2600" b="1"/>
              <a:t>w</a:t>
            </a:r>
            <a:r>
              <a:rPr lang="es-ES_tradnl" altLang="es-ES_tradnl" sz="2600"/>
              <a:t>.</a:t>
            </a:r>
          </a:p>
          <a:p>
            <a:endParaRPr lang="es-ES_tradnl" altLang="es-ES_tradnl" sz="1200"/>
          </a:p>
          <a:p>
            <a:r>
              <a:rPr lang="es-ES_tradnl" altLang="es-ES_tradnl" sz="2600"/>
              <a:t>La </a:t>
            </a:r>
            <a:r>
              <a:rPr lang="es-ES_tradnl" altLang="es-ES_tradnl" sz="2600" b="1"/>
              <a:t>coloración de un grafo</a:t>
            </a:r>
            <a:r>
              <a:rPr lang="es-ES_tradnl" altLang="es-ES_tradnl" sz="2600"/>
              <a:t> consiste en asignar un color (o etiqueta) a cada nodo, de forma que dos nodos incompatibles no tengan el mismo color.</a:t>
            </a:r>
          </a:p>
          <a:p>
            <a:endParaRPr lang="es-ES_tradnl" altLang="es-ES_tradnl" sz="1400"/>
          </a:p>
          <a:p>
            <a:r>
              <a:rPr lang="es-ES_tradnl" altLang="es-ES_tradnl" sz="2600" b="1"/>
              <a:t>Problema de coloración de grafos:</a:t>
            </a:r>
            <a:endParaRPr lang="es-ES_tradnl" altLang="es-ES_tradnl" sz="26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/>
              <a:t>	Realizar una coloración del grafo utilizando un número mínimo de colores.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3 Marcador de pie de página">
            <a:extLst>
              <a:ext uri="{FF2B5EF4-FFF2-40B4-BE49-F238E27FC236}">
                <a16:creationId xmlns:a16="http://schemas.microsoft.com/office/drawing/2014/main" id="{F07D2894-7DA1-DE07-B92C-AA613B8874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1CF10D0-157A-44EE-A2C1-AD1340001BD4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EE84B86-66DE-2411-9512-883F423AE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46125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5AF3793-6421-FD8B-4B3B-9FA7A7085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655638"/>
            <a:ext cx="8513762" cy="1392237"/>
          </a:xfrm>
        </p:spPr>
        <p:txBody>
          <a:bodyPr/>
          <a:lstStyle/>
          <a:p>
            <a:r>
              <a:rPr lang="es-ES_tradnl" altLang="es-ES_tradnl" sz="2600" b="1"/>
              <a:t>Ejemplo:</a:t>
            </a:r>
            <a:r>
              <a:rPr lang="es-ES_tradnl" altLang="es-ES_tradnl" sz="2600"/>
              <a:t> ¿Con cuántos colores, como mínimo, se puede pintar un mapa? Dos regiones adyacentes no pueden tener el mismo color.</a:t>
            </a:r>
          </a:p>
        </p:txBody>
      </p:sp>
      <p:pic>
        <p:nvPicPr>
          <p:cNvPr id="115717" name="Picture 4" descr="mapa">
            <a:extLst>
              <a:ext uri="{FF2B5EF4-FFF2-40B4-BE49-F238E27FC236}">
                <a16:creationId xmlns:a16="http://schemas.microsoft.com/office/drawing/2014/main" id="{2C961775-EE34-251F-C8E5-60C0585A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009775"/>
            <a:ext cx="4252913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Rectangle 5">
            <a:extLst>
              <a:ext uri="{FF2B5EF4-FFF2-40B4-BE49-F238E27FC236}">
                <a16:creationId xmlns:a16="http://schemas.microsoft.com/office/drawing/2014/main" id="{C8ED3107-378E-AEA4-736A-E8341702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3843338"/>
            <a:ext cx="3254375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600"/>
              <a:t>Modelamos el problema con una representación de grafos.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3 Marcador de pie de página">
            <a:extLst>
              <a:ext uri="{FF2B5EF4-FFF2-40B4-BE49-F238E27FC236}">
                <a16:creationId xmlns:a16="http://schemas.microsoft.com/office/drawing/2014/main" id="{73201DF2-3CC7-AE6C-D77C-69690EB7E5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21C0B572-E765-4B36-B726-617DFC923AA8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49C8BD6-71AD-5D85-B1F3-63E8C4AA1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768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E30EBB6-47FE-B430-3665-BD6C11712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" y="485775"/>
            <a:ext cx="8647113" cy="2536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600" b="1"/>
              <a:t>Modelado del problema: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600" b="1"/>
              <a:t>Nodos</a:t>
            </a:r>
            <a:r>
              <a:rPr lang="es-ES_tradnl" altLang="es-ES_tradnl" sz="2600"/>
              <a:t> del grafo: Regiones del mapa.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600" b="1"/>
              <a:t>Aristas</a:t>
            </a:r>
            <a:r>
              <a:rPr lang="es-ES_tradnl" altLang="es-ES_tradnl" sz="2600"/>
              <a:t> del grafo: Hay una arista </a:t>
            </a:r>
            <a:r>
              <a:rPr lang="es-ES_tradnl" altLang="es-ES_tradnl" sz="2600" b="1"/>
              <a:t>(v, w)</a:t>
            </a:r>
            <a:r>
              <a:rPr lang="es-ES_tradnl" altLang="es-ES_tradnl" sz="2600"/>
              <a:t> si las regiones </a:t>
            </a:r>
            <a:r>
              <a:rPr lang="es-ES_tradnl" altLang="es-ES_tradnl" sz="2600" b="1"/>
              <a:t>v</a:t>
            </a:r>
            <a:r>
              <a:rPr lang="es-ES_tradnl" altLang="es-ES_tradnl" sz="2600"/>
              <a:t> y </a:t>
            </a:r>
            <a:r>
              <a:rPr lang="es-ES_tradnl" altLang="es-ES_tradnl" sz="2600" b="1"/>
              <a:t>w</a:t>
            </a:r>
            <a:r>
              <a:rPr lang="es-ES_tradnl" altLang="es-ES_tradnl" sz="2600"/>
              <a:t> tienen una frontera común.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600" b="1"/>
              <a:t>Solución:</a:t>
            </a:r>
            <a:r>
              <a:rPr lang="es-ES_tradnl" altLang="es-ES_tradnl" sz="2600"/>
              <a:t> Encontrar la coloración mínima del grafo.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64EEBBD3-D1B4-4695-5DDC-925AE49A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42" name="Line 10">
            <a:extLst>
              <a:ext uri="{FF2B5EF4-FFF2-40B4-BE49-F238E27FC236}">
                <a16:creationId xmlns:a16="http://schemas.microsoft.com/office/drawing/2014/main" id="{741271F4-F988-5565-AB64-13A2EFADE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35288" y="3825875"/>
            <a:ext cx="1925637" cy="506413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43" name="Line 11">
            <a:extLst>
              <a:ext uri="{FF2B5EF4-FFF2-40B4-BE49-F238E27FC236}">
                <a16:creationId xmlns:a16="http://schemas.microsoft.com/office/drawing/2014/main" id="{E093B183-F754-BEA5-D2C2-AE044A7E6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7688" y="3825875"/>
            <a:ext cx="179387" cy="1501775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44" name="Line 12">
            <a:extLst>
              <a:ext uri="{FF2B5EF4-FFF2-40B4-BE49-F238E27FC236}">
                <a16:creationId xmlns:a16="http://schemas.microsoft.com/office/drawing/2014/main" id="{BB5841D5-1B04-082E-2ED7-76A3FFEE17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7850" y="2927350"/>
            <a:ext cx="2809875" cy="107950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45" name="Line 13">
            <a:extLst>
              <a:ext uri="{FF2B5EF4-FFF2-40B4-BE49-F238E27FC236}">
                <a16:creationId xmlns:a16="http://schemas.microsoft.com/office/drawing/2014/main" id="{E896CA42-FE84-D3AE-4822-2BB51D6AF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7250" y="2828925"/>
            <a:ext cx="1109663" cy="908050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46" name="Line 14">
            <a:extLst>
              <a:ext uri="{FF2B5EF4-FFF2-40B4-BE49-F238E27FC236}">
                <a16:creationId xmlns:a16="http://schemas.microsoft.com/office/drawing/2014/main" id="{9846A324-6EE2-D06F-58AD-5286BF928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5563" y="3116263"/>
            <a:ext cx="3540125" cy="584200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47" name="Line 15">
            <a:extLst>
              <a:ext uri="{FF2B5EF4-FFF2-40B4-BE49-F238E27FC236}">
                <a16:creationId xmlns:a16="http://schemas.microsoft.com/office/drawing/2014/main" id="{5D0E8F3D-6C85-DEB7-0DD2-759C6B1CE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838" y="2976563"/>
            <a:ext cx="46037" cy="1941512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48" name="Line 16">
            <a:extLst>
              <a:ext uri="{FF2B5EF4-FFF2-40B4-BE49-F238E27FC236}">
                <a16:creationId xmlns:a16="http://schemas.microsoft.com/office/drawing/2014/main" id="{B57EE13E-7A89-69A8-86BD-DE9A16F5F3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5054600"/>
            <a:ext cx="3863975" cy="222250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49" name="Line 17">
            <a:extLst>
              <a:ext uri="{FF2B5EF4-FFF2-40B4-BE49-F238E27FC236}">
                <a16:creationId xmlns:a16="http://schemas.microsoft.com/office/drawing/2014/main" id="{3215DB98-7465-6634-E51E-D4727B5BE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5988" y="4530725"/>
            <a:ext cx="2622550" cy="692150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50" name="Line 18">
            <a:extLst>
              <a:ext uri="{FF2B5EF4-FFF2-40B4-BE49-F238E27FC236}">
                <a16:creationId xmlns:a16="http://schemas.microsoft.com/office/drawing/2014/main" id="{CF85F228-0D4F-FAA6-245B-A3AE21A01F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9363" y="3825875"/>
            <a:ext cx="285750" cy="506413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51" name="Line 19">
            <a:extLst>
              <a:ext uri="{FF2B5EF4-FFF2-40B4-BE49-F238E27FC236}">
                <a16:creationId xmlns:a16="http://schemas.microsoft.com/office/drawing/2014/main" id="{A3389C1A-888A-6AE4-41AB-81C402697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688" y="4422775"/>
            <a:ext cx="1822450" cy="1588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52" name="Line 20">
            <a:extLst>
              <a:ext uri="{FF2B5EF4-FFF2-40B4-BE49-F238E27FC236}">
                <a16:creationId xmlns:a16="http://schemas.microsoft.com/office/drawing/2014/main" id="{5C53F2C7-3231-D261-F790-35EE4A302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438" y="4405313"/>
            <a:ext cx="884237" cy="760412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53" name="Line 21">
            <a:extLst>
              <a:ext uri="{FF2B5EF4-FFF2-40B4-BE49-F238E27FC236}">
                <a16:creationId xmlns:a16="http://schemas.microsoft.com/office/drawing/2014/main" id="{C81669EE-720E-02A2-5F29-4E603CC91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4113" y="4495800"/>
            <a:ext cx="1274762" cy="530225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54" name="Line 22">
            <a:extLst>
              <a:ext uri="{FF2B5EF4-FFF2-40B4-BE49-F238E27FC236}">
                <a16:creationId xmlns:a16="http://schemas.microsoft.com/office/drawing/2014/main" id="{02C64D6E-DF98-9DF2-399D-BA41AD1BE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3021013"/>
            <a:ext cx="1193800" cy="1492250"/>
          </a:xfrm>
          <a:prstGeom prst="line">
            <a:avLst/>
          </a:prstGeom>
          <a:noFill/>
          <a:ln w="3810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755" name="Oval 23">
            <a:extLst>
              <a:ext uri="{FF2B5EF4-FFF2-40B4-BE49-F238E27FC236}">
                <a16:creationId xmlns:a16="http://schemas.microsoft.com/office/drawing/2014/main" id="{2D0F36D1-C268-0F26-DF13-B1D01DF6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67013"/>
            <a:ext cx="1300163" cy="522287"/>
          </a:xfrm>
          <a:prstGeom prst="ellipse">
            <a:avLst/>
          </a:prstGeom>
          <a:solidFill>
            <a:srgbClr val="25221E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56696" name="Oval 24">
            <a:extLst>
              <a:ext uri="{FF2B5EF4-FFF2-40B4-BE49-F238E27FC236}">
                <a16:creationId xmlns:a16="http://schemas.microsoft.com/office/drawing/2014/main" id="{F94F0269-65E0-EA47-F572-A9621047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730500"/>
            <a:ext cx="1301750" cy="5445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57" name="Rectangle 25">
            <a:extLst>
              <a:ext uri="{FF2B5EF4-FFF2-40B4-BE49-F238E27FC236}">
                <a16:creationId xmlns:a16="http://schemas.microsoft.com/office/drawing/2014/main" id="{CEE3F8C6-684E-528A-3C56-4474BC595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851150"/>
            <a:ext cx="10191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800">
                <a:solidFill>
                  <a:srgbClr val="25221E"/>
                </a:solidFill>
              </a:rPr>
              <a:t>ARNOR</a:t>
            </a:r>
            <a:endParaRPr lang="es-ES" altLang="es-ES_tradnl" sz="1800">
              <a:latin typeface="Times New Roman" panose="02020603050405020304" pitchFamily="18" charset="0"/>
            </a:endParaRPr>
          </a:p>
        </p:txBody>
      </p:sp>
      <p:sp>
        <p:nvSpPr>
          <p:cNvPr id="116758" name="Oval 26">
            <a:extLst>
              <a:ext uri="{FF2B5EF4-FFF2-40B4-BE49-F238E27FC236}">
                <a16:creationId xmlns:a16="http://schemas.microsoft.com/office/drawing/2014/main" id="{B0BE0184-72E8-50F8-D2EC-F5D44916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787900"/>
            <a:ext cx="1303337" cy="544513"/>
          </a:xfrm>
          <a:prstGeom prst="ellipse">
            <a:avLst/>
          </a:prstGeom>
          <a:solidFill>
            <a:srgbClr val="25221E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56699" name="Oval 27">
            <a:extLst>
              <a:ext uri="{FF2B5EF4-FFF2-40B4-BE49-F238E27FC236}">
                <a16:creationId xmlns:a16="http://schemas.microsoft.com/office/drawing/2014/main" id="{94D56B06-FBD0-3D85-6BA6-07CA359A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4772025"/>
            <a:ext cx="1300163" cy="5222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60" name="Oval 28">
            <a:extLst>
              <a:ext uri="{FF2B5EF4-FFF2-40B4-BE49-F238E27FC236}">
                <a16:creationId xmlns:a16="http://schemas.microsoft.com/office/drawing/2014/main" id="{1A6A261F-116C-19ED-115B-83C4C446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4916488"/>
            <a:ext cx="1303337" cy="542925"/>
          </a:xfrm>
          <a:prstGeom prst="ellipse">
            <a:avLst/>
          </a:prstGeom>
          <a:solidFill>
            <a:srgbClr val="25221E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56701" name="Oval 29">
            <a:extLst>
              <a:ext uri="{FF2B5EF4-FFF2-40B4-BE49-F238E27FC236}">
                <a16:creationId xmlns:a16="http://schemas.microsoft.com/office/drawing/2014/main" id="{02E5A2E6-3492-4BD7-4754-55D0CEE1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900613"/>
            <a:ext cx="1327150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62" name="Oval 30">
            <a:extLst>
              <a:ext uri="{FF2B5EF4-FFF2-40B4-BE49-F238E27FC236}">
                <a16:creationId xmlns:a16="http://schemas.microsoft.com/office/drawing/2014/main" id="{2FD4C91E-49BF-8E6E-D208-8631432E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4197350"/>
            <a:ext cx="1430337" cy="523875"/>
          </a:xfrm>
          <a:prstGeom prst="ellipse">
            <a:avLst/>
          </a:prstGeom>
          <a:solidFill>
            <a:srgbClr val="25221E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56703" name="Oval 31">
            <a:extLst>
              <a:ext uri="{FF2B5EF4-FFF2-40B4-BE49-F238E27FC236}">
                <a16:creationId xmlns:a16="http://schemas.microsoft.com/office/drawing/2014/main" id="{A123A838-1D72-B61A-70CB-B5968585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4159250"/>
            <a:ext cx="1406525" cy="5445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64" name="Oval 32">
            <a:extLst>
              <a:ext uri="{FF2B5EF4-FFF2-40B4-BE49-F238E27FC236}">
                <a16:creationId xmlns:a16="http://schemas.microsoft.com/office/drawing/2014/main" id="{BF8F3F66-D100-2BE8-481C-21F62D8B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3546475"/>
            <a:ext cx="1300163" cy="523875"/>
          </a:xfrm>
          <a:prstGeom prst="ellipse">
            <a:avLst/>
          </a:prstGeom>
          <a:solidFill>
            <a:srgbClr val="25221E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56705" name="Oval 33">
            <a:extLst>
              <a:ext uri="{FF2B5EF4-FFF2-40B4-BE49-F238E27FC236}">
                <a16:creationId xmlns:a16="http://schemas.microsoft.com/office/drawing/2014/main" id="{6D91B47E-883E-6D3F-233D-04C33E7AC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529013"/>
            <a:ext cx="1300162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66" name="Oval 34">
            <a:extLst>
              <a:ext uri="{FF2B5EF4-FFF2-40B4-BE49-F238E27FC236}">
                <a16:creationId xmlns:a16="http://schemas.microsoft.com/office/drawing/2014/main" id="{8A68954A-75E6-02F0-CC0D-473B5809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63850"/>
            <a:ext cx="1327150" cy="542925"/>
          </a:xfrm>
          <a:prstGeom prst="ellipse">
            <a:avLst/>
          </a:prstGeom>
          <a:solidFill>
            <a:srgbClr val="25221E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56707" name="Oval 35">
            <a:extLst>
              <a:ext uri="{FF2B5EF4-FFF2-40B4-BE49-F238E27FC236}">
                <a16:creationId xmlns:a16="http://schemas.microsoft.com/office/drawing/2014/main" id="{B8848584-5FAC-EB74-FEC3-787951D7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846388"/>
            <a:ext cx="1300162" cy="5222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68" name="Oval 36">
            <a:extLst>
              <a:ext uri="{FF2B5EF4-FFF2-40B4-BE49-F238E27FC236}">
                <a16:creationId xmlns:a16="http://schemas.microsoft.com/office/drawing/2014/main" id="{38644592-4E85-D386-565D-FE37B2CF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4197350"/>
            <a:ext cx="1300163" cy="523875"/>
          </a:xfrm>
          <a:prstGeom prst="ellipse">
            <a:avLst/>
          </a:prstGeom>
          <a:solidFill>
            <a:srgbClr val="25221E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56709" name="Oval 37">
            <a:extLst>
              <a:ext uri="{FF2B5EF4-FFF2-40B4-BE49-F238E27FC236}">
                <a16:creationId xmlns:a16="http://schemas.microsoft.com/office/drawing/2014/main" id="{57D1FCC7-0A58-CBF1-545B-34D661ADC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4159250"/>
            <a:ext cx="1327150" cy="5445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25221E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6770" name="Rectangle 38">
            <a:extLst>
              <a:ext uri="{FF2B5EF4-FFF2-40B4-BE49-F238E27FC236}">
                <a16:creationId xmlns:a16="http://schemas.microsoft.com/office/drawing/2014/main" id="{D3B7325B-FB6E-4928-8485-F9D5C7C5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2944813"/>
            <a:ext cx="815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800">
                <a:solidFill>
                  <a:srgbClr val="25221E"/>
                </a:solidFill>
              </a:rPr>
              <a:t>RHUN</a:t>
            </a:r>
            <a:endParaRPr lang="es-ES" altLang="es-ES_tradnl" sz="1800">
              <a:latin typeface="Times New Roman" panose="02020603050405020304" pitchFamily="18" charset="0"/>
            </a:endParaRPr>
          </a:p>
        </p:txBody>
      </p:sp>
      <p:sp>
        <p:nvSpPr>
          <p:cNvPr id="116771" name="Rectangle 39">
            <a:extLst>
              <a:ext uri="{FF2B5EF4-FFF2-40B4-BE49-F238E27FC236}">
                <a16:creationId xmlns:a16="http://schemas.microsoft.com/office/drawing/2014/main" id="{3CFAEDEE-AB24-8240-2F29-7EDEB400B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3636963"/>
            <a:ext cx="1287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800">
                <a:solidFill>
                  <a:srgbClr val="25221E"/>
                </a:solidFill>
              </a:rPr>
              <a:t>ERIADOR</a:t>
            </a:r>
            <a:endParaRPr lang="es-ES" altLang="es-ES_tradnl" sz="1800">
              <a:latin typeface="Times New Roman" panose="02020603050405020304" pitchFamily="18" charset="0"/>
            </a:endParaRPr>
          </a:p>
        </p:txBody>
      </p:sp>
      <p:sp>
        <p:nvSpPr>
          <p:cNvPr id="116772" name="Rectangle 40">
            <a:extLst>
              <a:ext uri="{FF2B5EF4-FFF2-40B4-BE49-F238E27FC236}">
                <a16:creationId xmlns:a16="http://schemas.microsoft.com/office/drawing/2014/main" id="{58FCAADD-BB71-3664-C668-B4132DB4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5003800"/>
            <a:ext cx="1271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800">
                <a:solidFill>
                  <a:srgbClr val="25221E"/>
                </a:solidFill>
              </a:rPr>
              <a:t>GONDOR</a:t>
            </a:r>
            <a:endParaRPr lang="es-ES" altLang="es-ES_tradnl" sz="1800">
              <a:latin typeface="Times New Roman" panose="02020603050405020304" pitchFamily="18" charset="0"/>
            </a:endParaRPr>
          </a:p>
        </p:txBody>
      </p:sp>
      <p:sp>
        <p:nvSpPr>
          <p:cNvPr id="116773" name="Rectangle 41">
            <a:extLst>
              <a:ext uri="{FF2B5EF4-FFF2-40B4-BE49-F238E27FC236}">
                <a16:creationId xmlns:a16="http://schemas.microsoft.com/office/drawing/2014/main" id="{282C1390-5EFE-4677-FC62-8277C536D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4276725"/>
            <a:ext cx="10207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800">
                <a:solidFill>
                  <a:srgbClr val="25221E"/>
                </a:solidFill>
              </a:rPr>
              <a:t>ROHAN</a:t>
            </a:r>
            <a:endParaRPr lang="es-ES" altLang="es-ES_tradnl" sz="1800">
              <a:latin typeface="Times New Roman" panose="02020603050405020304" pitchFamily="18" charset="0"/>
            </a:endParaRPr>
          </a:p>
        </p:txBody>
      </p:sp>
      <p:sp>
        <p:nvSpPr>
          <p:cNvPr id="116774" name="Rectangle 42">
            <a:extLst>
              <a:ext uri="{FF2B5EF4-FFF2-40B4-BE49-F238E27FC236}">
                <a16:creationId xmlns:a16="http://schemas.microsoft.com/office/drawing/2014/main" id="{63E1B101-A419-8C83-84AE-70AF12B8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4281488"/>
            <a:ext cx="1443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800">
                <a:solidFill>
                  <a:srgbClr val="25221E"/>
                </a:solidFill>
              </a:rPr>
              <a:t>COMARCA</a:t>
            </a:r>
            <a:endParaRPr lang="es-ES" altLang="es-ES_tradnl" sz="1800">
              <a:latin typeface="Times New Roman" panose="02020603050405020304" pitchFamily="18" charset="0"/>
            </a:endParaRPr>
          </a:p>
        </p:txBody>
      </p:sp>
      <p:sp>
        <p:nvSpPr>
          <p:cNvPr id="116775" name="Rectangle 43">
            <a:extLst>
              <a:ext uri="{FF2B5EF4-FFF2-40B4-BE49-F238E27FC236}">
                <a16:creationId xmlns:a16="http://schemas.microsoft.com/office/drawing/2014/main" id="{15E0DD13-9F1E-AEA5-7FDC-5DD894771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4895850"/>
            <a:ext cx="12874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800">
                <a:solidFill>
                  <a:srgbClr val="25221E"/>
                </a:solidFill>
              </a:rPr>
              <a:t>MORDOR</a:t>
            </a:r>
            <a:endParaRPr lang="es-ES" altLang="es-ES_tradnl" sz="1800">
              <a:latin typeface="Times New Roman" panose="02020603050405020304" pitchFamily="18" charset="0"/>
            </a:endParaRPr>
          </a:p>
        </p:txBody>
      </p:sp>
      <p:sp>
        <p:nvSpPr>
          <p:cNvPr id="156720" name="Rectangle 48">
            <a:extLst>
              <a:ext uri="{FF2B5EF4-FFF2-40B4-BE49-F238E27FC236}">
                <a16:creationId xmlns:a16="http://schemas.microsoft.com/office/drawing/2014/main" id="{6A5C9F61-5D67-FDF1-360A-F9341BA59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591175"/>
            <a:ext cx="8659813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s-ES_tradnl" altLang="es-ES_tradnl" sz="2600"/>
              <a:t>La coloración de grafos es un problema </a:t>
            </a:r>
            <a:r>
              <a:rPr lang="es-ES_tradnl" altLang="es-ES_tradnl" sz="2600" b="1"/>
              <a:t>NP-completo</a:t>
            </a:r>
            <a:r>
              <a:rPr lang="es-ES_tradnl" altLang="es-ES_tradnl" sz="2600"/>
              <a:t>.</a:t>
            </a:r>
            <a:endParaRPr lang="es-ES_tradnl" altLang="es-ES_tradnl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" dur="2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7" dur="2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21" dur="2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" fill="hold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" fill="hold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" fill="hold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" fill="hold"/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" fill="hold"/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" fill="hold"/>
                                        <p:tgtEl>
                                          <p:spTgt spid="1567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C200"/>
                                      </p:to>
                                    </p:animClr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" fill="hold"/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2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3 Marcador de pie de página">
            <a:extLst>
              <a:ext uri="{FF2B5EF4-FFF2-40B4-BE49-F238E27FC236}">
                <a16:creationId xmlns:a16="http://schemas.microsoft.com/office/drawing/2014/main" id="{DEEDD633-FB9B-2EE7-5036-6DC745765A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170D659-5A9E-4C10-86D1-820320F0595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3F58904-69F2-D83B-E00C-5BD2909B9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531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78FA100-A3C5-68BB-993E-BB2068574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542925"/>
            <a:ext cx="8535988" cy="5553075"/>
          </a:xfrm>
        </p:spPr>
        <p:txBody>
          <a:bodyPr/>
          <a:lstStyle/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Comparación e Isomorfismo de grafos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Igualdad</a:t>
            </a:r>
          </a:p>
          <a:p>
            <a:r>
              <a:rPr lang="es-ES_tradnl" altLang="es-ES_tradnl" sz="2400" b="1"/>
              <a:t>Definición: </a:t>
            </a:r>
            <a:r>
              <a:rPr lang="es-ES_tradnl" altLang="es-ES_tradnl" sz="2400"/>
              <a:t>Dados dos grafos </a:t>
            </a:r>
            <a:r>
              <a:rPr lang="es-ES_tradnl" altLang="es-ES_tradnl" sz="2400" b="1"/>
              <a:t>G</a:t>
            </a:r>
            <a:r>
              <a:rPr lang="es-ES_tradnl" altLang="es-ES_tradnl" sz="2400"/>
              <a:t>= (V</a:t>
            </a:r>
            <a:r>
              <a:rPr lang="es-ES_tradnl" altLang="es-ES_tradnl" sz="2400" baseline="-25000"/>
              <a:t>G</a:t>
            </a:r>
            <a:r>
              <a:rPr lang="es-ES_tradnl" altLang="es-ES_tradnl" sz="2400"/>
              <a:t>, A</a:t>
            </a:r>
            <a:r>
              <a:rPr lang="es-ES_tradnl" altLang="es-ES_tradnl" sz="2400" baseline="-25000"/>
              <a:t>G</a:t>
            </a:r>
            <a:r>
              <a:rPr lang="es-ES_tradnl" altLang="es-ES_tradnl" sz="2400"/>
              <a:t>) y </a:t>
            </a:r>
            <a:r>
              <a:rPr lang="es-ES_tradnl" altLang="es-ES_tradnl" sz="2400" b="1"/>
              <a:t>F</a:t>
            </a:r>
            <a:r>
              <a:rPr lang="es-ES_tradnl" altLang="es-ES_tradnl" sz="2400"/>
              <a:t>= (V</a:t>
            </a:r>
            <a:r>
              <a:rPr lang="es-ES_tradnl" altLang="es-ES_tradnl" sz="2400" baseline="-25000"/>
              <a:t>F</a:t>
            </a:r>
            <a:r>
              <a:rPr lang="es-ES_tradnl" altLang="es-ES_tradnl" sz="2400"/>
              <a:t>, A</a:t>
            </a:r>
            <a:r>
              <a:rPr lang="es-ES_tradnl" altLang="es-ES_tradnl" sz="2400" baseline="-25000"/>
              <a:t>F</a:t>
            </a:r>
            <a:r>
              <a:rPr lang="es-ES_tradnl" altLang="es-ES_tradnl" sz="2400"/>
              <a:t>), se dicen que son </a:t>
            </a:r>
            <a:r>
              <a:rPr lang="es-ES_tradnl" altLang="es-ES_tradnl" sz="2400" b="1"/>
              <a:t>iguales</a:t>
            </a:r>
            <a:r>
              <a:rPr lang="es-ES_tradnl" altLang="es-ES_tradnl" sz="2400"/>
              <a:t> si V</a:t>
            </a:r>
            <a:r>
              <a:rPr lang="es-ES_tradnl" altLang="es-ES_tradnl" sz="2400" baseline="-25000"/>
              <a:t>G</a:t>
            </a:r>
            <a:r>
              <a:rPr lang="es-ES_tradnl" altLang="es-ES_tradnl" sz="2400"/>
              <a:t> = V</a:t>
            </a:r>
            <a:r>
              <a:rPr lang="es-ES_tradnl" altLang="es-ES_tradnl" sz="2400" baseline="-25000"/>
              <a:t>F</a:t>
            </a:r>
            <a:r>
              <a:rPr lang="es-ES_tradnl" altLang="es-ES_tradnl" sz="2400"/>
              <a:t> y A</a:t>
            </a:r>
            <a:r>
              <a:rPr lang="es-ES_tradnl" altLang="es-ES_tradnl" sz="2400" baseline="-25000"/>
              <a:t>G</a:t>
            </a:r>
            <a:r>
              <a:rPr lang="es-ES_tradnl" altLang="es-ES_tradnl" sz="2400"/>
              <a:t> = A</a:t>
            </a:r>
            <a:r>
              <a:rPr lang="es-ES_tradnl" altLang="es-ES_tradnl" sz="2400" baseline="-25000"/>
              <a:t>F</a:t>
            </a:r>
            <a:r>
              <a:rPr lang="es-ES_tradnl" altLang="es-ES_tradnl" sz="2400"/>
              <a:t>.</a:t>
            </a:r>
          </a:p>
          <a:p>
            <a:endParaRPr lang="es-ES_tradnl" altLang="es-ES_tradnl" sz="1400"/>
          </a:p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Isomorfismo</a:t>
            </a:r>
            <a:endParaRPr lang="es-ES_tradnl" altLang="es-ES_tradnl" sz="2400"/>
          </a:p>
          <a:p>
            <a:r>
              <a:rPr lang="es-ES_tradnl" altLang="es-ES_tradnl" sz="2400" b="1"/>
              <a:t>Definición:</a:t>
            </a:r>
            <a:r>
              <a:rPr lang="es-ES_tradnl" altLang="es-ES_tradnl" sz="2400"/>
              <a:t> Dos grafos </a:t>
            </a:r>
            <a:r>
              <a:rPr lang="es-ES_tradnl" altLang="es-ES_tradnl" sz="2400" b="1"/>
              <a:t>G</a:t>
            </a:r>
            <a:r>
              <a:rPr lang="es-ES_tradnl" altLang="es-ES_tradnl" sz="2400"/>
              <a:t>= (V</a:t>
            </a:r>
            <a:r>
              <a:rPr lang="es-ES_tradnl" altLang="es-ES_tradnl" sz="2400" baseline="-25000"/>
              <a:t>G</a:t>
            </a:r>
            <a:r>
              <a:rPr lang="es-ES_tradnl" altLang="es-ES_tradnl" sz="2400"/>
              <a:t>, A</a:t>
            </a:r>
            <a:r>
              <a:rPr lang="es-ES_tradnl" altLang="es-ES_tradnl" sz="2400" baseline="-25000"/>
              <a:t>G</a:t>
            </a:r>
            <a:r>
              <a:rPr lang="es-ES_tradnl" altLang="es-ES_tradnl" sz="2400"/>
              <a:t>) y </a:t>
            </a:r>
            <a:r>
              <a:rPr lang="es-ES_tradnl" altLang="es-ES_tradnl" sz="2400" b="1"/>
              <a:t>F</a:t>
            </a:r>
            <a:r>
              <a:rPr lang="es-ES_tradnl" altLang="es-ES_tradnl" sz="2400"/>
              <a:t>= (V</a:t>
            </a:r>
            <a:r>
              <a:rPr lang="es-ES_tradnl" altLang="es-ES_tradnl" sz="2400" baseline="-25000"/>
              <a:t>F</a:t>
            </a:r>
            <a:r>
              <a:rPr lang="es-ES_tradnl" altLang="es-ES_tradnl" sz="2400"/>
              <a:t>, A</a:t>
            </a:r>
            <a:r>
              <a:rPr lang="es-ES_tradnl" altLang="es-ES_tradnl" sz="2400" baseline="-25000"/>
              <a:t>F</a:t>
            </a:r>
            <a:r>
              <a:rPr lang="es-ES_tradnl" altLang="es-ES_tradnl" sz="2400"/>
              <a:t>) se dice que son </a:t>
            </a:r>
            <a:r>
              <a:rPr lang="es-ES_tradnl" altLang="es-ES_tradnl" sz="2400" b="1"/>
              <a:t>isomorfos</a:t>
            </a:r>
            <a:r>
              <a:rPr lang="es-ES_tradnl" altLang="es-ES_tradnl" sz="2400"/>
              <a:t> si existe una asignación de los nodos de V</a:t>
            </a:r>
            <a:r>
              <a:rPr lang="es-ES_tradnl" altLang="es-ES_tradnl" sz="2400" baseline="-25000"/>
              <a:t>G</a:t>
            </a:r>
            <a:r>
              <a:rPr lang="es-ES_tradnl" altLang="es-ES_tradnl" sz="2400"/>
              <a:t> con los nodos de V</a:t>
            </a:r>
            <a:r>
              <a:rPr lang="es-ES_tradnl" altLang="es-ES_tradnl" sz="2400" baseline="-25000"/>
              <a:t>F</a:t>
            </a:r>
            <a:r>
              <a:rPr lang="es-ES_tradnl" altLang="es-ES_tradnl" sz="2400"/>
              <a:t> tal que se respetan las aristas.</a:t>
            </a:r>
          </a:p>
          <a:p>
            <a:r>
              <a:rPr lang="es-ES_tradnl" altLang="es-ES_tradnl" sz="2400" b="1"/>
              <a:t>Isomorfismo entre grafos.</a:t>
            </a:r>
            <a:r>
              <a:rPr lang="es-ES_tradnl" altLang="es-ES_tradnl" sz="2400"/>
              <a:t> El isomorfismo es una función:</a:t>
            </a:r>
          </a:p>
          <a:p>
            <a:pPr algn="ctr">
              <a:buFontTx/>
              <a:buNone/>
            </a:pPr>
            <a:r>
              <a:rPr lang="es-ES_tradnl" altLang="es-ES_tradnl" sz="2800" b="1"/>
              <a:t>a</a:t>
            </a:r>
            <a:r>
              <a:rPr lang="es-ES_tradnl" altLang="es-ES_tradnl" sz="2800"/>
              <a:t> : V</a:t>
            </a:r>
            <a:r>
              <a:rPr lang="es-ES_tradnl" altLang="es-ES_tradnl" sz="2800" baseline="-25000"/>
              <a:t>G</a:t>
            </a:r>
            <a:r>
              <a:rPr lang="es-ES_tradnl" altLang="es-ES_tradnl" sz="2800"/>
              <a:t> </a:t>
            </a:r>
            <a:r>
              <a:rPr lang="es-ES_tradnl" altLang="es-ES_tradnl" sz="2800">
                <a:cs typeface="Arial" panose="020B0604020202020204" pitchFamily="34" charset="0"/>
              </a:rPr>
              <a:t>→ V</a:t>
            </a:r>
            <a:r>
              <a:rPr lang="es-ES_tradnl" altLang="es-ES_tradnl" sz="2800" baseline="-25000">
                <a:cs typeface="Arial" panose="020B0604020202020204" pitchFamily="34" charset="0"/>
              </a:rPr>
              <a:t>F</a:t>
            </a:r>
            <a:r>
              <a:rPr lang="es-ES_tradnl" altLang="es-ES_tradnl" sz="2800">
                <a:cs typeface="Arial" panose="020B0604020202020204" pitchFamily="34" charset="0"/>
              </a:rPr>
              <a:t>, biyectiva tal que</a:t>
            </a:r>
          </a:p>
          <a:p>
            <a:pPr algn="ctr">
              <a:buFontTx/>
              <a:buNone/>
            </a:pPr>
            <a:r>
              <a:rPr lang="es-ES_tradnl" altLang="es-ES_tradnl" sz="2800">
                <a:cs typeface="Arial" panose="020B0604020202020204" pitchFamily="34" charset="0"/>
              </a:rPr>
              <a:t>(v, w) </a:t>
            </a:r>
            <a:r>
              <a:rPr lang="es-ES_tradnl" altLang="es-ES_tradnl" sz="280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ES_tradnl" altLang="es-ES_tradnl" sz="2800"/>
              <a:t>A</a:t>
            </a:r>
            <a:r>
              <a:rPr lang="es-ES_tradnl" altLang="es-ES_tradnl" sz="2800" baseline="-25000"/>
              <a:t>G</a:t>
            </a:r>
            <a:r>
              <a:rPr lang="es-ES_tradnl" altLang="es-ES_tradnl" sz="2800"/>
              <a:t> </a:t>
            </a:r>
            <a:r>
              <a:rPr lang="es-ES_tradnl" altLang="es-ES_tradnl" sz="2800">
                <a:cs typeface="Arial" panose="020B0604020202020204" pitchFamily="34" charset="0"/>
                <a:sym typeface="Symbol" panose="05050102010706020507" pitchFamily="18" charset="2"/>
              </a:rPr>
              <a:t> (a(v), a(w))  </a:t>
            </a:r>
            <a:r>
              <a:rPr lang="es-ES_tradnl" altLang="es-ES_tradnl" sz="2800"/>
              <a:t>A</a:t>
            </a:r>
            <a:r>
              <a:rPr lang="es-ES_tradnl" altLang="es-ES_tradnl" sz="2800" baseline="-25000"/>
              <a:t>F</a:t>
            </a:r>
            <a:endParaRPr lang="es-ES_tradnl" altLang="es-ES_tradnl" sz="2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3 Marcador de pie de página">
            <a:extLst>
              <a:ext uri="{FF2B5EF4-FFF2-40B4-BE49-F238E27FC236}">
                <a16:creationId xmlns:a16="http://schemas.microsoft.com/office/drawing/2014/main" id="{F797FDCB-D5DD-BFE4-DA6D-85403132D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3C7A2E0A-E897-466D-988D-37DC52A5C865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7A0CC6D-A721-74D7-9FA2-F096DAFC0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531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3E9111BE-3F0F-1466-C645-EEF66118E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92125"/>
            <a:ext cx="8535988" cy="998538"/>
          </a:xfrm>
        </p:spPr>
        <p:txBody>
          <a:bodyPr/>
          <a:lstStyle/>
          <a:p>
            <a:r>
              <a:rPr lang="es-ES_tradnl" altLang="es-ES_tradnl" sz="2400" b="1"/>
              <a:t>Ejemplo: Reconocimiento de patrones.</a:t>
            </a:r>
            <a:r>
              <a:rPr lang="es-ES_tradnl" altLang="es-ES_tradnl" sz="2400"/>
              <a:t> Identificar las figuras isomorfas y los puntos “análogos” en ambas.</a:t>
            </a:r>
            <a:endParaRPr lang="es-ES_tradnl" altLang="es-ES_tradnl" sz="2400" b="1"/>
          </a:p>
        </p:txBody>
      </p:sp>
      <p:sp>
        <p:nvSpPr>
          <p:cNvPr id="118789" name="Rectangle 21">
            <a:extLst>
              <a:ext uri="{FF2B5EF4-FFF2-40B4-BE49-F238E27FC236}">
                <a16:creationId xmlns:a16="http://schemas.microsoft.com/office/drawing/2014/main" id="{40B4FBED-69D0-E6E9-06F0-DA874B89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4625975"/>
            <a:ext cx="8655050" cy="16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400"/>
              <a:t>El isomorfismo de grafos es también un problema </a:t>
            </a:r>
            <a:r>
              <a:rPr lang="es-ES_tradnl" altLang="es-ES_tradnl" sz="2400" b="1"/>
              <a:t>NP-completo</a:t>
            </a:r>
            <a:r>
              <a:rPr lang="es-ES_tradnl" altLang="es-ES_tradnl" sz="2400"/>
              <a:t>.</a:t>
            </a:r>
          </a:p>
          <a:p>
            <a:r>
              <a:rPr lang="es-ES_tradnl" altLang="es-ES_tradnl" sz="2400"/>
              <a:t>La solución consistiría, básicamente, en comprobar todas las posibles asignaciones.</a:t>
            </a:r>
          </a:p>
        </p:txBody>
      </p:sp>
      <p:grpSp>
        <p:nvGrpSpPr>
          <p:cNvPr id="118790" name="Group 22">
            <a:extLst>
              <a:ext uri="{FF2B5EF4-FFF2-40B4-BE49-F238E27FC236}">
                <a16:creationId xmlns:a16="http://schemas.microsoft.com/office/drawing/2014/main" id="{D83F8548-F175-2300-10B5-F666B55C4D3C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597025"/>
            <a:ext cx="3262312" cy="2695575"/>
            <a:chOff x="8902" y="9433"/>
            <a:chExt cx="2161" cy="1952"/>
          </a:xfrm>
        </p:grpSpPr>
        <p:sp>
          <p:nvSpPr>
            <p:cNvPr id="118826" name="Line 23">
              <a:extLst>
                <a:ext uri="{FF2B5EF4-FFF2-40B4-BE49-F238E27FC236}">
                  <a16:creationId xmlns:a16="http://schemas.microsoft.com/office/drawing/2014/main" id="{EE4BBF9B-3CD6-6B49-1D3E-FC00F4797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02" y="9757"/>
              <a:ext cx="42" cy="11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7" name="Line 24">
              <a:extLst>
                <a:ext uri="{FF2B5EF4-FFF2-40B4-BE49-F238E27FC236}">
                  <a16:creationId xmlns:a16="http://schemas.microsoft.com/office/drawing/2014/main" id="{0B1BEC5D-DD79-B7E4-F460-D03D4D008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6" y="9757"/>
              <a:ext cx="1185" cy="4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8" name="Line 25">
              <a:extLst>
                <a:ext uri="{FF2B5EF4-FFF2-40B4-BE49-F238E27FC236}">
                  <a16:creationId xmlns:a16="http://schemas.microsoft.com/office/drawing/2014/main" id="{DCDC0914-CF92-9F24-8795-6A38166A9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7" y="9807"/>
              <a:ext cx="963" cy="3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9" name="Line 26">
              <a:extLst>
                <a:ext uri="{FF2B5EF4-FFF2-40B4-BE49-F238E27FC236}">
                  <a16:creationId xmlns:a16="http://schemas.microsoft.com/office/drawing/2014/main" id="{7F44B662-3252-23AB-B285-0423D7E21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1" y="10218"/>
              <a:ext cx="0" cy="11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30" name="Line 27">
              <a:extLst>
                <a:ext uri="{FF2B5EF4-FFF2-40B4-BE49-F238E27FC236}">
                  <a16:creationId xmlns:a16="http://schemas.microsoft.com/office/drawing/2014/main" id="{82EAFB4A-03E5-E162-64C3-7B6229AD1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31" y="10841"/>
              <a:ext cx="1156" cy="5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31" name="Line 28">
              <a:extLst>
                <a:ext uri="{FF2B5EF4-FFF2-40B4-BE49-F238E27FC236}">
                  <a16:creationId xmlns:a16="http://schemas.microsoft.com/office/drawing/2014/main" id="{59714CE3-46E6-5903-8071-ED70AFB82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01" y="10913"/>
              <a:ext cx="955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32" name="Line 29">
              <a:extLst>
                <a:ext uri="{FF2B5EF4-FFF2-40B4-BE49-F238E27FC236}">
                  <a16:creationId xmlns:a16="http://schemas.microsoft.com/office/drawing/2014/main" id="{1280048C-82FE-ABA3-3822-235930814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7" y="9807"/>
              <a:ext cx="3" cy="11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33" name="Line 30">
              <a:extLst>
                <a:ext uri="{FF2B5EF4-FFF2-40B4-BE49-F238E27FC236}">
                  <a16:creationId xmlns:a16="http://schemas.microsoft.com/office/drawing/2014/main" id="{66583A44-A537-D41D-700C-CBEB6AAE7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" y="9433"/>
              <a:ext cx="1114" cy="3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34" name="Line 31">
              <a:extLst>
                <a:ext uri="{FF2B5EF4-FFF2-40B4-BE49-F238E27FC236}">
                  <a16:creationId xmlns:a16="http://schemas.microsoft.com/office/drawing/2014/main" id="{D14ABD5A-5801-B59A-05CC-FD823967A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2" y="9433"/>
              <a:ext cx="1031" cy="3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8791" name="Group 32">
            <a:extLst>
              <a:ext uri="{FF2B5EF4-FFF2-40B4-BE49-F238E27FC236}">
                <a16:creationId xmlns:a16="http://schemas.microsoft.com/office/drawing/2014/main" id="{A9B0070E-8D06-2BDD-86FD-11DE5122678B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1657350"/>
            <a:ext cx="2803525" cy="2541588"/>
            <a:chOff x="11748" y="9552"/>
            <a:chExt cx="1885" cy="1494"/>
          </a:xfrm>
        </p:grpSpPr>
        <p:sp>
          <p:nvSpPr>
            <p:cNvPr id="118817" name="Line 33">
              <a:extLst>
                <a:ext uri="{FF2B5EF4-FFF2-40B4-BE49-F238E27FC236}">
                  <a16:creationId xmlns:a16="http://schemas.microsoft.com/office/drawing/2014/main" id="{420A676C-A3CC-0AC9-96DB-77CF62C00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55" y="9684"/>
              <a:ext cx="774" cy="10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18" name="Line 34">
              <a:extLst>
                <a:ext uri="{FF2B5EF4-FFF2-40B4-BE49-F238E27FC236}">
                  <a16:creationId xmlns:a16="http://schemas.microsoft.com/office/drawing/2014/main" id="{36AD1AC1-0404-DD17-6938-D852272BA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9" y="10731"/>
              <a:ext cx="1624" cy="3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19" name="Line 35">
              <a:extLst>
                <a:ext uri="{FF2B5EF4-FFF2-40B4-BE49-F238E27FC236}">
                  <a16:creationId xmlns:a16="http://schemas.microsoft.com/office/drawing/2014/main" id="{52061D14-DB0F-F2DD-3E86-487936C38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11" y="9763"/>
              <a:ext cx="398" cy="12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0" name="Line 36">
              <a:extLst>
                <a:ext uri="{FF2B5EF4-FFF2-40B4-BE49-F238E27FC236}">
                  <a16:creationId xmlns:a16="http://schemas.microsoft.com/office/drawing/2014/main" id="{EC412D90-A088-0667-9C17-777A940D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48" y="10389"/>
              <a:ext cx="263" cy="6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1" name="Line 37">
              <a:extLst>
                <a:ext uri="{FF2B5EF4-FFF2-40B4-BE49-F238E27FC236}">
                  <a16:creationId xmlns:a16="http://schemas.microsoft.com/office/drawing/2014/main" id="{B4A8FF4B-17FC-7B86-9B4F-145DE6210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8" y="9610"/>
              <a:ext cx="461" cy="7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2" name="Line 38">
              <a:extLst>
                <a:ext uri="{FF2B5EF4-FFF2-40B4-BE49-F238E27FC236}">
                  <a16:creationId xmlns:a16="http://schemas.microsoft.com/office/drawing/2014/main" id="{3C3A7B5F-9994-409C-8439-315C97B9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22" y="9613"/>
              <a:ext cx="190" cy="1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3" name="Line 39">
              <a:extLst>
                <a:ext uri="{FF2B5EF4-FFF2-40B4-BE49-F238E27FC236}">
                  <a16:creationId xmlns:a16="http://schemas.microsoft.com/office/drawing/2014/main" id="{9843698B-3CC4-5457-6B31-4E9330DC0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12" y="9698"/>
              <a:ext cx="438" cy="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4" name="Line 40">
              <a:extLst>
                <a:ext uri="{FF2B5EF4-FFF2-40B4-BE49-F238E27FC236}">
                  <a16:creationId xmlns:a16="http://schemas.microsoft.com/office/drawing/2014/main" id="{83C09951-3FEC-5409-40A9-97498D4D9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566" y="9552"/>
              <a:ext cx="284" cy="1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825" name="Line 41">
              <a:extLst>
                <a:ext uri="{FF2B5EF4-FFF2-40B4-BE49-F238E27FC236}">
                  <a16:creationId xmlns:a16="http://schemas.microsoft.com/office/drawing/2014/main" id="{270DDB19-42EB-954B-7802-336BD6130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10" y="9552"/>
              <a:ext cx="379" cy="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8792" name="Group 42">
            <a:extLst>
              <a:ext uri="{FF2B5EF4-FFF2-40B4-BE49-F238E27FC236}">
                <a16:creationId xmlns:a16="http://schemas.microsoft.com/office/drawing/2014/main" id="{7CA2EB7F-B946-C495-F549-05AFB989611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581150"/>
            <a:ext cx="1371600" cy="2636838"/>
            <a:chOff x="1200" y="1668"/>
            <a:chExt cx="1350" cy="2292"/>
          </a:xfrm>
        </p:grpSpPr>
        <p:sp>
          <p:nvSpPr>
            <p:cNvPr id="118814" name="Rectangle 43">
              <a:extLst>
                <a:ext uri="{FF2B5EF4-FFF2-40B4-BE49-F238E27FC236}">
                  <a16:creationId xmlns:a16="http://schemas.microsoft.com/office/drawing/2014/main" id="{EAC77A42-F662-3CC9-ADA0-761E0D073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44"/>
              <a:ext cx="1044" cy="201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18815" name="Freeform 44">
              <a:extLst>
                <a:ext uri="{FF2B5EF4-FFF2-40B4-BE49-F238E27FC236}">
                  <a16:creationId xmlns:a16="http://schemas.microsoft.com/office/drawing/2014/main" id="{E1DE52A3-4EE9-FE25-8CE2-838A482B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668"/>
              <a:ext cx="1344" cy="288"/>
            </a:xfrm>
            <a:custGeom>
              <a:avLst/>
              <a:gdLst>
                <a:gd name="T0" fmla="*/ 0 w 1344"/>
                <a:gd name="T1" fmla="*/ 276 h 288"/>
                <a:gd name="T2" fmla="*/ 300 w 1344"/>
                <a:gd name="T3" fmla="*/ 0 h 288"/>
                <a:gd name="T4" fmla="*/ 1344 w 1344"/>
                <a:gd name="T5" fmla="*/ 0 h 288"/>
                <a:gd name="T6" fmla="*/ 1044 w 1344"/>
                <a:gd name="T7" fmla="*/ 288 h 288"/>
                <a:gd name="T8" fmla="*/ 0 w 1344"/>
                <a:gd name="T9" fmla="*/ 27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288">
                  <a:moveTo>
                    <a:pt x="0" y="276"/>
                  </a:moveTo>
                  <a:lnTo>
                    <a:pt x="300" y="0"/>
                  </a:lnTo>
                  <a:lnTo>
                    <a:pt x="1344" y="0"/>
                  </a:lnTo>
                  <a:lnTo>
                    <a:pt x="1044" y="288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8816" name="Freeform 45">
              <a:extLst>
                <a:ext uri="{FF2B5EF4-FFF2-40B4-BE49-F238E27FC236}">
                  <a16:creationId xmlns:a16="http://schemas.microsoft.com/office/drawing/2014/main" id="{84983A24-E2FC-4C9D-F51B-2B4CB2670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1668"/>
              <a:ext cx="306" cy="2286"/>
            </a:xfrm>
            <a:custGeom>
              <a:avLst/>
              <a:gdLst>
                <a:gd name="T0" fmla="*/ 0 w 306"/>
                <a:gd name="T1" fmla="*/ 288 h 2286"/>
                <a:gd name="T2" fmla="*/ 0 w 306"/>
                <a:gd name="T3" fmla="*/ 2286 h 2286"/>
                <a:gd name="T4" fmla="*/ 306 w 306"/>
                <a:gd name="T5" fmla="*/ 2010 h 2286"/>
                <a:gd name="T6" fmla="*/ 306 w 306"/>
                <a:gd name="T7" fmla="*/ 0 h 2286"/>
                <a:gd name="T8" fmla="*/ 0 w 306"/>
                <a:gd name="T9" fmla="*/ 288 h 2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286">
                  <a:moveTo>
                    <a:pt x="0" y="288"/>
                  </a:moveTo>
                  <a:lnTo>
                    <a:pt x="0" y="2286"/>
                  </a:lnTo>
                  <a:lnTo>
                    <a:pt x="306" y="2010"/>
                  </a:lnTo>
                  <a:lnTo>
                    <a:pt x="306" y="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254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8793" name="Oval 46">
            <a:extLst>
              <a:ext uri="{FF2B5EF4-FFF2-40B4-BE49-F238E27FC236}">
                <a16:creationId xmlns:a16="http://schemas.microsoft.com/office/drawing/2014/main" id="{D7DD6E8F-88ED-AA1F-0777-136C1E52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1781175"/>
            <a:ext cx="261938" cy="274638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1</a:t>
            </a:r>
            <a:endParaRPr lang="es-ES" altLang="es-ES_tradnl" sz="1200" b="1"/>
          </a:p>
        </p:txBody>
      </p:sp>
      <p:sp>
        <p:nvSpPr>
          <p:cNvPr id="118794" name="Oval 47">
            <a:extLst>
              <a:ext uri="{FF2B5EF4-FFF2-40B4-BE49-F238E27FC236}">
                <a16:creationId xmlns:a16="http://schemas.microsoft.com/office/drawing/2014/main" id="{7E6D427E-D973-7307-BB27-5A5D21BD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435100"/>
            <a:ext cx="261937" cy="274638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2</a:t>
            </a:r>
            <a:endParaRPr lang="es-ES" altLang="es-ES_tradnl" sz="1200" b="1"/>
          </a:p>
        </p:txBody>
      </p:sp>
      <p:sp>
        <p:nvSpPr>
          <p:cNvPr id="118795" name="Oval 48">
            <a:extLst>
              <a:ext uri="{FF2B5EF4-FFF2-40B4-BE49-F238E27FC236}">
                <a16:creationId xmlns:a16="http://schemas.microsoft.com/office/drawing/2014/main" id="{233A73C9-69DB-9C39-CD80-421F785C9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1782763"/>
            <a:ext cx="261938" cy="274637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3</a:t>
            </a:r>
            <a:endParaRPr lang="es-ES" altLang="es-ES_tradnl" sz="1200" b="1"/>
          </a:p>
        </p:txBody>
      </p:sp>
      <p:sp>
        <p:nvSpPr>
          <p:cNvPr id="118796" name="Oval 49">
            <a:extLst>
              <a:ext uri="{FF2B5EF4-FFF2-40B4-BE49-F238E27FC236}">
                <a16:creationId xmlns:a16="http://schemas.microsoft.com/office/drawing/2014/main" id="{21D21D01-5FBD-A048-63B1-8C1A4BAE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1462088"/>
            <a:ext cx="261937" cy="274637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4</a:t>
            </a:r>
            <a:endParaRPr lang="es-ES" altLang="es-ES_tradnl" sz="1200" b="1"/>
          </a:p>
        </p:txBody>
      </p:sp>
      <p:sp>
        <p:nvSpPr>
          <p:cNvPr id="118797" name="Oval 50">
            <a:extLst>
              <a:ext uri="{FF2B5EF4-FFF2-40B4-BE49-F238E27FC236}">
                <a16:creationId xmlns:a16="http://schemas.microsoft.com/office/drawing/2014/main" id="{EBF340BE-1B75-615B-F872-4E4596C2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4081463"/>
            <a:ext cx="261937" cy="274637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5</a:t>
            </a:r>
            <a:endParaRPr lang="es-ES" altLang="es-ES_tradnl" sz="1200" b="1"/>
          </a:p>
        </p:txBody>
      </p:sp>
      <p:sp>
        <p:nvSpPr>
          <p:cNvPr id="118798" name="Oval 51">
            <a:extLst>
              <a:ext uri="{FF2B5EF4-FFF2-40B4-BE49-F238E27FC236}">
                <a16:creationId xmlns:a16="http://schemas.microsoft.com/office/drawing/2014/main" id="{496F2539-B935-FDB1-8186-801902701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4075113"/>
            <a:ext cx="261937" cy="274637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6</a:t>
            </a:r>
            <a:endParaRPr lang="es-ES" altLang="es-ES_tradnl" sz="1200" b="1"/>
          </a:p>
        </p:txBody>
      </p:sp>
      <p:sp>
        <p:nvSpPr>
          <p:cNvPr id="118799" name="Oval 52">
            <a:extLst>
              <a:ext uri="{FF2B5EF4-FFF2-40B4-BE49-F238E27FC236}">
                <a16:creationId xmlns:a16="http://schemas.microsoft.com/office/drawing/2014/main" id="{E7775C9C-F5F9-B876-A627-CB75DFD0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3741738"/>
            <a:ext cx="261937" cy="274637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7</a:t>
            </a:r>
            <a:endParaRPr lang="es-ES" altLang="es-ES_tradnl" sz="1200" b="1"/>
          </a:p>
        </p:txBody>
      </p:sp>
      <p:sp>
        <p:nvSpPr>
          <p:cNvPr id="118800" name="Oval 53">
            <a:extLst>
              <a:ext uri="{FF2B5EF4-FFF2-40B4-BE49-F238E27FC236}">
                <a16:creationId xmlns:a16="http://schemas.microsoft.com/office/drawing/2014/main" id="{917B4618-E085-955A-F0A3-FEBF1D02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1933575"/>
            <a:ext cx="261938" cy="2746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>
                <a:solidFill>
                  <a:schemeClr val="bg1"/>
                </a:solidFill>
              </a:rPr>
              <a:t>2</a:t>
            </a:r>
            <a:endParaRPr lang="es-ES" altLang="es-ES_tradnl" sz="1200" b="1">
              <a:solidFill>
                <a:schemeClr val="bg1"/>
              </a:solidFill>
            </a:endParaRPr>
          </a:p>
        </p:txBody>
      </p:sp>
      <p:sp>
        <p:nvSpPr>
          <p:cNvPr id="118801" name="Oval 54">
            <a:extLst>
              <a:ext uri="{FF2B5EF4-FFF2-40B4-BE49-F238E27FC236}">
                <a16:creationId xmlns:a16="http://schemas.microsoft.com/office/drawing/2014/main" id="{1E2563CA-0CC4-D17A-BE3E-00EC42BF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2528888"/>
            <a:ext cx="261937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>
                <a:solidFill>
                  <a:schemeClr val="bg1"/>
                </a:solidFill>
              </a:rPr>
              <a:t>1</a:t>
            </a:r>
            <a:endParaRPr lang="es-ES" altLang="es-ES_tradnl" sz="1200" b="1">
              <a:solidFill>
                <a:schemeClr val="bg1"/>
              </a:solidFill>
            </a:endParaRPr>
          </a:p>
        </p:txBody>
      </p:sp>
      <p:sp>
        <p:nvSpPr>
          <p:cNvPr id="118802" name="Oval 55">
            <a:extLst>
              <a:ext uri="{FF2B5EF4-FFF2-40B4-BE49-F238E27FC236}">
                <a16:creationId xmlns:a16="http://schemas.microsoft.com/office/drawing/2014/main" id="{2F2FB60C-2D81-BC16-719F-FDC6AD828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1457325"/>
            <a:ext cx="261938" cy="2746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>
                <a:solidFill>
                  <a:schemeClr val="bg1"/>
                </a:solidFill>
              </a:rPr>
              <a:t>7</a:t>
            </a:r>
            <a:endParaRPr lang="es-ES" altLang="es-ES_tradnl" sz="1200" b="1">
              <a:solidFill>
                <a:schemeClr val="bg1"/>
              </a:solidFill>
            </a:endParaRPr>
          </a:p>
        </p:txBody>
      </p:sp>
      <p:sp>
        <p:nvSpPr>
          <p:cNvPr id="118803" name="Oval 56">
            <a:extLst>
              <a:ext uri="{FF2B5EF4-FFF2-40B4-BE49-F238E27FC236}">
                <a16:creationId xmlns:a16="http://schemas.microsoft.com/office/drawing/2014/main" id="{B54E4F99-F305-8D80-29D9-5CE778AF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36938"/>
            <a:ext cx="2619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>
                <a:solidFill>
                  <a:schemeClr val="bg1"/>
                </a:solidFill>
              </a:rPr>
              <a:t>3</a:t>
            </a:r>
            <a:endParaRPr lang="es-ES" altLang="es-ES_tradnl" sz="1200" b="1">
              <a:solidFill>
                <a:schemeClr val="bg1"/>
              </a:solidFill>
            </a:endParaRPr>
          </a:p>
        </p:txBody>
      </p:sp>
      <p:sp>
        <p:nvSpPr>
          <p:cNvPr id="118804" name="Oval 57">
            <a:extLst>
              <a:ext uri="{FF2B5EF4-FFF2-40B4-BE49-F238E27FC236}">
                <a16:creationId xmlns:a16="http://schemas.microsoft.com/office/drawing/2014/main" id="{94031ACB-DF31-633A-EABB-16866F61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4135438"/>
            <a:ext cx="261938" cy="2746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>
                <a:solidFill>
                  <a:schemeClr val="bg1"/>
                </a:solidFill>
              </a:rPr>
              <a:t>4</a:t>
            </a:r>
            <a:endParaRPr lang="es-ES" altLang="es-ES_tradnl" sz="1200" b="1">
              <a:solidFill>
                <a:schemeClr val="bg1"/>
              </a:solidFill>
            </a:endParaRPr>
          </a:p>
        </p:txBody>
      </p:sp>
      <p:sp>
        <p:nvSpPr>
          <p:cNvPr id="118805" name="Oval 58">
            <a:extLst>
              <a:ext uri="{FF2B5EF4-FFF2-40B4-BE49-F238E27FC236}">
                <a16:creationId xmlns:a16="http://schemas.microsoft.com/office/drawing/2014/main" id="{DF307DF8-D6CB-F227-6EBE-71B70CB5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1987550"/>
            <a:ext cx="261937" cy="2746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>
                <a:solidFill>
                  <a:schemeClr val="bg1"/>
                </a:solidFill>
              </a:rPr>
              <a:t>6</a:t>
            </a:r>
            <a:endParaRPr lang="es-ES" altLang="es-ES_tradnl" sz="1200" b="1">
              <a:solidFill>
                <a:schemeClr val="bg1"/>
              </a:solidFill>
            </a:endParaRPr>
          </a:p>
        </p:txBody>
      </p:sp>
      <p:sp>
        <p:nvSpPr>
          <p:cNvPr id="118806" name="Oval 59">
            <a:extLst>
              <a:ext uri="{FF2B5EF4-FFF2-40B4-BE49-F238E27FC236}">
                <a16:creationId xmlns:a16="http://schemas.microsoft.com/office/drawing/2014/main" id="{83749AE8-C78E-A117-C38E-8BAA202EA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3508375"/>
            <a:ext cx="261937" cy="2746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>
                <a:solidFill>
                  <a:schemeClr val="bg1"/>
                </a:solidFill>
              </a:rPr>
              <a:t>5</a:t>
            </a:r>
            <a:endParaRPr lang="es-ES" altLang="es-ES_tradnl" sz="1200" b="1">
              <a:solidFill>
                <a:schemeClr val="bg1"/>
              </a:solidFill>
            </a:endParaRPr>
          </a:p>
        </p:txBody>
      </p:sp>
      <p:sp>
        <p:nvSpPr>
          <p:cNvPr id="118807" name="Oval 60">
            <a:extLst>
              <a:ext uri="{FF2B5EF4-FFF2-40B4-BE49-F238E27FC236}">
                <a16:creationId xmlns:a16="http://schemas.microsoft.com/office/drawing/2014/main" id="{18C9FB03-F55D-5D03-3E2F-4FBD1D62F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1897063"/>
            <a:ext cx="261937" cy="27463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4</a:t>
            </a:r>
            <a:endParaRPr lang="es-ES" altLang="es-ES_tradnl" sz="1200" b="1"/>
          </a:p>
        </p:txBody>
      </p:sp>
      <p:sp>
        <p:nvSpPr>
          <p:cNvPr id="118808" name="Oval 62">
            <a:extLst>
              <a:ext uri="{FF2B5EF4-FFF2-40B4-BE49-F238E27FC236}">
                <a16:creationId xmlns:a16="http://schemas.microsoft.com/office/drawing/2014/main" id="{B4DB55AD-43C7-8095-C2B5-F885092D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1760538"/>
            <a:ext cx="261937" cy="27463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6</a:t>
            </a:r>
            <a:endParaRPr lang="es-ES" altLang="es-ES_tradnl" sz="1200" b="1"/>
          </a:p>
        </p:txBody>
      </p:sp>
      <p:sp>
        <p:nvSpPr>
          <p:cNvPr id="118809" name="Oval 63">
            <a:extLst>
              <a:ext uri="{FF2B5EF4-FFF2-40B4-BE49-F238E27FC236}">
                <a16:creationId xmlns:a16="http://schemas.microsoft.com/office/drawing/2014/main" id="{D688BB5B-F4AD-8262-B24D-6AA975EC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1611313"/>
            <a:ext cx="261937" cy="27463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7</a:t>
            </a:r>
            <a:endParaRPr lang="es-ES" altLang="es-ES_tradnl" sz="1200" b="1"/>
          </a:p>
        </p:txBody>
      </p:sp>
      <p:sp>
        <p:nvSpPr>
          <p:cNvPr id="118810" name="Oval 64">
            <a:extLst>
              <a:ext uri="{FF2B5EF4-FFF2-40B4-BE49-F238E27FC236}">
                <a16:creationId xmlns:a16="http://schemas.microsoft.com/office/drawing/2014/main" id="{AD07756D-E5BD-28E7-663F-8C299B6E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1512888"/>
            <a:ext cx="261938" cy="27463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6</a:t>
            </a:r>
            <a:endParaRPr lang="es-ES" altLang="es-ES_tradnl" sz="1200" b="1"/>
          </a:p>
        </p:txBody>
      </p:sp>
      <p:sp>
        <p:nvSpPr>
          <p:cNvPr id="118811" name="Oval 65">
            <a:extLst>
              <a:ext uri="{FF2B5EF4-FFF2-40B4-BE49-F238E27FC236}">
                <a16:creationId xmlns:a16="http://schemas.microsoft.com/office/drawing/2014/main" id="{DA833B48-4DEB-3B17-AD2C-E0ACFA87A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4029075"/>
            <a:ext cx="261938" cy="27463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2</a:t>
            </a:r>
            <a:endParaRPr lang="es-ES" altLang="es-ES_tradnl" sz="1200" b="1"/>
          </a:p>
        </p:txBody>
      </p:sp>
      <p:sp>
        <p:nvSpPr>
          <p:cNvPr id="118812" name="Oval 66">
            <a:extLst>
              <a:ext uri="{FF2B5EF4-FFF2-40B4-BE49-F238E27FC236}">
                <a16:creationId xmlns:a16="http://schemas.microsoft.com/office/drawing/2014/main" id="{F865A4A2-54E5-8BD8-0C94-B01081E2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3511550"/>
            <a:ext cx="261937" cy="27463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3</a:t>
            </a:r>
            <a:endParaRPr lang="es-ES" altLang="es-ES_tradnl" sz="1200" b="1"/>
          </a:p>
        </p:txBody>
      </p:sp>
      <p:sp>
        <p:nvSpPr>
          <p:cNvPr id="118813" name="Oval 67">
            <a:extLst>
              <a:ext uri="{FF2B5EF4-FFF2-40B4-BE49-F238E27FC236}">
                <a16:creationId xmlns:a16="http://schemas.microsoft.com/office/drawing/2014/main" id="{4F8A501C-2090-EEFC-2885-36A69FEA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2935288"/>
            <a:ext cx="261938" cy="27463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1200" b="1"/>
              <a:t>1</a:t>
            </a:r>
            <a:endParaRPr lang="es-ES" altLang="es-ES_tradnl" sz="1200" b="1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3 Marcador de pie de página">
            <a:extLst>
              <a:ext uri="{FF2B5EF4-FFF2-40B4-BE49-F238E27FC236}">
                <a16:creationId xmlns:a16="http://schemas.microsoft.com/office/drawing/2014/main" id="{30C6DF8F-717B-60BC-EED4-05E43DA829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DE7FB25-AE41-475C-8E83-B537F0AD72F3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E857932-6853-EC4F-BBE2-44E36E221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531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 Grafos.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2DCC9B82-B9CC-CD15-779D-0520E7C91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20675"/>
            <a:ext cx="8535988" cy="5710238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 dirty="0"/>
              <a:t>	Conclusiones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s-ES_tradnl" altLang="es-ES_tradnl" sz="2600" dirty="0"/>
              <a:t>Los grafos son una herramienta fundamental en resolución de problemas.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s-ES_tradnl" altLang="es-ES_tradnl" sz="2600" b="1" dirty="0"/>
              <a:t>Representación:</a:t>
            </a:r>
            <a:endParaRPr lang="es-ES_tradnl" altLang="es-ES_tradnl" sz="2600" dirty="0"/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s-ES_tradnl" altLang="es-ES_tradnl" sz="2400" dirty="0"/>
              <a:t>Tamaño reducido: matrices de adyacencia.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s-ES_tradnl" altLang="es-ES_tradnl" sz="2400" dirty="0"/>
              <a:t>Tamaño grande y grafo “escaso”: listas de adyacencia.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s-ES_tradnl" altLang="es-ES_tradnl" sz="2600" dirty="0"/>
              <a:t>Existen muchos algoritmos “clásicos” para resolver diferentes problemas sobre grafos.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s-ES_tradnl" altLang="es-ES_tradnl" sz="2600" b="1" dirty="0"/>
              <a:t>Nuestro trabajo:</a:t>
            </a:r>
            <a:r>
              <a:rPr lang="es-ES_tradnl" altLang="es-ES_tradnl" sz="2600" dirty="0"/>
              <a:t> Saber modelar los problemas de interés usando grafos y encontrar el algoritmo adecuado para la aplicación que se requiera.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s-ES_tradnl" altLang="es-ES_tradnl" sz="2600" b="1" dirty="0"/>
              <a:t>Problemas NP-completos sobre grafos:</a:t>
            </a:r>
            <a:r>
              <a:rPr lang="es-ES_tradnl" altLang="es-ES_tradnl" sz="2600" dirty="0"/>
              <a:t> Diseñar un algoritmo óptimo con alto coste, o un algoritmo heurístico, aproximado pero rápido.</a:t>
            </a:r>
          </a:p>
        </p:txBody>
      </p:sp>
      <p:sp>
        <p:nvSpPr>
          <p:cNvPr id="158742" name="Text Box 22">
            <a:extLst>
              <a:ext uri="{FF2B5EF4-FFF2-40B4-BE49-F238E27FC236}">
                <a16:creationId xmlns:a16="http://schemas.microsoft.com/office/drawing/2014/main" id="{4B46ADB6-1AC3-4FC4-DA0B-AEBD03AD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5500688"/>
            <a:ext cx="2847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 b="1" dirty="0"/>
              <a:t>Continuará...</a:t>
            </a:r>
            <a:endParaRPr lang="es-ES" altLang="es-ES_tradnl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Marcador de pie de página">
            <a:extLst>
              <a:ext uri="{FF2B5EF4-FFF2-40B4-BE49-F238E27FC236}">
                <a16:creationId xmlns:a16="http://schemas.microsoft.com/office/drawing/2014/main" id="{AC455668-0459-AEA1-8D24-69EFAABB2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2C49D619-4DFA-40CF-9BEB-ADC971FF0085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8418C4F-8512-EC52-5141-054F942CD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9763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grpSp>
        <p:nvGrpSpPr>
          <p:cNvPr id="14340" name="Group 98">
            <a:extLst>
              <a:ext uri="{FF2B5EF4-FFF2-40B4-BE49-F238E27FC236}">
                <a16:creationId xmlns:a16="http://schemas.microsoft.com/office/drawing/2014/main" id="{C62C034E-0D6D-3115-64BF-9E5655AFE50E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3676650"/>
            <a:ext cx="3311525" cy="2438400"/>
            <a:chOff x="3543" y="2710"/>
            <a:chExt cx="1807" cy="1316"/>
          </a:xfrm>
        </p:grpSpPr>
        <p:sp>
          <p:nvSpPr>
            <p:cNvPr id="14508" name="Oval 68">
              <a:extLst>
                <a:ext uri="{FF2B5EF4-FFF2-40B4-BE49-F238E27FC236}">
                  <a16:creationId xmlns:a16="http://schemas.microsoft.com/office/drawing/2014/main" id="{5432AC0C-DA63-906D-60D0-10E75EFCC4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849" y="3224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09" name="Oval 69">
              <a:extLst>
                <a:ext uri="{FF2B5EF4-FFF2-40B4-BE49-F238E27FC236}">
                  <a16:creationId xmlns:a16="http://schemas.microsoft.com/office/drawing/2014/main" id="{7FDF593E-CAA2-572E-F330-596CA4E6B4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579" y="2950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0" name="Oval 70">
              <a:extLst>
                <a:ext uri="{FF2B5EF4-FFF2-40B4-BE49-F238E27FC236}">
                  <a16:creationId xmlns:a16="http://schemas.microsoft.com/office/drawing/2014/main" id="{D61F060A-862C-BEF9-0A46-A3FA773D83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703" y="2776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1" name="Oval 71">
              <a:extLst>
                <a:ext uri="{FF2B5EF4-FFF2-40B4-BE49-F238E27FC236}">
                  <a16:creationId xmlns:a16="http://schemas.microsoft.com/office/drawing/2014/main" id="{2A6F23E7-0E0E-6590-D0A1-FE6D60A37B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5242" y="3346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2" name="Oval 72">
              <a:extLst>
                <a:ext uri="{FF2B5EF4-FFF2-40B4-BE49-F238E27FC236}">
                  <a16:creationId xmlns:a16="http://schemas.microsoft.com/office/drawing/2014/main" id="{CC26AD29-CD42-5F6C-0D31-FE73DE329D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725" y="3445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3" name="Oval 73">
              <a:extLst>
                <a:ext uri="{FF2B5EF4-FFF2-40B4-BE49-F238E27FC236}">
                  <a16:creationId xmlns:a16="http://schemas.microsoft.com/office/drawing/2014/main" id="{4EBCC114-1541-D8C6-2F81-7D2476D721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461" y="3114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4" name="Oval 74">
              <a:extLst>
                <a:ext uri="{FF2B5EF4-FFF2-40B4-BE49-F238E27FC236}">
                  <a16:creationId xmlns:a16="http://schemas.microsoft.com/office/drawing/2014/main" id="{DE47DFD4-0A48-1B99-6191-1EF171D6A1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543" y="3439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5" name="Oval 75">
              <a:extLst>
                <a:ext uri="{FF2B5EF4-FFF2-40B4-BE49-F238E27FC236}">
                  <a16:creationId xmlns:a16="http://schemas.microsoft.com/office/drawing/2014/main" id="{F6F49C2C-66BA-B787-6A7D-FC19962FC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789" y="3684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6" name="Oval 76">
              <a:extLst>
                <a:ext uri="{FF2B5EF4-FFF2-40B4-BE49-F238E27FC236}">
                  <a16:creationId xmlns:a16="http://schemas.microsoft.com/office/drawing/2014/main" id="{756AB575-88C7-F0C9-C086-CA74C00645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398" y="3585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7" name="Oval 77">
              <a:extLst>
                <a:ext uri="{FF2B5EF4-FFF2-40B4-BE49-F238E27FC236}">
                  <a16:creationId xmlns:a16="http://schemas.microsoft.com/office/drawing/2014/main" id="{BCE3B3BE-1F3E-32A9-4FD8-357DF27F4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695" y="3910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8" name="Oval 78">
              <a:extLst>
                <a:ext uri="{FF2B5EF4-FFF2-40B4-BE49-F238E27FC236}">
                  <a16:creationId xmlns:a16="http://schemas.microsoft.com/office/drawing/2014/main" id="{38DB1036-9616-C7D5-B945-75472D1E42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5231" y="3849"/>
              <a:ext cx="108" cy="11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4519" name="Line 79">
              <a:extLst>
                <a:ext uri="{FF2B5EF4-FFF2-40B4-BE49-F238E27FC236}">
                  <a16:creationId xmlns:a16="http://schemas.microsoft.com/office/drawing/2014/main" id="{3A411B3C-172E-B951-0B47-1D93FE2398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3718" y="2710"/>
              <a:ext cx="950" cy="3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0" name="Line 80">
              <a:extLst>
                <a:ext uri="{FF2B5EF4-FFF2-40B4-BE49-F238E27FC236}">
                  <a16:creationId xmlns:a16="http://schemas.microsoft.com/office/drawing/2014/main" id="{02E7F2F5-213A-C37A-3225-D11B299615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4753" y="2915"/>
              <a:ext cx="591" cy="3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1" name="Line 81">
              <a:extLst>
                <a:ext uri="{FF2B5EF4-FFF2-40B4-BE49-F238E27FC236}">
                  <a16:creationId xmlns:a16="http://schemas.microsoft.com/office/drawing/2014/main" id="{8C5FDD28-8B06-3EA2-1658-2927B7D47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5267" y="3452"/>
              <a:ext cx="62" cy="3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2" name="Line 82">
              <a:extLst>
                <a:ext uri="{FF2B5EF4-FFF2-40B4-BE49-F238E27FC236}">
                  <a16:creationId xmlns:a16="http://schemas.microsoft.com/office/drawing/2014/main" id="{E5696E06-062C-B9F3-41DD-D8634DD440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>
              <a:off x="4818" y="3864"/>
              <a:ext cx="397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3" name="Line 83">
              <a:extLst>
                <a:ext uri="{FF2B5EF4-FFF2-40B4-BE49-F238E27FC236}">
                  <a16:creationId xmlns:a16="http://schemas.microsoft.com/office/drawing/2014/main" id="{B531C4D2-FDF3-A3A0-FCF6-FD1C796993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4736" y="3557"/>
              <a:ext cx="51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4" name="Line 84">
              <a:extLst>
                <a:ext uri="{FF2B5EF4-FFF2-40B4-BE49-F238E27FC236}">
                  <a16:creationId xmlns:a16="http://schemas.microsoft.com/office/drawing/2014/main" id="{5F171CE0-BAF2-542E-69F6-A1004D90EA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4849" y="3377"/>
              <a:ext cx="383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5" name="Line 85">
              <a:extLst>
                <a:ext uri="{FF2B5EF4-FFF2-40B4-BE49-F238E27FC236}">
                  <a16:creationId xmlns:a16="http://schemas.microsoft.com/office/drawing/2014/main" id="{21A7DAAD-D613-5417-EFB8-1DB5755816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4535" y="3243"/>
              <a:ext cx="244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6" name="Line 86">
              <a:extLst>
                <a:ext uri="{FF2B5EF4-FFF2-40B4-BE49-F238E27FC236}">
                  <a16:creationId xmlns:a16="http://schemas.microsoft.com/office/drawing/2014/main" id="{87485A46-1BC6-6E53-40EB-3CC004C55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4464" y="3699"/>
              <a:ext cx="265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7" name="Line 87">
              <a:extLst>
                <a:ext uri="{FF2B5EF4-FFF2-40B4-BE49-F238E27FC236}">
                  <a16:creationId xmlns:a16="http://schemas.microsoft.com/office/drawing/2014/main" id="{A5190ED6-6298-D96F-1C3E-AB4E10C882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4447" y="3218"/>
              <a:ext cx="48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8" name="Line 88">
              <a:extLst>
                <a:ext uri="{FF2B5EF4-FFF2-40B4-BE49-F238E27FC236}">
                  <a16:creationId xmlns:a16="http://schemas.microsoft.com/office/drawing/2014/main" id="{49FEB5EB-00C5-85D3-5481-B255F74D0F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>
              <a:off x="3967" y="3135"/>
              <a:ext cx="478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29" name="Line 89">
              <a:extLst>
                <a:ext uri="{FF2B5EF4-FFF2-40B4-BE49-F238E27FC236}">
                  <a16:creationId xmlns:a16="http://schemas.microsoft.com/office/drawing/2014/main" id="{5010BA1F-8D82-2903-3C57-2848C9EA44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3911" y="3588"/>
              <a:ext cx="472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30" name="Line 90">
              <a:extLst>
                <a:ext uri="{FF2B5EF4-FFF2-40B4-BE49-F238E27FC236}">
                  <a16:creationId xmlns:a16="http://schemas.microsoft.com/office/drawing/2014/main" id="{BB8F3A0C-15DE-FF71-5120-992F808B3F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3848" y="3335"/>
              <a:ext cx="45" cy="3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31" name="Line 91">
              <a:extLst>
                <a:ext uri="{FF2B5EF4-FFF2-40B4-BE49-F238E27FC236}">
                  <a16:creationId xmlns:a16="http://schemas.microsoft.com/office/drawing/2014/main" id="{4A355177-B0BE-21CD-6266-8EE071A5F5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3621" y="3560"/>
              <a:ext cx="196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32" name="Line 92">
              <a:extLst>
                <a:ext uri="{FF2B5EF4-FFF2-40B4-BE49-F238E27FC236}">
                  <a16:creationId xmlns:a16="http://schemas.microsoft.com/office/drawing/2014/main" id="{B1F7E6DD-0B1D-E3FB-B230-FEEF7FF331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3580" y="3063"/>
              <a:ext cx="63" cy="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533" name="Line 93">
              <a:extLst>
                <a:ext uri="{FF2B5EF4-FFF2-40B4-BE49-F238E27FC236}">
                  <a16:creationId xmlns:a16="http://schemas.microsoft.com/office/drawing/2014/main" id="{CF24E28F-A6D4-EB84-BE95-84D32A89C5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3651" y="3069"/>
              <a:ext cx="233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4341" name="Group 531">
            <a:extLst>
              <a:ext uri="{FF2B5EF4-FFF2-40B4-BE49-F238E27FC236}">
                <a16:creationId xmlns:a16="http://schemas.microsoft.com/office/drawing/2014/main" id="{E72D1A0A-CD1B-5011-6DB1-4D5BF64A1D85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1019175"/>
            <a:ext cx="3994150" cy="2357438"/>
            <a:chOff x="289" y="960"/>
            <a:chExt cx="2592" cy="1348"/>
          </a:xfrm>
        </p:grpSpPr>
        <p:sp>
          <p:nvSpPr>
            <p:cNvPr id="14486" name="Oval 532">
              <a:extLst>
                <a:ext uri="{FF2B5EF4-FFF2-40B4-BE49-F238E27FC236}">
                  <a16:creationId xmlns:a16="http://schemas.microsoft.com/office/drawing/2014/main" id="{30362395-2034-D496-B606-CBD5FE534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1474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b="1"/>
                <a:t>0</a:t>
              </a:r>
            </a:p>
          </p:txBody>
        </p:sp>
        <p:sp>
          <p:nvSpPr>
            <p:cNvPr id="14487" name="Oval 533">
              <a:extLst>
                <a:ext uri="{FF2B5EF4-FFF2-40B4-BE49-F238E27FC236}">
                  <a16:creationId xmlns:a16="http://schemas.microsoft.com/office/drawing/2014/main" id="{FA9ACA1D-73CD-AE53-D11F-9F370AFF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474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b="1"/>
                <a:t>1</a:t>
              </a:r>
            </a:p>
          </p:txBody>
        </p:sp>
        <p:sp>
          <p:nvSpPr>
            <p:cNvPr id="14488" name="Oval 534">
              <a:extLst>
                <a:ext uri="{FF2B5EF4-FFF2-40B4-BE49-F238E27FC236}">
                  <a16:creationId xmlns:a16="http://schemas.microsoft.com/office/drawing/2014/main" id="{C597D6BA-DA84-72EE-25B4-0DF16B4C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474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b="1"/>
                <a:t>2</a:t>
              </a:r>
            </a:p>
          </p:txBody>
        </p:sp>
        <p:sp>
          <p:nvSpPr>
            <p:cNvPr id="14489" name="AutoShape 535">
              <a:extLst>
                <a:ext uri="{FF2B5EF4-FFF2-40B4-BE49-F238E27FC236}">
                  <a16:creationId xmlns:a16="http://schemas.microsoft.com/office/drawing/2014/main" id="{1D3BDCD2-02BF-E30E-2B39-1EAED8A5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147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25" y="10800"/>
                  </a:moveTo>
                  <a:cubicBezTo>
                    <a:pt x="2325" y="15481"/>
                    <a:pt x="6119" y="19275"/>
                    <a:pt x="10800" y="19275"/>
                  </a:cubicBezTo>
                  <a:cubicBezTo>
                    <a:pt x="15481" y="19275"/>
                    <a:pt x="19275" y="15481"/>
                    <a:pt x="19275" y="10800"/>
                  </a:cubicBezTo>
                  <a:cubicBezTo>
                    <a:pt x="19275" y="6119"/>
                    <a:pt x="15481" y="2325"/>
                    <a:pt x="10800" y="2325"/>
                  </a:cubicBezTo>
                  <a:cubicBezTo>
                    <a:pt x="6119" y="2325"/>
                    <a:pt x="2325" y="6119"/>
                    <a:pt x="2325" y="108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b="1"/>
                <a:t>3</a:t>
              </a:r>
            </a:p>
          </p:txBody>
        </p:sp>
        <p:sp>
          <p:nvSpPr>
            <p:cNvPr id="14490" name="Line 536">
              <a:extLst>
                <a:ext uri="{FF2B5EF4-FFF2-40B4-BE49-F238E27FC236}">
                  <a16:creationId xmlns:a16="http://schemas.microsoft.com/office/drawing/2014/main" id="{7E531A24-DE07-CAAF-7DAB-667827A06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" y="1581"/>
              <a:ext cx="43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1" name="Line 537">
              <a:extLst>
                <a:ext uri="{FF2B5EF4-FFF2-40B4-BE49-F238E27FC236}">
                  <a16:creationId xmlns:a16="http://schemas.microsoft.com/office/drawing/2014/main" id="{A5D0E98D-93BC-B957-2ADA-58114F063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1594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2" name="Line 538">
              <a:extLst>
                <a:ext uri="{FF2B5EF4-FFF2-40B4-BE49-F238E27FC236}">
                  <a16:creationId xmlns:a16="http://schemas.microsoft.com/office/drawing/2014/main" id="{5CBB8301-DA42-AF71-844F-D38224D56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1589"/>
              <a:ext cx="3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3" name="Line 539">
              <a:extLst>
                <a:ext uri="{FF2B5EF4-FFF2-40B4-BE49-F238E27FC236}">
                  <a16:creationId xmlns:a16="http://schemas.microsoft.com/office/drawing/2014/main" id="{575C9EFA-444B-E675-E423-66D340331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1594"/>
              <a:ext cx="3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4" name="Freeform 540">
              <a:extLst>
                <a:ext uri="{FF2B5EF4-FFF2-40B4-BE49-F238E27FC236}">
                  <a16:creationId xmlns:a16="http://schemas.microsoft.com/office/drawing/2014/main" id="{6C532F4C-D0B4-3DEA-8619-CE0F49CF2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148"/>
              <a:ext cx="250" cy="346"/>
            </a:xfrm>
            <a:custGeom>
              <a:avLst/>
              <a:gdLst>
                <a:gd name="T0" fmla="*/ 191 w 250"/>
                <a:gd name="T1" fmla="*/ 345 h 346"/>
                <a:gd name="T2" fmla="*/ 242 w 250"/>
                <a:gd name="T3" fmla="*/ 235 h 346"/>
                <a:gd name="T4" fmla="*/ 218 w 250"/>
                <a:gd name="T5" fmla="*/ 33 h 346"/>
                <a:gd name="T6" fmla="*/ 46 w 250"/>
                <a:gd name="T7" fmla="*/ 33 h 346"/>
                <a:gd name="T8" fmla="*/ 2 w 250"/>
                <a:gd name="T9" fmla="*/ 216 h 346"/>
                <a:gd name="T10" fmla="*/ 56 w 250"/>
                <a:gd name="T11" fmla="*/ 346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0" h="346">
                  <a:moveTo>
                    <a:pt x="191" y="345"/>
                  </a:moveTo>
                  <a:cubicBezTo>
                    <a:pt x="199" y="327"/>
                    <a:pt x="238" y="287"/>
                    <a:pt x="242" y="235"/>
                  </a:cubicBezTo>
                  <a:cubicBezTo>
                    <a:pt x="246" y="183"/>
                    <a:pt x="250" y="66"/>
                    <a:pt x="218" y="33"/>
                  </a:cubicBezTo>
                  <a:cubicBezTo>
                    <a:pt x="186" y="0"/>
                    <a:pt x="82" y="3"/>
                    <a:pt x="46" y="33"/>
                  </a:cubicBezTo>
                  <a:cubicBezTo>
                    <a:pt x="10" y="63"/>
                    <a:pt x="0" y="164"/>
                    <a:pt x="2" y="216"/>
                  </a:cubicBezTo>
                  <a:cubicBezTo>
                    <a:pt x="4" y="268"/>
                    <a:pt x="45" y="319"/>
                    <a:pt x="56" y="34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5" name="Freeform 541">
              <a:extLst>
                <a:ext uri="{FF2B5EF4-FFF2-40B4-BE49-F238E27FC236}">
                  <a16:creationId xmlns:a16="http://schemas.microsoft.com/office/drawing/2014/main" id="{BF0FB1CF-8871-3A2E-DE24-EBF533C18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1278"/>
              <a:ext cx="1737" cy="234"/>
            </a:xfrm>
            <a:custGeom>
              <a:avLst/>
              <a:gdLst>
                <a:gd name="T0" fmla="*/ 1737 w 1737"/>
                <a:gd name="T1" fmla="*/ 215 h 234"/>
                <a:gd name="T2" fmla="*/ 1333 w 1737"/>
                <a:gd name="T3" fmla="*/ 33 h 234"/>
                <a:gd name="T4" fmla="*/ 474 w 1737"/>
                <a:gd name="T5" fmla="*/ 33 h 234"/>
                <a:gd name="T6" fmla="*/ 0 w 1737"/>
                <a:gd name="T7" fmla="*/ 234 h 2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7" h="234">
                  <a:moveTo>
                    <a:pt x="1737" y="215"/>
                  </a:moveTo>
                  <a:cubicBezTo>
                    <a:pt x="1670" y="185"/>
                    <a:pt x="1543" y="63"/>
                    <a:pt x="1333" y="33"/>
                  </a:cubicBezTo>
                  <a:cubicBezTo>
                    <a:pt x="1123" y="3"/>
                    <a:pt x="696" y="0"/>
                    <a:pt x="474" y="33"/>
                  </a:cubicBezTo>
                  <a:cubicBezTo>
                    <a:pt x="252" y="66"/>
                    <a:pt x="99" y="192"/>
                    <a:pt x="0" y="23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6" name="Freeform 542">
              <a:extLst>
                <a:ext uri="{FF2B5EF4-FFF2-40B4-BE49-F238E27FC236}">
                  <a16:creationId xmlns:a16="http://schemas.microsoft.com/office/drawing/2014/main" id="{EEA14FE7-382B-FCDC-B1AA-4E87CDA6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1690"/>
              <a:ext cx="475" cy="62"/>
            </a:xfrm>
            <a:custGeom>
              <a:avLst/>
              <a:gdLst>
                <a:gd name="T0" fmla="*/ 475 w 475"/>
                <a:gd name="T1" fmla="*/ 0 h 62"/>
                <a:gd name="T2" fmla="*/ 258 w 475"/>
                <a:gd name="T3" fmla="*/ 62 h 62"/>
                <a:gd name="T4" fmla="*/ 0 w 475"/>
                <a:gd name="T5" fmla="*/ 1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" h="62">
                  <a:moveTo>
                    <a:pt x="475" y="0"/>
                  </a:moveTo>
                  <a:cubicBezTo>
                    <a:pt x="439" y="10"/>
                    <a:pt x="337" y="62"/>
                    <a:pt x="258" y="62"/>
                  </a:cubicBezTo>
                  <a:cubicBezTo>
                    <a:pt x="179" y="62"/>
                    <a:pt x="54" y="14"/>
                    <a:pt x="0" y="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7" name="Freeform 543">
              <a:extLst>
                <a:ext uri="{FF2B5EF4-FFF2-40B4-BE49-F238E27FC236}">
                  <a16:creationId xmlns:a16="http://schemas.microsoft.com/office/drawing/2014/main" id="{00EB9ED1-4401-DD60-657C-5626607A4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" y="1704"/>
              <a:ext cx="1119" cy="460"/>
            </a:xfrm>
            <a:custGeom>
              <a:avLst/>
              <a:gdLst>
                <a:gd name="T0" fmla="*/ 1119 w 1119"/>
                <a:gd name="T1" fmla="*/ 16 h 460"/>
                <a:gd name="T2" fmla="*/ 869 w 1119"/>
                <a:gd name="T3" fmla="*/ 399 h 460"/>
                <a:gd name="T4" fmla="*/ 259 w 1119"/>
                <a:gd name="T5" fmla="*/ 380 h 460"/>
                <a:gd name="T6" fmla="*/ 0 w 1119"/>
                <a:gd name="T7" fmla="*/ 0 h 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9" h="460">
                  <a:moveTo>
                    <a:pt x="1119" y="16"/>
                  </a:moveTo>
                  <a:cubicBezTo>
                    <a:pt x="1077" y="80"/>
                    <a:pt x="1012" y="338"/>
                    <a:pt x="869" y="399"/>
                  </a:cubicBezTo>
                  <a:cubicBezTo>
                    <a:pt x="726" y="460"/>
                    <a:pt x="404" y="446"/>
                    <a:pt x="259" y="380"/>
                  </a:cubicBezTo>
                  <a:cubicBezTo>
                    <a:pt x="114" y="314"/>
                    <a:pt x="54" y="79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8" name="Freeform 544">
              <a:extLst>
                <a:ext uri="{FF2B5EF4-FFF2-40B4-BE49-F238E27FC236}">
                  <a16:creationId xmlns:a16="http://schemas.microsoft.com/office/drawing/2014/main" id="{333A975F-BCEA-B875-7A32-B35A435C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" y="1647"/>
              <a:ext cx="364" cy="501"/>
            </a:xfrm>
            <a:custGeom>
              <a:avLst/>
              <a:gdLst>
                <a:gd name="T0" fmla="*/ 364 w 364"/>
                <a:gd name="T1" fmla="*/ 62 h 501"/>
                <a:gd name="T2" fmla="*/ 276 w 364"/>
                <a:gd name="T3" fmla="*/ 379 h 501"/>
                <a:gd name="T4" fmla="*/ 141 w 364"/>
                <a:gd name="T5" fmla="*/ 494 h 501"/>
                <a:gd name="T6" fmla="*/ 16 w 364"/>
                <a:gd name="T7" fmla="*/ 422 h 501"/>
                <a:gd name="T8" fmla="*/ 45 w 364"/>
                <a:gd name="T9" fmla="*/ 216 h 501"/>
                <a:gd name="T10" fmla="*/ 271 w 364"/>
                <a:gd name="T11" fmla="*/ 0 h 5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4" h="501">
                  <a:moveTo>
                    <a:pt x="364" y="62"/>
                  </a:moveTo>
                  <a:cubicBezTo>
                    <a:pt x="349" y="115"/>
                    <a:pt x="313" y="307"/>
                    <a:pt x="276" y="379"/>
                  </a:cubicBezTo>
                  <a:cubicBezTo>
                    <a:pt x="239" y="451"/>
                    <a:pt x="184" y="487"/>
                    <a:pt x="141" y="494"/>
                  </a:cubicBezTo>
                  <a:cubicBezTo>
                    <a:pt x="98" y="501"/>
                    <a:pt x="32" y="468"/>
                    <a:pt x="16" y="422"/>
                  </a:cubicBezTo>
                  <a:cubicBezTo>
                    <a:pt x="0" y="376"/>
                    <a:pt x="3" y="286"/>
                    <a:pt x="45" y="216"/>
                  </a:cubicBezTo>
                  <a:cubicBezTo>
                    <a:pt x="87" y="146"/>
                    <a:pt x="224" y="45"/>
                    <a:pt x="271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4499" name="Text Box 545">
              <a:extLst>
                <a:ext uri="{FF2B5EF4-FFF2-40B4-BE49-F238E27FC236}">
                  <a16:creationId xmlns:a16="http://schemas.microsoft.com/office/drawing/2014/main" id="{3B1E27AF-25DB-1822-136A-0E2500054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1373"/>
              <a:ext cx="4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inicio</a:t>
              </a:r>
            </a:p>
          </p:txBody>
        </p:sp>
        <p:sp>
          <p:nvSpPr>
            <p:cNvPr id="14500" name="Text Box 546">
              <a:extLst>
                <a:ext uri="{FF2B5EF4-FFF2-40B4-BE49-F238E27FC236}">
                  <a16:creationId xmlns:a16="http://schemas.microsoft.com/office/drawing/2014/main" id="{DC91C71F-2176-CD5A-B066-A828F017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960"/>
              <a:ext cx="2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501" name="Text Box 547">
              <a:extLst>
                <a:ext uri="{FF2B5EF4-FFF2-40B4-BE49-F238E27FC236}">
                  <a16:creationId xmlns:a16="http://schemas.microsoft.com/office/drawing/2014/main" id="{235E999D-7621-2C4D-7754-04B5617A8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1402"/>
              <a:ext cx="2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502" name="Text Box 548">
              <a:extLst>
                <a:ext uri="{FF2B5EF4-FFF2-40B4-BE49-F238E27FC236}">
                  <a16:creationId xmlns:a16="http://schemas.microsoft.com/office/drawing/2014/main" id="{25F789A6-6808-A4CC-393D-83F75B49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387"/>
              <a:ext cx="20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503" name="Text Box 549">
              <a:extLst>
                <a:ext uri="{FF2B5EF4-FFF2-40B4-BE49-F238E27FC236}">
                  <a16:creationId xmlns:a16="http://schemas.microsoft.com/office/drawing/2014/main" id="{A92D24DE-CA22-B95A-BBD7-18C3C168E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1396"/>
              <a:ext cx="20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504" name="Text Box 550">
              <a:extLst>
                <a:ext uri="{FF2B5EF4-FFF2-40B4-BE49-F238E27FC236}">
                  <a16:creationId xmlns:a16="http://schemas.microsoft.com/office/drawing/2014/main" id="{9E100B36-0825-A8CE-2CFD-EE3CF657C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090"/>
              <a:ext cx="2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505" name="Text Box 551">
              <a:extLst>
                <a:ext uri="{FF2B5EF4-FFF2-40B4-BE49-F238E27FC236}">
                  <a16:creationId xmlns:a16="http://schemas.microsoft.com/office/drawing/2014/main" id="{E074E33B-EDD3-7559-359B-FD7D6B8F5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098"/>
              <a:ext cx="2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506" name="Text Box 552">
              <a:extLst>
                <a:ext uri="{FF2B5EF4-FFF2-40B4-BE49-F238E27FC236}">
                  <a16:creationId xmlns:a16="http://schemas.microsoft.com/office/drawing/2014/main" id="{AA490E3A-CC6D-F9AC-E2E1-D14054750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089"/>
              <a:ext cx="2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507" name="Text Box 553">
              <a:extLst>
                <a:ext uri="{FF2B5EF4-FFF2-40B4-BE49-F238E27FC236}">
                  <a16:creationId xmlns:a16="http://schemas.microsoft.com/office/drawing/2014/main" id="{9677CC19-992A-13B3-662D-8B514043E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1722"/>
              <a:ext cx="20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1800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4342" name="Group 571">
            <a:extLst>
              <a:ext uri="{FF2B5EF4-FFF2-40B4-BE49-F238E27FC236}">
                <a16:creationId xmlns:a16="http://schemas.microsoft.com/office/drawing/2014/main" id="{575380B0-EC87-8427-354F-168598D6032E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3848100"/>
            <a:ext cx="2330450" cy="2474913"/>
            <a:chOff x="822" y="2395"/>
            <a:chExt cx="1468" cy="1559"/>
          </a:xfrm>
        </p:grpSpPr>
        <p:sp>
          <p:nvSpPr>
            <p:cNvPr id="14471" name="AutoShape 556">
              <a:extLst>
                <a:ext uri="{FF2B5EF4-FFF2-40B4-BE49-F238E27FC236}">
                  <a16:creationId xmlns:a16="http://schemas.microsoft.com/office/drawing/2014/main" id="{85EA9BA0-7224-6698-D461-894936061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395"/>
              <a:ext cx="464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A </a:t>
              </a:r>
              <a:r>
                <a:rPr lang="es-ES_tradnl" altLang="es-ES_tradnl"/>
                <a:t>|</a:t>
              </a:r>
              <a:r>
                <a:rPr lang="es-ES_tradnl" altLang="es-ES_tradnl" sz="2200"/>
                <a:t> 6</a:t>
              </a:r>
              <a:endParaRPr lang="es-ES" altLang="es-ES_tradnl" sz="2200"/>
            </a:p>
          </p:txBody>
        </p:sp>
        <p:sp>
          <p:nvSpPr>
            <p:cNvPr id="14472" name="AutoShape 557">
              <a:extLst>
                <a:ext uri="{FF2B5EF4-FFF2-40B4-BE49-F238E27FC236}">
                  <a16:creationId xmlns:a16="http://schemas.microsoft.com/office/drawing/2014/main" id="{C626FDCA-D970-4CC4-15D1-F66C6C00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" y="2736"/>
              <a:ext cx="464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B </a:t>
              </a:r>
              <a:r>
                <a:rPr lang="es-ES_tradnl" altLang="es-ES_tradnl"/>
                <a:t>|</a:t>
              </a:r>
              <a:r>
                <a:rPr lang="es-ES_tradnl" altLang="es-ES_tradnl" sz="2200"/>
                <a:t> 4</a:t>
              </a:r>
              <a:endParaRPr lang="es-ES" altLang="es-ES_tradnl" sz="2200"/>
            </a:p>
          </p:txBody>
        </p:sp>
        <p:sp>
          <p:nvSpPr>
            <p:cNvPr id="14473" name="AutoShape 558">
              <a:extLst>
                <a:ext uri="{FF2B5EF4-FFF2-40B4-BE49-F238E27FC236}">
                  <a16:creationId xmlns:a16="http://schemas.microsoft.com/office/drawing/2014/main" id="{FF3A4C2B-3A3E-A3D0-998D-33091CD21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3145"/>
              <a:ext cx="464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D </a:t>
              </a:r>
              <a:r>
                <a:rPr lang="es-ES_tradnl" altLang="es-ES_tradnl"/>
                <a:t>|</a:t>
              </a:r>
              <a:r>
                <a:rPr lang="es-ES_tradnl" altLang="es-ES_tradnl" sz="2200"/>
                <a:t> 3</a:t>
              </a:r>
              <a:endParaRPr lang="es-ES" altLang="es-ES_tradnl" sz="2200"/>
            </a:p>
          </p:txBody>
        </p:sp>
        <p:sp>
          <p:nvSpPr>
            <p:cNvPr id="14474" name="AutoShape 559">
              <a:extLst>
                <a:ext uri="{FF2B5EF4-FFF2-40B4-BE49-F238E27FC236}">
                  <a16:creationId xmlns:a16="http://schemas.microsoft.com/office/drawing/2014/main" id="{FDA9F396-10A0-E8A6-0E51-1E707AAE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3760"/>
              <a:ext cx="464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G </a:t>
              </a:r>
              <a:r>
                <a:rPr lang="es-ES_tradnl" altLang="es-ES_tradnl"/>
                <a:t>|</a:t>
              </a:r>
              <a:r>
                <a:rPr lang="es-ES_tradnl" altLang="es-ES_tradnl" sz="2200"/>
                <a:t> 3</a:t>
              </a:r>
              <a:endParaRPr lang="es-ES" altLang="es-ES_tradnl" sz="2200"/>
            </a:p>
          </p:txBody>
        </p:sp>
        <p:sp>
          <p:nvSpPr>
            <p:cNvPr id="14475" name="AutoShape 560">
              <a:extLst>
                <a:ext uri="{FF2B5EF4-FFF2-40B4-BE49-F238E27FC236}">
                  <a16:creationId xmlns:a16="http://schemas.microsoft.com/office/drawing/2014/main" id="{6707CD24-7DDB-DFC8-4BA3-E29E030A3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2742"/>
              <a:ext cx="464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C </a:t>
              </a:r>
              <a:r>
                <a:rPr lang="es-ES_tradnl" altLang="es-ES_tradnl"/>
                <a:t>|</a:t>
              </a:r>
              <a:r>
                <a:rPr lang="es-ES_tradnl" altLang="es-ES_tradnl" sz="2200"/>
                <a:t> 2</a:t>
              </a:r>
              <a:endParaRPr lang="es-ES" altLang="es-ES_tradnl" sz="2200"/>
            </a:p>
          </p:txBody>
        </p:sp>
        <p:sp>
          <p:nvSpPr>
            <p:cNvPr id="14476" name="AutoShape 561">
              <a:extLst>
                <a:ext uri="{FF2B5EF4-FFF2-40B4-BE49-F238E27FC236}">
                  <a16:creationId xmlns:a16="http://schemas.microsoft.com/office/drawing/2014/main" id="{F8DBD9A7-B9FD-8C0C-F07D-024C932F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3100"/>
              <a:ext cx="464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E </a:t>
              </a:r>
              <a:r>
                <a:rPr lang="es-ES_tradnl" altLang="es-ES_tradnl"/>
                <a:t>|</a:t>
              </a:r>
              <a:r>
                <a:rPr lang="es-ES_tradnl" altLang="es-ES_tradnl" sz="2200"/>
                <a:t> 8</a:t>
              </a:r>
              <a:endParaRPr lang="es-ES" altLang="es-ES_tradnl" sz="2200"/>
            </a:p>
          </p:txBody>
        </p:sp>
        <p:sp>
          <p:nvSpPr>
            <p:cNvPr id="14477" name="AutoShape 562">
              <a:extLst>
                <a:ext uri="{FF2B5EF4-FFF2-40B4-BE49-F238E27FC236}">
                  <a16:creationId xmlns:a16="http://schemas.microsoft.com/office/drawing/2014/main" id="{83BA0CF9-1CC7-4AFD-0230-376DAA887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3450"/>
              <a:ext cx="464" cy="19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F </a:t>
              </a:r>
              <a:r>
                <a:rPr lang="es-ES_tradnl" altLang="es-ES_tradnl"/>
                <a:t>|</a:t>
              </a:r>
              <a:r>
                <a:rPr lang="es-ES_tradnl" altLang="es-ES_tradnl" sz="2200"/>
                <a:t> 9</a:t>
              </a:r>
              <a:endParaRPr lang="es-ES" altLang="es-ES_tradnl" sz="2200"/>
            </a:p>
          </p:txBody>
        </p:sp>
        <p:sp>
          <p:nvSpPr>
            <p:cNvPr id="14478" name="Line 563">
              <a:extLst>
                <a:ext uri="{FF2B5EF4-FFF2-40B4-BE49-F238E27FC236}">
                  <a16:creationId xmlns:a16="http://schemas.microsoft.com/office/drawing/2014/main" id="{083A92A1-43D3-A0C0-E824-BD141AB38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2596"/>
              <a:ext cx="306" cy="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79" name="Line 564">
              <a:extLst>
                <a:ext uri="{FF2B5EF4-FFF2-40B4-BE49-F238E27FC236}">
                  <a16:creationId xmlns:a16="http://schemas.microsoft.com/office/drawing/2014/main" id="{E46331FA-0A2B-ED6C-80A0-4256DB7EC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2590"/>
              <a:ext cx="27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80" name="Line 565">
              <a:extLst>
                <a:ext uri="{FF2B5EF4-FFF2-40B4-BE49-F238E27FC236}">
                  <a16:creationId xmlns:a16="http://schemas.microsoft.com/office/drawing/2014/main" id="{495E7EEB-0904-B80A-0FDC-FE513E125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3" y="2926"/>
              <a:ext cx="36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81" name="Line 566">
              <a:extLst>
                <a:ext uri="{FF2B5EF4-FFF2-40B4-BE49-F238E27FC236}">
                  <a16:creationId xmlns:a16="http://schemas.microsoft.com/office/drawing/2014/main" id="{C875456A-4C41-F5A1-62FE-4215BEEAF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2932"/>
              <a:ext cx="54" cy="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82" name="Line 567">
              <a:extLst>
                <a:ext uri="{FF2B5EF4-FFF2-40B4-BE49-F238E27FC236}">
                  <a16:creationId xmlns:a16="http://schemas.microsoft.com/office/drawing/2014/main" id="{5EA2A1F5-83D8-EAD6-777A-5B9B60DF5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3352"/>
              <a:ext cx="84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83" name="Line 568">
              <a:extLst>
                <a:ext uri="{FF2B5EF4-FFF2-40B4-BE49-F238E27FC236}">
                  <a16:creationId xmlns:a16="http://schemas.microsoft.com/office/drawing/2014/main" id="{38556D3F-99C7-7B51-4972-FBF247875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7" y="3646"/>
              <a:ext cx="294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84" name="Line 569">
              <a:extLst>
                <a:ext uri="{FF2B5EF4-FFF2-40B4-BE49-F238E27FC236}">
                  <a16:creationId xmlns:a16="http://schemas.microsoft.com/office/drawing/2014/main" id="{24C15897-0641-3F0B-02E2-A0346268B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3340"/>
              <a:ext cx="282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85" name="Line 570">
              <a:extLst>
                <a:ext uri="{FF2B5EF4-FFF2-40B4-BE49-F238E27FC236}">
                  <a16:creationId xmlns:a16="http://schemas.microsoft.com/office/drawing/2014/main" id="{1AB4411D-3350-BA10-FD4C-B02112BE7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3304"/>
              <a:ext cx="18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343" name="Group 572">
            <a:extLst>
              <a:ext uri="{FF2B5EF4-FFF2-40B4-BE49-F238E27FC236}">
                <a16:creationId xmlns:a16="http://schemas.microsoft.com/office/drawing/2014/main" id="{99C24CED-EEF3-F3F5-35EC-77BFE7FBA6B6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612775"/>
            <a:ext cx="4833937" cy="3038475"/>
            <a:chOff x="512" y="760"/>
            <a:chExt cx="4593" cy="2980"/>
          </a:xfrm>
        </p:grpSpPr>
        <p:sp>
          <p:nvSpPr>
            <p:cNvPr id="14345" name="Freeform 573">
              <a:extLst>
                <a:ext uri="{FF2B5EF4-FFF2-40B4-BE49-F238E27FC236}">
                  <a16:creationId xmlns:a16="http://schemas.microsoft.com/office/drawing/2014/main" id="{422B1C80-67DF-46C7-5E83-B6ADE74A2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003"/>
              <a:ext cx="149" cy="405"/>
            </a:xfrm>
            <a:custGeom>
              <a:avLst/>
              <a:gdLst>
                <a:gd name="T0" fmla="*/ 126 w 149"/>
                <a:gd name="T1" fmla="*/ 0 h 405"/>
                <a:gd name="T2" fmla="*/ 0 w 149"/>
                <a:gd name="T3" fmla="*/ 400 h 405"/>
                <a:gd name="T4" fmla="*/ 23 w 149"/>
                <a:gd name="T5" fmla="*/ 405 h 405"/>
                <a:gd name="T6" fmla="*/ 149 w 149"/>
                <a:gd name="T7" fmla="*/ 4 h 405"/>
                <a:gd name="T8" fmla="*/ 126 w 149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405">
                  <a:moveTo>
                    <a:pt x="126" y="0"/>
                  </a:moveTo>
                  <a:lnTo>
                    <a:pt x="0" y="400"/>
                  </a:lnTo>
                  <a:lnTo>
                    <a:pt x="23" y="405"/>
                  </a:lnTo>
                  <a:lnTo>
                    <a:pt x="149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" name="Freeform 574">
              <a:extLst>
                <a:ext uri="{FF2B5EF4-FFF2-40B4-BE49-F238E27FC236}">
                  <a16:creationId xmlns:a16="http://schemas.microsoft.com/office/drawing/2014/main" id="{10F06FD6-A48C-356C-9488-1A2AC67E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1417"/>
              <a:ext cx="1056" cy="324"/>
            </a:xfrm>
            <a:custGeom>
              <a:avLst/>
              <a:gdLst>
                <a:gd name="T0" fmla="*/ 1056 w 1056"/>
                <a:gd name="T1" fmla="*/ 301 h 324"/>
                <a:gd name="T2" fmla="*/ 9 w 1056"/>
                <a:gd name="T3" fmla="*/ 0 h 324"/>
                <a:gd name="T4" fmla="*/ 0 w 1056"/>
                <a:gd name="T5" fmla="*/ 22 h 324"/>
                <a:gd name="T6" fmla="*/ 1052 w 1056"/>
                <a:gd name="T7" fmla="*/ 324 h 324"/>
                <a:gd name="T8" fmla="*/ 1056 w 1056"/>
                <a:gd name="T9" fmla="*/ 301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324">
                  <a:moveTo>
                    <a:pt x="1056" y="301"/>
                  </a:moveTo>
                  <a:lnTo>
                    <a:pt x="9" y="0"/>
                  </a:lnTo>
                  <a:lnTo>
                    <a:pt x="0" y="22"/>
                  </a:lnTo>
                  <a:lnTo>
                    <a:pt x="1052" y="324"/>
                  </a:lnTo>
                  <a:lnTo>
                    <a:pt x="1056" y="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7" name="Freeform 575">
              <a:extLst>
                <a:ext uri="{FF2B5EF4-FFF2-40B4-BE49-F238E27FC236}">
                  <a16:creationId xmlns:a16="http://schemas.microsoft.com/office/drawing/2014/main" id="{FB4A50AF-4A79-D9C2-7C70-6C2277B3A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" y="976"/>
              <a:ext cx="935" cy="747"/>
            </a:xfrm>
            <a:custGeom>
              <a:avLst/>
              <a:gdLst>
                <a:gd name="T0" fmla="*/ 935 w 935"/>
                <a:gd name="T1" fmla="*/ 729 h 747"/>
                <a:gd name="T2" fmla="*/ 14 w 935"/>
                <a:gd name="T3" fmla="*/ 0 h 747"/>
                <a:gd name="T4" fmla="*/ 0 w 935"/>
                <a:gd name="T5" fmla="*/ 18 h 747"/>
                <a:gd name="T6" fmla="*/ 917 w 935"/>
                <a:gd name="T7" fmla="*/ 747 h 747"/>
                <a:gd name="T8" fmla="*/ 935 w 935"/>
                <a:gd name="T9" fmla="*/ 729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5" h="747">
                  <a:moveTo>
                    <a:pt x="935" y="729"/>
                  </a:moveTo>
                  <a:lnTo>
                    <a:pt x="14" y="0"/>
                  </a:lnTo>
                  <a:lnTo>
                    <a:pt x="0" y="18"/>
                  </a:lnTo>
                  <a:lnTo>
                    <a:pt x="917" y="747"/>
                  </a:lnTo>
                  <a:lnTo>
                    <a:pt x="935" y="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8" name="Freeform 576">
              <a:extLst>
                <a:ext uri="{FF2B5EF4-FFF2-40B4-BE49-F238E27FC236}">
                  <a16:creationId xmlns:a16="http://schemas.microsoft.com/office/drawing/2014/main" id="{425D1CD3-BCFD-8845-3C39-81EAC5F94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" y="989"/>
              <a:ext cx="684" cy="720"/>
            </a:xfrm>
            <a:custGeom>
              <a:avLst/>
              <a:gdLst>
                <a:gd name="T0" fmla="*/ 670 w 684"/>
                <a:gd name="T1" fmla="*/ 0 h 720"/>
                <a:gd name="T2" fmla="*/ 0 w 684"/>
                <a:gd name="T3" fmla="*/ 707 h 720"/>
                <a:gd name="T4" fmla="*/ 18 w 684"/>
                <a:gd name="T5" fmla="*/ 720 h 720"/>
                <a:gd name="T6" fmla="*/ 684 w 684"/>
                <a:gd name="T7" fmla="*/ 18 h 720"/>
                <a:gd name="T8" fmla="*/ 670 w 684"/>
                <a:gd name="T9" fmla="*/ 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4" h="720">
                  <a:moveTo>
                    <a:pt x="670" y="0"/>
                  </a:moveTo>
                  <a:lnTo>
                    <a:pt x="0" y="707"/>
                  </a:lnTo>
                  <a:lnTo>
                    <a:pt x="18" y="720"/>
                  </a:lnTo>
                  <a:lnTo>
                    <a:pt x="684" y="18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9" name="Freeform 577">
              <a:extLst>
                <a:ext uri="{FF2B5EF4-FFF2-40B4-BE49-F238E27FC236}">
                  <a16:creationId xmlns:a16="http://schemas.microsoft.com/office/drawing/2014/main" id="{A87117EB-A66F-FE14-0F82-0182A3C98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1709"/>
              <a:ext cx="418" cy="464"/>
            </a:xfrm>
            <a:custGeom>
              <a:avLst/>
              <a:gdLst>
                <a:gd name="T0" fmla="*/ 418 w 418"/>
                <a:gd name="T1" fmla="*/ 446 h 464"/>
                <a:gd name="T2" fmla="*/ 13 w 418"/>
                <a:gd name="T3" fmla="*/ 0 h 464"/>
                <a:gd name="T4" fmla="*/ 0 w 418"/>
                <a:gd name="T5" fmla="*/ 14 h 464"/>
                <a:gd name="T6" fmla="*/ 400 w 418"/>
                <a:gd name="T7" fmla="*/ 464 h 464"/>
                <a:gd name="T8" fmla="*/ 418 w 418"/>
                <a:gd name="T9" fmla="*/ 446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64">
                  <a:moveTo>
                    <a:pt x="418" y="446"/>
                  </a:moveTo>
                  <a:lnTo>
                    <a:pt x="13" y="0"/>
                  </a:lnTo>
                  <a:lnTo>
                    <a:pt x="0" y="14"/>
                  </a:lnTo>
                  <a:lnTo>
                    <a:pt x="400" y="464"/>
                  </a:lnTo>
                  <a:lnTo>
                    <a:pt x="418" y="4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0" name="Freeform 578">
              <a:extLst>
                <a:ext uri="{FF2B5EF4-FFF2-40B4-BE49-F238E27FC236}">
                  <a16:creationId xmlns:a16="http://schemas.microsoft.com/office/drawing/2014/main" id="{B6FCFBC2-F963-0DF8-0A92-D7698F96D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007"/>
              <a:ext cx="301" cy="1161"/>
            </a:xfrm>
            <a:custGeom>
              <a:avLst/>
              <a:gdLst>
                <a:gd name="T0" fmla="*/ 279 w 301"/>
                <a:gd name="T1" fmla="*/ 0 h 1161"/>
                <a:gd name="T2" fmla="*/ 0 w 301"/>
                <a:gd name="T3" fmla="*/ 1157 h 1161"/>
                <a:gd name="T4" fmla="*/ 22 w 301"/>
                <a:gd name="T5" fmla="*/ 1161 h 1161"/>
                <a:gd name="T6" fmla="*/ 301 w 301"/>
                <a:gd name="T7" fmla="*/ 5 h 1161"/>
                <a:gd name="T8" fmla="*/ 279 w 301"/>
                <a:gd name="T9" fmla="*/ 0 h 1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161">
                  <a:moveTo>
                    <a:pt x="279" y="0"/>
                  </a:moveTo>
                  <a:lnTo>
                    <a:pt x="0" y="1157"/>
                  </a:lnTo>
                  <a:lnTo>
                    <a:pt x="22" y="1161"/>
                  </a:lnTo>
                  <a:lnTo>
                    <a:pt x="301" y="5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1" name="Freeform 579">
              <a:extLst>
                <a:ext uri="{FF2B5EF4-FFF2-40B4-BE49-F238E27FC236}">
                  <a16:creationId xmlns:a16="http://schemas.microsoft.com/office/drawing/2014/main" id="{7C475E24-8A21-CFB9-2782-0D84CC465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962"/>
              <a:ext cx="863" cy="45"/>
            </a:xfrm>
            <a:custGeom>
              <a:avLst/>
              <a:gdLst>
                <a:gd name="T0" fmla="*/ 863 w 863"/>
                <a:gd name="T1" fmla="*/ 23 h 45"/>
                <a:gd name="T2" fmla="*/ 0 w 863"/>
                <a:gd name="T3" fmla="*/ 0 h 45"/>
                <a:gd name="T4" fmla="*/ 0 w 863"/>
                <a:gd name="T5" fmla="*/ 23 h 45"/>
                <a:gd name="T6" fmla="*/ 863 w 863"/>
                <a:gd name="T7" fmla="*/ 45 h 45"/>
                <a:gd name="T8" fmla="*/ 863 w 863"/>
                <a:gd name="T9" fmla="*/ 23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3" h="45">
                  <a:moveTo>
                    <a:pt x="863" y="2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63" y="45"/>
                  </a:lnTo>
                  <a:lnTo>
                    <a:pt x="86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2" name="Freeform 580">
              <a:extLst>
                <a:ext uri="{FF2B5EF4-FFF2-40B4-BE49-F238E27FC236}">
                  <a16:creationId xmlns:a16="http://schemas.microsoft.com/office/drawing/2014/main" id="{41FAFAEB-9963-AEB2-9056-D8ACA681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989"/>
              <a:ext cx="526" cy="707"/>
            </a:xfrm>
            <a:custGeom>
              <a:avLst/>
              <a:gdLst>
                <a:gd name="T0" fmla="*/ 526 w 526"/>
                <a:gd name="T1" fmla="*/ 693 h 707"/>
                <a:gd name="T2" fmla="*/ 526 w 526"/>
                <a:gd name="T3" fmla="*/ 693 h 707"/>
                <a:gd name="T4" fmla="*/ 18 w 526"/>
                <a:gd name="T5" fmla="*/ 0 h 707"/>
                <a:gd name="T6" fmla="*/ 0 w 526"/>
                <a:gd name="T7" fmla="*/ 14 h 707"/>
                <a:gd name="T8" fmla="*/ 508 w 526"/>
                <a:gd name="T9" fmla="*/ 707 h 707"/>
                <a:gd name="T10" fmla="*/ 526 w 526"/>
                <a:gd name="T11" fmla="*/ 693 h 7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6" h="707">
                  <a:moveTo>
                    <a:pt x="526" y="693"/>
                  </a:moveTo>
                  <a:lnTo>
                    <a:pt x="526" y="693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508" y="707"/>
                  </a:lnTo>
                  <a:lnTo>
                    <a:pt x="526" y="6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3" name="Freeform 581">
              <a:extLst>
                <a:ext uri="{FF2B5EF4-FFF2-40B4-BE49-F238E27FC236}">
                  <a16:creationId xmlns:a16="http://schemas.microsoft.com/office/drawing/2014/main" id="{7E167BE8-5553-B832-BAAF-7FD74D72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989"/>
              <a:ext cx="526" cy="707"/>
            </a:xfrm>
            <a:custGeom>
              <a:avLst/>
              <a:gdLst>
                <a:gd name="T0" fmla="*/ 0 w 526"/>
                <a:gd name="T1" fmla="*/ 14 h 707"/>
                <a:gd name="T2" fmla="*/ 508 w 526"/>
                <a:gd name="T3" fmla="*/ 707 h 707"/>
                <a:gd name="T4" fmla="*/ 526 w 526"/>
                <a:gd name="T5" fmla="*/ 693 h 707"/>
                <a:gd name="T6" fmla="*/ 18 w 526"/>
                <a:gd name="T7" fmla="*/ 0 h 707"/>
                <a:gd name="T8" fmla="*/ 0 w 526"/>
                <a:gd name="T9" fmla="*/ 14 h 7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707">
                  <a:moveTo>
                    <a:pt x="0" y="14"/>
                  </a:moveTo>
                  <a:lnTo>
                    <a:pt x="508" y="707"/>
                  </a:lnTo>
                  <a:lnTo>
                    <a:pt x="526" y="693"/>
                  </a:lnTo>
                  <a:lnTo>
                    <a:pt x="1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4" name="Freeform 582">
              <a:extLst>
                <a:ext uri="{FF2B5EF4-FFF2-40B4-BE49-F238E27FC236}">
                  <a16:creationId xmlns:a16="http://schemas.microsoft.com/office/drawing/2014/main" id="{84F2A929-FCFC-BD3B-6000-59A937EB0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426"/>
              <a:ext cx="355" cy="346"/>
            </a:xfrm>
            <a:custGeom>
              <a:avLst/>
              <a:gdLst>
                <a:gd name="T0" fmla="*/ 337 w 355"/>
                <a:gd name="T1" fmla="*/ 0 h 346"/>
                <a:gd name="T2" fmla="*/ 0 w 355"/>
                <a:gd name="T3" fmla="*/ 328 h 346"/>
                <a:gd name="T4" fmla="*/ 18 w 355"/>
                <a:gd name="T5" fmla="*/ 346 h 346"/>
                <a:gd name="T6" fmla="*/ 355 w 355"/>
                <a:gd name="T7" fmla="*/ 13 h 346"/>
                <a:gd name="T8" fmla="*/ 337 w 355"/>
                <a:gd name="T9" fmla="*/ 0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46">
                  <a:moveTo>
                    <a:pt x="337" y="0"/>
                  </a:moveTo>
                  <a:lnTo>
                    <a:pt x="0" y="328"/>
                  </a:lnTo>
                  <a:lnTo>
                    <a:pt x="18" y="346"/>
                  </a:lnTo>
                  <a:lnTo>
                    <a:pt x="355" y="13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5" name="Freeform 583">
              <a:extLst>
                <a:ext uri="{FF2B5EF4-FFF2-40B4-BE49-F238E27FC236}">
                  <a16:creationId xmlns:a16="http://schemas.microsoft.com/office/drawing/2014/main" id="{13E82BB9-E833-3BFF-AEB2-7F9F4B1B1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" y="1651"/>
              <a:ext cx="832" cy="126"/>
            </a:xfrm>
            <a:custGeom>
              <a:avLst/>
              <a:gdLst>
                <a:gd name="T0" fmla="*/ 832 w 832"/>
                <a:gd name="T1" fmla="*/ 103 h 126"/>
                <a:gd name="T2" fmla="*/ 0 w 832"/>
                <a:gd name="T3" fmla="*/ 0 h 126"/>
                <a:gd name="T4" fmla="*/ 0 w 832"/>
                <a:gd name="T5" fmla="*/ 22 h 126"/>
                <a:gd name="T6" fmla="*/ 832 w 832"/>
                <a:gd name="T7" fmla="*/ 126 h 126"/>
                <a:gd name="T8" fmla="*/ 832 w 832"/>
                <a:gd name="T9" fmla="*/ 10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2" h="126">
                  <a:moveTo>
                    <a:pt x="832" y="103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32" y="126"/>
                  </a:lnTo>
                  <a:lnTo>
                    <a:pt x="832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6" name="Freeform 584">
              <a:extLst>
                <a:ext uri="{FF2B5EF4-FFF2-40B4-BE49-F238E27FC236}">
                  <a16:creationId xmlns:a16="http://schemas.microsoft.com/office/drawing/2014/main" id="{670EFF1C-D126-2524-515A-72A3B5AB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1664"/>
              <a:ext cx="787" cy="500"/>
            </a:xfrm>
            <a:custGeom>
              <a:avLst/>
              <a:gdLst>
                <a:gd name="T0" fmla="*/ 778 w 787"/>
                <a:gd name="T1" fmla="*/ 0 h 500"/>
                <a:gd name="T2" fmla="*/ 0 w 787"/>
                <a:gd name="T3" fmla="*/ 482 h 500"/>
                <a:gd name="T4" fmla="*/ 9 w 787"/>
                <a:gd name="T5" fmla="*/ 500 h 500"/>
                <a:gd name="T6" fmla="*/ 787 w 787"/>
                <a:gd name="T7" fmla="*/ 23 h 500"/>
                <a:gd name="T8" fmla="*/ 778 w 787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7" h="500">
                  <a:moveTo>
                    <a:pt x="778" y="0"/>
                  </a:moveTo>
                  <a:lnTo>
                    <a:pt x="0" y="482"/>
                  </a:lnTo>
                  <a:lnTo>
                    <a:pt x="9" y="500"/>
                  </a:lnTo>
                  <a:lnTo>
                    <a:pt x="787" y="2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7" name="Freeform 585">
              <a:extLst>
                <a:ext uri="{FF2B5EF4-FFF2-40B4-BE49-F238E27FC236}">
                  <a16:creationId xmlns:a16="http://schemas.microsoft.com/office/drawing/2014/main" id="{2DD98B4E-FD2D-F3BA-0982-0BA8DFC45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2159"/>
              <a:ext cx="580" cy="562"/>
            </a:xfrm>
            <a:custGeom>
              <a:avLst/>
              <a:gdLst>
                <a:gd name="T0" fmla="*/ 580 w 580"/>
                <a:gd name="T1" fmla="*/ 549 h 562"/>
                <a:gd name="T2" fmla="*/ 14 w 580"/>
                <a:gd name="T3" fmla="*/ 0 h 562"/>
                <a:gd name="T4" fmla="*/ 0 w 580"/>
                <a:gd name="T5" fmla="*/ 18 h 562"/>
                <a:gd name="T6" fmla="*/ 562 w 580"/>
                <a:gd name="T7" fmla="*/ 562 h 562"/>
                <a:gd name="T8" fmla="*/ 580 w 580"/>
                <a:gd name="T9" fmla="*/ 549 h 5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0" h="562">
                  <a:moveTo>
                    <a:pt x="580" y="549"/>
                  </a:moveTo>
                  <a:lnTo>
                    <a:pt x="14" y="0"/>
                  </a:lnTo>
                  <a:lnTo>
                    <a:pt x="0" y="18"/>
                  </a:lnTo>
                  <a:lnTo>
                    <a:pt x="562" y="562"/>
                  </a:lnTo>
                  <a:lnTo>
                    <a:pt x="580" y="5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8" name="Freeform 586">
              <a:extLst>
                <a:ext uri="{FF2B5EF4-FFF2-40B4-BE49-F238E27FC236}">
                  <a16:creationId xmlns:a16="http://schemas.microsoft.com/office/drawing/2014/main" id="{0D527877-3E14-7BC4-8152-05AC850F6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2492"/>
              <a:ext cx="504" cy="234"/>
            </a:xfrm>
            <a:custGeom>
              <a:avLst/>
              <a:gdLst>
                <a:gd name="T0" fmla="*/ 495 w 504"/>
                <a:gd name="T1" fmla="*/ 0 h 234"/>
                <a:gd name="T2" fmla="*/ 0 w 504"/>
                <a:gd name="T3" fmla="*/ 211 h 234"/>
                <a:gd name="T4" fmla="*/ 9 w 504"/>
                <a:gd name="T5" fmla="*/ 234 h 234"/>
                <a:gd name="T6" fmla="*/ 504 w 504"/>
                <a:gd name="T7" fmla="*/ 22 h 234"/>
                <a:gd name="T8" fmla="*/ 495 w 504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4" h="234">
                  <a:moveTo>
                    <a:pt x="495" y="0"/>
                  </a:moveTo>
                  <a:lnTo>
                    <a:pt x="0" y="211"/>
                  </a:lnTo>
                  <a:lnTo>
                    <a:pt x="9" y="234"/>
                  </a:lnTo>
                  <a:lnTo>
                    <a:pt x="504" y="2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9" name="Freeform 587">
              <a:extLst>
                <a:ext uri="{FF2B5EF4-FFF2-40B4-BE49-F238E27FC236}">
                  <a16:creationId xmlns:a16="http://schemas.microsoft.com/office/drawing/2014/main" id="{5E6D77F1-7EA1-E5C0-C2EC-F9E30E912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1763"/>
              <a:ext cx="598" cy="747"/>
            </a:xfrm>
            <a:custGeom>
              <a:avLst/>
              <a:gdLst>
                <a:gd name="T0" fmla="*/ 580 w 598"/>
                <a:gd name="T1" fmla="*/ 0 h 747"/>
                <a:gd name="T2" fmla="*/ 0 w 598"/>
                <a:gd name="T3" fmla="*/ 733 h 747"/>
                <a:gd name="T4" fmla="*/ 18 w 598"/>
                <a:gd name="T5" fmla="*/ 747 h 747"/>
                <a:gd name="T6" fmla="*/ 598 w 598"/>
                <a:gd name="T7" fmla="*/ 18 h 747"/>
                <a:gd name="T8" fmla="*/ 580 w 598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8" h="747">
                  <a:moveTo>
                    <a:pt x="580" y="0"/>
                  </a:moveTo>
                  <a:lnTo>
                    <a:pt x="0" y="733"/>
                  </a:lnTo>
                  <a:lnTo>
                    <a:pt x="18" y="747"/>
                  </a:lnTo>
                  <a:lnTo>
                    <a:pt x="598" y="1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0" name="Freeform 588">
              <a:extLst>
                <a:ext uri="{FF2B5EF4-FFF2-40B4-BE49-F238E27FC236}">
                  <a16:creationId xmlns:a16="http://schemas.microsoft.com/office/drawing/2014/main" id="{A6446506-CAE3-7B0B-E371-B362003B2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" y="2690"/>
              <a:ext cx="261" cy="490"/>
            </a:xfrm>
            <a:custGeom>
              <a:avLst/>
              <a:gdLst>
                <a:gd name="T0" fmla="*/ 261 w 261"/>
                <a:gd name="T1" fmla="*/ 477 h 490"/>
                <a:gd name="T2" fmla="*/ 18 w 261"/>
                <a:gd name="T3" fmla="*/ 0 h 490"/>
                <a:gd name="T4" fmla="*/ 0 w 261"/>
                <a:gd name="T5" fmla="*/ 9 h 490"/>
                <a:gd name="T6" fmla="*/ 243 w 261"/>
                <a:gd name="T7" fmla="*/ 490 h 490"/>
                <a:gd name="T8" fmla="*/ 261 w 261"/>
                <a:gd name="T9" fmla="*/ 477 h 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1" h="490">
                  <a:moveTo>
                    <a:pt x="261" y="477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243" y="490"/>
                  </a:lnTo>
                  <a:lnTo>
                    <a:pt x="261" y="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1" name="Freeform 589">
              <a:extLst>
                <a:ext uri="{FF2B5EF4-FFF2-40B4-BE49-F238E27FC236}">
                  <a16:creationId xmlns:a16="http://schemas.microsoft.com/office/drawing/2014/main" id="{370216A2-7580-18AD-2CC8-82B080D1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496"/>
              <a:ext cx="288" cy="680"/>
            </a:xfrm>
            <a:custGeom>
              <a:avLst/>
              <a:gdLst>
                <a:gd name="T0" fmla="*/ 266 w 288"/>
                <a:gd name="T1" fmla="*/ 0 h 680"/>
                <a:gd name="T2" fmla="*/ 0 w 288"/>
                <a:gd name="T3" fmla="*/ 675 h 680"/>
                <a:gd name="T4" fmla="*/ 23 w 288"/>
                <a:gd name="T5" fmla="*/ 680 h 680"/>
                <a:gd name="T6" fmla="*/ 288 w 288"/>
                <a:gd name="T7" fmla="*/ 9 h 680"/>
                <a:gd name="T8" fmla="*/ 266 w 288"/>
                <a:gd name="T9" fmla="*/ 0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680">
                  <a:moveTo>
                    <a:pt x="266" y="0"/>
                  </a:moveTo>
                  <a:lnTo>
                    <a:pt x="0" y="675"/>
                  </a:lnTo>
                  <a:lnTo>
                    <a:pt x="23" y="680"/>
                  </a:lnTo>
                  <a:lnTo>
                    <a:pt x="288" y="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2" name="Freeform 590">
              <a:extLst>
                <a:ext uri="{FF2B5EF4-FFF2-40B4-BE49-F238E27FC236}">
                  <a16:creationId xmlns:a16="http://schemas.microsoft.com/office/drawing/2014/main" id="{C58A759B-631A-C532-B9C1-7E6F5563E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2150"/>
              <a:ext cx="1030" cy="594"/>
            </a:xfrm>
            <a:custGeom>
              <a:avLst/>
              <a:gdLst>
                <a:gd name="T0" fmla="*/ 1017 w 1030"/>
                <a:gd name="T1" fmla="*/ 0 h 594"/>
                <a:gd name="T2" fmla="*/ 0 w 1030"/>
                <a:gd name="T3" fmla="*/ 576 h 594"/>
                <a:gd name="T4" fmla="*/ 14 w 1030"/>
                <a:gd name="T5" fmla="*/ 594 h 594"/>
                <a:gd name="T6" fmla="*/ 1030 w 1030"/>
                <a:gd name="T7" fmla="*/ 23 h 594"/>
                <a:gd name="T8" fmla="*/ 1017 w 1030"/>
                <a:gd name="T9" fmla="*/ 0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0" h="594">
                  <a:moveTo>
                    <a:pt x="1017" y="0"/>
                  </a:moveTo>
                  <a:lnTo>
                    <a:pt x="0" y="576"/>
                  </a:lnTo>
                  <a:lnTo>
                    <a:pt x="14" y="594"/>
                  </a:lnTo>
                  <a:lnTo>
                    <a:pt x="1030" y="2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3" name="Freeform 591">
              <a:extLst>
                <a:ext uri="{FF2B5EF4-FFF2-40B4-BE49-F238E27FC236}">
                  <a16:creationId xmlns:a16="http://schemas.microsoft.com/office/drawing/2014/main" id="{D287D749-0FEE-6CEF-4BBE-96C83D7BF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" y="2164"/>
              <a:ext cx="193" cy="827"/>
            </a:xfrm>
            <a:custGeom>
              <a:avLst/>
              <a:gdLst>
                <a:gd name="T0" fmla="*/ 175 w 193"/>
                <a:gd name="T1" fmla="*/ 0 h 827"/>
                <a:gd name="T2" fmla="*/ 0 w 193"/>
                <a:gd name="T3" fmla="*/ 823 h 827"/>
                <a:gd name="T4" fmla="*/ 22 w 193"/>
                <a:gd name="T5" fmla="*/ 827 h 827"/>
                <a:gd name="T6" fmla="*/ 193 w 193"/>
                <a:gd name="T7" fmla="*/ 4 h 827"/>
                <a:gd name="T8" fmla="*/ 175 w 193"/>
                <a:gd name="T9" fmla="*/ 0 h 8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" h="827">
                  <a:moveTo>
                    <a:pt x="175" y="0"/>
                  </a:moveTo>
                  <a:lnTo>
                    <a:pt x="0" y="823"/>
                  </a:lnTo>
                  <a:lnTo>
                    <a:pt x="22" y="827"/>
                  </a:lnTo>
                  <a:lnTo>
                    <a:pt x="193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4" name="Freeform 592">
              <a:extLst>
                <a:ext uri="{FF2B5EF4-FFF2-40B4-BE49-F238E27FC236}">
                  <a16:creationId xmlns:a16="http://schemas.microsoft.com/office/drawing/2014/main" id="{FDEABBDC-89CD-5723-1BB8-D42DAC3D8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2996"/>
              <a:ext cx="198" cy="459"/>
            </a:xfrm>
            <a:custGeom>
              <a:avLst/>
              <a:gdLst>
                <a:gd name="T0" fmla="*/ 198 w 198"/>
                <a:gd name="T1" fmla="*/ 450 h 459"/>
                <a:gd name="T2" fmla="*/ 23 w 198"/>
                <a:gd name="T3" fmla="*/ 0 h 459"/>
                <a:gd name="T4" fmla="*/ 0 w 198"/>
                <a:gd name="T5" fmla="*/ 9 h 459"/>
                <a:gd name="T6" fmla="*/ 176 w 198"/>
                <a:gd name="T7" fmla="*/ 459 h 459"/>
                <a:gd name="T8" fmla="*/ 198 w 198"/>
                <a:gd name="T9" fmla="*/ 450 h 4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" h="459">
                  <a:moveTo>
                    <a:pt x="198" y="450"/>
                  </a:moveTo>
                  <a:lnTo>
                    <a:pt x="23" y="0"/>
                  </a:lnTo>
                  <a:lnTo>
                    <a:pt x="0" y="9"/>
                  </a:lnTo>
                  <a:lnTo>
                    <a:pt x="176" y="459"/>
                  </a:lnTo>
                  <a:lnTo>
                    <a:pt x="198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5" name="Freeform 593">
              <a:extLst>
                <a:ext uri="{FF2B5EF4-FFF2-40B4-BE49-F238E27FC236}">
                  <a16:creationId xmlns:a16="http://schemas.microsoft.com/office/drawing/2014/main" id="{716ED228-D9A8-B8C6-E17F-F618FEF0C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3149"/>
              <a:ext cx="778" cy="310"/>
            </a:xfrm>
            <a:custGeom>
              <a:avLst/>
              <a:gdLst>
                <a:gd name="T0" fmla="*/ 769 w 778"/>
                <a:gd name="T1" fmla="*/ 0 h 310"/>
                <a:gd name="T2" fmla="*/ 0 w 778"/>
                <a:gd name="T3" fmla="*/ 288 h 310"/>
                <a:gd name="T4" fmla="*/ 9 w 778"/>
                <a:gd name="T5" fmla="*/ 310 h 310"/>
                <a:gd name="T6" fmla="*/ 778 w 778"/>
                <a:gd name="T7" fmla="*/ 18 h 310"/>
                <a:gd name="T8" fmla="*/ 769 w 778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8" h="310">
                  <a:moveTo>
                    <a:pt x="769" y="0"/>
                  </a:moveTo>
                  <a:lnTo>
                    <a:pt x="0" y="288"/>
                  </a:lnTo>
                  <a:lnTo>
                    <a:pt x="9" y="310"/>
                  </a:lnTo>
                  <a:lnTo>
                    <a:pt x="778" y="1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6" name="Freeform 594">
              <a:extLst>
                <a:ext uri="{FF2B5EF4-FFF2-40B4-BE49-F238E27FC236}">
                  <a16:creationId xmlns:a16="http://schemas.microsoft.com/office/drawing/2014/main" id="{A243C6D6-F38C-2D48-BC1B-6027D3529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982"/>
              <a:ext cx="558" cy="356"/>
            </a:xfrm>
            <a:custGeom>
              <a:avLst/>
              <a:gdLst>
                <a:gd name="T0" fmla="*/ 544 w 558"/>
                <a:gd name="T1" fmla="*/ 0 h 356"/>
                <a:gd name="T2" fmla="*/ 0 w 558"/>
                <a:gd name="T3" fmla="*/ 338 h 356"/>
                <a:gd name="T4" fmla="*/ 14 w 558"/>
                <a:gd name="T5" fmla="*/ 356 h 356"/>
                <a:gd name="T6" fmla="*/ 558 w 558"/>
                <a:gd name="T7" fmla="*/ 18 h 356"/>
                <a:gd name="T8" fmla="*/ 544 w 558"/>
                <a:gd name="T9" fmla="*/ 0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356">
                  <a:moveTo>
                    <a:pt x="544" y="0"/>
                  </a:moveTo>
                  <a:lnTo>
                    <a:pt x="0" y="338"/>
                  </a:lnTo>
                  <a:lnTo>
                    <a:pt x="14" y="356"/>
                  </a:lnTo>
                  <a:lnTo>
                    <a:pt x="558" y="18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7" name="Freeform 595">
              <a:extLst>
                <a:ext uri="{FF2B5EF4-FFF2-40B4-BE49-F238E27FC236}">
                  <a16:creationId xmlns:a16="http://schemas.microsoft.com/office/drawing/2014/main" id="{4DF8C580-333E-6C01-735C-E938E3065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3320"/>
              <a:ext cx="733" cy="166"/>
            </a:xfrm>
            <a:custGeom>
              <a:avLst/>
              <a:gdLst>
                <a:gd name="T0" fmla="*/ 733 w 733"/>
                <a:gd name="T1" fmla="*/ 144 h 166"/>
                <a:gd name="T2" fmla="*/ 5 w 733"/>
                <a:gd name="T3" fmla="*/ 0 h 166"/>
                <a:gd name="T4" fmla="*/ 0 w 733"/>
                <a:gd name="T5" fmla="*/ 22 h 166"/>
                <a:gd name="T6" fmla="*/ 729 w 733"/>
                <a:gd name="T7" fmla="*/ 166 h 166"/>
                <a:gd name="T8" fmla="*/ 733 w 733"/>
                <a:gd name="T9" fmla="*/ 144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" h="166">
                  <a:moveTo>
                    <a:pt x="733" y="144"/>
                  </a:moveTo>
                  <a:lnTo>
                    <a:pt x="5" y="0"/>
                  </a:lnTo>
                  <a:lnTo>
                    <a:pt x="0" y="22"/>
                  </a:lnTo>
                  <a:lnTo>
                    <a:pt x="729" y="166"/>
                  </a:lnTo>
                  <a:lnTo>
                    <a:pt x="733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8" name="Freeform 596">
              <a:extLst>
                <a:ext uri="{FF2B5EF4-FFF2-40B4-BE49-F238E27FC236}">
                  <a16:creationId xmlns:a16="http://schemas.microsoft.com/office/drawing/2014/main" id="{850276FF-B655-E38C-17E8-6DA2E15B8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3324"/>
              <a:ext cx="252" cy="342"/>
            </a:xfrm>
            <a:custGeom>
              <a:avLst/>
              <a:gdLst>
                <a:gd name="T0" fmla="*/ 234 w 252"/>
                <a:gd name="T1" fmla="*/ 0 h 342"/>
                <a:gd name="T2" fmla="*/ 0 w 252"/>
                <a:gd name="T3" fmla="*/ 329 h 342"/>
                <a:gd name="T4" fmla="*/ 18 w 252"/>
                <a:gd name="T5" fmla="*/ 342 h 342"/>
                <a:gd name="T6" fmla="*/ 252 w 252"/>
                <a:gd name="T7" fmla="*/ 14 h 342"/>
                <a:gd name="T8" fmla="*/ 234 w 25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342">
                  <a:moveTo>
                    <a:pt x="234" y="0"/>
                  </a:moveTo>
                  <a:lnTo>
                    <a:pt x="0" y="329"/>
                  </a:lnTo>
                  <a:lnTo>
                    <a:pt x="18" y="342"/>
                  </a:lnTo>
                  <a:lnTo>
                    <a:pt x="252" y="1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9" name="Rectangle 597">
              <a:extLst>
                <a:ext uri="{FF2B5EF4-FFF2-40B4-BE49-F238E27FC236}">
                  <a16:creationId xmlns:a16="http://schemas.microsoft.com/office/drawing/2014/main" id="{266B8D5E-E32E-63BC-D567-A486B2C2A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087"/>
              <a:ext cx="51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Madrid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0" name="Rectangle 598">
              <a:extLst>
                <a:ext uri="{FF2B5EF4-FFF2-40B4-BE49-F238E27FC236}">
                  <a16:creationId xmlns:a16="http://schemas.microsoft.com/office/drawing/2014/main" id="{92BAD27B-E20F-2A11-B466-C697B889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3088"/>
              <a:ext cx="50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Murcia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1" name="Rectangle 599">
              <a:extLst>
                <a:ext uri="{FF2B5EF4-FFF2-40B4-BE49-F238E27FC236}">
                  <a16:creationId xmlns:a16="http://schemas.microsoft.com/office/drawing/2014/main" id="{BACF85C8-61DC-C999-63E0-01A8FFF81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420"/>
              <a:ext cx="64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Valencia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2" name="Rectangle 600">
              <a:extLst>
                <a:ext uri="{FF2B5EF4-FFF2-40B4-BE49-F238E27FC236}">
                  <a16:creationId xmlns:a16="http://schemas.microsoft.com/office/drawing/2014/main" id="{75F2F157-0A11-D63E-D34B-EE7DB03F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3422"/>
              <a:ext cx="65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Granada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3" name="Rectangle 601">
              <a:extLst>
                <a:ext uri="{FF2B5EF4-FFF2-40B4-BE49-F238E27FC236}">
                  <a16:creationId xmlns:a16="http://schemas.microsoft.com/office/drawing/2014/main" id="{9DFA083B-B703-89C8-0791-6AC928371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3113"/>
              <a:ext cx="49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Sevilla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4" name="Rectangle 602">
              <a:extLst>
                <a:ext uri="{FF2B5EF4-FFF2-40B4-BE49-F238E27FC236}">
                  <a16:creationId xmlns:a16="http://schemas.microsoft.com/office/drawing/2014/main" id="{487BE518-19B1-3540-58C7-FBFD3A04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3505"/>
              <a:ext cx="43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Cádiz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5" name="Rectangle 603">
              <a:extLst>
                <a:ext uri="{FF2B5EF4-FFF2-40B4-BE49-F238E27FC236}">
                  <a16:creationId xmlns:a16="http://schemas.microsoft.com/office/drawing/2014/main" id="{266C1DBA-2B76-FCE6-FBB6-CCBA6864A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613"/>
              <a:ext cx="60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Badajoz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6" name="Rectangle 604">
              <a:extLst>
                <a:ext uri="{FF2B5EF4-FFF2-40B4-BE49-F238E27FC236}">
                  <a16:creationId xmlns:a16="http://schemas.microsoft.com/office/drawing/2014/main" id="{18B20E08-ABA4-6012-C164-4A6BCEE5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317"/>
              <a:ext cx="33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Vigo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7" name="Rectangle 605">
              <a:extLst>
                <a:ext uri="{FF2B5EF4-FFF2-40B4-BE49-F238E27FC236}">
                  <a16:creationId xmlns:a16="http://schemas.microsoft.com/office/drawing/2014/main" id="{9955C2A5-C2D2-3A40-69AE-241579B6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808"/>
              <a:ext cx="55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Coruña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8" name="Rectangle 606">
              <a:extLst>
                <a:ext uri="{FF2B5EF4-FFF2-40B4-BE49-F238E27FC236}">
                  <a16:creationId xmlns:a16="http://schemas.microsoft.com/office/drawing/2014/main" id="{C98819FC-E5DE-A513-30FF-1F955D315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336"/>
              <a:ext cx="56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Gerona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79" name="Rectangle 607">
              <a:extLst>
                <a:ext uri="{FF2B5EF4-FFF2-40B4-BE49-F238E27FC236}">
                  <a16:creationId xmlns:a16="http://schemas.microsoft.com/office/drawing/2014/main" id="{B4CF98AD-DFD8-031F-164E-FEBE8331F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713"/>
              <a:ext cx="759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Barcelona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80" name="Rectangle 608">
              <a:extLst>
                <a:ext uri="{FF2B5EF4-FFF2-40B4-BE49-F238E27FC236}">
                  <a16:creationId xmlns:a16="http://schemas.microsoft.com/office/drawing/2014/main" id="{F5B20175-DF1A-69C0-4FA3-DE93E400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1366"/>
              <a:ext cx="71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Zaragoza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81" name="Rectangle 609">
              <a:extLst>
                <a:ext uri="{FF2B5EF4-FFF2-40B4-BE49-F238E27FC236}">
                  <a16:creationId xmlns:a16="http://schemas.microsoft.com/office/drawing/2014/main" id="{03496C55-19CB-0EBA-0A8C-72105C15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850"/>
              <a:ext cx="47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Bilbao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82" name="Rectangle 610">
              <a:extLst>
                <a:ext uri="{FF2B5EF4-FFF2-40B4-BE49-F238E27FC236}">
                  <a16:creationId xmlns:a16="http://schemas.microsoft.com/office/drawing/2014/main" id="{D3285589-4183-42BC-CA8E-C710FAA1F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760"/>
              <a:ext cx="53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Oviedo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83" name="Rectangle 611">
              <a:extLst>
                <a:ext uri="{FF2B5EF4-FFF2-40B4-BE49-F238E27FC236}">
                  <a16:creationId xmlns:a16="http://schemas.microsoft.com/office/drawing/2014/main" id="{4C6E3E8F-5B32-4DB3-176D-9E636DF6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1786"/>
              <a:ext cx="73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Valladolid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84" name="Rectangle 612">
              <a:extLst>
                <a:ext uri="{FF2B5EF4-FFF2-40B4-BE49-F238E27FC236}">
                  <a16:creationId xmlns:a16="http://schemas.microsoft.com/office/drawing/2014/main" id="{3AE01127-2C50-AE76-1618-EF69D596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2811"/>
              <a:ext cx="36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Jaén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14385" name="Rectangle 613">
              <a:extLst>
                <a:ext uri="{FF2B5EF4-FFF2-40B4-BE49-F238E27FC236}">
                  <a16:creationId xmlns:a16="http://schemas.microsoft.com/office/drawing/2014/main" id="{AD01EFF2-983F-1A4D-E05C-CDFECE6A5A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814" y="2287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86" name="Rectangle 614">
              <a:extLst>
                <a:ext uri="{FF2B5EF4-FFF2-40B4-BE49-F238E27FC236}">
                  <a16:creationId xmlns:a16="http://schemas.microsoft.com/office/drawing/2014/main" id="{41477A97-222F-EC52-1EEE-0CA11AD655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866" y="2336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87" name="Rectangle 615">
              <a:extLst>
                <a:ext uri="{FF2B5EF4-FFF2-40B4-BE49-F238E27FC236}">
                  <a16:creationId xmlns:a16="http://schemas.microsoft.com/office/drawing/2014/main" id="{E6C3667B-A63C-3F9A-6E22-4D5BE4D08B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916" y="2385"/>
              <a:ext cx="8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88" name="Rectangle 616">
              <a:extLst>
                <a:ext uri="{FF2B5EF4-FFF2-40B4-BE49-F238E27FC236}">
                  <a16:creationId xmlns:a16="http://schemas.microsoft.com/office/drawing/2014/main" id="{8AA2F098-0D55-597D-DB3A-2C37B487C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2977" y="2776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89" name="Rectangle 617">
              <a:extLst>
                <a:ext uri="{FF2B5EF4-FFF2-40B4-BE49-F238E27FC236}">
                  <a16:creationId xmlns:a16="http://schemas.microsoft.com/office/drawing/2014/main" id="{DACD53CC-69A3-DB28-A77D-F1EB75D71E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3007" y="2843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0" name="Rectangle 618">
              <a:extLst>
                <a:ext uri="{FF2B5EF4-FFF2-40B4-BE49-F238E27FC236}">
                  <a16:creationId xmlns:a16="http://schemas.microsoft.com/office/drawing/2014/main" id="{6EC2C3A6-7805-C6FC-76A1-C1061ADC35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3045" y="2910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1" name="Rectangle 619">
              <a:extLst>
                <a:ext uri="{FF2B5EF4-FFF2-40B4-BE49-F238E27FC236}">
                  <a16:creationId xmlns:a16="http://schemas.microsoft.com/office/drawing/2014/main" id="{8065B7BC-237B-33C3-4473-68953709C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1763" y="2322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2" name="Rectangle 620">
              <a:extLst>
                <a:ext uri="{FF2B5EF4-FFF2-40B4-BE49-F238E27FC236}">
                  <a16:creationId xmlns:a16="http://schemas.microsoft.com/office/drawing/2014/main" id="{BFABD6BF-58A4-91A4-1B4C-6852C1E439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1825" y="2286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3" name="Rectangle 621">
              <a:extLst>
                <a:ext uri="{FF2B5EF4-FFF2-40B4-BE49-F238E27FC236}">
                  <a16:creationId xmlns:a16="http://schemas.microsoft.com/office/drawing/2014/main" id="{F69DF032-628B-EE22-647E-6404D1D3D5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1888" y="2248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4" name="Rectangle 622">
              <a:extLst>
                <a:ext uri="{FF2B5EF4-FFF2-40B4-BE49-F238E27FC236}">
                  <a16:creationId xmlns:a16="http://schemas.microsoft.com/office/drawing/2014/main" id="{D4D0503C-E675-99F7-DE21-FA9ECE9988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42" y="2785"/>
              <a:ext cx="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5" name="Rectangle 623">
              <a:extLst>
                <a:ext uri="{FF2B5EF4-FFF2-40B4-BE49-F238E27FC236}">
                  <a16:creationId xmlns:a16="http://schemas.microsoft.com/office/drawing/2014/main" id="{C1B257D2-BB14-5FDE-A552-F49B546C2A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68" y="2717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6" name="Rectangle 624">
              <a:extLst>
                <a:ext uri="{FF2B5EF4-FFF2-40B4-BE49-F238E27FC236}">
                  <a16:creationId xmlns:a16="http://schemas.microsoft.com/office/drawing/2014/main" id="{B631FB45-C0B6-5705-D00F-09EE57E554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93" y="2649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7" name="Rectangle 625">
              <a:extLst>
                <a:ext uri="{FF2B5EF4-FFF2-40B4-BE49-F238E27FC236}">
                  <a16:creationId xmlns:a16="http://schemas.microsoft.com/office/drawing/2014/main" id="{FF40A319-9DA1-175B-AE93-A840922940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656" y="2042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8" name="Rectangle 626">
              <a:extLst>
                <a:ext uri="{FF2B5EF4-FFF2-40B4-BE49-F238E27FC236}">
                  <a16:creationId xmlns:a16="http://schemas.microsoft.com/office/drawing/2014/main" id="{C2D7BF5A-4749-2042-4AB6-C223269F27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698" y="1979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399" name="Rectangle 627">
              <a:extLst>
                <a:ext uri="{FF2B5EF4-FFF2-40B4-BE49-F238E27FC236}">
                  <a16:creationId xmlns:a16="http://schemas.microsoft.com/office/drawing/2014/main" id="{1E8E4452-85F4-7B2B-5CB8-65E6CF518A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746" y="1924"/>
              <a:ext cx="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0" name="Rectangle 628">
              <a:extLst>
                <a:ext uri="{FF2B5EF4-FFF2-40B4-BE49-F238E27FC236}">
                  <a16:creationId xmlns:a16="http://schemas.microsoft.com/office/drawing/2014/main" id="{56DBD8FB-6306-E9BE-1898-E0876B27A9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167" y="2427"/>
              <a:ext cx="8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1" name="Rectangle 629">
              <a:extLst>
                <a:ext uri="{FF2B5EF4-FFF2-40B4-BE49-F238E27FC236}">
                  <a16:creationId xmlns:a16="http://schemas.microsoft.com/office/drawing/2014/main" id="{0EA1E62A-B354-317E-157E-9EFFED5CCF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234" y="2403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2" name="Rectangle 630">
              <a:extLst>
                <a:ext uri="{FF2B5EF4-FFF2-40B4-BE49-F238E27FC236}">
                  <a16:creationId xmlns:a16="http://schemas.microsoft.com/office/drawing/2014/main" id="{7DFF1AAA-5B4E-E12D-339B-E521DB38F7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302" y="237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3" name="Rectangle 631">
              <a:extLst>
                <a:ext uri="{FF2B5EF4-FFF2-40B4-BE49-F238E27FC236}">
                  <a16:creationId xmlns:a16="http://schemas.microsoft.com/office/drawing/2014/main" id="{FAEFE980-CD7A-9105-8B2C-847AC8F2DE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80000">
              <a:off x="2449" y="3049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4" name="Rectangle 632">
              <a:extLst>
                <a:ext uri="{FF2B5EF4-FFF2-40B4-BE49-F238E27FC236}">
                  <a16:creationId xmlns:a16="http://schemas.microsoft.com/office/drawing/2014/main" id="{3B00A30A-3891-B782-274D-E6F8FAF96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80000">
              <a:off x="2475" y="3116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5" name="Rectangle 633">
              <a:extLst>
                <a:ext uri="{FF2B5EF4-FFF2-40B4-BE49-F238E27FC236}">
                  <a16:creationId xmlns:a16="http://schemas.microsoft.com/office/drawing/2014/main" id="{DD953441-2006-2D4D-7A07-00B65D97E4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470" y="3395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6" name="Rectangle 634">
              <a:extLst>
                <a:ext uri="{FF2B5EF4-FFF2-40B4-BE49-F238E27FC236}">
                  <a16:creationId xmlns:a16="http://schemas.microsoft.com/office/drawing/2014/main" id="{02FAE9EA-F007-8FE5-9FFF-9D29BA58A6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518" y="3335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7" name="Rectangle 635">
              <a:extLst>
                <a:ext uri="{FF2B5EF4-FFF2-40B4-BE49-F238E27FC236}">
                  <a16:creationId xmlns:a16="http://schemas.microsoft.com/office/drawing/2014/main" id="{21017BEC-3A3A-B978-DB70-EA26E677AD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556" y="3276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8" name="Rectangle 636">
              <a:extLst>
                <a:ext uri="{FF2B5EF4-FFF2-40B4-BE49-F238E27FC236}">
                  <a16:creationId xmlns:a16="http://schemas.microsoft.com/office/drawing/2014/main" id="{850A08F6-AB93-51BF-3AF1-8E53D22F25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348" y="1331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09" name="Rectangle 637">
              <a:extLst>
                <a:ext uri="{FF2B5EF4-FFF2-40B4-BE49-F238E27FC236}">
                  <a16:creationId xmlns:a16="http://schemas.microsoft.com/office/drawing/2014/main" id="{13B7466A-711D-4734-A07E-D63E0BFE41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418" y="1349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0" name="Rectangle 638">
              <a:extLst>
                <a:ext uri="{FF2B5EF4-FFF2-40B4-BE49-F238E27FC236}">
                  <a16:creationId xmlns:a16="http://schemas.microsoft.com/office/drawing/2014/main" id="{66FA9C60-E224-FD86-FFA7-13AEDC8E82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490" y="1366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6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1" name="Rectangle 639">
              <a:extLst>
                <a:ext uri="{FF2B5EF4-FFF2-40B4-BE49-F238E27FC236}">
                  <a16:creationId xmlns:a16="http://schemas.microsoft.com/office/drawing/2014/main" id="{84BDB776-AD17-A247-C89F-C694F1A726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211" y="79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2" name="Rectangle 640">
              <a:extLst>
                <a:ext uri="{FF2B5EF4-FFF2-40B4-BE49-F238E27FC236}">
                  <a16:creationId xmlns:a16="http://schemas.microsoft.com/office/drawing/2014/main" id="{30A3C125-B8C3-1B6F-553E-2571656045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283" y="797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3" name="Rectangle 641">
              <a:extLst>
                <a:ext uri="{FF2B5EF4-FFF2-40B4-BE49-F238E27FC236}">
                  <a16:creationId xmlns:a16="http://schemas.microsoft.com/office/drawing/2014/main" id="{66CFB292-8D9A-9C0E-3D20-41797AB8C7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357" y="797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4" name="Rectangle 642">
              <a:extLst>
                <a:ext uri="{FF2B5EF4-FFF2-40B4-BE49-F238E27FC236}">
                  <a16:creationId xmlns:a16="http://schemas.microsoft.com/office/drawing/2014/main" id="{1A72169A-2258-EC65-2FC3-877ECF9CFD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465" y="1566"/>
              <a:ext cx="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5" name="Rectangle 643">
              <a:extLst>
                <a:ext uri="{FF2B5EF4-FFF2-40B4-BE49-F238E27FC236}">
                  <a16:creationId xmlns:a16="http://schemas.microsoft.com/office/drawing/2014/main" id="{9FB17320-C59B-3427-2A30-C43C79CB5C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481" y="1494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6" name="Rectangle 644">
              <a:extLst>
                <a:ext uri="{FF2B5EF4-FFF2-40B4-BE49-F238E27FC236}">
                  <a16:creationId xmlns:a16="http://schemas.microsoft.com/office/drawing/2014/main" id="{45E2F121-0F26-7AB7-5776-7DCF168BC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494" y="1423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7" name="Rectangle 645">
              <a:extLst>
                <a:ext uri="{FF2B5EF4-FFF2-40B4-BE49-F238E27FC236}">
                  <a16:creationId xmlns:a16="http://schemas.microsoft.com/office/drawing/2014/main" id="{898E9952-7F05-3CA5-E4B9-522E56D65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534" y="113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8" name="Rectangle 646">
              <a:extLst>
                <a:ext uri="{FF2B5EF4-FFF2-40B4-BE49-F238E27FC236}">
                  <a16:creationId xmlns:a16="http://schemas.microsoft.com/office/drawing/2014/main" id="{4820D1F7-20E1-B989-4BA6-3BFE686B1B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597" y="1176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19" name="Rectangle 647">
              <a:extLst>
                <a:ext uri="{FF2B5EF4-FFF2-40B4-BE49-F238E27FC236}">
                  <a16:creationId xmlns:a16="http://schemas.microsoft.com/office/drawing/2014/main" id="{3F4DBAF6-1792-CA8E-5C53-E154512CD5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649" y="1219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0" name="Rectangle 648">
              <a:extLst>
                <a:ext uri="{FF2B5EF4-FFF2-40B4-BE49-F238E27FC236}">
                  <a16:creationId xmlns:a16="http://schemas.microsoft.com/office/drawing/2014/main" id="{7B65CEDD-0A8C-4804-BBAF-6C160FB33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952" y="1149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1" name="Rectangle 649">
              <a:extLst>
                <a:ext uri="{FF2B5EF4-FFF2-40B4-BE49-F238E27FC236}">
                  <a16:creationId xmlns:a16="http://schemas.microsoft.com/office/drawing/2014/main" id="{D19126C6-54E0-A568-C398-3E4C415B09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975" y="1081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7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2" name="Rectangle 650">
              <a:extLst>
                <a:ext uri="{FF2B5EF4-FFF2-40B4-BE49-F238E27FC236}">
                  <a16:creationId xmlns:a16="http://schemas.microsoft.com/office/drawing/2014/main" id="{B626F5B0-934F-B5AC-A6EF-20FD94EF8C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996" y="1006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3" name="Rectangle 651">
              <a:extLst>
                <a:ext uri="{FF2B5EF4-FFF2-40B4-BE49-F238E27FC236}">
                  <a16:creationId xmlns:a16="http://schemas.microsoft.com/office/drawing/2014/main" id="{FA45D33D-CBE7-00C8-F87B-CC248C1F5C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239" y="1280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4" name="Rectangle 652">
              <a:extLst>
                <a:ext uri="{FF2B5EF4-FFF2-40B4-BE49-F238E27FC236}">
                  <a16:creationId xmlns:a16="http://schemas.microsoft.com/office/drawing/2014/main" id="{79ADC2FD-EBFF-1BC9-6669-7B8340B13F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287" y="1228"/>
              <a:ext cx="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8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5" name="Rectangle 653">
              <a:extLst>
                <a:ext uri="{FF2B5EF4-FFF2-40B4-BE49-F238E27FC236}">
                  <a16:creationId xmlns:a16="http://schemas.microsoft.com/office/drawing/2014/main" id="{F3FE1635-2D06-7106-B565-D710EBD40D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338" y="1171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6" name="Rectangle 654">
              <a:extLst>
                <a:ext uri="{FF2B5EF4-FFF2-40B4-BE49-F238E27FC236}">
                  <a16:creationId xmlns:a16="http://schemas.microsoft.com/office/drawing/2014/main" id="{93506B35-AB9F-FE89-89BD-4AE810A301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223" y="1710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7" name="Rectangle 655">
              <a:extLst>
                <a:ext uri="{FF2B5EF4-FFF2-40B4-BE49-F238E27FC236}">
                  <a16:creationId xmlns:a16="http://schemas.microsoft.com/office/drawing/2014/main" id="{F634C80B-F416-5822-25BC-5761336978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275" y="1765"/>
              <a:ext cx="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8" name="Rectangle 656">
              <a:extLst>
                <a:ext uri="{FF2B5EF4-FFF2-40B4-BE49-F238E27FC236}">
                  <a16:creationId xmlns:a16="http://schemas.microsoft.com/office/drawing/2014/main" id="{DC040904-F195-A82F-6332-A4BEC9DE66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321" y="1820"/>
              <a:ext cx="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29" name="Rectangle 657">
              <a:extLst>
                <a:ext uri="{FF2B5EF4-FFF2-40B4-BE49-F238E27FC236}">
                  <a16:creationId xmlns:a16="http://schemas.microsoft.com/office/drawing/2014/main" id="{5A1B8EBD-CE89-7D62-FE62-D56ED3201C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013" y="1179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0" name="Rectangle 658">
              <a:extLst>
                <a:ext uri="{FF2B5EF4-FFF2-40B4-BE49-F238E27FC236}">
                  <a16:creationId xmlns:a16="http://schemas.microsoft.com/office/drawing/2014/main" id="{06F77B93-5E2D-7D35-6264-A6567BCB86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056" y="1240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1" name="Rectangle 659">
              <a:extLst>
                <a:ext uri="{FF2B5EF4-FFF2-40B4-BE49-F238E27FC236}">
                  <a16:creationId xmlns:a16="http://schemas.microsoft.com/office/drawing/2014/main" id="{DB6F7AF2-D363-20F1-83DF-A7340CE95F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097" y="1296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2" name="Rectangle 660">
              <a:extLst>
                <a:ext uri="{FF2B5EF4-FFF2-40B4-BE49-F238E27FC236}">
                  <a16:creationId xmlns:a16="http://schemas.microsoft.com/office/drawing/2014/main" id="{ACDBD26F-A1A5-CE46-5FC2-D1C5A0CA86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762" y="1769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3" name="Rectangle 661">
              <a:extLst>
                <a:ext uri="{FF2B5EF4-FFF2-40B4-BE49-F238E27FC236}">
                  <a16:creationId xmlns:a16="http://schemas.microsoft.com/office/drawing/2014/main" id="{D291FA34-D9AD-6142-F8F1-77E454CAE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821" y="1735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4" name="Rectangle 662">
              <a:extLst>
                <a:ext uri="{FF2B5EF4-FFF2-40B4-BE49-F238E27FC236}">
                  <a16:creationId xmlns:a16="http://schemas.microsoft.com/office/drawing/2014/main" id="{FD250CD6-C438-AA4A-E390-844E7117B5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888" y="1694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5" name="Rectangle 663">
              <a:extLst>
                <a:ext uri="{FF2B5EF4-FFF2-40B4-BE49-F238E27FC236}">
                  <a16:creationId xmlns:a16="http://schemas.microsoft.com/office/drawing/2014/main" id="{B2AAA074-1EBD-F02B-4151-85D9844362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602" y="1548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6" name="Rectangle 664">
              <a:extLst>
                <a:ext uri="{FF2B5EF4-FFF2-40B4-BE49-F238E27FC236}">
                  <a16:creationId xmlns:a16="http://schemas.microsoft.com/office/drawing/2014/main" id="{60F8B9BE-F99E-B15E-B3AB-187D242195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677" y="1559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7" name="Rectangle 665">
              <a:extLst>
                <a:ext uri="{FF2B5EF4-FFF2-40B4-BE49-F238E27FC236}">
                  <a16:creationId xmlns:a16="http://schemas.microsoft.com/office/drawing/2014/main" id="{BBA57248-20BB-9D03-912C-81F007AE55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747" y="1566"/>
              <a:ext cx="8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6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8" name="Rectangle 666">
              <a:extLst>
                <a:ext uri="{FF2B5EF4-FFF2-40B4-BE49-F238E27FC236}">
                  <a16:creationId xmlns:a16="http://schemas.microsoft.com/office/drawing/2014/main" id="{3EE66B11-E390-904F-D957-C59C919371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132" y="1510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39" name="Rectangle 667">
              <a:extLst>
                <a:ext uri="{FF2B5EF4-FFF2-40B4-BE49-F238E27FC236}">
                  <a16:creationId xmlns:a16="http://schemas.microsoft.com/office/drawing/2014/main" id="{5C1B9F7E-3AEB-A96F-957D-C21DC7357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184" y="1454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0" name="Rectangle 668">
              <a:extLst>
                <a:ext uri="{FF2B5EF4-FFF2-40B4-BE49-F238E27FC236}">
                  <a16:creationId xmlns:a16="http://schemas.microsoft.com/office/drawing/2014/main" id="{E8249B22-98AD-0484-3528-092FE459B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238" y="1405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1" name="Rectangle 669">
              <a:extLst>
                <a:ext uri="{FF2B5EF4-FFF2-40B4-BE49-F238E27FC236}">
                  <a16:creationId xmlns:a16="http://schemas.microsoft.com/office/drawing/2014/main" id="{05653EC6-E4E6-D592-AE20-21107FD0EF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259" y="2530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2" name="Rectangle 670">
              <a:extLst>
                <a:ext uri="{FF2B5EF4-FFF2-40B4-BE49-F238E27FC236}">
                  <a16:creationId xmlns:a16="http://schemas.microsoft.com/office/drawing/2014/main" id="{27CF49C3-81CF-BB01-312F-80D400B174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274" y="2457"/>
              <a:ext cx="8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3" name="Rectangle 671">
              <a:extLst>
                <a:ext uri="{FF2B5EF4-FFF2-40B4-BE49-F238E27FC236}">
                  <a16:creationId xmlns:a16="http://schemas.microsoft.com/office/drawing/2014/main" id="{B91481E7-47C8-F7DE-FCE8-A045DCD430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288" y="2386"/>
              <a:ext cx="8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4" name="Rectangle 672">
              <a:extLst>
                <a:ext uri="{FF2B5EF4-FFF2-40B4-BE49-F238E27FC236}">
                  <a16:creationId xmlns:a16="http://schemas.microsoft.com/office/drawing/2014/main" id="{9C1D8599-6F62-229D-EABA-BA1FADC821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696" y="3186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5" name="Rectangle 673">
              <a:extLst>
                <a:ext uri="{FF2B5EF4-FFF2-40B4-BE49-F238E27FC236}">
                  <a16:creationId xmlns:a16="http://schemas.microsoft.com/office/drawing/2014/main" id="{5624769D-B7EA-1D8B-E538-3520233C18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765" y="3159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7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6" name="Rectangle 674">
              <a:extLst>
                <a:ext uri="{FF2B5EF4-FFF2-40B4-BE49-F238E27FC236}">
                  <a16:creationId xmlns:a16="http://schemas.microsoft.com/office/drawing/2014/main" id="{97813DE8-B7FD-6244-5166-15F9E502FA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827" y="3130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8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7" name="Rectangle 675">
              <a:extLst>
                <a:ext uri="{FF2B5EF4-FFF2-40B4-BE49-F238E27FC236}">
                  <a16:creationId xmlns:a16="http://schemas.microsoft.com/office/drawing/2014/main" id="{C8674804-733D-2D78-A0DC-56F08D68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1834" y="3066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8" name="Rectangle 676">
              <a:extLst>
                <a:ext uri="{FF2B5EF4-FFF2-40B4-BE49-F238E27FC236}">
                  <a16:creationId xmlns:a16="http://schemas.microsoft.com/office/drawing/2014/main" id="{11A31601-E7B7-1763-2890-92F0631B82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1893" y="3025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49" name="Rectangle 677">
              <a:extLst>
                <a:ext uri="{FF2B5EF4-FFF2-40B4-BE49-F238E27FC236}">
                  <a16:creationId xmlns:a16="http://schemas.microsoft.com/office/drawing/2014/main" id="{3ABB9C3D-9D08-1747-6367-68AB4261AB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1959" y="2991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50" name="Rectangle 678">
              <a:extLst>
                <a:ext uri="{FF2B5EF4-FFF2-40B4-BE49-F238E27FC236}">
                  <a16:creationId xmlns:a16="http://schemas.microsoft.com/office/drawing/2014/main" id="{C8DA3394-FF71-24E4-B459-5354C7548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006" y="3218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51" name="Rectangle 679">
              <a:extLst>
                <a:ext uri="{FF2B5EF4-FFF2-40B4-BE49-F238E27FC236}">
                  <a16:creationId xmlns:a16="http://schemas.microsoft.com/office/drawing/2014/main" id="{123B1226-E411-43CE-B1A5-2CE67BA38A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078" y="3229"/>
              <a:ext cx="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14452" name="Rectangle 680">
              <a:extLst>
                <a:ext uri="{FF2B5EF4-FFF2-40B4-BE49-F238E27FC236}">
                  <a16:creationId xmlns:a16="http://schemas.microsoft.com/office/drawing/2014/main" id="{90FEC97C-5F7C-CB28-4871-ECBE6A5005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150" y="3243"/>
              <a:ext cx="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6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5977" name="Oval 681">
              <a:extLst>
                <a:ext uri="{FF2B5EF4-FFF2-40B4-BE49-F238E27FC236}">
                  <a16:creationId xmlns:a16="http://schemas.microsoft.com/office/drawing/2014/main" id="{491A604E-467C-1CFE-1720-3BD28882F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088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78" name="Oval 682">
              <a:extLst>
                <a:ext uri="{FF2B5EF4-FFF2-40B4-BE49-F238E27FC236}">
                  <a16:creationId xmlns:a16="http://schemas.microsoft.com/office/drawing/2014/main" id="{06519912-1E6A-738B-192E-73779828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394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79" name="Oval 683">
              <a:extLst>
                <a:ext uri="{FF2B5EF4-FFF2-40B4-BE49-F238E27FC236}">
                  <a16:creationId xmlns:a16="http://schemas.microsoft.com/office/drawing/2014/main" id="{764D2060-FAD2-0B3C-FB52-97D86FF5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919"/>
              <a:ext cx="151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0" name="Oval 684">
              <a:extLst>
                <a:ext uri="{FF2B5EF4-FFF2-40B4-BE49-F238E27FC236}">
                  <a16:creationId xmlns:a16="http://schemas.microsoft.com/office/drawing/2014/main" id="{F5D5D6EF-759A-82C2-39B6-E203715D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3259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1" name="Oval 685">
              <a:extLst>
                <a:ext uri="{FF2B5EF4-FFF2-40B4-BE49-F238E27FC236}">
                  <a16:creationId xmlns:a16="http://schemas.microsoft.com/office/drawing/2014/main" id="{425BDE6C-C8E8-65BE-A05B-2E60C827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3589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2" name="Oval 686">
              <a:extLst>
                <a:ext uri="{FF2B5EF4-FFF2-40B4-BE49-F238E27FC236}">
                  <a16:creationId xmlns:a16="http://schemas.microsoft.com/office/drawing/2014/main" id="{BE0B2C47-2169-B137-5C7B-743E51F7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669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3" name="Oval 687">
              <a:extLst>
                <a:ext uri="{FF2B5EF4-FFF2-40B4-BE49-F238E27FC236}">
                  <a16:creationId xmlns:a16="http://schemas.microsoft.com/office/drawing/2014/main" id="{1A262429-F4DB-9BFC-0073-A976BE38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2085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4" name="Oval 688">
              <a:extLst>
                <a:ext uri="{FF2B5EF4-FFF2-40B4-BE49-F238E27FC236}">
                  <a16:creationId xmlns:a16="http://schemas.microsoft.com/office/drawing/2014/main" id="{CC8F283B-ABE7-66C9-FE4C-3E654A8C8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635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5" name="Oval 689">
              <a:extLst>
                <a:ext uri="{FF2B5EF4-FFF2-40B4-BE49-F238E27FC236}">
                  <a16:creationId xmlns:a16="http://schemas.microsoft.com/office/drawing/2014/main" id="{BEFA4952-5D3B-9475-9A75-F6A7DB69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434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6" name="Oval 690">
              <a:extLst>
                <a:ext uri="{FF2B5EF4-FFF2-40B4-BE49-F238E27FC236}">
                  <a16:creationId xmlns:a16="http://schemas.microsoft.com/office/drawing/2014/main" id="{F46845EE-20AD-8FDF-8C05-A4E502AE3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694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7" name="Oval 691">
              <a:extLst>
                <a:ext uri="{FF2B5EF4-FFF2-40B4-BE49-F238E27FC236}">
                  <a16:creationId xmlns:a16="http://schemas.microsoft.com/office/drawing/2014/main" id="{D3F4C005-769B-0D5B-BFCF-8F68A33F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356"/>
              <a:ext cx="151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8" name="Oval 692">
              <a:extLst>
                <a:ext uri="{FF2B5EF4-FFF2-40B4-BE49-F238E27FC236}">
                  <a16:creationId xmlns:a16="http://schemas.microsoft.com/office/drawing/2014/main" id="{D0C60449-D9B6-BE62-B6AF-57442119F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595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89" name="Oval 693">
              <a:extLst>
                <a:ext uri="{FF2B5EF4-FFF2-40B4-BE49-F238E27FC236}">
                  <a16:creationId xmlns:a16="http://schemas.microsoft.com/office/drawing/2014/main" id="{61B2DCD1-8008-A1C0-8EC7-5E1B441C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635"/>
              <a:ext cx="151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90" name="Oval 694">
              <a:extLst>
                <a:ext uri="{FF2B5EF4-FFF2-40B4-BE49-F238E27FC236}">
                  <a16:creationId xmlns:a16="http://schemas.microsoft.com/office/drawing/2014/main" id="{AA4A9EC5-AD1D-B147-46B8-48E037B7C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906"/>
              <a:ext cx="151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91" name="Oval 695">
              <a:extLst>
                <a:ext uri="{FF2B5EF4-FFF2-40B4-BE49-F238E27FC236}">
                  <a16:creationId xmlns:a16="http://schemas.microsoft.com/office/drawing/2014/main" id="{8E72AE65-FBAF-D081-02FC-E0C553C93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920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92" name="Oval 696">
              <a:extLst>
                <a:ext uri="{FF2B5EF4-FFF2-40B4-BE49-F238E27FC236}">
                  <a16:creationId xmlns:a16="http://schemas.microsoft.com/office/drawing/2014/main" id="{88E287FA-2B94-BAED-03FB-B8E58F353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917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5993" name="Oval 697">
              <a:extLst>
                <a:ext uri="{FF2B5EF4-FFF2-40B4-BE49-F238E27FC236}">
                  <a16:creationId xmlns:a16="http://schemas.microsoft.com/office/drawing/2014/main" id="{ED5A227B-0EF1-A912-CE90-B9E830DDC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347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470" name="Rectangle 698">
              <a:extLst>
                <a:ext uri="{FF2B5EF4-FFF2-40B4-BE49-F238E27FC236}">
                  <a16:creationId xmlns:a16="http://schemas.microsoft.com/office/drawing/2014/main" id="{1E3BC6B4-2863-792C-4B4A-ED6FB1D2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607"/>
              <a:ext cx="53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  <a:latin typeface="Arial Narrow" panose="020B0606020202030204" pitchFamily="34" charset="0"/>
                </a:rPr>
                <a:t>Albacete</a:t>
              </a:r>
              <a:endParaRPr lang="es-ES" altLang="es-ES_tradnl" sz="1400">
                <a:latin typeface="Arial Narrow" panose="020B0606020202030204" pitchFamily="34" charset="0"/>
              </a:endParaRPr>
            </a:p>
          </p:txBody>
        </p:sp>
      </p:grpSp>
      <p:sp>
        <p:nvSpPr>
          <p:cNvPr id="14344" name="Text Box 699">
            <a:extLst>
              <a:ext uri="{FF2B5EF4-FFF2-40B4-BE49-F238E27FC236}">
                <a16:creationId xmlns:a16="http://schemas.microsoft.com/office/drawing/2014/main" id="{57D53E80-9026-2BA2-1067-56D2E4FD5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9309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>
                <a:hlinkClick r:id="rId2" action="ppaction://hlinksldjump"/>
              </a:rPr>
              <a:t>+</a:t>
            </a:r>
            <a:endParaRPr lang="es-ES" altLang="es-ES_tradnl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pie de página">
            <a:extLst>
              <a:ext uri="{FF2B5EF4-FFF2-40B4-BE49-F238E27FC236}">
                <a16:creationId xmlns:a16="http://schemas.microsoft.com/office/drawing/2014/main" id="{060D9AF3-B8BF-16A2-9B19-08618ACC7B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CCC5909-A04E-4A75-BF61-132E0344EA67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10F7421-2839-825E-495A-7D6AD131A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3" y="512763"/>
            <a:ext cx="8610600" cy="5584825"/>
          </a:xfrm>
        </p:spPr>
        <p:txBody>
          <a:bodyPr/>
          <a:lstStyle/>
          <a:p>
            <a:r>
              <a:rPr lang="es-ES_tradnl" altLang="es-ES_tradnl" sz="2800" b="1"/>
              <a:t>Un grafo G</a:t>
            </a:r>
            <a:r>
              <a:rPr lang="es-ES_tradnl" altLang="es-ES_tradnl" sz="2800"/>
              <a:t> es una tupla G= (V, A), donde V es un conjunto no vacío de </a:t>
            </a:r>
            <a:r>
              <a:rPr lang="es-ES_tradnl" altLang="es-ES_tradnl" sz="2800" b="1"/>
              <a:t>vértices</a:t>
            </a:r>
            <a:r>
              <a:rPr lang="es-ES_tradnl" altLang="es-ES_tradnl" sz="2800"/>
              <a:t> o </a:t>
            </a:r>
            <a:r>
              <a:rPr lang="es-ES_tradnl" altLang="es-ES_tradnl" sz="2800" b="1"/>
              <a:t>nodos</a:t>
            </a:r>
            <a:r>
              <a:rPr lang="es-ES_tradnl" altLang="es-ES_tradnl" sz="2800"/>
              <a:t> y A es un conjunto de </a:t>
            </a:r>
            <a:r>
              <a:rPr lang="es-ES_tradnl" altLang="es-ES_tradnl" sz="2800" b="1"/>
              <a:t>aristas</a:t>
            </a:r>
            <a:r>
              <a:rPr lang="es-ES_tradnl" altLang="es-ES_tradnl" sz="2800"/>
              <a:t> o </a:t>
            </a:r>
            <a:r>
              <a:rPr lang="es-ES_tradnl" altLang="es-ES_tradnl" sz="2800" b="1"/>
              <a:t>arcos</a:t>
            </a:r>
            <a:r>
              <a:rPr lang="es-ES_tradnl" altLang="es-ES_tradnl" sz="2800"/>
              <a:t>.</a:t>
            </a:r>
          </a:p>
          <a:p>
            <a:r>
              <a:rPr lang="es-ES_tradnl" altLang="es-ES_tradnl" sz="2800"/>
              <a:t>Cada </a:t>
            </a:r>
            <a:r>
              <a:rPr lang="es-ES_tradnl" altLang="es-ES_tradnl" sz="2800" b="1"/>
              <a:t>arista</a:t>
            </a:r>
            <a:r>
              <a:rPr lang="es-ES_tradnl" altLang="es-ES_tradnl" sz="2800"/>
              <a:t> es un par (v, w), donde v, w </a:t>
            </a:r>
            <a:r>
              <a:rPr lang="es-ES_tradnl" altLang="es-ES_tradnl" sz="2800">
                <a:sym typeface="Symbol" panose="05050102010706020507" pitchFamily="18" charset="2"/>
              </a:rPr>
              <a:t></a:t>
            </a:r>
            <a:r>
              <a:rPr lang="es-ES_tradnl" altLang="es-ES_tradnl" sz="2800"/>
              <a:t> V.</a:t>
            </a:r>
          </a:p>
          <a:p>
            <a:pPr>
              <a:buFontTx/>
              <a:buNone/>
            </a:pPr>
            <a:r>
              <a:rPr lang="es-ES_tradnl" altLang="es-ES_tradnl" sz="3200" b="1"/>
              <a:t>	</a:t>
            </a:r>
            <a:r>
              <a:rPr lang="es-ES_tradnl" altLang="es-ES_tradnl" sz="3000" b="1"/>
              <a:t>Tipos de grafos</a:t>
            </a:r>
          </a:p>
          <a:p>
            <a:r>
              <a:rPr lang="es-ES_tradnl" altLang="es-ES_tradnl" sz="2800" b="1"/>
              <a:t>Grafo no dirigido.</a:t>
            </a:r>
            <a:br>
              <a:rPr lang="es-ES_tradnl" altLang="es-ES_tradnl" sz="2800"/>
            </a:br>
            <a:r>
              <a:rPr lang="es-ES_tradnl" altLang="es-ES_tradnl" sz="2800"/>
              <a:t>Las aristas no están ordenadas:</a:t>
            </a:r>
            <a:br>
              <a:rPr lang="es-ES_tradnl" altLang="es-ES_tradnl" sz="2800"/>
            </a:br>
            <a:r>
              <a:rPr lang="es-ES_tradnl" altLang="es-ES_tradnl" sz="2800"/>
              <a:t>   (v, w) = (w, v)</a:t>
            </a:r>
          </a:p>
          <a:p>
            <a:r>
              <a:rPr lang="es-ES_tradnl" altLang="es-ES_tradnl" sz="2800" b="1"/>
              <a:t>Grafos dirigidos (o digrafos).</a:t>
            </a:r>
            <a:br>
              <a:rPr lang="es-ES_tradnl" altLang="es-ES_tradnl" sz="2800"/>
            </a:br>
            <a:r>
              <a:rPr lang="es-ES_tradnl" altLang="es-ES_tradnl" sz="2800"/>
              <a:t>Las aristas son pares ordenados:</a:t>
            </a:r>
            <a:br>
              <a:rPr lang="es-ES_tradnl" altLang="es-ES_tradnl" sz="2800"/>
            </a:br>
            <a:r>
              <a:rPr lang="es-ES_tradnl" altLang="es-ES_tradnl" sz="2800"/>
              <a:t>&lt;v, w&gt; </a:t>
            </a:r>
            <a:r>
              <a:rPr lang="es-ES_tradnl" altLang="es-ES_tradnl" sz="2800">
                <a:sym typeface="Symbol" panose="05050102010706020507" pitchFamily="18" charset="2"/>
              </a:rPr>
              <a:t> &lt;w, v&gt;</a:t>
            </a:r>
          </a:p>
          <a:p>
            <a:pPr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&lt;v, w&gt;  w = cabeza de la arista, v = cola.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FF8BC00-D9DB-733D-89CA-4909B649C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08013"/>
          </a:xfrm>
        </p:spPr>
        <p:txBody>
          <a:bodyPr/>
          <a:lstStyle/>
          <a:p>
            <a:r>
              <a:rPr lang="es-ES_tradnl" altLang="es-ES_tradnl"/>
              <a:t>4.1. Introducción y definiciones.</a:t>
            </a:r>
          </a:p>
        </p:txBody>
      </p:sp>
      <p:grpSp>
        <p:nvGrpSpPr>
          <p:cNvPr id="15365" name="Group 22">
            <a:extLst>
              <a:ext uri="{FF2B5EF4-FFF2-40B4-BE49-F238E27FC236}">
                <a16:creationId xmlns:a16="http://schemas.microsoft.com/office/drawing/2014/main" id="{34285677-0F04-22B8-56A8-09A9DB1F4019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2895600"/>
            <a:ext cx="2403475" cy="631825"/>
            <a:chOff x="3771" y="1699"/>
            <a:chExt cx="1514" cy="398"/>
          </a:xfrm>
        </p:grpSpPr>
        <p:sp>
          <p:nvSpPr>
            <p:cNvPr id="15370" name="Line 6">
              <a:extLst>
                <a:ext uri="{FF2B5EF4-FFF2-40B4-BE49-F238E27FC236}">
                  <a16:creationId xmlns:a16="http://schemas.microsoft.com/office/drawing/2014/main" id="{2F522992-2259-44A5-3085-77E21301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1907"/>
              <a:ext cx="8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71" name="Oval 4">
              <a:extLst>
                <a:ext uri="{FF2B5EF4-FFF2-40B4-BE49-F238E27FC236}">
                  <a16:creationId xmlns:a16="http://schemas.microsoft.com/office/drawing/2014/main" id="{F025E861-59BB-B4A8-E19C-EBB359D52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699"/>
              <a:ext cx="433" cy="3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3000" b="1"/>
                <a:t>v</a:t>
              </a:r>
            </a:p>
          </p:txBody>
        </p:sp>
        <p:sp>
          <p:nvSpPr>
            <p:cNvPr id="15372" name="Oval 5">
              <a:extLst>
                <a:ext uri="{FF2B5EF4-FFF2-40B4-BE49-F238E27FC236}">
                  <a16:creationId xmlns:a16="http://schemas.microsoft.com/office/drawing/2014/main" id="{692753F4-3F2C-364B-49D1-8CA68BC0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710"/>
              <a:ext cx="462" cy="3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3000" b="1"/>
                <a:t>w</a:t>
              </a:r>
            </a:p>
          </p:txBody>
        </p:sp>
      </p:grpSp>
      <p:grpSp>
        <p:nvGrpSpPr>
          <p:cNvPr id="15366" name="Group 21">
            <a:extLst>
              <a:ext uri="{FF2B5EF4-FFF2-40B4-BE49-F238E27FC236}">
                <a16:creationId xmlns:a16="http://schemas.microsoft.com/office/drawing/2014/main" id="{2ABB9857-FA8B-9FBA-9585-84A50D4CA147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4511675"/>
            <a:ext cx="2403475" cy="631825"/>
            <a:chOff x="3725" y="3188"/>
            <a:chExt cx="1514" cy="398"/>
          </a:xfrm>
        </p:grpSpPr>
        <p:sp>
          <p:nvSpPr>
            <p:cNvPr id="15367" name="Line 18">
              <a:extLst>
                <a:ext uri="{FF2B5EF4-FFF2-40B4-BE49-F238E27FC236}">
                  <a16:creationId xmlns:a16="http://schemas.microsoft.com/office/drawing/2014/main" id="{91397FF5-5066-8524-FEDD-D9E296C3D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3396"/>
              <a:ext cx="6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5368" name="Oval 19">
              <a:extLst>
                <a:ext uri="{FF2B5EF4-FFF2-40B4-BE49-F238E27FC236}">
                  <a16:creationId xmlns:a16="http://schemas.microsoft.com/office/drawing/2014/main" id="{57A6CDEB-77F2-CB5D-3D97-ECB6DE5AF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" y="3188"/>
              <a:ext cx="433" cy="3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3000" b="1"/>
                <a:t>v</a:t>
              </a:r>
            </a:p>
          </p:txBody>
        </p:sp>
        <p:sp>
          <p:nvSpPr>
            <p:cNvPr id="15369" name="Oval 20">
              <a:extLst>
                <a:ext uri="{FF2B5EF4-FFF2-40B4-BE49-F238E27FC236}">
                  <a16:creationId xmlns:a16="http://schemas.microsoft.com/office/drawing/2014/main" id="{B667B912-7C10-D808-33F1-926B7A5B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99"/>
              <a:ext cx="462" cy="38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3000" b="1"/>
                <a:t>w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Marcador de pie de página">
            <a:extLst>
              <a:ext uri="{FF2B5EF4-FFF2-40B4-BE49-F238E27FC236}">
                <a16:creationId xmlns:a16="http://schemas.microsoft.com/office/drawing/2014/main" id="{7AE508A5-AAF6-6DEA-8301-EBDD15917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2738C71-3CCA-4E6F-8343-8CD3ABF39267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2D6FC98-47A6-54A5-279A-0E04843D6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38" y="504825"/>
            <a:ext cx="8791575" cy="5645150"/>
          </a:xfrm>
        </p:spPr>
        <p:txBody>
          <a:bodyPr/>
          <a:lstStyle/>
          <a:p>
            <a:r>
              <a:rPr lang="es-ES_tradnl" altLang="es-ES_tradnl" sz="2800" b="1">
                <a:sym typeface="Symbol" panose="05050102010706020507" pitchFamily="18" charset="2"/>
              </a:rPr>
              <a:t>Nodos adyacentes a un nodo v:</a:t>
            </a:r>
            <a:r>
              <a:rPr lang="es-ES_tradnl" altLang="es-ES_tradnl" sz="2800">
                <a:sym typeface="Symbol" panose="05050102010706020507" pitchFamily="18" charset="2"/>
              </a:rPr>
              <a:t> todos los nodos unidos a v mediante una arista.</a:t>
            </a:r>
          </a:p>
          <a:p>
            <a:r>
              <a:rPr lang="es-ES_tradnl" altLang="es-ES_tradnl" sz="2800"/>
              <a:t>En grafos dirigidos:</a:t>
            </a:r>
          </a:p>
          <a:p>
            <a:pPr lvl="1"/>
            <a:r>
              <a:rPr lang="es-ES_tradnl" altLang="es-ES_tradnl" sz="2600" b="1"/>
              <a:t>Nodos adyacentes a v:</a:t>
            </a:r>
            <a:r>
              <a:rPr lang="es-ES_tradnl" altLang="es-ES_tradnl" sz="2600"/>
              <a:t> todos los w con &lt;v, w&gt; </a:t>
            </a:r>
            <a:r>
              <a:rPr lang="es-ES_tradnl" altLang="es-ES_tradnl" sz="2600">
                <a:sym typeface="Symbol" panose="05050102010706020507" pitchFamily="18" charset="2"/>
              </a:rPr>
              <a:t> A.</a:t>
            </a:r>
          </a:p>
          <a:p>
            <a:pPr lvl="1"/>
            <a:r>
              <a:rPr lang="es-ES_tradnl" altLang="es-ES_tradnl" sz="2600" b="1"/>
              <a:t>Nodos adyacentes de v:</a:t>
            </a:r>
            <a:r>
              <a:rPr lang="es-ES_tradnl" altLang="es-ES_tradnl" sz="2600"/>
              <a:t> todos los u con &lt;u, v&gt; </a:t>
            </a:r>
            <a:r>
              <a:rPr lang="es-ES_tradnl" altLang="es-ES_tradnl" sz="2600">
                <a:sym typeface="Symbol" panose="05050102010706020507" pitchFamily="18" charset="2"/>
              </a:rPr>
              <a:t> A.</a:t>
            </a:r>
          </a:p>
          <a:p>
            <a:pPr lvl="1"/>
            <a:endParaRPr lang="es-ES_tradnl" altLang="es-ES_tradnl" sz="1600">
              <a:sym typeface="Symbol" panose="05050102010706020507" pitchFamily="18" charset="2"/>
            </a:endParaRPr>
          </a:p>
          <a:p>
            <a:r>
              <a:rPr lang="es-ES_tradnl" altLang="es-ES_tradnl" sz="2800"/>
              <a:t>Un grafo está </a:t>
            </a:r>
            <a:r>
              <a:rPr lang="es-ES_tradnl" altLang="es-ES_tradnl" sz="2800" b="1"/>
              <a:t>etiquetado</a:t>
            </a:r>
            <a:r>
              <a:rPr lang="es-ES_tradnl" altLang="es-ES_tradnl" sz="2800"/>
              <a:t> si cada arista tiene asociada una etiqueta o valor de cierto tipo.</a:t>
            </a:r>
          </a:p>
          <a:p>
            <a:r>
              <a:rPr lang="es-ES_tradnl" altLang="es-ES_tradnl" sz="2800" b="1"/>
              <a:t>Grafo con pesos:</a:t>
            </a:r>
            <a:r>
              <a:rPr lang="es-ES_tradnl" altLang="es-ES_tradnl" sz="2800"/>
              <a:t> grafo etiquetado con valores numéricos.</a:t>
            </a:r>
            <a:endParaRPr lang="es-ES_tradnl" altLang="es-ES_tradnl" sz="3000">
              <a:sym typeface="Symbol" panose="05050102010706020507" pitchFamily="18" charset="2"/>
            </a:endParaRPr>
          </a:p>
          <a:p>
            <a:r>
              <a:rPr lang="es-ES_tradnl" altLang="es-ES_tradnl" sz="2600" b="1"/>
              <a:t>Grafo etiquetado:</a:t>
            </a:r>
            <a:r>
              <a:rPr lang="es-ES_tradnl" altLang="es-ES_tradnl" sz="2600"/>
              <a:t> G= (V, A, W), con </a:t>
            </a:r>
            <a:r>
              <a:rPr lang="es-ES_tradnl" altLang="es-ES_tradnl" sz="2600" b="1"/>
              <a:t>W</a:t>
            </a:r>
            <a:r>
              <a:rPr lang="es-ES_tradnl" altLang="es-ES_tradnl" sz="2600"/>
              <a:t>: A </a:t>
            </a:r>
            <a:r>
              <a:rPr lang="es-ES_tradnl" altLang="es-ES_tradnl" sz="2600">
                <a:sym typeface="Symbol" panose="05050102010706020507" pitchFamily="18" charset="2"/>
              </a:rPr>
              <a:t> TipoEtiq</a:t>
            </a:r>
          </a:p>
          <a:p>
            <a:pPr lvl="1"/>
            <a:endParaRPr lang="es-ES_tradnl" altLang="es-ES_tradnl" sz="2600">
              <a:sym typeface="Symbol" panose="05050102010706020507" pitchFamily="18" charset="2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F8016DF-1B9E-DCB7-69CB-3B0B94305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08013"/>
          </a:xfrm>
        </p:spPr>
        <p:txBody>
          <a:bodyPr/>
          <a:lstStyle/>
          <a:p>
            <a:r>
              <a:rPr lang="es-ES_tradnl" altLang="es-ES_tradnl"/>
              <a:t>4.1.2. Terminología de grafos.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Marcador de pie de página">
            <a:extLst>
              <a:ext uri="{FF2B5EF4-FFF2-40B4-BE49-F238E27FC236}">
                <a16:creationId xmlns:a16="http://schemas.microsoft.com/office/drawing/2014/main" id="{D83E52C9-4CCA-8246-8D48-85DA3F399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694E7A3-B026-4951-9BA7-CACCECF9A26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C179714-B874-313E-F0CC-FCBF7B619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38" y="504825"/>
            <a:ext cx="8726487" cy="5645150"/>
          </a:xfrm>
        </p:spPr>
        <p:txBody>
          <a:bodyPr/>
          <a:lstStyle/>
          <a:p>
            <a:r>
              <a:rPr lang="es-ES_tradnl" altLang="es-ES_tradnl" sz="2800" b="1">
                <a:sym typeface="Symbol" panose="05050102010706020507" pitchFamily="18" charset="2"/>
              </a:rPr>
              <a:t>Camino de un vértice w</a:t>
            </a:r>
            <a:r>
              <a:rPr lang="es-ES_tradnl" altLang="es-ES_tradnl" sz="2800" b="1" baseline="-25000">
                <a:sym typeface="Symbol" panose="05050102010706020507" pitchFamily="18" charset="2"/>
              </a:rPr>
              <a:t>1</a:t>
            </a:r>
            <a:r>
              <a:rPr lang="es-ES_tradnl" altLang="es-ES_tradnl" sz="2800" b="1">
                <a:sym typeface="Symbol" panose="05050102010706020507" pitchFamily="18" charset="2"/>
              </a:rPr>
              <a:t> a w</a:t>
            </a:r>
            <a:r>
              <a:rPr lang="es-ES_tradnl" altLang="es-ES_tradnl" sz="2800" b="1" baseline="-25000">
                <a:sym typeface="Symbol" panose="05050102010706020507" pitchFamily="18" charset="2"/>
              </a:rPr>
              <a:t>q</a:t>
            </a:r>
            <a:r>
              <a:rPr lang="es-ES_tradnl" altLang="es-ES_tradnl" sz="2800" b="1">
                <a:sym typeface="Symbol" panose="05050102010706020507" pitchFamily="18" charset="2"/>
              </a:rPr>
              <a:t>:</a:t>
            </a:r>
            <a:r>
              <a:rPr lang="es-ES_tradnl" altLang="es-ES_tradnl" sz="2800">
                <a:sym typeface="Symbol" panose="05050102010706020507" pitchFamily="18" charset="2"/>
              </a:rPr>
              <a:t> es una secuencia 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1</a:t>
            </a:r>
            <a:r>
              <a:rPr lang="es-ES_tradnl" altLang="es-ES_tradnl" sz="2800">
                <a:sym typeface="Symbol" panose="05050102010706020507" pitchFamily="18" charset="2"/>
              </a:rPr>
              <a:t>, 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2</a:t>
            </a:r>
            <a:r>
              <a:rPr lang="es-ES_tradnl" altLang="es-ES_tradnl" sz="2800">
                <a:sym typeface="Symbol" panose="05050102010706020507" pitchFamily="18" charset="2"/>
              </a:rPr>
              <a:t>, ..., 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q</a:t>
            </a:r>
            <a:r>
              <a:rPr lang="es-ES_tradnl" altLang="es-ES_tradnl" sz="2800">
                <a:sym typeface="Symbol" panose="05050102010706020507" pitchFamily="18" charset="2"/>
              </a:rPr>
              <a:t>  V, tal que todas las aristas (w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1</a:t>
            </a:r>
            <a:r>
              <a:rPr lang="es-ES_tradnl" altLang="es-ES_tradnl" sz="2800">
                <a:sym typeface="Symbol" panose="05050102010706020507" pitchFamily="18" charset="2"/>
              </a:rPr>
              <a:t>, 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2</a:t>
            </a:r>
            <a:r>
              <a:rPr lang="es-ES_tradnl" altLang="es-ES_tradnl" sz="2800">
                <a:sym typeface="Symbol" panose="05050102010706020507" pitchFamily="18" charset="2"/>
              </a:rPr>
              <a:t>), (w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2</a:t>
            </a:r>
            <a:r>
              <a:rPr lang="es-ES_tradnl" altLang="es-ES_tradnl" sz="2800">
                <a:sym typeface="Symbol" panose="05050102010706020507" pitchFamily="18" charset="2"/>
              </a:rPr>
              <a:t>, 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3</a:t>
            </a:r>
            <a:r>
              <a:rPr lang="es-ES_tradnl" altLang="es-ES_tradnl" sz="2800">
                <a:sym typeface="Symbol" panose="05050102010706020507" pitchFamily="18" charset="2"/>
              </a:rPr>
              <a:t>), ..., (w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q-1</a:t>
            </a:r>
            <a:r>
              <a:rPr lang="es-ES_tradnl" altLang="es-ES_tradnl" sz="2800">
                <a:sym typeface="Symbol" panose="05050102010706020507" pitchFamily="18" charset="2"/>
              </a:rPr>
              <a:t>, w</a:t>
            </a:r>
            <a:r>
              <a:rPr lang="es-ES_tradnl" altLang="es-ES_tradnl" sz="2800" baseline="-25000">
                <a:sym typeface="Symbol" panose="05050102010706020507" pitchFamily="18" charset="2"/>
              </a:rPr>
              <a:t>q</a:t>
            </a:r>
            <a:r>
              <a:rPr lang="es-ES_tradnl" altLang="es-ES_tradnl" sz="2800">
                <a:sym typeface="Symbol" panose="05050102010706020507" pitchFamily="18" charset="2"/>
              </a:rPr>
              <a:t>)  A.</a:t>
            </a:r>
          </a:p>
          <a:p>
            <a:r>
              <a:rPr lang="es-ES_tradnl" altLang="es-ES_tradnl" sz="2800" b="1"/>
              <a:t>Longitud de un camino:</a:t>
            </a:r>
            <a:r>
              <a:rPr lang="es-ES_tradnl" altLang="es-ES_tradnl" sz="2800"/>
              <a:t> número de aristas del camino = nº de nodos -1.</a:t>
            </a:r>
          </a:p>
          <a:p>
            <a:r>
              <a:rPr lang="es-ES_tradnl" altLang="es-ES_tradnl" sz="2800" b="1"/>
              <a:t>Camino simple:</a:t>
            </a:r>
            <a:r>
              <a:rPr lang="es-ES_tradnl" altLang="es-ES_tradnl" sz="2800"/>
              <a:t> aquel en el que todos los vértices son distintos (excepto el primero y el último que pueden ser iguales).</a:t>
            </a:r>
          </a:p>
          <a:p>
            <a:r>
              <a:rPr lang="es-ES_tradnl" altLang="es-ES_tradnl" sz="2800" b="1"/>
              <a:t>Ciclo:</a:t>
            </a:r>
            <a:r>
              <a:rPr lang="es-ES_tradnl" altLang="es-ES_tradnl" sz="2800"/>
              <a:t> es un camino en el cual el primer y el último vértice son iguales. En grafos no dirigidos las aristas deben ser diferentes.</a:t>
            </a:r>
          </a:p>
          <a:p>
            <a:r>
              <a:rPr lang="es-ES_tradnl" altLang="es-ES_tradnl" sz="2800"/>
              <a:t>Se llama </a:t>
            </a:r>
            <a:r>
              <a:rPr lang="es-ES_tradnl" altLang="es-ES_tradnl" sz="2800" b="1"/>
              <a:t>ciclo simple</a:t>
            </a:r>
            <a:r>
              <a:rPr lang="es-ES_tradnl" altLang="es-ES_tradnl" sz="2800"/>
              <a:t> si el camino es simple.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A9F4FB0-27E6-D302-91DB-365FBFA78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08013"/>
          </a:xfrm>
        </p:spPr>
        <p:txBody>
          <a:bodyPr/>
          <a:lstStyle/>
          <a:p>
            <a:r>
              <a:rPr lang="es-ES_tradnl" altLang="es-ES_tradnl"/>
              <a:t>4.1.2. Terminología de grafos.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Marcador de pie de página">
            <a:extLst>
              <a:ext uri="{FF2B5EF4-FFF2-40B4-BE49-F238E27FC236}">
                <a16:creationId xmlns:a16="http://schemas.microsoft.com/office/drawing/2014/main" id="{6ED18841-4EFA-84D2-31F2-FCC3DE44E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D5811459-A5BC-48A0-8B73-52BF9082143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912FCAE-6802-EC2F-F085-7775ADD56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0238"/>
          </a:xfrm>
        </p:spPr>
        <p:txBody>
          <a:bodyPr/>
          <a:lstStyle/>
          <a:p>
            <a:r>
              <a:rPr lang="es-ES_tradnl" altLang="es-ES_tradnl"/>
              <a:t>4.1.2. Terminología de grafos.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3BD275C-81F5-16C7-6316-3FB2DB47E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2288"/>
            <a:ext cx="8458200" cy="5178425"/>
          </a:xfrm>
        </p:spPr>
        <p:txBody>
          <a:bodyPr/>
          <a:lstStyle/>
          <a:p>
            <a:r>
              <a:rPr lang="es-ES_tradnl" altLang="es-ES_tradnl" sz="2800"/>
              <a:t>Un </a:t>
            </a:r>
            <a:r>
              <a:rPr lang="es-ES_tradnl" altLang="es-ES_tradnl" sz="2800" b="1"/>
              <a:t>subgrafo</a:t>
            </a:r>
            <a:r>
              <a:rPr lang="es-ES_tradnl" altLang="es-ES_tradnl" sz="2800"/>
              <a:t> de G=(V, A) es un grafo G’=(V’, A’) tal que V’</a:t>
            </a:r>
            <a:r>
              <a:rPr lang="es-ES_tradnl" altLang="es-ES_tradnl" sz="2800">
                <a:sym typeface="Symbol" panose="05050102010706020507" pitchFamily="18" charset="2"/>
              </a:rPr>
              <a:t>V y A’A.</a:t>
            </a:r>
          </a:p>
          <a:p>
            <a:r>
              <a:rPr lang="es-ES_tradnl" altLang="es-ES_tradnl" sz="2800"/>
              <a:t>Dados dos vértices v, w, se dice que están </a:t>
            </a:r>
            <a:r>
              <a:rPr lang="es-ES_tradnl" altLang="es-ES_tradnl" sz="2800" b="1"/>
              <a:t>conectados</a:t>
            </a:r>
            <a:r>
              <a:rPr lang="es-ES_tradnl" altLang="es-ES_tradnl" sz="2800"/>
              <a:t> si existe un camino de v a w.</a:t>
            </a:r>
          </a:p>
          <a:p>
            <a:r>
              <a:rPr lang="es-ES_tradnl" altLang="es-ES_tradnl" sz="2800"/>
              <a:t>Un grafo es </a:t>
            </a:r>
            <a:r>
              <a:rPr lang="es-ES_tradnl" altLang="es-ES_tradnl" sz="2800" b="1"/>
              <a:t>conexo</a:t>
            </a:r>
            <a:r>
              <a:rPr lang="es-ES_tradnl" altLang="es-ES_tradnl" sz="2800"/>
              <a:t> (o </a:t>
            </a:r>
            <a:r>
              <a:rPr lang="es-ES_tradnl" altLang="es-ES_tradnl" sz="2800" b="1"/>
              <a:t>conectado</a:t>
            </a:r>
            <a:r>
              <a:rPr lang="es-ES_tradnl" altLang="es-ES_tradnl" sz="2800"/>
              <a:t>) si hay un camino entre cualquier par de vértices.</a:t>
            </a:r>
          </a:p>
          <a:p>
            <a:r>
              <a:rPr lang="es-ES_tradnl" altLang="es-ES_tradnl" sz="2800"/>
              <a:t>Si es un grafo dirigido, se llama </a:t>
            </a:r>
            <a:r>
              <a:rPr lang="es-ES_tradnl" altLang="es-ES_tradnl" sz="2800" b="1"/>
              <a:t>fuertemente conexo</a:t>
            </a:r>
            <a:r>
              <a:rPr lang="es-ES_tradnl" altLang="es-ES_tradnl" sz="2800"/>
              <a:t>.</a:t>
            </a:r>
          </a:p>
          <a:p>
            <a:r>
              <a:rPr lang="es-ES_tradnl" altLang="es-ES_tradnl" sz="2800"/>
              <a:t>Un </a:t>
            </a:r>
            <a:r>
              <a:rPr lang="es-ES_tradnl" altLang="es-ES_tradnl" sz="2800" b="1"/>
              <a:t>componente (fuertemente) conexo</a:t>
            </a:r>
            <a:r>
              <a:rPr lang="es-ES_tradnl" altLang="es-ES_tradnl" sz="2800"/>
              <a:t> de un grafo G es un subgrafo maximal (fuertemente) conexo.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Marcador de pie de página">
            <a:extLst>
              <a:ext uri="{FF2B5EF4-FFF2-40B4-BE49-F238E27FC236}">
                <a16:creationId xmlns:a16="http://schemas.microsoft.com/office/drawing/2014/main" id="{5C23A892-2C20-4BFD-52E4-A46AB97AF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AB85322-DECA-445D-8703-7FED7685541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6174967-29D9-47C0-4284-804CEFB35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0238"/>
          </a:xfrm>
        </p:spPr>
        <p:txBody>
          <a:bodyPr/>
          <a:lstStyle/>
          <a:p>
            <a:r>
              <a:rPr lang="es-ES_tradnl" altLang="es-ES_tradnl"/>
              <a:t>4.1.2. Terminología de grafos.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74DF0D9-2409-D06F-D568-CCFD71C05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34988"/>
            <a:ext cx="8756650" cy="5205412"/>
          </a:xfrm>
        </p:spPr>
        <p:txBody>
          <a:bodyPr/>
          <a:lstStyle/>
          <a:p>
            <a:r>
              <a:rPr lang="es-ES_tradnl" altLang="es-ES_tradnl" sz="2800"/>
              <a:t>Un grafo es </a:t>
            </a:r>
            <a:r>
              <a:rPr lang="es-ES_tradnl" altLang="es-ES_tradnl" sz="2800" b="1"/>
              <a:t>completo</a:t>
            </a:r>
            <a:r>
              <a:rPr lang="es-ES_tradnl" altLang="es-ES_tradnl" sz="2800"/>
              <a:t> si existe una arista entre cualquier par de vértices.</a:t>
            </a:r>
          </a:p>
          <a:p>
            <a:r>
              <a:rPr lang="es-ES_tradnl" altLang="es-ES_tradnl" sz="2800"/>
              <a:t>Para </a:t>
            </a:r>
            <a:r>
              <a:rPr lang="es-ES_tradnl" altLang="es-ES_tradnl" sz="2800" b="1"/>
              <a:t>n</a:t>
            </a:r>
            <a:r>
              <a:rPr lang="es-ES_tradnl" altLang="es-ES_tradnl" sz="2800"/>
              <a:t> nodos, ¿cuántas aristas tendrá un grafo completo (dirigido o no dirigido)?</a:t>
            </a:r>
          </a:p>
          <a:p>
            <a:endParaRPr lang="es-ES_tradnl" altLang="es-ES_tradnl" sz="2800"/>
          </a:p>
          <a:p>
            <a:r>
              <a:rPr lang="es-ES_tradnl" altLang="es-ES_tradnl" sz="2800" b="1"/>
              <a:t>Grado de un vértice v:</a:t>
            </a:r>
            <a:r>
              <a:rPr lang="es-ES_tradnl" altLang="es-ES_tradnl" sz="2800"/>
              <a:t> número de arcos que inciden en él.</a:t>
            </a:r>
          </a:p>
          <a:p>
            <a:r>
              <a:rPr lang="es-ES_tradnl" altLang="es-ES_tradnl" sz="2800"/>
              <a:t>Para grafos dirigidos:</a:t>
            </a:r>
          </a:p>
          <a:p>
            <a:pPr lvl="1"/>
            <a:r>
              <a:rPr lang="es-ES_tradnl" altLang="es-ES_tradnl" sz="2800" b="1"/>
              <a:t>Grado de entrada de v:</a:t>
            </a:r>
            <a:r>
              <a:rPr lang="es-ES_tradnl" altLang="es-ES_tradnl" sz="2800"/>
              <a:t> nº de aristas con &lt;x, v&gt;</a:t>
            </a:r>
          </a:p>
          <a:p>
            <a:pPr lvl="1"/>
            <a:r>
              <a:rPr lang="es-ES_tradnl" altLang="es-ES_tradnl" sz="2800" b="1"/>
              <a:t>Grado de salida de v:</a:t>
            </a:r>
            <a:r>
              <a:rPr lang="es-ES_tradnl" altLang="es-ES_tradnl" sz="2800"/>
              <a:t> nº de aristas con &lt;v, x&gt;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Marcador de pie de página">
            <a:extLst>
              <a:ext uri="{FF2B5EF4-FFF2-40B4-BE49-F238E27FC236}">
                <a16:creationId xmlns:a16="http://schemas.microsoft.com/office/drawing/2014/main" id="{39DE90D8-E0D3-631E-E0EC-3BAF5CAC3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2BCE5F6B-43C5-4D81-AAE8-C9EC0AE337FE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2264BB4-D426-EABF-0562-22A143A6B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0238"/>
          </a:xfrm>
        </p:spPr>
        <p:txBody>
          <a:bodyPr/>
          <a:lstStyle/>
          <a:p>
            <a:r>
              <a:rPr lang="es-ES_tradnl" altLang="es-ES_tradnl"/>
              <a:t>4.1.3. Operaciones elementales con grafos.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1ECDD4F-FA70-5F21-305B-C21FDDC05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34988"/>
            <a:ext cx="8756650" cy="5570537"/>
          </a:xfrm>
        </p:spPr>
        <p:txBody>
          <a:bodyPr/>
          <a:lstStyle/>
          <a:p>
            <a:r>
              <a:rPr lang="es-ES_tradnl" altLang="es-ES_tradnl" sz="2800"/>
              <a:t>Crear un </a:t>
            </a:r>
            <a:r>
              <a:rPr lang="es-ES_tradnl" altLang="es-ES_tradnl" sz="2800" b="1"/>
              <a:t>grafo vacío</a:t>
            </a:r>
            <a:r>
              <a:rPr lang="es-ES_tradnl" altLang="es-ES_tradnl" sz="2800"/>
              <a:t> (o con </a:t>
            </a:r>
            <a:r>
              <a:rPr lang="es-ES_tradnl" altLang="es-ES_tradnl" sz="2800" b="1"/>
              <a:t>n</a:t>
            </a:r>
            <a:r>
              <a:rPr lang="es-ES_tradnl" altLang="es-ES_tradnl" sz="2800"/>
              <a:t> vértices).</a:t>
            </a:r>
          </a:p>
          <a:p>
            <a:r>
              <a:rPr lang="es-ES_tradnl" altLang="es-ES_tradnl" sz="2800" b="1"/>
              <a:t>Insertar</a:t>
            </a:r>
            <a:r>
              <a:rPr lang="es-ES_tradnl" altLang="es-ES_tradnl" sz="2800"/>
              <a:t> un nodo o una arista.</a:t>
            </a:r>
          </a:p>
          <a:p>
            <a:r>
              <a:rPr lang="es-ES_tradnl" altLang="es-ES_tradnl" sz="2800" b="1"/>
              <a:t>Eliminar</a:t>
            </a:r>
            <a:r>
              <a:rPr lang="es-ES_tradnl" altLang="es-ES_tradnl" sz="2800"/>
              <a:t> un nodo o arista.</a:t>
            </a:r>
          </a:p>
          <a:p>
            <a:r>
              <a:rPr lang="es-ES_tradnl" altLang="es-ES_tradnl" sz="2800" b="1"/>
              <a:t>Consultar</a:t>
            </a:r>
            <a:r>
              <a:rPr lang="es-ES_tradnl" altLang="es-ES_tradnl" sz="2800"/>
              <a:t> si existe una arista (obtener la etiqueta).</a:t>
            </a:r>
          </a:p>
          <a:p>
            <a:r>
              <a:rPr lang="es-ES_tradnl" altLang="es-ES_tradnl" sz="2800" b="1"/>
              <a:t>Iteradores</a:t>
            </a:r>
            <a:r>
              <a:rPr lang="es-ES_tradnl" altLang="es-ES_tradnl" sz="2800"/>
              <a:t> sobre las aristas de un nodo:</a:t>
            </a:r>
          </a:p>
          <a:p>
            <a:pPr>
              <a:buFontTx/>
              <a:buNone/>
            </a:pPr>
            <a:r>
              <a:rPr lang="es-ES_tradnl" altLang="es-ES_tradnl" sz="2800"/>
              <a:t>		</a:t>
            </a:r>
            <a:r>
              <a:rPr lang="es-ES_tradnl" altLang="es-ES_tradnl" sz="2800" b="1"/>
              <a:t>para todo</a:t>
            </a:r>
            <a:r>
              <a:rPr lang="es-ES_tradnl" altLang="es-ES_tradnl" sz="2800"/>
              <a:t> nodo </a:t>
            </a:r>
            <a:r>
              <a:rPr lang="es-ES_tradnl" altLang="es-ES_tradnl" sz="2800" i="1"/>
              <a:t>w</a:t>
            </a:r>
            <a:r>
              <a:rPr lang="es-ES_tradnl" altLang="es-ES_tradnl" sz="2800"/>
              <a:t> adyacente a </a:t>
            </a:r>
            <a:r>
              <a:rPr lang="es-ES_tradnl" altLang="es-ES_tradnl" sz="2800" i="1"/>
              <a:t>v</a:t>
            </a:r>
            <a:r>
              <a:rPr lang="es-ES_tradnl" altLang="es-ES_tradnl" sz="2800"/>
              <a:t> </a:t>
            </a:r>
            <a:r>
              <a:rPr lang="es-ES_tradnl" altLang="es-ES_tradnl" sz="2800" b="1"/>
              <a:t>hacer</a:t>
            </a:r>
          </a:p>
          <a:p>
            <a:pPr>
              <a:buFontTx/>
              <a:buNone/>
            </a:pPr>
            <a:r>
              <a:rPr lang="es-ES_tradnl" altLang="es-ES_tradnl" sz="2800"/>
              <a:t>			acción sobre </a:t>
            </a:r>
            <a:r>
              <a:rPr lang="es-ES_tradnl" altLang="es-ES_tradnl" sz="2800" i="1"/>
              <a:t>w</a:t>
            </a:r>
          </a:p>
          <a:p>
            <a:pPr>
              <a:buFontTx/>
              <a:buNone/>
            </a:pPr>
            <a:endParaRPr lang="es-ES_tradnl" altLang="es-ES_tradnl" sz="1600"/>
          </a:p>
          <a:p>
            <a:pPr>
              <a:buFontTx/>
              <a:buNone/>
            </a:pPr>
            <a:r>
              <a:rPr lang="es-ES_tradnl" altLang="es-ES_tradnl" sz="2800"/>
              <a:t>		</a:t>
            </a:r>
            <a:r>
              <a:rPr lang="es-ES_tradnl" altLang="es-ES_tradnl" sz="2800" b="1"/>
              <a:t>para todo</a:t>
            </a:r>
            <a:r>
              <a:rPr lang="es-ES_tradnl" altLang="es-ES_tradnl" sz="2800"/>
              <a:t> nodo </a:t>
            </a:r>
            <a:r>
              <a:rPr lang="es-ES_tradnl" altLang="es-ES_tradnl" sz="2800" i="1"/>
              <a:t>w</a:t>
            </a:r>
            <a:r>
              <a:rPr lang="es-ES_tradnl" altLang="es-ES_tradnl" sz="2800"/>
              <a:t> adyacente de </a:t>
            </a:r>
            <a:r>
              <a:rPr lang="es-ES_tradnl" altLang="es-ES_tradnl" sz="2800" i="1"/>
              <a:t>v</a:t>
            </a:r>
            <a:r>
              <a:rPr lang="es-ES_tradnl" altLang="es-ES_tradnl" sz="2800"/>
              <a:t> </a:t>
            </a:r>
            <a:r>
              <a:rPr lang="es-ES_tradnl" altLang="es-ES_tradnl" sz="2800" b="1"/>
              <a:t>hacer</a:t>
            </a:r>
          </a:p>
          <a:p>
            <a:pPr>
              <a:buFontTx/>
              <a:buNone/>
            </a:pPr>
            <a:r>
              <a:rPr lang="es-ES_tradnl" altLang="es-ES_tradnl" sz="2800"/>
              <a:t>			acción sobre </a:t>
            </a:r>
            <a:r>
              <a:rPr lang="es-ES_tradnl" altLang="es-ES_tradnl" sz="2800" i="1"/>
              <a:t>w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BAF0CA20-D993-6028-FC1C-58B2017F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538788"/>
            <a:ext cx="2376488" cy="8858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600"/>
              <a:t>Mucho menos frecuente</a:t>
            </a:r>
            <a:endParaRPr lang="es-ES" altLang="es-ES_tradnl" sz="2600"/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A9DDDB5E-81E3-72DB-79AA-92A650D61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588" y="4897438"/>
            <a:ext cx="168275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Marcador de pie de página">
            <a:extLst>
              <a:ext uri="{FF2B5EF4-FFF2-40B4-BE49-F238E27FC236}">
                <a16:creationId xmlns:a16="http://schemas.microsoft.com/office/drawing/2014/main" id="{6A0CD0B0-0B08-4AEB-5D13-7424EBE88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87E1C6F-2B99-4DD6-9BF1-D8BCC5B7B6D4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grpSp>
        <p:nvGrpSpPr>
          <p:cNvPr id="21507" name="Group 42">
            <a:extLst>
              <a:ext uri="{FF2B5EF4-FFF2-40B4-BE49-F238E27FC236}">
                <a16:creationId xmlns:a16="http://schemas.microsoft.com/office/drawing/2014/main" id="{83F70610-3C8B-A9DE-858E-A5D06AB2C22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398713"/>
            <a:ext cx="2944813" cy="2360612"/>
            <a:chOff x="1776" y="1511"/>
            <a:chExt cx="1855" cy="1487"/>
          </a:xfrm>
        </p:grpSpPr>
        <p:sp>
          <p:nvSpPr>
            <p:cNvPr id="21510" name="Freeform 33">
              <a:extLst>
                <a:ext uri="{FF2B5EF4-FFF2-40B4-BE49-F238E27FC236}">
                  <a16:creationId xmlns:a16="http://schemas.microsoft.com/office/drawing/2014/main" id="{BC0797F5-0D43-E8E1-71D5-C7561A423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1" name="Freeform 37">
              <a:extLst>
                <a:ext uri="{FF2B5EF4-FFF2-40B4-BE49-F238E27FC236}">
                  <a16:creationId xmlns:a16="http://schemas.microsoft.com/office/drawing/2014/main" id="{BCB87FF7-D5CA-B8D2-2AC6-ABD87DC9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2" name="Oval 28">
              <a:extLst>
                <a:ext uri="{FF2B5EF4-FFF2-40B4-BE49-F238E27FC236}">
                  <a16:creationId xmlns:a16="http://schemas.microsoft.com/office/drawing/2014/main" id="{7CCCF1C8-39C0-7D7C-0A4A-BB9FFEA30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550"/>
              <a:ext cx="371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21513" name="Oval 29">
              <a:extLst>
                <a:ext uri="{FF2B5EF4-FFF2-40B4-BE49-F238E27FC236}">
                  <a16:creationId xmlns:a16="http://schemas.microsoft.com/office/drawing/2014/main" id="{159C390D-4B3D-4F0D-EA10-C7483A01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1511"/>
              <a:ext cx="371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21514" name="Oval 30">
              <a:extLst>
                <a:ext uri="{FF2B5EF4-FFF2-40B4-BE49-F238E27FC236}">
                  <a16:creationId xmlns:a16="http://schemas.microsoft.com/office/drawing/2014/main" id="{FA6F49CD-451A-F27F-A806-4ED74166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609"/>
              <a:ext cx="371" cy="3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21515" name="Oval 31">
              <a:extLst>
                <a:ext uri="{FF2B5EF4-FFF2-40B4-BE49-F238E27FC236}">
                  <a16:creationId xmlns:a16="http://schemas.microsoft.com/office/drawing/2014/main" id="{4036562D-13F4-2BE6-6F2E-B7148D4FB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21"/>
              <a:ext cx="371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21516" name="Oval 32">
              <a:extLst>
                <a:ext uri="{FF2B5EF4-FFF2-40B4-BE49-F238E27FC236}">
                  <a16:creationId xmlns:a16="http://schemas.microsoft.com/office/drawing/2014/main" id="{9914E024-2897-F930-124D-FCC8F7BA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081"/>
              <a:ext cx="372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21517" name="Line 34">
              <a:extLst>
                <a:ext uri="{FF2B5EF4-FFF2-40B4-BE49-F238E27FC236}">
                  <a16:creationId xmlns:a16="http://schemas.microsoft.com/office/drawing/2014/main" id="{3BD73045-73FE-9EF1-07CE-609559987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8" name="Freeform 35">
              <a:extLst>
                <a:ext uri="{FF2B5EF4-FFF2-40B4-BE49-F238E27FC236}">
                  <a16:creationId xmlns:a16="http://schemas.microsoft.com/office/drawing/2014/main" id="{DBB13983-9B9B-4CED-A57C-564C74CD7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19" name="Freeform 36">
              <a:extLst>
                <a:ext uri="{FF2B5EF4-FFF2-40B4-BE49-F238E27FC236}">
                  <a16:creationId xmlns:a16="http://schemas.microsoft.com/office/drawing/2014/main" id="{06B4A1BF-3ED0-E64A-4EC0-97BAE2EE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20" name="Freeform 38">
              <a:extLst>
                <a:ext uri="{FF2B5EF4-FFF2-40B4-BE49-F238E27FC236}">
                  <a16:creationId xmlns:a16="http://schemas.microsoft.com/office/drawing/2014/main" id="{6CB01063-71B9-FB91-CD47-2043B223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21" name="Line 39">
              <a:extLst>
                <a:ext uri="{FF2B5EF4-FFF2-40B4-BE49-F238E27FC236}">
                  <a16:creationId xmlns:a16="http://schemas.microsoft.com/office/drawing/2014/main" id="{A443D63E-C3BB-8B3C-1218-59C5B271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22" name="Line 40">
              <a:extLst>
                <a:ext uri="{FF2B5EF4-FFF2-40B4-BE49-F238E27FC236}">
                  <a16:creationId xmlns:a16="http://schemas.microsoft.com/office/drawing/2014/main" id="{3E4BFDBE-C8B3-E935-29EC-ACABD5D52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0397A3F-DDE3-81E5-78EC-06BA791F1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88975"/>
          </a:xfrm>
        </p:spPr>
        <p:txBody>
          <a:bodyPr/>
          <a:lstStyle/>
          <a:p>
            <a:r>
              <a:rPr lang="es-ES_tradnl" altLang="es-ES_tradnl"/>
              <a:t>4.2. Representación de grafos.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CD51DFE-7C35-D93A-94F7-D66308D01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573088"/>
            <a:ext cx="7974012" cy="1738312"/>
          </a:xfrm>
        </p:spPr>
        <p:txBody>
          <a:bodyPr/>
          <a:lstStyle/>
          <a:p>
            <a:r>
              <a:rPr lang="es-ES_tradnl" altLang="es-ES_tradnl" sz="3000" b="1" dirty="0"/>
              <a:t>Representación de grafos</a:t>
            </a:r>
            <a:r>
              <a:rPr lang="es-ES_tradnl" altLang="es-ES_tradnl" sz="3000" dirty="0"/>
              <a:t>:</a:t>
            </a:r>
          </a:p>
          <a:p>
            <a:pPr marL="819150" lvl="1"/>
            <a:r>
              <a:rPr lang="es-ES_tradnl" altLang="es-ES_tradnl" sz="2800" dirty="0"/>
              <a:t>Representación del conjunto de nodos, V.</a:t>
            </a:r>
          </a:p>
          <a:p>
            <a:pPr marL="819150" lvl="1"/>
            <a:r>
              <a:rPr lang="es-ES_tradnl" altLang="es-ES_tradnl" sz="2800" dirty="0"/>
              <a:t>Representación del conjunto de aristas, 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Marcador de pie de página">
            <a:extLst>
              <a:ext uri="{FF2B5EF4-FFF2-40B4-BE49-F238E27FC236}">
                <a16:creationId xmlns:a16="http://schemas.microsoft.com/office/drawing/2014/main" id="{6DCEDAF9-7AC2-5853-778C-097C9A1844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A019CB03-E580-43EA-9F7B-635C8B9CF60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15">
            <a:extLst>
              <a:ext uri="{FF2B5EF4-FFF2-40B4-BE49-F238E27FC236}">
                <a16:creationId xmlns:a16="http://schemas.microsoft.com/office/drawing/2014/main" id="{9D09969E-D632-D0A8-D19B-E26E99DE2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r>
              <a:rPr lang="es-ES_tradnl" altLang="es-ES_tradnl"/>
              <a:t>4.2. Representación de grafos.</a:t>
            </a:r>
          </a:p>
        </p:txBody>
      </p:sp>
      <p:sp>
        <p:nvSpPr>
          <p:cNvPr id="22532" name="Rectangle 16">
            <a:extLst>
              <a:ext uri="{FF2B5EF4-FFF2-40B4-BE49-F238E27FC236}">
                <a16:creationId xmlns:a16="http://schemas.microsoft.com/office/drawing/2014/main" id="{0849B662-8515-980D-D65F-B9B160458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390525"/>
            <a:ext cx="8588375" cy="3090863"/>
          </a:xfrm>
        </p:spPr>
        <p:txBody>
          <a:bodyPr/>
          <a:lstStyle/>
          <a:p>
            <a:r>
              <a:rPr lang="es-ES_tradnl" altLang="es-ES_tradnl" sz="3000" b="1"/>
              <a:t>Representación del conjunto de aristas, A.</a:t>
            </a:r>
            <a:endParaRPr lang="es-ES_tradnl" altLang="es-ES_tradnl" sz="3200"/>
          </a:p>
          <a:p>
            <a:pPr marL="819150" lvl="1">
              <a:spcBef>
                <a:spcPct val="0"/>
              </a:spcBef>
            </a:pPr>
            <a:r>
              <a:rPr lang="es-ES_tradnl" altLang="es-ES_tradnl" sz="2800"/>
              <a:t>Mediante </a:t>
            </a:r>
            <a:r>
              <a:rPr lang="es-ES_tradnl" altLang="es-ES_tradnl" sz="2800" b="1"/>
              <a:t>matrices de adyacencia</a:t>
            </a:r>
            <a:r>
              <a:rPr lang="es-ES_tradnl" altLang="es-ES_tradnl" sz="2800"/>
              <a:t>.</a:t>
            </a:r>
          </a:p>
          <a:p>
            <a:pPr marL="819150" lvl="1"/>
            <a:endParaRPr lang="es-ES_tradnl" altLang="es-ES_tradnl" sz="2800"/>
          </a:p>
          <a:p>
            <a:pPr marL="819150" lvl="1"/>
            <a:endParaRPr lang="es-ES_tradnl" altLang="es-ES_tradnl" sz="2800"/>
          </a:p>
          <a:p>
            <a:pPr marL="819150" lvl="1"/>
            <a:endParaRPr lang="es-ES_tradnl" altLang="es-ES_tradnl" sz="2800"/>
          </a:p>
          <a:p>
            <a:pPr marL="819150" lvl="1"/>
            <a:endParaRPr lang="es-ES_tradnl" altLang="es-ES_tradnl" sz="3200"/>
          </a:p>
          <a:p>
            <a:pPr marL="819150" lvl="1"/>
            <a:r>
              <a:rPr lang="es-ES_tradnl" altLang="es-ES_tradnl" sz="2800"/>
              <a:t>Mediante </a:t>
            </a:r>
            <a:r>
              <a:rPr lang="es-ES_tradnl" altLang="es-ES_tradnl" sz="2800" b="1"/>
              <a:t>listas de adyacencia</a:t>
            </a:r>
            <a:r>
              <a:rPr lang="es-ES_tradnl" altLang="es-ES_tradnl" sz="2800"/>
              <a:t>.</a:t>
            </a:r>
          </a:p>
        </p:txBody>
      </p:sp>
      <p:graphicFrame>
        <p:nvGraphicFramePr>
          <p:cNvPr id="68885" name="Group 277">
            <a:extLst>
              <a:ext uri="{FF2B5EF4-FFF2-40B4-BE49-F238E27FC236}">
                <a16:creationId xmlns:a16="http://schemas.microsoft.com/office/drawing/2014/main" id="{FC456EA7-D384-7FB3-102B-8F9E435962CD}"/>
              </a:ext>
            </a:extLst>
          </p:cNvPr>
          <p:cNvGraphicFramePr>
            <a:graphicFrameLocks noGrp="1"/>
          </p:cNvGraphicFramePr>
          <p:nvPr/>
        </p:nvGraphicFramePr>
        <p:xfrm>
          <a:off x="2544763" y="1365250"/>
          <a:ext cx="2646362" cy="2011416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584" name="Group 73">
            <a:extLst>
              <a:ext uri="{FF2B5EF4-FFF2-40B4-BE49-F238E27FC236}">
                <a16:creationId xmlns:a16="http://schemas.microsoft.com/office/drawing/2014/main" id="{F349A469-D2AB-1EE8-6CF4-12400730C675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1597025"/>
            <a:ext cx="2185987" cy="1657350"/>
            <a:chOff x="1776" y="1511"/>
            <a:chExt cx="1855" cy="1487"/>
          </a:xfrm>
        </p:grpSpPr>
        <p:sp>
          <p:nvSpPr>
            <p:cNvPr id="22679" name="Freeform 74">
              <a:extLst>
                <a:ext uri="{FF2B5EF4-FFF2-40B4-BE49-F238E27FC236}">
                  <a16:creationId xmlns:a16="http://schemas.microsoft.com/office/drawing/2014/main" id="{A70B0910-5913-7621-AF74-03612154A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" y="1524"/>
              <a:ext cx="1140" cy="117"/>
            </a:xfrm>
            <a:custGeom>
              <a:avLst/>
              <a:gdLst>
                <a:gd name="T0" fmla="*/ 0 w 1140"/>
                <a:gd name="T1" fmla="*/ 117 h 117"/>
                <a:gd name="T2" fmla="*/ 515 w 1140"/>
                <a:gd name="T3" fmla="*/ 0 h 117"/>
                <a:gd name="T4" fmla="*/ 1140 w 1140"/>
                <a:gd name="T5" fmla="*/ 117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80" name="Freeform 75">
              <a:extLst>
                <a:ext uri="{FF2B5EF4-FFF2-40B4-BE49-F238E27FC236}">
                  <a16:creationId xmlns:a16="http://schemas.microsoft.com/office/drawing/2014/main" id="{095873F7-9D17-E7E3-4D4D-6559E63B5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780"/>
              <a:ext cx="490" cy="326"/>
            </a:xfrm>
            <a:custGeom>
              <a:avLst/>
              <a:gdLst>
                <a:gd name="T0" fmla="*/ 0 w 490"/>
                <a:gd name="T1" fmla="*/ 0 h 326"/>
                <a:gd name="T2" fmla="*/ 321 w 490"/>
                <a:gd name="T3" fmla="*/ 99 h 326"/>
                <a:gd name="T4" fmla="*/ 490 w 490"/>
                <a:gd name="T5" fmla="*/ 326 h 3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0" h="326">
                  <a:moveTo>
                    <a:pt x="0" y="0"/>
                  </a:moveTo>
                  <a:cubicBezTo>
                    <a:pt x="53" y="16"/>
                    <a:pt x="239" y="45"/>
                    <a:pt x="321" y="99"/>
                  </a:cubicBezTo>
                  <a:cubicBezTo>
                    <a:pt x="403" y="153"/>
                    <a:pt x="455" y="279"/>
                    <a:pt x="490" y="32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81" name="Oval 76">
              <a:extLst>
                <a:ext uri="{FF2B5EF4-FFF2-40B4-BE49-F238E27FC236}">
                  <a16:creationId xmlns:a16="http://schemas.microsoft.com/office/drawing/2014/main" id="{B16A4112-F104-48CF-EEBC-F127315BF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550"/>
              <a:ext cx="371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1</a:t>
              </a:r>
            </a:p>
          </p:txBody>
        </p:sp>
        <p:sp>
          <p:nvSpPr>
            <p:cNvPr id="22682" name="Oval 77">
              <a:extLst>
                <a:ext uri="{FF2B5EF4-FFF2-40B4-BE49-F238E27FC236}">
                  <a16:creationId xmlns:a16="http://schemas.microsoft.com/office/drawing/2014/main" id="{685BD220-66D8-81B2-2D55-C9D3E300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1511"/>
              <a:ext cx="371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2</a:t>
              </a:r>
            </a:p>
          </p:txBody>
        </p:sp>
        <p:sp>
          <p:nvSpPr>
            <p:cNvPr id="22683" name="Oval 78">
              <a:extLst>
                <a:ext uri="{FF2B5EF4-FFF2-40B4-BE49-F238E27FC236}">
                  <a16:creationId xmlns:a16="http://schemas.microsoft.com/office/drawing/2014/main" id="{2A7D62DC-AD2E-713B-05E5-B820B55D3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609"/>
              <a:ext cx="371" cy="3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5</a:t>
              </a:r>
            </a:p>
          </p:txBody>
        </p:sp>
        <p:sp>
          <p:nvSpPr>
            <p:cNvPr id="22684" name="Oval 79">
              <a:extLst>
                <a:ext uri="{FF2B5EF4-FFF2-40B4-BE49-F238E27FC236}">
                  <a16:creationId xmlns:a16="http://schemas.microsoft.com/office/drawing/2014/main" id="{8AEC2D21-7492-5504-D160-7D0BC34CC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21"/>
              <a:ext cx="371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4</a:t>
              </a:r>
            </a:p>
          </p:txBody>
        </p:sp>
        <p:sp>
          <p:nvSpPr>
            <p:cNvPr id="22685" name="Oval 80">
              <a:extLst>
                <a:ext uri="{FF2B5EF4-FFF2-40B4-BE49-F238E27FC236}">
                  <a16:creationId xmlns:a16="http://schemas.microsoft.com/office/drawing/2014/main" id="{B2937BE7-FE59-3725-12BB-36F247E1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081"/>
              <a:ext cx="372" cy="3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3</a:t>
              </a:r>
            </a:p>
          </p:txBody>
        </p:sp>
        <p:sp>
          <p:nvSpPr>
            <p:cNvPr id="22686" name="Line 81">
              <a:extLst>
                <a:ext uri="{FF2B5EF4-FFF2-40B4-BE49-F238E27FC236}">
                  <a16:creationId xmlns:a16="http://schemas.microsoft.com/office/drawing/2014/main" id="{C1DCB556-D998-D113-D2F0-20345BE47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3" y="1849"/>
              <a:ext cx="422" cy="2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87" name="Freeform 82">
              <a:extLst>
                <a:ext uri="{FF2B5EF4-FFF2-40B4-BE49-F238E27FC236}">
                  <a16:creationId xmlns:a16="http://schemas.microsoft.com/office/drawing/2014/main" id="{032C0D9C-CA52-8016-596C-CA35E443D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886"/>
              <a:ext cx="135" cy="729"/>
            </a:xfrm>
            <a:custGeom>
              <a:avLst/>
              <a:gdLst>
                <a:gd name="T0" fmla="*/ 14 w 135"/>
                <a:gd name="T1" fmla="*/ 0 h 729"/>
                <a:gd name="T2" fmla="*/ 133 w 135"/>
                <a:gd name="T3" fmla="*/ 356 h 729"/>
                <a:gd name="T4" fmla="*/ 0 w 135"/>
                <a:gd name="T5" fmla="*/ 729 h 7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88" name="Freeform 83">
              <a:extLst>
                <a:ext uri="{FF2B5EF4-FFF2-40B4-BE49-F238E27FC236}">
                  <a16:creationId xmlns:a16="http://schemas.microsoft.com/office/drawing/2014/main" id="{183AC539-7246-6D47-3DE5-87B5CB8EC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874"/>
              <a:ext cx="1153" cy="97"/>
            </a:xfrm>
            <a:custGeom>
              <a:avLst/>
              <a:gdLst>
                <a:gd name="T0" fmla="*/ 1153 w 1153"/>
                <a:gd name="T1" fmla="*/ 14 h 97"/>
                <a:gd name="T2" fmla="*/ 595 w 1153"/>
                <a:gd name="T3" fmla="*/ 95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89" name="Freeform 84">
              <a:extLst>
                <a:ext uri="{FF2B5EF4-FFF2-40B4-BE49-F238E27FC236}">
                  <a16:creationId xmlns:a16="http://schemas.microsoft.com/office/drawing/2014/main" id="{7A69CC9F-F468-8814-A2A7-BA2ED6ED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1928"/>
              <a:ext cx="515" cy="363"/>
            </a:xfrm>
            <a:custGeom>
              <a:avLst/>
              <a:gdLst>
                <a:gd name="T0" fmla="*/ 515 w 515"/>
                <a:gd name="T1" fmla="*/ 363 h 363"/>
                <a:gd name="T2" fmla="*/ 210 w 515"/>
                <a:gd name="T3" fmla="*/ 252 h 363"/>
                <a:gd name="T4" fmla="*/ 0 w 515"/>
                <a:gd name="T5" fmla="*/ 0 h 3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5" h="363">
                  <a:moveTo>
                    <a:pt x="515" y="363"/>
                  </a:moveTo>
                  <a:cubicBezTo>
                    <a:pt x="464" y="345"/>
                    <a:pt x="296" y="312"/>
                    <a:pt x="210" y="252"/>
                  </a:cubicBezTo>
                  <a:cubicBezTo>
                    <a:pt x="124" y="192"/>
                    <a:pt x="44" y="52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90" name="Line 85">
              <a:extLst>
                <a:ext uri="{FF2B5EF4-FFF2-40B4-BE49-F238E27FC236}">
                  <a16:creationId xmlns:a16="http://schemas.microsoft.com/office/drawing/2014/main" id="{731BE78C-4B61-D50B-1FD2-5BBAB188B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2" y="2406"/>
              <a:ext cx="56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91" name="Line 86">
              <a:extLst>
                <a:ext uri="{FF2B5EF4-FFF2-40B4-BE49-F238E27FC236}">
                  <a16:creationId xmlns:a16="http://schemas.microsoft.com/office/drawing/2014/main" id="{F6559FD1-531A-D0D5-AD42-D3B645581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" y="2371"/>
              <a:ext cx="408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aphicFrame>
        <p:nvGraphicFramePr>
          <p:cNvPr id="68804" name="Group 196">
            <a:extLst>
              <a:ext uri="{FF2B5EF4-FFF2-40B4-BE49-F238E27FC236}">
                <a16:creationId xmlns:a16="http://schemas.microsoft.com/office/drawing/2014/main" id="{07775AE1-8A60-87FF-4F57-9ECA6B3F116E}"/>
              </a:ext>
            </a:extLst>
          </p:cNvPr>
          <p:cNvGraphicFramePr>
            <a:graphicFrameLocks noGrp="1"/>
          </p:cNvGraphicFramePr>
          <p:nvPr/>
        </p:nvGraphicFramePr>
        <p:xfrm>
          <a:off x="1568450" y="4116388"/>
          <a:ext cx="1306513" cy="1998663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828" name="Group 220">
            <a:extLst>
              <a:ext uri="{FF2B5EF4-FFF2-40B4-BE49-F238E27FC236}">
                <a16:creationId xmlns:a16="http://schemas.microsoft.com/office/drawing/2014/main" id="{14487CA5-2471-C4BE-D97A-814623F80DCC}"/>
              </a:ext>
            </a:extLst>
          </p:cNvPr>
          <p:cNvGraphicFramePr>
            <a:graphicFrameLocks noGrp="1"/>
          </p:cNvGraphicFramePr>
          <p:nvPr/>
        </p:nvGraphicFramePr>
        <p:xfrm>
          <a:off x="3525838" y="4110038"/>
          <a:ext cx="776287" cy="365238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27" name="Group 219">
            <a:extLst>
              <a:ext uri="{FF2B5EF4-FFF2-40B4-BE49-F238E27FC236}">
                <a16:creationId xmlns:a16="http://schemas.microsoft.com/office/drawing/2014/main" id="{F2B17CF8-285E-8AC2-68E3-E55C25474118}"/>
              </a:ext>
            </a:extLst>
          </p:cNvPr>
          <p:cNvGraphicFramePr>
            <a:graphicFrameLocks noGrp="1"/>
          </p:cNvGraphicFramePr>
          <p:nvPr/>
        </p:nvGraphicFramePr>
        <p:xfrm>
          <a:off x="4887913" y="4102100"/>
          <a:ext cx="776287" cy="365238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21" name="Line 217">
            <a:extLst>
              <a:ext uri="{FF2B5EF4-FFF2-40B4-BE49-F238E27FC236}">
                <a16:creationId xmlns:a16="http://schemas.microsoft.com/office/drawing/2014/main" id="{0FB18C17-9948-ADFE-69F7-3C0C88618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638" y="4289425"/>
            <a:ext cx="957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22" name="Line 218">
            <a:extLst>
              <a:ext uri="{FF2B5EF4-FFF2-40B4-BE49-F238E27FC236}">
                <a16:creationId xmlns:a16="http://schemas.microsoft.com/office/drawing/2014/main" id="{03B1C2D5-D4E8-EFD8-75DC-827FF01F7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4279900"/>
            <a:ext cx="717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8829" name="Group 221">
            <a:extLst>
              <a:ext uri="{FF2B5EF4-FFF2-40B4-BE49-F238E27FC236}">
                <a16:creationId xmlns:a16="http://schemas.microsoft.com/office/drawing/2014/main" id="{A1A26E8F-1AEF-8118-D57B-FB21F4ED66F9}"/>
              </a:ext>
            </a:extLst>
          </p:cNvPr>
          <p:cNvGraphicFramePr>
            <a:graphicFrameLocks noGrp="1"/>
          </p:cNvGraphicFramePr>
          <p:nvPr/>
        </p:nvGraphicFramePr>
        <p:xfrm>
          <a:off x="3530600" y="4551363"/>
          <a:ext cx="776288" cy="3652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37" name="Group 229">
            <a:extLst>
              <a:ext uri="{FF2B5EF4-FFF2-40B4-BE49-F238E27FC236}">
                <a16:creationId xmlns:a16="http://schemas.microsoft.com/office/drawing/2014/main" id="{077CD43E-121A-486E-E807-3A5CC47D6E93}"/>
              </a:ext>
            </a:extLst>
          </p:cNvPr>
          <p:cNvGraphicFramePr>
            <a:graphicFrameLocks noGrp="1"/>
          </p:cNvGraphicFramePr>
          <p:nvPr/>
        </p:nvGraphicFramePr>
        <p:xfrm>
          <a:off x="4892675" y="4543425"/>
          <a:ext cx="776288" cy="3652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39" name="Line 237">
            <a:extLst>
              <a:ext uri="{FF2B5EF4-FFF2-40B4-BE49-F238E27FC236}">
                <a16:creationId xmlns:a16="http://schemas.microsoft.com/office/drawing/2014/main" id="{FBCD5291-DDE8-117E-0CCC-B516ABC3B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400" y="4730750"/>
            <a:ext cx="957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40" name="Line 238">
            <a:extLst>
              <a:ext uri="{FF2B5EF4-FFF2-40B4-BE49-F238E27FC236}">
                <a16:creationId xmlns:a16="http://schemas.microsoft.com/office/drawing/2014/main" id="{9E675A4C-EB02-6F23-5429-9359139FD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4721225"/>
            <a:ext cx="717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8847" name="Group 239">
            <a:extLst>
              <a:ext uri="{FF2B5EF4-FFF2-40B4-BE49-F238E27FC236}">
                <a16:creationId xmlns:a16="http://schemas.microsoft.com/office/drawing/2014/main" id="{158D10FF-90D7-946A-EC12-BB5FADBF0E63}"/>
              </a:ext>
            </a:extLst>
          </p:cNvPr>
          <p:cNvGraphicFramePr>
            <a:graphicFrameLocks noGrp="1"/>
          </p:cNvGraphicFramePr>
          <p:nvPr/>
        </p:nvGraphicFramePr>
        <p:xfrm>
          <a:off x="3522663" y="4979988"/>
          <a:ext cx="776287" cy="365238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55" name="Group 247">
            <a:extLst>
              <a:ext uri="{FF2B5EF4-FFF2-40B4-BE49-F238E27FC236}">
                <a16:creationId xmlns:a16="http://schemas.microsoft.com/office/drawing/2014/main" id="{B77CC133-3466-663E-ADC2-C54B469A0F8E}"/>
              </a:ext>
            </a:extLst>
          </p:cNvPr>
          <p:cNvGraphicFramePr>
            <a:graphicFrameLocks noGrp="1"/>
          </p:cNvGraphicFramePr>
          <p:nvPr/>
        </p:nvGraphicFramePr>
        <p:xfrm>
          <a:off x="4884738" y="4972050"/>
          <a:ext cx="776287" cy="365238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57" name="Line 255">
            <a:extLst>
              <a:ext uri="{FF2B5EF4-FFF2-40B4-BE49-F238E27FC236}">
                <a16:creationId xmlns:a16="http://schemas.microsoft.com/office/drawing/2014/main" id="{BB211C41-5EB2-A830-9345-8B4759D90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7463" y="5159375"/>
            <a:ext cx="957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58" name="Line 256">
            <a:extLst>
              <a:ext uri="{FF2B5EF4-FFF2-40B4-BE49-F238E27FC236}">
                <a16:creationId xmlns:a16="http://schemas.microsoft.com/office/drawing/2014/main" id="{4D26AE70-1B30-C5BB-3890-E742F78F8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9888" y="5149850"/>
            <a:ext cx="717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8865" name="Group 257">
            <a:extLst>
              <a:ext uri="{FF2B5EF4-FFF2-40B4-BE49-F238E27FC236}">
                <a16:creationId xmlns:a16="http://schemas.microsoft.com/office/drawing/2014/main" id="{CC3CCE25-72B4-BE4A-731D-20AD0BB5D069}"/>
              </a:ext>
            </a:extLst>
          </p:cNvPr>
          <p:cNvGraphicFramePr>
            <a:graphicFrameLocks noGrp="1"/>
          </p:cNvGraphicFramePr>
          <p:nvPr/>
        </p:nvGraphicFramePr>
        <p:xfrm>
          <a:off x="3521075" y="5765800"/>
          <a:ext cx="776288" cy="3652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873" name="Group 265">
            <a:extLst>
              <a:ext uri="{FF2B5EF4-FFF2-40B4-BE49-F238E27FC236}">
                <a16:creationId xmlns:a16="http://schemas.microsoft.com/office/drawing/2014/main" id="{A75613E0-D058-4D88-4488-84CD30719415}"/>
              </a:ext>
            </a:extLst>
          </p:cNvPr>
          <p:cNvGraphicFramePr>
            <a:graphicFrameLocks noGrp="1"/>
          </p:cNvGraphicFramePr>
          <p:nvPr/>
        </p:nvGraphicFramePr>
        <p:xfrm>
          <a:off x="6246813" y="4968875"/>
          <a:ext cx="776287" cy="365238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75" name="Line 273">
            <a:extLst>
              <a:ext uri="{FF2B5EF4-FFF2-40B4-BE49-F238E27FC236}">
                <a16:creationId xmlns:a16="http://schemas.microsoft.com/office/drawing/2014/main" id="{5566FF56-D16C-4290-ED77-EE7CCBD3C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5945188"/>
            <a:ext cx="957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6" name="Line 274">
            <a:extLst>
              <a:ext uri="{FF2B5EF4-FFF2-40B4-BE49-F238E27FC236}">
                <a16:creationId xmlns:a16="http://schemas.microsoft.com/office/drawing/2014/main" id="{AF13111C-9C01-5A15-21C5-8D927CB8A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1963" y="5146675"/>
            <a:ext cx="717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677" name="Text Box 278">
            <a:extLst>
              <a:ext uri="{FF2B5EF4-FFF2-40B4-BE49-F238E27FC236}">
                <a16:creationId xmlns:a16="http://schemas.microsoft.com/office/drawing/2014/main" id="{9410320A-7685-F927-2FFC-4ACFC562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9309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>
                <a:hlinkClick r:id="rId2" action="ppaction://hlinksldjump"/>
              </a:rPr>
              <a:t>+</a:t>
            </a:r>
            <a:endParaRPr lang="es-ES" altLang="es-ES_tradnl" sz="2800"/>
          </a:p>
        </p:txBody>
      </p:sp>
      <p:sp>
        <p:nvSpPr>
          <p:cNvPr id="22678" name="Text Box 280">
            <a:extLst>
              <a:ext uri="{FF2B5EF4-FFF2-40B4-BE49-F238E27FC236}">
                <a16:creationId xmlns:a16="http://schemas.microsoft.com/office/drawing/2014/main" id="{01C65C25-87C3-7CEB-4518-C98F14CA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6146800"/>
            <a:ext cx="58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hlinkClick r:id="rId3" action="ppaction://hlinksldjump"/>
              </a:rPr>
              <a:t>+t</a:t>
            </a:r>
            <a:endParaRPr lang="es-ES" altLang="es-ES_tradnl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>
            <a:extLst>
              <a:ext uri="{FF2B5EF4-FFF2-40B4-BE49-F238E27FC236}">
                <a16:creationId xmlns:a16="http://schemas.microsoft.com/office/drawing/2014/main" id="{C584C8CA-7090-C96C-0246-8493AAE272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196D044-EB89-4784-8C31-93FE997939A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A8FBE11-2473-D313-5C28-AA2E0FFE5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95300" y="265113"/>
            <a:ext cx="7821613" cy="1350962"/>
          </a:xfrm>
        </p:spPr>
        <p:txBody>
          <a:bodyPr/>
          <a:lstStyle/>
          <a:p>
            <a:r>
              <a:rPr lang="es-ES_tradnl" altLang="es-ES_tradnl" sz="3200" b="1" dirty="0">
                <a:latin typeface="Arial" panose="020B0604020202020204" pitchFamily="34" charset="0"/>
              </a:rPr>
              <a:t>AED I: ESTRUCTURAS DE DATOS</a:t>
            </a:r>
            <a:br>
              <a:rPr lang="es-ES_tradnl" altLang="es-ES_tradnl" sz="3200" b="1" dirty="0">
                <a:latin typeface="Arial" panose="020B0604020202020204" pitchFamily="34" charset="0"/>
              </a:rPr>
            </a:br>
            <a:br>
              <a:rPr lang="es-ES_tradnl" altLang="es-ES_tradnl" sz="2000" b="1" dirty="0">
                <a:latin typeface="Arial" panose="020B0604020202020204" pitchFamily="34" charset="0"/>
              </a:rPr>
            </a:br>
            <a:r>
              <a:rPr lang="es-ES_tradnl" altLang="es-ES_tradnl" sz="4400" dirty="0"/>
              <a:t>Tema 4. Grafos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E7EB82B-B38C-91F0-EA95-3A181E96A5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1300" y="1806575"/>
            <a:ext cx="8721725" cy="4303713"/>
          </a:xfrm>
        </p:spPr>
        <p:txBody>
          <a:bodyPr/>
          <a:lstStyle/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800"/>
              <a:t>4.1. Introducción, notación y definiciones</a:t>
            </a:r>
            <a:r>
              <a:rPr lang="es-ES_tradnl" altLang="es-ES_tradnl" sz="2800">
                <a:hlinkClick r:id="rId2" action="ppaction://hlinksldjump"/>
              </a:rPr>
              <a:t>.</a:t>
            </a:r>
            <a:endParaRPr lang="es-ES_tradnl" altLang="es-ES_tradnl" sz="2800"/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800"/>
              <a:t>4.2. Representación de grafos.</a:t>
            </a:r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800"/>
              <a:t>4.3. Problemas y algoritmos sobre grafos</a:t>
            </a:r>
            <a:r>
              <a:rPr lang="es-ES_tradnl" altLang="es-ES_tradnl" sz="2800">
                <a:hlinkClick r:id="rId3" action="ppaction://hlinksldjump"/>
              </a:rPr>
              <a:t>.</a:t>
            </a:r>
            <a:endParaRPr lang="es-ES_tradnl" altLang="es-ES_tradnl" sz="2800"/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600"/>
              <a:t>	4.3.1. Recorridos sobre grafos</a:t>
            </a:r>
            <a:r>
              <a:rPr lang="es-ES_tradnl" altLang="es-ES_tradnl" sz="2600">
                <a:hlinkClick r:id="rId4" action="ppaction://hlinksldjump"/>
              </a:rPr>
              <a:t>.</a:t>
            </a:r>
            <a:endParaRPr lang="es-ES_tradnl" altLang="es-ES_tradnl" sz="2600"/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600"/>
              <a:t>	4.3.2. Árboles de expansión mínimos</a:t>
            </a:r>
            <a:r>
              <a:rPr lang="es-ES_tradnl" altLang="es-ES_tradnl" sz="2600">
                <a:hlinkClick r:id="rId5" action="ppaction://hlinksldjump"/>
              </a:rPr>
              <a:t>.</a:t>
            </a:r>
            <a:endParaRPr lang="es-ES_tradnl" altLang="es-ES_tradnl" sz="2600"/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600"/>
              <a:t>	4.3.3. Problemas de caminos mínimos</a:t>
            </a:r>
            <a:r>
              <a:rPr lang="es-ES_tradnl" altLang="es-ES_tradnl" sz="2600">
                <a:hlinkClick r:id="rId6" action="ppaction://hlinksldjump"/>
              </a:rPr>
              <a:t>.</a:t>
            </a:r>
            <a:endParaRPr lang="es-ES_tradnl" altLang="es-ES_tradnl" sz="2600"/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600"/>
              <a:t>	4.3.4. Algoritmos sobre grafos dirigidos</a:t>
            </a:r>
            <a:r>
              <a:rPr lang="es-ES_tradnl" altLang="es-ES_tradnl" sz="2600">
                <a:hlinkClick r:id="rId7" action="ppaction://hlinksldjump"/>
              </a:rPr>
              <a:t>.</a:t>
            </a:r>
            <a:endParaRPr lang="es-ES_tradnl" altLang="es-ES_tradnl" sz="2600"/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600"/>
              <a:t>	4.3.5. Algoritmos sobre grafos no dirigidos</a:t>
            </a:r>
            <a:r>
              <a:rPr lang="es-ES_tradnl" altLang="es-ES_tradnl" sz="2600">
                <a:hlinkClick r:id="rId8" action="ppaction://hlinksldjump"/>
              </a:rPr>
              <a:t>.</a:t>
            </a:r>
            <a:endParaRPr lang="es-ES_tradnl" altLang="es-ES_tradnl" sz="2600"/>
          </a:p>
          <a:p>
            <a:pPr algn="l">
              <a:spcBef>
                <a:spcPct val="10000"/>
              </a:spcBef>
              <a:tabLst>
                <a:tab pos="352425" algn="l"/>
              </a:tabLst>
            </a:pPr>
            <a:r>
              <a:rPr lang="es-ES_tradnl" altLang="es-ES_tradnl" sz="2600"/>
              <a:t>	4.3.6. Otros problemas con grafos</a:t>
            </a:r>
            <a:r>
              <a:rPr lang="es-ES_tradnl" altLang="es-ES_tradnl" sz="2600">
                <a:hlinkClick r:id="rId9" action="ppaction://hlinksldjump"/>
              </a:rPr>
              <a:t>.</a:t>
            </a:r>
            <a:endParaRPr lang="es-ES_tradnl" altLang="es-ES_tradnl"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Marcador de pie de página">
            <a:extLst>
              <a:ext uri="{FF2B5EF4-FFF2-40B4-BE49-F238E27FC236}">
                <a16:creationId xmlns:a16="http://schemas.microsoft.com/office/drawing/2014/main" id="{DE116DCC-6C6E-96B7-9C86-C93F14BB9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AEAD7633-474F-4A52-9526-A29AE9A47A0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2311785-6DE2-C8E5-6C59-6A829951D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r>
              <a:rPr lang="es-ES_tradnl" altLang="es-ES_tradnl"/>
              <a:t>4.2.1. Matrices de adyacencia.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0563757-2D04-7E79-E192-7E796C818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520700"/>
            <a:ext cx="8588375" cy="17970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2800" b="1"/>
              <a:t>	tipo  GrafoNoEtiq</a:t>
            </a:r>
            <a:r>
              <a:rPr lang="es-ES_tradnl" altLang="es-ES_tradnl" sz="2800"/>
              <a:t>=</a:t>
            </a:r>
            <a:r>
              <a:rPr lang="es-ES_tradnl" altLang="es-ES_tradnl" sz="2800" b="1"/>
              <a:t> array </a:t>
            </a:r>
            <a:r>
              <a:rPr lang="es-ES_tradnl" altLang="es-ES_tradnl" sz="2800"/>
              <a:t>[1..n, 1..n]</a:t>
            </a:r>
            <a:r>
              <a:rPr lang="es-ES_tradnl" altLang="es-ES_tradnl" sz="2800" b="1"/>
              <a:t> de </a:t>
            </a:r>
            <a:r>
              <a:rPr lang="es-ES_tradnl" altLang="es-ES_tradnl" sz="2800"/>
              <a:t>booleano</a:t>
            </a:r>
          </a:p>
          <a:p>
            <a:endParaRPr lang="es-ES_tradnl" altLang="es-ES_tradnl" sz="1000"/>
          </a:p>
          <a:p>
            <a:pPr>
              <a:spcBef>
                <a:spcPct val="0"/>
              </a:spcBef>
            </a:pPr>
            <a:r>
              <a:rPr lang="es-ES_tradnl" altLang="es-ES_tradnl" sz="2800"/>
              <a:t>Sea M de tipo GrafoNoEtiq, G= (V, A).</a:t>
            </a:r>
          </a:p>
          <a:p>
            <a:pPr>
              <a:spcBef>
                <a:spcPct val="0"/>
              </a:spcBef>
            </a:pPr>
            <a:r>
              <a:rPr lang="es-ES_tradnl" altLang="es-ES_tradnl" sz="2800"/>
              <a:t>M[v, w] = cierto </a:t>
            </a:r>
            <a:r>
              <a:rPr lang="es-ES_tradnl" altLang="es-ES_tradnl" sz="2800">
                <a:sym typeface="Symbol" panose="05050102010706020507" pitchFamily="18" charset="2"/>
              </a:rPr>
              <a:t> (v, w)  A</a:t>
            </a:r>
            <a:endParaRPr lang="es-ES_tradnl" altLang="es-ES_tradnl" sz="3200"/>
          </a:p>
        </p:txBody>
      </p:sp>
      <p:graphicFrame>
        <p:nvGraphicFramePr>
          <p:cNvPr id="71842" name="Group 162">
            <a:extLst>
              <a:ext uri="{FF2B5EF4-FFF2-40B4-BE49-F238E27FC236}">
                <a16:creationId xmlns:a16="http://schemas.microsoft.com/office/drawing/2014/main" id="{B388B9B2-5EA3-2EE2-7C62-5DA80D08FFC9}"/>
              </a:ext>
            </a:extLst>
          </p:cNvPr>
          <p:cNvGraphicFramePr>
            <a:graphicFrameLocks noGrp="1"/>
          </p:cNvGraphicFramePr>
          <p:nvPr/>
        </p:nvGraphicFramePr>
        <p:xfrm>
          <a:off x="4999038" y="2268538"/>
          <a:ext cx="3179762" cy="2459040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608" name="Group 163">
            <a:extLst>
              <a:ext uri="{FF2B5EF4-FFF2-40B4-BE49-F238E27FC236}">
                <a16:creationId xmlns:a16="http://schemas.microsoft.com/office/drawing/2014/main" id="{E2D4EBCB-14CD-87A5-8DA5-E74FA422F5D6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2097088"/>
            <a:ext cx="3789362" cy="2586037"/>
            <a:chOff x="148" y="1841"/>
            <a:chExt cx="2461" cy="1678"/>
          </a:xfrm>
        </p:grpSpPr>
        <p:sp>
          <p:nvSpPr>
            <p:cNvPr id="23610" name="Line 68">
              <a:extLst>
                <a:ext uri="{FF2B5EF4-FFF2-40B4-BE49-F238E27FC236}">
                  <a16:creationId xmlns:a16="http://schemas.microsoft.com/office/drawing/2014/main" id="{471C34AF-4529-42D7-52F4-273903F6E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4" y="2897"/>
              <a:ext cx="60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1" name="Freeform 66">
              <a:extLst>
                <a:ext uri="{FF2B5EF4-FFF2-40B4-BE49-F238E27FC236}">
                  <a16:creationId xmlns:a16="http://schemas.microsoft.com/office/drawing/2014/main" id="{D4760759-C3E4-1816-6B75-B40C39D4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" y="1848"/>
              <a:ext cx="477" cy="560"/>
            </a:xfrm>
            <a:custGeom>
              <a:avLst/>
              <a:gdLst>
                <a:gd name="T0" fmla="*/ 438 w 477"/>
                <a:gd name="T1" fmla="*/ 541 h 560"/>
                <a:gd name="T2" fmla="*/ 132 w 477"/>
                <a:gd name="T3" fmla="*/ 280 h 560"/>
                <a:gd name="T4" fmla="*/ 477 w 477"/>
                <a:gd name="T5" fmla="*/ 420 h 5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7" h="560">
                  <a:moveTo>
                    <a:pt x="438" y="541"/>
                  </a:moveTo>
                  <a:cubicBezTo>
                    <a:pt x="387" y="498"/>
                    <a:pt x="0" y="560"/>
                    <a:pt x="132" y="280"/>
                  </a:cubicBezTo>
                  <a:cubicBezTo>
                    <a:pt x="264" y="0"/>
                    <a:pt x="405" y="391"/>
                    <a:pt x="477" y="42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2" name="Line 67">
              <a:extLst>
                <a:ext uri="{FF2B5EF4-FFF2-40B4-BE49-F238E27FC236}">
                  <a16:creationId xmlns:a16="http://schemas.microsoft.com/office/drawing/2014/main" id="{3B5DFB4A-04C6-C0A0-2F9D-E19D0638A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" y="2452"/>
              <a:ext cx="36" cy="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3" name="Freeform 56">
              <a:extLst>
                <a:ext uri="{FF2B5EF4-FFF2-40B4-BE49-F238E27FC236}">
                  <a16:creationId xmlns:a16="http://schemas.microsoft.com/office/drawing/2014/main" id="{BCFB2361-619F-9652-8A4F-0051DB77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2174"/>
              <a:ext cx="1059" cy="107"/>
            </a:xfrm>
            <a:custGeom>
              <a:avLst/>
              <a:gdLst>
                <a:gd name="T0" fmla="*/ 0 w 1140"/>
                <a:gd name="T1" fmla="*/ 69 h 117"/>
                <a:gd name="T2" fmla="*/ 331 w 1140"/>
                <a:gd name="T3" fmla="*/ 0 h 117"/>
                <a:gd name="T4" fmla="*/ 733 w 1140"/>
                <a:gd name="T5" fmla="*/ 69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4" name="Freeform 57">
              <a:extLst>
                <a:ext uri="{FF2B5EF4-FFF2-40B4-BE49-F238E27FC236}">
                  <a16:creationId xmlns:a16="http://schemas.microsoft.com/office/drawing/2014/main" id="{65474A41-BD69-74BE-C455-58D840F00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1841"/>
              <a:ext cx="516" cy="542"/>
            </a:xfrm>
            <a:custGeom>
              <a:avLst/>
              <a:gdLst>
                <a:gd name="T0" fmla="*/ 0 w 516"/>
                <a:gd name="T1" fmla="*/ 377 h 542"/>
                <a:gd name="T2" fmla="*/ 359 w 516"/>
                <a:gd name="T3" fmla="*/ 271 h 542"/>
                <a:gd name="T4" fmla="*/ 55 w 516"/>
                <a:gd name="T5" fmla="*/ 542 h 5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6" h="542">
                  <a:moveTo>
                    <a:pt x="0" y="377"/>
                  </a:moveTo>
                  <a:cubicBezTo>
                    <a:pt x="60" y="359"/>
                    <a:pt x="202" y="0"/>
                    <a:pt x="359" y="271"/>
                  </a:cubicBezTo>
                  <a:cubicBezTo>
                    <a:pt x="516" y="542"/>
                    <a:pt x="118" y="486"/>
                    <a:pt x="55" y="54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15" name="Oval 58">
              <a:extLst>
                <a:ext uri="{FF2B5EF4-FFF2-40B4-BE49-F238E27FC236}">
                  <a16:creationId xmlns:a16="http://schemas.microsoft.com/office/drawing/2014/main" id="{8F53D881-9C30-AD62-157C-45012A0B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198"/>
              <a:ext cx="344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23616" name="Oval 59">
              <a:extLst>
                <a:ext uri="{FF2B5EF4-FFF2-40B4-BE49-F238E27FC236}">
                  <a16:creationId xmlns:a16="http://schemas.microsoft.com/office/drawing/2014/main" id="{ABA89686-C147-8512-27AD-24BB53B4D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2162"/>
              <a:ext cx="344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23617" name="Oval 60">
              <a:extLst>
                <a:ext uri="{FF2B5EF4-FFF2-40B4-BE49-F238E27FC236}">
                  <a16:creationId xmlns:a16="http://schemas.microsoft.com/office/drawing/2014/main" id="{91E1017B-D94E-36F9-4286-DD16D5324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164"/>
              <a:ext cx="344" cy="3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23618" name="Oval 61">
              <a:extLst>
                <a:ext uri="{FF2B5EF4-FFF2-40B4-BE49-F238E27FC236}">
                  <a16:creationId xmlns:a16="http://schemas.microsoft.com/office/drawing/2014/main" id="{A527FB39-2321-88E4-5D11-6AB53BD6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175"/>
              <a:ext cx="344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23619" name="Oval 62">
              <a:extLst>
                <a:ext uri="{FF2B5EF4-FFF2-40B4-BE49-F238E27FC236}">
                  <a16:creationId xmlns:a16="http://schemas.microsoft.com/office/drawing/2014/main" id="{DA19E507-328B-160F-2855-D3E0232C4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2"/>
              <a:ext cx="345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23620" name="Line 63">
              <a:extLst>
                <a:ext uri="{FF2B5EF4-FFF2-40B4-BE49-F238E27FC236}">
                  <a16:creationId xmlns:a16="http://schemas.microsoft.com/office/drawing/2014/main" id="{BF2A76A3-B4B0-4FD1-E218-50D6E092A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0" y="2470"/>
              <a:ext cx="39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1" name="Freeform 64">
              <a:extLst>
                <a:ext uri="{FF2B5EF4-FFF2-40B4-BE49-F238E27FC236}">
                  <a16:creationId xmlns:a16="http://schemas.microsoft.com/office/drawing/2014/main" id="{517B39DA-53CB-5E7B-77E7-F285E7F7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504"/>
              <a:ext cx="125" cy="665"/>
            </a:xfrm>
            <a:custGeom>
              <a:avLst/>
              <a:gdLst>
                <a:gd name="T0" fmla="*/ 8 w 135"/>
                <a:gd name="T1" fmla="*/ 0 h 729"/>
                <a:gd name="T2" fmla="*/ 84 w 135"/>
                <a:gd name="T3" fmla="*/ 204 h 729"/>
                <a:gd name="T4" fmla="*/ 0 w 135"/>
                <a:gd name="T5" fmla="*/ 421 h 7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622" name="Freeform 65">
              <a:extLst>
                <a:ext uri="{FF2B5EF4-FFF2-40B4-BE49-F238E27FC236}">
                  <a16:creationId xmlns:a16="http://schemas.microsoft.com/office/drawing/2014/main" id="{B299ED1B-5908-37B6-9D2E-EFA5E9B8C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" y="3406"/>
              <a:ext cx="1070" cy="88"/>
            </a:xfrm>
            <a:custGeom>
              <a:avLst/>
              <a:gdLst>
                <a:gd name="T0" fmla="*/ 737 w 1153"/>
                <a:gd name="T1" fmla="*/ 8 h 97"/>
                <a:gd name="T2" fmla="*/ 380 w 1153"/>
                <a:gd name="T3" fmla="*/ 53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1844" name="Rectangle 164">
            <a:extLst>
              <a:ext uri="{FF2B5EF4-FFF2-40B4-BE49-F238E27FC236}">
                <a16:creationId xmlns:a16="http://schemas.microsoft.com/office/drawing/2014/main" id="{903BB74E-318A-BE13-6FDF-6D5585DD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922838"/>
            <a:ext cx="869315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/>
              <a:t>Grafo no dirigido </a:t>
            </a:r>
            <a:r>
              <a:rPr lang="es-ES_tradnl" altLang="es-ES_tradnl" sz="2800">
                <a:sym typeface="Wingdings" panose="05000000000000000000" pitchFamily="2" charset="2"/>
              </a:rPr>
              <a:t></a:t>
            </a:r>
            <a:r>
              <a:rPr lang="es-ES_tradnl" altLang="es-ES_tradnl" sz="2800"/>
              <a:t> Matriz simétrica: M[i, j] = M[j, i].</a:t>
            </a:r>
          </a:p>
          <a:p>
            <a:r>
              <a:rPr lang="es-ES_tradnl" altLang="es-ES_tradnl" sz="2800" b="1"/>
              <a:t>Resultado:</a:t>
            </a:r>
            <a:r>
              <a:rPr lang="es-ES_tradnl" altLang="es-ES_tradnl" sz="2800"/>
              <a:t> se desperdicia la mitad de la memoria.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Marcador de pie de página">
            <a:extLst>
              <a:ext uri="{FF2B5EF4-FFF2-40B4-BE49-F238E27FC236}">
                <a16:creationId xmlns:a16="http://schemas.microsoft.com/office/drawing/2014/main" id="{4A207218-7A83-9F4C-9934-39960CB0E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394E117-A2E6-4003-B6D2-D3F8BAB5AF9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32D94D0D-8B3F-3073-96F3-2DD344013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r>
              <a:rPr lang="es-ES_tradnl" altLang="es-ES_tradnl"/>
              <a:t>4.2.1. Matrices de adyacencia.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B3B2763-3E19-313F-EA9B-625114C55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428625"/>
            <a:ext cx="8588375" cy="1597025"/>
          </a:xfrm>
        </p:spPr>
        <p:txBody>
          <a:bodyPr/>
          <a:lstStyle/>
          <a:p>
            <a:r>
              <a:rPr lang="es-ES_tradnl" altLang="es-ES_tradnl" sz="2800" b="1"/>
              <a:t>Grafos etiquetados:</a:t>
            </a:r>
          </a:p>
          <a:p>
            <a:pPr>
              <a:buFontTx/>
              <a:buNone/>
            </a:pPr>
            <a:r>
              <a:rPr lang="es-ES_tradnl" altLang="es-ES_tradnl" sz="2800" b="1"/>
              <a:t>	tipo  GrafoEtiq[E]</a:t>
            </a:r>
            <a:r>
              <a:rPr lang="es-ES_tradnl" altLang="es-ES_tradnl" sz="2800"/>
              <a:t>=</a:t>
            </a:r>
            <a:r>
              <a:rPr lang="es-ES_tradnl" altLang="es-ES_tradnl" sz="2800" b="1"/>
              <a:t> array </a:t>
            </a:r>
            <a:r>
              <a:rPr lang="es-ES_tradnl" altLang="es-ES_tradnl" sz="2800"/>
              <a:t>[1..n, 1..n]</a:t>
            </a:r>
            <a:r>
              <a:rPr lang="es-ES_tradnl" altLang="es-ES_tradnl" sz="2800" b="1"/>
              <a:t> de </a:t>
            </a:r>
            <a:r>
              <a:rPr lang="es-ES_tradnl" altLang="es-ES_tradnl" sz="2800"/>
              <a:t>E</a:t>
            </a:r>
          </a:p>
          <a:p>
            <a:r>
              <a:rPr lang="es-ES_tradnl" altLang="es-ES_tradnl" sz="2800"/>
              <a:t>El tipo E tiene un valor NULO, para el caso de no existir arista.</a:t>
            </a:r>
          </a:p>
        </p:txBody>
      </p:sp>
      <p:graphicFrame>
        <p:nvGraphicFramePr>
          <p:cNvPr id="72785" name="Group 81">
            <a:extLst>
              <a:ext uri="{FF2B5EF4-FFF2-40B4-BE49-F238E27FC236}">
                <a16:creationId xmlns:a16="http://schemas.microsoft.com/office/drawing/2014/main" id="{EAE40ADD-4C71-2D92-5E1B-C9BE9387A05B}"/>
              </a:ext>
            </a:extLst>
          </p:cNvPr>
          <p:cNvGraphicFramePr>
            <a:graphicFrameLocks noGrp="1"/>
          </p:cNvGraphicFramePr>
          <p:nvPr/>
        </p:nvGraphicFramePr>
        <p:xfrm>
          <a:off x="5438775" y="2276475"/>
          <a:ext cx="2865438" cy="2343152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4619" name="Group 78">
            <a:extLst>
              <a:ext uri="{FF2B5EF4-FFF2-40B4-BE49-F238E27FC236}">
                <a16:creationId xmlns:a16="http://schemas.microsoft.com/office/drawing/2014/main" id="{F415F268-3FEB-A111-1FE5-C2E40ECBB3F9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2217738"/>
            <a:ext cx="2863850" cy="2398712"/>
            <a:chOff x="363" y="2107"/>
            <a:chExt cx="1842" cy="1725"/>
          </a:xfrm>
        </p:grpSpPr>
        <p:sp>
          <p:nvSpPr>
            <p:cNvPr id="24621" name="Freeform 68">
              <a:extLst>
                <a:ext uri="{FF2B5EF4-FFF2-40B4-BE49-F238E27FC236}">
                  <a16:creationId xmlns:a16="http://schemas.microsoft.com/office/drawing/2014/main" id="{7B7D64DE-5E74-880D-6785-3CFBE661F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2389"/>
              <a:ext cx="492" cy="1191"/>
            </a:xfrm>
            <a:custGeom>
              <a:avLst/>
              <a:gdLst>
                <a:gd name="T0" fmla="*/ 1011 w 426"/>
                <a:gd name="T1" fmla="*/ 2380 h 1037"/>
                <a:gd name="T2" fmla="*/ 838 w 426"/>
                <a:gd name="T3" fmla="*/ 812 h 1037"/>
                <a:gd name="T4" fmla="*/ 0 w 426"/>
                <a:gd name="T5" fmla="*/ 0 h 10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" h="1037">
                  <a:moveTo>
                    <a:pt x="426" y="1037"/>
                  </a:moveTo>
                  <a:cubicBezTo>
                    <a:pt x="414" y="923"/>
                    <a:pt x="425" y="527"/>
                    <a:pt x="354" y="354"/>
                  </a:cubicBezTo>
                  <a:cubicBezTo>
                    <a:pt x="283" y="181"/>
                    <a:pt x="74" y="74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22" name="Freeform 67">
              <a:extLst>
                <a:ext uri="{FF2B5EF4-FFF2-40B4-BE49-F238E27FC236}">
                  <a16:creationId xmlns:a16="http://schemas.microsoft.com/office/drawing/2014/main" id="{E5272113-3B5F-7647-E863-2FCC7B6AB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" y="3702"/>
              <a:ext cx="1102" cy="73"/>
            </a:xfrm>
            <a:custGeom>
              <a:avLst/>
              <a:gdLst>
                <a:gd name="T0" fmla="*/ 878 w 1153"/>
                <a:gd name="T1" fmla="*/ 3 h 97"/>
                <a:gd name="T2" fmla="*/ 454 w 1153"/>
                <a:gd name="T3" fmla="*/ 17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23" name="Line 65">
              <a:extLst>
                <a:ext uri="{FF2B5EF4-FFF2-40B4-BE49-F238E27FC236}">
                  <a16:creationId xmlns:a16="http://schemas.microsoft.com/office/drawing/2014/main" id="{1E651476-0D78-11DF-A4EF-F4C243D8D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4" y="3239"/>
              <a:ext cx="548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24" name="Line 2">
              <a:extLst>
                <a:ext uri="{FF2B5EF4-FFF2-40B4-BE49-F238E27FC236}">
                  <a16:creationId xmlns:a16="http://schemas.microsoft.com/office/drawing/2014/main" id="{7723228C-9F3A-AFEE-F5A6-08222AFE5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" y="3089"/>
              <a:ext cx="561" cy="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25" name="Line 4">
              <a:extLst>
                <a:ext uri="{FF2B5EF4-FFF2-40B4-BE49-F238E27FC236}">
                  <a16:creationId xmlns:a16="http://schemas.microsoft.com/office/drawing/2014/main" id="{55B7C5C2-DCA0-D96F-1EBD-BBFADDC3E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2295"/>
              <a:ext cx="7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26" name="Oval 60">
              <a:extLst>
                <a:ext uri="{FF2B5EF4-FFF2-40B4-BE49-F238E27FC236}">
                  <a16:creationId xmlns:a16="http://schemas.microsoft.com/office/drawing/2014/main" id="{415CA506-2FB2-D42C-DC0A-97560F2DA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07"/>
              <a:ext cx="397" cy="3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24627" name="Oval 61">
              <a:extLst>
                <a:ext uri="{FF2B5EF4-FFF2-40B4-BE49-F238E27FC236}">
                  <a16:creationId xmlns:a16="http://schemas.microsoft.com/office/drawing/2014/main" id="{449BE7BA-DE14-AE2B-ABAD-557520AE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2907"/>
              <a:ext cx="397" cy="3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24628" name="Oval 62">
              <a:extLst>
                <a:ext uri="{FF2B5EF4-FFF2-40B4-BE49-F238E27FC236}">
                  <a16:creationId xmlns:a16="http://schemas.microsoft.com/office/drawing/2014/main" id="{E2A19821-CF95-4E52-25E4-39E4525B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3423"/>
              <a:ext cx="397" cy="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24629" name="Oval 63">
              <a:extLst>
                <a:ext uri="{FF2B5EF4-FFF2-40B4-BE49-F238E27FC236}">
                  <a16:creationId xmlns:a16="http://schemas.microsoft.com/office/drawing/2014/main" id="{D8F3A8BA-58C2-438E-C185-E2D8640F7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3437"/>
              <a:ext cx="397" cy="39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24630" name="Text Box 69">
              <a:extLst>
                <a:ext uri="{FF2B5EF4-FFF2-40B4-BE49-F238E27FC236}">
                  <a16:creationId xmlns:a16="http://schemas.microsoft.com/office/drawing/2014/main" id="{B6F6B886-7705-8613-BCEC-904D958C0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" y="2489"/>
              <a:ext cx="3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4631" name="Text Box 70">
              <a:extLst>
                <a:ext uri="{FF2B5EF4-FFF2-40B4-BE49-F238E27FC236}">
                  <a16:creationId xmlns:a16="http://schemas.microsoft.com/office/drawing/2014/main" id="{5C9FDB8F-26ED-6857-8226-A39C9EA1E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3079"/>
              <a:ext cx="35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4632" name="Text Box 72">
              <a:extLst>
                <a:ext uri="{FF2B5EF4-FFF2-40B4-BE49-F238E27FC236}">
                  <a16:creationId xmlns:a16="http://schemas.microsoft.com/office/drawing/2014/main" id="{909E8C8B-83BF-A131-E216-65DA732F3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" y="2657"/>
              <a:ext cx="3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0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Text Box 73">
              <a:extLst>
                <a:ext uri="{FF2B5EF4-FFF2-40B4-BE49-F238E27FC236}">
                  <a16:creationId xmlns:a16="http://schemas.microsoft.com/office/drawing/2014/main" id="{655E538B-089A-576E-3B18-8F92E9051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" y="3126"/>
              <a:ext cx="30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4634" name="Text Box 74">
              <a:extLst>
                <a:ext uri="{FF2B5EF4-FFF2-40B4-BE49-F238E27FC236}">
                  <a16:creationId xmlns:a16="http://schemas.microsoft.com/office/drawing/2014/main" id="{5015EB36-2C25-FDF7-B8DB-719A514B3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3498"/>
              <a:ext cx="3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2783" name="Rectangle 79">
            <a:extLst>
              <a:ext uri="{FF2B5EF4-FFF2-40B4-BE49-F238E27FC236}">
                <a16:creationId xmlns:a16="http://schemas.microsoft.com/office/drawing/2014/main" id="{56C729C4-DE4A-DE56-932C-F188644B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4822825"/>
            <a:ext cx="8664575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/>
              <a:t>¿Cómo serían los iteradores: </a:t>
            </a:r>
            <a:r>
              <a:rPr lang="es-ES_tradnl" altLang="es-ES_tradnl" sz="2800" b="1"/>
              <a:t>para todo</a:t>
            </a:r>
            <a:r>
              <a:rPr lang="es-ES_tradnl" altLang="es-ES_tradnl" sz="2800"/>
              <a:t> adyacente a, y adyacente de? ¿Y contar número de aristas?</a:t>
            </a:r>
          </a:p>
          <a:p>
            <a:r>
              <a:rPr lang="es-ES_tradnl" altLang="es-ES_tradnl" sz="2800"/>
              <a:t>¿Cuánto es el tiempo de ejecución?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3 Marcador de pie de página">
            <a:extLst>
              <a:ext uri="{FF2B5EF4-FFF2-40B4-BE49-F238E27FC236}">
                <a16:creationId xmlns:a16="http://schemas.microsoft.com/office/drawing/2014/main" id="{C5E6EE3E-84BA-366D-8387-EC5A7AFEB0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B8598B8-FB6B-462E-B0ED-7BCDE31FD188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F430A8C-FC54-139F-2A9B-C80662103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r>
              <a:rPr lang="es-ES_tradnl" altLang="es-ES_tradnl"/>
              <a:t>4.2.1. Matrices de adyacencia.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98FACE9-4EF9-9295-2B9E-EF22DF601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428625"/>
            <a:ext cx="8588375" cy="159702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2800" b="1"/>
              <a:t>	</a:t>
            </a:r>
            <a:r>
              <a:rPr lang="es-ES_tradnl" altLang="es-ES_tradnl" sz="3200" b="1"/>
              <a:t>Uso de memoria</a:t>
            </a:r>
          </a:p>
          <a:p>
            <a:r>
              <a:rPr lang="es-ES_tradnl" altLang="es-ES_tradnl" sz="2800"/>
              <a:t>k</a:t>
            </a:r>
            <a:r>
              <a:rPr lang="es-ES_tradnl" altLang="es-ES_tradnl" sz="2800" baseline="-25000"/>
              <a:t>2</a:t>
            </a:r>
            <a:r>
              <a:rPr lang="es-ES_tradnl" altLang="es-ES_tradnl" sz="2800"/>
              <a:t> bytes/etiqueta</a:t>
            </a:r>
          </a:p>
          <a:p>
            <a:r>
              <a:rPr lang="es-ES_tradnl" altLang="es-ES_tradnl" sz="2800" b="1"/>
              <a:t>Memoria usada:</a:t>
            </a:r>
            <a:r>
              <a:rPr lang="es-ES_tradnl" altLang="es-ES_tradnl" sz="2800"/>
              <a:t> k</a:t>
            </a:r>
            <a:r>
              <a:rPr lang="es-ES_tradnl" altLang="es-ES_tradnl" sz="2800" baseline="-25000"/>
              <a:t>2</a:t>
            </a:r>
            <a:r>
              <a:rPr lang="es-ES_tradnl" altLang="es-ES_tradnl" sz="2800"/>
              <a:t>n</a:t>
            </a:r>
            <a:r>
              <a:rPr lang="es-ES_tradnl" altLang="es-ES_tradnl" sz="2800" baseline="30000"/>
              <a:t>2</a:t>
            </a:r>
          </a:p>
          <a:p>
            <a:endParaRPr lang="es-ES_tradnl" altLang="es-ES_tradnl" sz="1400"/>
          </a:p>
          <a:p>
            <a:pPr>
              <a:buFontTx/>
              <a:buNone/>
            </a:pPr>
            <a:r>
              <a:rPr lang="es-ES_tradnl" altLang="es-ES_tradnl" sz="3200" b="1"/>
              <a:t>	Ventajas</a:t>
            </a:r>
            <a:endParaRPr lang="es-ES_tradnl" altLang="es-ES_tradnl" sz="2800"/>
          </a:p>
          <a:p>
            <a:r>
              <a:rPr lang="es-ES_tradnl" altLang="es-ES_tradnl" sz="2800"/>
              <a:t>Representación y operaciones muy sencillas.</a:t>
            </a:r>
          </a:p>
          <a:p>
            <a:r>
              <a:rPr lang="es-ES_tradnl" altLang="es-ES_tradnl" sz="2800"/>
              <a:t>Eficiente para el acceso a una arista dada.</a:t>
            </a:r>
          </a:p>
          <a:p>
            <a:pPr>
              <a:buFontTx/>
              <a:buNone/>
            </a:pPr>
            <a:r>
              <a:rPr lang="es-ES_tradnl" altLang="es-ES_tradnl" sz="3200" b="1"/>
              <a:t>	Inconvenientes</a:t>
            </a:r>
            <a:endParaRPr lang="es-ES_tradnl" altLang="es-ES_tradnl" sz="2800"/>
          </a:p>
          <a:p>
            <a:r>
              <a:rPr lang="es-ES_tradnl" altLang="es-ES_tradnl" sz="2800"/>
              <a:t>El número de nodos del grafo no puede cambiar.</a:t>
            </a:r>
          </a:p>
          <a:p>
            <a:r>
              <a:rPr lang="es-ES_tradnl" altLang="es-ES_tradnl" sz="2800"/>
              <a:t>Si hay muchos nodos y pocas aristas (a&lt;&lt;n</a:t>
            </a:r>
            <a:r>
              <a:rPr lang="es-ES_tradnl" altLang="es-ES_tradnl" sz="2800" baseline="30000"/>
              <a:t>2</a:t>
            </a:r>
            <a:r>
              <a:rPr lang="es-ES_tradnl" altLang="es-ES_tradnl" sz="2800"/>
              <a:t>) se desperdicia mucha memoria (matriz </a:t>
            </a:r>
            <a:r>
              <a:rPr lang="es-ES_tradnl" altLang="es-ES_tradnl" sz="2800" i="1"/>
              <a:t>escasa</a:t>
            </a:r>
            <a:r>
              <a:rPr lang="es-ES_tradnl" altLang="es-ES_tradnl" sz="2800"/>
              <a:t>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Marcador de pie de página">
            <a:extLst>
              <a:ext uri="{FF2B5EF4-FFF2-40B4-BE49-F238E27FC236}">
                <a16:creationId xmlns:a16="http://schemas.microsoft.com/office/drawing/2014/main" id="{0B2D1198-77CC-1977-A33F-66CDAA943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F64123FF-5846-4C3F-9889-62F2C92BCD5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E9B8BFE-8EF6-D4EB-BF57-7A1AC00AC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r>
              <a:rPr lang="es-ES_tradnl" altLang="es-ES_tradnl"/>
              <a:t>4.2.2. Listas de adyacencia.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49A8B11-4A8B-13AB-7A9A-F2231F866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481013"/>
            <a:ext cx="8588375" cy="257492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3000" b="1"/>
              <a:t>	</a:t>
            </a:r>
            <a:r>
              <a:rPr lang="es-ES_tradnl" altLang="es-ES_tradnl" sz="2800" b="1"/>
              <a:t>tipo Nodo</a:t>
            </a:r>
            <a:r>
              <a:rPr lang="es-ES_tradnl" altLang="es-ES_tradnl" sz="2800"/>
              <a:t>= entero (1..n)</a:t>
            </a:r>
          </a:p>
          <a:p>
            <a:pPr>
              <a:buFontTx/>
              <a:buNone/>
            </a:pPr>
            <a:r>
              <a:rPr lang="es-ES_tradnl" altLang="es-ES_tradnl" sz="2800" b="1"/>
              <a:t>	tipo GrafoNoEtiq</a:t>
            </a:r>
            <a:r>
              <a:rPr lang="es-ES_tradnl" altLang="es-ES_tradnl" sz="2800"/>
              <a:t>=</a:t>
            </a:r>
            <a:r>
              <a:rPr lang="es-ES_tradnl" altLang="es-ES_tradnl" sz="2800" b="1"/>
              <a:t> array </a:t>
            </a:r>
            <a:r>
              <a:rPr lang="es-ES_tradnl" altLang="es-ES_tradnl" sz="2800"/>
              <a:t>[1..n]</a:t>
            </a:r>
            <a:r>
              <a:rPr lang="es-ES_tradnl" altLang="es-ES_tradnl" sz="2800" b="1"/>
              <a:t> de </a:t>
            </a:r>
            <a:r>
              <a:rPr lang="es-ES_tradnl" altLang="es-ES_tradnl" sz="2800"/>
              <a:t>Lista[Nodo]</a:t>
            </a:r>
          </a:p>
          <a:p>
            <a:pPr>
              <a:buFontTx/>
              <a:buNone/>
            </a:pPr>
            <a:endParaRPr lang="es-ES_tradnl" altLang="es-ES_tradnl" sz="1200"/>
          </a:p>
          <a:p>
            <a:pPr>
              <a:spcBef>
                <a:spcPct val="0"/>
              </a:spcBef>
            </a:pPr>
            <a:r>
              <a:rPr lang="es-ES_tradnl" altLang="es-ES_tradnl" sz="2800"/>
              <a:t>Sea R de tipo GrafoNoEtiq, G= (V, A).</a:t>
            </a:r>
          </a:p>
          <a:p>
            <a:pPr>
              <a:spcBef>
                <a:spcPct val="0"/>
              </a:spcBef>
            </a:pPr>
            <a:r>
              <a:rPr lang="es-ES_tradnl" altLang="es-ES_tradnl" sz="2800"/>
              <a:t>La lista R[v] contiene los w tal que</a:t>
            </a:r>
            <a:r>
              <a:rPr lang="es-ES_tradnl" altLang="es-ES_tradnl" sz="2800">
                <a:sym typeface="Symbol" panose="05050102010706020507" pitchFamily="18" charset="2"/>
              </a:rPr>
              <a:t> (v, w)  A.</a:t>
            </a:r>
          </a:p>
        </p:txBody>
      </p:sp>
      <p:graphicFrame>
        <p:nvGraphicFramePr>
          <p:cNvPr id="74821" name="Group 69">
            <a:extLst>
              <a:ext uri="{FF2B5EF4-FFF2-40B4-BE49-F238E27FC236}">
                <a16:creationId xmlns:a16="http://schemas.microsoft.com/office/drawing/2014/main" id="{F4F3293E-7DD7-9FF6-22D2-E699D361E262}"/>
              </a:ext>
            </a:extLst>
          </p:cNvPr>
          <p:cNvGraphicFramePr>
            <a:graphicFrameLocks noGrp="1"/>
          </p:cNvGraphicFramePr>
          <p:nvPr/>
        </p:nvGraphicFramePr>
        <p:xfrm>
          <a:off x="3319463" y="2873375"/>
          <a:ext cx="1154112" cy="1998663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841" name="Group 89">
            <a:extLst>
              <a:ext uri="{FF2B5EF4-FFF2-40B4-BE49-F238E27FC236}">
                <a16:creationId xmlns:a16="http://schemas.microsoft.com/office/drawing/2014/main" id="{10448E80-58A3-324E-A3C0-332703C76F38}"/>
              </a:ext>
            </a:extLst>
          </p:cNvPr>
          <p:cNvGraphicFramePr>
            <a:graphicFrameLocks noGrp="1"/>
          </p:cNvGraphicFramePr>
          <p:nvPr/>
        </p:nvGraphicFramePr>
        <p:xfrm>
          <a:off x="4832350" y="2867025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859" name="Group 107">
            <a:extLst>
              <a:ext uri="{FF2B5EF4-FFF2-40B4-BE49-F238E27FC236}">
                <a16:creationId xmlns:a16="http://schemas.microsoft.com/office/drawing/2014/main" id="{6A644C88-2717-6C19-737A-7D97C26EAB8E}"/>
              </a:ext>
            </a:extLst>
          </p:cNvPr>
          <p:cNvGraphicFramePr>
            <a:graphicFrameLocks noGrp="1"/>
          </p:cNvGraphicFramePr>
          <p:nvPr/>
        </p:nvGraphicFramePr>
        <p:xfrm>
          <a:off x="4849813" y="3308350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877" name="Group 125">
            <a:extLst>
              <a:ext uri="{FF2B5EF4-FFF2-40B4-BE49-F238E27FC236}">
                <a16:creationId xmlns:a16="http://schemas.microsoft.com/office/drawing/2014/main" id="{FD67769B-1F33-1136-A3FA-03FC7617F03C}"/>
              </a:ext>
            </a:extLst>
          </p:cNvPr>
          <p:cNvGraphicFramePr>
            <a:graphicFrameLocks noGrp="1"/>
          </p:cNvGraphicFramePr>
          <p:nvPr/>
        </p:nvGraphicFramePr>
        <p:xfrm>
          <a:off x="4841875" y="3736975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73" name="Line 106">
            <a:extLst>
              <a:ext uri="{FF2B5EF4-FFF2-40B4-BE49-F238E27FC236}">
                <a16:creationId xmlns:a16="http://schemas.microsoft.com/office/drawing/2014/main" id="{9022AB9D-20CD-5F7A-6F01-39ACFE981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675" y="3036888"/>
            <a:ext cx="54133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74" name="Line 124">
            <a:extLst>
              <a:ext uri="{FF2B5EF4-FFF2-40B4-BE49-F238E27FC236}">
                <a16:creationId xmlns:a16="http://schemas.microsoft.com/office/drawing/2014/main" id="{DAFD8CF7-936E-03A4-CC43-DFBC50CA4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3478213"/>
            <a:ext cx="5429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75" name="Line 142">
            <a:extLst>
              <a:ext uri="{FF2B5EF4-FFF2-40B4-BE49-F238E27FC236}">
                <a16:creationId xmlns:a16="http://schemas.microsoft.com/office/drawing/2014/main" id="{75A63AC4-1B88-9B96-878C-C1FE51D25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906838"/>
            <a:ext cx="5429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4928" name="Group 176">
            <a:extLst>
              <a:ext uri="{FF2B5EF4-FFF2-40B4-BE49-F238E27FC236}">
                <a16:creationId xmlns:a16="http://schemas.microsoft.com/office/drawing/2014/main" id="{9B0D9702-3B68-6D28-6609-869014BE280A}"/>
              </a:ext>
            </a:extLst>
          </p:cNvPr>
          <p:cNvGraphicFramePr>
            <a:graphicFrameLocks noGrp="1"/>
          </p:cNvGraphicFramePr>
          <p:nvPr/>
        </p:nvGraphicFramePr>
        <p:xfrm>
          <a:off x="4840288" y="4602163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4" name="Line 105">
            <a:extLst>
              <a:ext uri="{FF2B5EF4-FFF2-40B4-BE49-F238E27FC236}">
                <a16:creationId xmlns:a16="http://schemas.microsoft.com/office/drawing/2014/main" id="{DAA0243E-665A-5A3E-176F-7FF7905B0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063" y="3046413"/>
            <a:ext cx="63658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85" name="Line 123">
            <a:extLst>
              <a:ext uri="{FF2B5EF4-FFF2-40B4-BE49-F238E27FC236}">
                <a16:creationId xmlns:a16="http://schemas.microsoft.com/office/drawing/2014/main" id="{E8ECC433-EA76-171F-6203-1E73A7C35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5" y="3487738"/>
            <a:ext cx="6350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86" name="Line 141">
            <a:extLst>
              <a:ext uri="{FF2B5EF4-FFF2-40B4-BE49-F238E27FC236}">
                <a16:creationId xmlns:a16="http://schemas.microsoft.com/office/drawing/2014/main" id="{0F1F8335-7E7B-A685-0905-3EB2651AD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1475" y="3916363"/>
            <a:ext cx="6350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87" name="Line 159">
            <a:extLst>
              <a:ext uri="{FF2B5EF4-FFF2-40B4-BE49-F238E27FC236}">
                <a16:creationId xmlns:a16="http://schemas.microsoft.com/office/drawing/2014/main" id="{201424B1-D3E3-371D-1A9D-C84E17319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9888" y="4702175"/>
            <a:ext cx="635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913" name="Rectangle 161">
            <a:extLst>
              <a:ext uri="{FF2B5EF4-FFF2-40B4-BE49-F238E27FC236}">
                <a16:creationId xmlns:a16="http://schemas.microsoft.com/office/drawing/2014/main" id="{B89CC776-FF5B-DCFB-71E2-7C9EE267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5151438"/>
            <a:ext cx="869315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/>
              <a:t>Grafo no dirigido </a:t>
            </a:r>
            <a:r>
              <a:rPr lang="es-ES_tradnl" altLang="es-ES_tradnl" sz="2800">
                <a:sym typeface="Wingdings" panose="05000000000000000000" pitchFamily="2" charset="2"/>
              </a:rPr>
              <a:t></a:t>
            </a:r>
            <a:r>
              <a:rPr lang="es-ES_tradnl" altLang="es-ES_tradnl" sz="2800"/>
              <a:t> Las aristas están repetidas.</a:t>
            </a:r>
          </a:p>
          <a:p>
            <a:r>
              <a:rPr lang="es-ES_tradnl" altLang="es-ES_tradnl" sz="2800" b="1"/>
              <a:t>Resultado:</a:t>
            </a:r>
            <a:r>
              <a:rPr lang="es-ES_tradnl" altLang="es-ES_tradnl" sz="2800"/>
              <a:t> también se desperdicia memoria.</a:t>
            </a:r>
          </a:p>
        </p:txBody>
      </p:sp>
      <p:grpSp>
        <p:nvGrpSpPr>
          <p:cNvPr id="26689" name="Group 162">
            <a:extLst>
              <a:ext uri="{FF2B5EF4-FFF2-40B4-BE49-F238E27FC236}">
                <a16:creationId xmlns:a16="http://schemas.microsoft.com/office/drawing/2014/main" id="{6D2697DC-16B9-A619-3533-AA4931177DCC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2668588"/>
            <a:ext cx="3078163" cy="2236787"/>
            <a:chOff x="148" y="1841"/>
            <a:chExt cx="2461" cy="1678"/>
          </a:xfrm>
        </p:grpSpPr>
        <p:sp>
          <p:nvSpPr>
            <p:cNvPr id="26777" name="Line 163">
              <a:extLst>
                <a:ext uri="{FF2B5EF4-FFF2-40B4-BE49-F238E27FC236}">
                  <a16:creationId xmlns:a16="http://schemas.microsoft.com/office/drawing/2014/main" id="{C6EAB599-4171-7873-D0E0-7DABE1AD7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4" y="2897"/>
              <a:ext cx="60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778" name="Freeform 164">
              <a:extLst>
                <a:ext uri="{FF2B5EF4-FFF2-40B4-BE49-F238E27FC236}">
                  <a16:creationId xmlns:a16="http://schemas.microsoft.com/office/drawing/2014/main" id="{289BBF0D-2232-9F73-BCEF-BCD75B88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" y="1848"/>
              <a:ext cx="477" cy="560"/>
            </a:xfrm>
            <a:custGeom>
              <a:avLst/>
              <a:gdLst>
                <a:gd name="T0" fmla="*/ 438 w 477"/>
                <a:gd name="T1" fmla="*/ 541 h 560"/>
                <a:gd name="T2" fmla="*/ 132 w 477"/>
                <a:gd name="T3" fmla="*/ 280 h 560"/>
                <a:gd name="T4" fmla="*/ 477 w 477"/>
                <a:gd name="T5" fmla="*/ 420 h 5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7" h="560">
                  <a:moveTo>
                    <a:pt x="438" y="541"/>
                  </a:moveTo>
                  <a:cubicBezTo>
                    <a:pt x="387" y="498"/>
                    <a:pt x="0" y="560"/>
                    <a:pt x="132" y="280"/>
                  </a:cubicBezTo>
                  <a:cubicBezTo>
                    <a:pt x="264" y="0"/>
                    <a:pt x="405" y="391"/>
                    <a:pt x="477" y="42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779" name="Line 165">
              <a:extLst>
                <a:ext uri="{FF2B5EF4-FFF2-40B4-BE49-F238E27FC236}">
                  <a16:creationId xmlns:a16="http://schemas.microsoft.com/office/drawing/2014/main" id="{4741933E-E0AA-1B36-6CB0-4221C649A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" y="2452"/>
              <a:ext cx="36" cy="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780" name="Freeform 166">
              <a:extLst>
                <a:ext uri="{FF2B5EF4-FFF2-40B4-BE49-F238E27FC236}">
                  <a16:creationId xmlns:a16="http://schemas.microsoft.com/office/drawing/2014/main" id="{4C4BF3E3-CC2B-4E97-3233-92AE16EAD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2174"/>
              <a:ext cx="1059" cy="107"/>
            </a:xfrm>
            <a:custGeom>
              <a:avLst/>
              <a:gdLst>
                <a:gd name="T0" fmla="*/ 0 w 1140"/>
                <a:gd name="T1" fmla="*/ 69 h 117"/>
                <a:gd name="T2" fmla="*/ 331 w 1140"/>
                <a:gd name="T3" fmla="*/ 0 h 117"/>
                <a:gd name="T4" fmla="*/ 733 w 1140"/>
                <a:gd name="T5" fmla="*/ 69 h 1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0" h="117">
                  <a:moveTo>
                    <a:pt x="0" y="117"/>
                  </a:moveTo>
                  <a:cubicBezTo>
                    <a:pt x="86" y="98"/>
                    <a:pt x="325" y="0"/>
                    <a:pt x="515" y="0"/>
                  </a:cubicBezTo>
                  <a:cubicBezTo>
                    <a:pt x="705" y="0"/>
                    <a:pt x="1010" y="93"/>
                    <a:pt x="1140" y="11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781" name="Freeform 167">
              <a:extLst>
                <a:ext uri="{FF2B5EF4-FFF2-40B4-BE49-F238E27FC236}">
                  <a16:creationId xmlns:a16="http://schemas.microsoft.com/office/drawing/2014/main" id="{52AFF4E5-11A7-DC10-A834-8EAF5FA3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1841"/>
              <a:ext cx="516" cy="542"/>
            </a:xfrm>
            <a:custGeom>
              <a:avLst/>
              <a:gdLst>
                <a:gd name="T0" fmla="*/ 0 w 516"/>
                <a:gd name="T1" fmla="*/ 377 h 542"/>
                <a:gd name="T2" fmla="*/ 359 w 516"/>
                <a:gd name="T3" fmla="*/ 271 h 542"/>
                <a:gd name="T4" fmla="*/ 55 w 516"/>
                <a:gd name="T5" fmla="*/ 542 h 5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6" h="542">
                  <a:moveTo>
                    <a:pt x="0" y="377"/>
                  </a:moveTo>
                  <a:cubicBezTo>
                    <a:pt x="60" y="359"/>
                    <a:pt x="202" y="0"/>
                    <a:pt x="359" y="271"/>
                  </a:cubicBezTo>
                  <a:cubicBezTo>
                    <a:pt x="516" y="542"/>
                    <a:pt x="118" y="486"/>
                    <a:pt x="55" y="54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782" name="Oval 168">
              <a:extLst>
                <a:ext uri="{FF2B5EF4-FFF2-40B4-BE49-F238E27FC236}">
                  <a16:creationId xmlns:a16="http://schemas.microsoft.com/office/drawing/2014/main" id="{6008E5B3-E790-6180-01E8-2E179BAAB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2198"/>
              <a:ext cx="344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1</a:t>
              </a:r>
            </a:p>
          </p:txBody>
        </p:sp>
        <p:sp>
          <p:nvSpPr>
            <p:cNvPr id="26783" name="Oval 169">
              <a:extLst>
                <a:ext uri="{FF2B5EF4-FFF2-40B4-BE49-F238E27FC236}">
                  <a16:creationId xmlns:a16="http://schemas.microsoft.com/office/drawing/2014/main" id="{671B5E49-1AE6-792A-6E9B-B6FB20704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2162"/>
              <a:ext cx="344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2</a:t>
              </a:r>
            </a:p>
          </p:txBody>
        </p:sp>
        <p:sp>
          <p:nvSpPr>
            <p:cNvPr id="26784" name="Oval 170">
              <a:extLst>
                <a:ext uri="{FF2B5EF4-FFF2-40B4-BE49-F238E27FC236}">
                  <a16:creationId xmlns:a16="http://schemas.microsoft.com/office/drawing/2014/main" id="{FE2DDA16-B792-29C3-6FDF-B377643DB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164"/>
              <a:ext cx="344" cy="3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5</a:t>
              </a:r>
            </a:p>
          </p:txBody>
        </p:sp>
        <p:sp>
          <p:nvSpPr>
            <p:cNvPr id="26785" name="Oval 171">
              <a:extLst>
                <a:ext uri="{FF2B5EF4-FFF2-40B4-BE49-F238E27FC236}">
                  <a16:creationId xmlns:a16="http://schemas.microsoft.com/office/drawing/2014/main" id="{C1E1ECAD-0BFA-297C-35AA-9A294057D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175"/>
              <a:ext cx="344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4</a:t>
              </a:r>
            </a:p>
          </p:txBody>
        </p:sp>
        <p:sp>
          <p:nvSpPr>
            <p:cNvPr id="26786" name="Oval 172">
              <a:extLst>
                <a:ext uri="{FF2B5EF4-FFF2-40B4-BE49-F238E27FC236}">
                  <a16:creationId xmlns:a16="http://schemas.microsoft.com/office/drawing/2014/main" id="{13D6D1B7-0934-221C-1E92-34A8516B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682"/>
              <a:ext cx="345" cy="3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/>
                <a:t>3</a:t>
              </a:r>
            </a:p>
          </p:txBody>
        </p:sp>
        <p:sp>
          <p:nvSpPr>
            <p:cNvPr id="26787" name="Line 173">
              <a:extLst>
                <a:ext uri="{FF2B5EF4-FFF2-40B4-BE49-F238E27FC236}">
                  <a16:creationId xmlns:a16="http://schemas.microsoft.com/office/drawing/2014/main" id="{30805102-E80A-315C-97F8-E2477D0B6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0" y="2470"/>
              <a:ext cx="392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788" name="Freeform 174">
              <a:extLst>
                <a:ext uri="{FF2B5EF4-FFF2-40B4-BE49-F238E27FC236}">
                  <a16:creationId xmlns:a16="http://schemas.microsoft.com/office/drawing/2014/main" id="{8545B446-6964-9D58-1CA7-83F8FE374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504"/>
              <a:ext cx="125" cy="665"/>
            </a:xfrm>
            <a:custGeom>
              <a:avLst/>
              <a:gdLst>
                <a:gd name="T0" fmla="*/ 8 w 135"/>
                <a:gd name="T1" fmla="*/ 0 h 729"/>
                <a:gd name="T2" fmla="*/ 84 w 135"/>
                <a:gd name="T3" fmla="*/ 204 h 729"/>
                <a:gd name="T4" fmla="*/ 0 w 135"/>
                <a:gd name="T5" fmla="*/ 421 h 7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5" h="729">
                  <a:moveTo>
                    <a:pt x="14" y="0"/>
                  </a:moveTo>
                  <a:cubicBezTo>
                    <a:pt x="34" y="59"/>
                    <a:pt x="135" y="235"/>
                    <a:pt x="133" y="356"/>
                  </a:cubicBezTo>
                  <a:cubicBezTo>
                    <a:pt x="131" y="477"/>
                    <a:pt x="28" y="651"/>
                    <a:pt x="0" y="729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789" name="Freeform 175">
              <a:extLst>
                <a:ext uri="{FF2B5EF4-FFF2-40B4-BE49-F238E27FC236}">
                  <a16:creationId xmlns:a16="http://schemas.microsoft.com/office/drawing/2014/main" id="{7FB7B575-3E79-ED63-A1DC-043E70EFD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" y="3406"/>
              <a:ext cx="1070" cy="88"/>
            </a:xfrm>
            <a:custGeom>
              <a:avLst/>
              <a:gdLst>
                <a:gd name="T0" fmla="*/ 737 w 1153"/>
                <a:gd name="T1" fmla="*/ 8 h 97"/>
                <a:gd name="T2" fmla="*/ 380 w 1153"/>
                <a:gd name="T3" fmla="*/ 53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aphicFrame>
        <p:nvGraphicFramePr>
          <p:cNvPr id="74930" name="Group 178">
            <a:extLst>
              <a:ext uri="{FF2B5EF4-FFF2-40B4-BE49-F238E27FC236}">
                <a16:creationId xmlns:a16="http://schemas.microsoft.com/office/drawing/2014/main" id="{FD65BAD6-1335-D31A-8F15-42E8D44F8360}"/>
              </a:ext>
            </a:extLst>
          </p:cNvPr>
          <p:cNvGraphicFramePr>
            <a:graphicFrameLocks noGrp="1"/>
          </p:cNvGraphicFramePr>
          <p:nvPr/>
        </p:nvGraphicFramePr>
        <p:xfrm>
          <a:off x="4837113" y="4165600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98" name="Line 187">
            <a:extLst>
              <a:ext uri="{FF2B5EF4-FFF2-40B4-BE49-F238E27FC236}">
                <a16:creationId xmlns:a16="http://schemas.microsoft.com/office/drawing/2014/main" id="{9FDF2799-D50A-2131-0ED9-6D0787DD6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4359275"/>
            <a:ext cx="5429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99" name="Line 188">
            <a:extLst>
              <a:ext uri="{FF2B5EF4-FFF2-40B4-BE49-F238E27FC236}">
                <a16:creationId xmlns:a16="http://schemas.microsoft.com/office/drawing/2014/main" id="{AE9F5631-EB35-E38C-3963-ACE001DC6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5438" y="4787900"/>
            <a:ext cx="5429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4941" name="Group 189">
            <a:extLst>
              <a:ext uri="{FF2B5EF4-FFF2-40B4-BE49-F238E27FC236}">
                <a16:creationId xmlns:a16="http://schemas.microsoft.com/office/drawing/2014/main" id="{4A230EC9-DA72-2988-33F6-901EEB2BD2B0}"/>
              </a:ext>
            </a:extLst>
          </p:cNvPr>
          <p:cNvGraphicFramePr>
            <a:graphicFrameLocks noGrp="1"/>
          </p:cNvGraphicFramePr>
          <p:nvPr/>
        </p:nvGraphicFramePr>
        <p:xfrm>
          <a:off x="5922963" y="2873375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49" name="Group 197">
            <a:extLst>
              <a:ext uri="{FF2B5EF4-FFF2-40B4-BE49-F238E27FC236}">
                <a16:creationId xmlns:a16="http://schemas.microsoft.com/office/drawing/2014/main" id="{EAFF7139-2DAB-BB5F-7553-7C2AB447C082}"/>
              </a:ext>
            </a:extLst>
          </p:cNvPr>
          <p:cNvGraphicFramePr>
            <a:graphicFrameLocks noGrp="1"/>
          </p:cNvGraphicFramePr>
          <p:nvPr/>
        </p:nvGraphicFramePr>
        <p:xfrm>
          <a:off x="5940425" y="3314700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57" name="Group 205">
            <a:extLst>
              <a:ext uri="{FF2B5EF4-FFF2-40B4-BE49-F238E27FC236}">
                <a16:creationId xmlns:a16="http://schemas.microsoft.com/office/drawing/2014/main" id="{A530C350-4B41-C9AE-13BE-8E05B487EA93}"/>
              </a:ext>
            </a:extLst>
          </p:cNvPr>
          <p:cNvGraphicFramePr>
            <a:graphicFrameLocks noGrp="1"/>
          </p:cNvGraphicFramePr>
          <p:nvPr/>
        </p:nvGraphicFramePr>
        <p:xfrm>
          <a:off x="5932488" y="3743325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24" name="Line 213">
            <a:extLst>
              <a:ext uri="{FF2B5EF4-FFF2-40B4-BE49-F238E27FC236}">
                <a16:creationId xmlns:a16="http://schemas.microsoft.com/office/drawing/2014/main" id="{A41BA3AC-924C-897E-E0FA-79F90CD7A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3043238"/>
            <a:ext cx="5413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725" name="Line 214">
            <a:extLst>
              <a:ext uri="{FF2B5EF4-FFF2-40B4-BE49-F238E27FC236}">
                <a16:creationId xmlns:a16="http://schemas.microsoft.com/office/drawing/2014/main" id="{D1BE74FF-F316-C3A8-0A0A-8FEB9C127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7163" y="3484563"/>
            <a:ext cx="5429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4968" name="Group 216">
            <a:extLst>
              <a:ext uri="{FF2B5EF4-FFF2-40B4-BE49-F238E27FC236}">
                <a16:creationId xmlns:a16="http://schemas.microsoft.com/office/drawing/2014/main" id="{B33893A0-C90A-F5D4-C2E2-3C2CE80FB3FB}"/>
              </a:ext>
            </a:extLst>
          </p:cNvPr>
          <p:cNvGraphicFramePr>
            <a:graphicFrameLocks noGrp="1"/>
          </p:cNvGraphicFramePr>
          <p:nvPr/>
        </p:nvGraphicFramePr>
        <p:xfrm>
          <a:off x="5930900" y="4608513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76" name="Group 224">
            <a:extLst>
              <a:ext uri="{FF2B5EF4-FFF2-40B4-BE49-F238E27FC236}">
                <a16:creationId xmlns:a16="http://schemas.microsoft.com/office/drawing/2014/main" id="{7722F4BE-34EB-83F8-966A-269B8B30D737}"/>
              </a:ext>
            </a:extLst>
          </p:cNvPr>
          <p:cNvGraphicFramePr>
            <a:graphicFrameLocks noGrp="1"/>
          </p:cNvGraphicFramePr>
          <p:nvPr/>
        </p:nvGraphicFramePr>
        <p:xfrm>
          <a:off x="5927725" y="4171950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42" name="Line 232">
            <a:extLst>
              <a:ext uri="{FF2B5EF4-FFF2-40B4-BE49-F238E27FC236}">
                <a16:creationId xmlns:a16="http://schemas.microsoft.com/office/drawing/2014/main" id="{D4DA504C-55FB-7E9C-0101-4BEAFB983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4365625"/>
            <a:ext cx="5429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4986" name="Group 234">
            <a:extLst>
              <a:ext uri="{FF2B5EF4-FFF2-40B4-BE49-F238E27FC236}">
                <a16:creationId xmlns:a16="http://schemas.microsoft.com/office/drawing/2014/main" id="{02D94DDA-4C64-6163-A34D-24E7C456C32B}"/>
              </a:ext>
            </a:extLst>
          </p:cNvPr>
          <p:cNvGraphicFramePr>
            <a:graphicFrameLocks noGrp="1"/>
          </p:cNvGraphicFramePr>
          <p:nvPr/>
        </p:nvGraphicFramePr>
        <p:xfrm>
          <a:off x="7046913" y="2860675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94" name="Group 242">
            <a:extLst>
              <a:ext uri="{FF2B5EF4-FFF2-40B4-BE49-F238E27FC236}">
                <a16:creationId xmlns:a16="http://schemas.microsoft.com/office/drawing/2014/main" id="{2E0D1B30-FB1C-B3BF-08CC-4FF14DADE34F}"/>
              </a:ext>
            </a:extLst>
          </p:cNvPr>
          <p:cNvGraphicFramePr>
            <a:graphicFrameLocks noGrp="1"/>
          </p:cNvGraphicFramePr>
          <p:nvPr/>
        </p:nvGraphicFramePr>
        <p:xfrm>
          <a:off x="7064375" y="3302000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59" name="Line 259">
            <a:extLst>
              <a:ext uri="{FF2B5EF4-FFF2-40B4-BE49-F238E27FC236}">
                <a16:creationId xmlns:a16="http://schemas.microsoft.com/office/drawing/2014/main" id="{BA5B333D-406F-FCD0-D6FE-06DEECF96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1113" y="3471863"/>
            <a:ext cx="54292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5021" name="Group 269">
            <a:extLst>
              <a:ext uri="{FF2B5EF4-FFF2-40B4-BE49-F238E27FC236}">
                <a16:creationId xmlns:a16="http://schemas.microsoft.com/office/drawing/2014/main" id="{C0E7A45A-D692-AB5A-16B3-107FB3B39293}"/>
              </a:ext>
            </a:extLst>
          </p:cNvPr>
          <p:cNvGraphicFramePr>
            <a:graphicFrameLocks noGrp="1"/>
          </p:cNvGraphicFramePr>
          <p:nvPr/>
        </p:nvGraphicFramePr>
        <p:xfrm>
          <a:off x="7051675" y="4159250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039" name="Group 287">
            <a:extLst>
              <a:ext uri="{FF2B5EF4-FFF2-40B4-BE49-F238E27FC236}">
                <a16:creationId xmlns:a16="http://schemas.microsoft.com/office/drawing/2014/main" id="{700611C8-402E-AE67-A563-6362EB30DFB5}"/>
              </a:ext>
            </a:extLst>
          </p:cNvPr>
          <p:cNvGraphicFramePr>
            <a:graphicFrameLocks noGrp="1"/>
          </p:cNvGraphicFramePr>
          <p:nvPr/>
        </p:nvGraphicFramePr>
        <p:xfrm>
          <a:off x="8175625" y="3302000"/>
          <a:ext cx="685800" cy="3652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76" name="Line 324">
            <a:extLst>
              <a:ext uri="{FF2B5EF4-FFF2-40B4-BE49-F238E27FC236}">
                <a16:creationId xmlns:a16="http://schemas.microsoft.com/office/drawing/2014/main" id="{E82D2A66-1F4E-4B40-00EE-478D70AC6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4314825"/>
            <a:ext cx="635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Marcador de pie de página">
            <a:extLst>
              <a:ext uri="{FF2B5EF4-FFF2-40B4-BE49-F238E27FC236}">
                <a16:creationId xmlns:a16="http://schemas.microsoft.com/office/drawing/2014/main" id="{A8CB639B-F9C8-31BE-8196-B857797BE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BF6B3DF4-7020-4AC4-BD8D-829637A3ED34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3338C0F-9016-4789-6AC8-544659B16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r>
              <a:rPr lang="es-ES_tradnl" altLang="es-ES_tradnl"/>
              <a:t>4.2.2. Listas de adyacencia.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44B9BD7-2771-BDAB-F61E-F6482DE9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7500" y="428625"/>
            <a:ext cx="8588375" cy="1597025"/>
          </a:xfrm>
        </p:spPr>
        <p:txBody>
          <a:bodyPr/>
          <a:lstStyle/>
          <a:p>
            <a:r>
              <a:rPr lang="es-ES_tradnl" altLang="es-ES_tradnl" sz="2800" b="1"/>
              <a:t>Grafos etiquetados:</a:t>
            </a:r>
          </a:p>
          <a:p>
            <a:pPr>
              <a:buFontTx/>
              <a:buNone/>
            </a:pPr>
            <a:r>
              <a:rPr lang="es-ES_tradnl" altLang="es-ES_tradnl" sz="2800" b="1"/>
              <a:t>	tipo  GrafoEtiq[E]</a:t>
            </a:r>
            <a:r>
              <a:rPr lang="es-ES_tradnl" altLang="es-ES_tradnl" sz="2800"/>
              <a:t>=</a:t>
            </a:r>
            <a:r>
              <a:rPr lang="es-ES_tradnl" altLang="es-ES_tradnl" sz="2800" b="1"/>
              <a:t> array </a:t>
            </a:r>
            <a:r>
              <a:rPr lang="es-ES_tradnl" altLang="es-ES_tradnl" sz="2800"/>
              <a:t>[1..n]</a:t>
            </a:r>
            <a:r>
              <a:rPr lang="es-ES_tradnl" altLang="es-ES_tradnl" sz="2800" b="1"/>
              <a:t> de </a:t>
            </a:r>
            <a:r>
              <a:rPr lang="es-ES_tradnl" altLang="es-ES_tradnl" sz="2800"/>
              <a:t>Lista[Nodo,E]</a:t>
            </a:r>
          </a:p>
        </p:txBody>
      </p:sp>
      <p:grpSp>
        <p:nvGrpSpPr>
          <p:cNvPr id="27653" name="Group 151">
            <a:extLst>
              <a:ext uri="{FF2B5EF4-FFF2-40B4-BE49-F238E27FC236}">
                <a16:creationId xmlns:a16="http://schemas.microsoft.com/office/drawing/2014/main" id="{E789D87B-6B95-F217-2185-AE6640F321D7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1616075"/>
            <a:ext cx="2486025" cy="2290763"/>
            <a:chOff x="197" y="1018"/>
            <a:chExt cx="1566" cy="1443"/>
          </a:xfrm>
        </p:grpSpPr>
        <p:sp>
          <p:nvSpPr>
            <p:cNvPr id="27727" name="Freeform 43">
              <a:extLst>
                <a:ext uri="{FF2B5EF4-FFF2-40B4-BE49-F238E27FC236}">
                  <a16:creationId xmlns:a16="http://schemas.microsoft.com/office/drawing/2014/main" id="{E0172698-0C19-65DC-D89A-C0B95353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" y="1254"/>
              <a:ext cx="418" cy="997"/>
            </a:xfrm>
            <a:custGeom>
              <a:avLst/>
              <a:gdLst>
                <a:gd name="T0" fmla="*/ 380 w 426"/>
                <a:gd name="T1" fmla="*/ 819 h 1037"/>
                <a:gd name="T2" fmla="*/ 316 w 426"/>
                <a:gd name="T3" fmla="*/ 279 h 1037"/>
                <a:gd name="T4" fmla="*/ 0 w 426"/>
                <a:gd name="T5" fmla="*/ 0 h 10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6" h="1037">
                  <a:moveTo>
                    <a:pt x="426" y="1037"/>
                  </a:moveTo>
                  <a:cubicBezTo>
                    <a:pt x="414" y="923"/>
                    <a:pt x="425" y="527"/>
                    <a:pt x="354" y="354"/>
                  </a:cubicBezTo>
                  <a:cubicBezTo>
                    <a:pt x="283" y="181"/>
                    <a:pt x="74" y="74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728" name="Freeform 44">
              <a:extLst>
                <a:ext uri="{FF2B5EF4-FFF2-40B4-BE49-F238E27FC236}">
                  <a16:creationId xmlns:a16="http://schemas.microsoft.com/office/drawing/2014/main" id="{91B65A10-A693-C1A8-7B33-C84048C4C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" y="2353"/>
              <a:ext cx="936" cy="61"/>
            </a:xfrm>
            <a:custGeom>
              <a:avLst/>
              <a:gdLst>
                <a:gd name="T0" fmla="*/ 330 w 1153"/>
                <a:gd name="T1" fmla="*/ 1 h 97"/>
                <a:gd name="T2" fmla="*/ 170 w 1153"/>
                <a:gd name="T3" fmla="*/ 6 h 97"/>
                <a:gd name="T4" fmla="*/ 0 w 1153"/>
                <a:gd name="T5" fmla="*/ 0 h 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3" h="97">
                  <a:moveTo>
                    <a:pt x="1153" y="14"/>
                  </a:moveTo>
                  <a:cubicBezTo>
                    <a:pt x="1060" y="28"/>
                    <a:pt x="787" y="97"/>
                    <a:pt x="595" y="95"/>
                  </a:cubicBezTo>
                  <a:cubicBezTo>
                    <a:pt x="403" y="93"/>
                    <a:pt x="124" y="20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729" name="Line 45">
              <a:extLst>
                <a:ext uri="{FF2B5EF4-FFF2-40B4-BE49-F238E27FC236}">
                  <a16:creationId xmlns:a16="http://schemas.microsoft.com/office/drawing/2014/main" id="{0FF8B5AB-B43A-1C3D-F7B8-796ACAE94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6" y="1965"/>
              <a:ext cx="466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730" name="Line 46">
              <a:extLst>
                <a:ext uri="{FF2B5EF4-FFF2-40B4-BE49-F238E27FC236}">
                  <a16:creationId xmlns:a16="http://schemas.microsoft.com/office/drawing/2014/main" id="{CD88C8F3-4F85-8981-7541-2CA4A4920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" y="1840"/>
              <a:ext cx="477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731" name="Line 47">
              <a:extLst>
                <a:ext uri="{FF2B5EF4-FFF2-40B4-BE49-F238E27FC236}">
                  <a16:creationId xmlns:a16="http://schemas.microsoft.com/office/drawing/2014/main" id="{1E63A91F-C611-AABE-2516-C29C056B9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75"/>
              <a:ext cx="6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732" name="Oval 48">
              <a:extLst>
                <a:ext uri="{FF2B5EF4-FFF2-40B4-BE49-F238E27FC236}">
                  <a16:creationId xmlns:a16="http://schemas.microsoft.com/office/drawing/2014/main" id="{A2C66884-DE00-039C-19F3-950122A42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1018"/>
              <a:ext cx="338" cy="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27733" name="Oval 49">
              <a:extLst>
                <a:ext uri="{FF2B5EF4-FFF2-40B4-BE49-F238E27FC236}">
                  <a16:creationId xmlns:a16="http://schemas.microsoft.com/office/drawing/2014/main" id="{2F9CC81D-015F-8D34-4FC5-A05B9CB8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1687"/>
              <a:ext cx="337" cy="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27734" name="Oval 50">
              <a:extLst>
                <a:ext uri="{FF2B5EF4-FFF2-40B4-BE49-F238E27FC236}">
                  <a16:creationId xmlns:a16="http://schemas.microsoft.com/office/drawing/2014/main" id="{7885B5E8-D43F-CB68-20C9-14228AC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119"/>
              <a:ext cx="338" cy="33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27735" name="Oval 51">
              <a:extLst>
                <a:ext uri="{FF2B5EF4-FFF2-40B4-BE49-F238E27FC236}">
                  <a16:creationId xmlns:a16="http://schemas.microsoft.com/office/drawing/2014/main" id="{14787FF2-D140-17E5-CE54-8015E6430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2131"/>
              <a:ext cx="338" cy="33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1593903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27736" name="Text Box 52">
              <a:extLst>
                <a:ext uri="{FF2B5EF4-FFF2-40B4-BE49-F238E27FC236}">
                  <a16:creationId xmlns:a16="http://schemas.microsoft.com/office/drawing/2014/main" id="{B872E396-3D6B-E5D7-BF8A-E822E2D94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" y="1337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7737" name="Text Box 53">
              <a:extLst>
                <a:ext uri="{FF2B5EF4-FFF2-40B4-BE49-F238E27FC236}">
                  <a16:creationId xmlns:a16="http://schemas.microsoft.com/office/drawing/2014/main" id="{52C7D4DC-AC77-7A24-1EF4-87CC236E3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1831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c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7738" name="Text Box 54">
              <a:extLst>
                <a:ext uri="{FF2B5EF4-FFF2-40B4-BE49-F238E27FC236}">
                  <a16:creationId xmlns:a16="http://schemas.microsoft.com/office/drawing/2014/main" id="{256B1F42-9C37-BD28-0C45-BD4FED837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1478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7739" name="Text Box 55">
              <a:extLst>
                <a:ext uri="{FF2B5EF4-FFF2-40B4-BE49-F238E27FC236}">
                  <a16:creationId xmlns:a16="http://schemas.microsoft.com/office/drawing/2014/main" id="{50EA9F16-AA0A-A4D0-8D50-0521457A6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824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b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27740" name="Text Box 56">
              <a:extLst>
                <a:ext uri="{FF2B5EF4-FFF2-40B4-BE49-F238E27FC236}">
                  <a16:creationId xmlns:a16="http://schemas.microsoft.com/office/drawing/2014/main" id="{DDA8459E-09E4-C71A-C0BA-8D2B56E3F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" y="2133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d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5833" name="Rectangle 57">
            <a:extLst>
              <a:ext uri="{FF2B5EF4-FFF2-40B4-BE49-F238E27FC236}">
                <a16:creationId xmlns:a16="http://schemas.microsoft.com/office/drawing/2014/main" id="{B986E0C4-5B19-EE34-5F9D-38E6F1FE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4238625"/>
            <a:ext cx="86645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/>
              <a:t>¿Cómo serían los iteradores: </a:t>
            </a:r>
            <a:r>
              <a:rPr lang="es-ES_tradnl" altLang="es-ES_tradnl" sz="2800" b="1"/>
              <a:t>para todo</a:t>
            </a:r>
            <a:r>
              <a:rPr lang="es-ES_tradnl" altLang="es-ES_tradnl" sz="2800"/>
              <a:t> adyacente a, y adyacente de? ¿Y contar número de aristas?</a:t>
            </a:r>
          </a:p>
          <a:p>
            <a:r>
              <a:rPr lang="es-ES_tradnl" altLang="es-ES_tradnl" sz="2800"/>
              <a:t>¿Cuánto es el orden de complejidad? Se suponen: </a:t>
            </a:r>
            <a:r>
              <a:rPr lang="es-ES_tradnl" altLang="es-ES_tradnl" sz="2800" b="1"/>
              <a:t>n</a:t>
            </a:r>
            <a:r>
              <a:rPr lang="es-ES_tradnl" altLang="es-ES_tradnl" sz="2800"/>
              <a:t> nodos y </a:t>
            </a:r>
            <a:r>
              <a:rPr lang="es-ES_tradnl" altLang="es-ES_tradnl" sz="2800" b="1"/>
              <a:t>a</a:t>
            </a:r>
            <a:r>
              <a:rPr lang="es-ES_tradnl" altLang="es-ES_tradnl" sz="2800"/>
              <a:t> aristas.</a:t>
            </a:r>
          </a:p>
        </p:txBody>
      </p:sp>
      <p:graphicFrame>
        <p:nvGraphicFramePr>
          <p:cNvPr id="75935" name="Group 159">
            <a:extLst>
              <a:ext uri="{FF2B5EF4-FFF2-40B4-BE49-F238E27FC236}">
                <a16:creationId xmlns:a16="http://schemas.microsoft.com/office/drawing/2014/main" id="{FFEAB110-AE45-C7BD-67D0-EBEDFD241987}"/>
              </a:ext>
            </a:extLst>
          </p:cNvPr>
          <p:cNvGraphicFramePr>
            <a:graphicFrameLocks noGrp="1"/>
          </p:cNvGraphicFramePr>
          <p:nvPr/>
        </p:nvGraphicFramePr>
        <p:xfrm>
          <a:off x="3028950" y="1881188"/>
          <a:ext cx="1201738" cy="2016124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A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936" name="Group 160">
            <a:extLst>
              <a:ext uri="{FF2B5EF4-FFF2-40B4-BE49-F238E27FC236}">
                <a16:creationId xmlns:a16="http://schemas.microsoft.com/office/drawing/2014/main" id="{3BD74FD6-4DD4-6814-6E5E-C3FC4FAED443}"/>
              </a:ext>
            </a:extLst>
          </p:cNvPr>
          <p:cNvGraphicFramePr>
            <a:graphicFrameLocks noGrp="1"/>
          </p:cNvGraphicFramePr>
          <p:nvPr/>
        </p:nvGraphicFramePr>
        <p:xfrm>
          <a:off x="4673600" y="1806575"/>
          <a:ext cx="1027113" cy="461963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82" name="Line 94">
            <a:extLst>
              <a:ext uri="{FF2B5EF4-FFF2-40B4-BE49-F238E27FC236}">
                <a16:creationId xmlns:a16="http://schemas.microsoft.com/office/drawing/2014/main" id="{D84B4068-04E2-0627-5997-038AB767B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0" y="2122488"/>
            <a:ext cx="709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5937" name="Group 161">
            <a:extLst>
              <a:ext uri="{FF2B5EF4-FFF2-40B4-BE49-F238E27FC236}">
                <a16:creationId xmlns:a16="http://schemas.microsoft.com/office/drawing/2014/main" id="{86D8DB9B-A76D-47E5-E3EE-020CFBF03DE7}"/>
              </a:ext>
            </a:extLst>
          </p:cNvPr>
          <p:cNvGraphicFramePr>
            <a:graphicFrameLocks noGrp="1"/>
          </p:cNvGraphicFramePr>
          <p:nvPr/>
        </p:nvGraphicFramePr>
        <p:xfrm>
          <a:off x="4667250" y="2382838"/>
          <a:ext cx="1027113" cy="461962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93" name="Line 171">
            <a:extLst>
              <a:ext uri="{FF2B5EF4-FFF2-40B4-BE49-F238E27FC236}">
                <a16:creationId xmlns:a16="http://schemas.microsoft.com/office/drawing/2014/main" id="{2C9CD9F5-228D-68DA-752F-4E626ECA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622550"/>
            <a:ext cx="709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5948" name="Group 172">
            <a:extLst>
              <a:ext uri="{FF2B5EF4-FFF2-40B4-BE49-F238E27FC236}">
                <a16:creationId xmlns:a16="http://schemas.microsoft.com/office/drawing/2014/main" id="{910C1315-40DD-3C68-2BFD-FA5E2B845012}"/>
              </a:ext>
            </a:extLst>
          </p:cNvPr>
          <p:cNvGraphicFramePr>
            <a:graphicFrameLocks noGrp="1"/>
          </p:cNvGraphicFramePr>
          <p:nvPr/>
        </p:nvGraphicFramePr>
        <p:xfrm>
          <a:off x="4662488" y="2938463"/>
          <a:ext cx="1027112" cy="461962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04" name="Line 182">
            <a:extLst>
              <a:ext uri="{FF2B5EF4-FFF2-40B4-BE49-F238E27FC236}">
                <a16:creationId xmlns:a16="http://schemas.microsoft.com/office/drawing/2014/main" id="{12F1ACAC-405B-7AA6-2B25-FC4D4FA9B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3144838"/>
            <a:ext cx="709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5959" name="Group 183">
            <a:extLst>
              <a:ext uri="{FF2B5EF4-FFF2-40B4-BE49-F238E27FC236}">
                <a16:creationId xmlns:a16="http://schemas.microsoft.com/office/drawing/2014/main" id="{EB8BF487-6025-47E8-106A-2418910B66EA}"/>
              </a:ext>
            </a:extLst>
          </p:cNvPr>
          <p:cNvGraphicFramePr>
            <a:graphicFrameLocks noGrp="1"/>
          </p:cNvGraphicFramePr>
          <p:nvPr/>
        </p:nvGraphicFramePr>
        <p:xfrm>
          <a:off x="6042025" y="2932113"/>
          <a:ext cx="1027113" cy="461962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15" name="Line 193">
            <a:extLst>
              <a:ext uri="{FF2B5EF4-FFF2-40B4-BE49-F238E27FC236}">
                <a16:creationId xmlns:a16="http://schemas.microsoft.com/office/drawing/2014/main" id="{D0DAACA3-06D7-F3FF-AEF6-17EA978B7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3140075"/>
            <a:ext cx="500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75970" name="Group 194">
            <a:extLst>
              <a:ext uri="{FF2B5EF4-FFF2-40B4-BE49-F238E27FC236}">
                <a16:creationId xmlns:a16="http://schemas.microsoft.com/office/drawing/2014/main" id="{EF6178EF-5D68-4D2D-6CD1-92DA46F20CF9}"/>
              </a:ext>
            </a:extLst>
          </p:cNvPr>
          <p:cNvGraphicFramePr>
            <a:graphicFrameLocks noGrp="1"/>
          </p:cNvGraphicFramePr>
          <p:nvPr/>
        </p:nvGraphicFramePr>
        <p:xfrm>
          <a:off x="7400925" y="2932113"/>
          <a:ext cx="1027113" cy="461962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26" name="Line 204">
            <a:extLst>
              <a:ext uri="{FF2B5EF4-FFF2-40B4-BE49-F238E27FC236}">
                <a16:creationId xmlns:a16="http://schemas.microsoft.com/office/drawing/2014/main" id="{1841F54B-4F15-5298-F3D1-C4448C8488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1500" y="3151188"/>
            <a:ext cx="500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pie de página">
            <a:extLst>
              <a:ext uri="{FF2B5EF4-FFF2-40B4-BE49-F238E27FC236}">
                <a16:creationId xmlns:a16="http://schemas.microsoft.com/office/drawing/2014/main" id="{E93F660A-1AEC-93F9-BFB3-CBE05E1F83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C649FBF-D7C5-447F-9FC7-D3A2D0645C5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F42369F-4DCD-1E11-1A81-CF6998F5C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33400"/>
          </a:xfrm>
        </p:spPr>
        <p:txBody>
          <a:bodyPr/>
          <a:lstStyle/>
          <a:p>
            <a:r>
              <a:rPr lang="es-ES_tradnl" altLang="es-ES_tradnl"/>
              <a:t>4.2.2. Listas de adyacencia.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A24B2E3-08FD-344A-E307-48DAD2291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428625"/>
            <a:ext cx="8618537" cy="5818188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2800" b="1"/>
              <a:t>	</a:t>
            </a:r>
            <a:r>
              <a:rPr lang="es-ES_tradnl" altLang="es-ES_tradnl" sz="3200" b="1"/>
              <a:t>Uso de memoria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k</a:t>
            </a:r>
            <a:r>
              <a:rPr lang="es-ES_tradnl" altLang="es-ES_tradnl" sz="2800" baseline="-25000"/>
              <a:t>1</a:t>
            </a:r>
            <a:r>
              <a:rPr lang="es-ES_tradnl" altLang="es-ES_tradnl" sz="2800"/>
              <a:t> bytes/puntero, k</a:t>
            </a:r>
            <a:r>
              <a:rPr lang="es-ES_tradnl" altLang="es-ES_tradnl" sz="2800" baseline="-25000"/>
              <a:t>2</a:t>
            </a:r>
            <a:r>
              <a:rPr lang="es-ES_tradnl" altLang="es-ES_tradnl" sz="2800"/>
              <a:t> bytes/etiqueta o nodo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/>
              <a:t>Memoria usada:</a:t>
            </a:r>
            <a:r>
              <a:rPr lang="es-ES_tradnl" altLang="es-ES_tradnl" sz="2800"/>
              <a:t> k</a:t>
            </a:r>
            <a:r>
              <a:rPr lang="es-ES_tradnl" altLang="es-ES_tradnl" sz="2800" baseline="-25000"/>
              <a:t>1</a:t>
            </a:r>
            <a:r>
              <a:rPr lang="es-ES_tradnl" altLang="es-ES_tradnl" sz="2800"/>
              <a:t>(n+a) + 2k</a:t>
            </a:r>
            <a:r>
              <a:rPr lang="es-ES_tradnl" altLang="es-ES_tradnl" sz="2800" baseline="-25000"/>
              <a:t>2</a:t>
            </a:r>
            <a:r>
              <a:rPr lang="es-ES_tradnl" altLang="es-ES_tradnl" sz="2800"/>
              <a:t>a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Con matrices de adyacencia: k</a:t>
            </a:r>
            <a:r>
              <a:rPr lang="es-ES_tradnl" altLang="es-ES_tradnl" sz="2800" baseline="-25000"/>
              <a:t>2</a:t>
            </a:r>
            <a:r>
              <a:rPr lang="es-ES_tradnl" altLang="es-ES_tradnl" sz="2800"/>
              <a:t>n</a:t>
            </a:r>
            <a:r>
              <a:rPr lang="es-ES_tradnl" altLang="es-ES_tradnl" sz="2800" baseline="30000"/>
              <a:t>2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¿Cuál usa menos memoria?</a:t>
            </a:r>
            <a:endParaRPr lang="es-ES_tradnl" altLang="es-ES_tradnl" sz="2800" baseline="30000"/>
          </a:p>
          <a:p>
            <a:endParaRPr lang="es-ES_tradnl" altLang="es-ES_tradnl" sz="1400"/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3200" b="1"/>
              <a:t>	Ventajas</a:t>
            </a:r>
            <a:endParaRPr lang="es-ES_tradnl" altLang="es-ES_tradnl" sz="2800"/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Más adecuada cuando a&lt;&lt;n</a:t>
            </a:r>
            <a:r>
              <a:rPr lang="es-ES_tradnl" altLang="es-ES_tradnl" sz="2800" baseline="30000"/>
              <a:t>2</a:t>
            </a:r>
            <a:r>
              <a:rPr lang="es-ES_tradnl" altLang="es-ES_tradnl" sz="2800"/>
              <a:t>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3200" b="1"/>
              <a:t>	Inconvenientes</a:t>
            </a:r>
            <a:endParaRPr lang="es-ES_tradnl" altLang="es-ES_tradnl" sz="2800"/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Representación más compleja.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Es ineficiente para encontrar las aristas que llegan a un nodo.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pie de página">
            <a:extLst>
              <a:ext uri="{FF2B5EF4-FFF2-40B4-BE49-F238E27FC236}">
                <a16:creationId xmlns:a16="http://schemas.microsoft.com/office/drawing/2014/main" id="{E4C229EB-569F-3F2E-2EF6-1BF75E8CC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FA523CF1-E8B8-41CB-8130-E1037F90CC6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4B37F2-D616-C480-464D-5B45F2B62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8275"/>
            <a:ext cx="9144000" cy="784225"/>
          </a:xfrm>
        </p:spPr>
        <p:txBody>
          <a:bodyPr/>
          <a:lstStyle/>
          <a:p>
            <a:r>
              <a:rPr lang="es-ES_tradnl" altLang="es-ES_tradnl" sz="3000"/>
              <a:t>4.3. Problemas y algoritmos sobre grafos.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476C435-772E-3C1B-C6C2-89D221330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050" y="1114425"/>
            <a:ext cx="8642350" cy="4148138"/>
          </a:xfrm>
        </p:spPr>
        <p:txBody>
          <a:bodyPr/>
          <a:lstStyle/>
          <a:p>
            <a:pPr>
              <a:spcBef>
                <a:spcPct val="30000"/>
              </a:spcBef>
              <a:buFontTx/>
              <a:buNone/>
            </a:pPr>
            <a:r>
              <a:rPr lang="es-ES_tradnl" altLang="es-ES_tradnl" sz="3200"/>
              <a:t>	4.3.1. Recorridos sobre grafos.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s-ES_tradnl" altLang="es-ES_tradnl" sz="3200"/>
              <a:t>	4.3.2. Árboles de expansión mínimos</a:t>
            </a:r>
            <a:r>
              <a:rPr lang="es-ES_tradnl" altLang="es-ES_tradnl" sz="3200">
                <a:hlinkClick r:id="rId2" action="ppaction://hlinksldjump"/>
              </a:rPr>
              <a:t>.</a:t>
            </a:r>
            <a:endParaRPr lang="es-ES_tradnl" altLang="es-ES_tradnl" sz="3200"/>
          </a:p>
          <a:p>
            <a:pPr>
              <a:spcBef>
                <a:spcPct val="30000"/>
              </a:spcBef>
              <a:buFontTx/>
              <a:buNone/>
            </a:pPr>
            <a:r>
              <a:rPr lang="es-ES_tradnl" altLang="es-ES_tradnl" sz="3200"/>
              <a:t>	4.3.3. Problemas de caminos mínimos.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s-ES_tradnl" altLang="es-ES_tradnl" sz="3200"/>
              <a:t>	4.3.4. Algoritmos sobre grafos dirigidos</a:t>
            </a:r>
            <a:r>
              <a:rPr lang="es-ES_tradnl" altLang="es-ES_tradnl" sz="3200">
                <a:hlinkClick r:id="rId3" action="ppaction://hlinksldjump"/>
              </a:rPr>
              <a:t>.</a:t>
            </a:r>
            <a:endParaRPr lang="es-ES_tradnl" altLang="es-ES_tradnl" sz="3200"/>
          </a:p>
          <a:p>
            <a:pPr>
              <a:spcBef>
                <a:spcPct val="30000"/>
              </a:spcBef>
              <a:buFontTx/>
              <a:buNone/>
            </a:pPr>
            <a:r>
              <a:rPr lang="es-ES_tradnl" altLang="es-ES_tradnl" sz="3200"/>
              <a:t>	4.3.5. Algoritmos sobre grafos no dirigidos.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es-ES_tradnl" altLang="es-ES_tradnl" sz="3200"/>
              <a:t>	4.3.6. Otros problemas con grafos.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Marcador de pie de página">
            <a:extLst>
              <a:ext uri="{FF2B5EF4-FFF2-40B4-BE49-F238E27FC236}">
                <a16:creationId xmlns:a16="http://schemas.microsoft.com/office/drawing/2014/main" id="{9F44A5B4-13DF-FDF6-5677-6A03CD4847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7A0EB3B-B785-4BEA-94C9-FD652E2BA19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9C53E2B-C399-BA9E-6BB3-CEC6D3A54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4225"/>
          </a:xfrm>
        </p:spPr>
        <p:txBody>
          <a:bodyPr/>
          <a:lstStyle/>
          <a:p>
            <a:r>
              <a:rPr lang="es-ES_tradnl" altLang="es-ES_tradnl"/>
              <a:t>4.3.1. Recorridos sobre grafos.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E211802-B9E1-5782-0012-A392AC9BD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655638"/>
            <a:ext cx="8520112" cy="53784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altLang="es-ES_tradnl" sz="2800"/>
              <a:t>Idea similar al recorrido en un árbol.</a:t>
            </a:r>
          </a:p>
          <a:p>
            <a:pPr>
              <a:spcBef>
                <a:spcPct val="0"/>
              </a:spcBef>
            </a:pPr>
            <a:r>
              <a:rPr lang="es-ES_tradnl" altLang="es-ES_tradnl" sz="2800"/>
              <a:t>Se parte de un nodo dado y se visitan los vértices del grafo de manera ordenada y sistemática, </a:t>
            </a:r>
            <a:r>
              <a:rPr lang="es-ES_tradnl" altLang="es-ES_tradnl" sz="2800" i="1"/>
              <a:t>moviéndose</a:t>
            </a:r>
            <a:r>
              <a:rPr lang="es-ES_tradnl" altLang="es-ES_tradnl" sz="2800"/>
              <a:t> por las aristas.</a:t>
            </a:r>
          </a:p>
          <a:p>
            <a:pPr>
              <a:spcBef>
                <a:spcPct val="0"/>
              </a:spcBef>
            </a:pPr>
            <a:endParaRPr lang="es-ES_tradnl" altLang="es-ES_tradnl" sz="1800"/>
          </a:p>
          <a:p>
            <a:pPr>
              <a:spcBef>
                <a:spcPct val="0"/>
              </a:spcBef>
            </a:pPr>
            <a:r>
              <a:rPr lang="es-ES_tradnl" altLang="es-ES_tradnl" sz="2800" b="1"/>
              <a:t>Tipos de recorridos</a:t>
            </a:r>
            <a:r>
              <a:rPr lang="es-ES_tradnl" altLang="es-ES_tradnl" sz="2800"/>
              <a:t>:</a:t>
            </a:r>
          </a:p>
          <a:p>
            <a:pPr lvl="1">
              <a:spcBef>
                <a:spcPct val="0"/>
              </a:spcBef>
            </a:pPr>
            <a:r>
              <a:rPr lang="es-ES_tradnl" altLang="es-ES_tradnl" sz="2600" b="1"/>
              <a:t>Búsqueda primero en profundidad.</a:t>
            </a:r>
            <a:r>
              <a:rPr lang="es-ES_tradnl" altLang="es-ES_tradnl" sz="2600"/>
              <a:t> Equivalente a un recorrido en preorden de un árbol. </a:t>
            </a:r>
            <a:r>
              <a:rPr lang="es-ES_tradnl" altLang="es-ES_tradnl" sz="2600">
                <a:hlinkClick r:id="rId2" action="ppaction://hlinksldjump"/>
              </a:rPr>
              <a:t>+</a:t>
            </a:r>
            <a:endParaRPr lang="es-ES_tradnl" altLang="es-ES_tradnl" sz="2600"/>
          </a:p>
          <a:p>
            <a:pPr lvl="1">
              <a:spcBef>
                <a:spcPct val="0"/>
              </a:spcBef>
            </a:pPr>
            <a:r>
              <a:rPr lang="es-ES_tradnl" altLang="es-ES_tradnl" sz="2600" b="1"/>
              <a:t>Búsqueda primero en amplitud o anchura.</a:t>
            </a:r>
            <a:r>
              <a:rPr lang="es-ES_tradnl" altLang="es-ES_tradnl" sz="2600"/>
              <a:t> Equivalente a recorrer un árbol por niveles.</a:t>
            </a:r>
          </a:p>
          <a:p>
            <a:pPr lvl="1">
              <a:spcBef>
                <a:spcPct val="0"/>
              </a:spcBef>
            </a:pPr>
            <a:endParaRPr lang="es-ES_tradnl" altLang="es-ES_tradnl" sz="2000"/>
          </a:p>
          <a:p>
            <a:pPr>
              <a:spcBef>
                <a:spcPct val="0"/>
              </a:spcBef>
            </a:pPr>
            <a:r>
              <a:rPr lang="es-ES_tradnl" altLang="es-ES_tradnl" sz="2800"/>
              <a:t>Los recorridos son una </a:t>
            </a:r>
            <a:r>
              <a:rPr lang="es-ES_tradnl" altLang="es-ES_tradnl" sz="2800" b="1"/>
              <a:t>herramienta</a:t>
            </a:r>
            <a:r>
              <a:rPr lang="es-ES_tradnl" altLang="es-ES_tradnl" sz="2800"/>
              <a:t> útil para resolver muchos problemas sobre grafos.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pie de página">
            <a:extLst>
              <a:ext uri="{FF2B5EF4-FFF2-40B4-BE49-F238E27FC236}">
                <a16:creationId xmlns:a16="http://schemas.microsoft.com/office/drawing/2014/main" id="{9C1627DF-867F-C73D-E426-D7C827788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6947A10C-4638-4E42-9F5E-55A75FF3D6B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59D87AE-C4A4-BF5D-7BE8-0C5C769E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84225"/>
          </a:xfrm>
        </p:spPr>
        <p:txBody>
          <a:bodyPr/>
          <a:lstStyle/>
          <a:p>
            <a:r>
              <a:rPr lang="es-ES_tradnl" altLang="es-ES_tradnl"/>
              <a:t>4.3.1. Recorridos sobre grafos.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C2690C2-0EA5-FBB4-6F83-7F3FEBB34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050" y="655638"/>
            <a:ext cx="8642350" cy="49720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altLang="es-ES_tradnl" sz="2800"/>
              <a:t>El recorrido puede ser tanto para grafos dirigidos como no dirigidos.</a:t>
            </a:r>
          </a:p>
          <a:p>
            <a:pPr>
              <a:spcBef>
                <a:spcPct val="0"/>
              </a:spcBef>
            </a:pPr>
            <a:r>
              <a:rPr lang="es-ES_tradnl" altLang="es-ES_tradnl" sz="2800"/>
              <a:t>Es necesario llevar una cuenta de los nodos visitados y no visitados.</a:t>
            </a:r>
          </a:p>
          <a:p>
            <a:pPr>
              <a:spcBef>
                <a:spcPct val="0"/>
              </a:spcBef>
            </a:pPr>
            <a:endParaRPr lang="es-ES_tradnl" altLang="es-ES_tradnl" sz="28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800" b="1"/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800"/>
              <a:t>		marca: </a:t>
            </a:r>
            <a:r>
              <a:rPr lang="es-ES_tradnl" altLang="es-ES_tradnl" sz="2800" b="1"/>
              <a:t>array</a:t>
            </a:r>
            <a:r>
              <a:rPr lang="es-ES_tradnl" altLang="es-ES_tradnl" sz="2800"/>
              <a:t> [1, ..., n] </a:t>
            </a:r>
            <a:r>
              <a:rPr lang="es-ES_tradnl" altLang="es-ES_tradnl" sz="2800" b="1"/>
              <a:t>de</a:t>
            </a:r>
            <a:r>
              <a:rPr lang="es-ES_tradnl" altLang="es-ES_tradnl" sz="2800"/>
              <a:t> (visitado, noVisitado)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ES_tradnl" sz="28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800" b="1"/>
              <a:t>operación</a:t>
            </a:r>
            <a:r>
              <a:rPr lang="es-ES_tradnl" altLang="es-ES_tradnl" sz="2800"/>
              <a:t> BorraMarcas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800"/>
              <a:t>		</a:t>
            </a:r>
            <a:r>
              <a:rPr lang="es-ES_tradnl" altLang="es-ES_tradnl" sz="2800" b="1"/>
              <a:t>para</a:t>
            </a:r>
            <a:r>
              <a:rPr lang="es-ES_tradnl" altLang="es-ES_tradnl" sz="2800"/>
              <a:t> i:= 1, ..., n </a:t>
            </a:r>
            <a:r>
              <a:rPr lang="es-ES_tradnl" altLang="es-ES_tradnl" sz="2800" b="1"/>
              <a:t>hacer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800"/>
              <a:t>			marca[i]:= noVisitado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Marcador de pie de página">
            <a:extLst>
              <a:ext uri="{FF2B5EF4-FFF2-40B4-BE49-F238E27FC236}">
                <a16:creationId xmlns:a16="http://schemas.microsoft.com/office/drawing/2014/main" id="{B85BC9BD-182B-3CE6-A682-C6405EB95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DA6106C7-4D62-47FC-BB59-A3956AA506B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503AECE-7BCB-E07F-0243-B73CDEB0B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0"/>
            <a:ext cx="8534400" cy="74453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4.3.1.1.  Búsqueda primero en profundidad.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5EC5672-1D87-6F4F-CB54-C10DCEA6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684213"/>
            <a:ext cx="7812088" cy="536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016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01675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01675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0167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01675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01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01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01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01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 b="1"/>
              <a:t>operación</a:t>
            </a:r>
            <a:r>
              <a:rPr lang="es-ES_tradnl" altLang="es-ES_tradnl" sz="2800"/>
              <a:t> bpp (v: nodo)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marca[v]:= visitado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800" b="1"/>
              <a:t>para cada</a:t>
            </a:r>
            <a:r>
              <a:rPr lang="es-ES_tradnl" altLang="es-ES_tradnl" sz="2800"/>
              <a:t> nodo w adyacente a v </a:t>
            </a:r>
            <a:r>
              <a:rPr lang="es-ES_tradnl" altLang="es-ES_tradnl" sz="2800" b="1"/>
              <a:t>hacer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     </a:t>
            </a:r>
            <a:r>
              <a:rPr lang="es-ES_tradnl" altLang="es-ES_tradnl" sz="2800" b="1"/>
              <a:t>si</a:t>
            </a:r>
            <a:r>
              <a:rPr lang="es-ES_tradnl" altLang="es-ES_tradnl" sz="2800"/>
              <a:t> marca[w] == noVisitado </a:t>
            </a:r>
            <a:r>
              <a:rPr lang="es-ES_tradnl" altLang="es-ES_tradnl" sz="2800" b="1"/>
              <a:t>entonces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		bpp(w)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800" b="1"/>
              <a:t>finpara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s-ES_tradnl" altLang="es-ES_tradnl" sz="3200" b="1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 b="1"/>
              <a:t>operación </a:t>
            </a:r>
            <a:r>
              <a:rPr lang="es-ES_tradnl" altLang="es-ES_tradnl" sz="2800"/>
              <a:t>BúsquedaPrimeroEnProfundidad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BorraMarcas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800" b="1"/>
              <a:t>para</a:t>
            </a:r>
            <a:r>
              <a:rPr lang="es-ES_tradnl" altLang="es-ES_tradnl" sz="2800"/>
              <a:t> v:= 1, ..., n </a:t>
            </a:r>
            <a:r>
              <a:rPr lang="es-ES_tradnl" altLang="es-ES_tradnl" sz="2800" b="1"/>
              <a:t>hacer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	 </a:t>
            </a:r>
            <a:r>
              <a:rPr lang="es-ES_tradnl" altLang="es-ES_tradnl" sz="2800" b="1"/>
              <a:t>si</a:t>
            </a:r>
            <a:r>
              <a:rPr lang="es-ES_tradnl" altLang="es-ES_tradnl" sz="2800"/>
              <a:t> marca[v] == noVisitado </a:t>
            </a:r>
            <a:r>
              <a:rPr lang="es-ES_tradnl" altLang="es-ES_tradnl" sz="2800" b="1"/>
              <a:t>entonces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		bpp(v)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800" b="1"/>
              <a:t>finpara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4 Marcador de pie de página">
            <a:extLst>
              <a:ext uri="{FF2B5EF4-FFF2-40B4-BE49-F238E27FC236}">
                <a16:creationId xmlns:a16="http://schemas.microsoft.com/office/drawing/2014/main" id="{357F0BFF-E8CF-00E8-9D43-FC0BA6BE5A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B803D9C2-DFF0-489D-85BF-7AFDADFAF4E2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08AB424-4C51-A8D2-3BD7-A0FD0176C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62FF442-0828-B243-B47E-BF19669A41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500063"/>
            <a:ext cx="8513762" cy="5715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de carreteras entre ciudades.</a:t>
            </a:r>
            <a:endParaRPr lang="es-ES_tradnl" altLang="es-ES_tradnl" sz="2400"/>
          </a:p>
        </p:txBody>
      </p:sp>
      <p:grpSp>
        <p:nvGrpSpPr>
          <p:cNvPr id="6149" name="Group 549">
            <a:extLst>
              <a:ext uri="{FF2B5EF4-FFF2-40B4-BE49-F238E27FC236}">
                <a16:creationId xmlns:a16="http://schemas.microsoft.com/office/drawing/2014/main" id="{DE4A7899-B224-BE45-2E7C-E5B594CAED7B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1206500"/>
            <a:ext cx="7283450" cy="4730750"/>
            <a:chOff x="512" y="760"/>
            <a:chExt cx="4588" cy="2980"/>
          </a:xfrm>
        </p:grpSpPr>
        <p:sp>
          <p:nvSpPr>
            <p:cNvPr id="6150" name="Freeform 107">
              <a:extLst>
                <a:ext uri="{FF2B5EF4-FFF2-40B4-BE49-F238E27FC236}">
                  <a16:creationId xmlns:a16="http://schemas.microsoft.com/office/drawing/2014/main" id="{7C6D05B1-674B-BACB-B845-C39416C4D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1003"/>
              <a:ext cx="149" cy="405"/>
            </a:xfrm>
            <a:custGeom>
              <a:avLst/>
              <a:gdLst>
                <a:gd name="T0" fmla="*/ 126 w 149"/>
                <a:gd name="T1" fmla="*/ 0 h 405"/>
                <a:gd name="T2" fmla="*/ 0 w 149"/>
                <a:gd name="T3" fmla="*/ 400 h 405"/>
                <a:gd name="T4" fmla="*/ 23 w 149"/>
                <a:gd name="T5" fmla="*/ 405 h 405"/>
                <a:gd name="T6" fmla="*/ 149 w 149"/>
                <a:gd name="T7" fmla="*/ 4 h 405"/>
                <a:gd name="T8" fmla="*/ 126 w 149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405">
                  <a:moveTo>
                    <a:pt x="126" y="0"/>
                  </a:moveTo>
                  <a:lnTo>
                    <a:pt x="0" y="400"/>
                  </a:lnTo>
                  <a:lnTo>
                    <a:pt x="23" y="405"/>
                  </a:lnTo>
                  <a:lnTo>
                    <a:pt x="149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1" name="Freeform 108">
              <a:extLst>
                <a:ext uri="{FF2B5EF4-FFF2-40B4-BE49-F238E27FC236}">
                  <a16:creationId xmlns:a16="http://schemas.microsoft.com/office/drawing/2014/main" id="{68DF192B-9178-B937-ADBB-BBDEEA190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1417"/>
              <a:ext cx="1056" cy="324"/>
            </a:xfrm>
            <a:custGeom>
              <a:avLst/>
              <a:gdLst>
                <a:gd name="T0" fmla="*/ 1056 w 1056"/>
                <a:gd name="T1" fmla="*/ 301 h 324"/>
                <a:gd name="T2" fmla="*/ 9 w 1056"/>
                <a:gd name="T3" fmla="*/ 0 h 324"/>
                <a:gd name="T4" fmla="*/ 0 w 1056"/>
                <a:gd name="T5" fmla="*/ 22 h 324"/>
                <a:gd name="T6" fmla="*/ 1052 w 1056"/>
                <a:gd name="T7" fmla="*/ 324 h 324"/>
                <a:gd name="T8" fmla="*/ 1056 w 1056"/>
                <a:gd name="T9" fmla="*/ 301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324">
                  <a:moveTo>
                    <a:pt x="1056" y="301"/>
                  </a:moveTo>
                  <a:lnTo>
                    <a:pt x="9" y="0"/>
                  </a:lnTo>
                  <a:lnTo>
                    <a:pt x="0" y="22"/>
                  </a:lnTo>
                  <a:lnTo>
                    <a:pt x="1052" y="324"/>
                  </a:lnTo>
                  <a:lnTo>
                    <a:pt x="1056" y="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2" name="Freeform 109">
              <a:extLst>
                <a:ext uri="{FF2B5EF4-FFF2-40B4-BE49-F238E27FC236}">
                  <a16:creationId xmlns:a16="http://schemas.microsoft.com/office/drawing/2014/main" id="{A8789274-2639-4304-F71F-DFAA89A09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" y="976"/>
              <a:ext cx="935" cy="747"/>
            </a:xfrm>
            <a:custGeom>
              <a:avLst/>
              <a:gdLst>
                <a:gd name="T0" fmla="*/ 935 w 935"/>
                <a:gd name="T1" fmla="*/ 729 h 747"/>
                <a:gd name="T2" fmla="*/ 14 w 935"/>
                <a:gd name="T3" fmla="*/ 0 h 747"/>
                <a:gd name="T4" fmla="*/ 0 w 935"/>
                <a:gd name="T5" fmla="*/ 18 h 747"/>
                <a:gd name="T6" fmla="*/ 917 w 935"/>
                <a:gd name="T7" fmla="*/ 747 h 747"/>
                <a:gd name="T8" fmla="*/ 935 w 935"/>
                <a:gd name="T9" fmla="*/ 729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5" h="747">
                  <a:moveTo>
                    <a:pt x="935" y="729"/>
                  </a:moveTo>
                  <a:lnTo>
                    <a:pt x="14" y="0"/>
                  </a:lnTo>
                  <a:lnTo>
                    <a:pt x="0" y="18"/>
                  </a:lnTo>
                  <a:lnTo>
                    <a:pt x="917" y="747"/>
                  </a:lnTo>
                  <a:lnTo>
                    <a:pt x="935" y="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3" name="Freeform 110">
              <a:extLst>
                <a:ext uri="{FF2B5EF4-FFF2-40B4-BE49-F238E27FC236}">
                  <a16:creationId xmlns:a16="http://schemas.microsoft.com/office/drawing/2014/main" id="{72ACC7A3-C8D2-604E-6CBF-12BF13CC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" y="989"/>
              <a:ext cx="684" cy="720"/>
            </a:xfrm>
            <a:custGeom>
              <a:avLst/>
              <a:gdLst>
                <a:gd name="T0" fmla="*/ 670 w 684"/>
                <a:gd name="T1" fmla="*/ 0 h 720"/>
                <a:gd name="T2" fmla="*/ 0 w 684"/>
                <a:gd name="T3" fmla="*/ 707 h 720"/>
                <a:gd name="T4" fmla="*/ 18 w 684"/>
                <a:gd name="T5" fmla="*/ 720 h 720"/>
                <a:gd name="T6" fmla="*/ 684 w 684"/>
                <a:gd name="T7" fmla="*/ 18 h 720"/>
                <a:gd name="T8" fmla="*/ 670 w 684"/>
                <a:gd name="T9" fmla="*/ 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4" h="720">
                  <a:moveTo>
                    <a:pt x="670" y="0"/>
                  </a:moveTo>
                  <a:lnTo>
                    <a:pt x="0" y="707"/>
                  </a:lnTo>
                  <a:lnTo>
                    <a:pt x="18" y="720"/>
                  </a:lnTo>
                  <a:lnTo>
                    <a:pt x="684" y="18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4" name="Freeform 111">
              <a:extLst>
                <a:ext uri="{FF2B5EF4-FFF2-40B4-BE49-F238E27FC236}">
                  <a16:creationId xmlns:a16="http://schemas.microsoft.com/office/drawing/2014/main" id="{300ACECD-963A-81BE-6F58-F9F07213C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1709"/>
              <a:ext cx="418" cy="464"/>
            </a:xfrm>
            <a:custGeom>
              <a:avLst/>
              <a:gdLst>
                <a:gd name="T0" fmla="*/ 418 w 418"/>
                <a:gd name="T1" fmla="*/ 446 h 464"/>
                <a:gd name="T2" fmla="*/ 13 w 418"/>
                <a:gd name="T3" fmla="*/ 0 h 464"/>
                <a:gd name="T4" fmla="*/ 0 w 418"/>
                <a:gd name="T5" fmla="*/ 14 h 464"/>
                <a:gd name="T6" fmla="*/ 400 w 418"/>
                <a:gd name="T7" fmla="*/ 464 h 464"/>
                <a:gd name="T8" fmla="*/ 418 w 418"/>
                <a:gd name="T9" fmla="*/ 446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64">
                  <a:moveTo>
                    <a:pt x="418" y="446"/>
                  </a:moveTo>
                  <a:lnTo>
                    <a:pt x="13" y="0"/>
                  </a:lnTo>
                  <a:lnTo>
                    <a:pt x="0" y="14"/>
                  </a:lnTo>
                  <a:lnTo>
                    <a:pt x="400" y="464"/>
                  </a:lnTo>
                  <a:lnTo>
                    <a:pt x="418" y="4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5" name="Freeform 112">
              <a:extLst>
                <a:ext uri="{FF2B5EF4-FFF2-40B4-BE49-F238E27FC236}">
                  <a16:creationId xmlns:a16="http://schemas.microsoft.com/office/drawing/2014/main" id="{9D8378DD-96C1-A9E5-B44A-12E1FCE68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007"/>
              <a:ext cx="301" cy="1161"/>
            </a:xfrm>
            <a:custGeom>
              <a:avLst/>
              <a:gdLst>
                <a:gd name="T0" fmla="*/ 279 w 301"/>
                <a:gd name="T1" fmla="*/ 0 h 1161"/>
                <a:gd name="T2" fmla="*/ 0 w 301"/>
                <a:gd name="T3" fmla="*/ 1157 h 1161"/>
                <a:gd name="T4" fmla="*/ 22 w 301"/>
                <a:gd name="T5" fmla="*/ 1161 h 1161"/>
                <a:gd name="T6" fmla="*/ 301 w 301"/>
                <a:gd name="T7" fmla="*/ 5 h 1161"/>
                <a:gd name="T8" fmla="*/ 279 w 301"/>
                <a:gd name="T9" fmla="*/ 0 h 1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161">
                  <a:moveTo>
                    <a:pt x="279" y="0"/>
                  </a:moveTo>
                  <a:lnTo>
                    <a:pt x="0" y="1157"/>
                  </a:lnTo>
                  <a:lnTo>
                    <a:pt x="22" y="1161"/>
                  </a:lnTo>
                  <a:lnTo>
                    <a:pt x="301" y="5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6" name="Freeform 113">
              <a:extLst>
                <a:ext uri="{FF2B5EF4-FFF2-40B4-BE49-F238E27FC236}">
                  <a16:creationId xmlns:a16="http://schemas.microsoft.com/office/drawing/2014/main" id="{83D44D60-91F7-13E0-E07C-C83E276B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962"/>
              <a:ext cx="863" cy="45"/>
            </a:xfrm>
            <a:custGeom>
              <a:avLst/>
              <a:gdLst>
                <a:gd name="T0" fmla="*/ 863 w 863"/>
                <a:gd name="T1" fmla="*/ 23 h 45"/>
                <a:gd name="T2" fmla="*/ 0 w 863"/>
                <a:gd name="T3" fmla="*/ 0 h 45"/>
                <a:gd name="T4" fmla="*/ 0 w 863"/>
                <a:gd name="T5" fmla="*/ 23 h 45"/>
                <a:gd name="T6" fmla="*/ 863 w 863"/>
                <a:gd name="T7" fmla="*/ 45 h 45"/>
                <a:gd name="T8" fmla="*/ 863 w 863"/>
                <a:gd name="T9" fmla="*/ 23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3" h="45">
                  <a:moveTo>
                    <a:pt x="863" y="2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63" y="45"/>
                  </a:lnTo>
                  <a:lnTo>
                    <a:pt x="86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7" name="Freeform 114">
              <a:extLst>
                <a:ext uri="{FF2B5EF4-FFF2-40B4-BE49-F238E27FC236}">
                  <a16:creationId xmlns:a16="http://schemas.microsoft.com/office/drawing/2014/main" id="{8A128B60-4999-17CA-20AD-55222D8A6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989"/>
              <a:ext cx="526" cy="707"/>
            </a:xfrm>
            <a:custGeom>
              <a:avLst/>
              <a:gdLst>
                <a:gd name="T0" fmla="*/ 526 w 526"/>
                <a:gd name="T1" fmla="*/ 693 h 707"/>
                <a:gd name="T2" fmla="*/ 526 w 526"/>
                <a:gd name="T3" fmla="*/ 693 h 707"/>
                <a:gd name="T4" fmla="*/ 18 w 526"/>
                <a:gd name="T5" fmla="*/ 0 h 707"/>
                <a:gd name="T6" fmla="*/ 0 w 526"/>
                <a:gd name="T7" fmla="*/ 14 h 707"/>
                <a:gd name="T8" fmla="*/ 508 w 526"/>
                <a:gd name="T9" fmla="*/ 707 h 707"/>
                <a:gd name="T10" fmla="*/ 526 w 526"/>
                <a:gd name="T11" fmla="*/ 693 h 7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6" h="707">
                  <a:moveTo>
                    <a:pt x="526" y="693"/>
                  </a:moveTo>
                  <a:lnTo>
                    <a:pt x="526" y="693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508" y="707"/>
                  </a:lnTo>
                  <a:lnTo>
                    <a:pt x="526" y="6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8" name="Freeform 115">
              <a:extLst>
                <a:ext uri="{FF2B5EF4-FFF2-40B4-BE49-F238E27FC236}">
                  <a16:creationId xmlns:a16="http://schemas.microsoft.com/office/drawing/2014/main" id="{355598F8-EE6D-E8E2-D804-B1223CBC7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989"/>
              <a:ext cx="526" cy="707"/>
            </a:xfrm>
            <a:custGeom>
              <a:avLst/>
              <a:gdLst>
                <a:gd name="T0" fmla="*/ 0 w 526"/>
                <a:gd name="T1" fmla="*/ 14 h 707"/>
                <a:gd name="T2" fmla="*/ 508 w 526"/>
                <a:gd name="T3" fmla="*/ 707 h 707"/>
                <a:gd name="T4" fmla="*/ 526 w 526"/>
                <a:gd name="T5" fmla="*/ 693 h 707"/>
                <a:gd name="T6" fmla="*/ 18 w 526"/>
                <a:gd name="T7" fmla="*/ 0 h 707"/>
                <a:gd name="T8" fmla="*/ 0 w 526"/>
                <a:gd name="T9" fmla="*/ 14 h 7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707">
                  <a:moveTo>
                    <a:pt x="0" y="14"/>
                  </a:moveTo>
                  <a:lnTo>
                    <a:pt x="508" y="707"/>
                  </a:lnTo>
                  <a:lnTo>
                    <a:pt x="526" y="693"/>
                  </a:lnTo>
                  <a:lnTo>
                    <a:pt x="1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59" name="Freeform 116">
              <a:extLst>
                <a:ext uri="{FF2B5EF4-FFF2-40B4-BE49-F238E27FC236}">
                  <a16:creationId xmlns:a16="http://schemas.microsoft.com/office/drawing/2014/main" id="{1009DA5B-4BA2-263C-DE3E-94538701B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" y="1426"/>
              <a:ext cx="355" cy="346"/>
            </a:xfrm>
            <a:custGeom>
              <a:avLst/>
              <a:gdLst>
                <a:gd name="T0" fmla="*/ 337 w 355"/>
                <a:gd name="T1" fmla="*/ 0 h 346"/>
                <a:gd name="T2" fmla="*/ 0 w 355"/>
                <a:gd name="T3" fmla="*/ 328 h 346"/>
                <a:gd name="T4" fmla="*/ 18 w 355"/>
                <a:gd name="T5" fmla="*/ 346 h 346"/>
                <a:gd name="T6" fmla="*/ 355 w 355"/>
                <a:gd name="T7" fmla="*/ 13 h 346"/>
                <a:gd name="T8" fmla="*/ 337 w 355"/>
                <a:gd name="T9" fmla="*/ 0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46">
                  <a:moveTo>
                    <a:pt x="337" y="0"/>
                  </a:moveTo>
                  <a:lnTo>
                    <a:pt x="0" y="328"/>
                  </a:lnTo>
                  <a:lnTo>
                    <a:pt x="18" y="346"/>
                  </a:lnTo>
                  <a:lnTo>
                    <a:pt x="355" y="13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0" name="Freeform 117">
              <a:extLst>
                <a:ext uri="{FF2B5EF4-FFF2-40B4-BE49-F238E27FC236}">
                  <a16:creationId xmlns:a16="http://schemas.microsoft.com/office/drawing/2014/main" id="{4F121B25-2511-3F65-BAB0-4768624D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" y="1651"/>
              <a:ext cx="832" cy="126"/>
            </a:xfrm>
            <a:custGeom>
              <a:avLst/>
              <a:gdLst>
                <a:gd name="T0" fmla="*/ 832 w 832"/>
                <a:gd name="T1" fmla="*/ 103 h 126"/>
                <a:gd name="T2" fmla="*/ 0 w 832"/>
                <a:gd name="T3" fmla="*/ 0 h 126"/>
                <a:gd name="T4" fmla="*/ 0 w 832"/>
                <a:gd name="T5" fmla="*/ 22 h 126"/>
                <a:gd name="T6" fmla="*/ 832 w 832"/>
                <a:gd name="T7" fmla="*/ 126 h 126"/>
                <a:gd name="T8" fmla="*/ 832 w 832"/>
                <a:gd name="T9" fmla="*/ 103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2" h="126">
                  <a:moveTo>
                    <a:pt x="832" y="103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32" y="126"/>
                  </a:lnTo>
                  <a:lnTo>
                    <a:pt x="832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1" name="Freeform 118">
              <a:extLst>
                <a:ext uri="{FF2B5EF4-FFF2-40B4-BE49-F238E27FC236}">
                  <a16:creationId xmlns:a16="http://schemas.microsoft.com/office/drawing/2014/main" id="{31CFC8BA-0034-40C7-F086-3B344946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1664"/>
              <a:ext cx="787" cy="500"/>
            </a:xfrm>
            <a:custGeom>
              <a:avLst/>
              <a:gdLst>
                <a:gd name="T0" fmla="*/ 778 w 787"/>
                <a:gd name="T1" fmla="*/ 0 h 500"/>
                <a:gd name="T2" fmla="*/ 0 w 787"/>
                <a:gd name="T3" fmla="*/ 482 h 500"/>
                <a:gd name="T4" fmla="*/ 9 w 787"/>
                <a:gd name="T5" fmla="*/ 500 h 500"/>
                <a:gd name="T6" fmla="*/ 787 w 787"/>
                <a:gd name="T7" fmla="*/ 23 h 500"/>
                <a:gd name="T8" fmla="*/ 778 w 787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7" h="500">
                  <a:moveTo>
                    <a:pt x="778" y="0"/>
                  </a:moveTo>
                  <a:lnTo>
                    <a:pt x="0" y="482"/>
                  </a:lnTo>
                  <a:lnTo>
                    <a:pt x="9" y="500"/>
                  </a:lnTo>
                  <a:lnTo>
                    <a:pt x="787" y="2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2" name="Freeform 119">
              <a:extLst>
                <a:ext uri="{FF2B5EF4-FFF2-40B4-BE49-F238E27FC236}">
                  <a16:creationId xmlns:a16="http://schemas.microsoft.com/office/drawing/2014/main" id="{0B1393C9-943A-9096-260E-7EDC63D3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" y="2159"/>
              <a:ext cx="580" cy="562"/>
            </a:xfrm>
            <a:custGeom>
              <a:avLst/>
              <a:gdLst>
                <a:gd name="T0" fmla="*/ 580 w 580"/>
                <a:gd name="T1" fmla="*/ 549 h 562"/>
                <a:gd name="T2" fmla="*/ 14 w 580"/>
                <a:gd name="T3" fmla="*/ 0 h 562"/>
                <a:gd name="T4" fmla="*/ 0 w 580"/>
                <a:gd name="T5" fmla="*/ 18 h 562"/>
                <a:gd name="T6" fmla="*/ 562 w 580"/>
                <a:gd name="T7" fmla="*/ 562 h 562"/>
                <a:gd name="T8" fmla="*/ 580 w 580"/>
                <a:gd name="T9" fmla="*/ 549 h 5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0" h="562">
                  <a:moveTo>
                    <a:pt x="580" y="549"/>
                  </a:moveTo>
                  <a:lnTo>
                    <a:pt x="14" y="0"/>
                  </a:lnTo>
                  <a:lnTo>
                    <a:pt x="0" y="18"/>
                  </a:lnTo>
                  <a:lnTo>
                    <a:pt x="562" y="562"/>
                  </a:lnTo>
                  <a:lnTo>
                    <a:pt x="580" y="5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3" name="Freeform 120">
              <a:extLst>
                <a:ext uri="{FF2B5EF4-FFF2-40B4-BE49-F238E27FC236}">
                  <a16:creationId xmlns:a16="http://schemas.microsoft.com/office/drawing/2014/main" id="{228EE6C2-5D5D-AED7-9479-36F506F5F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2492"/>
              <a:ext cx="504" cy="234"/>
            </a:xfrm>
            <a:custGeom>
              <a:avLst/>
              <a:gdLst>
                <a:gd name="T0" fmla="*/ 495 w 504"/>
                <a:gd name="T1" fmla="*/ 0 h 234"/>
                <a:gd name="T2" fmla="*/ 0 w 504"/>
                <a:gd name="T3" fmla="*/ 211 h 234"/>
                <a:gd name="T4" fmla="*/ 9 w 504"/>
                <a:gd name="T5" fmla="*/ 234 h 234"/>
                <a:gd name="T6" fmla="*/ 504 w 504"/>
                <a:gd name="T7" fmla="*/ 22 h 234"/>
                <a:gd name="T8" fmla="*/ 495 w 504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4" h="234">
                  <a:moveTo>
                    <a:pt x="495" y="0"/>
                  </a:moveTo>
                  <a:lnTo>
                    <a:pt x="0" y="211"/>
                  </a:lnTo>
                  <a:lnTo>
                    <a:pt x="9" y="234"/>
                  </a:lnTo>
                  <a:lnTo>
                    <a:pt x="504" y="2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4" name="Freeform 121">
              <a:extLst>
                <a:ext uri="{FF2B5EF4-FFF2-40B4-BE49-F238E27FC236}">
                  <a16:creationId xmlns:a16="http://schemas.microsoft.com/office/drawing/2014/main" id="{1FBBED8E-B27D-498F-6C81-6F9B9425F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1763"/>
              <a:ext cx="598" cy="747"/>
            </a:xfrm>
            <a:custGeom>
              <a:avLst/>
              <a:gdLst>
                <a:gd name="T0" fmla="*/ 580 w 598"/>
                <a:gd name="T1" fmla="*/ 0 h 747"/>
                <a:gd name="T2" fmla="*/ 0 w 598"/>
                <a:gd name="T3" fmla="*/ 733 h 747"/>
                <a:gd name="T4" fmla="*/ 18 w 598"/>
                <a:gd name="T5" fmla="*/ 747 h 747"/>
                <a:gd name="T6" fmla="*/ 598 w 598"/>
                <a:gd name="T7" fmla="*/ 18 h 747"/>
                <a:gd name="T8" fmla="*/ 580 w 598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8" h="747">
                  <a:moveTo>
                    <a:pt x="580" y="0"/>
                  </a:moveTo>
                  <a:lnTo>
                    <a:pt x="0" y="733"/>
                  </a:lnTo>
                  <a:lnTo>
                    <a:pt x="18" y="747"/>
                  </a:lnTo>
                  <a:lnTo>
                    <a:pt x="598" y="1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5" name="Freeform 122">
              <a:extLst>
                <a:ext uri="{FF2B5EF4-FFF2-40B4-BE49-F238E27FC236}">
                  <a16:creationId xmlns:a16="http://schemas.microsoft.com/office/drawing/2014/main" id="{F8CD0BCA-B412-DAB6-D5DD-0632A7C1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" y="2690"/>
              <a:ext cx="261" cy="490"/>
            </a:xfrm>
            <a:custGeom>
              <a:avLst/>
              <a:gdLst>
                <a:gd name="T0" fmla="*/ 261 w 261"/>
                <a:gd name="T1" fmla="*/ 477 h 490"/>
                <a:gd name="T2" fmla="*/ 18 w 261"/>
                <a:gd name="T3" fmla="*/ 0 h 490"/>
                <a:gd name="T4" fmla="*/ 0 w 261"/>
                <a:gd name="T5" fmla="*/ 9 h 490"/>
                <a:gd name="T6" fmla="*/ 243 w 261"/>
                <a:gd name="T7" fmla="*/ 490 h 490"/>
                <a:gd name="T8" fmla="*/ 261 w 261"/>
                <a:gd name="T9" fmla="*/ 477 h 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1" h="490">
                  <a:moveTo>
                    <a:pt x="261" y="477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243" y="490"/>
                  </a:lnTo>
                  <a:lnTo>
                    <a:pt x="261" y="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6" name="Freeform 123">
              <a:extLst>
                <a:ext uri="{FF2B5EF4-FFF2-40B4-BE49-F238E27FC236}">
                  <a16:creationId xmlns:a16="http://schemas.microsoft.com/office/drawing/2014/main" id="{FAA9FB68-7B10-A7FE-1B1E-870371D4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496"/>
              <a:ext cx="288" cy="680"/>
            </a:xfrm>
            <a:custGeom>
              <a:avLst/>
              <a:gdLst>
                <a:gd name="T0" fmla="*/ 266 w 288"/>
                <a:gd name="T1" fmla="*/ 0 h 680"/>
                <a:gd name="T2" fmla="*/ 0 w 288"/>
                <a:gd name="T3" fmla="*/ 675 h 680"/>
                <a:gd name="T4" fmla="*/ 23 w 288"/>
                <a:gd name="T5" fmla="*/ 680 h 680"/>
                <a:gd name="T6" fmla="*/ 288 w 288"/>
                <a:gd name="T7" fmla="*/ 9 h 680"/>
                <a:gd name="T8" fmla="*/ 266 w 288"/>
                <a:gd name="T9" fmla="*/ 0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680">
                  <a:moveTo>
                    <a:pt x="266" y="0"/>
                  </a:moveTo>
                  <a:lnTo>
                    <a:pt x="0" y="675"/>
                  </a:lnTo>
                  <a:lnTo>
                    <a:pt x="23" y="680"/>
                  </a:lnTo>
                  <a:lnTo>
                    <a:pt x="288" y="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7" name="Freeform 124">
              <a:extLst>
                <a:ext uri="{FF2B5EF4-FFF2-40B4-BE49-F238E27FC236}">
                  <a16:creationId xmlns:a16="http://schemas.microsoft.com/office/drawing/2014/main" id="{0CA1F466-CB42-76CC-60D7-AE9B9F70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2150"/>
              <a:ext cx="1030" cy="594"/>
            </a:xfrm>
            <a:custGeom>
              <a:avLst/>
              <a:gdLst>
                <a:gd name="T0" fmla="*/ 1017 w 1030"/>
                <a:gd name="T1" fmla="*/ 0 h 594"/>
                <a:gd name="T2" fmla="*/ 0 w 1030"/>
                <a:gd name="T3" fmla="*/ 576 h 594"/>
                <a:gd name="T4" fmla="*/ 14 w 1030"/>
                <a:gd name="T5" fmla="*/ 594 h 594"/>
                <a:gd name="T6" fmla="*/ 1030 w 1030"/>
                <a:gd name="T7" fmla="*/ 23 h 594"/>
                <a:gd name="T8" fmla="*/ 1017 w 1030"/>
                <a:gd name="T9" fmla="*/ 0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0" h="594">
                  <a:moveTo>
                    <a:pt x="1017" y="0"/>
                  </a:moveTo>
                  <a:lnTo>
                    <a:pt x="0" y="576"/>
                  </a:lnTo>
                  <a:lnTo>
                    <a:pt x="14" y="594"/>
                  </a:lnTo>
                  <a:lnTo>
                    <a:pt x="1030" y="2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8" name="Freeform 125">
              <a:extLst>
                <a:ext uri="{FF2B5EF4-FFF2-40B4-BE49-F238E27FC236}">
                  <a16:creationId xmlns:a16="http://schemas.microsoft.com/office/drawing/2014/main" id="{FDB2E12A-90C9-7BC6-0E15-910BC7B6F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" y="2164"/>
              <a:ext cx="193" cy="827"/>
            </a:xfrm>
            <a:custGeom>
              <a:avLst/>
              <a:gdLst>
                <a:gd name="T0" fmla="*/ 175 w 193"/>
                <a:gd name="T1" fmla="*/ 0 h 827"/>
                <a:gd name="T2" fmla="*/ 0 w 193"/>
                <a:gd name="T3" fmla="*/ 823 h 827"/>
                <a:gd name="T4" fmla="*/ 22 w 193"/>
                <a:gd name="T5" fmla="*/ 827 h 827"/>
                <a:gd name="T6" fmla="*/ 193 w 193"/>
                <a:gd name="T7" fmla="*/ 4 h 827"/>
                <a:gd name="T8" fmla="*/ 175 w 193"/>
                <a:gd name="T9" fmla="*/ 0 h 8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" h="827">
                  <a:moveTo>
                    <a:pt x="175" y="0"/>
                  </a:moveTo>
                  <a:lnTo>
                    <a:pt x="0" y="823"/>
                  </a:lnTo>
                  <a:lnTo>
                    <a:pt x="22" y="827"/>
                  </a:lnTo>
                  <a:lnTo>
                    <a:pt x="193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69" name="Freeform 126">
              <a:extLst>
                <a:ext uri="{FF2B5EF4-FFF2-40B4-BE49-F238E27FC236}">
                  <a16:creationId xmlns:a16="http://schemas.microsoft.com/office/drawing/2014/main" id="{B74D141E-40E1-CEA5-43E2-4E2DF8514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2996"/>
              <a:ext cx="198" cy="459"/>
            </a:xfrm>
            <a:custGeom>
              <a:avLst/>
              <a:gdLst>
                <a:gd name="T0" fmla="*/ 198 w 198"/>
                <a:gd name="T1" fmla="*/ 450 h 459"/>
                <a:gd name="T2" fmla="*/ 23 w 198"/>
                <a:gd name="T3" fmla="*/ 0 h 459"/>
                <a:gd name="T4" fmla="*/ 0 w 198"/>
                <a:gd name="T5" fmla="*/ 9 h 459"/>
                <a:gd name="T6" fmla="*/ 176 w 198"/>
                <a:gd name="T7" fmla="*/ 459 h 459"/>
                <a:gd name="T8" fmla="*/ 198 w 198"/>
                <a:gd name="T9" fmla="*/ 450 h 4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" h="459">
                  <a:moveTo>
                    <a:pt x="198" y="450"/>
                  </a:moveTo>
                  <a:lnTo>
                    <a:pt x="23" y="0"/>
                  </a:lnTo>
                  <a:lnTo>
                    <a:pt x="0" y="9"/>
                  </a:lnTo>
                  <a:lnTo>
                    <a:pt x="176" y="459"/>
                  </a:lnTo>
                  <a:lnTo>
                    <a:pt x="198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70" name="Freeform 127">
              <a:extLst>
                <a:ext uri="{FF2B5EF4-FFF2-40B4-BE49-F238E27FC236}">
                  <a16:creationId xmlns:a16="http://schemas.microsoft.com/office/drawing/2014/main" id="{8CDF7FE5-23F1-46FB-E6B9-805C50AE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3149"/>
              <a:ext cx="778" cy="310"/>
            </a:xfrm>
            <a:custGeom>
              <a:avLst/>
              <a:gdLst>
                <a:gd name="T0" fmla="*/ 769 w 778"/>
                <a:gd name="T1" fmla="*/ 0 h 310"/>
                <a:gd name="T2" fmla="*/ 0 w 778"/>
                <a:gd name="T3" fmla="*/ 288 h 310"/>
                <a:gd name="T4" fmla="*/ 9 w 778"/>
                <a:gd name="T5" fmla="*/ 310 h 310"/>
                <a:gd name="T6" fmla="*/ 778 w 778"/>
                <a:gd name="T7" fmla="*/ 18 h 310"/>
                <a:gd name="T8" fmla="*/ 769 w 778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8" h="310">
                  <a:moveTo>
                    <a:pt x="769" y="0"/>
                  </a:moveTo>
                  <a:lnTo>
                    <a:pt x="0" y="288"/>
                  </a:lnTo>
                  <a:lnTo>
                    <a:pt x="9" y="310"/>
                  </a:lnTo>
                  <a:lnTo>
                    <a:pt x="778" y="1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71" name="Freeform 128">
              <a:extLst>
                <a:ext uri="{FF2B5EF4-FFF2-40B4-BE49-F238E27FC236}">
                  <a16:creationId xmlns:a16="http://schemas.microsoft.com/office/drawing/2014/main" id="{5051C99B-F18F-EFCC-D145-CFE4183A8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982"/>
              <a:ext cx="558" cy="356"/>
            </a:xfrm>
            <a:custGeom>
              <a:avLst/>
              <a:gdLst>
                <a:gd name="T0" fmla="*/ 544 w 558"/>
                <a:gd name="T1" fmla="*/ 0 h 356"/>
                <a:gd name="T2" fmla="*/ 0 w 558"/>
                <a:gd name="T3" fmla="*/ 338 h 356"/>
                <a:gd name="T4" fmla="*/ 14 w 558"/>
                <a:gd name="T5" fmla="*/ 356 h 356"/>
                <a:gd name="T6" fmla="*/ 558 w 558"/>
                <a:gd name="T7" fmla="*/ 18 h 356"/>
                <a:gd name="T8" fmla="*/ 544 w 558"/>
                <a:gd name="T9" fmla="*/ 0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356">
                  <a:moveTo>
                    <a:pt x="544" y="0"/>
                  </a:moveTo>
                  <a:lnTo>
                    <a:pt x="0" y="338"/>
                  </a:lnTo>
                  <a:lnTo>
                    <a:pt x="14" y="356"/>
                  </a:lnTo>
                  <a:lnTo>
                    <a:pt x="558" y="18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72" name="Freeform 129">
              <a:extLst>
                <a:ext uri="{FF2B5EF4-FFF2-40B4-BE49-F238E27FC236}">
                  <a16:creationId xmlns:a16="http://schemas.microsoft.com/office/drawing/2014/main" id="{B2BA6D56-643B-00EA-C8C5-AB5F9C221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3320"/>
              <a:ext cx="733" cy="166"/>
            </a:xfrm>
            <a:custGeom>
              <a:avLst/>
              <a:gdLst>
                <a:gd name="T0" fmla="*/ 733 w 733"/>
                <a:gd name="T1" fmla="*/ 144 h 166"/>
                <a:gd name="T2" fmla="*/ 5 w 733"/>
                <a:gd name="T3" fmla="*/ 0 h 166"/>
                <a:gd name="T4" fmla="*/ 0 w 733"/>
                <a:gd name="T5" fmla="*/ 22 h 166"/>
                <a:gd name="T6" fmla="*/ 729 w 733"/>
                <a:gd name="T7" fmla="*/ 166 h 166"/>
                <a:gd name="T8" fmla="*/ 733 w 733"/>
                <a:gd name="T9" fmla="*/ 144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" h="166">
                  <a:moveTo>
                    <a:pt x="733" y="144"/>
                  </a:moveTo>
                  <a:lnTo>
                    <a:pt x="5" y="0"/>
                  </a:lnTo>
                  <a:lnTo>
                    <a:pt x="0" y="22"/>
                  </a:lnTo>
                  <a:lnTo>
                    <a:pt x="729" y="166"/>
                  </a:lnTo>
                  <a:lnTo>
                    <a:pt x="733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73" name="Freeform 130">
              <a:extLst>
                <a:ext uri="{FF2B5EF4-FFF2-40B4-BE49-F238E27FC236}">
                  <a16:creationId xmlns:a16="http://schemas.microsoft.com/office/drawing/2014/main" id="{0C5C7956-FD44-DDA2-7728-198C4B73F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3324"/>
              <a:ext cx="252" cy="342"/>
            </a:xfrm>
            <a:custGeom>
              <a:avLst/>
              <a:gdLst>
                <a:gd name="T0" fmla="*/ 234 w 252"/>
                <a:gd name="T1" fmla="*/ 0 h 342"/>
                <a:gd name="T2" fmla="*/ 0 w 252"/>
                <a:gd name="T3" fmla="*/ 329 h 342"/>
                <a:gd name="T4" fmla="*/ 18 w 252"/>
                <a:gd name="T5" fmla="*/ 342 h 342"/>
                <a:gd name="T6" fmla="*/ 252 w 252"/>
                <a:gd name="T7" fmla="*/ 14 h 342"/>
                <a:gd name="T8" fmla="*/ 234 w 25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342">
                  <a:moveTo>
                    <a:pt x="234" y="0"/>
                  </a:moveTo>
                  <a:lnTo>
                    <a:pt x="0" y="329"/>
                  </a:lnTo>
                  <a:lnTo>
                    <a:pt x="18" y="342"/>
                  </a:lnTo>
                  <a:lnTo>
                    <a:pt x="252" y="1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74" name="Rectangle 438">
              <a:extLst>
                <a:ext uri="{FF2B5EF4-FFF2-40B4-BE49-F238E27FC236}">
                  <a16:creationId xmlns:a16="http://schemas.microsoft.com/office/drawing/2014/main" id="{CB8E2826-55A3-DA76-2850-66899657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087"/>
              <a:ext cx="5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Madrid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75" name="Rectangle 439">
              <a:extLst>
                <a:ext uri="{FF2B5EF4-FFF2-40B4-BE49-F238E27FC236}">
                  <a16:creationId xmlns:a16="http://schemas.microsoft.com/office/drawing/2014/main" id="{FC4C860F-6912-3CAF-EC80-FCBB28C5A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3086"/>
              <a:ext cx="5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Murcia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76" name="Rectangle 440">
              <a:extLst>
                <a:ext uri="{FF2B5EF4-FFF2-40B4-BE49-F238E27FC236}">
                  <a16:creationId xmlns:a16="http://schemas.microsoft.com/office/drawing/2014/main" id="{E85566FD-499F-1F6E-A3AD-C630AB3C7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2420"/>
              <a:ext cx="6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Valencia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77" name="Rectangle 441">
              <a:extLst>
                <a:ext uri="{FF2B5EF4-FFF2-40B4-BE49-F238E27FC236}">
                  <a16:creationId xmlns:a16="http://schemas.microsoft.com/office/drawing/2014/main" id="{63088BBA-81C5-F0F7-EA00-E1A9F301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3423"/>
              <a:ext cx="6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Granada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442">
              <a:extLst>
                <a:ext uri="{FF2B5EF4-FFF2-40B4-BE49-F238E27FC236}">
                  <a16:creationId xmlns:a16="http://schemas.microsoft.com/office/drawing/2014/main" id="{2B663C4F-F073-7D71-3190-D9730CB90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3113"/>
              <a:ext cx="4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Sevilla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443">
              <a:extLst>
                <a:ext uri="{FF2B5EF4-FFF2-40B4-BE49-F238E27FC236}">
                  <a16:creationId xmlns:a16="http://schemas.microsoft.com/office/drawing/2014/main" id="{A44F331E-62C8-E127-CD72-85C7EDBB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05"/>
              <a:ext cx="42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Cádiz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444">
              <a:extLst>
                <a:ext uri="{FF2B5EF4-FFF2-40B4-BE49-F238E27FC236}">
                  <a16:creationId xmlns:a16="http://schemas.microsoft.com/office/drawing/2014/main" id="{E6C21DE2-1C0C-6A66-7BB7-360F2F30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613"/>
              <a:ext cx="60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Badajoz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1" name="Rectangle 445">
              <a:extLst>
                <a:ext uri="{FF2B5EF4-FFF2-40B4-BE49-F238E27FC236}">
                  <a16:creationId xmlns:a16="http://schemas.microsoft.com/office/drawing/2014/main" id="{7E1B6551-E297-97BF-8EDD-0DF9B4BED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1318"/>
              <a:ext cx="33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Vigo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2" name="Rectangle 446">
              <a:extLst>
                <a:ext uri="{FF2B5EF4-FFF2-40B4-BE49-F238E27FC236}">
                  <a16:creationId xmlns:a16="http://schemas.microsoft.com/office/drawing/2014/main" id="{B69B973E-152D-6BCA-7B56-1EA99C7A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809"/>
              <a:ext cx="54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Coruña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3" name="Rectangle 447">
              <a:extLst>
                <a:ext uri="{FF2B5EF4-FFF2-40B4-BE49-F238E27FC236}">
                  <a16:creationId xmlns:a16="http://schemas.microsoft.com/office/drawing/2014/main" id="{50630EDD-DCAC-4ED0-B9CD-EE45C47D9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1336"/>
              <a:ext cx="5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Gerona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4" name="Rectangle 448">
              <a:extLst>
                <a:ext uri="{FF2B5EF4-FFF2-40B4-BE49-F238E27FC236}">
                  <a16:creationId xmlns:a16="http://schemas.microsoft.com/office/drawing/2014/main" id="{676297AB-160B-6607-44BA-6F1F42F6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1714"/>
              <a:ext cx="75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Barcelona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5" name="Rectangle 449">
              <a:extLst>
                <a:ext uri="{FF2B5EF4-FFF2-40B4-BE49-F238E27FC236}">
                  <a16:creationId xmlns:a16="http://schemas.microsoft.com/office/drawing/2014/main" id="{D719C8CB-0FC9-D2DE-ADD9-18194ABA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363"/>
              <a:ext cx="7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Zaragoza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6" name="Rectangle 450">
              <a:extLst>
                <a:ext uri="{FF2B5EF4-FFF2-40B4-BE49-F238E27FC236}">
                  <a16:creationId xmlns:a16="http://schemas.microsoft.com/office/drawing/2014/main" id="{951FA91E-7BCE-97A2-E28F-E197435F5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850"/>
              <a:ext cx="46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Bilbao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7" name="Rectangle 451">
              <a:extLst>
                <a:ext uri="{FF2B5EF4-FFF2-40B4-BE49-F238E27FC236}">
                  <a16:creationId xmlns:a16="http://schemas.microsoft.com/office/drawing/2014/main" id="{DAE22309-B7B1-C60D-BE60-DC7679615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760"/>
              <a:ext cx="53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Oviedo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8" name="Rectangle 452">
              <a:extLst>
                <a:ext uri="{FF2B5EF4-FFF2-40B4-BE49-F238E27FC236}">
                  <a16:creationId xmlns:a16="http://schemas.microsoft.com/office/drawing/2014/main" id="{5372D928-BF6F-CFD7-2D14-E206364E0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786"/>
              <a:ext cx="72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Valladolid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89" name="Rectangle 461">
              <a:extLst>
                <a:ext uri="{FF2B5EF4-FFF2-40B4-BE49-F238E27FC236}">
                  <a16:creationId xmlns:a16="http://schemas.microsoft.com/office/drawing/2014/main" id="{C03DE730-1ED9-0946-091F-3731B340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811"/>
              <a:ext cx="36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</a:rPr>
                <a:t>Jaén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0" name="Rectangle 462">
              <a:extLst>
                <a:ext uri="{FF2B5EF4-FFF2-40B4-BE49-F238E27FC236}">
                  <a16:creationId xmlns:a16="http://schemas.microsoft.com/office/drawing/2014/main" id="{2F6F755A-74B8-DDCA-F3CA-1FCDC5F210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821" y="228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1" name="Rectangle 463">
              <a:extLst>
                <a:ext uri="{FF2B5EF4-FFF2-40B4-BE49-F238E27FC236}">
                  <a16:creationId xmlns:a16="http://schemas.microsoft.com/office/drawing/2014/main" id="{D22ADE24-821A-1731-C4C9-331B3C920F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875" y="233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2" name="Rectangle 464">
              <a:extLst>
                <a:ext uri="{FF2B5EF4-FFF2-40B4-BE49-F238E27FC236}">
                  <a16:creationId xmlns:a16="http://schemas.microsoft.com/office/drawing/2014/main" id="{8EB716CF-A265-2497-4795-EB028DA031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929" y="238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3" name="Rectangle 465">
              <a:extLst>
                <a:ext uri="{FF2B5EF4-FFF2-40B4-BE49-F238E27FC236}">
                  <a16:creationId xmlns:a16="http://schemas.microsoft.com/office/drawing/2014/main" id="{B28265D1-DDD4-B5EC-D1FC-3A33E70D65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2985" y="277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4" name="Rectangle 466">
              <a:extLst>
                <a:ext uri="{FF2B5EF4-FFF2-40B4-BE49-F238E27FC236}">
                  <a16:creationId xmlns:a16="http://schemas.microsoft.com/office/drawing/2014/main" id="{53C5F0DA-4DD4-3BC3-F6B5-43E184B0DB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3016" y="283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5" name="Rectangle 467">
              <a:extLst>
                <a:ext uri="{FF2B5EF4-FFF2-40B4-BE49-F238E27FC236}">
                  <a16:creationId xmlns:a16="http://schemas.microsoft.com/office/drawing/2014/main" id="{FE5D0308-079B-AA45-3B1E-D6ED2998A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3052" y="290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0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6" name="Rectangle 468">
              <a:extLst>
                <a:ext uri="{FF2B5EF4-FFF2-40B4-BE49-F238E27FC236}">
                  <a16:creationId xmlns:a16="http://schemas.microsoft.com/office/drawing/2014/main" id="{9F740D11-CB8B-12DC-6A41-825561E52F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1757" y="232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7" name="Rectangle 469">
              <a:extLst>
                <a:ext uri="{FF2B5EF4-FFF2-40B4-BE49-F238E27FC236}">
                  <a16:creationId xmlns:a16="http://schemas.microsoft.com/office/drawing/2014/main" id="{E6C63F62-BFE0-A799-F66F-31234F336F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1820" y="228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0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8" name="Rectangle 470">
              <a:extLst>
                <a:ext uri="{FF2B5EF4-FFF2-40B4-BE49-F238E27FC236}">
                  <a16:creationId xmlns:a16="http://schemas.microsoft.com/office/drawing/2014/main" id="{B0EA0198-F578-8FAC-82E3-2C68A0E85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1883" y="225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199" name="Rectangle 471">
              <a:extLst>
                <a:ext uri="{FF2B5EF4-FFF2-40B4-BE49-F238E27FC236}">
                  <a16:creationId xmlns:a16="http://schemas.microsoft.com/office/drawing/2014/main" id="{3E839660-9388-A7CB-F905-5A9CFC9DD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29" y="280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0" name="Rectangle 472">
              <a:extLst>
                <a:ext uri="{FF2B5EF4-FFF2-40B4-BE49-F238E27FC236}">
                  <a16:creationId xmlns:a16="http://schemas.microsoft.com/office/drawing/2014/main" id="{AF6CFF7B-15D6-88BE-58E4-9494ED771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56" y="273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1" name="Rectangle 473">
              <a:extLst>
                <a:ext uri="{FF2B5EF4-FFF2-40B4-BE49-F238E27FC236}">
                  <a16:creationId xmlns:a16="http://schemas.microsoft.com/office/drawing/2014/main" id="{15E8E45F-4C3F-637B-2B69-EDC598AFBA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83" y="266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2" name="Rectangle 474">
              <a:extLst>
                <a:ext uri="{FF2B5EF4-FFF2-40B4-BE49-F238E27FC236}">
                  <a16:creationId xmlns:a16="http://schemas.microsoft.com/office/drawing/2014/main" id="{361464D4-D402-2731-366B-E9AB0C7F4B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642" y="204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3" name="Rectangle 475">
              <a:extLst>
                <a:ext uri="{FF2B5EF4-FFF2-40B4-BE49-F238E27FC236}">
                  <a16:creationId xmlns:a16="http://schemas.microsoft.com/office/drawing/2014/main" id="{88FFDA43-CAC4-0E4C-D5D0-C530AF83B3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687" y="199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4" name="Rectangle 476">
              <a:extLst>
                <a:ext uri="{FF2B5EF4-FFF2-40B4-BE49-F238E27FC236}">
                  <a16:creationId xmlns:a16="http://schemas.microsoft.com/office/drawing/2014/main" id="{C80569FD-359D-2425-B708-19D30A0F97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732" y="193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5" name="Rectangle 477">
              <a:extLst>
                <a:ext uri="{FF2B5EF4-FFF2-40B4-BE49-F238E27FC236}">
                  <a16:creationId xmlns:a16="http://schemas.microsoft.com/office/drawing/2014/main" id="{5D193CA5-C1CC-288C-3C33-C6FBD37EB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162" y="243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6" name="Rectangle 478">
              <a:extLst>
                <a:ext uri="{FF2B5EF4-FFF2-40B4-BE49-F238E27FC236}">
                  <a16:creationId xmlns:a16="http://schemas.microsoft.com/office/drawing/2014/main" id="{C5F6BFDF-6D9F-686E-DAA1-AECB0ADC3A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229" y="240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7" name="Rectangle 479">
              <a:extLst>
                <a:ext uri="{FF2B5EF4-FFF2-40B4-BE49-F238E27FC236}">
                  <a16:creationId xmlns:a16="http://schemas.microsoft.com/office/drawing/2014/main" id="{2E547A6E-564E-181E-43A8-553E1C90B6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297" y="237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8" name="Rectangle 480">
              <a:extLst>
                <a:ext uri="{FF2B5EF4-FFF2-40B4-BE49-F238E27FC236}">
                  <a16:creationId xmlns:a16="http://schemas.microsoft.com/office/drawing/2014/main" id="{64526FA8-0C69-9334-2DAF-455D6016A0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80000">
              <a:off x="2458" y="304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09" name="Rectangle 481">
              <a:extLst>
                <a:ext uri="{FF2B5EF4-FFF2-40B4-BE49-F238E27FC236}">
                  <a16:creationId xmlns:a16="http://schemas.microsoft.com/office/drawing/2014/main" id="{077B1E5A-AC22-A1D9-F361-B6499B9E32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80000">
              <a:off x="2485" y="31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0" name="Rectangle 482">
              <a:extLst>
                <a:ext uri="{FF2B5EF4-FFF2-40B4-BE49-F238E27FC236}">
                  <a16:creationId xmlns:a16="http://schemas.microsoft.com/office/drawing/2014/main" id="{0C4A8EF6-9106-340D-C7C6-B12B39148B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462" y="340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1" name="Rectangle 483">
              <a:extLst>
                <a:ext uri="{FF2B5EF4-FFF2-40B4-BE49-F238E27FC236}">
                  <a16:creationId xmlns:a16="http://schemas.microsoft.com/office/drawing/2014/main" id="{6814293D-95D5-DD08-4B94-EE7D597890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507" y="334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2" name="Rectangle 484">
              <a:extLst>
                <a:ext uri="{FF2B5EF4-FFF2-40B4-BE49-F238E27FC236}">
                  <a16:creationId xmlns:a16="http://schemas.microsoft.com/office/drawing/2014/main" id="{29A0FA8E-B223-5020-E13C-7BD841A027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547" y="328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3" name="Rectangle 485">
              <a:extLst>
                <a:ext uri="{FF2B5EF4-FFF2-40B4-BE49-F238E27FC236}">
                  <a16:creationId xmlns:a16="http://schemas.microsoft.com/office/drawing/2014/main" id="{DE463E3C-66C1-AA61-5A5D-6A3217DFAF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357" y="132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4" name="Rectangle 486">
              <a:extLst>
                <a:ext uri="{FF2B5EF4-FFF2-40B4-BE49-F238E27FC236}">
                  <a16:creationId xmlns:a16="http://schemas.microsoft.com/office/drawing/2014/main" id="{44C30890-29D8-31AC-DAE9-5F8E37C057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424" y="134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5" name="Rectangle 487">
              <a:extLst>
                <a:ext uri="{FF2B5EF4-FFF2-40B4-BE49-F238E27FC236}">
                  <a16:creationId xmlns:a16="http://schemas.microsoft.com/office/drawing/2014/main" id="{DE16CCC6-9342-786C-1B75-B72D365A08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496" y="136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6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6" name="Rectangle 488">
              <a:extLst>
                <a:ext uri="{FF2B5EF4-FFF2-40B4-BE49-F238E27FC236}">
                  <a16:creationId xmlns:a16="http://schemas.microsoft.com/office/drawing/2014/main" id="{A3BC7ECB-5C65-6E6D-330B-5F0EAE6D49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212" y="79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7" name="Rectangle 489">
              <a:extLst>
                <a:ext uri="{FF2B5EF4-FFF2-40B4-BE49-F238E27FC236}">
                  <a16:creationId xmlns:a16="http://schemas.microsoft.com/office/drawing/2014/main" id="{6B04E510-F937-9D62-CD50-A2CBBB07DE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284" y="79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0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8" name="Rectangle 490">
              <a:extLst>
                <a:ext uri="{FF2B5EF4-FFF2-40B4-BE49-F238E27FC236}">
                  <a16:creationId xmlns:a16="http://schemas.microsoft.com/office/drawing/2014/main" id="{C6C8F66C-8C07-C32F-D18F-A074CB1094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356" y="79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19" name="Rectangle 491">
              <a:extLst>
                <a:ext uri="{FF2B5EF4-FFF2-40B4-BE49-F238E27FC236}">
                  <a16:creationId xmlns:a16="http://schemas.microsoft.com/office/drawing/2014/main" id="{221D7D87-E9D0-E98F-F060-8EA6720571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453" y="158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0" name="Rectangle 492">
              <a:extLst>
                <a:ext uri="{FF2B5EF4-FFF2-40B4-BE49-F238E27FC236}">
                  <a16:creationId xmlns:a16="http://schemas.microsoft.com/office/drawing/2014/main" id="{A633DF1C-DA52-D081-5BAE-CC4E9D3873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471" y="151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1" name="Rectangle 493">
              <a:extLst>
                <a:ext uri="{FF2B5EF4-FFF2-40B4-BE49-F238E27FC236}">
                  <a16:creationId xmlns:a16="http://schemas.microsoft.com/office/drawing/2014/main" id="{92F2C49E-D3E4-4B46-4736-1150C8F2A0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483" y="144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2" name="Rectangle 494">
              <a:extLst>
                <a:ext uri="{FF2B5EF4-FFF2-40B4-BE49-F238E27FC236}">
                  <a16:creationId xmlns:a16="http://schemas.microsoft.com/office/drawing/2014/main" id="{E57E0576-8141-7D08-B920-6B1E2E6744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546" y="113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3" name="Rectangle 495">
              <a:extLst>
                <a:ext uri="{FF2B5EF4-FFF2-40B4-BE49-F238E27FC236}">
                  <a16:creationId xmlns:a16="http://schemas.microsoft.com/office/drawing/2014/main" id="{A8963D07-8402-883E-51D4-E6F607972D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605" y="117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4" name="Rectangle 496">
              <a:extLst>
                <a:ext uri="{FF2B5EF4-FFF2-40B4-BE49-F238E27FC236}">
                  <a16:creationId xmlns:a16="http://schemas.microsoft.com/office/drawing/2014/main" id="{733A77D6-CF11-B666-8DD2-958C7A9BEA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659" y="122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5" name="Rectangle 497">
              <a:extLst>
                <a:ext uri="{FF2B5EF4-FFF2-40B4-BE49-F238E27FC236}">
                  <a16:creationId xmlns:a16="http://schemas.microsoft.com/office/drawing/2014/main" id="{2015F096-36D0-F636-3FCC-8FA56FBFB2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940" y="116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6" name="Rectangle 498">
              <a:extLst>
                <a:ext uri="{FF2B5EF4-FFF2-40B4-BE49-F238E27FC236}">
                  <a16:creationId xmlns:a16="http://schemas.microsoft.com/office/drawing/2014/main" id="{9D600C24-9847-8598-F326-E8B12E160C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963" y="109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7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7" name="Rectangle 499">
              <a:extLst>
                <a:ext uri="{FF2B5EF4-FFF2-40B4-BE49-F238E27FC236}">
                  <a16:creationId xmlns:a16="http://schemas.microsoft.com/office/drawing/2014/main" id="{6C2F8578-6972-2B48-38A5-BD67577848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985" y="102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8" name="Rectangle 500">
              <a:extLst>
                <a:ext uri="{FF2B5EF4-FFF2-40B4-BE49-F238E27FC236}">
                  <a16:creationId xmlns:a16="http://schemas.microsoft.com/office/drawing/2014/main" id="{E8A7E68B-3E30-0256-112D-23F2803EF2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231" y="128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29" name="Rectangle 501">
              <a:extLst>
                <a:ext uri="{FF2B5EF4-FFF2-40B4-BE49-F238E27FC236}">
                  <a16:creationId xmlns:a16="http://schemas.microsoft.com/office/drawing/2014/main" id="{FEEFAC88-1A03-F40D-3496-D46C0B2CED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276" y="123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8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0" name="Rectangle 502">
              <a:extLst>
                <a:ext uri="{FF2B5EF4-FFF2-40B4-BE49-F238E27FC236}">
                  <a16:creationId xmlns:a16="http://schemas.microsoft.com/office/drawing/2014/main" id="{C2091905-7D73-E78F-42FE-DAE507054A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330" y="118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0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1" name="Rectangle 503">
              <a:extLst>
                <a:ext uri="{FF2B5EF4-FFF2-40B4-BE49-F238E27FC236}">
                  <a16:creationId xmlns:a16="http://schemas.microsoft.com/office/drawing/2014/main" id="{10E9507C-3ED7-6A13-95B0-4B35199600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228" y="170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2" name="Rectangle 504">
              <a:extLst>
                <a:ext uri="{FF2B5EF4-FFF2-40B4-BE49-F238E27FC236}">
                  <a16:creationId xmlns:a16="http://schemas.microsoft.com/office/drawing/2014/main" id="{9FD67BEB-C9D2-2AF1-8787-56CC0257F0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278" y="176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3" name="Rectangle 505">
              <a:extLst>
                <a:ext uri="{FF2B5EF4-FFF2-40B4-BE49-F238E27FC236}">
                  <a16:creationId xmlns:a16="http://schemas.microsoft.com/office/drawing/2014/main" id="{E1797027-2175-F0E2-F1BD-468CEAEF79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327" y="181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4" name="Rectangle 506">
              <a:extLst>
                <a:ext uri="{FF2B5EF4-FFF2-40B4-BE49-F238E27FC236}">
                  <a16:creationId xmlns:a16="http://schemas.microsoft.com/office/drawing/2014/main" id="{82B1DD2C-8FC4-8CC6-8C16-B63C288931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020" y="117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5" name="Rectangle 507">
              <a:extLst>
                <a:ext uri="{FF2B5EF4-FFF2-40B4-BE49-F238E27FC236}">
                  <a16:creationId xmlns:a16="http://schemas.microsoft.com/office/drawing/2014/main" id="{282804A9-F463-B67D-1D28-BC56CD25B5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060" y="123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6" name="Rectangle 509">
              <a:extLst>
                <a:ext uri="{FF2B5EF4-FFF2-40B4-BE49-F238E27FC236}">
                  <a16:creationId xmlns:a16="http://schemas.microsoft.com/office/drawing/2014/main" id="{72120A8E-46A3-919A-483F-ED5CA5306F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105" y="128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7" name="Rectangle 510">
              <a:extLst>
                <a:ext uri="{FF2B5EF4-FFF2-40B4-BE49-F238E27FC236}">
                  <a16:creationId xmlns:a16="http://schemas.microsoft.com/office/drawing/2014/main" id="{03D3DEF0-B49B-7702-866C-A64B819AC8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757" y="177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8" name="Rectangle 511">
              <a:extLst>
                <a:ext uri="{FF2B5EF4-FFF2-40B4-BE49-F238E27FC236}">
                  <a16:creationId xmlns:a16="http://schemas.microsoft.com/office/drawing/2014/main" id="{1A0B7513-A34F-168F-DCB0-50CCF7B36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820" y="173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39" name="Rectangle 512">
              <a:extLst>
                <a:ext uri="{FF2B5EF4-FFF2-40B4-BE49-F238E27FC236}">
                  <a16:creationId xmlns:a16="http://schemas.microsoft.com/office/drawing/2014/main" id="{408DF12C-70B6-76C5-0A07-0687AAACA1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883" y="169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0" name="Rectangle 513">
              <a:extLst>
                <a:ext uri="{FF2B5EF4-FFF2-40B4-BE49-F238E27FC236}">
                  <a16:creationId xmlns:a16="http://schemas.microsoft.com/office/drawing/2014/main" id="{A0E67065-3719-15BD-131D-4183B74CD2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607" y="154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1" name="Rectangle 514">
              <a:extLst>
                <a:ext uri="{FF2B5EF4-FFF2-40B4-BE49-F238E27FC236}">
                  <a16:creationId xmlns:a16="http://schemas.microsoft.com/office/drawing/2014/main" id="{8C01124D-A94B-E6BF-B524-1F0E142529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679" y="155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2" name="Rectangle 515">
              <a:extLst>
                <a:ext uri="{FF2B5EF4-FFF2-40B4-BE49-F238E27FC236}">
                  <a16:creationId xmlns:a16="http://schemas.microsoft.com/office/drawing/2014/main" id="{E6DCD89B-F5BC-659C-E9B8-2CFD9B9781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751" y="156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6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3" name="Rectangle 516">
              <a:extLst>
                <a:ext uri="{FF2B5EF4-FFF2-40B4-BE49-F238E27FC236}">
                  <a16:creationId xmlns:a16="http://schemas.microsoft.com/office/drawing/2014/main" id="{D47E6309-ECCB-A9EA-366F-FED0265C85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127" y="151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1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4" name="Rectangle 517">
              <a:extLst>
                <a:ext uri="{FF2B5EF4-FFF2-40B4-BE49-F238E27FC236}">
                  <a16:creationId xmlns:a16="http://schemas.microsoft.com/office/drawing/2014/main" id="{75619F6A-09DC-7E23-F9B8-F8527F633A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177" y="146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0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5" name="Rectangle 518">
              <a:extLst>
                <a:ext uri="{FF2B5EF4-FFF2-40B4-BE49-F238E27FC236}">
                  <a16:creationId xmlns:a16="http://schemas.microsoft.com/office/drawing/2014/main" id="{CBB9F054-4A4A-A2C9-447B-72FA7B3524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231" y="141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0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6" name="Rectangle 519">
              <a:extLst>
                <a:ext uri="{FF2B5EF4-FFF2-40B4-BE49-F238E27FC236}">
                  <a16:creationId xmlns:a16="http://schemas.microsoft.com/office/drawing/2014/main" id="{4E8E5216-8581-C9E9-A789-AEEF605934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249" y="255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7" name="Rectangle 520">
              <a:extLst>
                <a:ext uri="{FF2B5EF4-FFF2-40B4-BE49-F238E27FC236}">
                  <a16:creationId xmlns:a16="http://schemas.microsoft.com/office/drawing/2014/main" id="{BCBAAD2F-BE9F-83F7-FE14-D195C1E7EC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263" y="247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8" name="Rectangle 521">
              <a:extLst>
                <a:ext uri="{FF2B5EF4-FFF2-40B4-BE49-F238E27FC236}">
                  <a16:creationId xmlns:a16="http://schemas.microsoft.com/office/drawing/2014/main" id="{084B27A6-2DD8-684B-2F6F-2C932254F8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281" y="240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49" name="Rectangle 522">
              <a:extLst>
                <a:ext uri="{FF2B5EF4-FFF2-40B4-BE49-F238E27FC236}">
                  <a16:creationId xmlns:a16="http://schemas.microsoft.com/office/drawing/2014/main" id="{E46EEAD7-4D8F-FCDF-59F1-E729C54E6D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689" y="318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0" name="Rectangle 523">
              <a:extLst>
                <a:ext uri="{FF2B5EF4-FFF2-40B4-BE49-F238E27FC236}">
                  <a16:creationId xmlns:a16="http://schemas.microsoft.com/office/drawing/2014/main" id="{10817C8C-6E3B-3B14-BB0F-3F4D12B7A7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757" y="316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7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1" name="Rectangle 524">
              <a:extLst>
                <a:ext uri="{FF2B5EF4-FFF2-40B4-BE49-F238E27FC236}">
                  <a16:creationId xmlns:a16="http://schemas.microsoft.com/office/drawing/2014/main" id="{264ABC98-95E0-9CD9-A28F-2BD87B14ED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824" y="313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8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2" name="Rectangle 525">
              <a:extLst>
                <a:ext uri="{FF2B5EF4-FFF2-40B4-BE49-F238E27FC236}">
                  <a16:creationId xmlns:a16="http://schemas.microsoft.com/office/drawing/2014/main" id="{6CB08980-1A33-26F6-E80F-F070588AA8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1831" y="306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3" name="Rectangle 526">
              <a:extLst>
                <a:ext uri="{FF2B5EF4-FFF2-40B4-BE49-F238E27FC236}">
                  <a16:creationId xmlns:a16="http://schemas.microsoft.com/office/drawing/2014/main" id="{64500966-F21E-A1A7-4BFA-9DE3368476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1889" y="302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4" name="Rectangle 527">
              <a:extLst>
                <a:ext uri="{FF2B5EF4-FFF2-40B4-BE49-F238E27FC236}">
                  <a16:creationId xmlns:a16="http://schemas.microsoft.com/office/drawing/2014/main" id="{2137821F-911E-61E2-27BE-22E81B7DA5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1952" y="299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5" name="Rectangle 528">
              <a:extLst>
                <a:ext uri="{FF2B5EF4-FFF2-40B4-BE49-F238E27FC236}">
                  <a16:creationId xmlns:a16="http://schemas.microsoft.com/office/drawing/2014/main" id="{73ED45A1-08BF-87A1-5EA4-B51EF1CE0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011" y="321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6" name="Rectangle 529">
              <a:extLst>
                <a:ext uri="{FF2B5EF4-FFF2-40B4-BE49-F238E27FC236}">
                  <a16:creationId xmlns:a16="http://schemas.microsoft.com/office/drawing/2014/main" id="{C93C9DDD-51B1-F27A-320A-E8FBB453B4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082" y="323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5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257" name="Rectangle 530">
              <a:extLst>
                <a:ext uri="{FF2B5EF4-FFF2-40B4-BE49-F238E27FC236}">
                  <a16:creationId xmlns:a16="http://schemas.microsoft.com/office/drawing/2014/main" id="{EAF362F0-4861-95EA-D920-F1FD8C0896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154" y="324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000000"/>
                  </a:solidFill>
                </a:rPr>
                <a:t>6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5651" name="Oval 531">
              <a:extLst>
                <a:ext uri="{FF2B5EF4-FFF2-40B4-BE49-F238E27FC236}">
                  <a16:creationId xmlns:a16="http://schemas.microsoft.com/office/drawing/2014/main" id="{0B718679-9E7D-DC30-C7A3-328E46FB3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3087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2" name="Oval 532">
              <a:extLst>
                <a:ext uri="{FF2B5EF4-FFF2-40B4-BE49-F238E27FC236}">
                  <a16:creationId xmlns:a16="http://schemas.microsoft.com/office/drawing/2014/main" id="{EF313F41-44B2-CE30-ED9A-274B683C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394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3" name="Oval 533">
              <a:extLst>
                <a:ext uri="{FF2B5EF4-FFF2-40B4-BE49-F238E27FC236}">
                  <a16:creationId xmlns:a16="http://schemas.microsoft.com/office/drawing/2014/main" id="{2A3438CA-4F0B-B5AB-D16B-8F912E669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20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4" name="Oval 534">
              <a:extLst>
                <a:ext uri="{FF2B5EF4-FFF2-40B4-BE49-F238E27FC236}">
                  <a16:creationId xmlns:a16="http://schemas.microsoft.com/office/drawing/2014/main" id="{C34D6931-95CC-42EB-ED68-5C909E56A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3259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5" name="Oval 535">
              <a:extLst>
                <a:ext uri="{FF2B5EF4-FFF2-40B4-BE49-F238E27FC236}">
                  <a16:creationId xmlns:a16="http://schemas.microsoft.com/office/drawing/2014/main" id="{8F2984E4-6F8B-1339-654A-16B106C64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3589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6" name="Oval 536">
              <a:extLst>
                <a:ext uri="{FF2B5EF4-FFF2-40B4-BE49-F238E27FC236}">
                  <a16:creationId xmlns:a16="http://schemas.microsoft.com/office/drawing/2014/main" id="{EC43B2BB-C05D-DF91-E339-5586A3EB2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669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7" name="Oval 537">
              <a:extLst>
                <a:ext uri="{FF2B5EF4-FFF2-40B4-BE49-F238E27FC236}">
                  <a16:creationId xmlns:a16="http://schemas.microsoft.com/office/drawing/2014/main" id="{B69D6855-C39F-1883-A340-F08864312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2085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8" name="Oval 538">
              <a:extLst>
                <a:ext uri="{FF2B5EF4-FFF2-40B4-BE49-F238E27FC236}">
                  <a16:creationId xmlns:a16="http://schemas.microsoft.com/office/drawing/2014/main" id="{3405363A-F138-9C2A-F132-3E42387DB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634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59" name="Oval 539">
              <a:extLst>
                <a:ext uri="{FF2B5EF4-FFF2-40B4-BE49-F238E27FC236}">
                  <a16:creationId xmlns:a16="http://schemas.microsoft.com/office/drawing/2014/main" id="{30520E0D-4B62-8A3A-AF18-956D78C00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434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0" name="Oval 540">
              <a:extLst>
                <a:ext uri="{FF2B5EF4-FFF2-40B4-BE49-F238E27FC236}">
                  <a16:creationId xmlns:a16="http://schemas.microsoft.com/office/drawing/2014/main" id="{1926D8C4-DA8E-61D4-7A63-6DECA257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1694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1" name="Oval 541">
              <a:extLst>
                <a:ext uri="{FF2B5EF4-FFF2-40B4-BE49-F238E27FC236}">
                  <a16:creationId xmlns:a16="http://schemas.microsoft.com/office/drawing/2014/main" id="{67C7CCB9-EA04-108A-B716-8D693E1A2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356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2" name="Oval 542">
              <a:extLst>
                <a:ext uri="{FF2B5EF4-FFF2-40B4-BE49-F238E27FC236}">
                  <a16:creationId xmlns:a16="http://schemas.microsoft.com/office/drawing/2014/main" id="{1AC875C0-543F-7519-FC01-BC33AD6E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1595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3" name="Oval 543">
              <a:extLst>
                <a:ext uri="{FF2B5EF4-FFF2-40B4-BE49-F238E27FC236}">
                  <a16:creationId xmlns:a16="http://schemas.microsoft.com/office/drawing/2014/main" id="{CF83AE73-9D6F-1DE1-9F86-C9B35C14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1635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4" name="Oval 544">
              <a:extLst>
                <a:ext uri="{FF2B5EF4-FFF2-40B4-BE49-F238E27FC236}">
                  <a16:creationId xmlns:a16="http://schemas.microsoft.com/office/drawing/2014/main" id="{8BCDDAE7-A673-8F1B-776F-376B19D2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907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5" name="Oval 545">
              <a:extLst>
                <a:ext uri="{FF2B5EF4-FFF2-40B4-BE49-F238E27FC236}">
                  <a16:creationId xmlns:a16="http://schemas.microsoft.com/office/drawing/2014/main" id="{297CF92D-7D58-74B4-55BD-6683A5540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920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6" name="Oval 546">
              <a:extLst>
                <a:ext uri="{FF2B5EF4-FFF2-40B4-BE49-F238E27FC236}">
                  <a16:creationId xmlns:a16="http://schemas.microsoft.com/office/drawing/2014/main" id="{B8E36399-1FC2-3140-E39B-88E532219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917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667" name="Oval 547">
              <a:extLst>
                <a:ext uri="{FF2B5EF4-FFF2-40B4-BE49-F238E27FC236}">
                  <a16:creationId xmlns:a16="http://schemas.microsoft.com/office/drawing/2014/main" id="{2DA6B8C8-8996-F7F2-A7B1-CE1437EFB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1347"/>
              <a:ext cx="152" cy="15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275" name="Rectangle 548">
              <a:extLst>
                <a:ext uri="{FF2B5EF4-FFF2-40B4-BE49-F238E27FC236}">
                  <a16:creationId xmlns:a16="http://schemas.microsoft.com/office/drawing/2014/main" id="{1E34AE57-1045-6710-67DD-B2C843005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605"/>
              <a:ext cx="53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100">
                  <a:solidFill>
                    <a:srgbClr val="000000"/>
                  </a:solidFill>
                  <a:latin typeface="Arial Narrow" panose="020B0606020202030204" pitchFamily="34" charset="0"/>
                </a:rPr>
                <a:t>Albacete</a:t>
              </a:r>
              <a:endParaRPr lang="es-ES" altLang="es-ES_tradnl" sz="2400"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pie de página">
            <a:extLst>
              <a:ext uri="{FF2B5EF4-FFF2-40B4-BE49-F238E27FC236}">
                <a16:creationId xmlns:a16="http://schemas.microsoft.com/office/drawing/2014/main" id="{9F5CF8E5-13A3-C470-56DC-A7BFFD8C7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00706850-5258-44EC-BB34-109A87B14084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88672DA-43D6-6FC7-54AD-B48E9E9A8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0"/>
            <a:ext cx="8534400" cy="638175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4.3.1.1.  Búsqueda primero en profundidad.</a:t>
            </a: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ACA0A38E-F98D-4C9B-0AE0-3992EA27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93713"/>
            <a:ext cx="87090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_tradnl" sz="2800"/>
              <a:t>El recorrido </a:t>
            </a:r>
            <a:r>
              <a:rPr lang="es-ES_tradnl" altLang="es-ES_tradnl" sz="2800" b="1"/>
              <a:t>no es único:</a:t>
            </a:r>
            <a:r>
              <a:rPr lang="es-ES_tradnl" altLang="es-ES_tradnl" sz="2800"/>
              <a:t> depende del nodo inicial y del orden de visita de los adyacentes.</a:t>
            </a:r>
          </a:p>
          <a:p>
            <a:pPr>
              <a:spcBef>
                <a:spcPct val="0"/>
              </a:spcBef>
            </a:pPr>
            <a:r>
              <a:rPr lang="es-ES_tradnl" altLang="es-ES_tradnl" sz="2800"/>
              <a:t>El orden de visita de unos nodos a partir de otros puede ser visto como un árbol: </a:t>
            </a:r>
            <a:r>
              <a:rPr lang="es-ES_tradnl" altLang="es-ES_tradnl" sz="2800" b="1"/>
              <a:t>árbol de expansión en profundidad asociado al grafo</a:t>
            </a:r>
            <a:r>
              <a:rPr lang="es-ES_tradnl" altLang="es-ES_tradnl" sz="2800"/>
              <a:t>.</a:t>
            </a:r>
          </a:p>
          <a:p>
            <a:pPr>
              <a:spcBef>
                <a:spcPct val="0"/>
              </a:spcBef>
            </a:pPr>
            <a:r>
              <a:rPr lang="es-ES_tradnl" altLang="es-ES_tradnl" sz="2800"/>
              <a:t>Si aparecen varios árboles: </a:t>
            </a:r>
            <a:r>
              <a:rPr lang="es-ES_tradnl" altLang="es-ES_tradnl" sz="2800" b="1"/>
              <a:t>bosque de expansión en profundidad</a:t>
            </a:r>
            <a:r>
              <a:rPr lang="es-ES_tradnl" altLang="es-ES_tradnl" sz="2800"/>
              <a:t>.</a:t>
            </a:r>
          </a:p>
          <a:p>
            <a:pPr>
              <a:spcBef>
                <a:spcPct val="0"/>
              </a:spcBef>
            </a:pPr>
            <a:endParaRPr lang="es-ES_tradnl" altLang="es-ES_tradnl" sz="2800"/>
          </a:p>
          <a:p>
            <a:pPr>
              <a:spcBef>
                <a:spcPct val="0"/>
              </a:spcBef>
            </a:pPr>
            <a:r>
              <a:rPr lang="es-ES_tradnl" altLang="es-ES_tradnl" sz="2800" b="1"/>
              <a:t>Ejemplo.</a:t>
            </a:r>
            <a:br>
              <a:rPr lang="es-ES_tradnl" altLang="es-ES_tradnl" sz="2800"/>
            </a:br>
            <a:r>
              <a:rPr lang="es-ES_tradnl" altLang="es-ES_tradnl" sz="2800"/>
              <a:t>Grafo</a:t>
            </a:r>
            <a:br>
              <a:rPr lang="es-ES_tradnl" altLang="es-ES_tradnl" sz="2800"/>
            </a:br>
            <a:r>
              <a:rPr lang="es-ES_tradnl" altLang="es-ES_tradnl" sz="2800"/>
              <a:t>no</a:t>
            </a:r>
            <a:br>
              <a:rPr lang="es-ES_tradnl" altLang="es-ES_tradnl" sz="2800"/>
            </a:br>
            <a:r>
              <a:rPr lang="es-ES_tradnl" altLang="es-ES_tradnl" sz="2800"/>
              <a:t>dirigido.</a:t>
            </a:r>
          </a:p>
        </p:txBody>
      </p:sp>
      <p:grpSp>
        <p:nvGrpSpPr>
          <p:cNvPr id="33797" name="Group 75">
            <a:extLst>
              <a:ext uri="{FF2B5EF4-FFF2-40B4-BE49-F238E27FC236}">
                <a16:creationId xmlns:a16="http://schemas.microsoft.com/office/drawing/2014/main" id="{7D53DED9-D167-F591-D3EE-0845683289BA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3635375"/>
            <a:ext cx="5391150" cy="2708275"/>
            <a:chOff x="1439" y="2314"/>
            <a:chExt cx="3396" cy="1706"/>
          </a:xfrm>
        </p:grpSpPr>
        <p:sp>
          <p:nvSpPr>
            <p:cNvPr id="33798" name="Line 66">
              <a:extLst>
                <a:ext uri="{FF2B5EF4-FFF2-40B4-BE49-F238E27FC236}">
                  <a16:creationId xmlns:a16="http://schemas.microsoft.com/office/drawing/2014/main" id="{61019D98-2E2D-90FE-F250-334477896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2470"/>
              <a:ext cx="842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799" name="Line 67">
              <a:extLst>
                <a:ext uri="{FF2B5EF4-FFF2-40B4-BE49-F238E27FC236}">
                  <a16:creationId xmlns:a16="http://schemas.microsoft.com/office/drawing/2014/main" id="{D96E0BDF-FEFC-840C-F089-DCF3202E4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651"/>
              <a:ext cx="30" cy="6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0" name="Line 68">
              <a:extLst>
                <a:ext uri="{FF2B5EF4-FFF2-40B4-BE49-F238E27FC236}">
                  <a16:creationId xmlns:a16="http://schemas.microsoft.com/office/drawing/2014/main" id="{D4C04856-F89A-676E-947A-A2B85BFF7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9" y="3476"/>
              <a:ext cx="580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1" name="Line 69">
              <a:extLst>
                <a:ext uri="{FF2B5EF4-FFF2-40B4-BE49-F238E27FC236}">
                  <a16:creationId xmlns:a16="http://schemas.microsoft.com/office/drawing/2014/main" id="{EEE10005-8F04-3185-6F01-7257DF17D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3" y="2598"/>
              <a:ext cx="49" cy="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2" name="Line 70">
              <a:extLst>
                <a:ext uri="{FF2B5EF4-FFF2-40B4-BE49-F238E27FC236}">
                  <a16:creationId xmlns:a16="http://schemas.microsoft.com/office/drawing/2014/main" id="{791A2B99-C63D-4BBD-943A-65DDE3F96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3259"/>
              <a:ext cx="948" cy="1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3" name="Line 71">
              <a:extLst>
                <a:ext uri="{FF2B5EF4-FFF2-40B4-BE49-F238E27FC236}">
                  <a16:creationId xmlns:a16="http://schemas.microsoft.com/office/drawing/2014/main" id="{D56F705A-FC46-088B-AE25-BF237CD30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602"/>
              <a:ext cx="475" cy="4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4" name="Line 72">
              <a:extLst>
                <a:ext uri="{FF2B5EF4-FFF2-40B4-BE49-F238E27FC236}">
                  <a16:creationId xmlns:a16="http://schemas.microsoft.com/office/drawing/2014/main" id="{A6A8AEA5-D870-9A22-628B-4D45ACC54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2754"/>
              <a:ext cx="389" cy="7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5" name="Line 73">
              <a:extLst>
                <a:ext uri="{FF2B5EF4-FFF2-40B4-BE49-F238E27FC236}">
                  <a16:creationId xmlns:a16="http://schemas.microsoft.com/office/drawing/2014/main" id="{7C970A8A-EBEC-A10A-2DEB-2EC88AF2D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721"/>
              <a:ext cx="381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6" name="Line 74">
              <a:extLst>
                <a:ext uri="{FF2B5EF4-FFF2-40B4-BE49-F238E27FC236}">
                  <a16:creationId xmlns:a16="http://schemas.microsoft.com/office/drawing/2014/main" id="{A1D8FC24-3EC6-1D37-FA72-6488FA46D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1" y="3389"/>
              <a:ext cx="793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3807" name="Oval 57">
              <a:extLst>
                <a:ext uri="{FF2B5EF4-FFF2-40B4-BE49-F238E27FC236}">
                  <a16:creationId xmlns:a16="http://schemas.microsoft.com/office/drawing/2014/main" id="{6205F4E4-8A31-1FE5-DC69-666BB84AF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31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33808" name="Oval 58">
              <a:extLst>
                <a:ext uri="{FF2B5EF4-FFF2-40B4-BE49-F238E27FC236}">
                  <a16:creationId xmlns:a16="http://schemas.microsoft.com/office/drawing/2014/main" id="{8F55EF39-DC84-5A06-4E07-A62C8AA1E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79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33809" name="Oval 59">
              <a:extLst>
                <a:ext uri="{FF2B5EF4-FFF2-40B4-BE49-F238E27FC236}">
                  <a16:creationId xmlns:a16="http://schemas.microsoft.com/office/drawing/2014/main" id="{8C839B59-B39E-C451-9A3A-4AA0D2A6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3109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33810" name="Oval 60">
              <a:extLst>
                <a:ext uri="{FF2B5EF4-FFF2-40B4-BE49-F238E27FC236}">
                  <a16:creationId xmlns:a16="http://schemas.microsoft.com/office/drawing/2014/main" id="{9B38D5B4-832F-0391-68BD-AA1FFDB4D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324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33811" name="Oval 61">
              <a:extLst>
                <a:ext uri="{FF2B5EF4-FFF2-40B4-BE49-F238E27FC236}">
                  <a16:creationId xmlns:a16="http://schemas.microsoft.com/office/drawing/2014/main" id="{CBA61FBE-3A24-F442-5E08-9C1586EB9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727"/>
              <a:ext cx="302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8</a:t>
              </a:r>
            </a:p>
          </p:txBody>
        </p:sp>
        <p:sp>
          <p:nvSpPr>
            <p:cNvPr id="33812" name="Oval 62">
              <a:extLst>
                <a:ext uri="{FF2B5EF4-FFF2-40B4-BE49-F238E27FC236}">
                  <a16:creationId xmlns:a16="http://schemas.microsoft.com/office/drawing/2014/main" id="{B44857A0-7B53-1128-D725-CDA487784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2956"/>
              <a:ext cx="302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  <p:sp>
          <p:nvSpPr>
            <p:cNvPr id="33813" name="Oval 63">
              <a:extLst>
                <a:ext uri="{FF2B5EF4-FFF2-40B4-BE49-F238E27FC236}">
                  <a16:creationId xmlns:a16="http://schemas.microsoft.com/office/drawing/2014/main" id="{203AC6CC-4700-B703-FAE8-D6175362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507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33814" name="Oval 64">
              <a:extLst>
                <a:ext uri="{FF2B5EF4-FFF2-40B4-BE49-F238E27FC236}">
                  <a16:creationId xmlns:a16="http://schemas.microsoft.com/office/drawing/2014/main" id="{8C888E1A-7243-5DAF-FB04-11DA206C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318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9</a:t>
              </a:r>
            </a:p>
          </p:txBody>
        </p:sp>
        <p:sp>
          <p:nvSpPr>
            <p:cNvPr id="33815" name="Oval 65">
              <a:extLst>
                <a:ext uri="{FF2B5EF4-FFF2-40B4-BE49-F238E27FC236}">
                  <a16:creationId xmlns:a16="http://schemas.microsoft.com/office/drawing/2014/main" id="{00246B75-B718-CAA9-D95B-B78143AE6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343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pie de página">
            <a:extLst>
              <a:ext uri="{FF2B5EF4-FFF2-40B4-BE49-F238E27FC236}">
                <a16:creationId xmlns:a16="http://schemas.microsoft.com/office/drawing/2014/main" id="{6C72CE14-AC58-4F69-4CD8-6AA7BB28A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16D1B4A-84C9-4D4D-9932-A31DC9C2577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D4096C1-8BA6-374E-564E-95B146EA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0"/>
            <a:ext cx="8534400" cy="698500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4.3.1.1.  Búsqueda primero en profundidad.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FCDE5D9-CD92-E9C8-CD3F-3E0F4A7A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987925"/>
            <a:ext cx="8709025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 b="1"/>
              <a:t>Arcos no del árbol:</a:t>
            </a:r>
            <a:r>
              <a:rPr lang="es-ES_tradnl" altLang="es-ES_tradnl" sz="2800"/>
              <a:t> </a:t>
            </a:r>
            <a:r>
              <a:rPr lang="es-ES_tradnl" altLang="es-ES_tradnl" sz="2800" b="1"/>
              <a:t>si</a:t>
            </a:r>
            <a:r>
              <a:rPr lang="es-ES_tradnl" altLang="es-ES_tradnl" sz="2800"/>
              <a:t> marca[v] == noVisitado ... </a:t>
            </a:r>
            <a:r>
              <a:rPr lang="es-ES_tradnl" altLang="es-ES_tradnl" sz="2800">
                <a:sym typeface="Wingdings" panose="05000000000000000000" pitchFamily="2" charset="2"/>
              </a:rPr>
              <a:t> se detectan cuando la condición </a:t>
            </a:r>
            <a:r>
              <a:rPr lang="es-ES_tradnl" altLang="es-ES_tradnl" sz="2800"/>
              <a:t>es falsa. </a:t>
            </a:r>
            <a:r>
              <a:rPr lang="es-ES_tradnl" altLang="es-ES_tradnl" sz="2800">
                <a:hlinkClick r:id="rId2" action="ppaction://hlinksldjump"/>
              </a:rPr>
              <a:t>+</a:t>
            </a:r>
            <a:endParaRPr lang="es-ES_tradnl" altLang="es-ES_tradnl" sz="2800"/>
          </a:p>
        </p:txBody>
      </p:sp>
      <p:sp>
        <p:nvSpPr>
          <p:cNvPr id="34821" name="Rectangle 50">
            <a:extLst>
              <a:ext uri="{FF2B5EF4-FFF2-40B4-BE49-F238E27FC236}">
                <a16:creationId xmlns:a16="http://schemas.microsoft.com/office/drawing/2014/main" id="{2E3CEA02-2795-A329-1D82-8A818C95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547688"/>
            <a:ext cx="8524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 b="1"/>
              <a:t>Bosque de expansión en profundidad</a:t>
            </a:r>
            <a:endParaRPr lang="es-ES_tradnl" altLang="es-ES_tradnl" sz="2800"/>
          </a:p>
        </p:txBody>
      </p:sp>
      <p:sp>
        <p:nvSpPr>
          <p:cNvPr id="34822" name="Oval 23">
            <a:extLst>
              <a:ext uri="{FF2B5EF4-FFF2-40B4-BE49-F238E27FC236}">
                <a16:creationId xmlns:a16="http://schemas.microsoft.com/office/drawing/2014/main" id="{34E1D04C-507B-8170-CD20-1E78F7F5A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1209675"/>
            <a:ext cx="419100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1</a:t>
            </a:r>
          </a:p>
        </p:txBody>
      </p:sp>
      <p:sp>
        <p:nvSpPr>
          <p:cNvPr id="34823" name="Oval 24">
            <a:extLst>
              <a:ext uri="{FF2B5EF4-FFF2-40B4-BE49-F238E27FC236}">
                <a16:creationId xmlns:a16="http://schemas.microsoft.com/office/drawing/2014/main" id="{62785B3B-D13C-5008-1760-0EBA7164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1997075"/>
            <a:ext cx="419100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2</a:t>
            </a:r>
          </a:p>
        </p:txBody>
      </p:sp>
      <p:sp>
        <p:nvSpPr>
          <p:cNvPr id="34824" name="Oval 25">
            <a:extLst>
              <a:ext uri="{FF2B5EF4-FFF2-40B4-BE49-F238E27FC236}">
                <a16:creationId xmlns:a16="http://schemas.microsoft.com/office/drawing/2014/main" id="{C9646E2F-9490-581D-9755-C910D661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3646488"/>
            <a:ext cx="420687" cy="4397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3</a:t>
            </a:r>
          </a:p>
        </p:txBody>
      </p:sp>
      <p:sp>
        <p:nvSpPr>
          <p:cNvPr id="34825" name="Oval 26">
            <a:extLst>
              <a:ext uri="{FF2B5EF4-FFF2-40B4-BE49-F238E27FC236}">
                <a16:creationId xmlns:a16="http://schemas.microsoft.com/office/drawing/2014/main" id="{AEC261A1-D118-6F7E-E16C-25261913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2820988"/>
            <a:ext cx="419100" cy="4397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6</a:t>
            </a:r>
          </a:p>
        </p:txBody>
      </p:sp>
      <p:sp>
        <p:nvSpPr>
          <p:cNvPr id="34826" name="Oval 27">
            <a:extLst>
              <a:ext uri="{FF2B5EF4-FFF2-40B4-BE49-F238E27FC236}">
                <a16:creationId xmlns:a16="http://schemas.microsoft.com/office/drawing/2014/main" id="{7BF0BF55-FBE2-2A74-C64A-2B941E7F8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3646488"/>
            <a:ext cx="419100" cy="4397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8</a:t>
            </a:r>
          </a:p>
        </p:txBody>
      </p:sp>
      <p:sp>
        <p:nvSpPr>
          <p:cNvPr id="34827" name="Oval 28">
            <a:extLst>
              <a:ext uri="{FF2B5EF4-FFF2-40B4-BE49-F238E27FC236}">
                <a16:creationId xmlns:a16="http://schemas.microsoft.com/office/drawing/2014/main" id="{D4FED11B-301C-76CB-AF9A-291F3EB5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2698750"/>
            <a:ext cx="420688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7</a:t>
            </a:r>
          </a:p>
        </p:txBody>
      </p:sp>
      <p:sp>
        <p:nvSpPr>
          <p:cNvPr id="34828" name="Oval 29">
            <a:extLst>
              <a:ext uri="{FF2B5EF4-FFF2-40B4-BE49-F238E27FC236}">
                <a16:creationId xmlns:a16="http://schemas.microsoft.com/office/drawing/2014/main" id="{245B9FC9-1189-7803-2005-122C21AB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1204913"/>
            <a:ext cx="419100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4</a:t>
            </a:r>
          </a:p>
        </p:txBody>
      </p:sp>
      <p:sp>
        <p:nvSpPr>
          <p:cNvPr id="34829" name="Oval 30">
            <a:extLst>
              <a:ext uri="{FF2B5EF4-FFF2-40B4-BE49-F238E27FC236}">
                <a16:creationId xmlns:a16="http://schemas.microsoft.com/office/drawing/2014/main" id="{0A86F31C-41BA-2E07-E0A6-8973E0730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3221038"/>
            <a:ext cx="420688" cy="4397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9</a:t>
            </a:r>
          </a:p>
        </p:txBody>
      </p:sp>
      <p:sp>
        <p:nvSpPr>
          <p:cNvPr id="34830" name="Oval 31">
            <a:extLst>
              <a:ext uri="{FF2B5EF4-FFF2-40B4-BE49-F238E27FC236}">
                <a16:creationId xmlns:a16="http://schemas.microsoft.com/office/drawing/2014/main" id="{20F3416E-A3A2-0DB7-9902-A29B3C28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2162175"/>
            <a:ext cx="420687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5</a:t>
            </a:r>
          </a:p>
        </p:txBody>
      </p:sp>
      <p:sp>
        <p:nvSpPr>
          <p:cNvPr id="34831" name="Line 32">
            <a:extLst>
              <a:ext uri="{FF2B5EF4-FFF2-40B4-BE49-F238E27FC236}">
                <a16:creationId xmlns:a16="http://schemas.microsoft.com/office/drawing/2014/main" id="{90E0D4B4-A3C7-EB7F-7BDB-0CD991BB8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1651000"/>
            <a:ext cx="0" cy="350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2" name="Line 33">
            <a:extLst>
              <a:ext uri="{FF2B5EF4-FFF2-40B4-BE49-F238E27FC236}">
                <a16:creationId xmlns:a16="http://schemas.microsoft.com/office/drawing/2014/main" id="{C35B1C48-93B2-2A41-2AE8-B1F7B9A0D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2306638"/>
            <a:ext cx="595313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3" name="Line 34">
            <a:extLst>
              <a:ext uri="{FF2B5EF4-FFF2-40B4-BE49-F238E27FC236}">
                <a16:creationId xmlns:a16="http://schemas.microsoft.com/office/drawing/2014/main" id="{A78B4EC5-4458-88E2-AC42-5BBB712895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5225" y="2427288"/>
            <a:ext cx="11113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4" name="Line 35">
            <a:extLst>
              <a:ext uri="{FF2B5EF4-FFF2-40B4-BE49-F238E27FC236}">
                <a16:creationId xmlns:a16="http://schemas.microsoft.com/office/drawing/2014/main" id="{6595697E-7ECD-7567-5E9A-520BBF18D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5225" y="3252788"/>
            <a:ext cx="11113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5" name="Line 36">
            <a:extLst>
              <a:ext uri="{FF2B5EF4-FFF2-40B4-BE49-F238E27FC236}">
                <a16:creationId xmlns:a16="http://schemas.microsoft.com/office/drawing/2014/main" id="{320C4890-145E-0E3A-4DBC-1AE0B9BF2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205163"/>
            <a:ext cx="750888" cy="498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6" name="Line 37">
            <a:extLst>
              <a:ext uri="{FF2B5EF4-FFF2-40B4-BE49-F238E27FC236}">
                <a16:creationId xmlns:a16="http://schemas.microsoft.com/office/drawing/2014/main" id="{1E5EED2B-24AA-B8C5-B8D6-7511520AF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1633538"/>
            <a:ext cx="127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7" name="Line 38">
            <a:extLst>
              <a:ext uri="{FF2B5EF4-FFF2-40B4-BE49-F238E27FC236}">
                <a16:creationId xmlns:a16="http://schemas.microsoft.com/office/drawing/2014/main" id="{9E0CCF0F-DF81-DF75-9FF6-7ECC3A9C8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2063" y="2605088"/>
            <a:ext cx="25400" cy="620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8" name="Freeform 39">
            <a:extLst>
              <a:ext uri="{FF2B5EF4-FFF2-40B4-BE49-F238E27FC236}">
                <a16:creationId xmlns:a16="http://schemas.microsoft.com/office/drawing/2014/main" id="{CD09171C-91F4-BC6D-6799-D2ECCAC8CCC0}"/>
              </a:ext>
            </a:extLst>
          </p:cNvPr>
          <p:cNvSpPr>
            <a:spLocks/>
          </p:cNvSpPr>
          <p:nvPr/>
        </p:nvSpPr>
        <p:spPr bwMode="auto">
          <a:xfrm>
            <a:off x="1703388" y="1433513"/>
            <a:ext cx="525462" cy="2408237"/>
          </a:xfrm>
          <a:custGeom>
            <a:avLst/>
            <a:gdLst>
              <a:gd name="T0" fmla="*/ 2147483646 w 208"/>
              <a:gd name="T1" fmla="*/ 2147483646 h 951"/>
              <a:gd name="T2" fmla="*/ 2147483646 w 208"/>
              <a:gd name="T3" fmla="*/ 2147483646 h 951"/>
              <a:gd name="T4" fmla="*/ 2147483646 w 208"/>
              <a:gd name="T5" fmla="*/ 2147483646 h 951"/>
              <a:gd name="T6" fmla="*/ 2147483646 w 208"/>
              <a:gd name="T7" fmla="*/ 2147483646 h 951"/>
              <a:gd name="T8" fmla="*/ 2147483646 w 208"/>
              <a:gd name="T9" fmla="*/ 0 h 9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" h="951">
                <a:moveTo>
                  <a:pt x="207" y="951"/>
                </a:moveTo>
                <a:cubicBezTo>
                  <a:pt x="182" y="926"/>
                  <a:pt x="88" y="886"/>
                  <a:pt x="54" y="801"/>
                </a:cubicBezTo>
                <a:cubicBezTo>
                  <a:pt x="20" y="716"/>
                  <a:pt x="0" y="549"/>
                  <a:pt x="1" y="441"/>
                </a:cubicBezTo>
                <a:cubicBezTo>
                  <a:pt x="2" y="333"/>
                  <a:pt x="23" y="227"/>
                  <a:pt x="58" y="153"/>
                </a:cubicBezTo>
                <a:cubicBezTo>
                  <a:pt x="93" y="79"/>
                  <a:pt x="177" y="32"/>
                  <a:pt x="20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39" name="Freeform 40">
            <a:extLst>
              <a:ext uri="{FF2B5EF4-FFF2-40B4-BE49-F238E27FC236}">
                <a16:creationId xmlns:a16="http://schemas.microsoft.com/office/drawing/2014/main" id="{3656A6B0-6058-D7A5-38CA-DA15D1A2E66F}"/>
              </a:ext>
            </a:extLst>
          </p:cNvPr>
          <p:cNvSpPr>
            <a:spLocks/>
          </p:cNvSpPr>
          <p:nvPr/>
        </p:nvSpPr>
        <p:spPr bwMode="auto">
          <a:xfrm>
            <a:off x="4494213" y="1498600"/>
            <a:ext cx="423862" cy="1935163"/>
          </a:xfrm>
          <a:custGeom>
            <a:avLst/>
            <a:gdLst>
              <a:gd name="T0" fmla="*/ 2147483646 w 168"/>
              <a:gd name="T1" fmla="*/ 2147483646 h 764"/>
              <a:gd name="T2" fmla="*/ 2147483646 w 168"/>
              <a:gd name="T3" fmla="*/ 2147483646 h 764"/>
              <a:gd name="T4" fmla="*/ 2147483646 w 168"/>
              <a:gd name="T5" fmla="*/ 2147483646 h 764"/>
              <a:gd name="T6" fmla="*/ 2147483646 w 168"/>
              <a:gd name="T7" fmla="*/ 0 h 7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8" h="764">
                <a:moveTo>
                  <a:pt x="168" y="764"/>
                </a:moveTo>
                <a:cubicBezTo>
                  <a:pt x="144" y="735"/>
                  <a:pt x="46" y="681"/>
                  <a:pt x="23" y="591"/>
                </a:cubicBezTo>
                <a:cubicBezTo>
                  <a:pt x="0" y="501"/>
                  <a:pt x="10" y="324"/>
                  <a:pt x="32" y="226"/>
                </a:cubicBezTo>
                <a:cubicBezTo>
                  <a:pt x="54" y="128"/>
                  <a:pt x="128" y="47"/>
                  <a:pt x="153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840" name="Text Box 41">
            <a:extLst>
              <a:ext uri="{FF2B5EF4-FFF2-40B4-BE49-F238E27FC236}">
                <a16:creationId xmlns:a16="http://schemas.microsoft.com/office/drawing/2014/main" id="{D78DC084-2F20-BC8A-2153-67A8C7A5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1328738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1º</a:t>
            </a:r>
          </a:p>
        </p:txBody>
      </p:sp>
      <p:sp>
        <p:nvSpPr>
          <p:cNvPr id="34841" name="Text Box 42">
            <a:extLst>
              <a:ext uri="{FF2B5EF4-FFF2-40B4-BE49-F238E27FC236}">
                <a16:creationId xmlns:a16="http://schemas.microsoft.com/office/drawing/2014/main" id="{E3773C97-6CA4-E7D2-E9CF-03E343D1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1920875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2º</a:t>
            </a:r>
          </a:p>
        </p:txBody>
      </p:sp>
      <p:sp>
        <p:nvSpPr>
          <p:cNvPr id="34842" name="Text Box 43">
            <a:extLst>
              <a:ext uri="{FF2B5EF4-FFF2-40B4-BE49-F238E27FC236}">
                <a16:creationId xmlns:a16="http://schemas.microsoft.com/office/drawing/2014/main" id="{E8B919A1-2F70-88FD-73F4-7C0F08C02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3729038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4º</a:t>
            </a:r>
          </a:p>
        </p:txBody>
      </p:sp>
      <p:sp>
        <p:nvSpPr>
          <p:cNvPr id="34843" name="Text Box 44">
            <a:extLst>
              <a:ext uri="{FF2B5EF4-FFF2-40B4-BE49-F238E27FC236}">
                <a16:creationId xmlns:a16="http://schemas.microsoft.com/office/drawing/2014/main" id="{98CC3C24-755B-3EEA-B662-BA5D68F83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2770188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3º</a:t>
            </a:r>
          </a:p>
        </p:txBody>
      </p:sp>
      <p:sp>
        <p:nvSpPr>
          <p:cNvPr id="34844" name="Text Box 45">
            <a:extLst>
              <a:ext uri="{FF2B5EF4-FFF2-40B4-BE49-F238E27FC236}">
                <a16:creationId xmlns:a16="http://schemas.microsoft.com/office/drawing/2014/main" id="{9E90290F-9461-D3DC-0B96-2F8B8E513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2717800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6º</a:t>
            </a:r>
          </a:p>
        </p:txBody>
      </p:sp>
      <p:sp>
        <p:nvSpPr>
          <p:cNvPr id="34845" name="Text Box 46">
            <a:extLst>
              <a:ext uri="{FF2B5EF4-FFF2-40B4-BE49-F238E27FC236}">
                <a16:creationId xmlns:a16="http://schemas.microsoft.com/office/drawing/2014/main" id="{EB5A30C1-5F30-9C4A-F5C8-495AB38FC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238" y="3711575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5º</a:t>
            </a:r>
          </a:p>
        </p:txBody>
      </p:sp>
      <p:sp>
        <p:nvSpPr>
          <p:cNvPr id="34846" name="Text Box 47">
            <a:extLst>
              <a:ext uri="{FF2B5EF4-FFF2-40B4-BE49-F238E27FC236}">
                <a16:creationId xmlns:a16="http://schemas.microsoft.com/office/drawing/2014/main" id="{177912C4-1F0B-5C51-E06C-D4A6F644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2252663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8º</a:t>
            </a:r>
          </a:p>
        </p:txBody>
      </p:sp>
      <p:sp>
        <p:nvSpPr>
          <p:cNvPr id="34847" name="Text Box 48">
            <a:extLst>
              <a:ext uri="{FF2B5EF4-FFF2-40B4-BE49-F238E27FC236}">
                <a16:creationId xmlns:a16="http://schemas.microsoft.com/office/drawing/2014/main" id="{513CB096-4FE6-C06B-A336-8A2B76A8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1238250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7º</a:t>
            </a:r>
          </a:p>
        </p:txBody>
      </p:sp>
      <p:sp>
        <p:nvSpPr>
          <p:cNvPr id="34848" name="Text Box 49">
            <a:extLst>
              <a:ext uri="{FF2B5EF4-FFF2-40B4-BE49-F238E27FC236}">
                <a16:creationId xmlns:a16="http://schemas.microsoft.com/office/drawing/2014/main" id="{36E6961A-A20C-BDBE-4BBD-D0097C216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3324225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9º</a:t>
            </a:r>
          </a:p>
        </p:txBody>
      </p:sp>
      <p:sp>
        <p:nvSpPr>
          <p:cNvPr id="88115" name="Text Box 51">
            <a:extLst>
              <a:ext uri="{FF2B5EF4-FFF2-40B4-BE49-F238E27FC236}">
                <a16:creationId xmlns:a16="http://schemas.microsoft.com/office/drawing/2014/main" id="{DD9EE36B-3ACD-2E72-A6A1-E1465437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2654300"/>
            <a:ext cx="1552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Arcos del árbol</a:t>
            </a:r>
          </a:p>
        </p:txBody>
      </p:sp>
      <p:sp>
        <p:nvSpPr>
          <p:cNvPr id="88116" name="Freeform 52">
            <a:extLst>
              <a:ext uri="{FF2B5EF4-FFF2-40B4-BE49-F238E27FC236}">
                <a16:creationId xmlns:a16="http://schemas.microsoft.com/office/drawing/2014/main" id="{D67DD855-7EDD-E2A3-0D46-5FEDD1B2431C}"/>
              </a:ext>
            </a:extLst>
          </p:cNvPr>
          <p:cNvSpPr>
            <a:spLocks/>
          </p:cNvSpPr>
          <p:nvPr/>
        </p:nvSpPr>
        <p:spPr bwMode="auto">
          <a:xfrm>
            <a:off x="5186363" y="1860550"/>
            <a:ext cx="1173162" cy="792163"/>
          </a:xfrm>
          <a:custGeom>
            <a:avLst/>
            <a:gdLst>
              <a:gd name="T0" fmla="*/ 0 w 464"/>
              <a:gd name="T1" fmla="*/ 2147483646 h 313"/>
              <a:gd name="T2" fmla="*/ 2147483646 w 464"/>
              <a:gd name="T3" fmla="*/ 2147483646 h 313"/>
              <a:gd name="T4" fmla="*/ 2147483646 w 464"/>
              <a:gd name="T5" fmla="*/ 2147483646 h 313"/>
              <a:gd name="T6" fmla="*/ 2147483646 w 464"/>
              <a:gd name="T7" fmla="*/ 2147483646 h 313"/>
              <a:gd name="T8" fmla="*/ 2147483646 w 464"/>
              <a:gd name="T9" fmla="*/ 2147483646 h 313"/>
              <a:gd name="T10" fmla="*/ 2147483646 w 464"/>
              <a:gd name="T11" fmla="*/ 2147483646 h 313"/>
              <a:gd name="T12" fmla="*/ 2147483646 w 464"/>
              <a:gd name="T13" fmla="*/ 2147483646 h 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64" h="313">
                <a:moveTo>
                  <a:pt x="0" y="56"/>
                </a:moveTo>
                <a:cubicBezTo>
                  <a:pt x="18" y="51"/>
                  <a:pt x="87" y="0"/>
                  <a:pt x="108" y="15"/>
                </a:cubicBezTo>
                <a:cubicBezTo>
                  <a:pt x="129" y="30"/>
                  <a:pt x="105" y="129"/>
                  <a:pt x="124" y="147"/>
                </a:cubicBezTo>
                <a:cubicBezTo>
                  <a:pt x="143" y="165"/>
                  <a:pt x="202" y="111"/>
                  <a:pt x="224" y="122"/>
                </a:cubicBezTo>
                <a:cubicBezTo>
                  <a:pt x="246" y="133"/>
                  <a:pt x="238" y="194"/>
                  <a:pt x="257" y="213"/>
                </a:cubicBezTo>
                <a:cubicBezTo>
                  <a:pt x="276" y="232"/>
                  <a:pt x="306" y="221"/>
                  <a:pt x="340" y="238"/>
                </a:cubicBezTo>
                <a:cubicBezTo>
                  <a:pt x="374" y="255"/>
                  <a:pt x="438" y="297"/>
                  <a:pt x="464" y="313"/>
                </a:cubicBezTo>
              </a:path>
            </a:pathLst>
          </a:custGeom>
          <a:noFill/>
          <a:ln w="38100" cmpd="sng">
            <a:solidFill>
              <a:srgbClr val="32FE1C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8117" name="Freeform 53">
            <a:extLst>
              <a:ext uri="{FF2B5EF4-FFF2-40B4-BE49-F238E27FC236}">
                <a16:creationId xmlns:a16="http://schemas.microsoft.com/office/drawing/2014/main" id="{08C8A50F-0B51-46AE-2976-DCF5EF485123}"/>
              </a:ext>
            </a:extLst>
          </p:cNvPr>
          <p:cNvSpPr>
            <a:spLocks/>
          </p:cNvSpPr>
          <p:nvPr/>
        </p:nvSpPr>
        <p:spPr bwMode="auto">
          <a:xfrm>
            <a:off x="5184775" y="2914650"/>
            <a:ext cx="919163" cy="290513"/>
          </a:xfrm>
          <a:custGeom>
            <a:avLst/>
            <a:gdLst>
              <a:gd name="T0" fmla="*/ 0 w 339"/>
              <a:gd name="T1" fmla="*/ 2147483646 h 115"/>
              <a:gd name="T2" fmla="*/ 2147483646 w 339"/>
              <a:gd name="T3" fmla="*/ 2147483646 h 115"/>
              <a:gd name="T4" fmla="*/ 2147483646 w 339"/>
              <a:gd name="T5" fmla="*/ 2147483646 h 115"/>
              <a:gd name="T6" fmla="*/ 2147483646 w 339"/>
              <a:gd name="T7" fmla="*/ 2147483646 h 115"/>
              <a:gd name="T8" fmla="*/ 2147483646 w 339"/>
              <a:gd name="T9" fmla="*/ 2147483646 h 115"/>
              <a:gd name="T10" fmla="*/ 2147483646 w 339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9" h="115">
                <a:moveTo>
                  <a:pt x="0" y="58"/>
                </a:moveTo>
                <a:cubicBezTo>
                  <a:pt x="10" y="50"/>
                  <a:pt x="39" y="0"/>
                  <a:pt x="58" y="8"/>
                </a:cubicBezTo>
                <a:cubicBezTo>
                  <a:pt x="77" y="16"/>
                  <a:pt x="94" y="99"/>
                  <a:pt x="116" y="107"/>
                </a:cubicBezTo>
                <a:cubicBezTo>
                  <a:pt x="138" y="115"/>
                  <a:pt x="168" y="59"/>
                  <a:pt x="191" y="58"/>
                </a:cubicBezTo>
                <a:cubicBezTo>
                  <a:pt x="214" y="57"/>
                  <a:pt x="232" y="94"/>
                  <a:pt x="257" y="99"/>
                </a:cubicBezTo>
                <a:cubicBezTo>
                  <a:pt x="282" y="104"/>
                  <a:pt x="322" y="93"/>
                  <a:pt x="339" y="91"/>
                </a:cubicBezTo>
              </a:path>
            </a:pathLst>
          </a:custGeom>
          <a:noFill/>
          <a:ln w="38100" cmpd="sng">
            <a:solidFill>
              <a:srgbClr val="32FE1C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8120" name="Text Box 56">
            <a:extLst>
              <a:ext uri="{FF2B5EF4-FFF2-40B4-BE49-F238E27FC236}">
                <a16:creationId xmlns:a16="http://schemas.microsoft.com/office/drawing/2014/main" id="{02D74D46-1FA0-FE11-730C-7052F45B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846513"/>
            <a:ext cx="1552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Arcos no del árbol</a:t>
            </a:r>
          </a:p>
        </p:txBody>
      </p:sp>
      <p:sp>
        <p:nvSpPr>
          <p:cNvPr id="88121" name="Freeform 57">
            <a:extLst>
              <a:ext uri="{FF2B5EF4-FFF2-40B4-BE49-F238E27FC236}">
                <a16:creationId xmlns:a16="http://schemas.microsoft.com/office/drawing/2014/main" id="{3802D012-C3F5-4A4D-3EA8-1FF540EA5785}"/>
              </a:ext>
            </a:extLst>
          </p:cNvPr>
          <p:cNvSpPr>
            <a:spLocks/>
          </p:cNvSpPr>
          <p:nvPr/>
        </p:nvSpPr>
        <p:spPr bwMode="auto">
          <a:xfrm>
            <a:off x="4292600" y="3043238"/>
            <a:ext cx="614363" cy="962025"/>
          </a:xfrm>
          <a:custGeom>
            <a:avLst/>
            <a:gdLst>
              <a:gd name="T0" fmla="*/ 2147483646 w 387"/>
              <a:gd name="T1" fmla="*/ 0 h 606"/>
              <a:gd name="T2" fmla="*/ 2147483646 w 387"/>
              <a:gd name="T3" fmla="*/ 2147483646 h 606"/>
              <a:gd name="T4" fmla="*/ 2147483646 w 387"/>
              <a:gd name="T5" fmla="*/ 2147483646 h 606"/>
              <a:gd name="T6" fmla="*/ 2147483646 w 387"/>
              <a:gd name="T7" fmla="*/ 2147483646 h 606"/>
              <a:gd name="T8" fmla="*/ 2147483646 w 387"/>
              <a:gd name="T9" fmla="*/ 2147483646 h 606"/>
              <a:gd name="T10" fmla="*/ 2147483646 w 387"/>
              <a:gd name="T11" fmla="*/ 2147483646 h 6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7" h="606">
                <a:moveTo>
                  <a:pt x="88" y="0"/>
                </a:moveTo>
                <a:cubicBezTo>
                  <a:pt x="78" y="22"/>
                  <a:pt x="0" y="98"/>
                  <a:pt x="23" y="131"/>
                </a:cubicBezTo>
                <a:cubicBezTo>
                  <a:pt x="46" y="162"/>
                  <a:pt x="208" y="155"/>
                  <a:pt x="233" y="192"/>
                </a:cubicBezTo>
                <a:cubicBezTo>
                  <a:pt x="258" y="229"/>
                  <a:pt x="168" y="311"/>
                  <a:pt x="176" y="354"/>
                </a:cubicBezTo>
                <a:cubicBezTo>
                  <a:pt x="186" y="396"/>
                  <a:pt x="248" y="415"/>
                  <a:pt x="283" y="457"/>
                </a:cubicBezTo>
                <a:cubicBezTo>
                  <a:pt x="318" y="499"/>
                  <a:pt x="365" y="575"/>
                  <a:pt x="387" y="606"/>
                </a:cubicBezTo>
              </a:path>
            </a:pathLst>
          </a:custGeom>
          <a:noFill/>
          <a:ln w="38100" cmpd="sng">
            <a:solidFill>
              <a:srgbClr val="66CCFF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8122" name="Freeform 58">
            <a:extLst>
              <a:ext uri="{FF2B5EF4-FFF2-40B4-BE49-F238E27FC236}">
                <a16:creationId xmlns:a16="http://schemas.microsoft.com/office/drawing/2014/main" id="{F6A36A6A-A811-1CBA-BCB4-FBD9680F186D}"/>
              </a:ext>
            </a:extLst>
          </p:cNvPr>
          <p:cNvSpPr>
            <a:spLocks/>
          </p:cNvSpPr>
          <p:nvPr/>
        </p:nvSpPr>
        <p:spPr bwMode="auto">
          <a:xfrm>
            <a:off x="1828800" y="3792538"/>
            <a:ext cx="2971800" cy="677862"/>
          </a:xfrm>
          <a:custGeom>
            <a:avLst/>
            <a:gdLst>
              <a:gd name="T0" fmla="*/ 0 w 1872"/>
              <a:gd name="T1" fmla="*/ 0 h 427"/>
              <a:gd name="T2" fmla="*/ 2147483646 w 1872"/>
              <a:gd name="T3" fmla="*/ 2147483646 h 427"/>
              <a:gd name="T4" fmla="*/ 2147483646 w 1872"/>
              <a:gd name="T5" fmla="*/ 2147483646 h 427"/>
              <a:gd name="T6" fmla="*/ 2147483646 w 1872"/>
              <a:gd name="T7" fmla="*/ 2147483646 h 427"/>
              <a:gd name="T8" fmla="*/ 2147483646 w 1872"/>
              <a:gd name="T9" fmla="*/ 2147483646 h 427"/>
              <a:gd name="T10" fmla="*/ 2147483646 w 1872"/>
              <a:gd name="T11" fmla="*/ 2147483646 h 4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72" h="427">
                <a:moveTo>
                  <a:pt x="0" y="0"/>
                </a:moveTo>
                <a:cubicBezTo>
                  <a:pt x="30" y="151"/>
                  <a:pt x="60" y="303"/>
                  <a:pt x="202" y="365"/>
                </a:cubicBezTo>
                <a:cubicBezTo>
                  <a:pt x="344" y="427"/>
                  <a:pt x="656" y="392"/>
                  <a:pt x="854" y="374"/>
                </a:cubicBezTo>
                <a:cubicBezTo>
                  <a:pt x="1052" y="356"/>
                  <a:pt x="1253" y="270"/>
                  <a:pt x="1392" y="259"/>
                </a:cubicBezTo>
                <a:cubicBezTo>
                  <a:pt x="1531" y="248"/>
                  <a:pt x="1610" y="301"/>
                  <a:pt x="1690" y="307"/>
                </a:cubicBezTo>
                <a:cubicBezTo>
                  <a:pt x="1770" y="313"/>
                  <a:pt x="1842" y="299"/>
                  <a:pt x="1872" y="297"/>
                </a:cubicBezTo>
              </a:path>
            </a:pathLst>
          </a:custGeom>
          <a:noFill/>
          <a:ln w="38100" cmpd="sng">
            <a:solidFill>
              <a:srgbClr val="66CCFF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855" name="Text Box 59">
            <a:extLst>
              <a:ext uri="{FF2B5EF4-FFF2-40B4-BE49-F238E27FC236}">
                <a16:creationId xmlns:a16="http://schemas.microsoft.com/office/drawing/2014/main" id="{B9712801-2054-AFB4-30A9-CFAFE0C9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6022975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>
                <a:hlinkClick r:id="rId2" action="ppaction://hlinksldjump"/>
              </a:rPr>
              <a:t>+</a:t>
            </a:r>
            <a:endParaRPr lang="es-ES" altLang="es-ES_tradnl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115" grpId="0"/>
      <p:bldP spid="881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Marcador de pie de página">
            <a:extLst>
              <a:ext uri="{FF2B5EF4-FFF2-40B4-BE49-F238E27FC236}">
                <a16:creationId xmlns:a16="http://schemas.microsoft.com/office/drawing/2014/main" id="{A298D9F4-FF5C-7888-918E-64D72510D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88C87BE-A4B1-488A-A132-25C63BD0D41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C07D44C-8745-4AA5-E061-0E95D0431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848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4.3.1.1.  Búsqueda primero en profundidad.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9582C40-28CA-BA6E-6733-D332ADBEA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525" y="4600575"/>
            <a:ext cx="8669338" cy="1395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600"/>
              <a:t>¿Cuánto es el tiempo de ejecución de la BPP?</a:t>
            </a:r>
          </a:p>
          <a:p>
            <a:pPr>
              <a:lnSpc>
                <a:spcPct val="90000"/>
              </a:lnSpc>
            </a:pPr>
            <a:r>
              <a:rPr lang="es-ES_tradnl" altLang="es-ES_tradnl" sz="2600"/>
              <a:t>Imposible predecir las llamadas en cada ejecución.</a:t>
            </a:r>
          </a:p>
          <a:p>
            <a:pPr>
              <a:lnSpc>
                <a:spcPct val="90000"/>
              </a:lnSpc>
            </a:pPr>
            <a:r>
              <a:rPr lang="es-ES_tradnl" altLang="es-ES_tradnl" sz="2600" b="1"/>
              <a:t>Solución:</a:t>
            </a:r>
            <a:r>
              <a:rPr lang="es-ES_tradnl" altLang="es-ES_tradnl" sz="2600"/>
              <a:t> medir el “trabajo total realizado”. </a:t>
            </a:r>
            <a:r>
              <a:rPr lang="es-ES_tradnl" altLang="es-ES_tradnl" sz="2600">
                <a:hlinkClick r:id="rId2" action="ppaction://hlinksldjump"/>
              </a:rPr>
              <a:t>-</a:t>
            </a:r>
            <a:endParaRPr lang="es-ES_tradnl" altLang="es-ES_tradnl" sz="2600"/>
          </a:p>
        </p:txBody>
      </p:sp>
      <p:sp>
        <p:nvSpPr>
          <p:cNvPr id="35845" name="Rectangle 23">
            <a:extLst>
              <a:ext uri="{FF2B5EF4-FFF2-40B4-BE49-F238E27FC236}">
                <a16:creationId xmlns:a16="http://schemas.microsoft.com/office/drawing/2014/main" id="{AB180E98-F09C-8142-3681-B5B17E6E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765175"/>
            <a:ext cx="34655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400" b="1"/>
              <a:t>Bosque de expansión</a:t>
            </a:r>
          </a:p>
        </p:txBody>
      </p:sp>
      <p:grpSp>
        <p:nvGrpSpPr>
          <p:cNvPr id="35846" name="Group 38">
            <a:extLst>
              <a:ext uri="{FF2B5EF4-FFF2-40B4-BE49-F238E27FC236}">
                <a16:creationId xmlns:a16="http://schemas.microsoft.com/office/drawing/2014/main" id="{8A1F73F4-13DC-FF7B-00C5-5F57BAB200B1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1341438"/>
            <a:ext cx="2814637" cy="2813050"/>
            <a:chOff x="345" y="845"/>
            <a:chExt cx="1773" cy="1772"/>
          </a:xfrm>
        </p:grpSpPr>
        <p:sp>
          <p:nvSpPr>
            <p:cNvPr id="35867" name="Oval 5">
              <a:extLst>
                <a:ext uri="{FF2B5EF4-FFF2-40B4-BE49-F238E27FC236}">
                  <a16:creationId xmlns:a16="http://schemas.microsoft.com/office/drawing/2014/main" id="{00FBD3D8-4DF2-53EB-DD72-5A2A98B91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845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b</a:t>
              </a:r>
            </a:p>
          </p:txBody>
        </p:sp>
        <p:sp>
          <p:nvSpPr>
            <p:cNvPr id="35868" name="Oval 6">
              <a:extLst>
                <a:ext uri="{FF2B5EF4-FFF2-40B4-BE49-F238E27FC236}">
                  <a16:creationId xmlns:a16="http://schemas.microsoft.com/office/drawing/2014/main" id="{432D657E-D5CE-E15F-9B92-879FDF19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920"/>
              <a:ext cx="308" cy="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c</a:t>
              </a:r>
            </a:p>
          </p:txBody>
        </p:sp>
        <p:sp>
          <p:nvSpPr>
            <p:cNvPr id="35869" name="Oval 7">
              <a:extLst>
                <a:ext uri="{FF2B5EF4-FFF2-40B4-BE49-F238E27FC236}">
                  <a16:creationId xmlns:a16="http://schemas.microsoft.com/office/drawing/2014/main" id="{34CDEB46-E1F2-96F0-F151-41349CFE8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745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e</a:t>
              </a:r>
            </a:p>
          </p:txBody>
        </p:sp>
        <p:sp>
          <p:nvSpPr>
            <p:cNvPr id="35870" name="Oval 8">
              <a:extLst>
                <a:ext uri="{FF2B5EF4-FFF2-40B4-BE49-F238E27FC236}">
                  <a16:creationId xmlns:a16="http://schemas.microsoft.com/office/drawing/2014/main" id="{807F3A34-FF26-E22C-4BD4-779F009E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1929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d</a:t>
              </a:r>
            </a:p>
          </p:txBody>
        </p:sp>
        <p:sp>
          <p:nvSpPr>
            <p:cNvPr id="35871" name="Line 9">
              <a:extLst>
                <a:ext uri="{FF2B5EF4-FFF2-40B4-BE49-F238E27FC236}">
                  <a16:creationId xmlns:a16="http://schemas.microsoft.com/office/drawing/2014/main" id="{C157E71D-1DFE-21C1-F39C-B8996332D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993"/>
              <a:ext cx="1046" cy="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10">
              <a:extLst>
                <a:ext uri="{FF2B5EF4-FFF2-40B4-BE49-F238E27FC236}">
                  <a16:creationId xmlns:a16="http://schemas.microsoft.com/office/drawing/2014/main" id="{CF90F910-0806-415F-FE71-DCA3237F7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6" y="1204"/>
              <a:ext cx="37" cy="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11">
              <a:extLst>
                <a:ext uri="{FF2B5EF4-FFF2-40B4-BE49-F238E27FC236}">
                  <a16:creationId xmlns:a16="http://schemas.microsoft.com/office/drawing/2014/main" id="{C1EA7D6D-A9D7-59F9-941F-71A72CF2F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1142"/>
              <a:ext cx="42" cy="6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12">
              <a:extLst>
                <a:ext uri="{FF2B5EF4-FFF2-40B4-BE49-F238E27FC236}">
                  <a16:creationId xmlns:a16="http://schemas.microsoft.com/office/drawing/2014/main" id="{B7D9BC1E-C7D8-1965-771F-FDF703801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1912"/>
              <a:ext cx="1142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24">
              <a:extLst>
                <a:ext uri="{FF2B5EF4-FFF2-40B4-BE49-F238E27FC236}">
                  <a16:creationId xmlns:a16="http://schemas.microsoft.com/office/drawing/2014/main" id="{8CD4632C-FB10-E867-CAA8-EBB3A51BC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8" y="1114"/>
              <a:ext cx="1175" cy="8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Oval 25">
              <a:extLst>
                <a:ext uri="{FF2B5EF4-FFF2-40B4-BE49-F238E27FC236}">
                  <a16:creationId xmlns:a16="http://schemas.microsoft.com/office/drawing/2014/main" id="{5C22E4C8-6558-3D1D-CA14-5FC33D5FF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2332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a</a:t>
              </a:r>
            </a:p>
          </p:txBody>
        </p:sp>
        <p:sp>
          <p:nvSpPr>
            <p:cNvPr id="35877" name="Line 26">
              <a:extLst>
                <a:ext uri="{FF2B5EF4-FFF2-40B4-BE49-F238E27FC236}">
                  <a16:creationId xmlns:a16="http://schemas.microsoft.com/office/drawing/2014/main" id="{D32132D8-1880-762A-18D9-DCB1BC81E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2014"/>
              <a:ext cx="574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89106" name="Text Box 18">
            <a:extLst>
              <a:ext uri="{FF2B5EF4-FFF2-40B4-BE49-F238E27FC236}">
                <a16:creationId xmlns:a16="http://schemas.microsoft.com/office/drawing/2014/main" id="{69DCD70E-3F09-9D7B-F075-DA0773D2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1436688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1º</a:t>
            </a:r>
          </a:p>
        </p:txBody>
      </p:sp>
      <p:sp>
        <p:nvSpPr>
          <p:cNvPr id="89107" name="Text Box 19">
            <a:extLst>
              <a:ext uri="{FF2B5EF4-FFF2-40B4-BE49-F238E27FC236}">
                <a16:creationId xmlns:a16="http://schemas.microsoft.com/office/drawing/2014/main" id="{413E47A8-5ED4-82E4-7226-5A789CD52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1400175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2º</a:t>
            </a:r>
          </a:p>
        </p:txBody>
      </p:sp>
      <p:sp>
        <p:nvSpPr>
          <p:cNvPr id="89108" name="Text Box 20">
            <a:extLst>
              <a:ext uri="{FF2B5EF4-FFF2-40B4-BE49-F238E27FC236}">
                <a16:creationId xmlns:a16="http://schemas.microsoft.com/office/drawing/2014/main" id="{07614F80-1AFC-E4BC-6630-AA803DFEA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3049588"/>
            <a:ext cx="6810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4º</a:t>
            </a:r>
          </a:p>
        </p:txBody>
      </p:sp>
      <p:sp>
        <p:nvSpPr>
          <p:cNvPr id="89109" name="Text Box 21">
            <a:extLst>
              <a:ext uri="{FF2B5EF4-FFF2-40B4-BE49-F238E27FC236}">
                <a16:creationId xmlns:a16="http://schemas.microsoft.com/office/drawing/2014/main" id="{9C79C2E1-FDEE-0025-318F-FCF6DB4B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8" y="2235200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3º</a:t>
            </a:r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60FB0845-F96D-E1D7-1DF7-813ADC969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3890963"/>
            <a:ext cx="679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5º</a:t>
            </a:r>
          </a:p>
        </p:txBody>
      </p:sp>
      <p:sp>
        <p:nvSpPr>
          <p:cNvPr id="89115" name="Line 27">
            <a:extLst>
              <a:ext uri="{FF2B5EF4-FFF2-40B4-BE49-F238E27FC236}">
                <a16:creationId xmlns:a16="http://schemas.microsoft.com/office/drawing/2014/main" id="{A6FC5F77-D23D-0F8B-E85D-08636E8FC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900" y="180498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9116" name="Line 28">
            <a:extLst>
              <a:ext uri="{FF2B5EF4-FFF2-40B4-BE49-F238E27FC236}">
                <a16:creationId xmlns:a16="http://schemas.microsoft.com/office/drawing/2014/main" id="{30D6EF82-4DEB-B213-B30B-C706577D1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213" y="2632075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9117" name="Line 29">
            <a:extLst>
              <a:ext uri="{FF2B5EF4-FFF2-40B4-BE49-F238E27FC236}">
                <a16:creationId xmlns:a16="http://schemas.microsoft.com/office/drawing/2014/main" id="{0825DC8E-9DDD-FBF5-9D31-AB3F347C4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213" y="340201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9118" name="Freeform 30">
            <a:extLst>
              <a:ext uri="{FF2B5EF4-FFF2-40B4-BE49-F238E27FC236}">
                <a16:creationId xmlns:a16="http://schemas.microsoft.com/office/drawing/2014/main" id="{19353A07-CF27-BE27-2EBC-FBCF46543274}"/>
              </a:ext>
            </a:extLst>
          </p:cNvPr>
          <p:cNvSpPr>
            <a:spLocks/>
          </p:cNvSpPr>
          <p:nvPr/>
        </p:nvSpPr>
        <p:spPr bwMode="auto">
          <a:xfrm>
            <a:off x="4797425" y="1824038"/>
            <a:ext cx="1682750" cy="2217737"/>
          </a:xfrm>
          <a:custGeom>
            <a:avLst/>
            <a:gdLst>
              <a:gd name="T0" fmla="*/ 2147483646 w 723"/>
              <a:gd name="T1" fmla="*/ 2147483646 h 984"/>
              <a:gd name="T2" fmla="*/ 2147483646 w 723"/>
              <a:gd name="T3" fmla="*/ 2147483646 h 984"/>
              <a:gd name="T4" fmla="*/ 2147483646 w 723"/>
              <a:gd name="T5" fmla="*/ 2147483646 h 984"/>
              <a:gd name="T6" fmla="*/ 2147483646 w 723"/>
              <a:gd name="T7" fmla="*/ 0 h 9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3" h="984">
                <a:moveTo>
                  <a:pt x="723" y="984"/>
                </a:moveTo>
                <a:cubicBezTo>
                  <a:pt x="657" y="969"/>
                  <a:pt x="430" y="965"/>
                  <a:pt x="317" y="893"/>
                </a:cubicBezTo>
                <a:cubicBezTo>
                  <a:pt x="204" y="821"/>
                  <a:pt x="88" y="702"/>
                  <a:pt x="44" y="553"/>
                </a:cubicBezTo>
                <a:cubicBezTo>
                  <a:pt x="0" y="404"/>
                  <a:pt x="50" y="115"/>
                  <a:pt x="5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9119" name="Freeform 31">
            <a:extLst>
              <a:ext uri="{FF2B5EF4-FFF2-40B4-BE49-F238E27FC236}">
                <a16:creationId xmlns:a16="http://schemas.microsoft.com/office/drawing/2014/main" id="{0AFDBECA-51CC-18B9-50F0-62DBB0357862}"/>
              </a:ext>
            </a:extLst>
          </p:cNvPr>
          <p:cNvSpPr>
            <a:spLocks/>
          </p:cNvSpPr>
          <p:nvPr/>
        </p:nvSpPr>
        <p:spPr bwMode="auto">
          <a:xfrm>
            <a:off x="6210300" y="1765300"/>
            <a:ext cx="282575" cy="1393825"/>
          </a:xfrm>
          <a:custGeom>
            <a:avLst/>
            <a:gdLst>
              <a:gd name="T0" fmla="*/ 2147483646 w 121"/>
              <a:gd name="T1" fmla="*/ 2147483646 h 667"/>
              <a:gd name="T2" fmla="*/ 2147483646 w 121"/>
              <a:gd name="T3" fmla="*/ 2147483646 h 667"/>
              <a:gd name="T4" fmla="*/ 2147483646 w 121"/>
              <a:gd name="T5" fmla="*/ 2147483646 h 667"/>
              <a:gd name="T6" fmla="*/ 2147483646 w 121"/>
              <a:gd name="T7" fmla="*/ 0 h 6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" h="667">
                <a:moveTo>
                  <a:pt x="107" y="667"/>
                </a:moveTo>
                <a:cubicBezTo>
                  <a:pt x="93" y="639"/>
                  <a:pt x="40" y="578"/>
                  <a:pt x="25" y="501"/>
                </a:cubicBezTo>
                <a:cubicBezTo>
                  <a:pt x="10" y="424"/>
                  <a:pt x="0" y="286"/>
                  <a:pt x="16" y="203"/>
                </a:cubicBezTo>
                <a:cubicBezTo>
                  <a:pt x="32" y="120"/>
                  <a:pt x="99" y="42"/>
                  <a:pt x="1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9120" name="Freeform 32">
            <a:extLst>
              <a:ext uri="{FF2B5EF4-FFF2-40B4-BE49-F238E27FC236}">
                <a16:creationId xmlns:a16="http://schemas.microsoft.com/office/drawing/2014/main" id="{367911D8-B8F5-0D53-4B23-A972B1077D77}"/>
              </a:ext>
            </a:extLst>
          </p:cNvPr>
          <p:cNvSpPr>
            <a:spLocks/>
          </p:cNvSpPr>
          <p:nvPr/>
        </p:nvSpPr>
        <p:spPr bwMode="auto">
          <a:xfrm>
            <a:off x="6864350" y="1560513"/>
            <a:ext cx="652463" cy="2406650"/>
          </a:xfrm>
          <a:custGeom>
            <a:avLst/>
            <a:gdLst>
              <a:gd name="T0" fmla="*/ 2147483646 w 280"/>
              <a:gd name="T1" fmla="*/ 0 h 1060"/>
              <a:gd name="T2" fmla="*/ 2147483646 w 280"/>
              <a:gd name="T3" fmla="*/ 2147483646 h 1060"/>
              <a:gd name="T4" fmla="*/ 2147483646 w 280"/>
              <a:gd name="T5" fmla="*/ 2147483646 h 1060"/>
              <a:gd name="T6" fmla="*/ 0 w 280"/>
              <a:gd name="T7" fmla="*/ 2147483646 h 10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0" h="1060">
                <a:moveTo>
                  <a:pt x="8" y="0"/>
                </a:moveTo>
                <a:cubicBezTo>
                  <a:pt x="47" y="59"/>
                  <a:pt x="201" y="229"/>
                  <a:pt x="240" y="356"/>
                </a:cubicBezTo>
                <a:cubicBezTo>
                  <a:pt x="279" y="483"/>
                  <a:pt x="280" y="645"/>
                  <a:pt x="240" y="762"/>
                </a:cubicBezTo>
                <a:cubicBezTo>
                  <a:pt x="200" y="879"/>
                  <a:pt x="50" y="998"/>
                  <a:pt x="0" y="106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9121" name="Text Box 33">
            <a:extLst>
              <a:ext uri="{FF2B5EF4-FFF2-40B4-BE49-F238E27FC236}">
                <a16:creationId xmlns:a16="http://schemas.microsoft.com/office/drawing/2014/main" id="{AE06796D-5A36-4FDB-5E88-05064953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2393950"/>
            <a:ext cx="12938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Arco de avance</a:t>
            </a:r>
          </a:p>
        </p:txBody>
      </p:sp>
      <p:sp>
        <p:nvSpPr>
          <p:cNvPr id="89122" name="Text Box 34">
            <a:extLst>
              <a:ext uri="{FF2B5EF4-FFF2-40B4-BE49-F238E27FC236}">
                <a16:creationId xmlns:a16="http://schemas.microsoft.com/office/drawing/2014/main" id="{125CBBB7-FE6B-0146-11B0-7470408E3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009775"/>
            <a:ext cx="14303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Arco de retroceso</a:t>
            </a:r>
          </a:p>
        </p:txBody>
      </p:sp>
      <p:sp>
        <p:nvSpPr>
          <p:cNvPr id="89123" name="Text Box 35">
            <a:extLst>
              <a:ext uri="{FF2B5EF4-FFF2-40B4-BE49-F238E27FC236}">
                <a16:creationId xmlns:a16="http://schemas.microsoft.com/office/drawing/2014/main" id="{D789A372-0E32-0B73-D2C9-E32990E1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2263775"/>
            <a:ext cx="14303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Arco de cruce</a:t>
            </a:r>
          </a:p>
        </p:txBody>
      </p:sp>
      <p:sp>
        <p:nvSpPr>
          <p:cNvPr id="35861" name="Rectangle 36">
            <a:extLst>
              <a:ext uri="{FF2B5EF4-FFF2-40B4-BE49-F238E27FC236}">
                <a16:creationId xmlns:a16="http://schemas.microsoft.com/office/drawing/2014/main" id="{A1AEDE3E-7E0A-6A4F-A4E3-5001A3C9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519113"/>
            <a:ext cx="461486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dirigido.</a:t>
            </a:r>
          </a:p>
        </p:txBody>
      </p:sp>
      <p:sp>
        <p:nvSpPr>
          <p:cNvPr id="89101" name="Oval 13">
            <a:extLst>
              <a:ext uri="{FF2B5EF4-FFF2-40B4-BE49-F238E27FC236}">
                <a16:creationId xmlns:a16="http://schemas.microsoft.com/office/drawing/2014/main" id="{F0F0AE89-B7BD-A3D6-69E7-CA13044C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1397000"/>
            <a:ext cx="460375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a</a:t>
            </a:r>
          </a:p>
        </p:txBody>
      </p:sp>
      <p:sp>
        <p:nvSpPr>
          <p:cNvPr id="89102" name="Oval 14">
            <a:extLst>
              <a:ext uri="{FF2B5EF4-FFF2-40B4-BE49-F238E27FC236}">
                <a16:creationId xmlns:a16="http://schemas.microsoft.com/office/drawing/2014/main" id="{4C588258-F68A-0266-68DB-7F1FB818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1387475"/>
            <a:ext cx="460375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b</a:t>
            </a:r>
          </a:p>
        </p:txBody>
      </p:sp>
      <p:sp>
        <p:nvSpPr>
          <p:cNvPr id="89103" name="Oval 15">
            <a:extLst>
              <a:ext uri="{FF2B5EF4-FFF2-40B4-BE49-F238E27FC236}">
                <a16:creationId xmlns:a16="http://schemas.microsoft.com/office/drawing/2014/main" id="{AE2BDDC0-0E7C-87CB-4291-0FB7CE03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838" y="2220913"/>
            <a:ext cx="460375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c</a:t>
            </a:r>
          </a:p>
        </p:txBody>
      </p:sp>
      <p:sp>
        <p:nvSpPr>
          <p:cNvPr id="89104" name="Oval 16">
            <a:extLst>
              <a:ext uri="{FF2B5EF4-FFF2-40B4-BE49-F238E27FC236}">
                <a16:creationId xmlns:a16="http://schemas.microsoft.com/office/drawing/2014/main" id="{77D2CBBF-3D5A-696F-B2D6-92D0A772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3805238"/>
            <a:ext cx="461963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e</a:t>
            </a:r>
          </a:p>
        </p:txBody>
      </p:sp>
      <p:sp>
        <p:nvSpPr>
          <p:cNvPr id="89105" name="Oval 17">
            <a:extLst>
              <a:ext uri="{FF2B5EF4-FFF2-40B4-BE49-F238E27FC236}">
                <a16:creationId xmlns:a16="http://schemas.microsoft.com/office/drawing/2014/main" id="{F7E844E0-46F3-E0E7-ACF7-E5C10A87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030538"/>
            <a:ext cx="460375" cy="4413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89106" grpId="0"/>
      <p:bldP spid="89107" grpId="0"/>
      <p:bldP spid="89108" grpId="0"/>
      <p:bldP spid="89109" grpId="0"/>
      <p:bldP spid="89110" grpId="0"/>
      <p:bldP spid="89121" grpId="0"/>
      <p:bldP spid="89122" grpId="0"/>
      <p:bldP spid="89123" grpId="0"/>
      <p:bldP spid="89101" grpId="0" animBg="1"/>
      <p:bldP spid="89102" grpId="0" animBg="1"/>
      <p:bldP spid="89103" grpId="0" animBg="1"/>
      <p:bldP spid="89104" grpId="0" animBg="1"/>
      <p:bldP spid="891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Marcador de pie de página">
            <a:extLst>
              <a:ext uri="{FF2B5EF4-FFF2-40B4-BE49-F238E27FC236}">
                <a16:creationId xmlns:a16="http://schemas.microsoft.com/office/drawing/2014/main" id="{745C682A-B90A-F43A-3A7E-605368FBC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EBD3857-E71E-4C01-8E32-3345A504BA18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2247456-A421-60A4-F215-AE6955B90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531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4.3.1.2.  Búsqueda primero en anchura (o amplitud).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7CF6F133-51B7-9D1A-DDE5-C3C56137C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474663"/>
            <a:ext cx="8720137" cy="5621337"/>
          </a:xfrm>
          <a:noFill/>
        </p:spPr>
        <p:txBody>
          <a:bodyPr/>
          <a:lstStyle/>
          <a:p>
            <a:pPr>
              <a:spcBef>
                <a:spcPct val="5000"/>
              </a:spcBef>
            </a:pPr>
            <a:r>
              <a:rPr lang="es-ES_tradnl" altLang="es-ES_tradnl" sz="2800" b="1"/>
              <a:t>Búsqueda en anchura</a:t>
            </a:r>
            <a:r>
              <a:rPr lang="es-ES_tradnl" altLang="es-ES_tradnl" sz="2800"/>
              <a:t> empezando en un nodo v:</a:t>
            </a:r>
          </a:p>
          <a:p>
            <a:pPr lvl="1">
              <a:spcBef>
                <a:spcPct val="5000"/>
              </a:spcBef>
            </a:pPr>
            <a:r>
              <a:rPr lang="es-ES_tradnl" altLang="es-ES_tradnl" sz="2600"/>
              <a:t>Primero se visita v.</a:t>
            </a:r>
          </a:p>
          <a:p>
            <a:pPr lvl="1">
              <a:spcBef>
                <a:spcPct val="5000"/>
              </a:spcBef>
            </a:pPr>
            <a:r>
              <a:rPr lang="es-ES_tradnl" altLang="es-ES_tradnl" sz="2600"/>
              <a:t>Luego se visitan todos sus adyacentes.</a:t>
            </a:r>
          </a:p>
          <a:p>
            <a:pPr lvl="1">
              <a:spcBef>
                <a:spcPct val="5000"/>
              </a:spcBef>
            </a:pPr>
            <a:r>
              <a:rPr lang="es-ES_tradnl" altLang="es-ES_tradnl" sz="2600"/>
              <a:t>Luego los adyacentes de estos y así sucesivamente.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/>
              <a:t>El algoritmo utiliza una </a:t>
            </a:r>
            <a:r>
              <a:rPr lang="es-ES_tradnl" altLang="es-ES_tradnl" sz="2800" b="1"/>
              <a:t>cola de vértices</a:t>
            </a:r>
            <a:r>
              <a:rPr lang="es-ES_tradnl" altLang="es-ES_tradnl" sz="2800"/>
              <a:t>.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/>
              <a:t>Operaciones básicas:</a:t>
            </a:r>
          </a:p>
          <a:p>
            <a:pPr lvl="1">
              <a:spcBef>
                <a:spcPct val="5000"/>
              </a:spcBef>
            </a:pPr>
            <a:r>
              <a:rPr lang="es-ES_tradnl" altLang="es-ES_tradnl" sz="2600"/>
              <a:t>Sacar un nodo de la cola.</a:t>
            </a:r>
          </a:p>
          <a:p>
            <a:pPr lvl="1">
              <a:spcBef>
                <a:spcPct val="5000"/>
              </a:spcBef>
            </a:pPr>
            <a:r>
              <a:rPr lang="es-ES_tradnl" altLang="es-ES_tradnl" sz="2600"/>
              <a:t>Añadir a la cola sus adyacentes no visitados.</a:t>
            </a:r>
          </a:p>
          <a:p>
            <a:pPr lvl="1">
              <a:spcBef>
                <a:spcPct val="5000"/>
              </a:spcBef>
            </a:pPr>
            <a:endParaRPr lang="es-ES_tradnl" altLang="es-ES_tradnl" sz="1200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 b="1"/>
              <a:t>operación </a:t>
            </a:r>
            <a:r>
              <a:rPr lang="es-ES_tradnl" altLang="es-ES_tradnl" sz="2400"/>
              <a:t>BúsquedaPrimeroEnAnchura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/>
              <a:t>	BorraMarcas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/>
              <a:t>	</a:t>
            </a:r>
            <a:r>
              <a:rPr lang="es-ES_tradnl" altLang="es-ES_tradnl" sz="2400" b="1"/>
              <a:t>para</a:t>
            </a:r>
            <a:r>
              <a:rPr lang="es-ES_tradnl" altLang="es-ES_tradnl" sz="2400"/>
              <a:t> v:= 1, ..., n </a:t>
            </a:r>
            <a:r>
              <a:rPr lang="es-ES_tradnl" altLang="es-ES_tradnl" sz="2400" b="1"/>
              <a:t>hacer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/>
              <a:t>		 </a:t>
            </a:r>
            <a:r>
              <a:rPr lang="es-ES_tradnl" altLang="es-ES_tradnl" sz="2400" b="1"/>
              <a:t>si</a:t>
            </a:r>
            <a:r>
              <a:rPr lang="es-ES_tradnl" altLang="es-ES_tradnl" sz="2400"/>
              <a:t> marca[v] == noVisitado </a:t>
            </a:r>
            <a:r>
              <a:rPr lang="es-ES_tradnl" altLang="es-ES_tradnl" sz="2400" b="1"/>
              <a:t>entonces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/>
              <a:t>		        bpa(v)</a:t>
            </a:r>
            <a:endParaRPr lang="es-ES_tradnl" altLang="es-ES_tradnl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pie de página">
            <a:extLst>
              <a:ext uri="{FF2B5EF4-FFF2-40B4-BE49-F238E27FC236}">
                <a16:creationId xmlns:a16="http://schemas.microsoft.com/office/drawing/2014/main" id="{BEC8CF60-2DC8-AE1A-4764-008AA3E6F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65018D4F-8B2C-4CDD-AD28-CF7669E4034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AEAE468-57FB-1EC0-32E7-1CBB5CEF1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488" y="0"/>
            <a:ext cx="8716962" cy="596900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4.3.1.2.  Búsqueda primero en anchura (o amplitud).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49A8A78-FC8F-9815-ECBE-1552D70F9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517525"/>
            <a:ext cx="7653337" cy="5757863"/>
          </a:xfrm>
          <a:noFill/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 b="1"/>
              <a:t>operación </a:t>
            </a:r>
            <a:r>
              <a:rPr lang="es-ES_tradnl" altLang="es-ES_tradnl" sz="2500"/>
              <a:t>bpa (v: Nodo)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 b="1"/>
              <a:t>var  </a:t>
            </a:r>
            <a:r>
              <a:rPr lang="es-ES_tradnl" altLang="es-ES_tradnl" sz="2500"/>
              <a:t>C: Cola[Nodo]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        x, y: Nodo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s-ES_tradnl" altLang="es-ES_tradnl" sz="900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marca[v]:= visitado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InsertaCola (v, C)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</a:t>
            </a:r>
            <a:r>
              <a:rPr lang="es-ES_tradnl" altLang="es-ES_tradnl" sz="2500" b="1"/>
              <a:t>mientras</a:t>
            </a:r>
            <a:r>
              <a:rPr lang="es-ES_tradnl" altLang="es-ES_tradnl" sz="2500"/>
              <a:t> NOT EsVacíaCola (C) </a:t>
            </a:r>
            <a:r>
              <a:rPr lang="es-ES_tradnl" altLang="es-ES_tradnl" sz="2500" b="1"/>
              <a:t>hacer</a:t>
            </a:r>
            <a:r>
              <a:rPr lang="es-ES_tradnl" altLang="es-ES_tradnl" sz="2500"/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      x:= FrenteCola (C)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      SuprimirCola (C)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      </a:t>
            </a:r>
            <a:r>
              <a:rPr lang="es-ES_tradnl" altLang="es-ES_tradnl" sz="2500" b="1"/>
              <a:t>para cada</a:t>
            </a:r>
            <a:r>
              <a:rPr lang="es-ES_tradnl" altLang="es-ES_tradnl" sz="2500"/>
              <a:t> nodo y adyacente a x </a:t>
            </a:r>
            <a:r>
              <a:rPr lang="es-ES_tradnl" altLang="es-ES_tradnl" sz="2500" b="1"/>
              <a:t>hacer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           </a:t>
            </a:r>
            <a:r>
              <a:rPr lang="es-ES_tradnl" altLang="es-ES_tradnl" sz="2500" b="1"/>
              <a:t>si</a:t>
            </a:r>
            <a:r>
              <a:rPr lang="es-ES_tradnl" altLang="es-ES_tradnl" sz="2500"/>
              <a:t> marca[y] == noVisitado </a:t>
            </a:r>
            <a:r>
              <a:rPr lang="es-ES_tradnl" altLang="es-ES_tradnl" sz="2500" b="1"/>
              <a:t>entonces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	        marca[y]:= visitado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	        InsertaCola (y, C)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	    </a:t>
            </a:r>
            <a:r>
              <a:rPr lang="es-ES_tradnl" altLang="es-ES_tradnl" sz="2500" b="1"/>
              <a:t>finsi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      </a:t>
            </a:r>
            <a:r>
              <a:rPr lang="es-ES_tradnl" altLang="es-ES_tradnl" sz="2500" b="1"/>
              <a:t>finpara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500"/>
              <a:t>	</a:t>
            </a:r>
            <a:r>
              <a:rPr lang="es-ES_tradnl" altLang="es-ES_tradnl" sz="2500" b="1"/>
              <a:t>finmientras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Marcador de pie de página">
            <a:extLst>
              <a:ext uri="{FF2B5EF4-FFF2-40B4-BE49-F238E27FC236}">
                <a16:creationId xmlns:a16="http://schemas.microsoft.com/office/drawing/2014/main" id="{BE9DAC05-4F6C-6EF6-4CF7-DD89E372C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6736A23-AA88-4EA3-BB95-0B89D98912D7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DCD8572-832C-D5E6-06D9-D1AF49254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200" y="0"/>
            <a:ext cx="8534400" cy="638175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4.3.1.2.  Búsqueda primero en anchura (o amplitud).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3A6C980-EA92-770D-FB96-78674C55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557213"/>
            <a:ext cx="7002462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_tradnl" sz="2800" b="1"/>
              <a:t>Ejemplo.</a:t>
            </a:r>
            <a:br>
              <a:rPr lang="es-ES_tradnl" altLang="es-ES_tradnl" sz="2800"/>
            </a:br>
            <a:r>
              <a:rPr lang="es-ES_tradnl" altLang="es-ES_tradnl" sz="2800"/>
              <a:t>Grafo no</a:t>
            </a:r>
            <a:br>
              <a:rPr lang="es-ES_tradnl" altLang="es-ES_tradnl" sz="2800"/>
            </a:br>
            <a:r>
              <a:rPr lang="es-ES_tradnl" altLang="es-ES_tradnl" sz="2800"/>
              <a:t>dirigido.</a:t>
            </a:r>
          </a:p>
        </p:txBody>
      </p:sp>
      <p:grpSp>
        <p:nvGrpSpPr>
          <p:cNvPr id="39941" name="Group 4">
            <a:extLst>
              <a:ext uri="{FF2B5EF4-FFF2-40B4-BE49-F238E27FC236}">
                <a16:creationId xmlns:a16="http://schemas.microsoft.com/office/drawing/2014/main" id="{D4505688-AF14-DFF5-66F1-1FCAF26D34CB}"/>
              </a:ext>
            </a:extLst>
          </p:cNvPr>
          <p:cNvGrpSpPr>
            <a:grpSpLocks/>
          </p:cNvGrpSpPr>
          <p:nvPr/>
        </p:nvGrpSpPr>
        <p:grpSpPr bwMode="auto">
          <a:xfrm>
            <a:off x="2244725" y="547688"/>
            <a:ext cx="5575300" cy="2506662"/>
            <a:chOff x="1439" y="2314"/>
            <a:chExt cx="3396" cy="1706"/>
          </a:xfrm>
        </p:grpSpPr>
        <p:sp>
          <p:nvSpPr>
            <p:cNvPr id="39974" name="Line 5">
              <a:extLst>
                <a:ext uri="{FF2B5EF4-FFF2-40B4-BE49-F238E27FC236}">
                  <a16:creationId xmlns:a16="http://schemas.microsoft.com/office/drawing/2014/main" id="{7EE8B33C-3456-22A1-7C2E-4957DD232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2470"/>
              <a:ext cx="842" cy="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75" name="Line 6">
              <a:extLst>
                <a:ext uri="{FF2B5EF4-FFF2-40B4-BE49-F238E27FC236}">
                  <a16:creationId xmlns:a16="http://schemas.microsoft.com/office/drawing/2014/main" id="{1AFBC36B-A34F-C691-7F6D-1FE90AE01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651"/>
              <a:ext cx="30" cy="6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76" name="Line 7">
              <a:extLst>
                <a:ext uri="{FF2B5EF4-FFF2-40B4-BE49-F238E27FC236}">
                  <a16:creationId xmlns:a16="http://schemas.microsoft.com/office/drawing/2014/main" id="{482F9190-2938-67A2-A49F-334D7FDF0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9" y="3476"/>
              <a:ext cx="580" cy="3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77" name="Line 8">
              <a:extLst>
                <a:ext uri="{FF2B5EF4-FFF2-40B4-BE49-F238E27FC236}">
                  <a16:creationId xmlns:a16="http://schemas.microsoft.com/office/drawing/2014/main" id="{D50519C6-C130-6174-C68C-C248E30DA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3" y="2598"/>
              <a:ext cx="49" cy="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78" name="Line 9">
              <a:extLst>
                <a:ext uri="{FF2B5EF4-FFF2-40B4-BE49-F238E27FC236}">
                  <a16:creationId xmlns:a16="http://schemas.microsoft.com/office/drawing/2014/main" id="{5C07F873-B5E9-C692-D9D6-94D95AC1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3259"/>
              <a:ext cx="948" cy="1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79" name="Line 10">
              <a:extLst>
                <a:ext uri="{FF2B5EF4-FFF2-40B4-BE49-F238E27FC236}">
                  <a16:creationId xmlns:a16="http://schemas.microsoft.com/office/drawing/2014/main" id="{02032DAF-6641-B6B9-A83D-2B946637E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602"/>
              <a:ext cx="475" cy="4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80" name="Line 11">
              <a:extLst>
                <a:ext uri="{FF2B5EF4-FFF2-40B4-BE49-F238E27FC236}">
                  <a16:creationId xmlns:a16="http://schemas.microsoft.com/office/drawing/2014/main" id="{6AD3DA0E-44C0-1301-6130-94794D218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2754"/>
              <a:ext cx="389" cy="7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81" name="Line 12">
              <a:extLst>
                <a:ext uri="{FF2B5EF4-FFF2-40B4-BE49-F238E27FC236}">
                  <a16:creationId xmlns:a16="http://schemas.microsoft.com/office/drawing/2014/main" id="{0F2028A2-4AE6-C8AF-FCE6-600D9AC06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721"/>
              <a:ext cx="381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82" name="Line 13">
              <a:extLst>
                <a:ext uri="{FF2B5EF4-FFF2-40B4-BE49-F238E27FC236}">
                  <a16:creationId xmlns:a16="http://schemas.microsoft.com/office/drawing/2014/main" id="{38710008-CDF4-9F3C-CC57-9A208DB88B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1" y="3389"/>
              <a:ext cx="793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83" name="Oval 14">
              <a:extLst>
                <a:ext uri="{FF2B5EF4-FFF2-40B4-BE49-F238E27FC236}">
                  <a16:creationId xmlns:a16="http://schemas.microsoft.com/office/drawing/2014/main" id="{0221B48F-69B6-E445-E37B-4422322AD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31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39984" name="Oval 15">
              <a:extLst>
                <a:ext uri="{FF2B5EF4-FFF2-40B4-BE49-F238E27FC236}">
                  <a16:creationId xmlns:a16="http://schemas.microsoft.com/office/drawing/2014/main" id="{869C89AC-BFC9-C4BD-2640-DF92A2A1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79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39985" name="Oval 16">
              <a:extLst>
                <a:ext uri="{FF2B5EF4-FFF2-40B4-BE49-F238E27FC236}">
                  <a16:creationId xmlns:a16="http://schemas.microsoft.com/office/drawing/2014/main" id="{0D4972FC-5AD2-0FAF-699D-CC740A250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3109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39986" name="Oval 17">
              <a:extLst>
                <a:ext uri="{FF2B5EF4-FFF2-40B4-BE49-F238E27FC236}">
                  <a16:creationId xmlns:a16="http://schemas.microsoft.com/office/drawing/2014/main" id="{D3929D37-3E3B-CD55-87EE-CA7291194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324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  <p:sp>
          <p:nvSpPr>
            <p:cNvPr id="39987" name="Oval 18">
              <a:extLst>
                <a:ext uri="{FF2B5EF4-FFF2-40B4-BE49-F238E27FC236}">
                  <a16:creationId xmlns:a16="http://schemas.microsoft.com/office/drawing/2014/main" id="{88EDA427-ADA1-A436-3C24-4346B3E94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727"/>
              <a:ext cx="302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8</a:t>
              </a:r>
            </a:p>
          </p:txBody>
        </p:sp>
        <p:sp>
          <p:nvSpPr>
            <p:cNvPr id="39988" name="Oval 19">
              <a:extLst>
                <a:ext uri="{FF2B5EF4-FFF2-40B4-BE49-F238E27FC236}">
                  <a16:creationId xmlns:a16="http://schemas.microsoft.com/office/drawing/2014/main" id="{B60E6D41-EBDD-E5BA-3442-4D97DCB7B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2956"/>
              <a:ext cx="302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39989" name="Oval 20">
              <a:extLst>
                <a:ext uri="{FF2B5EF4-FFF2-40B4-BE49-F238E27FC236}">
                  <a16:creationId xmlns:a16="http://schemas.microsoft.com/office/drawing/2014/main" id="{4E17B094-E004-8D34-84F7-F916F24E3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507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39990" name="Oval 21">
              <a:extLst>
                <a:ext uri="{FF2B5EF4-FFF2-40B4-BE49-F238E27FC236}">
                  <a16:creationId xmlns:a16="http://schemas.microsoft.com/office/drawing/2014/main" id="{6C192BDA-E25F-392E-CF85-CA9F6312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318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9</a:t>
              </a:r>
            </a:p>
          </p:txBody>
        </p:sp>
        <p:sp>
          <p:nvSpPr>
            <p:cNvPr id="39991" name="Oval 22">
              <a:extLst>
                <a:ext uri="{FF2B5EF4-FFF2-40B4-BE49-F238E27FC236}">
                  <a16:creationId xmlns:a16="http://schemas.microsoft.com/office/drawing/2014/main" id="{A31E26AE-FF17-6F70-C1FD-1B7F7F71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3434"/>
              <a:ext cx="303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</p:grpSp>
      <p:sp>
        <p:nvSpPr>
          <p:cNvPr id="93207" name="Rectangle 23">
            <a:extLst>
              <a:ext uri="{FF2B5EF4-FFF2-40B4-BE49-F238E27FC236}">
                <a16:creationId xmlns:a16="http://schemas.microsoft.com/office/drawing/2014/main" id="{C0CDB6DD-E7C3-BA2B-0A1F-D4D4C7B4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044825"/>
            <a:ext cx="700246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_tradnl" sz="2800" b="1"/>
              <a:t>Bosque de expansión en anchura</a:t>
            </a:r>
            <a:r>
              <a:rPr lang="es-ES_tradnl" altLang="es-ES_tradnl" sz="2800"/>
              <a:t>.</a:t>
            </a: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D7F714E8-EC2E-8557-7C2C-B46E581C68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5563" y="3817938"/>
            <a:ext cx="619125" cy="593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12EDC22-B34C-F4E3-756B-56DD27F0E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4850" y="4573588"/>
            <a:ext cx="760413" cy="6016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1" name="Line 27">
            <a:extLst>
              <a:ext uri="{FF2B5EF4-FFF2-40B4-BE49-F238E27FC236}">
                <a16:creationId xmlns:a16="http://schemas.microsoft.com/office/drawing/2014/main" id="{D0613913-2807-7860-DA9B-50BA14BDC5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2450" y="5202238"/>
            <a:ext cx="449263" cy="690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2" name="Line 28">
            <a:extLst>
              <a:ext uri="{FF2B5EF4-FFF2-40B4-BE49-F238E27FC236}">
                <a16:creationId xmlns:a16="http://schemas.microsoft.com/office/drawing/2014/main" id="{C63DEA41-DBD2-F482-C0D6-9DC74DAC6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3854450"/>
            <a:ext cx="728662" cy="63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3" name="Line 29">
            <a:extLst>
              <a:ext uri="{FF2B5EF4-FFF2-40B4-BE49-F238E27FC236}">
                <a16:creationId xmlns:a16="http://schemas.microsoft.com/office/drawing/2014/main" id="{00FE7453-94DE-6782-CDD5-6D7F596DC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9300" y="4549775"/>
            <a:ext cx="523875" cy="669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4" name="Line 30">
            <a:extLst>
              <a:ext uri="{FF2B5EF4-FFF2-40B4-BE49-F238E27FC236}">
                <a16:creationId xmlns:a16="http://schemas.microsoft.com/office/drawing/2014/main" id="{DA77DCE3-71B5-9429-05E9-EDFF3B79F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4502150"/>
            <a:ext cx="447675" cy="654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5" name="Line 31">
            <a:extLst>
              <a:ext uri="{FF2B5EF4-FFF2-40B4-BE49-F238E27FC236}">
                <a16:creationId xmlns:a16="http://schemas.microsoft.com/office/drawing/2014/main" id="{492CA88D-A03E-1F87-E619-A1B25F27D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5313" y="3933825"/>
            <a:ext cx="658812" cy="912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6" name="Line 32">
            <a:extLst>
              <a:ext uri="{FF2B5EF4-FFF2-40B4-BE49-F238E27FC236}">
                <a16:creationId xmlns:a16="http://schemas.microsoft.com/office/drawing/2014/main" id="{F774D791-1042-66DC-1E3A-6C57CD87E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3988" y="4038600"/>
            <a:ext cx="614362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7" name="Line 33">
            <a:extLst>
              <a:ext uri="{FF2B5EF4-FFF2-40B4-BE49-F238E27FC236}">
                <a16:creationId xmlns:a16="http://schemas.microsoft.com/office/drawing/2014/main" id="{437A88B4-0E72-06C8-F806-EC983921F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4854575"/>
            <a:ext cx="1281113" cy="2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18" name="Oval 34">
            <a:extLst>
              <a:ext uri="{FF2B5EF4-FFF2-40B4-BE49-F238E27FC236}">
                <a16:creationId xmlns:a16="http://schemas.microsoft.com/office/drawing/2014/main" id="{4407CE34-7D31-F1D6-9C7E-ED50FF1D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616325"/>
            <a:ext cx="488950" cy="436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1</a:t>
            </a:r>
          </a:p>
        </p:txBody>
      </p:sp>
      <p:sp>
        <p:nvSpPr>
          <p:cNvPr id="93219" name="Oval 35">
            <a:extLst>
              <a:ext uri="{FF2B5EF4-FFF2-40B4-BE49-F238E27FC236}">
                <a16:creationId xmlns:a16="http://schemas.microsoft.com/office/drawing/2014/main" id="{9270344E-AC7E-6307-9011-3B40C7B6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4246563"/>
            <a:ext cx="488950" cy="436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2</a:t>
            </a:r>
          </a:p>
        </p:txBody>
      </p:sp>
      <p:sp>
        <p:nvSpPr>
          <p:cNvPr id="93220" name="Oval 36">
            <a:extLst>
              <a:ext uri="{FF2B5EF4-FFF2-40B4-BE49-F238E27FC236}">
                <a16:creationId xmlns:a16="http://schemas.microsoft.com/office/drawing/2014/main" id="{B8B3AFEB-CC12-F4A9-8FE0-81774960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97363"/>
            <a:ext cx="488950" cy="4349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3</a:t>
            </a:r>
          </a:p>
        </p:txBody>
      </p:sp>
      <p:sp>
        <p:nvSpPr>
          <p:cNvPr id="93221" name="Oval 37">
            <a:extLst>
              <a:ext uri="{FF2B5EF4-FFF2-40B4-BE49-F238E27FC236}">
                <a16:creationId xmlns:a16="http://schemas.microsoft.com/office/drawing/2014/main" id="{4AF503BD-21F8-A3C9-6A3F-D6DAC92F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967288"/>
            <a:ext cx="488950" cy="436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7</a:t>
            </a:r>
          </a:p>
        </p:txBody>
      </p:sp>
      <p:sp>
        <p:nvSpPr>
          <p:cNvPr id="93222" name="Oval 38">
            <a:extLst>
              <a:ext uri="{FF2B5EF4-FFF2-40B4-BE49-F238E27FC236}">
                <a16:creationId xmlns:a16="http://schemas.microsoft.com/office/drawing/2014/main" id="{16B2B129-AF8F-5DD4-DB71-06CEBDA61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5672138"/>
            <a:ext cx="487362" cy="436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8</a:t>
            </a:r>
          </a:p>
        </p:txBody>
      </p:sp>
      <p:sp>
        <p:nvSpPr>
          <p:cNvPr id="93223" name="Oval 39">
            <a:extLst>
              <a:ext uri="{FF2B5EF4-FFF2-40B4-BE49-F238E27FC236}">
                <a16:creationId xmlns:a16="http://schemas.microsoft.com/office/drawing/2014/main" id="{0456EC46-08A7-3D1F-FDE2-8AB4CC99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4937125"/>
            <a:ext cx="487363" cy="436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6</a:t>
            </a:r>
          </a:p>
        </p:txBody>
      </p:sp>
      <p:sp>
        <p:nvSpPr>
          <p:cNvPr id="93224" name="Oval 40">
            <a:extLst>
              <a:ext uri="{FF2B5EF4-FFF2-40B4-BE49-F238E27FC236}">
                <a16:creationId xmlns:a16="http://schemas.microsoft.com/office/drawing/2014/main" id="{1C9DD01E-586A-DE5B-1F1D-3CF7C1BE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3719513"/>
            <a:ext cx="488950" cy="436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4</a:t>
            </a:r>
          </a:p>
        </p:txBody>
      </p:sp>
      <p:sp>
        <p:nvSpPr>
          <p:cNvPr id="93225" name="Oval 41">
            <a:extLst>
              <a:ext uri="{FF2B5EF4-FFF2-40B4-BE49-F238E27FC236}">
                <a16:creationId xmlns:a16="http://schemas.microsoft.com/office/drawing/2014/main" id="{A660BC82-339F-61A9-3A45-7BEA58CB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4681538"/>
            <a:ext cx="488950" cy="436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9</a:t>
            </a:r>
          </a:p>
        </p:txBody>
      </p:sp>
      <p:sp>
        <p:nvSpPr>
          <p:cNvPr id="93226" name="Oval 42">
            <a:extLst>
              <a:ext uri="{FF2B5EF4-FFF2-40B4-BE49-F238E27FC236}">
                <a16:creationId xmlns:a16="http://schemas.microsoft.com/office/drawing/2014/main" id="{CE82C1A1-6E78-E7AE-637B-8D2FE3F8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4641850"/>
            <a:ext cx="488950" cy="4365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5</a:t>
            </a:r>
          </a:p>
        </p:txBody>
      </p:sp>
      <p:sp>
        <p:nvSpPr>
          <p:cNvPr id="93227" name="Text Box 43">
            <a:extLst>
              <a:ext uri="{FF2B5EF4-FFF2-40B4-BE49-F238E27FC236}">
                <a16:creationId xmlns:a16="http://schemas.microsoft.com/office/drawing/2014/main" id="{0C8D3FD9-A4C4-B97F-FC97-08FD646A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5203825"/>
            <a:ext cx="1552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Arcos de cruce</a:t>
            </a:r>
          </a:p>
        </p:txBody>
      </p:sp>
      <p:sp>
        <p:nvSpPr>
          <p:cNvPr id="93228" name="Freeform 44">
            <a:extLst>
              <a:ext uri="{FF2B5EF4-FFF2-40B4-BE49-F238E27FC236}">
                <a16:creationId xmlns:a16="http://schemas.microsoft.com/office/drawing/2014/main" id="{2D243B72-2309-7EF5-8D77-2D697D29863F}"/>
              </a:ext>
            </a:extLst>
          </p:cNvPr>
          <p:cNvSpPr>
            <a:spLocks/>
          </p:cNvSpPr>
          <p:nvPr/>
        </p:nvSpPr>
        <p:spPr bwMode="auto">
          <a:xfrm>
            <a:off x="5578475" y="4968875"/>
            <a:ext cx="822325" cy="715963"/>
          </a:xfrm>
          <a:custGeom>
            <a:avLst/>
            <a:gdLst>
              <a:gd name="T0" fmla="*/ 2147483646 w 518"/>
              <a:gd name="T1" fmla="*/ 0 h 451"/>
              <a:gd name="T2" fmla="*/ 2147483646 w 518"/>
              <a:gd name="T3" fmla="*/ 2147483646 h 451"/>
              <a:gd name="T4" fmla="*/ 2147483646 w 518"/>
              <a:gd name="T5" fmla="*/ 2147483646 h 451"/>
              <a:gd name="T6" fmla="*/ 2147483646 w 518"/>
              <a:gd name="T7" fmla="*/ 2147483646 h 451"/>
              <a:gd name="T8" fmla="*/ 2147483646 w 518"/>
              <a:gd name="T9" fmla="*/ 2147483646 h 451"/>
              <a:gd name="T10" fmla="*/ 0 w 518"/>
              <a:gd name="T11" fmla="*/ 2147483646 h 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451">
                <a:moveTo>
                  <a:pt x="518" y="0"/>
                </a:moveTo>
                <a:cubicBezTo>
                  <a:pt x="512" y="34"/>
                  <a:pt x="517" y="184"/>
                  <a:pt x="480" y="211"/>
                </a:cubicBezTo>
                <a:cubicBezTo>
                  <a:pt x="443" y="238"/>
                  <a:pt x="340" y="152"/>
                  <a:pt x="297" y="163"/>
                </a:cubicBezTo>
                <a:cubicBezTo>
                  <a:pt x="254" y="174"/>
                  <a:pt x="249" y="243"/>
                  <a:pt x="220" y="278"/>
                </a:cubicBezTo>
                <a:cubicBezTo>
                  <a:pt x="191" y="313"/>
                  <a:pt x="162" y="342"/>
                  <a:pt x="125" y="371"/>
                </a:cubicBezTo>
                <a:cubicBezTo>
                  <a:pt x="88" y="400"/>
                  <a:pt x="26" y="434"/>
                  <a:pt x="0" y="451"/>
                </a:cubicBezTo>
              </a:path>
            </a:pathLst>
          </a:custGeom>
          <a:noFill/>
          <a:ln w="38100" cmpd="sng">
            <a:solidFill>
              <a:srgbClr val="66CCFF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3229" name="Freeform 45">
            <a:extLst>
              <a:ext uri="{FF2B5EF4-FFF2-40B4-BE49-F238E27FC236}">
                <a16:creationId xmlns:a16="http://schemas.microsoft.com/office/drawing/2014/main" id="{2AE4F81D-FECD-FEDC-CE53-481D40D64994}"/>
              </a:ext>
            </a:extLst>
          </p:cNvPr>
          <p:cNvSpPr>
            <a:spLocks/>
          </p:cNvSpPr>
          <p:nvPr/>
        </p:nvSpPr>
        <p:spPr bwMode="auto">
          <a:xfrm>
            <a:off x="3565525" y="5100638"/>
            <a:ext cx="900113" cy="565150"/>
          </a:xfrm>
          <a:custGeom>
            <a:avLst/>
            <a:gdLst>
              <a:gd name="T0" fmla="*/ 0 w 567"/>
              <a:gd name="T1" fmla="*/ 2147483646 h 356"/>
              <a:gd name="T2" fmla="*/ 2147483646 w 567"/>
              <a:gd name="T3" fmla="*/ 2147483646 h 356"/>
              <a:gd name="T4" fmla="*/ 2147483646 w 567"/>
              <a:gd name="T5" fmla="*/ 2147483646 h 356"/>
              <a:gd name="T6" fmla="*/ 2147483646 w 567"/>
              <a:gd name="T7" fmla="*/ 2147483646 h 356"/>
              <a:gd name="T8" fmla="*/ 2147483646 w 567"/>
              <a:gd name="T9" fmla="*/ 2147483646 h 356"/>
              <a:gd name="T10" fmla="*/ 2147483646 w 567"/>
              <a:gd name="T11" fmla="*/ 2147483646 h 3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7" h="356">
                <a:moveTo>
                  <a:pt x="0" y="2"/>
                </a:moveTo>
                <a:cubicBezTo>
                  <a:pt x="29" y="5"/>
                  <a:pt x="127" y="0"/>
                  <a:pt x="173" y="22"/>
                </a:cubicBezTo>
                <a:cubicBezTo>
                  <a:pt x="219" y="44"/>
                  <a:pt x="255" y="89"/>
                  <a:pt x="279" y="137"/>
                </a:cubicBezTo>
                <a:cubicBezTo>
                  <a:pt x="303" y="185"/>
                  <a:pt x="278" y="274"/>
                  <a:pt x="317" y="310"/>
                </a:cubicBezTo>
                <a:cubicBezTo>
                  <a:pt x="356" y="346"/>
                  <a:pt x="470" y="346"/>
                  <a:pt x="512" y="351"/>
                </a:cubicBezTo>
                <a:cubicBezTo>
                  <a:pt x="554" y="356"/>
                  <a:pt x="558" y="342"/>
                  <a:pt x="567" y="339"/>
                </a:cubicBezTo>
              </a:path>
            </a:pathLst>
          </a:custGeom>
          <a:noFill/>
          <a:ln w="38100" cmpd="sng">
            <a:solidFill>
              <a:srgbClr val="66CCFF"/>
            </a:solidFill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3230" name="Text Box 46">
            <a:extLst>
              <a:ext uri="{FF2B5EF4-FFF2-40B4-BE49-F238E27FC236}">
                <a16:creationId xmlns:a16="http://schemas.microsoft.com/office/drawing/2014/main" id="{04EDF530-1C64-F117-CA2A-B0A921E88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3630613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1º</a:t>
            </a:r>
          </a:p>
        </p:txBody>
      </p:sp>
      <p:sp>
        <p:nvSpPr>
          <p:cNvPr id="93231" name="Text Box 47">
            <a:extLst>
              <a:ext uri="{FF2B5EF4-FFF2-40B4-BE49-F238E27FC236}">
                <a16:creationId xmlns:a16="http://schemas.microsoft.com/office/drawing/2014/main" id="{02D657AA-2D40-BE35-1CD9-1C2AFEB5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4314825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2º</a:t>
            </a:r>
          </a:p>
        </p:txBody>
      </p:sp>
      <p:sp>
        <p:nvSpPr>
          <p:cNvPr id="93232" name="Text Box 48">
            <a:extLst>
              <a:ext uri="{FF2B5EF4-FFF2-40B4-BE49-F238E27FC236}">
                <a16:creationId xmlns:a16="http://schemas.microsoft.com/office/drawing/2014/main" id="{AAE49F3C-202B-2070-048D-C9501C7A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948238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4º</a:t>
            </a:r>
          </a:p>
        </p:txBody>
      </p:sp>
      <p:sp>
        <p:nvSpPr>
          <p:cNvPr id="93233" name="Text Box 49">
            <a:extLst>
              <a:ext uri="{FF2B5EF4-FFF2-40B4-BE49-F238E27FC236}">
                <a16:creationId xmlns:a16="http://schemas.microsoft.com/office/drawing/2014/main" id="{0A414FC7-1ABF-27A9-BC61-341B493C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4325938"/>
            <a:ext cx="738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3º</a:t>
            </a:r>
          </a:p>
        </p:txBody>
      </p:sp>
      <p:sp>
        <p:nvSpPr>
          <p:cNvPr id="93234" name="Text Box 50">
            <a:extLst>
              <a:ext uri="{FF2B5EF4-FFF2-40B4-BE49-F238E27FC236}">
                <a16:creationId xmlns:a16="http://schemas.microsoft.com/office/drawing/2014/main" id="{5EB49BE8-BC14-7237-635B-41C95EF9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5705475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6º</a:t>
            </a:r>
          </a:p>
        </p:txBody>
      </p:sp>
      <p:sp>
        <p:nvSpPr>
          <p:cNvPr id="93235" name="Text Box 51">
            <a:extLst>
              <a:ext uri="{FF2B5EF4-FFF2-40B4-BE49-F238E27FC236}">
                <a16:creationId xmlns:a16="http://schemas.microsoft.com/office/drawing/2014/main" id="{2A0500C7-297E-B1F8-BBDF-8C703E03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5097463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5º</a:t>
            </a:r>
          </a:p>
        </p:txBody>
      </p:sp>
      <p:sp>
        <p:nvSpPr>
          <p:cNvPr id="93236" name="Text Box 52">
            <a:extLst>
              <a:ext uri="{FF2B5EF4-FFF2-40B4-BE49-F238E27FC236}">
                <a16:creationId xmlns:a16="http://schemas.microsoft.com/office/drawing/2014/main" id="{F5D8CCFA-0A58-7664-2239-91964D44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4508500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8º</a:t>
            </a:r>
          </a:p>
        </p:txBody>
      </p:sp>
      <p:sp>
        <p:nvSpPr>
          <p:cNvPr id="93237" name="Text Box 53">
            <a:extLst>
              <a:ext uri="{FF2B5EF4-FFF2-40B4-BE49-F238E27FC236}">
                <a16:creationId xmlns:a16="http://schemas.microsoft.com/office/drawing/2014/main" id="{9226307C-893F-87DC-65F2-6E86047A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722688"/>
            <a:ext cx="73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7º</a:t>
            </a:r>
          </a:p>
        </p:txBody>
      </p:sp>
      <p:sp>
        <p:nvSpPr>
          <p:cNvPr id="93238" name="Text Box 54">
            <a:extLst>
              <a:ext uri="{FF2B5EF4-FFF2-40B4-BE49-F238E27FC236}">
                <a16:creationId xmlns:a16="http://schemas.microsoft.com/office/drawing/2014/main" id="{34D4938E-0619-775B-9550-D99F22EE0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575175"/>
            <a:ext cx="738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9º</a:t>
            </a:r>
          </a:p>
        </p:txBody>
      </p:sp>
      <p:sp>
        <p:nvSpPr>
          <p:cNvPr id="39973" name="Rectangle 55">
            <a:extLst>
              <a:ext uri="{FF2B5EF4-FFF2-40B4-BE49-F238E27FC236}">
                <a16:creationId xmlns:a16="http://schemas.microsoft.com/office/drawing/2014/main" id="{4673615F-EA04-13DC-09AA-CE3F8499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5" y="605948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hlinkClick r:id="rId2" action="ppaction://hlinksldjump"/>
              </a:rPr>
              <a:t>+</a:t>
            </a:r>
            <a:endParaRPr lang="es-ES_tradnl" altLang="es-ES_trad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7" grpId="0"/>
      <p:bldP spid="93218" grpId="0" animBg="1"/>
      <p:bldP spid="93219" grpId="0" animBg="1"/>
      <p:bldP spid="93220" grpId="0" animBg="1"/>
      <p:bldP spid="93221" grpId="0" animBg="1"/>
      <p:bldP spid="93222" grpId="0" animBg="1"/>
      <p:bldP spid="93223" grpId="0" animBg="1"/>
      <p:bldP spid="93224" grpId="0" animBg="1"/>
      <p:bldP spid="93225" grpId="0" animBg="1"/>
      <p:bldP spid="93226" grpId="0" animBg="1"/>
      <p:bldP spid="93227" grpId="0"/>
      <p:bldP spid="93230" grpId="0"/>
      <p:bldP spid="93231" grpId="0"/>
      <p:bldP spid="93232" grpId="0"/>
      <p:bldP spid="93233" grpId="0"/>
      <p:bldP spid="93234" grpId="0"/>
      <p:bldP spid="93235" grpId="0"/>
      <p:bldP spid="93236" grpId="0"/>
      <p:bldP spid="93237" grpId="0"/>
      <p:bldP spid="932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Marcador de pie de página">
            <a:extLst>
              <a:ext uri="{FF2B5EF4-FFF2-40B4-BE49-F238E27FC236}">
                <a16:creationId xmlns:a16="http://schemas.microsoft.com/office/drawing/2014/main" id="{0C585C6B-11E0-160D-CB67-2AA110B14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EE9C92A-51F5-4981-95E5-9EC2A60063D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0477F49-EDC1-C7AA-BD4E-08CC0A0FF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848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4.3.1.2.  Búsqueda primero en anchura (o amplitud).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B627E82-B84C-FF10-A1BA-EBF594270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325" y="4600575"/>
            <a:ext cx="8805863" cy="1395413"/>
          </a:xfrm>
        </p:spPr>
        <p:txBody>
          <a:bodyPr/>
          <a:lstStyle/>
          <a:p>
            <a:r>
              <a:rPr lang="es-ES_tradnl" altLang="es-ES_tradnl" sz="2600"/>
              <a:t>¿Cuánto es el tiempo de ejecución de la BPA?</a:t>
            </a:r>
          </a:p>
          <a:p>
            <a:r>
              <a:rPr lang="es-ES_tradnl" altLang="es-ES_tradnl" sz="2600"/>
              <a:t>¿Cómo comprobar si un arco es de avance, cruce, etc.?</a:t>
            </a:r>
          </a:p>
          <a:p>
            <a:r>
              <a:rPr lang="es-ES_tradnl" altLang="es-ES_tradnl" sz="2600" b="1"/>
              <a:t>Solución:</a:t>
            </a:r>
            <a:r>
              <a:rPr lang="es-ES_tradnl" altLang="es-ES_tradnl" sz="2600"/>
              <a:t> Construir el bosque explícitamente.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A2043D24-863C-C8E0-25E4-E83A6836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765175"/>
            <a:ext cx="34655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400" b="1"/>
              <a:t>Bosque de expansión</a:t>
            </a:r>
          </a:p>
        </p:txBody>
      </p:sp>
      <p:grpSp>
        <p:nvGrpSpPr>
          <p:cNvPr id="40966" name="Group 5">
            <a:extLst>
              <a:ext uri="{FF2B5EF4-FFF2-40B4-BE49-F238E27FC236}">
                <a16:creationId xmlns:a16="http://schemas.microsoft.com/office/drawing/2014/main" id="{3CAD0405-E85C-FDEA-A59D-AECF0B240C8A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1341438"/>
            <a:ext cx="2814637" cy="2813050"/>
            <a:chOff x="345" y="845"/>
            <a:chExt cx="1773" cy="1772"/>
          </a:xfrm>
        </p:grpSpPr>
        <p:sp>
          <p:nvSpPr>
            <p:cNvPr id="40984" name="Oval 6">
              <a:extLst>
                <a:ext uri="{FF2B5EF4-FFF2-40B4-BE49-F238E27FC236}">
                  <a16:creationId xmlns:a16="http://schemas.microsoft.com/office/drawing/2014/main" id="{B17D144A-0893-72BD-F11B-BA57346B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845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b</a:t>
              </a:r>
            </a:p>
          </p:txBody>
        </p:sp>
        <p:sp>
          <p:nvSpPr>
            <p:cNvPr id="40985" name="Oval 7">
              <a:extLst>
                <a:ext uri="{FF2B5EF4-FFF2-40B4-BE49-F238E27FC236}">
                  <a16:creationId xmlns:a16="http://schemas.microsoft.com/office/drawing/2014/main" id="{3E0E1BDF-7BBE-8161-F76C-C497B3CBC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920"/>
              <a:ext cx="308" cy="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c</a:t>
              </a:r>
            </a:p>
          </p:txBody>
        </p:sp>
        <p:sp>
          <p:nvSpPr>
            <p:cNvPr id="40986" name="Oval 8">
              <a:extLst>
                <a:ext uri="{FF2B5EF4-FFF2-40B4-BE49-F238E27FC236}">
                  <a16:creationId xmlns:a16="http://schemas.microsoft.com/office/drawing/2014/main" id="{3570B776-0B13-2947-60B6-897DE7FDD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745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e</a:t>
              </a:r>
            </a:p>
          </p:txBody>
        </p:sp>
        <p:sp>
          <p:nvSpPr>
            <p:cNvPr id="40987" name="Oval 9">
              <a:extLst>
                <a:ext uri="{FF2B5EF4-FFF2-40B4-BE49-F238E27FC236}">
                  <a16:creationId xmlns:a16="http://schemas.microsoft.com/office/drawing/2014/main" id="{AF8D88B3-AF35-8F9C-55A1-372F9397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1929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d</a:t>
              </a:r>
            </a:p>
          </p:txBody>
        </p:sp>
        <p:sp>
          <p:nvSpPr>
            <p:cNvPr id="40988" name="Line 10">
              <a:extLst>
                <a:ext uri="{FF2B5EF4-FFF2-40B4-BE49-F238E27FC236}">
                  <a16:creationId xmlns:a16="http://schemas.microsoft.com/office/drawing/2014/main" id="{40BF2582-4C43-E443-FE5F-E17B713E8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" y="993"/>
              <a:ext cx="1046" cy="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89" name="Line 11">
              <a:extLst>
                <a:ext uri="{FF2B5EF4-FFF2-40B4-BE49-F238E27FC236}">
                  <a16:creationId xmlns:a16="http://schemas.microsoft.com/office/drawing/2014/main" id="{D92604D9-BA50-0EE7-3508-B88D5575A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6" y="1204"/>
              <a:ext cx="37" cy="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90" name="Line 12">
              <a:extLst>
                <a:ext uri="{FF2B5EF4-FFF2-40B4-BE49-F238E27FC236}">
                  <a16:creationId xmlns:a16="http://schemas.microsoft.com/office/drawing/2014/main" id="{17727479-6FB8-61CF-C30F-A7C944A54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" y="1142"/>
              <a:ext cx="42" cy="6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91" name="Line 13">
              <a:extLst>
                <a:ext uri="{FF2B5EF4-FFF2-40B4-BE49-F238E27FC236}">
                  <a16:creationId xmlns:a16="http://schemas.microsoft.com/office/drawing/2014/main" id="{3691C830-E7B0-63FA-A95E-5EFC92E1F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1912"/>
              <a:ext cx="1142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92" name="Line 14">
              <a:extLst>
                <a:ext uri="{FF2B5EF4-FFF2-40B4-BE49-F238E27FC236}">
                  <a16:creationId xmlns:a16="http://schemas.microsoft.com/office/drawing/2014/main" id="{38F4A4E2-D705-8321-473C-321AB77E5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8" y="1114"/>
              <a:ext cx="1175" cy="8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93" name="Oval 15">
              <a:extLst>
                <a:ext uri="{FF2B5EF4-FFF2-40B4-BE49-F238E27FC236}">
                  <a16:creationId xmlns:a16="http://schemas.microsoft.com/office/drawing/2014/main" id="{5091BD4F-DD0C-18E8-07BB-966DC835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2332"/>
              <a:ext cx="307" cy="28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a</a:t>
              </a:r>
            </a:p>
          </p:txBody>
        </p:sp>
        <p:sp>
          <p:nvSpPr>
            <p:cNvPr id="40994" name="Line 16">
              <a:extLst>
                <a:ext uri="{FF2B5EF4-FFF2-40B4-BE49-F238E27FC236}">
                  <a16:creationId xmlns:a16="http://schemas.microsoft.com/office/drawing/2014/main" id="{36969E20-D461-E926-CC81-A9658756D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2014"/>
              <a:ext cx="574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40967" name="Rectangle 31">
            <a:extLst>
              <a:ext uri="{FF2B5EF4-FFF2-40B4-BE49-F238E27FC236}">
                <a16:creationId xmlns:a16="http://schemas.microsoft.com/office/drawing/2014/main" id="{AEFCBD1F-C7C1-56FC-6F3B-9F829B96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519113"/>
            <a:ext cx="4614863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dirigido.</a:t>
            </a:r>
          </a:p>
        </p:txBody>
      </p:sp>
      <p:sp>
        <p:nvSpPr>
          <p:cNvPr id="92202" name="Text Box 42">
            <a:extLst>
              <a:ext uri="{FF2B5EF4-FFF2-40B4-BE49-F238E27FC236}">
                <a16:creationId xmlns:a16="http://schemas.microsoft.com/office/drawing/2014/main" id="{3E50C2B0-463C-032C-5086-13DC2658E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473200"/>
            <a:ext cx="66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1º</a:t>
            </a:r>
          </a:p>
        </p:txBody>
      </p:sp>
      <p:sp>
        <p:nvSpPr>
          <p:cNvPr id="92203" name="Text Box 43">
            <a:extLst>
              <a:ext uri="{FF2B5EF4-FFF2-40B4-BE49-F238E27FC236}">
                <a16:creationId xmlns:a16="http://schemas.microsoft.com/office/drawing/2014/main" id="{06753474-6953-E979-7E53-AE5F1B25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1422400"/>
            <a:ext cx="6667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2º</a:t>
            </a:r>
          </a:p>
        </p:txBody>
      </p:sp>
      <p:sp>
        <p:nvSpPr>
          <p:cNvPr id="92204" name="Text Box 44">
            <a:extLst>
              <a:ext uri="{FF2B5EF4-FFF2-40B4-BE49-F238E27FC236}">
                <a16:creationId xmlns:a16="http://schemas.microsoft.com/office/drawing/2014/main" id="{0F52EFF3-552D-C4DE-00C7-7D14056DA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038" y="2357438"/>
            <a:ext cx="6667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4º</a:t>
            </a:r>
          </a:p>
        </p:txBody>
      </p:sp>
      <p:sp>
        <p:nvSpPr>
          <p:cNvPr id="92205" name="Text Box 45">
            <a:extLst>
              <a:ext uri="{FF2B5EF4-FFF2-40B4-BE49-F238E27FC236}">
                <a16:creationId xmlns:a16="http://schemas.microsoft.com/office/drawing/2014/main" id="{1A78C5ED-9F80-9DB7-A7D5-B1771C162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2390775"/>
            <a:ext cx="66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3º</a:t>
            </a:r>
          </a:p>
        </p:txBody>
      </p:sp>
      <p:sp>
        <p:nvSpPr>
          <p:cNvPr id="92206" name="Text Box 46">
            <a:extLst>
              <a:ext uri="{FF2B5EF4-FFF2-40B4-BE49-F238E27FC236}">
                <a16:creationId xmlns:a16="http://schemas.microsoft.com/office/drawing/2014/main" id="{BD6910FE-2E5C-98B2-F280-47D9BE2A6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71838"/>
            <a:ext cx="66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600" b="1">
                <a:solidFill>
                  <a:schemeClr val="accent2"/>
                </a:solidFill>
              </a:rPr>
              <a:t>5º</a:t>
            </a:r>
          </a:p>
        </p:txBody>
      </p:sp>
      <p:sp>
        <p:nvSpPr>
          <p:cNvPr id="92207" name="Line 47">
            <a:extLst>
              <a:ext uri="{FF2B5EF4-FFF2-40B4-BE49-F238E27FC236}">
                <a16:creationId xmlns:a16="http://schemas.microsoft.com/office/drawing/2014/main" id="{88CB815A-E224-EB04-53F4-BC0B33E50F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6988" y="1743075"/>
            <a:ext cx="660400" cy="62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08" name="Line 48">
            <a:extLst>
              <a:ext uri="{FF2B5EF4-FFF2-40B4-BE49-F238E27FC236}">
                <a16:creationId xmlns:a16="http://schemas.microsoft.com/office/drawing/2014/main" id="{922A0837-0E06-1289-60FC-9BC5FDE6A7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3138" y="2752725"/>
            <a:ext cx="152400" cy="487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09" name="Line 49">
            <a:extLst>
              <a:ext uri="{FF2B5EF4-FFF2-40B4-BE49-F238E27FC236}">
                <a16:creationId xmlns:a16="http://schemas.microsoft.com/office/drawing/2014/main" id="{C1B0E9C4-CFAF-BB65-A75D-4D549225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6475" y="1739900"/>
            <a:ext cx="585788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10" name="Freeform 50">
            <a:extLst>
              <a:ext uri="{FF2B5EF4-FFF2-40B4-BE49-F238E27FC236}">
                <a16:creationId xmlns:a16="http://schemas.microsoft.com/office/drawing/2014/main" id="{EA67BD02-2CEA-6E2A-5883-CBA6D126A61D}"/>
              </a:ext>
            </a:extLst>
          </p:cNvPr>
          <p:cNvSpPr>
            <a:spLocks/>
          </p:cNvSpPr>
          <p:nvPr/>
        </p:nvSpPr>
        <p:spPr bwMode="auto">
          <a:xfrm>
            <a:off x="4786313" y="1855788"/>
            <a:ext cx="3271837" cy="2222500"/>
          </a:xfrm>
          <a:custGeom>
            <a:avLst/>
            <a:gdLst>
              <a:gd name="T0" fmla="*/ 2147483646 w 1433"/>
              <a:gd name="T1" fmla="*/ 2147483646 h 981"/>
              <a:gd name="T2" fmla="*/ 2147483646 w 1433"/>
              <a:gd name="T3" fmla="*/ 2147483646 h 981"/>
              <a:gd name="T4" fmla="*/ 2147483646 w 1433"/>
              <a:gd name="T5" fmla="*/ 2147483646 h 981"/>
              <a:gd name="T6" fmla="*/ 0 w 1433"/>
              <a:gd name="T7" fmla="*/ 0 h 9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3" h="981">
                <a:moveTo>
                  <a:pt x="1433" y="405"/>
                </a:moveTo>
                <a:cubicBezTo>
                  <a:pt x="1353" y="489"/>
                  <a:pt x="1163" y="855"/>
                  <a:pt x="953" y="918"/>
                </a:cubicBezTo>
                <a:cubicBezTo>
                  <a:pt x="743" y="981"/>
                  <a:pt x="330" y="938"/>
                  <a:pt x="171" y="785"/>
                </a:cubicBezTo>
                <a:cubicBezTo>
                  <a:pt x="13" y="632"/>
                  <a:pt x="36" y="16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11" name="Freeform 51">
            <a:extLst>
              <a:ext uri="{FF2B5EF4-FFF2-40B4-BE49-F238E27FC236}">
                <a16:creationId xmlns:a16="http://schemas.microsoft.com/office/drawing/2014/main" id="{9103C443-4749-E7A6-C6A3-47A91A047687}"/>
              </a:ext>
            </a:extLst>
          </p:cNvPr>
          <p:cNvSpPr>
            <a:spLocks/>
          </p:cNvSpPr>
          <p:nvPr/>
        </p:nvSpPr>
        <p:spPr bwMode="auto">
          <a:xfrm>
            <a:off x="5613400" y="1628775"/>
            <a:ext cx="1385888" cy="1704975"/>
          </a:xfrm>
          <a:custGeom>
            <a:avLst/>
            <a:gdLst>
              <a:gd name="T0" fmla="*/ 2147483646 w 607"/>
              <a:gd name="T1" fmla="*/ 2147483646 h 752"/>
              <a:gd name="T2" fmla="*/ 2147483646 w 607"/>
              <a:gd name="T3" fmla="*/ 2147483646 h 752"/>
              <a:gd name="T4" fmla="*/ 2147483646 w 607"/>
              <a:gd name="T5" fmla="*/ 2147483646 h 752"/>
              <a:gd name="T6" fmla="*/ 2147483646 w 607"/>
              <a:gd name="T7" fmla="*/ 0 h 7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7" h="752">
                <a:moveTo>
                  <a:pt x="86" y="752"/>
                </a:moveTo>
                <a:cubicBezTo>
                  <a:pt x="74" y="716"/>
                  <a:pt x="0" y="633"/>
                  <a:pt x="11" y="538"/>
                </a:cubicBezTo>
                <a:cubicBezTo>
                  <a:pt x="22" y="443"/>
                  <a:pt x="53" y="272"/>
                  <a:pt x="152" y="182"/>
                </a:cubicBezTo>
                <a:cubicBezTo>
                  <a:pt x="251" y="92"/>
                  <a:pt x="512" y="38"/>
                  <a:pt x="60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12" name="Line 52">
            <a:extLst>
              <a:ext uri="{FF2B5EF4-FFF2-40B4-BE49-F238E27FC236}">
                <a16:creationId xmlns:a16="http://schemas.microsoft.com/office/drawing/2014/main" id="{90B95AE1-2289-2E31-42D3-915D70A0C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9975" y="2620963"/>
            <a:ext cx="1719263" cy="7143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197" name="Oval 37">
            <a:extLst>
              <a:ext uri="{FF2B5EF4-FFF2-40B4-BE49-F238E27FC236}">
                <a16:creationId xmlns:a16="http://schemas.microsoft.com/office/drawing/2014/main" id="{0CEA2EAF-2E6B-092B-2453-E7A3176D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1447800"/>
            <a:ext cx="439738" cy="4111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a</a:t>
            </a:r>
          </a:p>
        </p:txBody>
      </p:sp>
      <p:sp>
        <p:nvSpPr>
          <p:cNvPr id="92198" name="Oval 38">
            <a:extLst>
              <a:ext uri="{FF2B5EF4-FFF2-40B4-BE49-F238E27FC236}">
                <a16:creationId xmlns:a16="http://schemas.microsoft.com/office/drawing/2014/main" id="{3DD38CB5-CE2E-9119-EDB1-F301C497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1416050"/>
            <a:ext cx="439737" cy="4111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b</a:t>
            </a:r>
          </a:p>
        </p:txBody>
      </p:sp>
      <p:sp>
        <p:nvSpPr>
          <p:cNvPr id="92199" name="Oval 39">
            <a:extLst>
              <a:ext uri="{FF2B5EF4-FFF2-40B4-BE49-F238E27FC236}">
                <a16:creationId xmlns:a16="http://schemas.microsoft.com/office/drawing/2014/main" id="{9AAD8CFB-DF6D-A3DE-DFD2-49F36BA1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175" y="2363788"/>
            <a:ext cx="439738" cy="4095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c</a:t>
            </a:r>
          </a:p>
        </p:txBody>
      </p:sp>
      <p:sp>
        <p:nvSpPr>
          <p:cNvPr id="92200" name="Oval 40">
            <a:extLst>
              <a:ext uri="{FF2B5EF4-FFF2-40B4-BE49-F238E27FC236}">
                <a16:creationId xmlns:a16="http://schemas.microsoft.com/office/drawing/2014/main" id="{46216C8B-A184-7B87-BD2D-FBBCB0F63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2365375"/>
            <a:ext cx="438150" cy="4095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e</a:t>
            </a:r>
          </a:p>
        </p:txBody>
      </p:sp>
      <p:sp>
        <p:nvSpPr>
          <p:cNvPr id="92201" name="Oval 41">
            <a:extLst>
              <a:ext uri="{FF2B5EF4-FFF2-40B4-BE49-F238E27FC236}">
                <a16:creationId xmlns:a16="http://schemas.microsoft.com/office/drawing/2014/main" id="{B049C910-1B3C-2679-4FC0-E8E86A5E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3206750"/>
            <a:ext cx="439737" cy="4095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2" grpId="0"/>
      <p:bldP spid="92203" grpId="0"/>
      <p:bldP spid="92204" grpId="0"/>
      <p:bldP spid="92205" grpId="0"/>
      <p:bldP spid="92206" grpId="0"/>
      <p:bldP spid="92197" grpId="0" animBg="1"/>
      <p:bldP spid="92198" grpId="0" animBg="1"/>
      <p:bldP spid="92199" grpId="0" animBg="1"/>
      <p:bldP spid="92200" grpId="0" animBg="1"/>
      <p:bldP spid="922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Marcador de pie de página">
            <a:extLst>
              <a:ext uri="{FF2B5EF4-FFF2-40B4-BE49-F238E27FC236}">
                <a16:creationId xmlns:a16="http://schemas.microsoft.com/office/drawing/2014/main" id="{9EEFD02F-922E-79B1-9934-A9C8A127C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8F3E88A5-1B56-4F15-BCEF-E290583845CA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DCCD55D-0415-37BC-A284-45F54307D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41350"/>
          </a:xfrm>
        </p:spPr>
        <p:txBody>
          <a:bodyPr/>
          <a:lstStyle/>
          <a:p>
            <a:r>
              <a:rPr lang="es-ES_tradnl" altLang="es-ES_tradnl" sz="2600"/>
              <a:t>4.3.1. Recorridos sobre grafos.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6E3CA4E-A45D-2667-C1D0-80D4DF8D0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452438"/>
            <a:ext cx="8720137" cy="5743575"/>
          </a:xfrm>
          <a:noFill/>
        </p:spPr>
        <p:txBody>
          <a:bodyPr/>
          <a:lstStyle/>
          <a:p>
            <a:r>
              <a:rPr lang="es-ES_tradnl" altLang="es-ES_tradnl" sz="2600"/>
              <a:t>Construcción explícita del bosque de expansión: Usamos una estructura de </a:t>
            </a:r>
            <a:r>
              <a:rPr lang="es-ES_tradnl" altLang="es-ES_tradnl" sz="2600" b="1"/>
              <a:t>punteros al padre</a:t>
            </a:r>
            <a:r>
              <a:rPr lang="es-ES_tradnl" altLang="es-ES_tradnl" sz="2600"/>
              <a:t>.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s-ES_tradnl" altLang="es-ES_tradnl" sz="2600" b="1">
                <a:latin typeface="Garamond" panose="02020404030301010803" pitchFamily="18" charset="0"/>
              </a:rPr>
              <a:t>	</a:t>
            </a:r>
            <a:r>
              <a:rPr lang="es-ES_tradnl" altLang="es-ES_tradnl" sz="2600"/>
              <a:t>	</a:t>
            </a:r>
            <a:r>
              <a:rPr lang="es-ES_tradnl" altLang="es-ES_tradnl" sz="2600" b="1"/>
              <a:t>marca:</a:t>
            </a:r>
            <a:r>
              <a:rPr lang="es-ES_tradnl" altLang="es-ES_tradnl" sz="2600"/>
              <a:t> </a:t>
            </a:r>
            <a:r>
              <a:rPr lang="es-ES_tradnl" altLang="es-ES_tradnl" sz="2600" b="1"/>
              <a:t>array</a:t>
            </a:r>
            <a:r>
              <a:rPr lang="es-ES_tradnl" altLang="es-ES_tradnl" sz="2600"/>
              <a:t> [1, ..., n] </a:t>
            </a:r>
            <a:r>
              <a:rPr lang="es-ES_tradnl" altLang="es-ES_tradnl" sz="2600" b="1"/>
              <a:t>de</a:t>
            </a:r>
            <a:r>
              <a:rPr lang="es-ES_tradnl" altLang="es-ES_tradnl" sz="2600"/>
              <a:t> entero</a:t>
            </a:r>
          </a:p>
          <a:p>
            <a:pPr>
              <a:spcBef>
                <a:spcPct val="5000"/>
              </a:spcBef>
              <a:buFontTx/>
              <a:buNone/>
            </a:pPr>
            <a:endParaRPr lang="es-ES_tradnl" altLang="es-ES_tradnl" sz="1400"/>
          </a:p>
          <a:p>
            <a:pPr>
              <a:spcBef>
                <a:spcPct val="3000"/>
              </a:spcBef>
            </a:pPr>
            <a:r>
              <a:rPr lang="es-ES_tradnl" altLang="es-ES_tradnl" sz="2600" b="1"/>
              <a:t>marca[v]</a:t>
            </a:r>
            <a:r>
              <a:rPr lang="es-ES_tradnl" altLang="es-ES_tradnl" sz="2600"/>
              <a:t> vale: -1 si v no está visitado</a:t>
            </a:r>
          </a:p>
          <a:p>
            <a:pPr lvl="1">
              <a:spcBef>
                <a:spcPct val="3000"/>
              </a:spcBef>
              <a:buFontTx/>
              <a:buNone/>
            </a:pPr>
            <a:r>
              <a:rPr lang="es-ES_tradnl" altLang="es-ES_tradnl" sz="2600"/>
              <a:t>			0 si está visitado y es raíz de un árbol</a:t>
            </a:r>
          </a:p>
          <a:p>
            <a:pPr lvl="1">
              <a:spcBef>
                <a:spcPct val="3000"/>
              </a:spcBef>
              <a:buFontTx/>
              <a:buNone/>
            </a:pPr>
            <a:r>
              <a:rPr lang="es-ES_tradnl" altLang="es-ES_tradnl" sz="2600"/>
              <a:t>			En otro caso indicará cual es el padre de v</a:t>
            </a:r>
          </a:p>
          <a:p>
            <a:pPr>
              <a:spcBef>
                <a:spcPct val="3000"/>
              </a:spcBef>
            </a:pPr>
            <a:r>
              <a:rPr lang="es-ES_tradnl" altLang="es-ES_tradnl" sz="2800"/>
              <a:t>Modificar BorraMarcas, bpp y bpa, para construir el bosque de expansión.</a:t>
            </a:r>
          </a:p>
          <a:p>
            <a:pPr lvl="1">
              <a:spcBef>
                <a:spcPct val="3000"/>
              </a:spcBef>
            </a:pPr>
            <a:r>
              <a:rPr lang="es-ES_tradnl" altLang="es-ES_tradnl" sz="2400"/>
              <a:t>Arco de avance &lt;v, w&gt;: w es hijo de v en uno de los árboles del bosque.</a:t>
            </a:r>
          </a:p>
          <a:p>
            <a:pPr lvl="1">
              <a:spcBef>
                <a:spcPct val="3000"/>
              </a:spcBef>
            </a:pPr>
            <a:r>
              <a:rPr lang="es-ES_tradnl" altLang="es-ES_tradnl" sz="2400"/>
              <a:t>Arco de retroceso &lt;v, w&gt;: v es hijo de w.</a:t>
            </a:r>
          </a:p>
          <a:p>
            <a:pPr lvl="1">
              <a:spcBef>
                <a:spcPct val="3000"/>
              </a:spcBef>
            </a:pPr>
            <a:r>
              <a:rPr lang="es-ES_tradnl" altLang="es-ES_tradnl" sz="2400"/>
              <a:t>Arco de cruce &lt;v, w&gt;: si no se cumple ninguna de las anteriores.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Marcador de pie de página">
            <a:extLst>
              <a:ext uri="{FF2B5EF4-FFF2-40B4-BE49-F238E27FC236}">
                <a16:creationId xmlns:a16="http://schemas.microsoft.com/office/drawing/2014/main" id="{7D0D8536-487B-AB42-D9E7-F4D7CCDC3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411FFB3-B5F6-4F8F-B3DB-80FC4DAD9F73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CB1C5E0-380C-FF47-0972-C47FBBFCC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848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4.3.1.3.  Ejemplos de aplicación de los recorridos.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D1EB5FF-D999-291E-3C20-680E22BDE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63" y="669925"/>
            <a:ext cx="8745537" cy="5083175"/>
          </a:xfrm>
        </p:spPr>
        <p:txBody>
          <a:bodyPr/>
          <a:lstStyle/>
          <a:p>
            <a:r>
              <a:rPr lang="es-ES_tradnl" altLang="es-ES_tradnl" sz="2800" b="1"/>
              <a:t>Problema 1: </a:t>
            </a:r>
            <a:r>
              <a:rPr lang="es-ES_tradnl" altLang="es-ES_tradnl" sz="2800"/>
              <a:t>Encontrar los componentes conexos de un grafo no dirigido.</a:t>
            </a:r>
          </a:p>
          <a:p>
            <a:pPr>
              <a:buFontTx/>
              <a:buNone/>
            </a:pPr>
            <a:endParaRPr lang="es-ES_tradnl" altLang="es-ES_tradnl" sz="2800"/>
          </a:p>
          <a:p>
            <a:pPr>
              <a:buFontTx/>
              <a:buNone/>
            </a:pPr>
            <a:endParaRPr lang="es-ES_tradnl" altLang="es-ES_tradnl" sz="2800"/>
          </a:p>
          <a:p>
            <a:pPr>
              <a:buFontTx/>
              <a:buNone/>
            </a:pPr>
            <a:endParaRPr lang="es-ES_tradnl" altLang="es-ES_tradnl" sz="2800"/>
          </a:p>
          <a:p>
            <a:pPr>
              <a:buFontTx/>
              <a:buNone/>
            </a:pPr>
            <a:endParaRPr lang="es-ES_tradnl" altLang="es-ES_tradnl" sz="2800"/>
          </a:p>
          <a:p>
            <a:pPr>
              <a:buFontTx/>
              <a:buNone/>
            </a:pPr>
            <a:endParaRPr lang="es-ES_tradnl" altLang="es-ES_tradnl" sz="2800"/>
          </a:p>
          <a:p>
            <a:r>
              <a:rPr lang="es-ES_tradnl" altLang="es-ES_tradnl" sz="2800" b="1"/>
              <a:t>Problema 2: Prueba de aciclicidad.</a:t>
            </a:r>
            <a:r>
              <a:rPr lang="es-ES_tradnl" altLang="es-ES_tradnl" sz="2800"/>
              <a:t> Dado un grafo (dirigido o no dirigido) comprobar si tiene algún ciclo o no.</a:t>
            </a:r>
          </a:p>
        </p:txBody>
      </p:sp>
      <p:grpSp>
        <p:nvGrpSpPr>
          <p:cNvPr id="43013" name="Group 24">
            <a:extLst>
              <a:ext uri="{FF2B5EF4-FFF2-40B4-BE49-F238E27FC236}">
                <a16:creationId xmlns:a16="http://schemas.microsoft.com/office/drawing/2014/main" id="{1A3BDE18-C171-9B43-2201-5B0079896E3A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1735138"/>
            <a:ext cx="5889625" cy="1846262"/>
            <a:chOff x="1063" y="1026"/>
            <a:chExt cx="3710" cy="1163"/>
          </a:xfrm>
        </p:grpSpPr>
        <p:sp>
          <p:nvSpPr>
            <p:cNvPr id="43014" name="Line 5">
              <a:extLst>
                <a:ext uri="{FF2B5EF4-FFF2-40B4-BE49-F238E27FC236}">
                  <a16:creationId xmlns:a16="http://schemas.microsoft.com/office/drawing/2014/main" id="{087E9DE0-1DCD-ED70-C422-94EDD3953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242"/>
              <a:ext cx="626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5" name="Line 6">
              <a:extLst>
                <a:ext uri="{FF2B5EF4-FFF2-40B4-BE49-F238E27FC236}">
                  <a16:creationId xmlns:a16="http://schemas.microsoft.com/office/drawing/2014/main" id="{E1F04360-6BF8-5CFF-FDA4-07924EEE7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1374"/>
              <a:ext cx="108" cy="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6" name="Line 7">
              <a:extLst>
                <a:ext uri="{FF2B5EF4-FFF2-40B4-BE49-F238E27FC236}">
                  <a16:creationId xmlns:a16="http://schemas.microsoft.com/office/drawing/2014/main" id="{3875A860-3095-346F-FDA9-4AB6E5CEA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7" y="1377"/>
              <a:ext cx="830" cy="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8">
              <a:extLst>
                <a:ext uri="{FF2B5EF4-FFF2-40B4-BE49-F238E27FC236}">
                  <a16:creationId xmlns:a16="http://schemas.microsoft.com/office/drawing/2014/main" id="{3DD0BD2B-0FC6-D2B0-0F0F-3DCFF84CA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0" y="1356"/>
              <a:ext cx="49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9">
              <a:extLst>
                <a:ext uri="{FF2B5EF4-FFF2-40B4-BE49-F238E27FC236}">
                  <a16:creationId xmlns:a16="http://schemas.microsoft.com/office/drawing/2014/main" id="{439EF99E-1882-9A31-F2EF-B18F3DBF5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970"/>
              <a:ext cx="888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0">
              <a:extLst>
                <a:ext uri="{FF2B5EF4-FFF2-40B4-BE49-F238E27FC236}">
                  <a16:creationId xmlns:a16="http://schemas.microsoft.com/office/drawing/2014/main" id="{DF2186E1-BE09-A796-9191-7F3869DBA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3" y="1349"/>
              <a:ext cx="400" cy="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1">
              <a:extLst>
                <a:ext uri="{FF2B5EF4-FFF2-40B4-BE49-F238E27FC236}">
                  <a16:creationId xmlns:a16="http://schemas.microsoft.com/office/drawing/2014/main" id="{5CF480D9-7DB7-CF4B-733F-78FFCD213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73" y="1158"/>
              <a:ext cx="607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2">
              <a:extLst>
                <a:ext uri="{FF2B5EF4-FFF2-40B4-BE49-F238E27FC236}">
                  <a16:creationId xmlns:a16="http://schemas.microsoft.com/office/drawing/2014/main" id="{D404308E-D135-65E6-6A82-5A35D4AD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0" y="1475"/>
              <a:ext cx="573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Oval 14">
              <a:extLst>
                <a:ext uri="{FF2B5EF4-FFF2-40B4-BE49-F238E27FC236}">
                  <a16:creationId xmlns:a16="http://schemas.microsoft.com/office/drawing/2014/main" id="{BB2615F4-8F10-3360-0B41-708201F93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1104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43023" name="Oval 15">
              <a:extLst>
                <a:ext uri="{FF2B5EF4-FFF2-40B4-BE49-F238E27FC236}">
                  <a16:creationId xmlns:a16="http://schemas.microsoft.com/office/drawing/2014/main" id="{7F0CAFD6-E581-9F5A-0F76-284E921E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1229"/>
              <a:ext cx="308" cy="2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43024" name="Oval 16">
              <a:extLst>
                <a:ext uri="{FF2B5EF4-FFF2-40B4-BE49-F238E27FC236}">
                  <a16:creationId xmlns:a16="http://schemas.microsoft.com/office/drawing/2014/main" id="{418FBE57-3F25-12DD-5CEA-410398ECC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809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43025" name="Oval 17">
              <a:extLst>
                <a:ext uri="{FF2B5EF4-FFF2-40B4-BE49-F238E27FC236}">
                  <a16:creationId xmlns:a16="http://schemas.microsoft.com/office/drawing/2014/main" id="{20F26D33-5DEE-0B9B-B1AF-28859FDCC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1929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  <p:sp>
          <p:nvSpPr>
            <p:cNvPr id="43026" name="Oval 18">
              <a:extLst>
                <a:ext uri="{FF2B5EF4-FFF2-40B4-BE49-F238E27FC236}">
                  <a16:creationId xmlns:a16="http://schemas.microsoft.com/office/drawing/2014/main" id="{7D0AFD9F-AB64-554F-63B9-080B6E455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186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8</a:t>
              </a:r>
            </a:p>
          </p:txBody>
        </p:sp>
        <p:sp>
          <p:nvSpPr>
            <p:cNvPr id="43027" name="Oval 19">
              <a:extLst>
                <a:ext uri="{FF2B5EF4-FFF2-40B4-BE49-F238E27FC236}">
                  <a16:creationId xmlns:a16="http://schemas.microsoft.com/office/drawing/2014/main" id="{9D8B28F9-7698-4DC8-8D8F-3002523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1817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43028" name="Oval 20">
              <a:extLst>
                <a:ext uri="{FF2B5EF4-FFF2-40B4-BE49-F238E27FC236}">
                  <a16:creationId xmlns:a16="http://schemas.microsoft.com/office/drawing/2014/main" id="{B64E4698-9B5B-D2F5-508F-0125F703B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1304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43029" name="Oval 21">
              <a:extLst>
                <a:ext uri="{FF2B5EF4-FFF2-40B4-BE49-F238E27FC236}">
                  <a16:creationId xmlns:a16="http://schemas.microsoft.com/office/drawing/2014/main" id="{3D893852-522A-D988-FB74-4C9134A60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1847"/>
              <a:ext cx="308" cy="2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9</a:t>
              </a:r>
            </a:p>
          </p:txBody>
        </p:sp>
        <p:sp>
          <p:nvSpPr>
            <p:cNvPr id="43030" name="Oval 22">
              <a:extLst>
                <a:ext uri="{FF2B5EF4-FFF2-40B4-BE49-F238E27FC236}">
                  <a16:creationId xmlns:a16="http://schemas.microsoft.com/office/drawing/2014/main" id="{8E24AA3E-D4B0-2555-40E7-AD26B5EE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809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  <p:sp>
          <p:nvSpPr>
            <p:cNvPr id="43031" name="Oval 23">
              <a:extLst>
                <a:ext uri="{FF2B5EF4-FFF2-40B4-BE49-F238E27FC236}">
                  <a16:creationId xmlns:a16="http://schemas.microsoft.com/office/drawing/2014/main" id="{41B3E0BE-E11C-63D3-862F-F447C9F7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026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10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Marcador de pie de página">
            <a:extLst>
              <a:ext uri="{FF2B5EF4-FFF2-40B4-BE49-F238E27FC236}">
                <a16:creationId xmlns:a16="http://schemas.microsoft.com/office/drawing/2014/main" id="{307CFCDD-893B-81EC-6718-10F2430A5E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3A7BB17A-1562-4B2F-A7AC-7CA8CC9FFFB7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55E65B4-8249-40CA-D65D-1F8869B7D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9848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4.3.1.3.  Ejemplos de aplicación de los recorridos.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F4925E6-CA80-0A46-3438-3C05A9EB9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63" y="549275"/>
            <a:ext cx="8745537" cy="5353050"/>
          </a:xfrm>
        </p:spPr>
        <p:txBody>
          <a:bodyPr/>
          <a:lstStyle/>
          <a:p>
            <a:r>
              <a:rPr lang="es-ES_tradnl" altLang="es-ES_tradnl" sz="2800" b="1"/>
              <a:t>Prueba de aciclicidad.</a:t>
            </a:r>
            <a:endParaRPr lang="es-ES_tradnl" altLang="es-ES_tradnl" sz="2800"/>
          </a:p>
          <a:p>
            <a:pPr marL="819150" lvl="1"/>
            <a:r>
              <a:rPr lang="es-ES_tradnl" altLang="es-ES_tradnl" sz="2400" b="1"/>
              <a:t>Grafo no dirigido.</a:t>
            </a:r>
            <a:r>
              <a:rPr lang="es-ES_tradnl" altLang="es-ES_tradnl" sz="2400"/>
              <a:t> Hacer una BPP (o BPA). Existe algún ciclo si y sólo si aparece algún arco que no es del árbol de expansión.</a:t>
            </a:r>
          </a:p>
          <a:p>
            <a:pPr marL="819150" lvl="1"/>
            <a:r>
              <a:rPr lang="es-ES_tradnl" altLang="es-ES_tradnl" sz="2400" b="1"/>
              <a:t>Grafo dirigido.</a:t>
            </a:r>
            <a:r>
              <a:rPr lang="es-ES_tradnl" altLang="es-ES_tradnl" sz="2400"/>
              <a:t> Hacer una BPP (o BPA). Existe un ciclo si y sólo si aparece algún arco de retroceso.</a:t>
            </a:r>
          </a:p>
          <a:p>
            <a:pPr marL="819150" lvl="1"/>
            <a:endParaRPr lang="es-ES_tradnl" altLang="es-ES_tradnl" sz="2400"/>
          </a:p>
          <a:p>
            <a:r>
              <a:rPr lang="es-ES_tradnl" altLang="es-ES_tradnl" sz="2600"/>
              <a:t>Orden de complejidad de la prueba de aciclicidad: igual que los recorridos.</a:t>
            </a:r>
          </a:p>
          <a:p>
            <a:pPr marL="819150" lvl="1"/>
            <a:r>
              <a:rPr lang="es-ES_tradnl" altLang="es-ES_tradnl" sz="2600"/>
              <a:t>Con matrices de adyacencia: </a:t>
            </a:r>
            <a:r>
              <a:rPr lang="es-ES_tradnl" altLang="es-ES_tradnl" sz="2600" b="1"/>
              <a:t>O(n</a:t>
            </a:r>
            <a:r>
              <a:rPr lang="es-ES_tradnl" altLang="es-ES_tradnl" sz="2600" b="1" baseline="30000"/>
              <a:t>2</a:t>
            </a:r>
            <a:r>
              <a:rPr lang="es-ES_tradnl" altLang="es-ES_tradnl" sz="2600" b="1"/>
              <a:t>)</a:t>
            </a:r>
            <a:r>
              <a:rPr lang="es-ES_tradnl" altLang="es-ES_tradnl" sz="2600"/>
              <a:t>.</a:t>
            </a:r>
          </a:p>
          <a:p>
            <a:pPr marL="819150" lvl="1"/>
            <a:r>
              <a:rPr lang="es-ES_tradnl" altLang="es-ES_tradnl" sz="2600"/>
              <a:t>Con listas de adyacencia: </a:t>
            </a:r>
            <a:r>
              <a:rPr lang="es-ES_tradnl" altLang="es-ES_tradnl" sz="2600" b="1"/>
              <a:t>O(a+n)</a:t>
            </a:r>
            <a:r>
              <a:rPr lang="es-ES_tradnl" altLang="es-ES_tradnl" sz="260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pie de página">
            <a:extLst>
              <a:ext uri="{FF2B5EF4-FFF2-40B4-BE49-F238E27FC236}">
                <a16:creationId xmlns:a16="http://schemas.microsoft.com/office/drawing/2014/main" id="{4D33FDC0-5189-BAFF-2431-EF8F3CC1E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73636E8-D57D-4D31-9FFB-D6A5C83AAFA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65E9C12-3E5A-1993-00BD-8EB591474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9D68563-7F2C-AF0A-D82F-3685D6D644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500063"/>
            <a:ext cx="8513762" cy="5715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de carreteras entre ciudades.</a:t>
            </a:r>
            <a:endParaRPr lang="es-ES_tradnl" altLang="es-ES_tradnl" sz="2400"/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92543F59-4808-9406-3C86-A14BBCF6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1025525"/>
            <a:ext cx="8958262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800" b="1"/>
              <a:t>	</a:t>
            </a:r>
            <a:r>
              <a:rPr lang="es-ES_tradnl" altLang="es-ES_tradnl" sz="3200" b="1"/>
              <a:t>Problemas</a:t>
            </a:r>
          </a:p>
          <a:p>
            <a:r>
              <a:rPr lang="es-ES_tradnl" altLang="es-ES_tradnl" sz="2800"/>
              <a:t>¿Cuál es el camino más corto de Murcia a Badajoz?</a:t>
            </a:r>
          </a:p>
          <a:p>
            <a:r>
              <a:rPr lang="es-ES_tradnl" altLang="es-ES_tradnl" sz="2800"/>
              <a:t>¿Existen caminos entre todos los pares de ciudades?</a:t>
            </a:r>
          </a:p>
          <a:p>
            <a:r>
              <a:rPr lang="es-ES_tradnl" altLang="es-ES_tradnl" sz="2800"/>
              <a:t>¿Cuál es la ciudad más lejana a Barcelona?</a:t>
            </a:r>
          </a:p>
          <a:p>
            <a:r>
              <a:rPr lang="es-ES_tradnl" altLang="es-ES_tradnl" sz="2800"/>
              <a:t>¿Cuál es la ciudad más céntrica?</a:t>
            </a:r>
          </a:p>
          <a:p>
            <a:r>
              <a:rPr lang="es-ES_tradnl" altLang="es-ES_tradnl" sz="2800"/>
              <a:t>¿Cuántos caminos distintos existen de Sevilla a Zaragoza?</a:t>
            </a:r>
          </a:p>
          <a:p>
            <a:r>
              <a:rPr lang="es-ES_tradnl" altLang="es-ES_tradnl" sz="2800"/>
              <a:t>¿Cómo hacer un tour entre todas las ciudades en el menor tiempo posible? </a:t>
            </a:r>
            <a:r>
              <a:rPr lang="es-ES_tradnl" altLang="es-ES_tradnl" sz="2800">
                <a:hlinkClick r:id="" action="ppaction://noaction"/>
              </a:rPr>
              <a:t>+</a:t>
            </a:r>
            <a:endParaRPr lang="es-ES_tradnl" altLang="es-ES_trad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3 Marcador de pie de página">
            <a:extLst>
              <a:ext uri="{FF2B5EF4-FFF2-40B4-BE49-F238E27FC236}">
                <a16:creationId xmlns:a16="http://schemas.microsoft.com/office/drawing/2014/main" id="{261F1404-193B-82D0-B895-9B1936ED80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663E3AC1-5C03-4340-B2F3-667B3AAF0C7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AC825D6-7B66-7DC0-048E-50110C193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5246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4.3.2. Árboles de expansión mínimos.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A56D486-4FFD-5F80-2FDF-6D942F2D7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525" y="638175"/>
            <a:ext cx="8562975" cy="5499100"/>
          </a:xfrm>
        </p:spPr>
        <p:txBody>
          <a:bodyPr/>
          <a:lstStyle/>
          <a:p>
            <a:r>
              <a:rPr lang="es-ES_tradnl" altLang="es-ES_tradnl" sz="2600" b="1"/>
              <a:t>Definición:</a:t>
            </a:r>
            <a:r>
              <a:rPr lang="es-ES_tradnl" altLang="es-ES_tradnl" sz="2600"/>
              <a:t> Un </a:t>
            </a:r>
            <a:r>
              <a:rPr lang="es-ES_tradnl" altLang="es-ES_tradnl" sz="2600" b="1"/>
              <a:t>árbol de expansión</a:t>
            </a:r>
            <a:r>
              <a:rPr lang="es-ES_tradnl" altLang="es-ES_tradnl" sz="2600"/>
              <a:t> de un grafo G=(V, A) no dirigido y conexo es un subgrafo</a:t>
            </a:r>
            <a:br>
              <a:rPr lang="es-ES_tradnl" altLang="es-ES_tradnl" sz="2600"/>
            </a:br>
            <a:r>
              <a:rPr lang="es-ES_tradnl" altLang="es-ES_tradnl" sz="2600"/>
              <a:t>G’=(V, A’) conexo y sin ciclos.</a:t>
            </a:r>
          </a:p>
          <a:p>
            <a:r>
              <a:rPr lang="es-ES_tradnl" altLang="es-ES_tradnl" sz="2600" b="1"/>
              <a:t>Ejemplo:</a:t>
            </a:r>
            <a:r>
              <a:rPr lang="es-ES_tradnl" altLang="es-ES_tradnl" sz="2600"/>
              <a:t> los árboles de expansión en profundidad y en anchura de un grafo conexo.</a:t>
            </a:r>
          </a:p>
          <a:p>
            <a:r>
              <a:rPr lang="es-ES_tradnl" altLang="es-ES_tradnl" sz="2600"/>
              <a:t>En grafos con pesos, el </a:t>
            </a:r>
            <a:r>
              <a:rPr lang="es-ES_tradnl" altLang="es-ES_tradnl" sz="2600" b="1"/>
              <a:t>coste del árbol de expansión</a:t>
            </a:r>
            <a:r>
              <a:rPr lang="es-ES_tradnl" altLang="es-ES_tradnl" sz="2600"/>
              <a:t> es la suma de los costes de las aristas.</a:t>
            </a:r>
          </a:p>
          <a:p>
            <a:endParaRPr lang="es-ES_tradnl" altLang="es-ES_tradnl" sz="2600"/>
          </a:p>
          <a:p>
            <a:r>
              <a:rPr lang="es-ES_tradnl" altLang="es-ES_tradnl" sz="2600" b="1"/>
              <a:t>Problema del árbol de expansión de coste mínimo: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600"/>
              <a:t>	Dado un grafo ponderado no dirigido, encontrar el árbol de expansión de menor coste.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Marcador de pie de página">
            <a:extLst>
              <a:ext uri="{FF2B5EF4-FFF2-40B4-BE49-F238E27FC236}">
                <a16:creationId xmlns:a16="http://schemas.microsoft.com/office/drawing/2014/main" id="{FB09AA6D-7870-C556-BCA3-FF14A99377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4A83F8C-9809-4194-9E7E-EDB574959AD4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CE08307-9F73-90FA-37FB-92F8E369F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52463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4.3.2. Árboles de expansión mínimos.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F640F5A-3EEE-F270-56D6-D2E9E7D72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50" y="4908550"/>
            <a:ext cx="8529638" cy="1209675"/>
          </a:xfrm>
        </p:spPr>
        <p:txBody>
          <a:bodyPr/>
          <a:lstStyle/>
          <a:p>
            <a:r>
              <a:rPr lang="es-ES_tradnl" altLang="es-ES_tradnl" sz="2400" b="1"/>
              <a:t>Problema:</a:t>
            </a:r>
            <a:r>
              <a:rPr lang="es-ES_tradnl" altLang="es-ES_tradnl" sz="2400"/>
              <a:t> Conectar todos los ordenadores con el menor coste total.</a:t>
            </a:r>
          </a:p>
          <a:p>
            <a:pPr>
              <a:spcBef>
                <a:spcPct val="10000"/>
              </a:spcBef>
            </a:pPr>
            <a:r>
              <a:rPr lang="es-ES_tradnl" altLang="es-ES_tradnl" sz="2400" b="1"/>
              <a:t>Solución:</a:t>
            </a:r>
            <a:r>
              <a:rPr lang="es-ES_tradnl" altLang="es-ES_tradnl" sz="2400"/>
              <a:t> Algoritmos clásicos de Prim y Kruskal. </a:t>
            </a:r>
            <a:r>
              <a:rPr lang="es-ES_tradnl" altLang="es-ES_tradnl" sz="2400">
                <a:hlinkClick r:id="rId2" action="ppaction://hlinksldjump"/>
              </a:rPr>
              <a:t>+</a:t>
            </a:r>
            <a:endParaRPr lang="es-ES_tradnl" altLang="es-ES_tradnl" sz="2400"/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0262C44B-9244-75E3-D7C9-7244B7E95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3263" y="1031875"/>
            <a:ext cx="2651125" cy="901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086" name="Line 12">
            <a:extLst>
              <a:ext uri="{FF2B5EF4-FFF2-40B4-BE49-F238E27FC236}">
                <a16:creationId xmlns:a16="http://schemas.microsoft.com/office/drawing/2014/main" id="{06409972-AEB5-7618-B6F3-4C4F38AC7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688" y="1019175"/>
            <a:ext cx="2520950" cy="444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087" name="Line 13">
            <a:extLst>
              <a:ext uri="{FF2B5EF4-FFF2-40B4-BE49-F238E27FC236}">
                <a16:creationId xmlns:a16="http://schemas.microsoft.com/office/drawing/2014/main" id="{ABCC5810-4A76-FABC-3C26-F75B2AB6ED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8" y="1476375"/>
            <a:ext cx="2508250" cy="12271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7294" name="Line 14">
            <a:extLst>
              <a:ext uri="{FF2B5EF4-FFF2-40B4-BE49-F238E27FC236}">
                <a16:creationId xmlns:a16="http://schemas.microsoft.com/office/drawing/2014/main" id="{FFE066D7-F697-A349-F1C1-426A89540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0" y="1071563"/>
            <a:ext cx="79375" cy="159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7295" name="Line 15">
            <a:extLst>
              <a:ext uri="{FF2B5EF4-FFF2-40B4-BE49-F238E27FC236}">
                <a16:creationId xmlns:a16="http://schemas.microsoft.com/office/drawing/2014/main" id="{4E7D2C66-951A-D82F-E92E-CBDB5E5B6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3575" y="1973263"/>
            <a:ext cx="1149350" cy="1841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090" name="Line 16">
            <a:extLst>
              <a:ext uri="{FF2B5EF4-FFF2-40B4-BE49-F238E27FC236}">
                <a16:creationId xmlns:a16="http://schemas.microsoft.com/office/drawing/2014/main" id="{E49F81CC-AFFA-60F2-67FD-BF8577397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625" y="2598738"/>
            <a:ext cx="1633538" cy="1216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7297" name="Line 17">
            <a:extLst>
              <a:ext uri="{FF2B5EF4-FFF2-40B4-BE49-F238E27FC236}">
                <a16:creationId xmlns:a16="http://schemas.microsoft.com/office/drawing/2014/main" id="{4333CE94-0690-0D63-F404-C054813E2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3" y="2638425"/>
            <a:ext cx="1946275" cy="9667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7298" name="Line 18">
            <a:extLst>
              <a:ext uri="{FF2B5EF4-FFF2-40B4-BE49-F238E27FC236}">
                <a16:creationId xmlns:a16="http://schemas.microsoft.com/office/drawing/2014/main" id="{1851B967-5DC0-6131-5D14-009B0AA8A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325" y="3644900"/>
            <a:ext cx="3527425" cy="273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093" name="Line 19">
            <a:extLst>
              <a:ext uri="{FF2B5EF4-FFF2-40B4-BE49-F238E27FC236}">
                <a16:creationId xmlns:a16="http://schemas.microsoft.com/office/drawing/2014/main" id="{D07A2A38-A05C-3C0E-8463-C6F633625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5438" y="1476375"/>
            <a:ext cx="482600" cy="2128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094" name="Line 20">
            <a:extLst>
              <a:ext uri="{FF2B5EF4-FFF2-40B4-BE49-F238E27FC236}">
                <a16:creationId xmlns:a16="http://schemas.microsoft.com/office/drawing/2014/main" id="{36699E37-F12E-DD4D-44E6-91B1C7437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5963" y="1881188"/>
            <a:ext cx="2651125" cy="704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6095" name="Picture 4" descr="ordenador">
            <a:extLst>
              <a:ext uri="{FF2B5EF4-FFF2-40B4-BE49-F238E27FC236}">
                <a16:creationId xmlns:a16="http://schemas.microsoft.com/office/drawing/2014/main" id="{76C78B0D-6933-415D-2058-D539C8FD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54610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5" descr="ordenador">
            <a:extLst>
              <a:ext uri="{FF2B5EF4-FFF2-40B4-BE49-F238E27FC236}">
                <a16:creationId xmlns:a16="http://schemas.microsoft.com/office/drawing/2014/main" id="{ACB1BD91-FA6E-5147-47BA-2C663309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360488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6" descr="ordenador">
            <a:extLst>
              <a:ext uri="{FF2B5EF4-FFF2-40B4-BE49-F238E27FC236}">
                <a16:creationId xmlns:a16="http://schemas.microsoft.com/office/drawing/2014/main" id="{0CAF5420-EA36-61A7-D0D2-ABC10164E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213360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7" descr="ordenador">
            <a:extLst>
              <a:ext uri="{FF2B5EF4-FFF2-40B4-BE49-F238E27FC236}">
                <a16:creationId xmlns:a16="http://schemas.microsoft.com/office/drawing/2014/main" id="{E0173110-5A5E-A28E-6CB6-594FE091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95885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8" descr="ordenador">
            <a:extLst>
              <a:ext uri="{FF2B5EF4-FFF2-40B4-BE49-F238E27FC236}">
                <a16:creationId xmlns:a16="http://schemas.microsoft.com/office/drawing/2014/main" id="{D1B9785C-7C53-8878-055C-401412F2F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3316288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9" descr="ordenador">
            <a:extLst>
              <a:ext uri="{FF2B5EF4-FFF2-40B4-BE49-F238E27FC236}">
                <a16:creationId xmlns:a16="http://schemas.microsoft.com/office/drawing/2014/main" id="{3025643D-4189-4D3D-EC3C-C265AA627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3132138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01" name="Text Box 21">
            <a:extLst>
              <a:ext uri="{FF2B5EF4-FFF2-40B4-BE49-F238E27FC236}">
                <a16:creationId xmlns:a16="http://schemas.microsoft.com/office/drawing/2014/main" id="{9F388A4A-1C80-3AAF-D268-176C1458B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965200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3</a:t>
            </a:r>
            <a:endParaRPr lang="es-ES" altLang="es-ES_tradnl" sz="2400"/>
          </a:p>
        </p:txBody>
      </p:sp>
      <p:sp>
        <p:nvSpPr>
          <p:cNvPr id="46102" name="Text Box 22">
            <a:extLst>
              <a:ext uri="{FF2B5EF4-FFF2-40B4-BE49-F238E27FC236}">
                <a16:creationId xmlns:a16="http://schemas.microsoft.com/office/drawing/2014/main" id="{47D582ED-336E-DD5F-2BDA-86664C57D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1768475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1</a:t>
            </a:r>
            <a:endParaRPr lang="es-ES" altLang="es-ES_tradnl" sz="2400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6543770B-16CD-87B3-8765-34A94371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749300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  <a:endParaRPr lang="es-ES" altLang="es-ES_tradnl" sz="2400"/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B41FD6D7-C134-4380-3363-ED535F1E6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159226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  <a:endParaRPr lang="es-ES" altLang="es-ES_tradnl" sz="2400"/>
          </a:p>
        </p:txBody>
      </p:sp>
      <p:sp>
        <p:nvSpPr>
          <p:cNvPr id="97305" name="Text Box 25">
            <a:extLst>
              <a:ext uri="{FF2B5EF4-FFF2-40B4-BE49-F238E27FC236}">
                <a16:creationId xmlns:a16="http://schemas.microsoft.com/office/drawing/2014/main" id="{B2D0308D-3126-7C16-C173-C07B6E225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625725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4</a:t>
            </a:r>
            <a:endParaRPr lang="es-ES" altLang="es-ES_tradnl" sz="2400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2611669-ABB8-FAF7-9EE2-12A71F07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2336800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3</a:t>
            </a:r>
            <a:endParaRPr lang="es-ES" altLang="es-ES_tradnl" sz="2400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353941C-54FA-4A70-16F1-31633EB2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2873375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5</a:t>
            </a:r>
            <a:endParaRPr lang="es-ES" altLang="es-ES_tradnl" sz="2400"/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06A02BF9-8499-80F3-EBDD-C813BC66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160496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6</a:t>
            </a:r>
            <a:endParaRPr lang="es-ES" altLang="es-ES_tradnl" sz="2400"/>
          </a:p>
        </p:txBody>
      </p:sp>
      <p:sp>
        <p:nvSpPr>
          <p:cNvPr id="97309" name="Text Box 29">
            <a:extLst>
              <a:ext uri="{FF2B5EF4-FFF2-40B4-BE49-F238E27FC236}">
                <a16:creationId xmlns:a16="http://schemas.microsoft.com/office/drawing/2014/main" id="{F7DFFC7A-3CA7-A54D-9038-3BF3F86C8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3775075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6</a:t>
            </a:r>
            <a:endParaRPr lang="es-ES" altLang="es-ES_tradnl" sz="2400"/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615B569B-61C3-BE03-608D-64337E0B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2768600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5</a:t>
            </a:r>
            <a:endParaRPr lang="es-ES" altLang="es-ES_trad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1" grpId="0"/>
      <p:bldP spid="97305" grpId="0"/>
      <p:bldP spid="97307" grpId="0"/>
      <p:bldP spid="97308" grpId="0"/>
      <p:bldP spid="973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3 Marcador de pie de página">
            <a:extLst>
              <a:ext uri="{FF2B5EF4-FFF2-40B4-BE49-F238E27FC236}">
                <a16:creationId xmlns:a16="http://schemas.microsoft.com/office/drawing/2014/main" id="{894F2192-805D-F69E-D240-DAD5BCCD4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5374620-BA4B-4308-ABED-174DF44DEFA7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E8BA898-FCC3-7822-489C-8D82C5EC8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4.3.2.1. Algoritmo de Prim.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072323D-2199-F265-E5B4-2264C9708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636588"/>
            <a:ext cx="8412162" cy="5292725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s-ES_tradnl" altLang="es-ES_tradnl" sz="3000"/>
              <a:t>	</a:t>
            </a:r>
            <a:r>
              <a:rPr lang="es-ES_tradnl" altLang="es-ES_tradnl" sz="3000" b="1"/>
              <a:t>Esquema: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Empezar en un vértice cualquiera </a:t>
            </a:r>
            <a:r>
              <a:rPr lang="es-ES_tradnl" altLang="es-ES_tradnl" sz="2800" b="1"/>
              <a:t>v</a:t>
            </a:r>
            <a:r>
              <a:rPr lang="es-ES_tradnl" altLang="es-ES_tradnl" sz="2800"/>
              <a:t>. El árbol consta inicialmente sólo del nodo </a:t>
            </a:r>
            <a:r>
              <a:rPr lang="es-ES_tradnl" altLang="es-ES_tradnl" sz="2800" b="1"/>
              <a:t>v</a:t>
            </a:r>
            <a:r>
              <a:rPr lang="es-ES_tradnl" altLang="es-ES_tradnl" sz="2800"/>
              <a:t>.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Del resto de vértices, buscar el que esté más próximo a </a:t>
            </a:r>
            <a:r>
              <a:rPr lang="es-ES_tradnl" altLang="es-ES_tradnl" sz="2800" b="1"/>
              <a:t>v</a:t>
            </a:r>
            <a:r>
              <a:rPr lang="es-ES_tradnl" altLang="es-ES_tradnl" sz="2800"/>
              <a:t> (es decir, con la arista (</a:t>
            </a:r>
            <a:r>
              <a:rPr lang="es-ES_tradnl" altLang="es-ES_tradnl" sz="2800" b="1"/>
              <a:t>v</a:t>
            </a:r>
            <a:r>
              <a:rPr lang="es-ES_tradnl" altLang="es-ES_tradnl" sz="2800"/>
              <a:t>, </a:t>
            </a:r>
            <a:r>
              <a:rPr lang="es-ES_tradnl" altLang="es-ES_tradnl" sz="2800" b="1"/>
              <a:t>w</a:t>
            </a:r>
            <a:r>
              <a:rPr lang="es-ES_tradnl" altLang="es-ES_tradnl" sz="2800"/>
              <a:t>) de coste mínimo). Añadir </a:t>
            </a:r>
            <a:r>
              <a:rPr lang="es-ES_tradnl" altLang="es-ES_tradnl" sz="2800" b="1"/>
              <a:t>w</a:t>
            </a:r>
            <a:r>
              <a:rPr lang="es-ES_tradnl" altLang="es-ES_tradnl" sz="2800"/>
              <a:t> y la arista (</a:t>
            </a:r>
            <a:r>
              <a:rPr lang="es-ES_tradnl" altLang="es-ES_tradnl" sz="2800" b="1"/>
              <a:t>v</a:t>
            </a:r>
            <a:r>
              <a:rPr lang="es-ES_tradnl" altLang="es-ES_tradnl" sz="2800"/>
              <a:t>, </a:t>
            </a:r>
            <a:r>
              <a:rPr lang="es-ES_tradnl" altLang="es-ES_tradnl" sz="2800" b="1"/>
              <a:t>w</a:t>
            </a:r>
            <a:r>
              <a:rPr lang="es-ES_tradnl" altLang="es-ES_tradnl" sz="2800"/>
              <a:t>) al árbol.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Buscar el vértice más próximo a cualquiera de estos dos. Añadir ese vértice y la arista al árbol de expansión.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Repetir sucesivamente hasta añadir los </a:t>
            </a:r>
            <a:r>
              <a:rPr lang="es-ES_tradnl" altLang="es-ES_tradnl" sz="2800" b="1"/>
              <a:t>n</a:t>
            </a:r>
            <a:r>
              <a:rPr lang="es-ES_tradnl" altLang="es-ES_tradnl" sz="2800"/>
              <a:t> vértices.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02DE15ED-F66C-4CF0-C366-B1C7D944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58245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hlinkClick r:id="rId2" action="ppaction://hlinksldjump"/>
              </a:rPr>
              <a:t>+</a:t>
            </a:r>
            <a:endParaRPr lang="es-ES_tradnl" altLang="es-ES_tradnl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Marcador de pie de página">
            <a:extLst>
              <a:ext uri="{FF2B5EF4-FFF2-40B4-BE49-F238E27FC236}">
                <a16:creationId xmlns:a16="http://schemas.microsoft.com/office/drawing/2014/main" id="{8C5F5864-58DF-22E5-9787-EF676C8CF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3FC5484-9C86-4578-8AEF-9D3692450E5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AFC862C-91E6-4F3A-3E88-3642F9BE9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6038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4.3.2.1. Algoritmo de Prim.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C3A5AF5-EFCB-B2DB-415A-D9714837D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3050" y="609600"/>
            <a:ext cx="8591550" cy="8858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>
              <a:spcBef>
                <a:spcPct val="10000"/>
              </a:spcBef>
            </a:pPr>
            <a:r>
              <a:rPr lang="es-ES_tradnl" altLang="es-ES_tradnl" sz="2600" b="1"/>
              <a:t>Ejemplo de ejecución del algoritmo.</a:t>
            </a:r>
          </a:p>
        </p:txBody>
      </p:sp>
      <p:sp>
        <p:nvSpPr>
          <p:cNvPr id="101382" name="Line 6">
            <a:extLst>
              <a:ext uri="{FF2B5EF4-FFF2-40B4-BE49-F238E27FC236}">
                <a16:creationId xmlns:a16="http://schemas.microsoft.com/office/drawing/2014/main" id="{0BAF92F8-D07A-B5E0-0168-4C6F8D034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4988" y="1893888"/>
            <a:ext cx="2651125" cy="9017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1383" name="Line 7">
            <a:extLst>
              <a:ext uri="{FF2B5EF4-FFF2-40B4-BE49-F238E27FC236}">
                <a16:creationId xmlns:a16="http://schemas.microsoft.com/office/drawing/2014/main" id="{A4556E6A-BA4F-E0EB-6EE4-A819A982B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1881188"/>
            <a:ext cx="2520950" cy="444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1384" name="Line 8">
            <a:extLst>
              <a:ext uri="{FF2B5EF4-FFF2-40B4-BE49-F238E27FC236}">
                <a16:creationId xmlns:a16="http://schemas.microsoft.com/office/drawing/2014/main" id="{66716B5B-566C-4609-79B1-A17435B1C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1513" y="2338388"/>
            <a:ext cx="2508250" cy="12271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1385" name="Line 9">
            <a:extLst>
              <a:ext uri="{FF2B5EF4-FFF2-40B4-BE49-F238E27FC236}">
                <a16:creationId xmlns:a16="http://schemas.microsoft.com/office/drawing/2014/main" id="{156EE368-1B5F-4A7F-DEFF-2FAF5A9C1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6425" y="1933575"/>
            <a:ext cx="79375" cy="15938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7" name="Line 10">
            <a:extLst>
              <a:ext uri="{FF2B5EF4-FFF2-40B4-BE49-F238E27FC236}">
                <a16:creationId xmlns:a16="http://schemas.microsoft.com/office/drawing/2014/main" id="{DFD2BA37-4362-DA93-F968-EC9C0421E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2835275"/>
            <a:ext cx="1149350" cy="18415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1387" name="Line 11">
            <a:extLst>
              <a:ext uri="{FF2B5EF4-FFF2-40B4-BE49-F238E27FC236}">
                <a16:creationId xmlns:a16="http://schemas.microsoft.com/office/drawing/2014/main" id="{717FBDCA-FC3A-02F1-080D-8824284E95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350" y="3460750"/>
            <a:ext cx="1633538" cy="121602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39" name="Line 12">
            <a:extLst>
              <a:ext uri="{FF2B5EF4-FFF2-40B4-BE49-F238E27FC236}">
                <a16:creationId xmlns:a16="http://schemas.microsoft.com/office/drawing/2014/main" id="{A0CC138E-AF49-AF5A-C005-AC3EE7059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0888" y="3500438"/>
            <a:ext cx="1946275" cy="96678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140" name="Line 13">
            <a:extLst>
              <a:ext uri="{FF2B5EF4-FFF2-40B4-BE49-F238E27FC236}">
                <a16:creationId xmlns:a16="http://schemas.microsoft.com/office/drawing/2014/main" id="{60DCCD2F-5FA5-A450-0B06-D380ACEA8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0050" y="4506913"/>
            <a:ext cx="3527425" cy="2730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1390" name="Line 14">
            <a:extLst>
              <a:ext uri="{FF2B5EF4-FFF2-40B4-BE49-F238E27FC236}">
                <a16:creationId xmlns:a16="http://schemas.microsoft.com/office/drawing/2014/main" id="{E7453867-00D9-0807-5F52-C4372D969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7163" y="2338388"/>
            <a:ext cx="482600" cy="21288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1391" name="Line 15">
            <a:extLst>
              <a:ext uri="{FF2B5EF4-FFF2-40B4-BE49-F238E27FC236}">
                <a16:creationId xmlns:a16="http://schemas.microsoft.com/office/drawing/2014/main" id="{4FF8E096-FD94-901F-6AFF-0431E329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7688" y="2743200"/>
            <a:ext cx="2651125" cy="70485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8143" name="Picture 16" descr="ordenador">
            <a:extLst>
              <a:ext uri="{FF2B5EF4-FFF2-40B4-BE49-F238E27FC236}">
                <a16:creationId xmlns:a16="http://schemas.microsoft.com/office/drawing/2014/main" id="{5BE446C8-1D07-17DE-B1BA-B6FD7D7B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1408113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17" descr="ordenador">
            <a:extLst>
              <a:ext uri="{FF2B5EF4-FFF2-40B4-BE49-F238E27FC236}">
                <a16:creationId xmlns:a16="http://schemas.microsoft.com/office/drawing/2014/main" id="{4425245E-4E58-0F25-44DC-501CC09E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2250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18" descr="ordenador">
            <a:extLst>
              <a:ext uri="{FF2B5EF4-FFF2-40B4-BE49-F238E27FC236}">
                <a16:creationId xmlns:a16="http://schemas.microsoft.com/office/drawing/2014/main" id="{D238B0D6-88FD-2F9C-4CEC-BC8DB7988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2995613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19" descr="ordenador">
            <a:extLst>
              <a:ext uri="{FF2B5EF4-FFF2-40B4-BE49-F238E27FC236}">
                <a16:creationId xmlns:a16="http://schemas.microsoft.com/office/drawing/2014/main" id="{7217E62E-FC63-874A-5B85-F1B45065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820863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20" descr="ordenador">
            <a:extLst>
              <a:ext uri="{FF2B5EF4-FFF2-40B4-BE49-F238E27FC236}">
                <a16:creationId xmlns:a16="http://schemas.microsoft.com/office/drawing/2014/main" id="{410ADDB6-EA23-7C4B-141F-62CE9904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17830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21" descr="ordenador">
            <a:extLst>
              <a:ext uri="{FF2B5EF4-FFF2-40B4-BE49-F238E27FC236}">
                <a16:creationId xmlns:a16="http://schemas.microsoft.com/office/drawing/2014/main" id="{3DD42184-78C8-5BC8-F3EE-3BF0368E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5" y="399415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8" name="Text Box 22">
            <a:extLst>
              <a:ext uri="{FF2B5EF4-FFF2-40B4-BE49-F238E27FC236}">
                <a16:creationId xmlns:a16="http://schemas.microsoft.com/office/drawing/2014/main" id="{A087BB18-1663-EAF0-16BF-17B19DFA4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182721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3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101399" name="Text Box 23">
            <a:extLst>
              <a:ext uri="{FF2B5EF4-FFF2-40B4-BE49-F238E27FC236}">
                <a16:creationId xmlns:a16="http://schemas.microsoft.com/office/drawing/2014/main" id="{59C83630-60A9-0807-B3EA-3C16B67C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2630488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1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101400" name="Text Box 24">
            <a:extLst>
              <a:ext uri="{FF2B5EF4-FFF2-40B4-BE49-F238E27FC236}">
                <a16:creationId xmlns:a16="http://schemas.microsoft.com/office/drawing/2014/main" id="{859FC672-3346-811E-12B5-010A7AE31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1611313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2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101401" name="Text Box 25">
            <a:extLst>
              <a:ext uri="{FF2B5EF4-FFF2-40B4-BE49-F238E27FC236}">
                <a16:creationId xmlns:a16="http://schemas.microsoft.com/office/drawing/2014/main" id="{3A82BC11-0902-73DC-5467-06A189DF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2454275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2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48153" name="Text Box 26">
            <a:extLst>
              <a:ext uri="{FF2B5EF4-FFF2-40B4-BE49-F238E27FC236}">
                <a16:creationId xmlns:a16="http://schemas.microsoft.com/office/drawing/2014/main" id="{E3360EE1-6B33-200B-05FB-B0D7476E1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3487738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4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B0DBCCD2-D934-6247-0EC0-048E17D31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319881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3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48155" name="Text Box 28">
            <a:extLst>
              <a:ext uri="{FF2B5EF4-FFF2-40B4-BE49-F238E27FC236}">
                <a16:creationId xmlns:a16="http://schemas.microsoft.com/office/drawing/2014/main" id="{0162832C-424A-7BB5-FB63-A9923AD05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3735388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5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420E436E-8FE0-A22D-7FF4-9D4CC8C5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2466975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6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48157" name="Text Box 30">
            <a:extLst>
              <a:ext uri="{FF2B5EF4-FFF2-40B4-BE49-F238E27FC236}">
                <a16:creationId xmlns:a16="http://schemas.microsoft.com/office/drawing/2014/main" id="{F45CFE9D-AED9-98B3-1B42-EFB682C2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4637088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6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CAE96A0C-9BC9-DCF5-AAE0-53FE4ED5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838" y="363061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hlink"/>
                </a:solidFill>
              </a:rPr>
              <a:t>5</a:t>
            </a:r>
            <a:endParaRPr lang="es-ES" altLang="es-ES_tradnl" sz="2400">
              <a:solidFill>
                <a:schemeClr val="hlink"/>
              </a:solidFill>
            </a:endParaRPr>
          </a:p>
        </p:txBody>
      </p:sp>
      <p:sp>
        <p:nvSpPr>
          <p:cNvPr id="101408" name="Text Box 32">
            <a:extLst>
              <a:ext uri="{FF2B5EF4-FFF2-40B4-BE49-F238E27FC236}">
                <a16:creationId xmlns:a16="http://schemas.microsoft.com/office/drawing/2014/main" id="{8E563E35-E176-BF87-10D7-304C19F16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1644650"/>
            <a:ext cx="534987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es-ES" altLang="es-ES_tradnl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409" name="Text Box 33">
            <a:extLst>
              <a:ext uri="{FF2B5EF4-FFF2-40B4-BE49-F238E27FC236}">
                <a16:creationId xmlns:a16="http://schemas.microsoft.com/office/drawing/2014/main" id="{B95720AE-6625-CA63-FEBF-58B0C2FF9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2043113"/>
            <a:ext cx="534988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endParaRPr lang="es-ES" altLang="es-ES_tradnl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410" name="Text Box 34">
            <a:extLst>
              <a:ext uri="{FF2B5EF4-FFF2-40B4-BE49-F238E27FC236}">
                <a16:creationId xmlns:a16="http://schemas.microsoft.com/office/drawing/2014/main" id="{72BDFB54-1EDC-1F6F-EB61-9C51C62E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2447925"/>
            <a:ext cx="534987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s-ES" altLang="es-ES_tradnl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411" name="Text Box 35">
            <a:extLst>
              <a:ext uri="{FF2B5EF4-FFF2-40B4-BE49-F238E27FC236}">
                <a16:creationId xmlns:a16="http://schemas.microsoft.com/office/drawing/2014/main" id="{D02FBBBB-AD6B-9094-5665-306431E7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788" y="4397375"/>
            <a:ext cx="534987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endParaRPr lang="es-ES" altLang="es-ES_tradnl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412" name="Text Box 36">
            <a:extLst>
              <a:ext uri="{FF2B5EF4-FFF2-40B4-BE49-F238E27FC236}">
                <a16:creationId xmlns:a16="http://schemas.microsoft.com/office/drawing/2014/main" id="{DB35A779-1FA6-0B01-68B9-EFFEAD4A5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219450"/>
            <a:ext cx="534988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es-ES" altLang="es-ES_tradnl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1413" name="Text Box 37">
            <a:extLst>
              <a:ext uri="{FF2B5EF4-FFF2-40B4-BE49-F238E27FC236}">
                <a16:creationId xmlns:a16="http://schemas.microsoft.com/office/drawing/2014/main" id="{462CFEDA-B235-7AA4-AE35-9282BAB7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214813"/>
            <a:ext cx="534988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  <a:endParaRPr lang="es-ES" altLang="es-ES_tradnl" sz="24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2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" fill="hold"/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" fill="hold"/>
                                        <p:tgtEl>
                                          <p:spTgt spid="1014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2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  <p:set>
                                      <p:cBhvr>
                                        <p:cTn id="40" dur="2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  <p:set>
                                      <p:cBhvr>
                                        <p:cTn id="43" dur="2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" dur="2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" fill="hold"/>
                                        <p:tgtEl>
                                          <p:spTgt spid="1014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  <p:set>
                                      <p:cBhvr>
                                        <p:cTn id="61" dur="2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  <p:set>
                                      <p:cBhvr>
                                        <p:cTn id="66" dur="2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565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2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2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00" fill="hold"/>
                                        <p:tgtEl>
                                          <p:spTgt spid="1014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" dur="2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" fill="hold"/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00" fill="hold"/>
                                        <p:tgtEl>
                                          <p:spTgt spid="1014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2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" fill="hold"/>
                                        <p:tgtEl>
                                          <p:spTgt spid="1014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8" grpId="0"/>
      <p:bldP spid="101398" grpId="1"/>
      <p:bldP spid="101399" grpId="0"/>
      <p:bldP spid="101399" grpId="1"/>
      <p:bldP spid="101400" grpId="0"/>
      <p:bldP spid="101400" grpId="1"/>
      <p:bldP spid="101401" grpId="0"/>
      <p:bldP spid="101401" grpId="1"/>
      <p:bldP spid="101403" grpId="0"/>
      <p:bldP spid="101403" grpId="1"/>
      <p:bldP spid="101405" grpId="0"/>
      <p:bldP spid="101405" grpId="1"/>
      <p:bldP spid="101407" grpId="0"/>
      <p:bldP spid="101407" grpId="1"/>
      <p:bldP spid="101409" grpId="0"/>
      <p:bldP spid="101410" grpId="0"/>
      <p:bldP spid="101411" grpId="0"/>
      <p:bldP spid="101412" grpId="0"/>
      <p:bldP spid="1014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3 Marcador de pie de página">
            <a:extLst>
              <a:ext uri="{FF2B5EF4-FFF2-40B4-BE49-F238E27FC236}">
                <a16:creationId xmlns:a16="http://schemas.microsoft.com/office/drawing/2014/main" id="{6BD3FBE9-90E0-5A06-3DA4-1B7C418800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0412AE5-F9B8-43AD-8EE8-3385A7907143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D4D95A4-FACB-8070-45AC-64171FED7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4.3.2.1. Algoritmo de Prim.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EB9FB13-5B69-DCF0-9C72-219473373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725" y="666750"/>
            <a:ext cx="8658225" cy="5519738"/>
          </a:xfrm>
        </p:spPr>
        <p:txBody>
          <a:bodyPr/>
          <a:lstStyle/>
          <a:p>
            <a:pPr marL="381000" indent="-381000"/>
            <a:r>
              <a:rPr lang="es-ES_tradnl" altLang="es-ES_tradnl" sz="2800"/>
              <a:t>La solución se construye </a:t>
            </a:r>
            <a:r>
              <a:rPr lang="es-ES_tradnl" altLang="es-ES_tradnl" sz="2800" b="1"/>
              <a:t>poco a poco</a:t>
            </a:r>
            <a:r>
              <a:rPr lang="es-ES_tradnl" altLang="es-ES_tradnl" sz="2800"/>
              <a:t>, empezando con una solución “vacía”.</a:t>
            </a:r>
          </a:p>
          <a:p>
            <a:pPr marL="381000" indent="-381000"/>
            <a:endParaRPr lang="es-ES_tradnl" altLang="es-ES_tradnl"/>
          </a:p>
          <a:p>
            <a:pPr marL="381000" indent="-381000"/>
            <a:r>
              <a:rPr lang="es-ES_tradnl" altLang="es-ES_tradnl" sz="2800"/>
              <a:t>Implícitamente, el algoritmo maneja los </a:t>
            </a:r>
            <a:r>
              <a:rPr lang="es-ES_tradnl" altLang="es-ES_tradnl" sz="2800" b="1"/>
              <a:t>conjuntos</a:t>
            </a:r>
            <a:r>
              <a:rPr lang="es-ES_tradnl" altLang="es-ES_tradnl" sz="2800"/>
              <a:t>:</a:t>
            </a:r>
          </a:p>
          <a:p>
            <a:pPr marL="800100" lvl="1" indent="-342900"/>
            <a:r>
              <a:rPr lang="es-ES_tradnl" altLang="es-ES_tradnl" sz="2600" b="1"/>
              <a:t>V</a:t>
            </a:r>
            <a:r>
              <a:rPr lang="es-ES_tradnl" altLang="es-ES_tradnl" sz="2600"/>
              <a:t>: Vértices del grafo.</a:t>
            </a:r>
          </a:p>
          <a:p>
            <a:pPr marL="800100" lvl="1" indent="-342900"/>
            <a:r>
              <a:rPr lang="es-ES_tradnl" altLang="es-ES_tradnl" sz="2600" b="1"/>
              <a:t>U</a:t>
            </a:r>
            <a:r>
              <a:rPr lang="es-ES_tradnl" altLang="es-ES_tradnl" sz="2600"/>
              <a:t>: Vértices añadidos a la solución.</a:t>
            </a:r>
          </a:p>
          <a:p>
            <a:pPr marL="800100" lvl="1" indent="-342900"/>
            <a:r>
              <a:rPr lang="es-ES_tradnl" altLang="es-ES_tradnl" sz="2600" b="1"/>
              <a:t>V-U</a:t>
            </a:r>
            <a:r>
              <a:rPr lang="es-ES_tradnl" altLang="es-ES_tradnl" sz="2600"/>
              <a:t>: Vértices que quedan por añadir.</a:t>
            </a:r>
          </a:p>
          <a:p>
            <a:pPr marL="800100" lvl="1" indent="-342900"/>
            <a:endParaRPr lang="es-ES_tradnl" altLang="es-ES_tradnl" sz="2000"/>
          </a:p>
          <a:p>
            <a:pPr marL="381000" indent="-381000"/>
            <a:r>
              <a:rPr lang="es-ES_tradnl" altLang="es-ES_tradnl" sz="2800"/>
              <a:t>¿Cómo implementar eficientemente la búsqueda: encontrar el vértice de </a:t>
            </a:r>
            <a:r>
              <a:rPr lang="es-ES_tradnl" altLang="es-ES_tradnl" sz="2800" b="1"/>
              <a:t>V-U</a:t>
            </a:r>
            <a:r>
              <a:rPr lang="es-ES_tradnl" altLang="es-ES_tradnl" sz="2800"/>
              <a:t> más próximo a alguno de los de </a:t>
            </a:r>
            <a:r>
              <a:rPr lang="es-ES_tradnl" altLang="es-ES_tradnl" sz="2800" b="1"/>
              <a:t>U</a:t>
            </a:r>
            <a:r>
              <a:rPr lang="es-ES_tradnl" altLang="es-ES_tradnl" sz="2800"/>
              <a:t>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Marcador de pie de página">
            <a:extLst>
              <a:ext uri="{FF2B5EF4-FFF2-40B4-BE49-F238E27FC236}">
                <a16:creationId xmlns:a16="http://schemas.microsoft.com/office/drawing/2014/main" id="{DE63D3CE-BC9F-2EEC-6C32-E851AD511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0F682818-A874-4827-BA71-7288878395A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A81298B-06FE-D544-74DC-FE3852E63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6038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4.3.2.1. Algoritmo de Prim.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6DC8C9A-15C2-0B7B-84A4-268D6CFCC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38" y="457200"/>
            <a:ext cx="8970962" cy="5794375"/>
          </a:xfrm>
        </p:spPr>
        <p:txBody>
          <a:bodyPr/>
          <a:lstStyle/>
          <a:p>
            <a:pPr marL="92075" indent="-92075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400"/>
              <a:t>  Se usan dos arrays:</a:t>
            </a:r>
          </a:p>
          <a:p>
            <a:pPr marL="534988" lvl="1" indent="-260350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400" b="1"/>
              <a:t>MAS_CERCANO</a:t>
            </a:r>
            <a:r>
              <a:rPr lang="es-ES_tradnl" altLang="es-ES_tradnl" sz="2400"/>
              <a:t>: Para cada vértice de </a:t>
            </a:r>
            <a:r>
              <a:rPr lang="es-ES_tradnl" altLang="es-ES_tradnl" sz="2400" b="1"/>
              <a:t>V-U</a:t>
            </a:r>
            <a:r>
              <a:rPr lang="es-ES_tradnl" altLang="es-ES_tradnl" sz="2400"/>
              <a:t> indica el vértice de </a:t>
            </a:r>
            <a:r>
              <a:rPr lang="es-ES_tradnl" altLang="es-ES_tradnl" sz="2400" b="1"/>
              <a:t>U</a:t>
            </a:r>
            <a:r>
              <a:rPr lang="es-ES_tradnl" altLang="es-ES_tradnl" sz="2400"/>
              <a:t> que se encuentra más próximo.</a:t>
            </a:r>
          </a:p>
          <a:p>
            <a:pPr marL="534988" lvl="1" indent="-260350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400" b="1"/>
              <a:t>MENOR_COSTE</a:t>
            </a:r>
            <a:r>
              <a:rPr lang="es-ES_tradnl" altLang="es-ES_tradnl" sz="2400"/>
              <a:t>: Indica el coste de la arista más cercana.</a:t>
            </a:r>
          </a:p>
          <a:p>
            <a:pPr marL="534988" lvl="1" indent="-260350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s-ES_tradnl" altLang="es-ES_tradnl" sz="2400"/>
          </a:p>
          <a:p>
            <a:pPr marL="92075" indent="-92075">
              <a:lnSpc>
                <a:spcPct val="90000"/>
              </a:lnSpc>
              <a:buFontTx/>
              <a:buNone/>
            </a:pPr>
            <a:r>
              <a:rPr lang="es-ES_tradnl" altLang="es-ES_tradnl" sz="2600" b="1"/>
              <a:t>Estructura del algoritmo de Prim:</a:t>
            </a:r>
            <a:r>
              <a:rPr lang="es-ES_tradnl" altLang="es-ES_tradnl" sz="2400" b="1"/>
              <a:t> </a:t>
            </a:r>
            <a:r>
              <a:rPr lang="es-ES_tradnl" altLang="es-ES_tradnl" sz="2400" b="1">
                <a:sym typeface="Symbol" panose="05050102010706020507" pitchFamily="18" charset="2"/>
              </a:rPr>
              <a:t>C[v, w]</a:t>
            </a:r>
            <a:r>
              <a:rPr lang="es-ES_tradnl" altLang="es-ES_tradnl" sz="2400">
                <a:sym typeface="Symbol" panose="05050102010706020507" pitchFamily="18" charset="2"/>
              </a:rPr>
              <a:t> </a:t>
            </a:r>
            <a:r>
              <a:rPr lang="es-ES_tradnl" altLang="es-ES_tradnl" sz="2400" b="1">
                <a:sym typeface="Symbol" panose="05050102010706020507" pitchFamily="18" charset="2"/>
              </a:rPr>
              <a:t>Matriz de costes</a:t>
            </a:r>
            <a:endParaRPr lang="es-ES_tradnl" altLang="es-ES_tradnl" sz="2400"/>
          </a:p>
          <a:p>
            <a:pPr marL="92075" indent="-92075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s-ES_tradnl" altLang="es-ES_tradnl" sz="2400"/>
              <a:t>1. Inicialmente </a:t>
            </a:r>
            <a:r>
              <a:rPr lang="es-ES_tradnl" altLang="es-ES_tradnl" sz="2400" b="1"/>
              <a:t>U</a:t>
            </a:r>
            <a:r>
              <a:rPr lang="es-ES_tradnl" altLang="es-ES_tradnl" sz="2400"/>
              <a:t>= {1}.</a:t>
            </a:r>
            <a:r>
              <a:rPr lang="es-ES_tradnl" altLang="es-ES_tradnl" sz="2400">
                <a:sym typeface="Symbol" panose="05050102010706020507" pitchFamily="18" charset="2"/>
              </a:rPr>
              <a:t> MAS_CERCANO[v]= 1. 						    MENOR_COSTE[v]= C[1, v], para v= 2..n</a:t>
            </a:r>
          </a:p>
          <a:p>
            <a:pPr marL="92075" indent="-92075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2. Buscar el nodo </a:t>
            </a:r>
            <a:r>
              <a:rPr lang="es-ES_tradnl" altLang="es-ES_tradnl" sz="2400" b="1">
                <a:sym typeface="Symbol" panose="05050102010706020507" pitchFamily="18" charset="2"/>
              </a:rPr>
              <a:t>v</a:t>
            </a:r>
            <a:r>
              <a:rPr lang="es-ES_tradnl" altLang="es-ES_tradnl" sz="2400">
                <a:sym typeface="Symbol" panose="05050102010706020507" pitchFamily="18" charset="2"/>
              </a:rPr>
              <a:t>, con MENOR_COSTE mínimo.</a:t>
            </a:r>
            <a:br>
              <a:rPr lang="es-ES_tradnl" altLang="es-ES_tradnl" sz="2400">
                <a:sym typeface="Symbol" panose="05050102010706020507" pitchFamily="18" charset="2"/>
              </a:rPr>
            </a:br>
            <a:r>
              <a:rPr lang="es-ES_tradnl" altLang="es-ES_tradnl" sz="2400">
                <a:sym typeface="Symbol" panose="05050102010706020507" pitchFamily="18" charset="2"/>
              </a:rPr>
              <a:t>   Asignarle un valor muy grande (para no volver a cogerlo).</a:t>
            </a:r>
          </a:p>
          <a:p>
            <a:pPr marL="92075" indent="-92075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3. Recalcular MAS_CERCANO y MENOR_COSTE de los nodos</a:t>
            </a:r>
            <a:br>
              <a:rPr lang="es-ES_tradnl" altLang="es-ES_tradnl" sz="2400">
                <a:sym typeface="Symbol" panose="05050102010706020507" pitchFamily="18" charset="2"/>
              </a:rPr>
            </a:br>
            <a:r>
              <a:rPr lang="es-ES_tradnl" altLang="es-ES_tradnl" sz="2400">
                <a:sym typeface="Symbol" panose="05050102010706020507" pitchFamily="18" charset="2"/>
              </a:rPr>
              <a:t>   de </a:t>
            </a:r>
            <a:r>
              <a:rPr lang="es-ES_tradnl" altLang="es-ES_tradnl" sz="2400" b="1">
                <a:sym typeface="Symbol" panose="05050102010706020507" pitchFamily="18" charset="2"/>
              </a:rPr>
              <a:t>V-U</a:t>
            </a:r>
            <a:r>
              <a:rPr lang="es-ES_tradnl" altLang="es-ES_tradnl" sz="2400">
                <a:sym typeface="Symbol" panose="05050102010706020507" pitchFamily="18" charset="2"/>
              </a:rPr>
              <a:t>. Para cada w de </a:t>
            </a:r>
            <a:r>
              <a:rPr lang="es-ES_tradnl" altLang="es-ES_tradnl" sz="2400" b="1">
                <a:sym typeface="Symbol" panose="05050102010706020507" pitchFamily="18" charset="2"/>
              </a:rPr>
              <a:t>V-U</a:t>
            </a:r>
            <a:r>
              <a:rPr lang="es-ES_tradnl" altLang="es-ES_tradnl" sz="2400">
                <a:sym typeface="Symbol" panose="05050102010706020507" pitchFamily="18" charset="2"/>
              </a:rPr>
              <a:t>, comprobar si C[v, w] es menor</a:t>
            </a:r>
            <a:br>
              <a:rPr lang="es-ES_tradnl" altLang="es-ES_tradnl" sz="2400">
                <a:sym typeface="Symbol" panose="05050102010706020507" pitchFamily="18" charset="2"/>
              </a:rPr>
            </a:br>
            <a:r>
              <a:rPr lang="es-ES_tradnl" altLang="es-ES_tradnl" sz="2400">
                <a:sym typeface="Symbol" panose="05050102010706020507" pitchFamily="18" charset="2"/>
              </a:rPr>
              <a:t>   que MENOR_COSTE[w].</a:t>
            </a:r>
          </a:p>
          <a:p>
            <a:pPr marL="92075" indent="-92075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4. Repetir los dos puntos anteriores hasta que se hayan añadido</a:t>
            </a:r>
            <a:br>
              <a:rPr lang="es-ES_tradnl" altLang="es-ES_tradnl" sz="2400">
                <a:sym typeface="Symbol" panose="05050102010706020507" pitchFamily="18" charset="2"/>
              </a:rPr>
            </a:br>
            <a:r>
              <a:rPr lang="es-ES_tradnl" altLang="es-ES_tradnl" sz="2400">
                <a:sym typeface="Symbol" panose="05050102010706020507" pitchFamily="18" charset="2"/>
              </a:rPr>
              <a:t>   los </a:t>
            </a:r>
            <a:r>
              <a:rPr lang="es-ES_tradnl" altLang="es-ES_tradnl" sz="2400" b="1">
                <a:sym typeface="Symbol" panose="05050102010706020507" pitchFamily="18" charset="2"/>
              </a:rPr>
              <a:t>n</a:t>
            </a:r>
            <a:r>
              <a:rPr lang="es-ES_tradnl" altLang="es-ES_tradnl" sz="2400">
                <a:sym typeface="Symbol" panose="05050102010706020507" pitchFamily="18" charset="2"/>
              </a:rPr>
              <a:t> nodos.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3 Marcador de pie de página">
            <a:extLst>
              <a:ext uri="{FF2B5EF4-FFF2-40B4-BE49-F238E27FC236}">
                <a16:creationId xmlns:a16="http://schemas.microsoft.com/office/drawing/2014/main" id="{4E7666D0-9C5A-AB2E-A561-59B6061E7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3F5EE392-B4F8-4852-A4F7-F8DDD364D09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07B3EA8-0176-1FB3-BE5F-3F8A948FB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6038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4.3.2.1. Algoritmo de Prim.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EAE5109-4F67-3DBB-AD1D-A740FCD12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38" y="457200"/>
            <a:ext cx="8591550" cy="5794375"/>
          </a:xfrm>
        </p:spPr>
        <p:txBody>
          <a:bodyPr/>
          <a:lstStyle/>
          <a:p>
            <a:pPr marL="274638" indent="-274638">
              <a:spcBef>
                <a:spcPct val="10000"/>
              </a:spcBef>
            </a:pPr>
            <a:r>
              <a:rPr lang="es-ES_tradnl" altLang="es-ES_tradnl" sz="2600" b="1"/>
              <a:t>Ejemplo:</a:t>
            </a:r>
            <a:r>
              <a:rPr lang="es-ES_tradnl" altLang="es-ES_tradnl" sz="2600"/>
              <a:t> Mostrar la ejecución del algoritmo sobre el grafo.</a:t>
            </a:r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2600"/>
          </a:p>
          <a:p>
            <a:pPr marL="274638" indent="-274638">
              <a:spcBef>
                <a:spcPct val="10000"/>
              </a:spcBef>
            </a:pPr>
            <a:endParaRPr lang="es-ES_tradnl" altLang="es-ES_tradnl" sz="3000"/>
          </a:p>
          <a:p>
            <a:pPr marL="274638" indent="-274638">
              <a:spcBef>
                <a:spcPct val="10000"/>
              </a:spcBef>
            </a:pPr>
            <a:r>
              <a:rPr lang="es-ES_tradnl" altLang="es-ES_tradnl" sz="2600"/>
              <a:t>¿Dónde está almacenado el resultado del algoritmo?</a:t>
            </a:r>
            <a:endParaRPr lang="es-ES_tradnl" altLang="es-ES_tradnl" sz="1000"/>
          </a:p>
          <a:p>
            <a:pPr marL="274638" indent="-274638">
              <a:spcBef>
                <a:spcPct val="10000"/>
              </a:spcBef>
            </a:pPr>
            <a:r>
              <a:rPr lang="es-ES_tradnl" altLang="es-ES_tradnl" sz="2600"/>
              <a:t>¿Cuál es el orden de complejidad del algoritmo?</a:t>
            </a:r>
          </a:p>
        </p:txBody>
      </p:sp>
      <p:grpSp>
        <p:nvGrpSpPr>
          <p:cNvPr id="51205" name="Group 37">
            <a:extLst>
              <a:ext uri="{FF2B5EF4-FFF2-40B4-BE49-F238E27FC236}">
                <a16:creationId xmlns:a16="http://schemas.microsoft.com/office/drawing/2014/main" id="{19FB5292-D05B-47BC-8E2D-426D0B9D05C5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1017588"/>
            <a:ext cx="6278563" cy="3884612"/>
            <a:chOff x="779" y="871"/>
            <a:chExt cx="3955" cy="2447"/>
          </a:xfrm>
        </p:grpSpPr>
        <p:grpSp>
          <p:nvGrpSpPr>
            <p:cNvPr id="51206" name="Group 4">
              <a:extLst>
                <a:ext uri="{FF2B5EF4-FFF2-40B4-BE49-F238E27FC236}">
                  <a16:creationId xmlns:a16="http://schemas.microsoft.com/office/drawing/2014/main" id="{4B441CD9-F925-6212-B781-3CF386032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" y="871"/>
              <a:ext cx="3955" cy="2447"/>
              <a:chOff x="886" y="344"/>
              <a:chExt cx="3955" cy="2447"/>
            </a:xfrm>
          </p:grpSpPr>
          <p:sp>
            <p:nvSpPr>
              <p:cNvPr id="51213" name="Line 5">
                <a:extLst>
                  <a:ext uri="{FF2B5EF4-FFF2-40B4-BE49-F238E27FC236}">
                    <a16:creationId xmlns:a16="http://schemas.microsoft.com/office/drawing/2014/main" id="{38514E64-3011-32E6-2231-787F88034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3" y="650"/>
                <a:ext cx="1670" cy="56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14" name="Line 6">
                <a:extLst>
                  <a:ext uri="{FF2B5EF4-FFF2-40B4-BE49-F238E27FC236}">
                    <a16:creationId xmlns:a16="http://schemas.microsoft.com/office/drawing/2014/main" id="{E936F785-8348-4317-F539-203E6688C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5" y="642"/>
                <a:ext cx="1588" cy="28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15" name="Line 7">
                <a:extLst>
                  <a:ext uri="{FF2B5EF4-FFF2-40B4-BE49-F238E27FC236}">
                    <a16:creationId xmlns:a16="http://schemas.microsoft.com/office/drawing/2014/main" id="{B17D2425-58AB-7ACC-D37E-296617FBF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9" y="930"/>
                <a:ext cx="1580" cy="773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16" name="Line 8">
                <a:extLst>
                  <a:ext uri="{FF2B5EF4-FFF2-40B4-BE49-F238E27FC236}">
                    <a16:creationId xmlns:a16="http://schemas.microsoft.com/office/drawing/2014/main" id="{34DD289F-063A-C7DC-4D97-A2F99287F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" y="675"/>
                <a:ext cx="50" cy="100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17" name="Line 9">
                <a:extLst>
                  <a:ext uri="{FF2B5EF4-FFF2-40B4-BE49-F238E27FC236}">
                    <a16:creationId xmlns:a16="http://schemas.microsoft.com/office/drawing/2014/main" id="{60CF4E80-1E9A-2016-5EBC-BF0CA8346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8" y="1243"/>
                <a:ext cx="724" cy="116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18" name="Line 10">
                <a:extLst>
                  <a:ext uri="{FF2B5EF4-FFF2-40B4-BE49-F238E27FC236}">
                    <a16:creationId xmlns:a16="http://schemas.microsoft.com/office/drawing/2014/main" id="{DBEBF08F-A347-0D7B-5616-36BCBE6D6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0" y="1637"/>
                <a:ext cx="1029" cy="76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19" name="Line 11">
                <a:extLst>
                  <a:ext uri="{FF2B5EF4-FFF2-40B4-BE49-F238E27FC236}">
                    <a16:creationId xmlns:a16="http://schemas.microsoft.com/office/drawing/2014/main" id="{9121F625-2A07-7210-2FAA-0FD345FA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1662"/>
                <a:ext cx="1226" cy="609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20" name="Line 12">
                <a:extLst>
                  <a:ext uri="{FF2B5EF4-FFF2-40B4-BE49-F238E27FC236}">
                    <a16:creationId xmlns:a16="http://schemas.microsoft.com/office/drawing/2014/main" id="{43681A51-1AD5-DB28-E0C8-791E9376B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8" y="2296"/>
                <a:ext cx="2222" cy="17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21" name="Line 13">
                <a:extLst>
                  <a:ext uri="{FF2B5EF4-FFF2-40B4-BE49-F238E27FC236}">
                    <a16:creationId xmlns:a16="http://schemas.microsoft.com/office/drawing/2014/main" id="{8D56EAA1-17AE-E1CA-4300-B38D8D726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5" y="930"/>
                <a:ext cx="304" cy="134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222" name="Line 14">
                <a:extLst>
                  <a:ext uri="{FF2B5EF4-FFF2-40B4-BE49-F238E27FC236}">
                    <a16:creationId xmlns:a16="http://schemas.microsoft.com/office/drawing/2014/main" id="{584A0E3A-8E9D-747B-F37D-8CBBBECBC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1" y="1185"/>
                <a:ext cx="1670" cy="4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pic>
            <p:nvPicPr>
              <p:cNvPr id="51223" name="Picture 15" descr="ordenador">
                <a:extLst>
                  <a:ext uri="{FF2B5EF4-FFF2-40B4-BE49-F238E27FC236}">
                    <a16:creationId xmlns:a16="http://schemas.microsoft.com/office/drawing/2014/main" id="{27DE7280-640F-7EC8-4E14-ED7A39D526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5" y="344"/>
                <a:ext cx="720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4" name="Picture 16" descr="ordenador">
                <a:extLst>
                  <a:ext uri="{FF2B5EF4-FFF2-40B4-BE49-F238E27FC236}">
                    <a16:creationId xmlns:a16="http://schemas.microsoft.com/office/drawing/2014/main" id="{BC8B3DD4-5709-A733-5986-6F2C5AE923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" y="857"/>
                <a:ext cx="720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5" name="Picture 17" descr="ordenador">
                <a:extLst>
                  <a:ext uri="{FF2B5EF4-FFF2-40B4-BE49-F238E27FC236}">
                    <a16:creationId xmlns:a16="http://schemas.microsoft.com/office/drawing/2014/main" id="{A61A99D0-B1DC-9DB2-B315-AF67089F3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2" y="1344"/>
                <a:ext cx="720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6" name="Picture 18" descr="ordenador">
                <a:extLst>
                  <a:ext uri="{FF2B5EF4-FFF2-40B4-BE49-F238E27FC236}">
                    <a16:creationId xmlns:a16="http://schemas.microsoft.com/office/drawing/2014/main" id="{A1B74197-045C-1F43-F1AF-043C10176F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1" y="604"/>
                <a:ext cx="720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7" name="Picture 19" descr="ordenador">
                <a:extLst>
                  <a:ext uri="{FF2B5EF4-FFF2-40B4-BE49-F238E27FC236}">
                    <a16:creationId xmlns:a16="http://schemas.microsoft.com/office/drawing/2014/main" id="{FECF8BC7-F2B3-53CC-5601-5540E9D8AD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3" y="2089"/>
                <a:ext cx="720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28" name="Picture 20" descr="ordenador">
                <a:extLst>
                  <a:ext uri="{FF2B5EF4-FFF2-40B4-BE49-F238E27FC236}">
                    <a16:creationId xmlns:a16="http://schemas.microsoft.com/office/drawing/2014/main" id="{15821ED1-2C35-2F91-C648-0A1527E581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2" y="1973"/>
                <a:ext cx="720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29" name="Text Box 21">
                <a:extLst>
                  <a:ext uri="{FF2B5EF4-FFF2-40B4-BE49-F238E27FC236}">
                    <a16:creationId xmlns:a16="http://schemas.microsoft.com/office/drawing/2014/main" id="{72C6D161-DD60-73BD-DBFF-27C564CD3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" y="608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3</a:t>
                </a:r>
                <a:endParaRPr lang="es-ES" altLang="es-ES_tradnl" sz="2400"/>
              </a:p>
            </p:txBody>
          </p:sp>
          <p:sp>
            <p:nvSpPr>
              <p:cNvPr id="51230" name="Text Box 22">
                <a:extLst>
                  <a:ext uri="{FF2B5EF4-FFF2-40B4-BE49-F238E27FC236}">
                    <a16:creationId xmlns:a16="http://schemas.microsoft.com/office/drawing/2014/main" id="{C577B053-9663-10F4-0BF5-84B3A211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3" y="1114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1</a:t>
                </a:r>
                <a:endParaRPr lang="es-ES" altLang="es-ES_tradnl" sz="2400"/>
              </a:p>
            </p:txBody>
          </p:sp>
          <p:sp>
            <p:nvSpPr>
              <p:cNvPr id="51231" name="Text Box 23">
                <a:extLst>
                  <a:ext uri="{FF2B5EF4-FFF2-40B4-BE49-F238E27FC236}">
                    <a16:creationId xmlns:a16="http://schemas.microsoft.com/office/drawing/2014/main" id="{7168FE10-227B-17E8-08F0-A2F3C40A6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2" y="472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2</a:t>
                </a:r>
                <a:endParaRPr lang="es-ES" altLang="es-ES_tradnl" sz="2400"/>
              </a:p>
            </p:txBody>
          </p:sp>
          <p:sp>
            <p:nvSpPr>
              <p:cNvPr id="51232" name="Text Box 24">
                <a:extLst>
                  <a:ext uri="{FF2B5EF4-FFF2-40B4-BE49-F238E27FC236}">
                    <a16:creationId xmlns:a16="http://schemas.microsoft.com/office/drawing/2014/main" id="{72F9750E-656E-BAA9-722C-3801DFE35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3" y="1003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2</a:t>
                </a:r>
                <a:endParaRPr lang="es-ES" altLang="es-ES_tradnl" sz="2400"/>
              </a:p>
            </p:txBody>
          </p:sp>
          <p:sp>
            <p:nvSpPr>
              <p:cNvPr id="51233" name="Text Box 25">
                <a:extLst>
                  <a:ext uri="{FF2B5EF4-FFF2-40B4-BE49-F238E27FC236}">
                    <a16:creationId xmlns:a16="http://schemas.microsoft.com/office/drawing/2014/main" id="{7FAA736C-0096-7533-2E62-5A4DC8975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1654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4</a:t>
                </a:r>
                <a:endParaRPr lang="es-ES" altLang="es-ES_tradnl" sz="2400"/>
              </a:p>
            </p:txBody>
          </p:sp>
          <p:sp>
            <p:nvSpPr>
              <p:cNvPr id="51234" name="Text Box 26">
                <a:extLst>
                  <a:ext uri="{FF2B5EF4-FFF2-40B4-BE49-F238E27FC236}">
                    <a16:creationId xmlns:a16="http://schemas.microsoft.com/office/drawing/2014/main" id="{88C6CBF1-94D5-652D-3A1C-3B17F241B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5" y="1472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3</a:t>
                </a:r>
                <a:endParaRPr lang="es-ES" altLang="es-ES_tradnl" sz="2400"/>
              </a:p>
            </p:txBody>
          </p:sp>
          <p:sp>
            <p:nvSpPr>
              <p:cNvPr id="51235" name="Text Box 27">
                <a:extLst>
                  <a:ext uri="{FF2B5EF4-FFF2-40B4-BE49-F238E27FC236}">
                    <a16:creationId xmlns:a16="http://schemas.microsoft.com/office/drawing/2014/main" id="{5709F54D-5F27-4B15-2841-23A409DB9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10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5</a:t>
                </a:r>
                <a:endParaRPr lang="es-ES" altLang="es-ES_tradnl" sz="2400"/>
              </a:p>
            </p:txBody>
          </p:sp>
          <p:sp>
            <p:nvSpPr>
              <p:cNvPr id="51236" name="Text Box 28">
                <a:extLst>
                  <a:ext uri="{FF2B5EF4-FFF2-40B4-BE49-F238E27FC236}">
                    <a16:creationId xmlns:a16="http://schemas.microsoft.com/office/drawing/2014/main" id="{DA4CFF77-3ADD-0479-EA9D-2F4504781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3" y="1011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6</a:t>
                </a:r>
                <a:endParaRPr lang="es-ES" altLang="es-ES_tradnl" sz="2400"/>
              </a:p>
            </p:txBody>
          </p:sp>
          <p:sp>
            <p:nvSpPr>
              <p:cNvPr id="51237" name="Text Box 29">
                <a:extLst>
                  <a:ext uri="{FF2B5EF4-FFF2-40B4-BE49-F238E27FC236}">
                    <a16:creationId xmlns:a16="http://schemas.microsoft.com/office/drawing/2014/main" id="{B8BA89B0-CB48-8215-2C8D-72C5F7D11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9" y="2378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6</a:t>
                </a:r>
                <a:endParaRPr lang="es-ES" altLang="es-ES_tradnl" sz="2400"/>
              </a:p>
            </p:txBody>
          </p:sp>
          <p:sp>
            <p:nvSpPr>
              <p:cNvPr id="51238" name="Text Box 30">
                <a:extLst>
                  <a:ext uri="{FF2B5EF4-FFF2-40B4-BE49-F238E27FC236}">
                    <a16:creationId xmlns:a16="http://schemas.microsoft.com/office/drawing/2014/main" id="{DA03C700-A04A-DF23-0343-28A2AAE08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7" y="1744"/>
                <a:ext cx="2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s-ES_tradnl" altLang="es-ES_tradnl" sz="2400"/>
                  <a:t>5</a:t>
                </a:r>
                <a:endParaRPr lang="es-ES" altLang="es-ES_tradnl" sz="2400"/>
              </a:p>
            </p:txBody>
          </p:sp>
        </p:grpSp>
        <p:sp>
          <p:nvSpPr>
            <p:cNvPr id="51207" name="Text Box 31">
              <a:extLst>
                <a:ext uri="{FF2B5EF4-FFF2-40B4-BE49-F238E27FC236}">
                  <a16:creationId xmlns:a16="http://schemas.microsoft.com/office/drawing/2014/main" id="{B8984ED5-3436-95ED-E5BE-406D5CCE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" y="1020"/>
              <a:ext cx="337" cy="288"/>
            </a:xfrm>
            <a:prstGeom prst="rect">
              <a:avLst/>
            </a:prstGeom>
            <a:solidFill>
              <a:srgbClr val="FFFFFF">
                <a:alpha val="5411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solidFill>
                    <a:schemeClr val="tx2"/>
                  </a:solidFill>
                  <a:latin typeface="Arial Black" panose="020B0A04020102020204" pitchFamily="34" charset="0"/>
                </a:rPr>
                <a:t>1</a:t>
              </a:r>
              <a:endParaRPr lang="es-ES" altLang="es-ES_tradnl" sz="240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1208" name="Text Box 32">
              <a:extLst>
                <a:ext uri="{FF2B5EF4-FFF2-40B4-BE49-F238E27FC236}">
                  <a16:creationId xmlns:a16="http://schemas.microsoft.com/office/drawing/2014/main" id="{A10A72E5-A903-6762-6E6F-F1978F466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271"/>
              <a:ext cx="337" cy="288"/>
            </a:xfrm>
            <a:prstGeom prst="rect">
              <a:avLst/>
            </a:prstGeom>
            <a:solidFill>
              <a:srgbClr val="FFFFFF">
                <a:alpha val="5411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solidFill>
                    <a:schemeClr val="tx2"/>
                  </a:solidFill>
                  <a:latin typeface="Arial Black" panose="020B0A04020102020204" pitchFamily="34" charset="0"/>
                </a:rPr>
                <a:t>2</a:t>
              </a:r>
              <a:endParaRPr lang="es-ES" altLang="es-ES_tradnl" sz="240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1209" name="Text Box 33">
              <a:extLst>
                <a:ext uri="{FF2B5EF4-FFF2-40B4-BE49-F238E27FC236}">
                  <a16:creationId xmlns:a16="http://schemas.microsoft.com/office/drawing/2014/main" id="{96AD5D1B-95A7-BDD1-FD6B-98D65512D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1526"/>
              <a:ext cx="337" cy="288"/>
            </a:xfrm>
            <a:prstGeom prst="rect">
              <a:avLst/>
            </a:prstGeom>
            <a:solidFill>
              <a:srgbClr val="FFFFFF">
                <a:alpha val="5411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solidFill>
                    <a:schemeClr val="tx2"/>
                  </a:solidFill>
                  <a:latin typeface="Arial Black" panose="020B0A04020102020204" pitchFamily="34" charset="0"/>
                </a:rPr>
                <a:t>3</a:t>
              </a:r>
              <a:endParaRPr lang="es-ES" altLang="es-ES_tradnl" sz="240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1210" name="Text Box 34">
              <a:extLst>
                <a:ext uri="{FF2B5EF4-FFF2-40B4-BE49-F238E27FC236}">
                  <a16:creationId xmlns:a16="http://schemas.microsoft.com/office/drawing/2014/main" id="{A6730040-857F-580A-FA6E-9DD7FB139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8" y="2744"/>
              <a:ext cx="337" cy="288"/>
            </a:xfrm>
            <a:prstGeom prst="rect">
              <a:avLst/>
            </a:prstGeom>
            <a:solidFill>
              <a:srgbClr val="FFFFFF">
                <a:alpha val="5411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solidFill>
                    <a:schemeClr val="tx2"/>
                  </a:solidFill>
                  <a:latin typeface="Arial Black" panose="020B0A04020102020204" pitchFamily="34" charset="0"/>
                </a:rPr>
                <a:t>4</a:t>
              </a:r>
              <a:endParaRPr lang="es-ES" altLang="es-ES_tradnl" sz="240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1211" name="Text Box 35">
              <a:extLst>
                <a:ext uri="{FF2B5EF4-FFF2-40B4-BE49-F238E27FC236}">
                  <a16:creationId xmlns:a16="http://schemas.microsoft.com/office/drawing/2014/main" id="{28C4422D-D03B-A136-1FF1-4B6A36DA4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2012"/>
              <a:ext cx="337" cy="288"/>
            </a:xfrm>
            <a:prstGeom prst="rect">
              <a:avLst/>
            </a:prstGeom>
            <a:solidFill>
              <a:srgbClr val="FFFFFF">
                <a:alpha val="5411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solidFill>
                    <a:schemeClr val="tx2"/>
                  </a:solidFill>
                  <a:latin typeface="Arial Black" panose="020B0A04020102020204" pitchFamily="34" charset="0"/>
                </a:rPr>
                <a:t>5</a:t>
              </a:r>
              <a:endParaRPr lang="es-ES" altLang="es-ES_tradnl" sz="240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1212" name="Text Box 36">
              <a:extLst>
                <a:ext uri="{FF2B5EF4-FFF2-40B4-BE49-F238E27FC236}">
                  <a16:creationId xmlns:a16="http://schemas.microsoft.com/office/drawing/2014/main" id="{45838219-DF1D-721F-ED5F-3CF06274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2629"/>
              <a:ext cx="337" cy="288"/>
            </a:xfrm>
            <a:prstGeom prst="rect">
              <a:avLst/>
            </a:prstGeom>
            <a:solidFill>
              <a:srgbClr val="FFFFFF">
                <a:alpha val="54117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solidFill>
                    <a:schemeClr val="tx2"/>
                  </a:solidFill>
                  <a:latin typeface="Arial Black" panose="020B0A04020102020204" pitchFamily="34" charset="0"/>
                </a:rPr>
                <a:t>6</a:t>
              </a:r>
              <a:endParaRPr lang="es-ES" altLang="es-ES_tradnl" sz="2400">
                <a:solidFill>
                  <a:schemeClr val="tx2"/>
                </a:solidFill>
                <a:latin typeface="Arial Black" panose="020B0A040201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3 Marcador de pie de página">
            <a:extLst>
              <a:ext uri="{FF2B5EF4-FFF2-40B4-BE49-F238E27FC236}">
                <a16:creationId xmlns:a16="http://schemas.microsoft.com/office/drawing/2014/main" id="{1856F1B2-431E-E857-9795-9AEF75CA8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0C13E1DF-E6EC-4ADE-B81A-B05A471479B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9090515-B61D-6483-DB9D-0C8196E15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4.3.2.2. Algoritmo de Kruskal.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AD530A7-4FFC-3EFD-A2CE-E75A8D2F7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636588"/>
            <a:ext cx="8412162" cy="5292725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s-ES_tradnl" altLang="es-ES_tradnl" sz="3000"/>
              <a:t>	</a:t>
            </a:r>
            <a:r>
              <a:rPr lang="es-ES_tradnl" altLang="es-ES_tradnl" sz="3000" b="1"/>
              <a:t>Esquema: G= (V, A)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Empezar con un grafo sin aristas: </a:t>
            </a:r>
            <a:r>
              <a:rPr lang="es-ES_tradnl" altLang="es-ES_tradnl" sz="2800" b="1"/>
              <a:t>G’</a:t>
            </a:r>
            <a:r>
              <a:rPr lang="es-ES_tradnl" altLang="es-ES_tradnl" sz="2800"/>
              <a:t>= (V, </a:t>
            </a:r>
            <a:r>
              <a:rPr lang="en-US" altLang="es-ES_tradnl" sz="2800">
                <a:cs typeface="Arial" panose="020B0604020202020204" pitchFamily="34" charset="0"/>
              </a:rPr>
              <a:t>Ø</a:t>
            </a:r>
            <a:r>
              <a:rPr lang="es-ES_tradnl" altLang="es-ES_tradnl" sz="2800"/>
              <a:t>)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Seleccionar la arista de menor coste de </a:t>
            </a:r>
            <a:r>
              <a:rPr lang="es-ES_tradnl" altLang="es-ES_tradnl" sz="2800" b="1"/>
              <a:t>A</a:t>
            </a:r>
            <a:r>
              <a:rPr lang="es-ES_tradnl" altLang="es-ES_tradnl" sz="2800"/>
              <a:t>.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Si la arista seleccionada forma un ciclo en </a:t>
            </a:r>
            <a:r>
              <a:rPr lang="es-ES_tradnl" altLang="es-ES_tradnl" sz="2800" b="1"/>
              <a:t>G’</a:t>
            </a:r>
            <a:r>
              <a:rPr lang="es-ES_tradnl" altLang="es-ES_tradnl" sz="2800"/>
              <a:t>, eliminarla. Si no, añadirla a </a:t>
            </a:r>
            <a:r>
              <a:rPr lang="es-ES_tradnl" altLang="es-ES_tradnl" sz="2800" b="1"/>
              <a:t>G’</a:t>
            </a:r>
            <a:r>
              <a:rPr lang="es-ES_tradnl" altLang="es-ES_tradnl" sz="2800"/>
              <a:t>.</a:t>
            </a:r>
          </a:p>
          <a:p>
            <a:pPr marL="381000" indent="-381000">
              <a:buFontTx/>
              <a:buAutoNum type="arabicPeriod"/>
            </a:pPr>
            <a:r>
              <a:rPr lang="es-ES_tradnl" altLang="es-ES_tradnl" sz="2800"/>
              <a:t>Repetir los dos pasos anteriores hasta tener </a:t>
            </a:r>
            <a:r>
              <a:rPr lang="es-ES_tradnl" altLang="es-ES_tradnl" sz="2800" b="1"/>
              <a:t>n-1</a:t>
            </a:r>
            <a:r>
              <a:rPr lang="es-ES_tradnl" altLang="es-ES_tradnl" sz="2800"/>
              <a:t> aristas.</a:t>
            </a:r>
          </a:p>
          <a:p>
            <a:pPr marL="381000" indent="-381000">
              <a:buFontTx/>
              <a:buAutoNum type="arabicPeriod"/>
            </a:pPr>
            <a:endParaRPr lang="es-ES_tradnl" altLang="es-ES_tradnl" sz="2800"/>
          </a:p>
          <a:p>
            <a:pPr marL="381000" indent="-381000"/>
            <a:r>
              <a:rPr lang="es-ES_tradnl" altLang="es-ES_tradnl" sz="2800"/>
              <a:t>¿Cómo saber si una arista </a:t>
            </a:r>
            <a:r>
              <a:rPr lang="es-ES_tradnl" altLang="es-ES_tradnl" sz="2800" b="1"/>
              <a:t>(v, w)</a:t>
            </a:r>
            <a:r>
              <a:rPr lang="es-ES_tradnl" altLang="es-ES_tradnl" sz="2800"/>
              <a:t> provocará un ciclo en el grafo </a:t>
            </a:r>
            <a:r>
              <a:rPr lang="es-ES_tradnl" altLang="es-ES_tradnl" sz="2800" b="1"/>
              <a:t>G’</a:t>
            </a:r>
            <a:r>
              <a:rPr lang="es-ES_tradnl" altLang="es-ES_tradnl" sz="28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Marcador de pie de página">
            <a:extLst>
              <a:ext uri="{FF2B5EF4-FFF2-40B4-BE49-F238E27FC236}">
                <a16:creationId xmlns:a16="http://schemas.microsoft.com/office/drawing/2014/main" id="{F5F8A0D0-57FA-A046-331D-4E07D6B1B7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0D2DC05E-A756-4A16-9A64-943D260C1E8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090D4F8-4C96-AEB1-85E5-EC5858754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6038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4.3.2.2. Algoritmo de Kruskal.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E034A75-921D-C00C-5C38-318C4B85C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38" y="457200"/>
            <a:ext cx="8591550" cy="5794375"/>
          </a:xfrm>
        </p:spPr>
        <p:txBody>
          <a:bodyPr/>
          <a:lstStyle/>
          <a:p>
            <a:pPr marL="274638" indent="-274638">
              <a:spcBef>
                <a:spcPct val="10000"/>
              </a:spcBef>
            </a:pPr>
            <a:r>
              <a:rPr lang="es-ES_tradnl" altLang="es-ES_tradnl" sz="2600" b="1"/>
              <a:t>Ejemplo:</a:t>
            </a:r>
            <a:r>
              <a:rPr lang="es-ES_tradnl" altLang="es-ES_tradnl" sz="2600"/>
              <a:t> Mostrar la ejecución del algoritmo en el siguiente grafo.</a:t>
            </a:r>
          </a:p>
        </p:txBody>
      </p:sp>
      <p:sp>
        <p:nvSpPr>
          <p:cNvPr id="103430" name="Line 6">
            <a:extLst>
              <a:ext uri="{FF2B5EF4-FFF2-40B4-BE49-F238E27FC236}">
                <a16:creationId xmlns:a16="http://schemas.microsoft.com/office/drawing/2014/main" id="{6F122B6E-CA13-E05C-38E8-B2133E2F81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7688" y="1849438"/>
            <a:ext cx="2651125" cy="901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1" name="Line 7">
            <a:extLst>
              <a:ext uri="{FF2B5EF4-FFF2-40B4-BE49-F238E27FC236}">
                <a16:creationId xmlns:a16="http://schemas.microsoft.com/office/drawing/2014/main" id="{25073C52-2740-EC21-5AC0-4A2E673F8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3" y="1836738"/>
            <a:ext cx="2520950" cy="4445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2" name="Line 8">
            <a:extLst>
              <a:ext uri="{FF2B5EF4-FFF2-40B4-BE49-F238E27FC236}">
                <a16:creationId xmlns:a16="http://schemas.microsoft.com/office/drawing/2014/main" id="{1B8DB729-00BA-21CE-D9CA-F96FF2F65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213" y="2293938"/>
            <a:ext cx="2508250" cy="12271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3" name="Line 9">
            <a:extLst>
              <a:ext uri="{FF2B5EF4-FFF2-40B4-BE49-F238E27FC236}">
                <a16:creationId xmlns:a16="http://schemas.microsoft.com/office/drawing/2014/main" id="{6A60A7AB-99DF-F6A9-25AA-B8C73E117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1889125"/>
            <a:ext cx="79375" cy="15938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FD387E7A-B8BE-BD33-C6FF-D233D9B39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8000" y="2790825"/>
            <a:ext cx="1149350" cy="18415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5" name="Line 11">
            <a:extLst>
              <a:ext uri="{FF2B5EF4-FFF2-40B4-BE49-F238E27FC236}">
                <a16:creationId xmlns:a16="http://schemas.microsoft.com/office/drawing/2014/main" id="{5E5FFFAB-11DE-BF3F-F795-103505E5F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0050" y="3416300"/>
            <a:ext cx="1633538" cy="121602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6" name="Line 12">
            <a:extLst>
              <a:ext uri="{FF2B5EF4-FFF2-40B4-BE49-F238E27FC236}">
                <a16:creationId xmlns:a16="http://schemas.microsoft.com/office/drawing/2014/main" id="{48A1B008-7641-5BD9-95EA-522942B90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3455988"/>
            <a:ext cx="1946275" cy="96678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7" name="Line 13">
            <a:extLst>
              <a:ext uri="{FF2B5EF4-FFF2-40B4-BE49-F238E27FC236}">
                <a16:creationId xmlns:a16="http://schemas.microsoft.com/office/drawing/2014/main" id="{76124AC4-56E9-3B8B-CB94-797186E78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2750" y="4462463"/>
            <a:ext cx="3527425" cy="2730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8" name="Line 14">
            <a:extLst>
              <a:ext uri="{FF2B5EF4-FFF2-40B4-BE49-F238E27FC236}">
                <a16:creationId xmlns:a16="http://schemas.microsoft.com/office/drawing/2014/main" id="{AA17FE0E-D8B0-6E6E-8E70-B16F388F0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9863" y="2293938"/>
            <a:ext cx="482600" cy="21288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439" name="Line 15">
            <a:extLst>
              <a:ext uri="{FF2B5EF4-FFF2-40B4-BE49-F238E27FC236}">
                <a16:creationId xmlns:a16="http://schemas.microsoft.com/office/drawing/2014/main" id="{68D484A9-F76E-A67C-3789-FF62286E9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0388" y="2698750"/>
            <a:ext cx="2651125" cy="7048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54287" name="Picture 16" descr="ordenador">
            <a:extLst>
              <a:ext uri="{FF2B5EF4-FFF2-40B4-BE49-F238E27FC236}">
                <a16:creationId xmlns:a16="http://schemas.microsoft.com/office/drawing/2014/main" id="{FBA68417-A7FA-7565-FA0B-474C1923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363663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17" descr="ordenador">
            <a:extLst>
              <a:ext uri="{FF2B5EF4-FFF2-40B4-BE49-F238E27FC236}">
                <a16:creationId xmlns:a16="http://schemas.microsoft.com/office/drawing/2014/main" id="{F88E04AE-870F-0D41-D9A2-777600F8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17805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8" descr="ordenador">
            <a:extLst>
              <a:ext uri="{FF2B5EF4-FFF2-40B4-BE49-F238E27FC236}">
                <a16:creationId xmlns:a16="http://schemas.microsoft.com/office/drawing/2014/main" id="{41A43230-539C-847B-BCBB-7A4662943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951163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0" name="Picture 19" descr="ordenador">
            <a:extLst>
              <a:ext uri="{FF2B5EF4-FFF2-40B4-BE49-F238E27FC236}">
                <a16:creationId xmlns:a16="http://schemas.microsoft.com/office/drawing/2014/main" id="{E75C5082-422C-BE0A-8DA6-3067C3A30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1776413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1" name="Picture 20" descr="ordenador">
            <a:extLst>
              <a:ext uri="{FF2B5EF4-FFF2-40B4-BE49-F238E27FC236}">
                <a16:creationId xmlns:a16="http://schemas.microsoft.com/office/drawing/2014/main" id="{E31CD596-DB6A-EB24-1520-A71A48DF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413385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2" name="Picture 21" descr="ordenador">
            <a:extLst>
              <a:ext uri="{FF2B5EF4-FFF2-40B4-BE49-F238E27FC236}">
                <a16:creationId xmlns:a16="http://schemas.microsoft.com/office/drawing/2014/main" id="{386065E6-023C-129E-6F72-6F83C3E4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3949700"/>
            <a:ext cx="1143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46" name="Text Box 22">
            <a:extLst>
              <a:ext uri="{FF2B5EF4-FFF2-40B4-BE49-F238E27FC236}">
                <a16:creationId xmlns:a16="http://schemas.microsoft.com/office/drawing/2014/main" id="{855EE5D5-1F66-2313-A5CD-202D3C671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78276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3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47" name="Text Box 23">
            <a:extLst>
              <a:ext uri="{FF2B5EF4-FFF2-40B4-BE49-F238E27FC236}">
                <a16:creationId xmlns:a16="http://schemas.microsoft.com/office/drawing/2014/main" id="{E57FAB63-13FD-8491-7855-2109A2715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2586038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1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48" name="Text Box 24">
            <a:extLst>
              <a:ext uri="{FF2B5EF4-FFF2-40B4-BE49-F238E27FC236}">
                <a16:creationId xmlns:a16="http://schemas.microsoft.com/office/drawing/2014/main" id="{E21FEB95-E423-9DFC-E237-5793799E2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1566863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2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49" name="Text Box 25">
            <a:extLst>
              <a:ext uri="{FF2B5EF4-FFF2-40B4-BE49-F238E27FC236}">
                <a16:creationId xmlns:a16="http://schemas.microsoft.com/office/drawing/2014/main" id="{3AB154EB-C6D2-B8B2-EDB9-976DDFB18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409825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2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68DF031B-2200-1ACE-B80C-0051BDD0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443288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4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437DF914-92E6-FD48-9203-561DB8B0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488" y="315436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3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6FC39D22-055B-44EA-29E6-8C4555B41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3690938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5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42A87345-A614-7669-E3BF-C13A1253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2422525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6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4C070502-128B-F831-04A8-4AE0091E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592638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6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21EDF238-C2B8-AB47-74E5-7CB5BCA62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3586163"/>
            <a:ext cx="44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folHlink"/>
                </a:solidFill>
              </a:rPr>
              <a:t>5</a:t>
            </a:r>
            <a:endParaRPr lang="es-ES" altLang="es-ES_tradnl" sz="2400">
              <a:solidFill>
                <a:schemeClr val="folHlink"/>
              </a:solidFill>
            </a:endParaRPr>
          </a:p>
        </p:txBody>
      </p:sp>
      <p:sp>
        <p:nvSpPr>
          <p:cNvPr id="54303" name="Text Box 32">
            <a:extLst>
              <a:ext uri="{FF2B5EF4-FFF2-40B4-BE49-F238E27FC236}">
                <a16:creationId xmlns:a16="http://schemas.microsoft.com/office/drawing/2014/main" id="{600C4769-94BA-86A3-4401-3491EFBF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1600200"/>
            <a:ext cx="534987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tx2"/>
                </a:solidFill>
                <a:latin typeface="Arial Black" panose="020B0A04020102020204" pitchFamily="34" charset="0"/>
              </a:rPr>
              <a:t>1</a:t>
            </a:r>
            <a:endParaRPr lang="es-ES" altLang="es-ES_tradnl" sz="24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4304" name="Text Box 33">
            <a:extLst>
              <a:ext uri="{FF2B5EF4-FFF2-40B4-BE49-F238E27FC236}">
                <a16:creationId xmlns:a16="http://schemas.microsoft.com/office/drawing/2014/main" id="{FBE88B07-B9F2-5DB0-C85C-8A7DCF7F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1998663"/>
            <a:ext cx="534988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tx2"/>
                </a:solidFill>
                <a:latin typeface="Arial Black" panose="020B0A04020102020204" pitchFamily="34" charset="0"/>
              </a:rPr>
              <a:t>2</a:t>
            </a:r>
            <a:endParaRPr lang="es-ES" altLang="es-ES_tradnl" sz="24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4305" name="Text Box 34">
            <a:extLst>
              <a:ext uri="{FF2B5EF4-FFF2-40B4-BE49-F238E27FC236}">
                <a16:creationId xmlns:a16="http://schemas.microsoft.com/office/drawing/2014/main" id="{B5FD5BF4-C7F6-FEFA-4D38-282CA8B5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2403475"/>
            <a:ext cx="534987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tx2"/>
                </a:solidFill>
                <a:latin typeface="Arial Black" panose="020B0A04020102020204" pitchFamily="34" charset="0"/>
              </a:rPr>
              <a:t>3</a:t>
            </a:r>
            <a:endParaRPr lang="es-ES" altLang="es-ES_tradnl" sz="24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4306" name="Text Box 35">
            <a:extLst>
              <a:ext uri="{FF2B5EF4-FFF2-40B4-BE49-F238E27FC236}">
                <a16:creationId xmlns:a16="http://schemas.microsoft.com/office/drawing/2014/main" id="{82A2DC4F-7D3F-4D3B-B8DA-50C5F1A7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4337050"/>
            <a:ext cx="534987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tx2"/>
                </a:solidFill>
                <a:latin typeface="Arial Black" panose="020B0A04020102020204" pitchFamily="34" charset="0"/>
              </a:rPr>
              <a:t>4</a:t>
            </a:r>
            <a:endParaRPr lang="es-ES" altLang="es-ES_tradnl" sz="24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4307" name="Text Box 36">
            <a:extLst>
              <a:ext uri="{FF2B5EF4-FFF2-40B4-BE49-F238E27FC236}">
                <a16:creationId xmlns:a16="http://schemas.microsoft.com/office/drawing/2014/main" id="{6E91AE07-8359-B446-C9E7-81F74EF4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3175000"/>
            <a:ext cx="534988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tx2"/>
                </a:solidFill>
                <a:latin typeface="Arial Black" panose="020B0A04020102020204" pitchFamily="34" charset="0"/>
              </a:rPr>
              <a:t>5</a:t>
            </a:r>
            <a:endParaRPr lang="es-ES" altLang="es-ES_tradnl" sz="24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4308" name="Text Box 37">
            <a:extLst>
              <a:ext uri="{FF2B5EF4-FFF2-40B4-BE49-F238E27FC236}">
                <a16:creationId xmlns:a16="http://schemas.microsoft.com/office/drawing/2014/main" id="{D658A470-2163-9E5C-C1BC-6E2C4CE27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154488"/>
            <a:ext cx="534988" cy="457200"/>
          </a:xfrm>
          <a:prstGeom prst="rect">
            <a:avLst/>
          </a:prstGeom>
          <a:solidFill>
            <a:srgbClr val="FFFFFF">
              <a:alpha val="5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solidFill>
                  <a:schemeClr val="tx2"/>
                </a:solidFill>
                <a:latin typeface="Arial Black" panose="020B0A04020102020204" pitchFamily="34" charset="0"/>
              </a:rPr>
              <a:t>6</a:t>
            </a:r>
            <a:endParaRPr lang="es-ES" altLang="es-ES_tradnl" sz="24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" fill="hold"/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" dur="2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" fill="hold"/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  <p:set>
                                      <p:cBhvr>
                                        <p:cTn id="21" dur="2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2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  <p:set>
                                      <p:cBhvr>
                                        <p:cTn id="35" dur="2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" dur="2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  <p:set>
                                      <p:cBhvr>
                                        <p:cTn id="49" dur="2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56" dur="2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  <p:set>
                                      <p:cBhvr>
                                        <p:cTn id="63" dur="2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2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  <p:set>
                                      <p:cBhvr>
                                        <p:cTn id="77" dur="2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84" dur="2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  <p:set>
                                      <p:cBhvr>
                                        <p:cTn id="91" dur="2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" dur="2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05" dur="2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08" dur="2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11" dur="2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6" grpId="0"/>
      <p:bldP spid="103446" grpId="1"/>
      <p:bldP spid="103447" grpId="0"/>
      <p:bldP spid="103447" grpId="1"/>
      <p:bldP spid="103448" grpId="0"/>
      <p:bldP spid="103448" grpId="1"/>
      <p:bldP spid="103449" grpId="0"/>
      <p:bldP spid="103449" grpId="1"/>
      <p:bldP spid="103450" grpId="0"/>
      <p:bldP spid="103450" grpId="1"/>
      <p:bldP spid="103451" grpId="0"/>
      <p:bldP spid="103451" grpId="1"/>
      <p:bldP spid="103452" grpId="0"/>
      <p:bldP spid="103452" grpId="1"/>
      <p:bldP spid="103453" grpId="0"/>
      <p:bldP spid="103454" grpId="0"/>
      <p:bldP spid="1034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3 Marcador de pie de página">
            <a:extLst>
              <a:ext uri="{FF2B5EF4-FFF2-40B4-BE49-F238E27FC236}">
                <a16:creationId xmlns:a16="http://schemas.microsoft.com/office/drawing/2014/main" id="{80827031-D4EC-E146-63A1-1373627FC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EB16F81A-0172-402A-A2DE-DC20F62A3A31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79BFCEF-225E-80B4-E4C7-2DD4656DC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4.3.2.2. Algoritmo de Kruskal.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75AB1FF-E2CD-06CF-6F00-FD9DE4957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150" y="636588"/>
            <a:ext cx="8959850" cy="5551487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s-ES_tradnl" altLang="es-ES_tradnl" sz="3000"/>
              <a:t>	</a:t>
            </a:r>
            <a:r>
              <a:rPr lang="es-ES_tradnl" altLang="es-ES_tradnl" sz="3000" b="1"/>
              <a:t>Implementación del algoritmo</a:t>
            </a:r>
          </a:p>
          <a:p>
            <a:pPr marL="381000" indent="-381000"/>
            <a:r>
              <a:rPr lang="es-ES_tradnl" altLang="es-ES_tradnl" sz="3000" b="1"/>
              <a:t>Necesitamos:</a:t>
            </a:r>
          </a:p>
          <a:p>
            <a:pPr marL="800100" lvl="1" indent="-342900"/>
            <a:r>
              <a:rPr lang="es-ES_tradnl" altLang="es-ES_tradnl" sz="2600"/>
              <a:t>Ordenar las aristas de </a:t>
            </a:r>
            <a:r>
              <a:rPr lang="es-ES_tradnl" altLang="es-ES_tradnl" sz="2600" b="1"/>
              <a:t>A</a:t>
            </a:r>
            <a:r>
              <a:rPr lang="es-ES_tradnl" altLang="es-ES_tradnl" sz="2600"/>
              <a:t>, de menor a mayor:</a:t>
            </a:r>
            <a:br>
              <a:rPr lang="es-ES_tradnl" altLang="es-ES_tradnl" sz="2600"/>
            </a:br>
            <a:r>
              <a:rPr lang="es-ES_tradnl" altLang="es-ES_tradnl" sz="2600" b="1"/>
              <a:t>O(a log a).</a:t>
            </a:r>
          </a:p>
          <a:p>
            <a:pPr marL="800100" lvl="1" indent="-342900"/>
            <a:r>
              <a:rPr lang="es-ES_tradnl" altLang="es-ES_tradnl" sz="2600"/>
              <a:t>Saber si una arista dada </a:t>
            </a:r>
            <a:r>
              <a:rPr lang="es-ES_tradnl" altLang="es-ES_tradnl" sz="2600" b="1"/>
              <a:t>(v, w)</a:t>
            </a:r>
            <a:r>
              <a:rPr lang="es-ES_tradnl" altLang="es-ES_tradnl" sz="2600"/>
              <a:t> provocará un ciclo.</a:t>
            </a:r>
          </a:p>
          <a:p>
            <a:pPr marL="381000" indent="-381000"/>
            <a:r>
              <a:rPr lang="es-ES_tradnl" altLang="es-ES_tradnl" sz="2600"/>
              <a:t>¿Cómo comprobar rápidamente si </a:t>
            </a:r>
            <a:r>
              <a:rPr lang="es-ES_tradnl" altLang="es-ES_tradnl" sz="2600" b="1"/>
              <a:t>(v, w)</a:t>
            </a:r>
            <a:r>
              <a:rPr lang="es-ES_tradnl" altLang="es-ES_tradnl" sz="2600"/>
              <a:t> forma un ciclo?</a:t>
            </a:r>
          </a:p>
          <a:p>
            <a:pPr marL="381000" indent="-381000"/>
            <a:r>
              <a:rPr lang="es-ES_tradnl" altLang="es-ES_tradnl" sz="2600"/>
              <a:t>Una arista </a:t>
            </a:r>
            <a:r>
              <a:rPr lang="es-ES_tradnl" altLang="es-ES_tradnl" sz="2600" b="1"/>
              <a:t>(v, w)</a:t>
            </a:r>
            <a:r>
              <a:rPr lang="es-ES_tradnl" altLang="es-ES_tradnl" sz="2600"/>
              <a:t> forma un ciclo si </a:t>
            </a:r>
            <a:r>
              <a:rPr lang="es-ES_tradnl" altLang="es-ES_tradnl" sz="2600" b="1"/>
              <a:t>v</a:t>
            </a:r>
            <a:r>
              <a:rPr lang="es-ES_tradnl" altLang="es-ES_tradnl" sz="2600"/>
              <a:t> y </a:t>
            </a:r>
            <a:r>
              <a:rPr lang="es-ES_tradnl" altLang="es-ES_tradnl" sz="2600" b="1"/>
              <a:t>w</a:t>
            </a:r>
            <a:r>
              <a:rPr lang="es-ES_tradnl" altLang="es-ES_tradnl" sz="2600"/>
              <a:t> están en el mismo componente conexo.</a:t>
            </a:r>
          </a:p>
          <a:p>
            <a:pPr marL="381000" indent="-381000"/>
            <a:r>
              <a:rPr lang="es-ES_tradnl" altLang="es-ES_tradnl" sz="2600"/>
              <a:t>La relación “estar en el mismo componente conexo” es una </a:t>
            </a:r>
            <a:r>
              <a:rPr lang="es-ES_tradnl" altLang="es-ES_tradnl" sz="2600" b="1"/>
              <a:t>relación de equivalencia</a:t>
            </a:r>
            <a:r>
              <a:rPr lang="es-ES_tradnl" altLang="es-ES_tradnl" sz="260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>
            <a:extLst>
              <a:ext uri="{FF2B5EF4-FFF2-40B4-BE49-F238E27FC236}">
                <a16:creationId xmlns:a16="http://schemas.microsoft.com/office/drawing/2014/main" id="{0C722EF9-9763-0EB2-5095-4065E7DD5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6F331EF-5A7A-45F4-982A-32DA1617273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05ECA55-5EE2-90B2-8184-97DED1EFF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B7C5EBD-887D-DAC4-4268-831E0408D0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698500"/>
            <a:ext cx="8513763" cy="4953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de transiciones de un AFD.</a:t>
            </a:r>
            <a:endParaRPr lang="es-ES_tradnl" altLang="es-ES_tradnl" sz="2400"/>
          </a:p>
        </p:txBody>
      </p:sp>
      <p:grpSp>
        <p:nvGrpSpPr>
          <p:cNvPr id="8197" name="Group 30">
            <a:extLst>
              <a:ext uri="{FF2B5EF4-FFF2-40B4-BE49-F238E27FC236}">
                <a16:creationId xmlns:a16="http://schemas.microsoft.com/office/drawing/2014/main" id="{73195AF1-B114-C264-6D57-DD5EB5E8EB06}"/>
              </a:ext>
            </a:extLst>
          </p:cNvPr>
          <p:cNvGrpSpPr>
            <a:grpSpLocks/>
          </p:cNvGrpSpPr>
          <p:nvPr/>
        </p:nvGrpSpPr>
        <p:grpSpPr bwMode="auto">
          <a:xfrm>
            <a:off x="1281113" y="1476375"/>
            <a:ext cx="6781800" cy="3244850"/>
            <a:chOff x="289" y="960"/>
            <a:chExt cx="2592" cy="1324"/>
          </a:xfrm>
        </p:grpSpPr>
        <p:sp>
          <p:nvSpPr>
            <p:cNvPr id="8198" name="Oval 8">
              <a:extLst>
                <a:ext uri="{FF2B5EF4-FFF2-40B4-BE49-F238E27FC236}">
                  <a16:creationId xmlns:a16="http://schemas.microsoft.com/office/drawing/2014/main" id="{2E636C07-C709-E496-060A-95EB1ECA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" y="1474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 b="1"/>
                <a:t>0</a:t>
              </a:r>
            </a:p>
          </p:txBody>
        </p:sp>
        <p:sp>
          <p:nvSpPr>
            <p:cNvPr id="8199" name="Oval 9">
              <a:extLst>
                <a:ext uri="{FF2B5EF4-FFF2-40B4-BE49-F238E27FC236}">
                  <a16:creationId xmlns:a16="http://schemas.microsoft.com/office/drawing/2014/main" id="{91BEB26B-9304-C7B2-56AC-50654102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474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 b="1"/>
                <a:t>1</a:t>
              </a:r>
            </a:p>
          </p:txBody>
        </p:sp>
        <p:sp>
          <p:nvSpPr>
            <p:cNvPr id="8200" name="Oval 10">
              <a:extLst>
                <a:ext uri="{FF2B5EF4-FFF2-40B4-BE49-F238E27FC236}">
                  <a16:creationId xmlns:a16="http://schemas.microsoft.com/office/drawing/2014/main" id="{4B5FC921-7054-DCF9-3FC7-8F78AE41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474"/>
              <a:ext cx="240" cy="2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 b="1"/>
                <a:t>2</a:t>
              </a:r>
            </a:p>
          </p:txBody>
        </p:sp>
        <p:sp>
          <p:nvSpPr>
            <p:cNvPr id="8201" name="AutoShape 11">
              <a:extLst>
                <a:ext uri="{FF2B5EF4-FFF2-40B4-BE49-F238E27FC236}">
                  <a16:creationId xmlns:a16="http://schemas.microsoft.com/office/drawing/2014/main" id="{BE1CC1C5-EAC8-A859-5724-04D8017B3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147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25" y="10800"/>
                  </a:moveTo>
                  <a:cubicBezTo>
                    <a:pt x="2325" y="15481"/>
                    <a:pt x="6119" y="19275"/>
                    <a:pt x="10800" y="19275"/>
                  </a:cubicBezTo>
                  <a:cubicBezTo>
                    <a:pt x="15481" y="19275"/>
                    <a:pt x="19275" y="15481"/>
                    <a:pt x="19275" y="10800"/>
                  </a:cubicBezTo>
                  <a:cubicBezTo>
                    <a:pt x="19275" y="6119"/>
                    <a:pt x="15481" y="2325"/>
                    <a:pt x="10800" y="2325"/>
                  </a:cubicBezTo>
                  <a:cubicBezTo>
                    <a:pt x="6119" y="2325"/>
                    <a:pt x="2325" y="6119"/>
                    <a:pt x="2325" y="1080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 b="1"/>
                <a:t>3</a:t>
              </a:r>
            </a:p>
          </p:txBody>
        </p:sp>
        <p:sp>
          <p:nvSpPr>
            <p:cNvPr id="8202" name="Line 12">
              <a:extLst>
                <a:ext uri="{FF2B5EF4-FFF2-40B4-BE49-F238E27FC236}">
                  <a16:creationId xmlns:a16="http://schemas.microsoft.com/office/drawing/2014/main" id="{5FDC7B73-2AC2-3589-160C-443CA6FA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" y="1581"/>
              <a:ext cx="43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3" name="Line 13">
              <a:extLst>
                <a:ext uri="{FF2B5EF4-FFF2-40B4-BE49-F238E27FC236}">
                  <a16:creationId xmlns:a16="http://schemas.microsoft.com/office/drawing/2014/main" id="{C38C8F27-8B6E-53D3-8BC3-4AFCD3CD8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" y="1594"/>
              <a:ext cx="3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4" name="Line 14">
              <a:extLst>
                <a:ext uri="{FF2B5EF4-FFF2-40B4-BE49-F238E27FC236}">
                  <a16:creationId xmlns:a16="http://schemas.microsoft.com/office/drawing/2014/main" id="{8D4F6971-9D95-7290-450E-7D389A40E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1589"/>
              <a:ext cx="3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5" name="Line 15">
              <a:extLst>
                <a:ext uri="{FF2B5EF4-FFF2-40B4-BE49-F238E27FC236}">
                  <a16:creationId xmlns:a16="http://schemas.microsoft.com/office/drawing/2014/main" id="{A775B7B0-4522-882B-D95F-A491D14F3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4" y="1594"/>
              <a:ext cx="3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6" name="Freeform 16">
              <a:extLst>
                <a:ext uri="{FF2B5EF4-FFF2-40B4-BE49-F238E27FC236}">
                  <a16:creationId xmlns:a16="http://schemas.microsoft.com/office/drawing/2014/main" id="{34EFE4AD-195C-2F31-087E-D6DADE17E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1148"/>
              <a:ext cx="250" cy="346"/>
            </a:xfrm>
            <a:custGeom>
              <a:avLst/>
              <a:gdLst>
                <a:gd name="T0" fmla="*/ 191 w 250"/>
                <a:gd name="T1" fmla="*/ 345 h 346"/>
                <a:gd name="T2" fmla="*/ 242 w 250"/>
                <a:gd name="T3" fmla="*/ 235 h 346"/>
                <a:gd name="T4" fmla="*/ 218 w 250"/>
                <a:gd name="T5" fmla="*/ 33 h 346"/>
                <a:gd name="T6" fmla="*/ 46 w 250"/>
                <a:gd name="T7" fmla="*/ 33 h 346"/>
                <a:gd name="T8" fmla="*/ 2 w 250"/>
                <a:gd name="T9" fmla="*/ 216 h 346"/>
                <a:gd name="T10" fmla="*/ 56 w 250"/>
                <a:gd name="T11" fmla="*/ 346 h 3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0" h="346">
                  <a:moveTo>
                    <a:pt x="191" y="345"/>
                  </a:moveTo>
                  <a:cubicBezTo>
                    <a:pt x="199" y="327"/>
                    <a:pt x="238" y="287"/>
                    <a:pt x="242" y="235"/>
                  </a:cubicBezTo>
                  <a:cubicBezTo>
                    <a:pt x="246" y="183"/>
                    <a:pt x="250" y="66"/>
                    <a:pt x="218" y="33"/>
                  </a:cubicBezTo>
                  <a:cubicBezTo>
                    <a:pt x="186" y="0"/>
                    <a:pt x="82" y="3"/>
                    <a:pt x="46" y="33"/>
                  </a:cubicBezTo>
                  <a:cubicBezTo>
                    <a:pt x="10" y="63"/>
                    <a:pt x="0" y="164"/>
                    <a:pt x="2" y="216"/>
                  </a:cubicBezTo>
                  <a:cubicBezTo>
                    <a:pt x="4" y="268"/>
                    <a:pt x="45" y="319"/>
                    <a:pt x="56" y="34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7" name="Freeform 17">
              <a:extLst>
                <a:ext uri="{FF2B5EF4-FFF2-40B4-BE49-F238E27FC236}">
                  <a16:creationId xmlns:a16="http://schemas.microsoft.com/office/drawing/2014/main" id="{D53FF373-4BF5-E5D7-86D6-75771802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1278"/>
              <a:ext cx="1737" cy="234"/>
            </a:xfrm>
            <a:custGeom>
              <a:avLst/>
              <a:gdLst>
                <a:gd name="T0" fmla="*/ 1737 w 1737"/>
                <a:gd name="T1" fmla="*/ 215 h 234"/>
                <a:gd name="T2" fmla="*/ 1333 w 1737"/>
                <a:gd name="T3" fmla="*/ 33 h 234"/>
                <a:gd name="T4" fmla="*/ 474 w 1737"/>
                <a:gd name="T5" fmla="*/ 33 h 234"/>
                <a:gd name="T6" fmla="*/ 0 w 1737"/>
                <a:gd name="T7" fmla="*/ 234 h 2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7" h="234">
                  <a:moveTo>
                    <a:pt x="1737" y="215"/>
                  </a:moveTo>
                  <a:cubicBezTo>
                    <a:pt x="1670" y="185"/>
                    <a:pt x="1543" y="63"/>
                    <a:pt x="1333" y="33"/>
                  </a:cubicBezTo>
                  <a:cubicBezTo>
                    <a:pt x="1123" y="3"/>
                    <a:pt x="696" y="0"/>
                    <a:pt x="474" y="33"/>
                  </a:cubicBezTo>
                  <a:cubicBezTo>
                    <a:pt x="252" y="66"/>
                    <a:pt x="99" y="192"/>
                    <a:pt x="0" y="23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8" name="Freeform 18">
              <a:extLst>
                <a:ext uri="{FF2B5EF4-FFF2-40B4-BE49-F238E27FC236}">
                  <a16:creationId xmlns:a16="http://schemas.microsoft.com/office/drawing/2014/main" id="{F05903CE-7175-51DC-07BA-162381D6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" y="1690"/>
              <a:ext cx="475" cy="62"/>
            </a:xfrm>
            <a:custGeom>
              <a:avLst/>
              <a:gdLst>
                <a:gd name="T0" fmla="*/ 475 w 475"/>
                <a:gd name="T1" fmla="*/ 0 h 62"/>
                <a:gd name="T2" fmla="*/ 258 w 475"/>
                <a:gd name="T3" fmla="*/ 62 h 62"/>
                <a:gd name="T4" fmla="*/ 0 w 475"/>
                <a:gd name="T5" fmla="*/ 1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5" h="62">
                  <a:moveTo>
                    <a:pt x="475" y="0"/>
                  </a:moveTo>
                  <a:cubicBezTo>
                    <a:pt x="439" y="10"/>
                    <a:pt x="337" y="62"/>
                    <a:pt x="258" y="62"/>
                  </a:cubicBezTo>
                  <a:cubicBezTo>
                    <a:pt x="179" y="62"/>
                    <a:pt x="54" y="14"/>
                    <a:pt x="0" y="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09" name="Freeform 19">
              <a:extLst>
                <a:ext uri="{FF2B5EF4-FFF2-40B4-BE49-F238E27FC236}">
                  <a16:creationId xmlns:a16="http://schemas.microsoft.com/office/drawing/2014/main" id="{20AE8E66-7989-D3FC-1DE3-D09E355BD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" y="1704"/>
              <a:ext cx="1119" cy="460"/>
            </a:xfrm>
            <a:custGeom>
              <a:avLst/>
              <a:gdLst>
                <a:gd name="T0" fmla="*/ 1119 w 1119"/>
                <a:gd name="T1" fmla="*/ 16 h 460"/>
                <a:gd name="T2" fmla="*/ 869 w 1119"/>
                <a:gd name="T3" fmla="*/ 399 h 460"/>
                <a:gd name="T4" fmla="*/ 259 w 1119"/>
                <a:gd name="T5" fmla="*/ 380 h 460"/>
                <a:gd name="T6" fmla="*/ 0 w 1119"/>
                <a:gd name="T7" fmla="*/ 0 h 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9" h="460">
                  <a:moveTo>
                    <a:pt x="1119" y="16"/>
                  </a:moveTo>
                  <a:cubicBezTo>
                    <a:pt x="1077" y="80"/>
                    <a:pt x="1012" y="338"/>
                    <a:pt x="869" y="399"/>
                  </a:cubicBezTo>
                  <a:cubicBezTo>
                    <a:pt x="726" y="460"/>
                    <a:pt x="404" y="446"/>
                    <a:pt x="259" y="380"/>
                  </a:cubicBezTo>
                  <a:cubicBezTo>
                    <a:pt x="114" y="314"/>
                    <a:pt x="54" y="79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0" name="Freeform 20">
              <a:extLst>
                <a:ext uri="{FF2B5EF4-FFF2-40B4-BE49-F238E27FC236}">
                  <a16:creationId xmlns:a16="http://schemas.microsoft.com/office/drawing/2014/main" id="{903FA278-CDD9-6E2D-CACC-9930304B7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" y="1647"/>
              <a:ext cx="364" cy="501"/>
            </a:xfrm>
            <a:custGeom>
              <a:avLst/>
              <a:gdLst>
                <a:gd name="T0" fmla="*/ 364 w 364"/>
                <a:gd name="T1" fmla="*/ 62 h 501"/>
                <a:gd name="T2" fmla="*/ 276 w 364"/>
                <a:gd name="T3" fmla="*/ 379 h 501"/>
                <a:gd name="T4" fmla="*/ 141 w 364"/>
                <a:gd name="T5" fmla="*/ 494 h 501"/>
                <a:gd name="T6" fmla="*/ 16 w 364"/>
                <a:gd name="T7" fmla="*/ 422 h 501"/>
                <a:gd name="T8" fmla="*/ 45 w 364"/>
                <a:gd name="T9" fmla="*/ 216 h 501"/>
                <a:gd name="T10" fmla="*/ 271 w 364"/>
                <a:gd name="T11" fmla="*/ 0 h 5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4" h="501">
                  <a:moveTo>
                    <a:pt x="364" y="62"/>
                  </a:moveTo>
                  <a:cubicBezTo>
                    <a:pt x="349" y="115"/>
                    <a:pt x="313" y="307"/>
                    <a:pt x="276" y="379"/>
                  </a:cubicBezTo>
                  <a:cubicBezTo>
                    <a:pt x="239" y="451"/>
                    <a:pt x="184" y="487"/>
                    <a:pt x="141" y="494"/>
                  </a:cubicBezTo>
                  <a:cubicBezTo>
                    <a:pt x="98" y="501"/>
                    <a:pt x="32" y="468"/>
                    <a:pt x="16" y="422"/>
                  </a:cubicBezTo>
                  <a:cubicBezTo>
                    <a:pt x="0" y="376"/>
                    <a:pt x="3" y="286"/>
                    <a:pt x="45" y="216"/>
                  </a:cubicBezTo>
                  <a:cubicBezTo>
                    <a:pt x="87" y="146"/>
                    <a:pt x="224" y="45"/>
                    <a:pt x="271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211" name="Text Box 21">
              <a:extLst>
                <a:ext uri="{FF2B5EF4-FFF2-40B4-BE49-F238E27FC236}">
                  <a16:creationId xmlns:a16="http://schemas.microsoft.com/office/drawing/2014/main" id="{6DA4FB27-82AB-02F7-4AC2-021619C1B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" y="1373"/>
              <a:ext cx="470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inicio</a:t>
              </a:r>
            </a:p>
          </p:txBody>
        </p:sp>
        <p:sp>
          <p:nvSpPr>
            <p:cNvPr id="8212" name="Text Box 22">
              <a:extLst>
                <a:ext uri="{FF2B5EF4-FFF2-40B4-BE49-F238E27FC236}">
                  <a16:creationId xmlns:a16="http://schemas.microsoft.com/office/drawing/2014/main" id="{7FE336E8-7E12-725B-DE71-88D7C471A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960"/>
              <a:ext cx="20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3" name="Text Box 23">
              <a:extLst>
                <a:ext uri="{FF2B5EF4-FFF2-40B4-BE49-F238E27FC236}">
                  <a16:creationId xmlns:a16="http://schemas.microsoft.com/office/drawing/2014/main" id="{73CE6AB6-1869-CD2B-ADD3-A7478EBED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1402"/>
              <a:ext cx="20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4" name="Text Box 24">
              <a:extLst>
                <a:ext uri="{FF2B5EF4-FFF2-40B4-BE49-F238E27FC236}">
                  <a16:creationId xmlns:a16="http://schemas.microsoft.com/office/drawing/2014/main" id="{4794B3CE-BE03-2830-AAE8-BFB930B51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387"/>
              <a:ext cx="20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5" name="Text Box 25">
              <a:extLst>
                <a:ext uri="{FF2B5EF4-FFF2-40B4-BE49-F238E27FC236}">
                  <a16:creationId xmlns:a16="http://schemas.microsoft.com/office/drawing/2014/main" id="{3C09691A-AF11-2E12-6B9D-6FF6A304B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1396"/>
              <a:ext cx="20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16" name="Text Box 26">
              <a:extLst>
                <a:ext uri="{FF2B5EF4-FFF2-40B4-BE49-F238E27FC236}">
                  <a16:creationId xmlns:a16="http://schemas.microsoft.com/office/drawing/2014/main" id="{AB217195-1705-3CAB-DA76-B91D88FCB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090"/>
              <a:ext cx="20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17" name="Text Box 27">
              <a:extLst>
                <a:ext uri="{FF2B5EF4-FFF2-40B4-BE49-F238E27FC236}">
                  <a16:creationId xmlns:a16="http://schemas.microsoft.com/office/drawing/2014/main" id="{CA1AAD0E-1B01-22FB-1ABF-6E217886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" y="2098"/>
              <a:ext cx="20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18" name="Text Box 28">
              <a:extLst>
                <a:ext uri="{FF2B5EF4-FFF2-40B4-BE49-F238E27FC236}">
                  <a16:creationId xmlns:a16="http://schemas.microsoft.com/office/drawing/2014/main" id="{AF9E4425-67ED-4AAC-FB92-CC1E88812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089"/>
              <a:ext cx="20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19" name="Text Box 29">
              <a:extLst>
                <a:ext uri="{FF2B5EF4-FFF2-40B4-BE49-F238E27FC236}">
                  <a16:creationId xmlns:a16="http://schemas.microsoft.com/office/drawing/2014/main" id="{F365328B-5E3E-5999-F7E4-C8DCB7E72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1722"/>
              <a:ext cx="201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>
                  <a:latin typeface="Times New Roman" panose="02020603050405020304" pitchFamily="18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Marcador de pie de página">
            <a:extLst>
              <a:ext uri="{FF2B5EF4-FFF2-40B4-BE49-F238E27FC236}">
                <a16:creationId xmlns:a16="http://schemas.microsoft.com/office/drawing/2014/main" id="{34658813-9BD3-6E1D-72A6-52D7BBD2E6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AA0C78C-6C7E-427F-B49E-30339CE2AEB7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F156F96-D8AB-816F-7724-D2851C365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4.3.2.2. Algoritmo de Kruskal.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C5D9500-2F87-63A0-66F6-FF15FCFD0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636588"/>
            <a:ext cx="8782050" cy="5551487"/>
          </a:xfrm>
        </p:spPr>
        <p:txBody>
          <a:bodyPr/>
          <a:lstStyle/>
          <a:p>
            <a:pPr marL="381000" indent="-381000"/>
            <a:r>
              <a:rPr lang="es-ES_tradnl" altLang="es-ES_tradnl" sz="3000"/>
              <a:t>Usamos la estructura de </a:t>
            </a:r>
            <a:r>
              <a:rPr lang="es-ES_tradnl" altLang="es-ES_tradnl" sz="3000" b="1"/>
              <a:t>relaciones de equivalencia</a:t>
            </a:r>
            <a:r>
              <a:rPr lang="es-ES_tradnl" altLang="es-ES_tradnl" sz="3000"/>
              <a:t> con punteros al padre:</a:t>
            </a:r>
          </a:p>
          <a:p>
            <a:pPr marL="800100" lvl="1" indent="-342900"/>
            <a:r>
              <a:rPr lang="es-ES_tradnl" altLang="es-ES_tradnl" sz="2600"/>
              <a:t>Inicialización: crear una relación de equivalencia vacía (cada nodo es un componente conexo).</a:t>
            </a:r>
          </a:p>
          <a:p>
            <a:pPr marL="800100" lvl="1" indent="-342900"/>
            <a:r>
              <a:rPr lang="es-ES_tradnl" altLang="es-ES_tradnl" sz="2600"/>
              <a:t>Seleccionar las aristas </a:t>
            </a:r>
            <a:r>
              <a:rPr lang="es-ES_tradnl" altLang="es-ES_tradnl" sz="2600" b="1"/>
              <a:t>(v, w)</a:t>
            </a:r>
            <a:r>
              <a:rPr lang="es-ES_tradnl" altLang="es-ES_tradnl" sz="2600"/>
              <a:t> de menor a mayor.</a:t>
            </a:r>
          </a:p>
          <a:p>
            <a:pPr marL="800100" lvl="1" indent="-342900"/>
            <a:r>
              <a:rPr lang="es-ES_tradnl" altLang="es-ES_tradnl" sz="2600"/>
              <a:t>La arista forma ciclo si: </a:t>
            </a:r>
            <a:r>
              <a:rPr lang="es-ES_tradnl" altLang="es-ES_tradnl" sz="2600" b="1"/>
              <a:t>Encuentra(v)</a:t>
            </a:r>
            <a:r>
              <a:rPr lang="es-ES_tradnl" altLang="es-ES_tradnl" sz="2600"/>
              <a:t>=</a:t>
            </a:r>
            <a:r>
              <a:rPr lang="es-ES_tradnl" altLang="es-ES_tradnl" sz="2600" b="1"/>
              <a:t>Encuentra(w)</a:t>
            </a:r>
          </a:p>
          <a:p>
            <a:pPr marL="800100" lvl="1" indent="-342900"/>
            <a:r>
              <a:rPr lang="es-ES_tradnl" altLang="es-ES_tradnl" sz="2600"/>
              <a:t>Añadir una arista </a:t>
            </a:r>
            <a:r>
              <a:rPr lang="es-ES_tradnl" altLang="es-ES_tradnl" sz="2600" b="1"/>
              <a:t>(v, w)</a:t>
            </a:r>
            <a:r>
              <a:rPr lang="es-ES_tradnl" altLang="es-ES_tradnl" sz="2600"/>
              <a:t>: </a:t>
            </a:r>
            <a:r>
              <a:rPr lang="es-ES_tradnl" altLang="es-ES_tradnl" sz="2600" b="1"/>
              <a:t>Unión(v, w) </a:t>
            </a:r>
            <a:r>
              <a:rPr lang="es-ES_tradnl" altLang="es-ES_tradnl" sz="2600"/>
              <a:t>(juntar dos componentes conexos en uno).</a:t>
            </a:r>
          </a:p>
          <a:p>
            <a:pPr marL="381000" indent="-381000"/>
            <a:r>
              <a:rPr lang="es-ES_tradnl" altLang="es-ES_tradnl" sz="3000"/>
              <a:t>Mostrar la ejecución sobre el grafo de ejemplo.</a:t>
            </a:r>
          </a:p>
          <a:p>
            <a:pPr marL="381000" indent="-381000"/>
            <a:r>
              <a:rPr lang="es-ES_tradnl" altLang="es-ES_tradnl" sz="3000"/>
              <a:t>¿Cuál es el orden de complejidad del algoritmo?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3 Marcador de pie de página">
            <a:extLst>
              <a:ext uri="{FF2B5EF4-FFF2-40B4-BE49-F238E27FC236}">
                <a16:creationId xmlns:a16="http://schemas.microsoft.com/office/drawing/2014/main" id="{E972569F-5B85-8049-BB21-0B20229FB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FCAEC74-CCE7-400B-A538-35081840A9F8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B4F028F-1C5B-6863-F517-19304ADD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4.3.2. Árboles de expansión mínimos.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6219DEC-9C57-A89C-6FE2-FFFF50C4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636588"/>
            <a:ext cx="8672512" cy="5551487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s-ES_tradnl" altLang="es-ES_tradnl" sz="3000"/>
              <a:t>	</a:t>
            </a:r>
            <a:r>
              <a:rPr lang="es-ES_tradnl" altLang="es-ES_tradnl" sz="3000" b="1"/>
              <a:t>Conclusiones</a:t>
            </a:r>
          </a:p>
          <a:p>
            <a:pPr marL="381000" indent="-381000"/>
            <a:r>
              <a:rPr lang="es-ES_tradnl" altLang="es-ES_tradnl" sz="3000"/>
              <a:t>Ambos algoritmos (</a:t>
            </a:r>
            <a:r>
              <a:rPr lang="es-ES_tradnl" altLang="es-ES_tradnl" sz="3000" b="1"/>
              <a:t>Prim</a:t>
            </a:r>
            <a:r>
              <a:rPr lang="es-ES_tradnl" altLang="es-ES_tradnl" sz="3000"/>
              <a:t> y </a:t>
            </a:r>
            <a:r>
              <a:rPr lang="es-ES_tradnl" altLang="es-ES_tradnl" sz="3000" b="1"/>
              <a:t>Kruskal</a:t>
            </a:r>
            <a:r>
              <a:rPr lang="es-ES_tradnl" altLang="es-ES_tradnl" sz="3000"/>
              <a:t>) encuentran siempre la solución óptima.</a:t>
            </a:r>
          </a:p>
          <a:p>
            <a:pPr marL="381000" indent="-381000"/>
            <a:r>
              <a:rPr lang="es-ES_tradnl" altLang="es-ES_tradnl" sz="3000"/>
              <a:t>La solución obtenida será la misma, o no...</a:t>
            </a:r>
          </a:p>
          <a:p>
            <a:pPr marL="381000" indent="-381000"/>
            <a:r>
              <a:rPr lang="es-ES_tradnl" altLang="es-ES_tradnl" sz="3000"/>
              <a:t>La estructura de los dos algoritmos es muy parecida:</a:t>
            </a:r>
          </a:p>
          <a:p>
            <a:pPr marL="800100" lvl="1" indent="-342900"/>
            <a:r>
              <a:rPr lang="es-ES_tradnl" altLang="es-ES_tradnl" sz="2600"/>
              <a:t>Empezar con una solución “vacía”.</a:t>
            </a:r>
          </a:p>
          <a:p>
            <a:pPr marL="800100" lvl="1" indent="-342900"/>
            <a:r>
              <a:rPr lang="es-ES_tradnl" altLang="es-ES_tradnl" sz="2600"/>
              <a:t>Añadir en cada paso un elemento a la solución (Prim: un nodo; Kruskal: una arista).</a:t>
            </a:r>
          </a:p>
          <a:p>
            <a:pPr marL="800100" lvl="1" indent="-342900"/>
            <a:r>
              <a:rPr lang="es-ES_tradnl" altLang="es-ES_tradnl" sz="2600"/>
              <a:t>Una vez añadido un elemento a la solución, no se quita (no se “deshacen” las decisiones tomadas).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Marcador de pie de página">
            <a:extLst>
              <a:ext uri="{FF2B5EF4-FFF2-40B4-BE49-F238E27FC236}">
                <a16:creationId xmlns:a16="http://schemas.microsoft.com/office/drawing/2014/main" id="{CB602E4E-D083-9204-4914-566D367191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F23A5353-CFAE-410D-822E-5054D13C8B22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286EF62-6812-68DF-FE74-29621B48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 Problemas de caminos mínimos.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9E65F06-A7C2-B4E7-3909-6BB5C2FE3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463550"/>
            <a:ext cx="8932862" cy="3341688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Coste de un camino:</a:t>
            </a:r>
            <a:r>
              <a:rPr lang="es-ES_tradnl" altLang="es-ES_tradnl" sz="2800">
                <a:sym typeface="Symbol" panose="05050102010706020507" pitchFamily="18" charset="2"/>
              </a:rPr>
              <a:t> suma de los costes de las aristas por las que pasa.</a:t>
            </a:r>
            <a:endParaRPr lang="es-ES_tradnl" altLang="es-ES_tradnl" sz="2800" b="1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Problemas de caminos mínimos: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>
                <a:sym typeface="Symbol" panose="05050102010706020507" pitchFamily="18" charset="2"/>
              </a:rPr>
              <a:t>Camino mínimo entre dos nodos, </a:t>
            </a:r>
            <a:r>
              <a:rPr lang="es-ES_tradnl" altLang="es-ES_tradnl" sz="2400" b="1">
                <a:sym typeface="Symbol" panose="05050102010706020507" pitchFamily="18" charset="2"/>
              </a:rPr>
              <a:t>v</a:t>
            </a:r>
            <a:r>
              <a:rPr lang="es-ES_tradnl" altLang="es-ES_tradnl" sz="2400">
                <a:sym typeface="Symbol" panose="05050102010706020507" pitchFamily="18" charset="2"/>
              </a:rPr>
              <a:t> y </a:t>
            </a:r>
            <a:r>
              <a:rPr lang="es-ES_tradnl" altLang="es-ES_tradnl" sz="2400" b="1">
                <a:sym typeface="Symbol" panose="05050102010706020507" pitchFamily="18" charset="2"/>
              </a:rPr>
              <a:t>w</a:t>
            </a:r>
            <a:r>
              <a:rPr lang="es-ES_tradnl" altLang="es-ES_tradnl" sz="2400">
                <a:sym typeface="Symbol" panose="05050102010706020507" pitchFamily="18" charset="2"/>
              </a:rPr>
              <a:t>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>
                <a:sym typeface="Symbol" panose="05050102010706020507" pitchFamily="18" charset="2"/>
              </a:rPr>
              <a:t>Caminos mínimos entre un nodo </a:t>
            </a:r>
            <a:r>
              <a:rPr lang="es-ES_tradnl" altLang="es-ES_tradnl" sz="2400" b="1">
                <a:sym typeface="Symbol" panose="05050102010706020507" pitchFamily="18" charset="2"/>
              </a:rPr>
              <a:t>v</a:t>
            </a:r>
            <a:r>
              <a:rPr lang="es-ES_tradnl" altLang="es-ES_tradnl" sz="2400">
                <a:sym typeface="Symbol" panose="05050102010706020507" pitchFamily="18" charset="2"/>
              </a:rPr>
              <a:t> y todos los demás.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>
                <a:sym typeface="Symbol" panose="05050102010706020507" pitchFamily="18" charset="2"/>
              </a:rPr>
              <a:t>Caminos mínimos entre todos los pares de nodos.</a:t>
            </a:r>
          </a:p>
        </p:txBody>
      </p:sp>
      <p:grpSp>
        <p:nvGrpSpPr>
          <p:cNvPr id="58373" name="Group 1156">
            <a:extLst>
              <a:ext uri="{FF2B5EF4-FFF2-40B4-BE49-F238E27FC236}">
                <a16:creationId xmlns:a16="http://schemas.microsoft.com/office/drawing/2014/main" id="{C96DBA32-282F-C017-4A7C-51BD414B0F26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2997200"/>
            <a:ext cx="5629275" cy="3398838"/>
            <a:chOff x="1144" y="1888"/>
            <a:chExt cx="3546" cy="2141"/>
          </a:xfrm>
        </p:grpSpPr>
        <p:sp>
          <p:nvSpPr>
            <p:cNvPr id="58374" name="Freeform 1030">
              <a:extLst>
                <a:ext uri="{FF2B5EF4-FFF2-40B4-BE49-F238E27FC236}">
                  <a16:creationId xmlns:a16="http://schemas.microsoft.com/office/drawing/2014/main" id="{AA8CE601-3BC6-83AE-ED1F-496254E1F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" y="2041"/>
              <a:ext cx="119" cy="295"/>
            </a:xfrm>
            <a:custGeom>
              <a:avLst/>
              <a:gdLst>
                <a:gd name="T0" fmla="*/ 34 w 149"/>
                <a:gd name="T1" fmla="*/ 0 h 405"/>
                <a:gd name="T2" fmla="*/ 0 w 149"/>
                <a:gd name="T3" fmla="*/ 60 h 405"/>
                <a:gd name="T4" fmla="*/ 6 w 149"/>
                <a:gd name="T5" fmla="*/ 60 h 405"/>
                <a:gd name="T6" fmla="*/ 39 w 149"/>
                <a:gd name="T7" fmla="*/ 1 h 405"/>
                <a:gd name="T8" fmla="*/ 34 w 149"/>
                <a:gd name="T9" fmla="*/ 0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405">
                  <a:moveTo>
                    <a:pt x="126" y="0"/>
                  </a:moveTo>
                  <a:lnTo>
                    <a:pt x="0" y="400"/>
                  </a:lnTo>
                  <a:lnTo>
                    <a:pt x="23" y="405"/>
                  </a:lnTo>
                  <a:lnTo>
                    <a:pt x="149" y="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75" name="Freeform 1031">
              <a:extLst>
                <a:ext uri="{FF2B5EF4-FFF2-40B4-BE49-F238E27FC236}">
                  <a16:creationId xmlns:a16="http://schemas.microsoft.com/office/drawing/2014/main" id="{8E454EFC-5E3A-7979-AE0B-7A74FD3F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2342"/>
              <a:ext cx="844" cy="235"/>
            </a:xfrm>
            <a:custGeom>
              <a:avLst/>
              <a:gdLst>
                <a:gd name="T0" fmla="*/ 275 w 1056"/>
                <a:gd name="T1" fmla="*/ 44 h 324"/>
                <a:gd name="T2" fmla="*/ 2 w 1056"/>
                <a:gd name="T3" fmla="*/ 0 h 324"/>
                <a:gd name="T4" fmla="*/ 0 w 1056"/>
                <a:gd name="T5" fmla="*/ 4 h 324"/>
                <a:gd name="T6" fmla="*/ 274 w 1056"/>
                <a:gd name="T7" fmla="*/ 47 h 324"/>
                <a:gd name="T8" fmla="*/ 275 w 1056"/>
                <a:gd name="T9" fmla="*/ 44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324">
                  <a:moveTo>
                    <a:pt x="1056" y="301"/>
                  </a:moveTo>
                  <a:lnTo>
                    <a:pt x="9" y="0"/>
                  </a:lnTo>
                  <a:lnTo>
                    <a:pt x="0" y="22"/>
                  </a:lnTo>
                  <a:lnTo>
                    <a:pt x="1052" y="324"/>
                  </a:lnTo>
                  <a:lnTo>
                    <a:pt x="1056" y="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76" name="Freeform 1032">
              <a:extLst>
                <a:ext uri="{FF2B5EF4-FFF2-40B4-BE49-F238E27FC236}">
                  <a16:creationId xmlns:a16="http://schemas.microsoft.com/office/drawing/2014/main" id="{90E432E8-3B1D-DF78-A24C-F3C056029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2022"/>
              <a:ext cx="748" cy="542"/>
            </a:xfrm>
            <a:custGeom>
              <a:avLst/>
              <a:gdLst>
                <a:gd name="T0" fmla="*/ 245 w 935"/>
                <a:gd name="T1" fmla="*/ 107 h 747"/>
                <a:gd name="T2" fmla="*/ 4 w 935"/>
                <a:gd name="T3" fmla="*/ 0 h 747"/>
                <a:gd name="T4" fmla="*/ 0 w 935"/>
                <a:gd name="T5" fmla="*/ 3 h 747"/>
                <a:gd name="T6" fmla="*/ 241 w 935"/>
                <a:gd name="T7" fmla="*/ 109 h 747"/>
                <a:gd name="T8" fmla="*/ 245 w 935"/>
                <a:gd name="T9" fmla="*/ 107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5" h="747">
                  <a:moveTo>
                    <a:pt x="935" y="729"/>
                  </a:moveTo>
                  <a:lnTo>
                    <a:pt x="14" y="0"/>
                  </a:lnTo>
                  <a:lnTo>
                    <a:pt x="0" y="18"/>
                  </a:lnTo>
                  <a:lnTo>
                    <a:pt x="917" y="747"/>
                  </a:lnTo>
                  <a:lnTo>
                    <a:pt x="935" y="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77" name="Freeform 1033">
              <a:extLst>
                <a:ext uri="{FF2B5EF4-FFF2-40B4-BE49-F238E27FC236}">
                  <a16:creationId xmlns:a16="http://schemas.microsoft.com/office/drawing/2014/main" id="{0C681E6B-48D6-98E2-3B28-4D29B1A3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2031"/>
              <a:ext cx="547" cy="523"/>
            </a:xfrm>
            <a:custGeom>
              <a:avLst/>
              <a:gdLst>
                <a:gd name="T0" fmla="*/ 175 w 684"/>
                <a:gd name="T1" fmla="*/ 0 h 720"/>
                <a:gd name="T2" fmla="*/ 0 w 684"/>
                <a:gd name="T3" fmla="*/ 104 h 720"/>
                <a:gd name="T4" fmla="*/ 5 w 684"/>
                <a:gd name="T5" fmla="*/ 105 h 720"/>
                <a:gd name="T6" fmla="*/ 178 w 684"/>
                <a:gd name="T7" fmla="*/ 3 h 720"/>
                <a:gd name="T8" fmla="*/ 175 w 684"/>
                <a:gd name="T9" fmla="*/ 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4" h="720">
                  <a:moveTo>
                    <a:pt x="670" y="0"/>
                  </a:moveTo>
                  <a:lnTo>
                    <a:pt x="0" y="707"/>
                  </a:lnTo>
                  <a:lnTo>
                    <a:pt x="18" y="720"/>
                  </a:lnTo>
                  <a:lnTo>
                    <a:pt x="684" y="18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78" name="Freeform 1034">
              <a:extLst>
                <a:ext uri="{FF2B5EF4-FFF2-40B4-BE49-F238E27FC236}">
                  <a16:creationId xmlns:a16="http://schemas.microsoft.com/office/drawing/2014/main" id="{BA62DD9C-21EB-D524-F23B-7691CA5C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2554"/>
              <a:ext cx="335" cy="337"/>
            </a:xfrm>
            <a:custGeom>
              <a:avLst/>
              <a:gdLst>
                <a:gd name="T0" fmla="*/ 111 w 418"/>
                <a:gd name="T1" fmla="*/ 65 h 464"/>
                <a:gd name="T2" fmla="*/ 3 w 418"/>
                <a:gd name="T3" fmla="*/ 0 h 464"/>
                <a:gd name="T4" fmla="*/ 0 w 418"/>
                <a:gd name="T5" fmla="*/ 2 h 464"/>
                <a:gd name="T6" fmla="*/ 106 w 418"/>
                <a:gd name="T7" fmla="*/ 68 h 464"/>
                <a:gd name="T8" fmla="*/ 111 w 418"/>
                <a:gd name="T9" fmla="*/ 65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464">
                  <a:moveTo>
                    <a:pt x="418" y="446"/>
                  </a:moveTo>
                  <a:lnTo>
                    <a:pt x="13" y="0"/>
                  </a:lnTo>
                  <a:lnTo>
                    <a:pt x="0" y="14"/>
                  </a:lnTo>
                  <a:lnTo>
                    <a:pt x="400" y="464"/>
                  </a:lnTo>
                  <a:lnTo>
                    <a:pt x="418" y="4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79" name="Freeform 1035">
              <a:extLst>
                <a:ext uri="{FF2B5EF4-FFF2-40B4-BE49-F238E27FC236}">
                  <a16:creationId xmlns:a16="http://schemas.microsoft.com/office/drawing/2014/main" id="{663AE565-9499-C442-4937-671C0082F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2" y="2044"/>
              <a:ext cx="241" cy="843"/>
            </a:xfrm>
            <a:custGeom>
              <a:avLst/>
              <a:gdLst>
                <a:gd name="T0" fmla="*/ 73 w 301"/>
                <a:gd name="T1" fmla="*/ 0 h 1161"/>
                <a:gd name="T2" fmla="*/ 0 w 301"/>
                <a:gd name="T3" fmla="*/ 170 h 1161"/>
                <a:gd name="T4" fmla="*/ 6 w 301"/>
                <a:gd name="T5" fmla="*/ 170 h 1161"/>
                <a:gd name="T6" fmla="*/ 79 w 301"/>
                <a:gd name="T7" fmla="*/ 1 h 1161"/>
                <a:gd name="T8" fmla="*/ 73 w 301"/>
                <a:gd name="T9" fmla="*/ 0 h 1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1" h="1161">
                  <a:moveTo>
                    <a:pt x="279" y="0"/>
                  </a:moveTo>
                  <a:lnTo>
                    <a:pt x="0" y="1157"/>
                  </a:lnTo>
                  <a:lnTo>
                    <a:pt x="22" y="1161"/>
                  </a:lnTo>
                  <a:lnTo>
                    <a:pt x="301" y="5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0" name="Freeform 1036">
              <a:extLst>
                <a:ext uri="{FF2B5EF4-FFF2-40B4-BE49-F238E27FC236}">
                  <a16:creationId xmlns:a16="http://schemas.microsoft.com/office/drawing/2014/main" id="{E535DDB6-A17A-A8CB-EA6C-796B7ECEF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" y="2012"/>
              <a:ext cx="690" cy="32"/>
            </a:xfrm>
            <a:custGeom>
              <a:avLst/>
              <a:gdLst>
                <a:gd name="T0" fmla="*/ 225 w 863"/>
                <a:gd name="T1" fmla="*/ 3 h 45"/>
                <a:gd name="T2" fmla="*/ 0 w 863"/>
                <a:gd name="T3" fmla="*/ 0 h 45"/>
                <a:gd name="T4" fmla="*/ 0 w 863"/>
                <a:gd name="T5" fmla="*/ 3 h 45"/>
                <a:gd name="T6" fmla="*/ 225 w 863"/>
                <a:gd name="T7" fmla="*/ 6 h 45"/>
                <a:gd name="T8" fmla="*/ 225 w 863"/>
                <a:gd name="T9" fmla="*/ 3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3" h="45">
                  <a:moveTo>
                    <a:pt x="863" y="2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863" y="45"/>
                  </a:lnTo>
                  <a:lnTo>
                    <a:pt x="86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1" name="Freeform 1037">
              <a:extLst>
                <a:ext uri="{FF2B5EF4-FFF2-40B4-BE49-F238E27FC236}">
                  <a16:creationId xmlns:a16="http://schemas.microsoft.com/office/drawing/2014/main" id="{B22F36AF-DB10-E9E6-B1BF-3C75DD5B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031"/>
              <a:ext cx="421" cy="514"/>
            </a:xfrm>
            <a:custGeom>
              <a:avLst/>
              <a:gdLst>
                <a:gd name="T0" fmla="*/ 138 w 526"/>
                <a:gd name="T1" fmla="*/ 102 h 707"/>
                <a:gd name="T2" fmla="*/ 138 w 526"/>
                <a:gd name="T3" fmla="*/ 102 h 707"/>
                <a:gd name="T4" fmla="*/ 5 w 526"/>
                <a:gd name="T5" fmla="*/ 0 h 707"/>
                <a:gd name="T6" fmla="*/ 0 w 526"/>
                <a:gd name="T7" fmla="*/ 2 h 707"/>
                <a:gd name="T8" fmla="*/ 134 w 526"/>
                <a:gd name="T9" fmla="*/ 105 h 707"/>
                <a:gd name="T10" fmla="*/ 138 w 526"/>
                <a:gd name="T11" fmla="*/ 102 h 7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6" h="707">
                  <a:moveTo>
                    <a:pt x="526" y="693"/>
                  </a:moveTo>
                  <a:lnTo>
                    <a:pt x="526" y="693"/>
                  </a:lnTo>
                  <a:lnTo>
                    <a:pt x="18" y="0"/>
                  </a:lnTo>
                  <a:lnTo>
                    <a:pt x="0" y="14"/>
                  </a:lnTo>
                  <a:lnTo>
                    <a:pt x="508" y="707"/>
                  </a:lnTo>
                  <a:lnTo>
                    <a:pt x="526" y="6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2" name="Freeform 1038">
              <a:extLst>
                <a:ext uri="{FF2B5EF4-FFF2-40B4-BE49-F238E27FC236}">
                  <a16:creationId xmlns:a16="http://schemas.microsoft.com/office/drawing/2014/main" id="{55671EBB-2DD3-7D99-1DD6-8CABE92D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031"/>
              <a:ext cx="421" cy="514"/>
            </a:xfrm>
            <a:custGeom>
              <a:avLst/>
              <a:gdLst>
                <a:gd name="T0" fmla="*/ 0 w 526"/>
                <a:gd name="T1" fmla="*/ 2 h 707"/>
                <a:gd name="T2" fmla="*/ 134 w 526"/>
                <a:gd name="T3" fmla="*/ 105 h 707"/>
                <a:gd name="T4" fmla="*/ 138 w 526"/>
                <a:gd name="T5" fmla="*/ 102 h 707"/>
                <a:gd name="T6" fmla="*/ 5 w 526"/>
                <a:gd name="T7" fmla="*/ 0 h 707"/>
                <a:gd name="T8" fmla="*/ 0 w 526"/>
                <a:gd name="T9" fmla="*/ 2 h 7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707">
                  <a:moveTo>
                    <a:pt x="0" y="14"/>
                  </a:moveTo>
                  <a:lnTo>
                    <a:pt x="508" y="707"/>
                  </a:lnTo>
                  <a:lnTo>
                    <a:pt x="526" y="693"/>
                  </a:lnTo>
                  <a:lnTo>
                    <a:pt x="18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3" name="Freeform 1039">
              <a:extLst>
                <a:ext uri="{FF2B5EF4-FFF2-40B4-BE49-F238E27FC236}">
                  <a16:creationId xmlns:a16="http://schemas.microsoft.com/office/drawing/2014/main" id="{23295F96-DE40-D8E1-6D06-2E5799EC3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2349"/>
              <a:ext cx="284" cy="251"/>
            </a:xfrm>
            <a:custGeom>
              <a:avLst/>
              <a:gdLst>
                <a:gd name="T0" fmla="*/ 88 w 355"/>
                <a:gd name="T1" fmla="*/ 0 h 346"/>
                <a:gd name="T2" fmla="*/ 0 w 355"/>
                <a:gd name="T3" fmla="*/ 48 h 346"/>
                <a:gd name="T4" fmla="*/ 5 w 355"/>
                <a:gd name="T5" fmla="*/ 51 h 346"/>
                <a:gd name="T6" fmla="*/ 94 w 355"/>
                <a:gd name="T7" fmla="*/ 2 h 346"/>
                <a:gd name="T8" fmla="*/ 88 w 355"/>
                <a:gd name="T9" fmla="*/ 0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5" h="346">
                  <a:moveTo>
                    <a:pt x="337" y="0"/>
                  </a:moveTo>
                  <a:lnTo>
                    <a:pt x="0" y="328"/>
                  </a:lnTo>
                  <a:lnTo>
                    <a:pt x="18" y="346"/>
                  </a:lnTo>
                  <a:lnTo>
                    <a:pt x="355" y="13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4" name="Freeform 1040">
              <a:extLst>
                <a:ext uri="{FF2B5EF4-FFF2-40B4-BE49-F238E27FC236}">
                  <a16:creationId xmlns:a16="http://schemas.microsoft.com/office/drawing/2014/main" id="{6040C155-A7E3-9426-9718-C4620F41F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2512"/>
              <a:ext cx="665" cy="92"/>
            </a:xfrm>
            <a:custGeom>
              <a:avLst/>
              <a:gdLst>
                <a:gd name="T0" fmla="*/ 217 w 832"/>
                <a:gd name="T1" fmla="*/ 15 h 126"/>
                <a:gd name="T2" fmla="*/ 0 w 832"/>
                <a:gd name="T3" fmla="*/ 0 h 126"/>
                <a:gd name="T4" fmla="*/ 0 w 832"/>
                <a:gd name="T5" fmla="*/ 4 h 126"/>
                <a:gd name="T6" fmla="*/ 217 w 832"/>
                <a:gd name="T7" fmla="*/ 19 h 126"/>
                <a:gd name="T8" fmla="*/ 217 w 832"/>
                <a:gd name="T9" fmla="*/ 15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2" h="126">
                  <a:moveTo>
                    <a:pt x="832" y="103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32" y="126"/>
                  </a:lnTo>
                  <a:lnTo>
                    <a:pt x="832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5" name="Freeform 1041">
              <a:extLst>
                <a:ext uri="{FF2B5EF4-FFF2-40B4-BE49-F238E27FC236}">
                  <a16:creationId xmlns:a16="http://schemas.microsoft.com/office/drawing/2014/main" id="{AF995F3F-6991-668C-D1AA-8499DD5CB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2521"/>
              <a:ext cx="630" cy="364"/>
            </a:xfrm>
            <a:custGeom>
              <a:avLst/>
              <a:gdLst>
                <a:gd name="T0" fmla="*/ 204 w 787"/>
                <a:gd name="T1" fmla="*/ 0 h 500"/>
                <a:gd name="T2" fmla="*/ 0 w 787"/>
                <a:gd name="T3" fmla="*/ 71 h 500"/>
                <a:gd name="T4" fmla="*/ 2 w 787"/>
                <a:gd name="T5" fmla="*/ 75 h 500"/>
                <a:gd name="T6" fmla="*/ 207 w 787"/>
                <a:gd name="T7" fmla="*/ 4 h 500"/>
                <a:gd name="T8" fmla="*/ 204 w 787"/>
                <a:gd name="T9" fmla="*/ 0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7" h="500">
                  <a:moveTo>
                    <a:pt x="778" y="0"/>
                  </a:moveTo>
                  <a:lnTo>
                    <a:pt x="0" y="482"/>
                  </a:lnTo>
                  <a:lnTo>
                    <a:pt x="9" y="500"/>
                  </a:lnTo>
                  <a:lnTo>
                    <a:pt x="787" y="23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6" name="Freeform 1042">
              <a:extLst>
                <a:ext uri="{FF2B5EF4-FFF2-40B4-BE49-F238E27FC236}">
                  <a16:creationId xmlns:a16="http://schemas.microsoft.com/office/drawing/2014/main" id="{A2126A92-3511-CDD8-329F-0860DDB12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2881"/>
              <a:ext cx="464" cy="408"/>
            </a:xfrm>
            <a:custGeom>
              <a:avLst/>
              <a:gdLst>
                <a:gd name="T0" fmla="*/ 152 w 580"/>
                <a:gd name="T1" fmla="*/ 81 h 562"/>
                <a:gd name="T2" fmla="*/ 4 w 580"/>
                <a:gd name="T3" fmla="*/ 0 h 562"/>
                <a:gd name="T4" fmla="*/ 0 w 580"/>
                <a:gd name="T5" fmla="*/ 3 h 562"/>
                <a:gd name="T6" fmla="*/ 147 w 580"/>
                <a:gd name="T7" fmla="*/ 82 h 562"/>
                <a:gd name="T8" fmla="*/ 152 w 580"/>
                <a:gd name="T9" fmla="*/ 81 h 5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0" h="562">
                  <a:moveTo>
                    <a:pt x="580" y="549"/>
                  </a:moveTo>
                  <a:lnTo>
                    <a:pt x="14" y="0"/>
                  </a:lnTo>
                  <a:lnTo>
                    <a:pt x="0" y="18"/>
                  </a:lnTo>
                  <a:lnTo>
                    <a:pt x="562" y="562"/>
                  </a:lnTo>
                  <a:lnTo>
                    <a:pt x="580" y="5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7" name="Freeform 1043">
              <a:extLst>
                <a:ext uri="{FF2B5EF4-FFF2-40B4-BE49-F238E27FC236}">
                  <a16:creationId xmlns:a16="http://schemas.microsoft.com/office/drawing/2014/main" id="{456E93EB-0BFD-436E-503A-843278556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123"/>
              <a:ext cx="403" cy="170"/>
            </a:xfrm>
            <a:custGeom>
              <a:avLst/>
              <a:gdLst>
                <a:gd name="T0" fmla="*/ 130 w 504"/>
                <a:gd name="T1" fmla="*/ 0 h 234"/>
                <a:gd name="T2" fmla="*/ 0 w 504"/>
                <a:gd name="T3" fmla="*/ 31 h 234"/>
                <a:gd name="T4" fmla="*/ 2 w 504"/>
                <a:gd name="T5" fmla="*/ 34 h 234"/>
                <a:gd name="T6" fmla="*/ 131 w 504"/>
                <a:gd name="T7" fmla="*/ 4 h 234"/>
                <a:gd name="T8" fmla="*/ 130 w 504"/>
                <a:gd name="T9" fmla="*/ 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4" h="234">
                  <a:moveTo>
                    <a:pt x="495" y="0"/>
                  </a:moveTo>
                  <a:lnTo>
                    <a:pt x="0" y="211"/>
                  </a:lnTo>
                  <a:lnTo>
                    <a:pt x="9" y="234"/>
                  </a:lnTo>
                  <a:lnTo>
                    <a:pt x="504" y="2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8" name="Freeform 1044">
              <a:extLst>
                <a:ext uri="{FF2B5EF4-FFF2-40B4-BE49-F238E27FC236}">
                  <a16:creationId xmlns:a16="http://schemas.microsoft.com/office/drawing/2014/main" id="{9BCBDE1F-3782-92BF-C378-2E2F6EED1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2593"/>
              <a:ext cx="479" cy="543"/>
            </a:xfrm>
            <a:custGeom>
              <a:avLst/>
              <a:gdLst>
                <a:gd name="T0" fmla="*/ 153 w 598"/>
                <a:gd name="T1" fmla="*/ 0 h 747"/>
                <a:gd name="T2" fmla="*/ 0 w 598"/>
                <a:gd name="T3" fmla="*/ 108 h 747"/>
                <a:gd name="T4" fmla="*/ 5 w 598"/>
                <a:gd name="T5" fmla="*/ 110 h 747"/>
                <a:gd name="T6" fmla="*/ 159 w 598"/>
                <a:gd name="T7" fmla="*/ 3 h 747"/>
                <a:gd name="T8" fmla="*/ 153 w 598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8" h="747">
                  <a:moveTo>
                    <a:pt x="580" y="0"/>
                  </a:moveTo>
                  <a:lnTo>
                    <a:pt x="0" y="733"/>
                  </a:lnTo>
                  <a:lnTo>
                    <a:pt x="18" y="747"/>
                  </a:lnTo>
                  <a:lnTo>
                    <a:pt x="598" y="1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89" name="Freeform 1045">
              <a:extLst>
                <a:ext uri="{FF2B5EF4-FFF2-40B4-BE49-F238E27FC236}">
                  <a16:creationId xmlns:a16="http://schemas.microsoft.com/office/drawing/2014/main" id="{305F7539-654E-57CF-2136-BEE49897B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" y="3267"/>
              <a:ext cx="209" cy="355"/>
            </a:xfrm>
            <a:custGeom>
              <a:avLst/>
              <a:gdLst>
                <a:gd name="T0" fmla="*/ 69 w 261"/>
                <a:gd name="T1" fmla="*/ 70 h 490"/>
                <a:gd name="T2" fmla="*/ 5 w 261"/>
                <a:gd name="T3" fmla="*/ 0 h 490"/>
                <a:gd name="T4" fmla="*/ 0 w 261"/>
                <a:gd name="T5" fmla="*/ 1 h 490"/>
                <a:gd name="T6" fmla="*/ 64 w 261"/>
                <a:gd name="T7" fmla="*/ 71 h 490"/>
                <a:gd name="T8" fmla="*/ 69 w 261"/>
                <a:gd name="T9" fmla="*/ 70 h 4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1" h="490">
                  <a:moveTo>
                    <a:pt x="261" y="477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243" y="490"/>
                  </a:lnTo>
                  <a:lnTo>
                    <a:pt x="261" y="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0" name="Freeform 1046">
              <a:extLst>
                <a:ext uri="{FF2B5EF4-FFF2-40B4-BE49-F238E27FC236}">
                  <a16:creationId xmlns:a16="http://schemas.microsoft.com/office/drawing/2014/main" id="{2BEC564B-2974-EADE-0A62-9BD867A8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" y="3126"/>
              <a:ext cx="230" cy="493"/>
            </a:xfrm>
            <a:custGeom>
              <a:avLst/>
              <a:gdLst>
                <a:gd name="T0" fmla="*/ 69 w 288"/>
                <a:gd name="T1" fmla="*/ 0 h 680"/>
                <a:gd name="T2" fmla="*/ 0 w 288"/>
                <a:gd name="T3" fmla="*/ 98 h 680"/>
                <a:gd name="T4" fmla="*/ 6 w 288"/>
                <a:gd name="T5" fmla="*/ 99 h 680"/>
                <a:gd name="T6" fmla="*/ 74 w 288"/>
                <a:gd name="T7" fmla="*/ 1 h 680"/>
                <a:gd name="T8" fmla="*/ 69 w 288"/>
                <a:gd name="T9" fmla="*/ 0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680">
                  <a:moveTo>
                    <a:pt x="266" y="0"/>
                  </a:moveTo>
                  <a:lnTo>
                    <a:pt x="0" y="675"/>
                  </a:lnTo>
                  <a:lnTo>
                    <a:pt x="23" y="680"/>
                  </a:lnTo>
                  <a:lnTo>
                    <a:pt x="288" y="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1" name="Freeform 1047">
              <a:extLst>
                <a:ext uri="{FF2B5EF4-FFF2-40B4-BE49-F238E27FC236}">
                  <a16:creationId xmlns:a16="http://schemas.microsoft.com/office/drawing/2014/main" id="{533B9403-06DA-B58D-F521-4341F6938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2874"/>
              <a:ext cx="824" cy="432"/>
            </a:xfrm>
            <a:custGeom>
              <a:avLst/>
              <a:gdLst>
                <a:gd name="T0" fmla="*/ 267 w 1030"/>
                <a:gd name="T1" fmla="*/ 0 h 594"/>
                <a:gd name="T2" fmla="*/ 0 w 1030"/>
                <a:gd name="T3" fmla="*/ 85 h 594"/>
                <a:gd name="T4" fmla="*/ 4 w 1030"/>
                <a:gd name="T5" fmla="*/ 88 h 594"/>
                <a:gd name="T6" fmla="*/ 270 w 1030"/>
                <a:gd name="T7" fmla="*/ 4 h 594"/>
                <a:gd name="T8" fmla="*/ 267 w 1030"/>
                <a:gd name="T9" fmla="*/ 0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0" h="594">
                  <a:moveTo>
                    <a:pt x="1017" y="0"/>
                  </a:moveTo>
                  <a:lnTo>
                    <a:pt x="0" y="576"/>
                  </a:lnTo>
                  <a:lnTo>
                    <a:pt x="14" y="594"/>
                  </a:lnTo>
                  <a:lnTo>
                    <a:pt x="1030" y="2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2" name="Freeform 1048">
              <a:extLst>
                <a:ext uri="{FF2B5EF4-FFF2-40B4-BE49-F238E27FC236}">
                  <a16:creationId xmlns:a16="http://schemas.microsoft.com/office/drawing/2014/main" id="{3A2084DE-CF46-A0B5-49D5-9A2D69025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885"/>
              <a:ext cx="154" cy="600"/>
            </a:xfrm>
            <a:custGeom>
              <a:avLst/>
              <a:gdLst>
                <a:gd name="T0" fmla="*/ 45 w 193"/>
                <a:gd name="T1" fmla="*/ 0 h 827"/>
                <a:gd name="T2" fmla="*/ 0 w 193"/>
                <a:gd name="T3" fmla="*/ 120 h 827"/>
                <a:gd name="T4" fmla="*/ 6 w 193"/>
                <a:gd name="T5" fmla="*/ 120 h 827"/>
                <a:gd name="T6" fmla="*/ 49 w 193"/>
                <a:gd name="T7" fmla="*/ 1 h 827"/>
                <a:gd name="T8" fmla="*/ 45 w 193"/>
                <a:gd name="T9" fmla="*/ 0 h 8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" h="827">
                  <a:moveTo>
                    <a:pt x="175" y="0"/>
                  </a:moveTo>
                  <a:lnTo>
                    <a:pt x="0" y="823"/>
                  </a:lnTo>
                  <a:lnTo>
                    <a:pt x="22" y="827"/>
                  </a:lnTo>
                  <a:lnTo>
                    <a:pt x="193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3" name="Freeform 1049">
              <a:extLst>
                <a:ext uri="{FF2B5EF4-FFF2-40B4-BE49-F238E27FC236}">
                  <a16:creationId xmlns:a16="http://schemas.microsoft.com/office/drawing/2014/main" id="{4DA4E9A8-799C-D6A0-9FA7-5CCE176B8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9" y="3489"/>
              <a:ext cx="158" cy="333"/>
            </a:xfrm>
            <a:custGeom>
              <a:avLst/>
              <a:gdLst>
                <a:gd name="T0" fmla="*/ 52 w 198"/>
                <a:gd name="T1" fmla="*/ 66 h 459"/>
                <a:gd name="T2" fmla="*/ 6 w 198"/>
                <a:gd name="T3" fmla="*/ 0 h 459"/>
                <a:gd name="T4" fmla="*/ 0 w 198"/>
                <a:gd name="T5" fmla="*/ 1 h 459"/>
                <a:gd name="T6" fmla="*/ 45 w 198"/>
                <a:gd name="T7" fmla="*/ 67 h 459"/>
                <a:gd name="T8" fmla="*/ 52 w 198"/>
                <a:gd name="T9" fmla="*/ 66 h 4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" h="459">
                  <a:moveTo>
                    <a:pt x="198" y="450"/>
                  </a:moveTo>
                  <a:lnTo>
                    <a:pt x="23" y="0"/>
                  </a:lnTo>
                  <a:lnTo>
                    <a:pt x="0" y="9"/>
                  </a:lnTo>
                  <a:lnTo>
                    <a:pt x="176" y="459"/>
                  </a:lnTo>
                  <a:lnTo>
                    <a:pt x="198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4" name="Freeform 1050">
              <a:extLst>
                <a:ext uri="{FF2B5EF4-FFF2-40B4-BE49-F238E27FC236}">
                  <a16:creationId xmlns:a16="http://schemas.microsoft.com/office/drawing/2014/main" id="{37B17E6F-8179-0BE6-0B5C-5345D0614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600"/>
              <a:ext cx="623" cy="225"/>
            </a:xfrm>
            <a:custGeom>
              <a:avLst/>
              <a:gdLst>
                <a:gd name="T0" fmla="*/ 203 w 778"/>
                <a:gd name="T1" fmla="*/ 0 h 310"/>
                <a:gd name="T2" fmla="*/ 0 w 778"/>
                <a:gd name="T3" fmla="*/ 42 h 310"/>
                <a:gd name="T4" fmla="*/ 2 w 778"/>
                <a:gd name="T5" fmla="*/ 45 h 310"/>
                <a:gd name="T6" fmla="*/ 205 w 778"/>
                <a:gd name="T7" fmla="*/ 3 h 310"/>
                <a:gd name="T8" fmla="*/ 203 w 778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8" h="310">
                  <a:moveTo>
                    <a:pt x="769" y="0"/>
                  </a:moveTo>
                  <a:lnTo>
                    <a:pt x="0" y="288"/>
                  </a:lnTo>
                  <a:lnTo>
                    <a:pt x="9" y="310"/>
                  </a:lnTo>
                  <a:lnTo>
                    <a:pt x="778" y="1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5" name="Freeform 1051">
              <a:extLst>
                <a:ext uri="{FF2B5EF4-FFF2-40B4-BE49-F238E27FC236}">
                  <a16:creationId xmlns:a16="http://schemas.microsoft.com/office/drawing/2014/main" id="{802FE08B-BB85-4F38-2D09-74303A91F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3479"/>
              <a:ext cx="447" cy="258"/>
            </a:xfrm>
            <a:custGeom>
              <a:avLst/>
              <a:gdLst>
                <a:gd name="T0" fmla="*/ 143 w 558"/>
                <a:gd name="T1" fmla="*/ 0 h 356"/>
                <a:gd name="T2" fmla="*/ 0 w 558"/>
                <a:gd name="T3" fmla="*/ 49 h 356"/>
                <a:gd name="T4" fmla="*/ 4 w 558"/>
                <a:gd name="T5" fmla="*/ 52 h 356"/>
                <a:gd name="T6" fmla="*/ 147 w 558"/>
                <a:gd name="T7" fmla="*/ 3 h 356"/>
                <a:gd name="T8" fmla="*/ 143 w 558"/>
                <a:gd name="T9" fmla="*/ 0 h 3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8" h="356">
                  <a:moveTo>
                    <a:pt x="544" y="0"/>
                  </a:moveTo>
                  <a:lnTo>
                    <a:pt x="0" y="338"/>
                  </a:lnTo>
                  <a:lnTo>
                    <a:pt x="14" y="356"/>
                  </a:lnTo>
                  <a:lnTo>
                    <a:pt x="558" y="18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6" name="Freeform 1052">
              <a:extLst>
                <a:ext uri="{FF2B5EF4-FFF2-40B4-BE49-F238E27FC236}">
                  <a16:creationId xmlns:a16="http://schemas.microsoft.com/office/drawing/2014/main" id="{191B0F00-90C1-2D07-864D-26262A6BD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3724"/>
              <a:ext cx="586" cy="121"/>
            </a:xfrm>
            <a:custGeom>
              <a:avLst/>
              <a:gdLst>
                <a:gd name="T0" fmla="*/ 191 w 733"/>
                <a:gd name="T1" fmla="*/ 22 h 166"/>
                <a:gd name="T2" fmla="*/ 2 w 733"/>
                <a:gd name="T3" fmla="*/ 0 h 166"/>
                <a:gd name="T4" fmla="*/ 0 w 733"/>
                <a:gd name="T5" fmla="*/ 4 h 166"/>
                <a:gd name="T6" fmla="*/ 190 w 733"/>
                <a:gd name="T7" fmla="*/ 25 h 166"/>
                <a:gd name="T8" fmla="*/ 191 w 733"/>
                <a:gd name="T9" fmla="*/ 22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" h="166">
                  <a:moveTo>
                    <a:pt x="733" y="144"/>
                  </a:moveTo>
                  <a:lnTo>
                    <a:pt x="5" y="0"/>
                  </a:lnTo>
                  <a:lnTo>
                    <a:pt x="0" y="22"/>
                  </a:lnTo>
                  <a:lnTo>
                    <a:pt x="729" y="166"/>
                  </a:lnTo>
                  <a:lnTo>
                    <a:pt x="733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7" name="Freeform 1053">
              <a:extLst>
                <a:ext uri="{FF2B5EF4-FFF2-40B4-BE49-F238E27FC236}">
                  <a16:creationId xmlns:a16="http://schemas.microsoft.com/office/drawing/2014/main" id="{1DE3762E-C854-686C-C66C-FB51CD569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" y="3727"/>
              <a:ext cx="202" cy="248"/>
            </a:xfrm>
            <a:custGeom>
              <a:avLst/>
              <a:gdLst>
                <a:gd name="T0" fmla="*/ 63 w 252"/>
                <a:gd name="T1" fmla="*/ 0 h 342"/>
                <a:gd name="T2" fmla="*/ 0 w 252"/>
                <a:gd name="T3" fmla="*/ 48 h 342"/>
                <a:gd name="T4" fmla="*/ 5 w 252"/>
                <a:gd name="T5" fmla="*/ 50 h 342"/>
                <a:gd name="T6" fmla="*/ 67 w 252"/>
                <a:gd name="T7" fmla="*/ 2 h 342"/>
                <a:gd name="T8" fmla="*/ 63 w 252"/>
                <a:gd name="T9" fmla="*/ 0 h 3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342">
                  <a:moveTo>
                    <a:pt x="234" y="0"/>
                  </a:moveTo>
                  <a:lnTo>
                    <a:pt x="0" y="329"/>
                  </a:lnTo>
                  <a:lnTo>
                    <a:pt x="18" y="342"/>
                  </a:lnTo>
                  <a:lnTo>
                    <a:pt x="252" y="1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398" name="Rectangle 1054">
              <a:extLst>
                <a:ext uri="{FF2B5EF4-FFF2-40B4-BE49-F238E27FC236}">
                  <a16:creationId xmlns:a16="http://schemas.microsoft.com/office/drawing/2014/main" id="{CDB0C592-DD11-5B08-0DEB-D489A8702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2828"/>
              <a:ext cx="34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Madrid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399" name="Rectangle 1055">
              <a:extLst>
                <a:ext uri="{FF2B5EF4-FFF2-40B4-BE49-F238E27FC236}">
                  <a16:creationId xmlns:a16="http://schemas.microsoft.com/office/drawing/2014/main" id="{211CE7A4-7C5D-F576-B5EF-331BF1E7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555"/>
              <a:ext cx="3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Murcia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0" name="Rectangle 1056">
              <a:extLst>
                <a:ext uri="{FF2B5EF4-FFF2-40B4-BE49-F238E27FC236}">
                  <a16:creationId xmlns:a16="http://schemas.microsoft.com/office/drawing/2014/main" id="{BC272A55-AF9C-9718-B4B8-B0671370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071"/>
              <a:ext cx="4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Valencia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1" name="Rectangle 1057">
              <a:extLst>
                <a:ext uri="{FF2B5EF4-FFF2-40B4-BE49-F238E27FC236}">
                  <a16:creationId xmlns:a16="http://schemas.microsoft.com/office/drawing/2014/main" id="{FCE34411-8DD5-B494-8740-65E0DE2F1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798"/>
              <a:ext cx="4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Granada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2" name="Rectangle 1058">
              <a:extLst>
                <a:ext uri="{FF2B5EF4-FFF2-40B4-BE49-F238E27FC236}">
                  <a16:creationId xmlns:a16="http://schemas.microsoft.com/office/drawing/2014/main" id="{6DD7CC8C-19DF-D111-014F-2A1A5646A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574"/>
              <a:ext cx="3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Sevilla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3" name="Rectangle 1059">
              <a:extLst>
                <a:ext uri="{FF2B5EF4-FFF2-40B4-BE49-F238E27FC236}">
                  <a16:creationId xmlns:a16="http://schemas.microsoft.com/office/drawing/2014/main" id="{57714972-030B-3AB0-183A-0CBE3F250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858"/>
              <a:ext cx="2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Cádiz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4" name="Rectangle 1060">
              <a:extLst>
                <a:ext uri="{FF2B5EF4-FFF2-40B4-BE49-F238E27FC236}">
                  <a16:creationId xmlns:a16="http://schemas.microsoft.com/office/drawing/2014/main" id="{62E01C1D-A338-73FF-9BEC-3B9610997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3211"/>
              <a:ext cx="4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Badajoz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5" name="Rectangle 1061">
              <a:extLst>
                <a:ext uri="{FF2B5EF4-FFF2-40B4-BE49-F238E27FC236}">
                  <a16:creationId xmlns:a16="http://schemas.microsoft.com/office/drawing/2014/main" id="{B2B4C735-7464-E3BA-C2DD-7DF84770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2269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Vigo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6" name="Rectangle 1062">
              <a:extLst>
                <a:ext uri="{FF2B5EF4-FFF2-40B4-BE49-F238E27FC236}">
                  <a16:creationId xmlns:a16="http://schemas.microsoft.com/office/drawing/2014/main" id="{F1A03DCA-B3E7-642F-F118-C42CED19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927"/>
              <a:ext cx="3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Coruña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7" name="Rectangle 1063">
              <a:extLst>
                <a:ext uri="{FF2B5EF4-FFF2-40B4-BE49-F238E27FC236}">
                  <a16:creationId xmlns:a16="http://schemas.microsoft.com/office/drawing/2014/main" id="{C9DEC623-277F-6888-C0F9-5C049E2E6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2283"/>
              <a:ext cx="3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Gerona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8" name="Rectangle 1064">
              <a:extLst>
                <a:ext uri="{FF2B5EF4-FFF2-40B4-BE49-F238E27FC236}">
                  <a16:creationId xmlns:a16="http://schemas.microsoft.com/office/drawing/2014/main" id="{6CACADFB-EE5B-316D-ED0F-80785272B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557"/>
              <a:ext cx="5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Barcelona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09" name="Rectangle 1065">
              <a:extLst>
                <a:ext uri="{FF2B5EF4-FFF2-40B4-BE49-F238E27FC236}">
                  <a16:creationId xmlns:a16="http://schemas.microsoft.com/office/drawing/2014/main" id="{A91E3CA1-6A6F-21A2-90D6-5E7A889E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305"/>
              <a:ext cx="4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Zaragoza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10" name="Rectangle 1066">
              <a:extLst>
                <a:ext uri="{FF2B5EF4-FFF2-40B4-BE49-F238E27FC236}">
                  <a16:creationId xmlns:a16="http://schemas.microsoft.com/office/drawing/2014/main" id="{26759C8F-7AC9-3F96-E4CC-DD3807878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930"/>
              <a:ext cx="31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Bilbao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11" name="Rectangle 1067">
              <a:extLst>
                <a:ext uri="{FF2B5EF4-FFF2-40B4-BE49-F238E27FC236}">
                  <a16:creationId xmlns:a16="http://schemas.microsoft.com/office/drawing/2014/main" id="{EB162FB7-F654-4DD6-3716-C29D18F4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1918"/>
              <a:ext cx="3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Oviedo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12" name="Rectangle 1068">
              <a:extLst>
                <a:ext uri="{FF2B5EF4-FFF2-40B4-BE49-F238E27FC236}">
                  <a16:creationId xmlns:a16="http://schemas.microsoft.com/office/drawing/2014/main" id="{F294CDC0-D538-0B08-0F62-839FE3AC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2611"/>
              <a:ext cx="4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Valladolid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13" name="Rectangle 1069">
              <a:extLst>
                <a:ext uri="{FF2B5EF4-FFF2-40B4-BE49-F238E27FC236}">
                  <a16:creationId xmlns:a16="http://schemas.microsoft.com/office/drawing/2014/main" id="{3F181CFD-8DB7-1F57-4AA3-B738A8692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355"/>
              <a:ext cx="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Jaén</a:t>
              </a:r>
              <a:endParaRPr lang="es-ES" altLang="es-ES_tradnl" sz="1400">
                <a:latin typeface="Times New Roman" panose="02020603050405020304" pitchFamily="18" charset="0"/>
              </a:endParaRPr>
            </a:p>
          </p:txBody>
        </p:sp>
        <p:sp>
          <p:nvSpPr>
            <p:cNvPr id="58414" name="Rectangle 1070">
              <a:extLst>
                <a:ext uri="{FF2B5EF4-FFF2-40B4-BE49-F238E27FC236}">
                  <a16:creationId xmlns:a16="http://schemas.microsoft.com/office/drawing/2014/main" id="{02FF967F-B072-82A5-4C0C-27FED26245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942" y="2974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15" name="Rectangle 1071">
              <a:extLst>
                <a:ext uri="{FF2B5EF4-FFF2-40B4-BE49-F238E27FC236}">
                  <a16:creationId xmlns:a16="http://schemas.microsoft.com/office/drawing/2014/main" id="{68D82FF9-A3D7-0BB2-BBE2-668B4B728D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2984" y="300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16" name="Rectangle 1072">
              <a:extLst>
                <a:ext uri="{FF2B5EF4-FFF2-40B4-BE49-F238E27FC236}">
                  <a16:creationId xmlns:a16="http://schemas.microsoft.com/office/drawing/2014/main" id="{EDEFF4B1-9D62-158B-EB71-422B7E25B4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40000">
              <a:off x="3024" y="304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17" name="Rectangle 1073">
              <a:extLst>
                <a:ext uri="{FF2B5EF4-FFF2-40B4-BE49-F238E27FC236}">
                  <a16:creationId xmlns:a16="http://schemas.microsoft.com/office/drawing/2014/main" id="{A0A6B3E5-695E-BDDC-F328-238E947BB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3082" y="3328"/>
              <a:ext cx="53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18" name="Rectangle 1074">
              <a:extLst>
                <a:ext uri="{FF2B5EF4-FFF2-40B4-BE49-F238E27FC236}">
                  <a16:creationId xmlns:a16="http://schemas.microsoft.com/office/drawing/2014/main" id="{DF501FB6-0EED-5F2F-7840-8BA71A0725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3105" y="337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19" name="Rectangle 1075">
              <a:extLst>
                <a:ext uri="{FF2B5EF4-FFF2-40B4-BE49-F238E27FC236}">
                  <a16:creationId xmlns:a16="http://schemas.microsoft.com/office/drawing/2014/main" id="{0376660A-7C0D-E22C-A8FC-170E267F8C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20000">
              <a:off x="3137" y="34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0" name="Rectangle 1076">
              <a:extLst>
                <a:ext uri="{FF2B5EF4-FFF2-40B4-BE49-F238E27FC236}">
                  <a16:creationId xmlns:a16="http://schemas.microsoft.com/office/drawing/2014/main" id="{5ECB82C9-44C2-F393-CE08-3DB2E5891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2091" y="300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1" name="Rectangle 1077">
              <a:extLst>
                <a:ext uri="{FF2B5EF4-FFF2-40B4-BE49-F238E27FC236}">
                  <a16:creationId xmlns:a16="http://schemas.microsoft.com/office/drawing/2014/main" id="{BED4D11A-039A-0B2E-4EE7-35FC498F48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2141" y="297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2" name="Rectangle 1078">
              <a:extLst>
                <a:ext uri="{FF2B5EF4-FFF2-40B4-BE49-F238E27FC236}">
                  <a16:creationId xmlns:a16="http://schemas.microsoft.com/office/drawing/2014/main" id="{F029D9D3-A9E3-0602-4202-4B9D8DB9D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40000">
              <a:off x="2194" y="2948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3" name="Rectangle 1079">
              <a:extLst>
                <a:ext uri="{FF2B5EF4-FFF2-40B4-BE49-F238E27FC236}">
                  <a16:creationId xmlns:a16="http://schemas.microsoft.com/office/drawing/2014/main" id="{B52D3D41-EC3D-AFEA-F488-E0BC309F4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73" y="334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4" name="Rectangle 1080">
              <a:extLst>
                <a:ext uri="{FF2B5EF4-FFF2-40B4-BE49-F238E27FC236}">
                  <a16:creationId xmlns:a16="http://schemas.microsoft.com/office/drawing/2014/main" id="{C21FBDEA-4731-44DD-F035-6701B85518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292" y="329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5" name="Rectangle 1081">
              <a:extLst>
                <a:ext uri="{FF2B5EF4-FFF2-40B4-BE49-F238E27FC236}">
                  <a16:creationId xmlns:a16="http://schemas.microsoft.com/office/drawing/2014/main" id="{BFF14D03-B790-2277-52FF-40FFEF506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80000">
              <a:off x="3313" y="3245"/>
              <a:ext cx="53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6" name="Rectangle 1082">
              <a:extLst>
                <a:ext uri="{FF2B5EF4-FFF2-40B4-BE49-F238E27FC236}">
                  <a16:creationId xmlns:a16="http://schemas.microsoft.com/office/drawing/2014/main" id="{ACEA1DAC-A6E7-CA37-5A72-62C0491CEA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604" y="279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7" name="Rectangle 1083">
              <a:extLst>
                <a:ext uri="{FF2B5EF4-FFF2-40B4-BE49-F238E27FC236}">
                  <a16:creationId xmlns:a16="http://schemas.microsoft.com/office/drawing/2014/main" id="{70930053-A33A-4582-81AD-E3BADD589B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640" y="274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8" name="Rectangle 1084">
              <a:extLst>
                <a:ext uri="{FF2B5EF4-FFF2-40B4-BE49-F238E27FC236}">
                  <a16:creationId xmlns:a16="http://schemas.microsoft.com/office/drawing/2014/main" id="{2E083CF1-17C0-7FD5-0E68-C3242CBB09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60000">
              <a:off x="3678" y="27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29" name="Rectangle 1085">
              <a:extLst>
                <a:ext uri="{FF2B5EF4-FFF2-40B4-BE49-F238E27FC236}">
                  <a16:creationId xmlns:a16="http://schemas.microsoft.com/office/drawing/2014/main" id="{A86D8861-70DD-BB06-4DE1-471FB3F76E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214" y="307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0" name="Rectangle 1086">
              <a:extLst>
                <a:ext uri="{FF2B5EF4-FFF2-40B4-BE49-F238E27FC236}">
                  <a16:creationId xmlns:a16="http://schemas.microsoft.com/office/drawing/2014/main" id="{08B1AE3C-D52D-456A-D3FC-F4BCF64904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268" y="306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1" name="Rectangle 1087">
              <a:extLst>
                <a:ext uri="{FF2B5EF4-FFF2-40B4-BE49-F238E27FC236}">
                  <a16:creationId xmlns:a16="http://schemas.microsoft.com/office/drawing/2014/main" id="{B175F0E6-0BF9-7D9C-8395-D5D45874EE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3323" y="3037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2" name="Rectangle 1088">
              <a:extLst>
                <a:ext uri="{FF2B5EF4-FFF2-40B4-BE49-F238E27FC236}">
                  <a16:creationId xmlns:a16="http://schemas.microsoft.com/office/drawing/2014/main" id="{A7BECF15-4A8D-35F0-9AAE-75BDDE9B5E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80000">
              <a:off x="2659" y="3528"/>
              <a:ext cx="53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3" name="Rectangle 1089">
              <a:extLst>
                <a:ext uri="{FF2B5EF4-FFF2-40B4-BE49-F238E27FC236}">
                  <a16:creationId xmlns:a16="http://schemas.microsoft.com/office/drawing/2014/main" id="{D41BD2DF-7544-5FB8-17FE-222D042EE0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80000">
              <a:off x="2681" y="357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4" name="Rectangle 1090">
              <a:extLst>
                <a:ext uri="{FF2B5EF4-FFF2-40B4-BE49-F238E27FC236}">
                  <a16:creationId xmlns:a16="http://schemas.microsoft.com/office/drawing/2014/main" id="{A5A83B6D-B8BF-BEBA-895D-4B02701035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856" y="378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5" name="Rectangle 1091">
              <a:extLst>
                <a:ext uri="{FF2B5EF4-FFF2-40B4-BE49-F238E27FC236}">
                  <a16:creationId xmlns:a16="http://schemas.microsoft.com/office/drawing/2014/main" id="{C8799CED-2B8B-14C5-F090-F884671F5A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894" y="373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6" name="Rectangle 1092">
              <a:extLst>
                <a:ext uri="{FF2B5EF4-FFF2-40B4-BE49-F238E27FC236}">
                  <a16:creationId xmlns:a16="http://schemas.microsoft.com/office/drawing/2014/main" id="{7A780BD1-B2CC-F043-F2FA-5C0F59FC26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40000">
              <a:off x="1924" y="369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7" name="Rectangle 1093">
              <a:extLst>
                <a:ext uri="{FF2B5EF4-FFF2-40B4-BE49-F238E27FC236}">
                  <a16:creationId xmlns:a16="http://schemas.microsoft.com/office/drawing/2014/main" id="{6EC4BAED-8034-CB83-F214-8BF25863BD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765" y="227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8" name="Rectangle 1094">
              <a:extLst>
                <a:ext uri="{FF2B5EF4-FFF2-40B4-BE49-F238E27FC236}">
                  <a16:creationId xmlns:a16="http://schemas.microsoft.com/office/drawing/2014/main" id="{5256CF97-4930-38E8-4649-7059ABBE0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821" y="22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39" name="Rectangle 1095">
              <a:extLst>
                <a:ext uri="{FF2B5EF4-FFF2-40B4-BE49-F238E27FC236}">
                  <a16:creationId xmlns:a16="http://schemas.microsoft.com/office/drawing/2014/main" id="{E3FB2910-CB17-36D8-7313-E4ED75DF75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">
              <a:off x="1878" y="230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6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0" name="Rectangle 1096">
              <a:extLst>
                <a:ext uri="{FF2B5EF4-FFF2-40B4-BE49-F238E27FC236}">
                  <a16:creationId xmlns:a16="http://schemas.microsoft.com/office/drawing/2014/main" id="{47EBA90A-07FD-C982-6CD9-32FCF16367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452" y="188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1" name="Rectangle 1097">
              <a:extLst>
                <a:ext uri="{FF2B5EF4-FFF2-40B4-BE49-F238E27FC236}">
                  <a16:creationId xmlns:a16="http://schemas.microsoft.com/office/drawing/2014/main" id="{F33B43E5-AEB9-D545-2198-295A97A7D4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510" y="18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2" name="Rectangle 1098">
              <a:extLst>
                <a:ext uri="{FF2B5EF4-FFF2-40B4-BE49-F238E27FC236}">
                  <a16:creationId xmlns:a16="http://schemas.microsoft.com/office/drawing/2014/main" id="{D7178B68-24C3-6C45-8DF8-B80F04BE99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0000">
              <a:off x="2569" y="18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3" name="Rectangle 1099">
              <a:extLst>
                <a:ext uri="{FF2B5EF4-FFF2-40B4-BE49-F238E27FC236}">
                  <a16:creationId xmlns:a16="http://schemas.microsoft.com/office/drawing/2014/main" id="{7DBD5BF0-E127-5E47-217F-3403C22EB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650" y="245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4" name="Rectangle 1100">
              <a:extLst>
                <a:ext uri="{FF2B5EF4-FFF2-40B4-BE49-F238E27FC236}">
                  <a16:creationId xmlns:a16="http://schemas.microsoft.com/office/drawing/2014/main" id="{9CC12739-E563-AE2A-8C3B-53E35DC705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664" y="24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5" name="Rectangle 1101">
              <a:extLst>
                <a:ext uri="{FF2B5EF4-FFF2-40B4-BE49-F238E27FC236}">
                  <a16:creationId xmlns:a16="http://schemas.microsoft.com/office/drawing/2014/main" id="{376E2FD0-E5B1-8540-C47D-2B4624837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560000">
              <a:off x="2672" y="235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6" name="Rectangle 1102">
              <a:extLst>
                <a:ext uri="{FF2B5EF4-FFF2-40B4-BE49-F238E27FC236}">
                  <a16:creationId xmlns:a16="http://schemas.microsoft.com/office/drawing/2014/main" id="{67F55250-CCC3-8CCB-232A-C23F7BB912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917" y="21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7" name="Rectangle 1103">
              <a:extLst>
                <a:ext uri="{FF2B5EF4-FFF2-40B4-BE49-F238E27FC236}">
                  <a16:creationId xmlns:a16="http://schemas.microsoft.com/office/drawing/2014/main" id="{02D2B8C9-E3CE-A281-1A0A-23924A5885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1966" y="216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8" name="Rectangle 1104">
              <a:extLst>
                <a:ext uri="{FF2B5EF4-FFF2-40B4-BE49-F238E27FC236}">
                  <a16:creationId xmlns:a16="http://schemas.microsoft.com/office/drawing/2014/main" id="{80CF5930-1A33-8D88-FF21-BDFC6B9AE5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80000">
              <a:off x="2009" y="219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49" name="Rectangle 1105">
              <a:extLst>
                <a:ext uri="{FF2B5EF4-FFF2-40B4-BE49-F238E27FC236}">
                  <a16:creationId xmlns:a16="http://schemas.microsoft.com/office/drawing/2014/main" id="{B30265A2-16FE-1034-2AB8-90F7261BC2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1441" y="215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0" name="Rectangle 1106">
              <a:extLst>
                <a:ext uri="{FF2B5EF4-FFF2-40B4-BE49-F238E27FC236}">
                  <a16:creationId xmlns:a16="http://schemas.microsoft.com/office/drawing/2014/main" id="{E7D27A6E-B000-16E8-DC2E-5E0126B3A1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1459" y="210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7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1" name="Rectangle 1107">
              <a:extLst>
                <a:ext uri="{FF2B5EF4-FFF2-40B4-BE49-F238E27FC236}">
                  <a16:creationId xmlns:a16="http://schemas.microsoft.com/office/drawing/2014/main" id="{BC875318-7908-B271-51B5-90F2F90319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320000">
              <a:off x="1473" y="20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2" name="Rectangle 1108">
              <a:extLst>
                <a:ext uri="{FF2B5EF4-FFF2-40B4-BE49-F238E27FC236}">
                  <a16:creationId xmlns:a16="http://schemas.microsoft.com/office/drawing/2014/main" id="{4086B9AC-4A21-3981-8497-44CAB2AF8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473" y="224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3" name="Rectangle 1109">
              <a:extLst>
                <a:ext uri="{FF2B5EF4-FFF2-40B4-BE49-F238E27FC236}">
                  <a16:creationId xmlns:a16="http://schemas.microsoft.com/office/drawing/2014/main" id="{3B3DD774-ACD0-4C56-DFDD-BC6579BE7B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511" y="220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8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4" name="Rectangle 1110">
              <a:extLst>
                <a:ext uri="{FF2B5EF4-FFF2-40B4-BE49-F238E27FC236}">
                  <a16:creationId xmlns:a16="http://schemas.microsoft.com/office/drawing/2014/main" id="{2CAFCAFD-87BA-FE12-D604-8D653ED20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60000">
              <a:off x="2552" y="2163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5" name="Rectangle 1111">
              <a:extLst>
                <a:ext uri="{FF2B5EF4-FFF2-40B4-BE49-F238E27FC236}">
                  <a16:creationId xmlns:a16="http://schemas.microsoft.com/office/drawing/2014/main" id="{9EE9B789-A0D2-EA40-2373-BFA2E0191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474" y="255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6" name="Rectangle 1112">
              <a:extLst>
                <a:ext uri="{FF2B5EF4-FFF2-40B4-BE49-F238E27FC236}">
                  <a16:creationId xmlns:a16="http://schemas.microsoft.com/office/drawing/2014/main" id="{7B9902F6-B576-C310-F4F1-A823F275CC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516" y="2590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7" name="Rectangle 1113">
              <a:extLst>
                <a:ext uri="{FF2B5EF4-FFF2-40B4-BE49-F238E27FC236}">
                  <a16:creationId xmlns:a16="http://schemas.microsoft.com/office/drawing/2014/main" id="{9572C04D-5BCB-ACCD-4A56-43FDC96A0A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2555" y="263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8" name="Rectangle 1114">
              <a:extLst>
                <a:ext uri="{FF2B5EF4-FFF2-40B4-BE49-F238E27FC236}">
                  <a16:creationId xmlns:a16="http://schemas.microsoft.com/office/drawing/2014/main" id="{C2C8B405-0D5C-48B0-A629-735737F89E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109" y="216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59" name="Rectangle 1115">
              <a:extLst>
                <a:ext uri="{FF2B5EF4-FFF2-40B4-BE49-F238E27FC236}">
                  <a16:creationId xmlns:a16="http://schemas.microsoft.com/office/drawing/2014/main" id="{2D68DA6F-F932-5E88-BA88-7B018D50AF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143" y="221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0" name="Rectangle 1116">
              <a:extLst>
                <a:ext uri="{FF2B5EF4-FFF2-40B4-BE49-F238E27FC236}">
                  <a16:creationId xmlns:a16="http://schemas.microsoft.com/office/drawing/2014/main" id="{3E40A0AE-20C2-BDCB-69DD-890FB7D086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80000">
              <a:off x="3177" y="225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1" name="Rectangle 1117">
              <a:extLst>
                <a:ext uri="{FF2B5EF4-FFF2-40B4-BE49-F238E27FC236}">
                  <a16:creationId xmlns:a16="http://schemas.microsoft.com/office/drawing/2014/main" id="{95650547-5579-EB37-6A3B-04FE61D986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891" y="260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2" name="Rectangle 1118">
              <a:extLst>
                <a:ext uri="{FF2B5EF4-FFF2-40B4-BE49-F238E27FC236}">
                  <a16:creationId xmlns:a16="http://schemas.microsoft.com/office/drawing/2014/main" id="{05521FD3-D797-D1E4-AC9A-84F10843BC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937" y="257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3" name="Rectangle 1119">
              <a:extLst>
                <a:ext uri="{FF2B5EF4-FFF2-40B4-BE49-F238E27FC236}">
                  <a16:creationId xmlns:a16="http://schemas.microsoft.com/office/drawing/2014/main" id="{803115A0-5D45-8200-98B1-A4A1BF15A5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992" y="2546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4" name="Rectangle 1120">
              <a:extLst>
                <a:ext uri="{FF2B5EF4-FFF2-40B4-BE49-F238E27FC236}">
                  <a16:creationId xmlns:a16="http://schemas.microsoft.com/office/drawing/2014/main" id="{E88F3297-A513-19C8-0E65-51482650A6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564" y="243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5" name="Rectangle 1121">
              <a:extLst>
                <a:ext uri="{FF2B5EF4-FFF2-40B4-BE49-F238E27FC236}">
                  <a16:creationId xmlns:a16="http://schemas.microsoft.com/office/drawing/2014/main" id="{7B1675BF-848F-C81B-E4A2-7B38268F4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625" y="244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9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6" name="Rectangle 1122">
              <a:extLst>
                <a:ext uri="{FF2B5EF4-FFF2-40B4-BE49-F238E27FC236}">
                  <a16:creationId xmlns:a16="http://schemas.microsoft.com/office/drawing/2014/main" id="{D41097C3-A697-C8EF-8197-828B7DF166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0000">
              <a:off x="3682" y="2450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6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7" name="Rectangle 1123">
              <a:extLst>
                <a:ext uri="{FF2B5EF4-FFF2-40B4-BE49-F238E27FC236}">
                  <a16:creationId xmlns:a16="http://schemas.microsoft.com/office/drawing/2014/main" id="{14990807-3A6B-B459-542A-CEBA20BD9C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3987" y="2416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1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8" name="Rectangle 1124">
              <a:extLst>
                <a:ext uri="{FF2B5EF4-FFF2-40B4-BE49-F238E27FC236}">
                  <a16:creationId xmlns:a16="http://schemas.microsoft.com/office/drawing/2014/main" id="{8DD8B00A-9E18-4F78-405F-00EE8ABD27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027" y="2375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69" name="Rectangle 1125">
              <a:extLst>
                <a:ext uri="{FF2B5EF4-FFF2-40B4-BE49-F238E27FC236}">
                  <a16:creationId xmlns:a16="http://schemas.microsoft.com/office/drawing/2014/main" id="{C25F77E0-F354-24A3-760A-26AB0D517C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40000">
              <a:off x="4070" y="234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0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0" name="Rectangle 1126">
              <a:extLst>
                <a:ext uri="{FF2B5EF4-FFF2-40B4-BE49-F238E27FC236}">
                  <a16:creationId xmlns:a16="http://schemas.microsoft.com/office/drawing/2014/main" id="{1A8C0FB9-322D-0C3D-D0F0-60D56891BE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484" y="3158"/>
              <a:ext cx="5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1" name="Rectangle 1127">
              <a:extLst>
                <a:ext uri="{FF2B5EF4-FFF2-40B4-BE49-F238E27FC236}">
                  <a16:creationId xmlns:a16="http://schemas.microsoft.com/office/drawing/2014/main" id="{2615859F-E66A-B127-BC71-FE6DB15EA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498" y="310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3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2" name="Rectangle 1128">
              <a:extLst>
                <a:ext uri="{FF2B5EF4-FFF2-40B4-BE49-F238E27FC236}">
                  <a16:creationId xmlns:a16="http://schemas.microsoft.com/office/drawing/2014/main" id="{19C9685C-E7F1-BA2E-EFCD-1DEEEC305E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80000">
              <a:off x="2510" y="305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3" name="Rectangle 1129">
              <a:extLst>
                <a:ext uri="{FF2B5EF4-FFF2-40B4-BE49-F238E27FC236}">
                  <a16:creationId xmlns:a16="http://schemas.microsoft.com/office/drawing/2014/main" id="{02BC0A4B-BD53-E492-B441-18E6BA310B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839" y="362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4" name="Rectangle 1130">
              <a:extLst>
                <a:ext uri="{FF2B5EF4-FFF2-40B4-BE49-F238E27FC236}">
                  <a16:creationId xmlns:a16="http://schemas.microsoft.com/office/drawing/2014/main" id="{E5CB9A07-44D9-ACC5-7CEA-E64AA09E4A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894" y="3608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7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5" name="Rectangle 1131">
              <a:extLst>
                <a:ext uri="{FF2B5EF4-FFF2-40B4-BE49-F238E27FC236}">
                  <a16:creationId xmlns:a16="http://schemas.microsoft.com/office/drawing/2014/main" id="{444AECA4-9CB2-4B9E-7979-C37832784A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200000">
              <a:off x="2944" y="3587"/>
              <a:ext cx="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8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6" name="Rectangle 1132">
              <a:extLst>
                <a:ext uri="{FF2B5EF4-FFF2-40B4-BE49-F238E27FC236}">
                  <a16:creationId xmlns:a16="http://schemas.microsoft.com/office/drawing/2014/main" id="{C428F42D-1E34-0088-B49A-65A912A465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147" y="354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7" name="Rectangle 1133">
              <a:extLst>
                <a:ext uri="{FF2B5EF4-FFF2-40B4-BE49-F238E27FC236}">
                  <a16:creationId xmlns:a16="http://schemas.microsoft.com/office/drawing/2014/main" id="{75B15E27-4501-E6B6-C821-6FA939DCF0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196" y="351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4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8" name="Rectangle 1134">
              <a:extLst>
                <a:ext uri="{FF2B5EF4-FFF2-40B4-BE49-F238E27FC236}">
                  <a16:creationId xmlns:a16="http://schemas.microsoft.com/office/drawing/2014/main" id="{3DBD0AAA-7CF5-7FD3-CD2C-19C1BA488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60000">
              <a:off x="2248" y="348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79" name="Rectangle 1135">
              <a:extLst>
                <a:ext uri="{FF2B5EF4-FFF2-40B4-BE49-F238E27FC236}">
                  <a16:creationId xmlns:a16="http://schemas.microsoft.com/office/drawing/2014/main" id="{7F33FB92-A05D-2734-AB9F-94ADC34D24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289" y="36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2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80" name="Rectangle 1136">
              <a:extLst>
                <a:ext uri="{FF2B5EF4-FFF2-40B4-BE49-F238E27FC236}">
                  <a16:creationId xmlns:a16="http://schemas.microsoft.com/office/drawing/2014/main" id="{0FF0C18B-02A7-8635-28F2-FD2C077593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346" y="365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5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58481" name="Rectangle 1137">
              <a:extLst>
                <a:ext uri="{FF2B5EF4-FFF2-40B4-BE49-F238E27FC236}">
                  <a16:creationId xmlns:a16="http://schemas.microsoft.com/office/drawing/2014/main" id="{30F8DDE9-F819-7CF2-6024-47D64292A4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60000">
              <a:off x="2404" y="366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200">
                  <a:solidFill>
                    <a:srgbClr val="000000"/>
                  </a:solidFill>
                </a:rPr>
                <a:t>6</a:t>
              </a:r>
              <a:endParaRPr lang="es-ES" altLang="es-ES_tradnl" sz="1200">
                <a:latin typeface="Times New Roman" panose="02020603050405020304" pitchFamily="18" charset="0"/>
              </a:endParaRPr>
            </a:p>
          </p:txBody>
        </p:sp>
        <p:sp>
          <p:nvSpPr>
            <p:cNvPr id="22642" name="Oval 1138">
              <a:extLst>
                <a:ext uri="{FF2B5EF4-FFF2-40B4-BE49-F238E27FC236}">
                  <a16:creationId xmlns:a16="http://schemas.microsoft.com/office/drawing/2014/main" id="{CA9CC569-4BF9-6E7C-A645-2CFF8B13C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3555"/>
              <a:ext cx="122" cy="1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43" name="Oval 1139">
              <a:extLst>
                <a:ext uri="{FF2B5EF4-FFF2-40B4-BE49-F238E27FC236}">
                  <a16:creationId xmlns:a16="http://schemas.microsoft.com/office/drawing/2014/main" id="{9FF3C4BF-D4C4-29E4-873B-305C81EB4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778"/>
              <a:ext cx="122" cy="1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44" name="Oval 1140">
              <a:extLst>
                <a:ext uri="{FF2B5EF4-FFF2-40B4-BE49-F238E27FC236}">
                  <a16:creationId xmlns:a16="http://schemas.microsoft.com/office/drawing/2014/main" id="{C5D39E72-7464-B1EE-B83E-5C73CD96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434"/>
              <a:ext cx="121" cy="1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45" name="Oval 1141">
              <a:extLst>
                <a:ext uri="{FF2B5EF4-FFF2-40B4-BE49-F238E27FC236}">
                  <a16:creationId xmlns:a16="http://schemas.microsoft.com/office/drawing/2014/main" id="{059D28B0-5852-E788-29C5-D08B2B74A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3680"/>
              <a:ext cx="122" cy="1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46" name="Oval 1142">
              <a:extLst>
                <a:ext uri="{FF2B5EF4-FFF2-40B4-BE49-F238E27FC236}">
                  <a16:creationId xmlns:a16="http://schemas.microsoft.com/office/drawing/2014/main" id="{FC9CBF96-8692-72CE-CC2B-F7109E62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3919"/>
              <a:ext cx="121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47" name="Oval 1143">
              <a:extLst>
                <a:ext uri="{FF2B5EF4-FFF2-40B4-BE49-F238E27FC236}">
                  <a16:creationId xmlns:a16="http://schemas.microsoft.com/office/drawing/2014/main" id="{FA1500E9-66C9-34F3-8084-89D503970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3251"/>
              <a:ext cx="121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48" name="Oval 1144">
              <a:extLst>
                <a:ext uri="{FF2B5EF4-FFF2-40B4-BE49-F238E27FC236}">
                  <a16:creationId xmlns:a16="http://schemas.microsoft.com/office/drawing/2014/main" id="{D755C8DD-300C-5802-A4E6-317890CA4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2827"/>
              <a:ext cx="122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49" name="Oval 1145">
              <a:extLst>
                <a:ext uri="{FF2B5EF4-FFF2-40B4-BE49-F238E27FC236}">
                  <a16:creationId xmlns:a16="http://schemas.microsoft.com/office/drawing/2014/main" id="{2251F133-D450-6FD9-DFB9-C9227FED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3226"/>
              <a:ext cx="121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0" name="Oval 1146">
              <a:extLst>
                <a:ext uri="{FF2B5EF4-FFF2-40B4-BE49-F238E27FC236}">
                  <a16:creationId xmlns:a16="http://schemas.microsoft.com/office/drawing/2014/main" id="{EA36C0AC-F3E3-A16C-5F7C-58E8F0ED2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3081"/>
              <a:ext cx="121" cy="1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1" name="Oval 1147">
              <a:extLst>
                <a:ext uri="{FF2B5EF4-FFF2-40B4-BE49-F238E27FC236}">
                  <a16:creationId xmlns:a16="http://schemas.microsoft.com/office/drawing/2014/main" id="{AC5C435F-B98E-9938-793D-8160167C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543"/>
              <a:ext cx="122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2" name="Oval 1148">
              <a:extLst>
                <a:ext uri="{FF2B5EF4-FFF2-40B4-BE49-F238E27FC236}">
                  <a16:creationId xmlns:a16="http://schemas.microsoft.com/office/drawing/2014/main" id="{DD6E57E7-D74D-1F21-9FD5-BB125269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298"/>
              <a:ext cx="121" cy="1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3" name="Oval 1149">
              <a:extLst>
                <a:ext uri="{FF2B5EF4-FFF2-40B4-BE49-F238E27FC236}">
                  <a16:creationId xmlns:a16="http://schemas.microsoft.com/office/drawing/2014/main" id="{4A45152C-4DFC-9280-DA36-9F63A9A6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2471"/>
              <a:ext cx="121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4" name="Oval 1150">
              <a:extLst>
                <a:ext uri="{FF2B5EF4-FFF2-40B4-BE49-F238E27FC236}">
                  <a16:creationId xmlns:a16="http://schemas.microsoft.com/office/drawing/2014/main" id="{04371CD7-F144-2EF6-A63E-647083EF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500"/>
              <a:ext cx="122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5" name="Oval 1151">
              <a:extLst>
                <a:ext uri="{FF2B5EF4-FFF2-40B4-BE49-F238E27FC236}">
                  <a16:creationId xmlns:a16="http://schemas.microsoft.com/office/drawing/2014/main" id="{BC81CB46-7C93-0A6D-1641-5430946D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1972"/>
              <a:ext cx="121" cy="1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6" name="Oval 1152">
              <a:extLst>
                <a:ext uri="{FF2B5EF4-FFF2-40B4-BE49-F238E27FC236}">
                  <a16:creationId xmlns:a16="http://schemas.microsoft.com/office/drawing/2014/main" id="{14FF51EA-F955-9C9D-2991-FE68D929C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981"/>
              <a:ext cx="121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7" name="Oval 1153">
              <a:extLst>
                <a:ext uri="{FF2B5EF4-FFF2-40B4-BE49-F238E27FC236}">
                  <a16:creationId xmlns:a16="http://schemas.microsoft.com/office/drawing/2014/main" id="{6FD441BF-1176-E64E-1591-57355DF0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979"/>
              <a:ext cx="122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2658" name="Oval 1154">
              <a:extLst>
                <a:ext uri="{FF2B5EF4-FFF2-40B4-BE49-F238E27FC236}">
                  <a16:creationId xmlns:a16="http://schemas.microsoft.com/office/drawing/2014/main" id="{8E067F8B-A349-B916-9C77-5B364A5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291"/>
              <a:ext cx="122" cy="11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58499" name="Rectangle 1155">
              <a:extLst>
                <a:ext uri="{FF2B5EF4-FFF2-40B4-BE49-F238E27FC236}">
                  <a16:creationId xmlns:a16="http://schemas.microsoft.com/office/drawing/2014/main" id="{8ECD0EAD-0BD6-2F0E-3F3A-BEFC6E75A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206"/>
              <a:ext cx="4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400">
                  <a:solidFill>
                    <a:srgbClr val="000000"/>
                  </a:solidFill>
                </a:rPr>
                <a:t>Albacete</a:t>
              </a:r>
              <a:endParaRPr lang="es-ES" altLang="es-ES_tradnl" sz="14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3 Marcador de pie de página">
            <a:extLst>
              <a:ext uri="{FF2B5EF4-FFF2-40B4-BE49-F238E27FC236}">
                <a16:creationId xmlns:a16="http://schemas.microsoft.com/office/drawing/2014/main" id="{A1D41CA9-532C-1F24-B986-31AAF49A4B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A6290953-2AB3-48D2-A55A-967A631C4C7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37FB875-31CE-5D04-1421-4273CDBFA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937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B1FB1ED-207F-AF61-6C37-F6522DB9A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33400"/>
            <a:ext cx="8491537" cy="52324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Algoritmo de Dijkstra</a:t>
            </a:r>
            <a:endParaRPr lang="es-ES_tradnl" altLang="es-ES_tradnl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Supongamos un grafo </a:t>
            </a:r>
            <a:r>
              <a:rPr lang="es-ES_tradnl" altLang="es-ES_tradnl" sz="2800" b="1">
                <a:sym typeface="Symbol" panose="05050102010706020507" pitchFamily="18" charset="2"/>
              </a:rPr>
              <a:t>G</a:t>
            </a:r>
            <a:r>
              <a:rPr lang="es-ES_tradnl" altLang="es-ES_tradnl" sz="2800">
                <a:sym typeface="Symbol" panose="05050102010706020507" pitchFamily="18" charset="2"/>
              </a:rPr>
              <a:t>, con pesos positivos y un nodo origen </a:t>
            </a:r>
            <a:r>
              <a:rPr lang="es-ES_tradnl" altLang="es-ES_tradnl" sz="2800" b="1">
                <a:sym typeface="Symbol" panose="05050102010706020507" pitchFamily="18" charset="2"/>
              </a:rPr>
              <a:t>v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10000"/>
              </a:spcBef>
            </a:pPr>
            <a:endParaRPr lang="es-ES_tradnl" altLang="es-ES_tradnl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El algoritmo trabaja con dos conjuntos de nodos: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Escogidos: S</a:t>
            </a:r>
            <a:r>
              <a:rPr lang="es-ES_tradnl" altLang="es-ES_tradnl" sz="2800">
                <a:sym typeface="Symbol" panose="05050102010706020507" pitchFamily="18" charset="2"/>
              </a:rPr>
              <a:t>. Nodos para los cuales se conoce ya el camino mínimo desde el origen.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Candidatos: T</a:t>
            </a:r>
            <a:r>
              <a:rPr lang="es-ES_tradnl" altLang="es-ES_tradnl" sz="2800">
                <a:sym typeface="Symbol" panose="05050102010706020507" pitchFamily="18" charset="2"/>
              </a:rPr>
              <a:t>. Nodos pendientes de calcular el camino mínimo, aunque conocemos los caminos mínimos desde el origen pasando por nodos de </a:t>
            </a:r>
            <a:r>
              <a:rPr lang="es-ES_tradnl" altLang="es-ES_tradnl" sz="2800" b="1">
                <a:sym typeface="Symbol" panose="05050102010706020507" pitchFamily="18" charset="2"/>
              </a:rPr>
              <a:t>S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3 Marcador de pie de página">
            <a:extLst>
              <a:ext uri="{FF2B5EF4-FFF2-40B4-BE49-F238E27FC236}">
                <a16:creationId xmlns:a16="http://schemas.microsoft.com/office/drawing/2014/main" id="{054D8F1A-568E-9803-B29A-A65D0FCD6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EFC48584-F3C6-4BE4-8BFB-20C296999472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0419" name="Freeform 29">
            <a:extLst>
              <a:ext uri="{FF2B5EF4-FFF2-40B4-BE49-F238E27FC236}">
                <a16:creationId xmlns:a16="http://schemas.microsoft.com/office/drawing/2014/main" id="{8008AF0C-B988-33A6-2B9B-98A693A80B5F}"/>
              </a:ext>
            </a:extLst>
          </p:cNvPr>
          <p:cNvSpPr>
            <a:spLocks/>
          </p:cNvSpPr>
          <p:nvPr/>
        </p:nvSpPr>
        <p:spPr bwMode="auto">
          <a:xfrm>
            <a:off x="995363" y="1352550"/>
            <a:ext cx="3689350" cy="3013075"/>
          </a:xfrm>
          <a:custGeom>
            <a:avLst/>
            <a:gdLst>
              <a:gd name="T0" fmla="*/ 2147483646 w 2160"/>
              <a:gd name="T1" fmla="*/ 2147483646 h 2061"/>
              <a:gd name="T2" fmla="*/ 2147483646 w 2160"/>
              <a:gd name="T3" fmla="*/ 2147483646 h 2061"/>
              <a:gd name="T4" fmla="*/ 2147483646 w 2160"/>
              <a:gd name="T5" fmla="*/ 2147483646 h 2061"/>
              <a:gd name="T6" fmla="*/ 2147483646 w 2160"/>
              <a:gd name="T7" fmla="*/ 2147483646 h 2061"/>
              <a:gd name="T8" fmla="*/ 2147483646 w 2160"/>
              <a:gd name="T9" fmla="*/ 2147483646 h 2061"/>
              <a:gd name="T10" fmla="*/ 2147483646 w 2160"/>
              <a:gd name="T11" fmla="*/ 2147483646 h 2061"/>
              <a:gd name="T12" fmla="*/ 2147483646 w 2160"/>
              <a:gd name="T13" fmla="*/ 2147483646 h 2061"/>
              <a:gd name="T14" fmla="*/ 2147483646 w 2160"/>
              <a:gd name="T15" fmla="*/ 2147483646 h 2061"/>
              <a:gd name="T16" fmla="*/ 2147483646 w 2160"/>
              <a:gd name="T17" fmla="*/ 2147483646 h 2061"/>
              <a:gd name="T18" fmla="*/ 2147483646 w 2160"/>
              <a:gd name="T19" fmla="*/ 2147483646 h 2061"/>
              <a:gd name="T20" fmla="*/ 2147483646 w 2160"/>
              <a:gd name="T21" fmla="*/ 2147483646 h 2061"/>
              <a:gd name="T22" fmla="*/ 2147483646 w 2160"/>
              <a:gd name="T23" fmla="*/ 2147483646 h 2061"/>
              <a:gd name="T24" fmla="*/ 2147483646 w 2160"/>
              <a:gd name="T25" fmla="*/ 2147483646 h 20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" h="2061">
                <a:moveTo>
                  <a:pt x="248" y="1222"/>
                </a:moveTo>
                <a:cubicBezTo>
                  <a:pt x="202" y="1084"/>
                  <a:pt x="0" y="854"/>
                  <a:pt x="27" y="675"/>
                </a:cubicBezTo>
                <a:cubicBezTo>
                  <a:pt x="54" y="496"/>
                  <a:pt x="225" y="246"/>
                  <a:pt x="411" y="147"/>
                </a:cubicBezTo>
                <a:cubicBezTo>
                  <a:pt x="597" y="48"/>
                  <a:pt x="909" y="99"/>
                  <a:pt x="1141" y="80"/>
                </a:cubicBezTo>
                <a:cubicBezTo>
                  <a:pt x="1373" y="61"/>
                  <a:pt x="1640" y="0"/>
                  <a:pt x="1803" y="32"/>
                </a:cubicBezTo>
                <a:cubicBezTo>
                  <a:pt x="1966" y="64"/>
                  <a:pt x="2080" y="176"/>
                  <a:pt x="2120" y="272"/>
                </a:cubicBezTo>
                <a:cubicBezTo>
                  <a:pt x="2160" y="368"/>
                  <a:pt x="2051" y="482"/>
                  <a:pt x="2043" y="608"/>
                </a:cubicBezTo>
                <a:cubicBezTo>
                  <a:pt x="2035" y="734"/>
                  <a:pt x="2093" y="872"/>
                  <a:pt x="2072" y="1030"/>
                </a:cubicBezTo>
                <a:cubicBezTo>
                  <a:pt x="2051" y="1188"/>
                  <a:pt x="2021" y="1395"/>
                  <a:pt x="1919" y="1558"/>
                </a:cubicBezTo>
                <a:cubicBezTo>
                  <a:pt x="1817" y="1721"/>
                  <a:pt x="1684" y="1959"/>
                  <a:pt x="1458" y="2010"/>
                </a:cubicBezTo>
                <a:cubicBezTo>
                  <a:pt x="1232" y="2061"/>
                  <a:pt x="757" y="1951"/>
                  <a:pt x="565" y="1866"/>
                </a:cubicBezTo>
                <a:cubicBezTo>
                  <a:pt x="373" y="1781"/>
                  <a:pt x="359" y="1613"/>
                  <a:pt x="306" y="1501"/>
                </a:cubicBezTo>
                <a:cubicBezTo>
                  <a:pt x="253" y="1389"/>
                  <a:pt x="294" y="1360"/>
                  <a:pt x="248" y="1222"/>
                </a:cubicBezTo>
                <a:close/>
              </a:path>
            </a:pathLst>
          </a:custGeom>
          <a:solidFill>
            <a:srgbClr val="8AFE7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0420" name="Line 32">
            <a:extLst>
              <a:ext uri="{FF2B5EF4-FFF2-40B4-BE49-F238E27FC236}">
                <a16:creationId xmlns:a16="http://schemas.microsoft.com/office/drawing/2014/main" id="{C70709AD-8089-A84A-E5EA-BE080547A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625" y="1843088"/>
            <a:ext cx="1082675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1" name="Line 23">
            <a:extLst>
              <a:ext uri="{FF2B5EF4-FFF2-40B4-BE49-F238E27FC236}">
                <a16:creationId xmlns:a16="http://schemas.microsoft.com/office/drawing/2014/main" id="{561730B2-E903-84DC-5D7D-8AF86EE0C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9025" y="1995488"/>
            <a:ext cx="1768475" cy="11763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2" name="Line 24">
            <a:extLst>
              <a:ext uri="{FF2B5EF4-FFF2-40B4-BE49-F238E27FC236}">
                <a16:creationId xmlns:a16="http://schemas.microsoft.com/office/drawing/2014/main" id="{CD8702B2-0945-9ED8-2AB9-8532AF098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300" y="3108325"/>
            <a:ext cx="1373188" cy="7953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3" name="Line 25">
            <a:extLst>
              <a:ext uri="{FF2B5EF4-FFF2-40B4-BE49-F238E27FC236}">
                <a16:creationId xmlns:a16="http://schemas.microsoft.com/office/drawing/2014/main" id="{4FB7C340-5CC9-5464-08C0-411E9F4A7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2665413"/>
            <a:ext cx="1281112" cy="139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4" name="Line 26">
            <a:extLst>
              <a:ext uri="{FF2B5EF4-FFF2-40B4-BE49-F238E27FC236}">
                <a16:creationId xmlns:a16="http://schemas.microsoft.com/office/drawing/2014/main" id="{7014C6D9-7142-D643-980E-7898AA31D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5463" y="2773363"/>
            <a:ext cx="1111250" cy="10842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5" name="Line 27">
            <a:extLst>
              <a:ext uri="{FF2B5EF4-FFF2-40B4-BE49-F238E27FC236}">
                <a16:creationId xmlns:a16="http://schemas.microsoft.com/office/drawing/2014/main" id="{99DE2CA8-4C9C-B7B7-232C-2502A7D60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3168650"/>
            <a:ext cx="1082675" cy="7810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6" name="Line 28">
            <a:extLst>
              <a:ext uri="{FF2B5EF4-FFF2-40B4-BE49-F238E27FC236}">
                <a16:creationId xmlns:a16="http://schemas.microsoft.com/office/drawing/2014/main" id="{6B901E3B-4AA2-B1F8-D5CB-91B66DC4C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3916363"/>
            <a:ext cx="220980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27" name="Rectangle 2">
            <a:extLst>
              <a:ext uri="{FF2B5EF4-FFF2-40B4-BE49-F238E27FC236}">
                <a16:creationId xmlns:a16="http://schemas.microsoft.com/office/drawing/2014/main" id="{5B0AFADD-D405-B2EE-B02F-797C3325A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1825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60428" name="Rectangle 3">
            <a:extLst>
              <a:ext uri="{FF2B5EF4-FFF2-40B4-BE49-F238E27FC236}">
                <a16:creationId xmlns:a16="http://schemas.microsoft.com/office/drawing/2014/main" id="{82415935-FAC7-520C-7313-ECE9C734F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33400"/>
            <a:ext cx="8688387" cy="981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Camino especial:</a:t>
            </a:r>
            <a:r>
              <a:rPr lang="es-ES_tradnl" altLang="es-ES_tradnl" sz="2800">
                <a:sym typeface="Symbol" panose="05050102010706020507" pitchFamily="18" charset="2"/>
              </a:rPr>
              <a:t> camino desde el origen hasta un nodo, que pasa sólo por nodos escogidos, </a:t>
            </a:r>
            <a:r>
              <a:rPr lang="es-ES_tradnl" altLang="es-ES_tradnl" sz="2800" b="1">
                <a:sym typeface="Symbol" panose="05050102010706020507" pitchFamily="18" charset="2"/>
              </a:rPr>
              <a:t>S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0429" name="Line 5">
            <a:extLst>
              <a:ext uri="{FF2B5EF4-FFF2-40B4-BE49-F238E27FC236}">
                <a16:creationId xmlns:a16="http://schemas.microsoft.com/office/drawing/2014/main" id="{5329E3AD-711A-569E-FDF0-4FCE78BE9E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863" y="1751013"/>
            <a:ext cx="1503362" cy="1381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0" name="Line 6">
            <a:extLst>
              <a:ext uri="{FF2B5EF4-FFF2-40B4-BE49-F238E27FC236}">
                <a16:creationId xmlns:a16="http://schemas.microsoft.com/office/drawing/2014/main" id="{C35CACF7-9889-EF74-6FD7-25C363B55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088" y="1776413"/>
            <a:ext cx="125412" cy="12430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1" name="Line 7">
            <a:extLst>
              <a:ext uri="{FF2B5EF4-FFF2-40B4-BE49-F238E27FC236}">
                <a16:creationId xmlns:a16="http://schemas.microsoft.com/office/drawing/2014/main" id="{668A4026-F7B9-613E-1FF3-A927F9447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6125" y="3200400"/>
            <a:ext cx="677863" cy="7191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2" name="Line 8">
            <a:extLst>
              <a:ext uri="{FF2B5EF4-FFF2-40B4-BE49-F238E27FC236}">
                <a16:creationId xmlns:a16="http://schemas.microsoft.com/office/drawing/2014/main" id="{AA77111F-488E-6625-BC55-C62F35C9E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9013" y="2017713"/>
            <a:ext cx="19050" cy="10525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3" name="Line 9">
            <a:extLst>
              <a:ext uri="{FF2B5EF4-FFF2-40B4-BE49-F238E27FC236}">
                <a16:creationId xmlns:a16="http://schemas.microsoft.com/office/drawing/2014/main" id="{349D1FA0-37F3-84CF-83A8-75D25F07D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3097213"/>
            <a:ext cx="1663700" cy="714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4" name="Line 11">
            <a:extLst>
              <a:ext uri="{FF2B5EF4-FFF2-40B4-BE49-F238E27FC236}">
                <a16:creationId xmlns:a16="http://schemas.microsoft.com/office/drawing/2014/main" id="{48B436B6-413C-E67B-FABD-94C1565034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1698625"/>
            <a:ext cx="1719262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5" name="Line 12">
            <a:extLst>
              <a:ext uri="{FF2B5EF4-FFF2-40B4-BE49-F238E27FC236}">
                <a16:creationId xmlns:a16="http://schemas.microsoft.com/office/drawing/2014/main" id="{0DA4B824-C2C5-9E49-EA3F-5E3F3673D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1725613"/>
            <a:ext cx="839787" cy="9493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6" name="Line 13">
            <a:extLst>
              <a:ext uri="{FF2B5EF4-FFF2-40B4-BE49-F238E27FC236}">
                <a16:creationId xmlns:a16="http://schemas.microsoft.com/office/drawing/2014/main" id="{03860E85-2879-F11E-2E27-124FE7884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6688" y="2736850"/>
            <a:ext cx="1285875" cy="3667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0437" name="Oval 14">
            <a:extLst>
              <a:ext uri="{FF2B5EF4-FFF2-40B4-BE49-F238E27FC236}">
                <a16:creationId xmlns:a16="http://schemas.microsoft.com/office/drawing/2014/main" id="{02C064CE-7C86-C3BA-E189-12235CA1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1706563"/>
            <a:ext cx="498475" cy="430212"/>
          </a:xfrm>
          <a:prstGeom prst="ellipse">
            <a:avLst/>
          </a:prstGeom>
          <a:solidFill>
            <a:srgbClr val="15D70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 b="1"/>
              <a:t>1</a:t>
            </a:r>
          </a:p>
        </p:txBody>
      </p:sp>
      <p:sp>
        <p:nvSpPr>
          <p:cNvPr id="60438" name="Oval 15">
            <a:extLst>
              <a:ext uri="{FF2B5EF4-FFF2-40B4-BE49-F238E27FC236}">
                <a16:creationId xmlns:a16="http://schemas.microsoft.com/office/drawing/2014/main" id="{1690446D-2141-C727-FA23-861A7C44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1527175"/>
            <a:ext cx="498475" cy="430213"/>
          </a:xfrm>
          <a:prstGeom prst="ellipse">
            <a:avLst/>
          </a:prstGeom>
          <a:solidFill>
            <a:srgbClr val="DBFFD7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2</a:t>
            </a:r>
          </a:p>
        </p:txBody>
      </p:sp>
      <p:sp>
        <p:nvSpPr>
          <p:cNvPr id="60439" name="Oval 16">
            <a:extLst>
              <a:ext uri="{FF2B5EF4-FFF2-40B4-BE49-F238E27FC236}">
                <a16:creationId xmlns:a16="http://schemas.microsoft.com/office/drawing/2014/main" id="{BD6DE325-69D9-519A-D39F-DE38A5C6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2921000"/>
            <a:ext cx="496887" cy="430213"/>
          </a:xfrm>
          <a:prstGeom prst="ellipse">
            <a:avLst/>
          </a:prstGeom>
          <a:solidFill>
            <a:srgbClr val="DBFFD7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3</a:t>
            </a:r>
          </a:p>
        </p:txBody>
      </p:sp>
      <p:sp>
        <p:nvSpPr>
          <p:cNvPr id="60440" name="Oval 17">
            <a:extLst>
              <a:ext uri="{FF2B5EF4-FFF2-40B4-BE49-F238E27FC236}">
                <a16:creationId xmlns:a16="http://schemas.microsoft.com/office/drawing/2014/main" id="{1811B1EB-6595-CBDD-1D23-C5410950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2890838"/>
            <a:ext cx="498475" cy="430212"/>
          </a:xfrm>
          <a:prstGeom prst="ellipse">
            <a:avLst/>
          </a:prstGeom>
          <a:solidFill>
            <a:srgbClr val="DBFFD7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7</a:t>
            </a:r>
          </a:p>
        </p:txBody>
      </p:sp>
      <p:sp>
        <p:nvSpPr>
          <p:cNvPr id="60441" name="Oval 18">
            <a:extLst>
              <a:ext uri="{FF2B5EF4-FFF2-40B4-BE49-F238E27FC236}">
                <a16:creationId xmlns:a16="http://schemas.microsoft.com/office/drawing/2014/main" id="{1AFF0D73-58EB-4DFB-3B6B-9D0A3765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3706813"/>
            <a:ext cx="495300" cy="430212"/>
          </a:xfrm>
          <a:prstGeom prst="ellipse">
            <a:avLst/>
          </a:prstGeom>
          <a:solidFill>
            <a:srgbClr val="DBFFD7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8</a:t>
            </a:r>
          </a:p>
        </p:txBody>
      </p:sp>
      <p:sp>
        <p:nvSpPr>
          <p:cNvPr id="60442" name="Oval 19">
            <a:extLst>
              <a:ext uri="{FF2B5EF4-FFF2-40B4-BE49-F238E27FC236}">
                <a16:creationId xmlns:a16="http://schemas.microsoft.com/office/drawing/2014/main" id="{D1B0CE8F-C812-0809-1AC3-E706A598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425" y="2466975"/>
            <a:ext cx="496888" cy="4302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6</a:t>
            </a:r>
          </a:p>
        </p:txBody>
      </p:sp>
      <p:sp>
        <p:nvSpPr>
          <p:cNvPr id="60443" name="Oval 20">
            <a:extLst>
              <a:ext uri="{FF2B5EF4-FFF2-40B4-BE49-F238E27FC236}">
                <a16:creationId xmlns:a16="http://schemas.microsoft.com/office/drawing/2014/main" id="{774B90BA-AE1E-F605-7C21-21EFAAD6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1473200"/>
            <a:ext cx="496887" cy="4302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4</a:t>
            </a:r>
          </a:p>
        </p:txBody>
      </p:sp>
      <p:sp>
        <p:nvSpPr>
          <p:cNvPr id="60444" name="Oval 21">
            <a:extLst>
              <a:ext uri="{FF2B5EF4-FFF2-40B4-BE49-F238E27FC236}">
                <a16:creationId xmlns:a16="http://schemas.microsoft.com/office/drawing/2014/main" id="{F77C54DC-B27F-A34C-9528-F87AFC6E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541588"/>
            <a:ext cx="496887" cy="4302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9</a:t>
            </a:r>
          </a:p>
        </p:txBody>
      </p:sp>
      <p:sp>
        <p:nvSpPr>
          <p:cNvPr id="60445" name="Oval 22">
            <a:extLst>
              <a:ext uri="{FF2B5EF4-FFF2-40B4-BE49-F238E27FC236}">
                <a16:creationId xmlns:a16="http://schemas.microsoft.com/office/drawing/2014/main" id="{8E27F607-7893-B985-90AB-E50B465E1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689350"/>
            <a:ext cx="496887" cy="4302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5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37BC94F3-A14A-0DFB-DEB8-79D837C67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20113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 b="1"/>
              <a:t>S</a:t>
            </a:r>
            <a:endParaRPr lang="es-ES" altLang="es-ES_tradnl" sz="2800" b="1"/>
          </a:p>
        </p:txBody>
      </p:sp>
      <p:sp>
        <p:nvSpPr>
          <p:cNvPr id="60447" name="Text Box 31">
            <a:extLst>
              <a:ext uri="{FF2B5EF4-FFF2-40B4-BE49-F238E27FC236}">
                <a16:creationId xmlns:a16="http://schemas.microsoft.com/office/drawing/2014/main" id="{922BA726-3AEB-FF93-B0CF-01A3DCA9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6637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 b="1"/>
              <a:t>T</a:t>
            </a:r>
            <a:endParaRPr lang="es-ES" altLang="es-ES_tradnl" sz="2800" b="1"/>
          </a:p>
        </p:txBody>
      </p:sp>
      <p:sp>
        <p:nvSpPr>
          <p:cNvPr id="108577" name="Rectangle 33">
            <a:extLst>
              <a:ext uri="{FF2B5EF4-FFF2-40B4-BE49-F238E27FC236}">
                <a16:creationId xmlns:a16="http://schemas.microsoft.com/office/drawing/2014/main" id="{F424CBBF-72F8-1D95-AC9E-D2D06F54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4435475"/>
            <a:ext cx="8628062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_tradnl" sz="2600" b="1">
                <a:sym typeface="Symbol" panose="05050102010706020507" pitchFamily="18" charset="2"/>
              </a:rPr>
              <a:t>Idea:</a:t>
            </a:r>
            <a:r>
              <a:rPr lang="es-ES_tradnl" altLang="es-ES_tradnl" sz="2600">
                <a:sym typeface="Symbol" panose="05050102010706020507" pitchFamily="18" charset="2"/>
              </a:rPr>
              <a:t> En cada paso, coger el nodo de </a:t>
            </a:r>
            <a:r>
              <a:rPr lang="es-ES_tradnl" altLang="es-ES_tradnl" sz="2600" b="1">
                <a:sym typeface="Symbol" panose="05050102010706020507" pitchFamily="18" charset="2"/>
              </a:rPr>
              <a:t>T</a:t>
            </a:r>
            <a:r>
              <a:rPr lang="es-ES_tradnl" altLang="es-ES_tradnl" sz="2600">
                <a:sym typeface="Symbol" panose="05050102010706020507" pitchFamily="18" charset="2"/>
              </a:rPr>
              <a:t> con menor distancia al origen. Añadirlo a </a:t>
            </a:r>
            <a:r>
              <a:rPr lang="es-ES_tradnl" altLang="es-ES_tradnl" sz="2600" b="1">
                <a:sym typeface="Symbol" panose="05050102010706020507" pitchFamily="18" charset="2"/>
              </a:rPr>
              <a:t>S</a:t>
            </a:r>
            <a:r>
              <a:rPr lang="es-ES_tradnl" altLang="es-ES_tradnl" sz="2600"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Recalcular los caminos mínimos de los demás candidatos, pudiendo pasar por el nodo cogido</a:t>
            </a:r>
            <a:r>
              <a:rPr lang="es-ES_tradnl" altLang="es-ES_tradnl" sz="2600">
                <a:sym typeface="Symbol" panose="05050102010706020507" pitchFamily="18" charset="2"/>
                <a:hlinkClick r:id="rId2" action="ppaction://hlinksldjump"/>
              </a:rPr>
              <a:t>.</a:t>
            </a:r>
            <a:endParaRPr lang="es-ES_tradnl" altLang="es-ES_tradnl" sz="2600">
              <a:sym typeface="Symbol" panose="05050102010706020507" pitchFamily="18" charset="2"/>
            </a:endParaRPr>
          </a:p>
        </p:txBody>
      </p:sp>
      <p:sp>
        <p:nvSpPr>
          <p:cNvPr id="60449" name="Rectangle 34">
            <a:extLst>
              <a:ext uri="{FF2B5EF4-FFF2-40B4-BE49-F238E27FC236}">
                <a16:creationId xmlns:a16="http://schemas.microsoft.com/office/drawing/2014/main" id="{287A9A57-9C16-A06D-C1EC-D57D98B8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38" y="5849938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hlinkClick r:id="rId2" action="ppaction://hlinksldjump"/>
              </a:rPr>
              <a:t>+</a:t>
            </a:r>
            <a:endParaRPr lang="es-ES_tradnl" altLang="es-ES_trad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3 Marcador de pie de página">
            <a:extLst>
              <a:ext uri="{FF2B5EF4-FFF2-40B4-BE49-F238E27FC236}">
                <a16:creationId xmlns:a16="http://schemas.microsoft.com/office/drawing/2014/main" id="{A4E94C37-3DC2-1595-7E53-09E6E76DC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D3F20E1-5219-4D48-9054-E2F5F9529492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955BBD1-6788-C335-D802-5D76B15A8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1825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667513E-15E8-22F6-3C78-DAFB8D1F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33400"/>
            <a:ext cx="8688387" cy="4805363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Algoritmo de Dijkstra</a:t>
            </a:r>
            <a:endParaRPr lang="es-ES_tradnl" altLang="es-ES_tradnl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Inicialización:</a:t>
            </a:r>
            <a:r>
              <a:rPr lang="es-ES_tradnl" altLang="es-ES_tradnl" sz="2800">
                <a:sym typeface="Symbol" panose="05050102010706020507" pitchFamily="18" charset="2"/>
              </a:rPr>
              <a:t> </a:t>
            </a:r>
            <a:r>
              <a:rPr lang="es-ES_tradnl" altLang="es-ES_tradnl" sz="2800" b="1">
                <a:sym typeface="Symbol" panose="05050102010706020507" pitchFamily="18" charset="2"/>
              </a:rPr>
              <a:t>S</a:t>
            </a:r>
            <a:r>
              <a:rPr lang="es-ES_tradnl" altLang="es-ES_tradnl" sz="2800">
                <a:sym typeface="Symbol" panose="05050102010706020507" pitchFamily="18" charset="2"/>
              </a:rPr>
              <a:t>= {1}, </a:t>
            </a:r>
            <a:r>
              <a:rPr lang="es-ES_tradnl" altLang="es-ES_tradnl" sz="2800" b="1">
                <a:sym typeface="Symbol" panose="05050102010706020507" pitchFamily="18" charset="2"/>
              </a:rPr>
              <a:t>T</a:t>
            </a:r>
            <a:r>
              <a:rPr lang="es-ES_tradnl" altLang="es-ES_tradnl" sz="2800">
                <a:sym typeface="Symbol" panose="05050102010706020507" pitchFamily="18" charset="2"/>
              </a:rPr>
              <a:t>= {2, ..., n}, caminos especiales mínimos = caminos directos.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Repetir </a:t>
            </a:r>
            <a:r>
              <a:rPr lang="es-ES_tradnl" altLang="es-ES_tradnl" sz="2800">
                <a:sym typeface="Symbol" panose="05050102010706020507" pitchFamily="18" charset="2"/>
              </a:rPr>
              <a:t>n-1 veces: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Seleccionar el nodo </a:t>
            </a:r>
            <a:r>
              <a:rPr lang="es-ES_tradnl" altLang="es-ES_tradnl" sz="2800" b="1">
                <a:sym typeface="Symbol" panose="05050102010706020507" pitchFamily="18" charset="2"/>
              </a:rPr>
              <a:t>v</a:t>
            </a:r>
            <a:r>
              <a:rPr lang="es-ES_tradnl" altLang="es-ES_tradnl" sz="2800">
                <a:sym typeface="Symbol" panose="05050102010706020507" pitchFamily="18" charset="2"/>
              </a:rPr>
              <a:t> de </a:t>
            </a:r>
            <a:r>
              <a:rPr lang="es-ES_tradnl" altLang="es-ES_tradnl" sz="2800" b="1">
                <a:sym typeface="Symbol" panose="05050102010706020507" pitchFamily="18" charset="2"/>
              </a:rPr>
              <a:t>T</a:t>
            </a:r>
            <a:r>
              <a:rPr lang="es-ES_tradnl" altLang="es-ES_tradnl" sz="2800">
                <a:sym typeface="Symbol" panose="05050102010706020507" pitchFamily="18" charset="2"/>
              </a:rPr>
              <a:t> con el camino especial más corto.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Proposición:</a:t>
            </a:r>
            <a:r>
              <a:rPr lang="es-ES_tradnl" altLang="es-ES_tradnl" sz="2800">
                <a:sym typeface="Symbol" panose="05050102010706020507" pitchFamily="18" charset="2"/>
              </a:rPr>
              <a:t> el camino mínimo para este nodo </a:t>
            </a:r>
            <a:r>
              <a:rPr lang="es-ES_tradnl" altLang="es-ES_tradnl" sz="2800" b="1">
                <a:sym typeface="Symbol" panose="05050102010706020507" pitchFamily="18" charset="2"/>
              </a:rPr>
              <a:t>v</a:t>
            </a:r>
            <a:r>
              <a:rPr lang="es-ES_tradnl" altLang="es-ES_tradnl" sz="2800">
                <a:sym typeface="Symbol" panose="05050102010706020507" pitchFamily="18" charset="2"/>
              </a:rPr>
              <a:t>, coincide con su camino especial.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Recalcular los caminos especiales para los nodos de </a:t>
            </a:r>
            <a:r>
              <a:rPr lang="es-ES_tradnl" altLang="es-ES_tradnl" sz="2800" b="1">
                <a:sym typeface="Symbol" panose="05050102010706020507" pitchFamily="18" charset="2"/>
              </a:rPr>
              <a:t>T</a:t>
            </a:r>
            <a:r>
              <a:rPr lang="es-ES_tradnl" altLang="es-ES_tradnl" sz="2800">
                <a:sym typeface="Symbol" panose="05050102010706020507" pitchFamily="18" charset="2"/>
              </a:rPr>
              <a:t>, pudiendo pasar por </a:t>
            </a:r>
            <a:r>
              <a:rPr lang="es-ES_tradnl" altLang="es-ES_tradnl" sz="2800" b="1">
                <a:sym typeface="Symbol" panose="05050102010706020507" pitchFamily="18" charset="2"/>
              </a:rPr>
              <a:t>v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1445" name="Line 4">
            <a:extLst>
              <a:ext uri="{FF2B5EF4-FFF2-40B4-BE49-F238E27FC236}">
                <a16:creationId xmlns:a16="http://schemas.microsoft.com/office/drawing/2014/main" id="{E6E0A6F7-00D0-0B2B-7F5D-BF8B2AAF1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8" y="354965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3 Marcador de pie de página">
            <a:extLst>
              <a:ext uri="{FF2B5EF4-FFF2-40B4-BE49-F238E27FC236}">
                <a16:creationId xmlns:a16="http://schemas.microsoft.com/office/drawing/2014/main" id="{9BC33EDC-0170-38DB-E852-FE39FE591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4FFC2C8-36C7-4DD4-9708-6F7F97A732FE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77B5943-F2FF-A3A8-FC59-BE0F8784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1825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2BEBABE-0215-3E6D-C8FD-B3CDA0097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33400"/>
            <a:ext cx="8688387" cy="5862638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Implementación del algoritmo de Dijkstra</a:t>
            </a:r>
            <a:endParaRPr lang="es-ES_tradnl" altLang="es-ES_tradnl" sz="2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Suponemos que el origen es el nodo 1.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D: array </a:t>
            </a:r>
            <a:r>
              <a:rPr lang="es-ES_tradnl" altLang="es-ES_tradnl" sz="2800">
                <a:sym typeface="Symbol" panose="05050102010706020507" pitchFamily="18" charset="2"/>
              </a:rPr>
              <a:t>[2..n]</a:t>
            </a:r>
            <a:r>
              <a:rPr lang="es-ES_tradnl" altLang="es-ES_tradnl" sz="2800" b="1">
                <a:sym typeface="Symbol" panose="05050102010706020507" pitchFamily="18" charset="2"/>
              </a:rPr>
              <a:t> de </a:t>
            </a:r>
            <a:r>
              <a:rPr lang="es-ES_tradnl" altLang="es-ES_tradnl" sz="2800">
                <a:sym typeface="Symbol" panose="05050102010706020507" pitchFamily="18" charset="2"/>
              </a:rPr>
              <a:t>real. </a:t>
            </a:r>
            <a:r>
              <a:rPr lang="es-ES_tradnl" altLang="es-ES_tradnl" sz="2800" b="1">
                <a:sym typeface="Symbol" panose="05050102010706020507" pitchFamily="18" charset="2"/>
              </a:rPr>
              <a:t>D[v]</a:t>
            </a:r>
            <a:r>
              <a:rPr lang="es-ES_tradnl" altLang="es-ES_tradnl" sz="2800">
                <a:sym typeface="Symbol" panose="05050102010706020507" pitchFamily="18" charset="2"/>
              </a:rPr>
              <a:t> almacena el coste del camino especial mínimo para el nodo </a:t>
            </a:r>
            <a:r>
              <a:rPr lang="es-ES_tradnl" altLang="es-ES_tradnl" sz="2800" b="1">
                <a:sym typeface="Symbol" panose="05050102010706020507" pitchFamily="18" charset="2"/>
              </a:rPr>
              <a:t>v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P: array</a:t>
            </a:r>
            <a:r>
              <a:rPr lang="es-ES_tradnl" altLang="es-ES_tradnl" sz="2800">
                <a:sym typeface="Symbol" panose="05050102010706020507" pitchFamily="18" charset="2"/>
              </a:rPr>
              <a:t> [2..n] </a:t>
            </a:r>
            <a:r>
              <a:rPr lang="es-ES_tradnl" altLang="es-ES_tradnl" sz="2800" b="1">
                <a:sym typeface="Symbol" panose="05050102010706020507" pitchFamily="18" charset="2"/>
              </a:rPr>
              <a:t>de</a:t>
            </a:r>
            <a:r>
              <a:rPr lang="es-ES_tradnl" altLang="es-ES_tradnl" sz="2800">
                <a:sym typeface="Symbol" panose="05050102010706020507" pitchFamily="18" charset="2"/>
              </a:rPr>
              <a:t> entero. </a:t>
            </a:r>
            <a:r>
              <a:rPr lang="es-ES_tradnl" altLang="es-ES_tradnl" sz="2800" b="1">
                <a:sym typeface="Symbol" panose="05050102010706020507" pitchFamily="18" charset="2"/>
              </a:rPr>
              <a:t>P[v]</a:t>
            </a:r>
            <a:r>
              <a:rPr lang="es-ES_tradnl" altLang="es-ES_tradnl" sz="2800">
                <a:sym typeface="Symbol" panose="05050102010706020507" pitchFamily="18" charset="2"/>
              </a:rPr>
              <a:t> almacena el último nodo en el camino especial mínimo de </a:t>
            </a:r>
            <a:r>
              <a:rPr lang="es-ES_tradnl" altLang="es-ES_tradnl" sz="2800" b="1">
                <a:sym typeface="Symbol" panose="05050102010706020507" pitchFamily="18" charset="2"/>
              </a:rPr>
              <a:t>v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endParaRPr lang="es-ES_tradnl" altLang="es-ES_tradnl" sz="1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Inicialización:</a:t>
            </a:r>
            <a:r>
              <a:rPr lang="es-ES_tradnl" altLang="es-ES_tradnl" sz="2800">
                <a:sym typeface="Symbol" panose="05050102010706020507" pitchFamily="18" charset="2"/>
              </a:rPr>
              <a:t> D[v]:= C[1, v], P[v]:= 1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Nodo seleccionado:</a:t>
            </a:r>
            <a:r>
              <a:rPr lang="es-ES_tradnl" altLang="es-ES_tradnl" sz="2800">
                <a:sym typeface="Symbol" panose="05050102010706020507" pitchFamily="18" charset="2"/>
              </a:rPr>
              <a:t> nodo de </a:t>
            </a:r>
            <a:r>
              <a:rPr lang="es-ES_tradnl" altLang="es-ES_tradnl" sz="2800" b="1">
                <a:sym typeface="Symbol" panose="05050102010706020507" pitchFamily="18" charset="2"/>
              </a:rPr>
              <a:t>T</a:t>
            </a:r>
            <a:r>
              <a:rPr lang="es-ES_tradnl" altLang="es-ES_tradnl" sz="2800">
                <a:sym typeface="Symbol" panose="05050102010706020507" pitchFamily="18" charset="2"/>
              </a:rPr>
              <a:t> con mínimo D[v]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Actualización:</a:t>
            </a:r>
            <a:r>
              <a:rPr lang="es-ES_tradnl" altLang="es-ES_tradnl" sz="2800">
                <a:sym typeface="Symbol" panose="05050102010706020507" pitchFamily="18" charset="2"/>
              </a:rPr>
              <a:t> para todos los </a:t>
            </a:r>
            <a:r>
              <a:rPr lang="es-ES_tradnl" altLang="es-ES_tradnl" sz="2800" b="1">
                <a:sym typeface="Symbol" panose="05050102010706020507" pitchFamily="18" charset="2"/>
              </a:rPr>
              <a:t>w</a:t>
            </a:r>
            <a:r>
              <a:rPr lang="es-ES_tradnl" altLang="es-ES_tradnl" sz="2800">
                <a:sym typeface="Symbol" panose="05050102010706020507" pitchFamily="18" charset="2"/>
              </a:rPr>
              <a:t> de </a:t>
            </a:r>
            <a:r>
              <a:rPr lang="es-ES_tradnl" altLang="es-ES_tradnl" sz="2800" b="1">
                <a:sym typeface="Symbol" panose="05050102010706020507" pitchFamily="18" charset="2"/>
              </a:rPr>
              <a:t>T</a:t>
            </a:r>
            <a:r>
              <a:rPr lang="es-ES_tradnl" altLang="es-ES_tradnl" sz="2800">
                <a:sym typeface="Symbol" panose="05050102010706020507" pitchFamily="18" charset="2"/>
              </a:rPr>
              <a:t> hacer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r>
              <a:rPr lang="es-ES_tradnl" altLang="es-ES_tradnl" sz="2800">
                <a:sym typeface="Symbol" panose="05050102010706020507" pitchFamily="18" charset="2"/>
              </a:rPr>
              <a:t>	</a:t>
            </a:r>
            <a:r>
              <a:rPr lang="es-ES_tradnl" altLang="es-ES_tradnl" sz="2800" b="1">
                <a:sym typeface="Symbol" panose="05050102010706020507" pitchFamily="18" charset="2"/>
              </a:rPr>
              <a:t>si</a:t>
            </a:r>
            <a:r>
              <a:rPr lang="es-ES_tradnl" altLang="es-ES_tradnl" sz="2800">
                <a:sym typeface="Symbol" panose="05050102010706020507" pitchFamily="18" charset="2"/>
              </a:rPr>
              <a:t> D[v] + C[v, w] &lt; D[w] </a:t>
            </a:r>
            <a:r>
              <a:rPr lang="es-ES_tradnl" altLang="es-ES_tradnl" sz="2800" b="1">
                <a:sym typeface="Symbol" panose="05050102010706020507" pitchFamily="18" charset="2"/>
              </a:rPr>
              <a:t>entonces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r>
              <a:rPr lang="es-ES_tradnl" altLang="es-ES_tradnl" sz="2800">
                <a:sym typeface="Symbol" panose="05050102010706020507" pitchFamily="18" charset="2"/>
              </a:rPr>
              <a:t>		D[w]:= D[v] + C[v, w]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r>
              <a:rPr lang="es-ES_tradnl" altLang="es-ES_tradnl" sz="2800">
                <a:sym typeface="Symbol" panose="05050102010706020507" pitchFamily="18" charset="2"/>
              </a:rPr>
              <a:t>		P[w]:= v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r>
              <a:rPr lang="es-ES_tradnl" altLang="es-ES_tradnl" sz="2800">
                <a:sym typeface="Symbol" panose="05050102010706020507" pitchFamily="18" charset="2"/>
              </a:rPr>
              <a:t>	</a:t>
            </a:r>
            <a:r>
              <a:rPr lang="es-ES_tradnl" altLang="es-ES_tradnl" sz="2800" b="1">
                <a:sym typeface="Symbol" panose="05050102010706020507" pitchFamily="18" charset="2"/>
              </a:rPr>
              <a:t>finsi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3 Marcador de pie de página">
            <a:extLst>
              <a:ext uri="{FF2B5EF4-FFF2-40B4-BE49-F238E27FC236}">
                <a16:creationId xmlns:a16="http://schemas.microsoft.com/office/drawing/2014/main" id="{8A3AFB7D-CF11-52B8-3F56-716089D3C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BDCD42D5-22CF-4D1E-91CE-77C551839F42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3491" name="Freeform 31">
            <a:extLst>
              <a:ext uri="{FF2B5EF4-FFF2-40B4-BE49-F238E27FC236}">
                <a16:creationId xmlns:a16="http://schemas.microsoft.com/office/drawing/2014/main" id="{AD509DC8-12EB-8B93-532D-E408E298286D}"/>
              </a:ext>
            </a:extLst>
          </p:cNvPr>
          <p:cNvSpPr>
            <a:spLocks/>
          </p:cNvSpPr>
          <p:nvPr/>
        </p:nvSpPr>
        <p:spPr bwMode="auto">
          <a:xfrm>
            <a:off x="4232275" y="720725"/>
            <a:ext cx="1724025" cy="1333500"/>
          </a:xfrm>
          <a:custGeom>
            <a:avLst/>
            <a:gdLst>
              <a:gd name="T0" fmla="*/ 2147483646 w 1086"/>
              <a:gd name="T1" fmla="*/ 2147483646 h 763"/>
              <a:gd name="T2" fmla="*/ 2147483646 w 1086"/>
              <a:gd name="T3" fmla="*/ 2147483646 h 763"/>
              <a:gd name="T4" fmla="*/ 2147483646 w 1086"/>
              <a:gd name="T5" fmla="*/ 2147483646 h 763"/>
              <a:gd name="T6" fmla="*/ 2147483646 w 1086"/>
              <a:gd name="T7" fmla="*/ 2147483646 h 763"/>
              <a:gd name="T8" fmla="*/ 2147483646 w 1086"/>
              <a:gd name="T9" fmla="*/ 2147483646 h 763"/>
              <a:gd name="T10" fmla="*/ 2147483646 w 1086"/>
              <a:gd name="T11" fmla="*/ 2147483646 h 763"/>
              <a:gd name="T12" fmla="*/ 2147483646 w 1086"/>
              <a:gd name="T13" fmla="*/ 2147483646 h 763"/>
              <a:gd name="T14" fmla="*/ 2147483646 w 1086"/>
              <a:gd name="T15" fmla="*/ 2147483646 h 7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6" h="763">
                <a:moveTo>
                  <a:pt x="51" y="73"/>
                </a:moveTo>
                <a:cubicBezTo>
                  <a:pt x="102" y="0"/>
                  <a:pt x="266" y="33"/>
                  <a:pt x="416" y="35"/>
                </a:cubicBezTo>
                <a:cubicBezTo>
                  <a:pt x="566" y="37"/>
                  <a:pt x="850" y="14"/>
                  <a:pt x="954" y="83"/>
                </a:cubicBezTo>
                <a:cubicBezTo>
                  <a:pt x="1058" y="152"/>
                  <a:pt x="1086" y="346"/>
                  <a:pt x="1040" y="448"/>
                </a:cubicBezTo>
                <a:cubicBezTo>
                  <a:pt x="994" y="550"/>
                  <a:pt x="821" y="651"/>
                  <a:pt x="675" y="697"/>
                </a:cubicBezTo>
                <a:cubicBezTo>
                  <a:pt x="529" y="743"/>
                  <a:pt x="260" y="763"/>
                  <a:pt x="166" y="726"/>
                </a:cubicBezTo>
                <a:cubicBezTo>
                  <a:pt x="72" y="689"/>
                  <a:pt x="128" y="578"/>
                  <a:pt x="109" y="476"/>
                </a:cubicBezTo>
                <a:cubicBezTo>
                  <a:pt x="90" y="374"/>
                  <a:pt x="0" y="146"/>
                  <a:pt x="51" y="73"/>
                </a:cubicBezTo>
                <a:close/>
              </a:path>
            </a:pathLst>
          </a:custGeom>
          <a:solidFill>
            <a:srgbClr val="DBFFDB"/>
          </a:soli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642B75C0-D90E-5B0D-AEEE-F9C3CF4C3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1825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385899D8-D8B1-6516-ED43-1E3DE5595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2865438"/>
            <a:ext cx="8688387" cy="34083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Camino especial para w: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Sin pasar por </a:t>
            </a:r>
            <a:r>
              <a:rPr lang="es-ES_tradnl" altLang="es-ES_tradnl" sz="2600" b="1">
                <a:sym typeface="Symbol" panose="05050102010706020507" pitchFamily="18" charset="2"/>
              </a:rPr>
              <a:t>v</a:t>
            </a:r>
            <a:r>
              <a:rPr lang="es-ES_tradnl" altLang="es-ES_tradnl" sz="2600">
                <a:sym typeface="Symbol" panose="05050102010706020507" pitchFamily="18" charset="2"/>
              </a:rPr>
              <a:t>: D[w]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Pasando por </a:t>
            </a:r>
            <a:r>
              <a:rPr lang="es-ES_tradnl" altLang="es-ES_tradnl" sz="2600" b="1">
                <a:sym typeface="Symbol" panose="05050102010706020507" pitchFamily="18" charset="2"/>
              </a:rPr>
              <a:t>v</a:t>
            </a:r>
            <a:r>
              <a:rPr lang="es-ES_tradnl" altLang="es-ES_tradnl" sz="2600">
                <a:sym typeface="Symbol" panose="05050102010706020507" pitchFamily="18" charset="2"/>
              </a:rPr>
              <a:t>: D[v] + C[v,w]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Nos quedamos con el menor.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Si el menor es pasando por </a:t>
            </a:r>
            <a:r>
              <a:rPr lang="es-ES_tradnl" altLang="es-ES_tradnl" sz="2800" b="1">
                <a:sym typeface="Symbol" panose="05050102010706020507" pitchFamily="18" charset="2"/>
              </a:rPr>
              <a:t>v</a:t>
            </a:r>
            <a:r>
              <a:rPr lang="es-ES_tradnl" altLang="es-ES_tradnl" sz="2800">
                <a:sym typeface="Symbol" panose="05050102010706020507" pitchFamily="18" charset="2"/>
              </a:rPr>
              <a:t> entonces: </a:t>
            </a:r>
            <a:r>
              <a:rPr lang="es-ES_tradnl" altLang="es-ES_tradnl" sz="2800" b="1">
                <a:sym typeface="Symbol" panose="05050102010706020507" pitchFamily="18" charset="2"/>
              </a:rPr>
              <a:t>P[w]= v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Camino especial para </a:t>
            </a:r>
            <a:r>
              <a:rPr lang="es-ES_tradnl" altLang="es-ES_tradnl" sz="2800" b="1">
                <a:sym typeface="Symbol" panose="05050102010706020507" pitchFamily="18" charset="2"/>
              </a:rPr>
              <a:t>w</a:t>
            </a:r>
            <a:r>
              <a:rPr lang="es-ES_tradnl" altLang="es-ES_tradnl" sz="2800">
                <a:sym typeface="Symbol" panose="05050102010706020507" pitchFamily="18" charset="2"/>
              </a:rPr>
              <a:t>: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r>
              <a:rPr lang="es-ES_tradnl" altLang="es-ES_tradnl" sz="2800">
                <a:sym typeface="Symbol" panose="05050102010706020507" pitchFamily="18" charset="2"/>
              </a:rPr>
              <a:t>1 </a:t>
            </a:r>
            <a:r>
              <a:rPr lang="es-ES_tradnl" altLang="es-ES_tradnl" sz="2800">
                <a:cs typeface="Arial" panose="020B0604020202020204" pitchFamily="34" charset="0"/>
                <a:sym typeface="Symbol" panose="05050102010706020507" pitchFamily="18" charset="2"/>
              </a:rPr>
              <a:t> ...  P[P[P[w]]]  P[P[w]]  P[w]  w</a:t>
            </a:r>
            <a:endParaRPr lang="es-ES_tradnl" altLang="es-ES_tradnl" sz="3200">
              <a:sym typeface="Symbol" panose="05050102010706020507" pitchFamily="18" charset="2"/>
            </a:endParaRPr>
          </a:p>
        </p:txBody>
      </p:sp>
      <p:sp>
        <p:nvSpPr>
          <p:cNvPr id="63494" name="Freeform 4">
            <a:extLst>
              <a:ext uri="{FF2B5EF4-FFF2-40B4-BE49-F238E27FC236}">
                <a16:creationId xmlns:a16="http://schemas.microsoft.com/office/drawing/2014/main" id="{65EE96E4-1F32-47F6-4460-1085F6B63078}"/>
              </a:ext>
            </a:extLst>
          </p:cNvPr>
          <p:cNvSpPr>
            <a:spLocks/>
          </p:cNvSpPr>
          <p:nvPr/>
        </p:nvSpPr>
        <p:spPr bwMode="auto">
          <a:xfrm>
            <a:off x="1484313" y="530225"/>
            <a:ext cx="3675062" cy="2303463"/>
          </a:xfrm>
          <a:custGeom>
            <a:avLst/>
            <a:gdLst>
              <a:gd name="T0" fmla="*/ 2147483646 w 2315"/>
              <a:gd name="T1" fmla="*/ 2147483646 h 1240"/>
              <a:gd name="T2" fmla="*/ 2147483646 w 2315"/>
              <a:gd name="T3" fmla="*/ 2147483646 h 1240"/>
              <a:gd name="T4" fmla="*/ 2147483646 w 2315"/>
              <a:gd name="T5" fmla="*/ 2147483646 h 1240"/>
              <a:gd name="T6" fmla="*/ 2147483646 w 2315"/>
              <a:gd name="T7" fmla="*/ 2147483646 h 1240"/>
              <a:gd name="T8" fmla="*/ 2147483646 w 2315"/>
              <a:gd name="T9" fmla="*/ 2147483646 h 1240"/>
              <a:gd name="T10" fmla="*/ 2147483646 w 2315"/>
              <a:gd name="T11" fmla="*/ 2147483646 h 1240"/>
              <a:gd name="T12" fmla="*/ 2147483646 w 2315"/>
              <a:gd name="T13" fmla="*/ 2147483646 h 1240"/>
              <a:gd name="T14" fmla="*/ 2147483646 w 2315"/>
              <a:gd name="T15" fmla="*/ 2147483646 h 1240"/>
              <a:gd name="T16" fmla="*/ 2147483646 w 2315"/>
              <a:gd name="T17" fmla="*/ 2147483646 h 1240"/>
              <a:gd name="T18" fmla="*/ 2147483646 w 2315"/>
              <a:gd name="T19" fmla="*/ 2147483646 h 1240"/>
              <a:gd name="T20" fmla="*/ 2147483646 w 2315"/>
              <a:gd name="T21" fmla="*/ 2147483646 h 1240"/>
              <a:gd name="T22" fmla="*/ 2147483646 w 2315"/>
              <a:gd name="T23" fmla="*/ 2147483646 h 1240"/>
              <a:gd name="T24" fmla="*/ 2147483646 w 2315"/>
              <a:gd name="T25" fmla="*/ 2147483646 h 12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315" h="1240">
                <a:moveTo>
                  <a:pt x="314" y="713"/>
                </a:moveTo>
                <a:cubicBezTo>
                  <a:pt x="215" y="658"/>
                  <a:pt x="0" y="527"/>
                  <a:pt x="20" y="424"/>
                </a:cubicBezTo>
                <a:cubicBezTo>
                  <a:pt x="40" y="321"/>
                  <a:pt x="233" y="154"/>
                  <a:pt x="433" y="92"/>
                </a:cubicBezTo>
                <a:cubicBezTo>
                  <a:pt x="633" y="30"/>
                  <a:pt x="969" y="62"/>
                  <a:pt x="1219" y="50"/>
                </a:cubicBezTo>
                <a:cubicBezTo>
                  <a:pt x="1468" y="38"/>
                  <a:pt x="1756" y="0"/>
                  <a:pt x="1931" y="20"/>
                </a:cubicBezTo>
                <a:cubicBezTo>
                  <a:pt x="2106" y="40"/>
                  <a:pt x="2229" y="111"/>
                  <a:pt x="2272" y="171"/>
                </a:cubicBezTo>
                <a:cubicBezTo>
                  <a:pt x="2315" y="231"/>
                  <a:pt x="2198" y="303"/>
                  <a:pt x="2189" y="382"/>
                </a:cubicBezTo>
                <a:cubicBezTo>
                  <a:pt x="2181" y="461"/>
                  <a:pt x="2243" y="547"/>
                  <a:pt x="2220" y="647"/>
                </a:cubicBezTo>
                <a:cubicBezTo>
                  <a:pt x="2198" y="746"/>
                  <a:pt x="2156" y="881"/>
                  <a:pt x="2056" y="978"/>
                </a:cubicBezTo>
                <a:cubicBezTo>
                  <a:pt x="1956" y="1075"/>
                  <a:pt x="1815" y="1222"/>
                  <a:pt x="1619" y="1231"/>
                </a:cubicBezTo>
                <a:cubicBezTo>
                  <a:pt x="1423" y="1240"/>
                  <a:pt x="1048" y="1110"/>
                  <a:pt x="880" y="1030"/>
                </a:cubicBezTo>
                <a:cubicBezTo>
                  <a:pt x="712" y="950"/>
                  <a:pt x="705" y="804"/>
                  <a:pt x="611" y="751"/>
                </a:cubicBezTo>
                <a:cubicBezTo>
                  <a:pt x="517" y="698"/>
                  <a:pt x="413" y="768"/>
                  <a:pt x="314" y="713"/>
                </a:cubicBezTo>
                <a:close/>
              </a:path>
            </a:pathLst>
          </a:custGeom>
          <a:solidFill>
            <a:srgbClr val="8AFE7E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5" name="Line 5">
            <a:extLst>
              <a:ext uri="{FF2B5EF4-FFF2-40B4-BE49-F238E27FC236}">
                <a16:creationId xmlns:a16="http://schemas.microsoft.com/office/drawing/2014/main" id="{5CEAC187-0E05-AFD4-255B-166AED4CC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6238" y="1417638"/>
            <a:ext cx="352425" cy="782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3496" name="Freeform 6">
            <a:extLst>
              <a:ext uri="{FF2B5EF4-FFF2-40B4-BE49-F238E27FC236}">
                <a16:creationId xmlns:a16="http://schemas.microsoft.com/office/drawing/2014/main" id="{A2F3705E-32B2-7412-462D-D245D9ACCB13}"/>
              </a:ext>
            </a:extLst>
          </p:cNvPr>
          <p:cNvSpPr>
            <a:spLocks/>
          </p:cNvSpPr>
          <p:nvPr/>
        </p:nvSpPr>
        <p:spPr bwMode="auto">
          <a:xfrm>
            <a:off x="2833688" y="1508125"/>
            <a:ext cx="2790825" cy="976313"/>
          </a:xfrm>
          <a:custGeom>
            <a:avLst/>
            <a:gdLst>
              <a:gd name="T0" fmla="*/ 0 w 1758"/>
              <a:gd name="T1" fmla="*/ 0 h 615"/>
              <a:gd name="T2" fmla="*/ 2147483646 w 1758"/>
              <a:gd name="T3" fmla="*/ 2147483646 h 615"/>
              <a:gd name="T4" fmla="*/ 2147483646 w 1758"/>
              <a:gd name="T5" fmla="*/ 2147483646 h 615"/>
              <a:gd name="T6" fmla="*/ 2147483646 w 1758"/>
              <a:gd name="T7" fmla="*/ 2147483646 h 615"/>
              <a:gd name="T8" fmla="*/ 2147483646 w 1758"/>
              <a:gd name="T9" fmla="*/ 2147483646 h 615"/>
              <a:gd name="T10" fmla="*/ 2147483646 w 1758"/>
              <a:gd name="T11" fmla="*/ 2147483646 h 615"/>
              <a:gd name="T12" fmla="*/ 2147483646 w 1758"/>
              <a:gd name="T13" fmla="*/ 2147483646 h 615"/>
              <a:gd name="T14" fmla="*/ 2147483646 w 1758"/>
              <a:gd name="T15" fmla="*/ 2147483646 h 6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58" h="615">
                <a:moveTo>
                  <a:pt x="0" y="0"/>
                </a:moveTo>
                <a:cubicBezTo>
                  <a:pt x="40" y="35"/>
                  <a:pt x="145" y="183"/>
                  <a:pt x="241" y="212"/>
                </a:cubicBezTo>
                <a:cubicBezTo>
                  <a:pt x="337" y="241"/>
                  <a:pt x="499" y="156"/>
                  <a:pt x="577" y="173"/>
                </a:cubicBezTo>
                <a:cubicBezTo>
                  <a:pt x="655" y="190"/>
                  <a:pt x="645" y="312"/>
                  <a:pt x="712" y="317"/>
                </a:cubicBezTo>
                <a:cubicBezTo>
                  <a:pt x="779" y="322"/>
                  <a:pt x="916" y="170"/>
                  <a:pt x="981" y="202"/>
                </a:cubicBezTo>
                <a:cubicBezTo>
                  <a:pt x="1046" y="234"/>
                  <a:pt x="1073" y="451"/>
                  <a:pt x="1105" y="509"/>
                </a:cubicBezTo>
                <a:cubicBezTo>
                  <a:pt x="1137" y="567"/>
                  <a:pt x="1064" y="530"/>
                  <a:pt x="1173" y="548"/>
                </a:cubicBezTo>
                <a:cubicBezTo>
                  <a:pt x="1282" y="566"/>
                  <a:pt x="1636" y="601"/>
                  <a:pt x="1758" y="615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3497" name="Freeform 12">
            <a:extLst>
              <a:ext uri="{FF2B5EF4-FFF2-40B4-BE49-F238E27FC236}">
                <a16:creationId xmlns:a16="http://schemas.microsoft.com/office/drawing/2014/main" id="{B2E84356-1E5F-CE01-C019-4E0A2F90B558}"/>
              </a:ext>
            </a:extLst>
          </p:cNvPr>
          <p:cNvSpPr>
            <a:spLocks/>
          </p:cNvSpPr>
          <p:nvPr/>
        </p:nvSpPr>
        <p:spPr bwMode="auto">
          <a:xfrm>
            <a:off x="2851150" y="1131888"/>
            <a:ext cx="2373313" cy="387350"/>
          </a:xfrm>
          <a:custGeom>
            <a:avLst/>
            <a:gdLst>
              <a:gd name="T0" fmla="*/ 0 w 1495"/>
              <a:gd name="T1" fmla="*/ 2147483646 h 244"/>
              <a:gd name="T2" fmla="*/ 2147483646 w 1495"/>
              <a:gd name="T3" fmla="*/ 2147483646 h 244"/>
              <a:gd name="T4" fmla="*/ 2147483646 w 1495"/>
              <a:gd name="T5" fmla="*/ 2147483646 h 244"/>
              <a:gd name="T6" fmla="*/ 2147483646 w 1495"/>
              <a:gd name="T7" fmla="*/ 2147483646 h 244"/>
              <a:gd name="T8" fmla="*/ 2147483646 w 1495"/>
              <a:gd name="T9" fmla="*/ 2147483646 h 244"/>
              <a:gd name="T10" fmla="*/ 2147483646 w 1495"/>
              <a:gd name="T11" fmla="*/ 2147483646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5" h="244">
                <a:moveTo>
                  <a:pt x="0" y="170"/>
                </a:moveTo>
                <a:cubicBezTo>
                  <a:pt x="51" y="178"/>
                  <a:pt x="217" y="244"/>
                  <a:pt x="307" y="218"/>
                </a:cubicBezTo>
                <a:cubicBezTo>
                  <a:pt x="397" y="192"/>
                  <a:pt x="438" y="34"/>
                  <a:pt x="537" y="17"/>
                </a:cubicBezTo>
                <a:cubicBezTo>
                  <a:pt x="636" y="0"/>
                  <a:pt x="808" y="108"/>
                  <a:pt x="902" y="113"/>
                </a:cubicBezTo>
                <a:cubicBezTo>
                  <a:pt x="996" y="118"/>
                  <a:pt x="1005" y="48"/>
                  <a:pt x="1104" y="46"/>
                </a:cubicBezTo>
                <a:cubicBezTo>
                  <a:pt x="1203" y="44"/>
                  <a:pt x="1414" y="90"/>
                  <a:pt x="1495" y="102"/>
                </a:cubicBezTo>
              </a:path>
            </a:pathLst>
          </a:custGeom>
          <a:noFill/>
          <a:ln w="762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3498" name="Oval 20">
            <a:extLst>
              <a:ext uri="{FF2B5EF4-FFF2-40B4-BE49-F238E27FC236}">
                <a16:creationId xmlns:a16="http://schemas.microsoft.com/office/drawing/2014/main" id="{EAC2D1EB-8D0C-E72F-B52F-723384BE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1219200"/>
            <a:ext cx="544512" cy="492125"/>
          </a:xfrm>
          <a:prstGeom prst="ellipse">
            <a:avLst/>
          </a:prstGeom>
          <a:solidFill>
            <a:srgbClr val="15D70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 b="1"/>
              <a:t>1</a:t>
            </a:r>
          </a:p>
        </p:txBody>
      </p:sp>
      <p:sp>
        <p:nvSpPr>
          <p:cNvPr id="63499" name="Oval 21">
            <a:extLst>
              <a:ext uri="{FF2B5EF4-FFF2-40B4-BE49-F238E27FC236}">
                <a16:creationId xmlns:a16="http://schemas.microsoft.com/office/drawing/2014/main" id="{C7C6D6D4-894C-0420-E041-06BB533E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1008063"/>
            <a:ext cx="560388" cy="538162"/>
          </a:xfrm>
          <a:prstGeom prst="ellipse">
            <a:avLst/>
          </a:prstGeom>
          <a:solidFill>
            <a:srgbClr val="DBFFD7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/>
              <a:t>v</a:t>
            </a:r>
          </a:p>
        </p:txBody>
      </p:sp>
      <p:sp>
        <p:nvSpPr>
          <p:cNvPr id="63500" name="Oval 25">
            <a:extLst>
              <a:ext uri="{FF2B5EF4-FFF2-40B4-BE49-F238E27FC236}">
                <a16:creationId xmlns:a16="http://schemas.microsoft.com/office/drawing/2014/main" id="{99B7075C-D009-5F7F-5302-3AD10BE3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208213"/>
            <a:ext cx="573087" cy="5365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/>
              <a:t>w</a:t>
            </a:r>
          </a:p>
        </p:txBody>
      </p:sp>
      <p:sp>
        <p:nvSpPr>
          <p:cNvPr id="63501" name="Text Box 29">
            <a:extLst>
              <a:ext uri="{FF2B5EF4-FFF2-40B4-BE49-F238E27FC236}">
                <a16:creationId xmlns:a16="http://schemas.microsoft.com/office/drawing/2014/main" id="{22F21565-C1B7-0178-7C35-2086E315E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1020763"/>
            <a:ext cx="547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 b="1"/>
              <a:t>S</a:t>
            </a:r>
            <a:endParaRPr lang="es-ES" altLang="es-ES_tradnl" sz="3200" b="1"/>
          </a:p>
        </p:txBody>
      </p:sp>
      <p:sp>
        <p:nvSpPr>
          <p:cNvPr id="63502" name="Text Box 30">
            <a:extLst>
              <a:ext uri="{FF2B5EF4-FFF2-40B4-BE49-F238E27FC236}">
                <a16:creationId xmlns:a16="http://schemas.microsoft.com/office/drawing/2014/main" id="{6702410A-5FE4-A089-4473-4B45F19A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749300"/>
            <a:ext cx="44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 b="1"/>
              <a:t>T</a:t>
            </a:r>
            <a:endParaRPr lang="es-ES" altLang="es-ES_tradnl" sz="3200" b="1"/>
          </a:p>
        </p:txBody>
      </p:sp>
      <p:sp>
        <p:nvSpPr>
          <p:cNvPr id="63503" name="Text Box 32">
            <a:extLst>
              <a:ext uri="{FF2B5EF4-FFF2-40B4-BE49-F238E27FC236}">
                <a16:creationId xmlns:a16="http://schemas.microsoft.com/office/drawing/2014/main" id="{B0D3A007-D5A2-9BDF-AD67-C4AD80C9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1620838"/>
            <a:ext cx="1554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/>
              <a:t>C[v, w]</a:t>
            </a:r>
            <a:endParaRPr lang="es-ES" altLang="es-ES_tradnl" sz="3200"/>
          </a:p>
        </p:txBody>
      </p:sp>
      <p:sp>
        <p:nvSpPr>
          <p:cNvPr id="63504" name="Text Box 33">
            <a:extLst>
              <a:ext uri="{FF2B5EF4-FFF2-40B4-BE49-F238E27FC236}">
                <a16:creationId xmlns:a16="http://schemas.microsoft.com/office/drawing/2014/main" id="{AEAA1914-50A5-DB24-1AA4-8BE5783C0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2005013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/>
              <a:t>D[w]</a:t>
            </a:r>
            <a:endParaRPr lang="es-ES" altLang="es-ES_tradnl" sz="3200"/>
          </a:p>
        </p:txBody>
      </p:sp>
      <p:sp>
        <p:nvSpPr>
          <p:cNvPr id="63505" name="Text Box 34">
            <a:extLst>
              <a:ext uri="{FF2B5EF4-FFF2-40B4-BE49-F238E27FC236}">
                <a16:creationId xmlns:a16="http://schemas.microsoft.com/office/drawing/2014/main" id="{64728BC3-4EB2-694B-6A64-526DE8FC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075" y="587375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/>
              <a:t>D[v]</a:t>
            </a:r>
            <a:endParaRPr lang="es-ES" altLang="es-ES_tradnl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3 Marcador de pie de página">
            <a:extLst>
              <a:ext uri="{FF2B5EF4-FFF2-40B4-BE49-F238E27FC236}">
                <a16:creationId xmlns:a16="http://schemas.microsoft.com/office/drawing/2014/main" id="{9F073439-3FC7-3D55-FB5C-E6E4D49F6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BD1976D9-0591-4DC0-B989-07B36030FA0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30A7030-820D-DAC8-1CE6-84F89161B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13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D8A5114-77D3-26F6-3410-8FBEC3494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427038"/>
            <a:ext cx="8612187" cy="5922962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Algoritmo de Dijkstra</a:t>
            </a:r>
            <a:endParaRPr lang="es-ES_tradnl" altLang="es-ES_tradnl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Entrada: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r>
              <a:rPr lang="es-ES_tradnl" altLang="es-ES_tradnl" sz="2600" b="1">
                <a:sym typeface="Symbol" panose="05050102010706020507" pitchFamily="18" charset="2"/>
              </a:rPr>
              <a:t>C:</a:t>
            </a:r>
            <a:r>
              <a:rPr lang="es-ES_tradnl" altLang="es-ES_tradnl" sz="2600">
                <a:sym typeface="Symbol" panose="05050102010706020507" pitchFamily="18" charset="2"/>
              </a:rPr>
              <a:t> </a:t>
            </a:r>
            <a:r>
              <a:rPr lang="es-ES_tradnl" altLang="es-ES_tradnl" sz="2600" b="1">
                <a:sym typeface="Symbol" panose="05050102010706020507" pitchFamily="18" charset="2"/>
              </a:rPr>
              <a:t>array </a:t>
            </a:r>
            <a:r>
              <a:rPr lang="es-ES_tradnl" altLang="es-ES_tradnl" sz="2600">
                <a:sym typeface="Symbol" panose="05050102010706020507" pitchFamily="18" charset="2"/>
              </a:rPr>
              <a:t>[1..n, 1..n] </a:t>
            </a:r>
            <a:r>
              <a:rPr lang="es-ES_tradnl" altLang="es-ES_tradnl" sz="2600" b="1">
                <a:sym typeface="Symbol" panose="05050102010706020507" pitchFamily="18" charset="2"/>
              </a:rPr>
              <a:t>de</a:t>
            </a:r>
            <a:r>
              <a:rPr lang="es-ES_tradnl" altLang="es-ES_tradnl" sz="2600">
                <a:sym typeface="Symbol" panose="05050102010706020507" pitchFamily="18" charset="2"/>
              </a:rPr>
              <a:t> real </a:t>
            </a:r>
            <a:r>
              <a:rPr lang="es-ES_tradnl" altLang="es-ES_tradnl" sz="260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600">
                <a:sym typeface="Symbol" panose="05050102010706020507" pitchFamily="18" charset="2"/>
              </a:rPr>
              <a:t>Matriz de costes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Salida:</a:t>
            </a:r>
            <a:endParaRPr lang="es-ES_tradnl" altLang="es-ES_tradnl" sz="28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	</a:t>
            </a:r>
            <a:r>
              <a:rPr lang="es-ES_tradnl" altLang="es-ES_tradnl" sz="2600" b="1">
                <a:sym typeface="Symbol" panose="05050102010706020507" pitchFamily="18" charset="2"/>
              </a:rPr>
              <a:t>D: array </a:t>
            </a:r>
            <a:r>
              <a:rPr lang="es-ES_tradnl" altLang="es-ES_tradnl" sz="2600">
                <a:sym typeface="Symbol" panose="05050102010706020507" pitchFamily="18" charset="2"/>
              </a:rPr>
              <a:t>[2..n]</a:t>
            </a:r>
            <a:r>
              <a:rPr lang="es-ES_tradnl" altLang="es-ES_tradnl" sz="2600" b="1">
                <a:sym typeface="Symbol" panose="05050102010706020507" pitchFamily="18" charset="2"/>
              </a:rPr>
              <a:t> de </a:t>
            </a:r>
            <a:r>
              <a:rPr lang="es-ES_tradnl" altLang="es-ES_tradnl" sz="2600">
                <a:sym typeface="Symbol" panose="05050102010706020507" pitchFamily="18" charset="2"/>
              </a:rPr>
              <a:t>real </a:t>
            </a:r>
            <a:r>
              <a:rPr lang="es-ES_tradnl" altLang="es-ES_tradnl" sz="260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600">
                <a:sym typeface="Symbol" panose="05050102010706020507" pitchFamily="18" charset="2"/>
              </a:rPr>
              <a:t> Costes de caminos mínimos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</a:t>
            </a:r>
            <a:r>
              <a:rPr lang="es-ES_tradnl" altLang="es-ES_tradnl" sz="2600" b="1">
                <a:sym typeface="Symbol" panose="05050102010706020507" pitchFamily="18" charset="2"/>
              </a:rPr>
              <a:t>P: array</a:t>
            </a:r>
            <a:r>
              <a:rPr lang="es-ES_tradnl" altLang="es-ES_tradnl" sz="2600">
                <a:sym typeface="Symbol" panose="05050102010706020507" pitchFamily="18" charset="2"/>
              </a:rPr>
              <a:t> [2..n] </a:t>
            </a:r>
            <a:r>
              <a:rPr lang="es-ES_tradnl" altLang="es-ES_tradnl" sz="2600" b="1">
                <a:sym typeface="Symbol" panose="05050102010706020507" pitchFamily="18" charset="2"/>
              </a:rPr>
              <a:t>de</a:t>
            </a:r>
            <a:r>
              <a:rPr lang="es-ES_tradnl" altLang="es-ES_tradnl" sz="2600">
                <a:sym typeface="Symbol" panose="05050102010706020507" pitchFamily="18" charset="2"/>
              </a:rPr>
              <a:t> entero </a:t>
            </a:r>
            <a:r>
              <a:rPr lang="es-ES_tradnl" altLang="es-ES_tradnl" sz="260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600">
                <a:sym typeface="Symbol" panose="05050102010706020507" pitchFamily="18" charset="2"/>
              </a:rPr>
              <a:t> Nodos de paso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Datos para </a:t>
            </a:r>
            <a:r>
              <a:rPr lang="es-ES_tradnl" altLang="es-ES_tradnl" sz="2800" b="1">
                <a:sym typeface="Symbol" panose="05050102010706020507" pitchFamily="18" charset="2"/>
              </a:rPr>
              <a:t>cálculos intermedios:</a:t>
            </a:r>
            <a:br>
              <a:rPr lang="es-ES_tradnl" altLang="es-ES_tradnl" sz="2800">
                <a:sym typeface="Symbol" panose="05050102010706020507" pitchFamily="18" charset="2"/>
              </a:rPr>
            </a:br>
            <a:r>
              <a:rPr lang="es-ES_tradnl" altLang="es-ES_tradnl" sz="2600" b="1">
                <a:sym typeface="Symbol" panose="05050102010706020507" pitchFamily="18" charset="2"/>
              </a:rPr>
              <a:t>S: array</a:t>
            </a:r>
            <a:r>
              <a:rPr lang="es-ES_tradnl" altLang="es-ES_tradnl" sz="2600">
                <a:sym typeface="Symbol" panose="05050102010706020507" pitchFamily="18" charset="2"/>
              </a:rPr>
              <a:t> [2..n] </a:t>
            </a:r>
            <a:r>
              <a:rPr lang="es-ES_tradnl" altLang="es-ES_tradnl" sz="2600" b="1">
                <a:sym typeface="Symbol" panose="05050102010706020507" pitchFamily="18" charset="2"/>
              </a:rPr>
              <a:t>de</a:t>
            </a:r>
            <a:r>
              <a:rPr lang="es-ES_tradnl" altLang="es-ES_tradnl" sz="2600">
                <a:sym typeface="Symbol" panose="05050102010706020507" pitchFamily="18" charset="2"/>
              </a:rPr>
              <a:t> booleano </a:t>
            </a:r>
            <a:r>
              <a:rPr lang="es-ES_tradnl" altLang="es-ES_tradnl" sz="2600">
                <a:cs typeface="Arial" panose="020B0604020202020204" pitchFamily="34" charset="0"/>
                <a:sym typeface="Symbol" panose="05050102010706020507" pitchFamily="18" charset="2"/>
              </a:rPr>
              <a:t> Nodos escogidos</a:t>
            </a:r>
          </a:p>
          <a:p>
            <a:pPr>
              <a:spcBef>
                <a:spcPct val="10000"/>
              </a:spcBef>
            </a:pPr>
            <a:endParaRPr lang="es-ES_tradnl" altLang="es-ES_tradnl" sz="12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Inicialización:	    </a:t>
            </a:r>
            <a:r>
              <a:rPr lang="es-ES_tradnl" altLang="es-ES_tradnl" sz="2400" b="1">
                <a:sym typeface="Symbol" panose="05050102010706020507" pitchFamily="18" charset="2"/>
              </a:rPr>
              <a:t>para</a:t>
            </a:r>
            <a:r>
              <a:rPr lang="es-ES_tradnl" altLang="es-ES_tradnl" sz="2400">
                <a:sym typeface="Symbol" panose="05050102010706020507" pitchFamily="18" charset="2"/>
              </a:rPr>
              <a:t> v:= 2, ..., n </a:t>
            </a:r>
            <a:r>
              <a:rPr lang="es-ES_tradnl" altLang="es-ES_tradnl" sz="24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					D[v]:= C[1, v]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					P[v]:=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					S[v]:= 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				     </a:t>
            </a:r>
            <a:r>
              <a:rPr lang="es-ES_tradnl" altLang="es-ES_tradnl" sz="2400" b="1">
                <a:sym typeface="Symbol" panose="05050102010706020507" pitchFamily="18" charset="2"/>
              </a:rPr>
              <a:t>finpara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3 Marcador de pie de página">
            <a:extLst>
              <a:ext uri="{FF2B5EF4-FFF2-40B4-BE49-F238E27FC236}">
                <a16:creationId xmlns:a16="http://schemas.microsoft.com/office/drawing/2014/main" id="{E6AC4DC2-B553-11E4-D350-C4AB0F46F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87872226-8742-498B-A4F0-5FA8F2BA550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E01032-FAAE-08A4-97D2-5DA6A5B2C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413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D5964FE-EC6A-673E-9435-00D311397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" y="763588"/>
            <a:ext cx="8978900" cy="4991100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Algoritmo de Dijkstra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s-ES_tradnl" altLang="es-ES_tradnl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</a:t>
            </a:r>
            <a:r>
              <a:rPr lang="es-ES_tradnl" altLang="es-ES_tradnl" sz="2600" b="1">
                <a:sym typeface="Symbol" panose="05050102010706020507" pitchFamily="18" charset="2"/>
              </a:rPr>
              <a:t>para</a:t>
            </a:r>
            <a:r>
              <a:rPr lang="es-ES_tradnl" altLang="es-ES_tradnl" sz="2600">
                <a:sym typeface="Symbol" panose="05050102010706020507" pitchFamily="18" charset="2"/>
              </a:rPr>
              <a:t> i:= 1, ..., n-1 </a:t>
            </a:r>
            <a:r>
              <a:rPr lang="es-ES_tradnl" altLang="es-ES_tradnl" sz="26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v:= nodo con S[v]==FALSE y mínimo D[v]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S[v]:=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</a:t>
            </a:r>
            <a:r>
              <a:rPr lang="es-ES_tradnl" altLang="es-ES_tradnl" sz="2600" b="1">
                <a:sym typeface="Symbol" panose="05050102010706020507" pitchFamily="18" charset="2"/>
              </a:rPr>
              <a:t>para</a:t>
            </a:r>
            <a:r>
              <a:rPr lang="es-ES_tradnl" altLang="es-ES_tradnl" sz="2600">
                <a:sym typeface="Symbol" panose="05050102010706020507" pitchFamily="18" charset="2"/>
              </a:rPr>
              <a:t> </a:t>
            </a:r>
            <a:r>
              <a:rPr lang="es-ES_tradnl" altLang="es-ES_tradnl" sz="2600" b="1">
                <a:sym typeface="Symbol" panose="05050102010706020507" pitchFamily="18" charset="2"/>
              </a:rPr>
              <a:t>cada</a:t>
            </a:r>
            <a:r>
              <a:rPr lang="es-ES_tradnl" altLang="es-ES_tradnl" sz="2600">
                <a:sym typeface="Symbol" panose="05050102010706020507" pitchFamily="18" charset="2"/>
              </a:rPr>
              <a:t> nodo w adyacente a v </a:t>
            </a:r>
            <a:r>
              <a:rPr lang="es-ES_tradnl" altLang="es-ES_tradnl" sz="26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     </a:t>
            </a:r>
            <a:r>
              <a:rPr lang="es-ES_tradnl" altLang="es-ES_tradnl" sz="2600" b="1">
                <a:sym typeface="Symbol" panose="05050102010706020507" pitchFamily="18" charset="2"/>
              </a:rPr>
              <a:t>si</a:t>
            </a:r>
            <a:r>
              <a:rPr lang="es-ES_tradnl" altLang="es-ES_tradnl" sz="2600">
                <a:sym typeface="Symbol" panose="05050102010706020507" pitchFamily="18" charset="2"/>
              </a:rPr>
              <a:t> (NOT S[w]) AND (D[v]+C[v,w]&lt;D[w]) </a:t>
            </a:r>
            <a:r>
              <a:rPr lang="es-ES_tradnl" altLang="es-ES_tradnl" sz="2600" b="1">
                <a:sym typeface="Symbol" panose="05050102010706020507" pitchFamily="18" charset="2"/>
              </a:rPr>
              <a:t>entonces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	D[w]:= D[v] + C[v, w]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	P[w]:= 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     </a:t>
            </a:r>
            <a:r>
              <a:rPr lang="es-ES_tradnl" altLang="es-ES_tradnl" sz="2600" b="1">
                <a:sym typeface="Symbol" panose="05050102010706020507" pitchFamily="18" charset="2"/>
              </a:rPr>
              <a:t>finsi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	</a:t>
            </a:r>
            <a:r>
              <a:rPr lang="es-ES_tradnl" altLang="es-ES_tradnl" sz="2600" b="1">
                <a:sym typeface="Symbol" panose="05050102010706020507" pitchFamily="18" charset="2"/>
              </a:rPr>
              <a:t>finpara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</a:t>
            </a:r>
            <a:r>
              <a:rPr lang="es-ES_tradnl" altLang="es-ES_tradnl" sz="2600" b="1">
                <a:sym typeface="Symbol" panose="05050102010706020507" pitchFamily="18" charset="2"/>
              </a:rPr>
              <a:t>finpara</a:t>
            </a:r>
          </a:p>
        </p:txBody>
      </p:sp>
      <p:sp>
        <p:nvSpPr>
          <p:cNvPr id="65541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A1BD94A6-CC24-8962-74E0-54B696AD9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55260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>
                <a:hlinkClick r:id="rId3" action="ppaction://hlinksldjump"/>
              </a:rPr>
              <a:t>+</a:t>
            </a:r>
            <a:endParaRPr lang="es-ES" altLang="es-ES_tradnl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CBDC5282-DC1D-D281-60CB-EB2FD09F32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051741F-9E8A-4CEE-979A-937C7932B0E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BC04E33-EAB8-A3F5-DF24-3636F6099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E3C030C-0B32-8125-9C4A-1060887991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712788"/>
            <a:ext cx="8513762" cy="4953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de transiciones de un AFD.</a:t>
            </a:r>
            <a:endParaRPr lang="es-ES_tradnl" altLang="es-ES_tradnl" sz="2400"/>
          </a:p>
        </p:txBody>
      </p:sp>
      <p:sp>
        <p:nvSpPr>
          <p:cNvPr id="9221" name="Rectangle 28">
            <a:extLst>
              <a:ext uri="{FF2B5EF4-FFF2-40B4-BE49-F238E27FC236}">
                <a16:creationId xmlns:a16="http://schemas.microsoft.com/office/drawing/2014/main" id="{3469BA6E-6201-46E8-2E4E-ADA193B20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30363"/>
            <a:ext cx="8713787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800" b="1" dirty="0"/>
              <a:t>	</a:t>
            </a:r>
            <a:r>
              <a:rPr lang="es-ES_tradnl" altLang="es-ES_tradnl" sz="3200" b="1" dirty="0"/>
              <a:t>Problemas</a:t>
            </a:r>
          </a:p>
          <a:p>
            <a:pPr>
              <a:spcBef>
                <a:spcPct val="0"/>
              </a:spcBef>
            </a:pPr>
            <a:r>
              <a:rPr lang="es-ES_tradnl" altLang="es-ES_tradnl" sz="2800" dirty="0"/>
              <a:t>¿La expresión: </a:t>
            </a:r>
            <a:r>
              <a:rPr lang="es-ES_tradnl" altLang="es-ES_tradnl" sz="2800" dirty="0">
                <a:latin typeface="Lucida Console" panose="020B0609040504020204" pitchFamily="49" charset="0"/>
              </a:rPr>
              <a:t>a b </a:t>
            </a:r>
            <a:r>
              <a:rPr lang="es-ES_tradnl" altLang="es-ES_tradnl" sz="2800" dirty="0" err="1">
                <a:latin typeface="Lucida Console" panose="020B0609040504020204" pitchFamily="49" charset="0"/>
              </a:rPr>
              <a:t>b</a:t>
            </a:r>
            <a:r>
              <a:rPr lang="es-ES_tradnl" altLang="es-ES_tradnl" sz="2800" dirty="0">
                <a:latin typeface="Lucida Console" panose="020B0609040504020204" pitchFamily="49" charset="0"/>
              </a:rPr>
              <a:t> a b a b </a:t>
            </a:r>
            <a:r>
              <a:rPr lang="es-ES_tradnl" altLang="es-ES_tradnl" sz="2800" dirty="0" err="1">
                <a:latin typeface="Lucida Console" panose="020B0609040504020204" pitchFamily="49" charset="0"/>
              </a:rPr>
              <a:t>b</a:t>
            </a:r>
            <a:r>
              <a:rPr lang="es-ES_tradnl" altLang="es-ES_tradnl" sz="2800" dirty="0">
                <a:latin typeface="Lucida Console" panose="020B0609040504020204" pitchFamily="49" charset="0"/>
              </a:rPr>
              <a:t> </a:t>
            </a:r>
            <a:r>
              <a:rPr lang="es-ES_tradnl" altLang="es-ES_tradnl" sz="2800" dirty="0" err="1">
                <a:latin typeface="Lucida Console" panose="020B0609040504020204" pitchFamily="49" charset="0"/>
              </a:rPr>
              <a:t>b</a:t>
            </a:r>
            <a:r>
              <a:rPr lang="es-ES_tradnl" altLang="es-ES_tradnl" sz="2800" dirty="0">
                <a:latin typeface="Lucida Console" panose="020B0609040504020204" pitchFamily="49" charset="0"/>
              </a:rPr>
              <a:t> a</a:t>
            </a:r>
            <a:r>
              <a:rPr lang="es-ES_tradnl" altLang="es-ES_tradnl" sz="2800" dirty="0"/>
              <a:t>,</a:t>
            </a:r>
            <a:br>
              <a:rPr lang="es-ES_tradnl" altLang="es-ES_tradnl" sz="2800" dirty="0"/>
            </a:br>
            <a:r>
              <a:rPr lang="es-ES_tradnl" altLang="es-ES_tradnl" sz="2800" dirty="0"/>
              <a:t>es una expresión válida del lenguaje?</a:t>
            </a:r>
          </a:p>
          <a:p>
            <a:r>
              <a:rPr lang="es-ES_tradnl" altLang="es-ES_tradnl" sz="2800" dirty="0"/>
              <a:t>¿Cuál es la expresión válida más corta?</a:t>
            </a:r>
          </a:p>
          <a:p>
            <a:r>
              <a:rPr lang="es-ES_tradnl" altLang="es-ES_tradnl" sz="2800" dirty="0"/>
              <a:t>Transformar el grafo en una expresión regular y viceversa.</a:t>
            </a:r>
            <a:endParaRPr lang="es-ES_tradnl" altLang="es-ES_tradnl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3 Marcador de pie de página">
            <a:extLst>
              <a:ext uri="{FF2B5EF4-FFF2-40B4-BE49-F238E27FC236}">
                <a16:creationId xmlns:a16="http://schemas.microsoft.com/office/drawing/2014/main" id="{D03619D2-CB8B-860F-FA9B-EA221D8E51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A272559-E16A-45C3-8D2F-205908FFA213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10">
            <a:extLst>
              <a:ext uri="{FF2B5EF4-FFF2-40B4-BE49-F238E27FC236}">
                <a16:creationId xmlns:a16="http://schemas.microsoft.com/office/drawing/2014/main" id="{0A3C3220-C7B3-ABC9-D5C7-3D722D616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1825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66564" name="Rectangle 11">
            <a:extLst>
              <a:ext uri="{FF2B5EF4-FFF2-40B4-BE49-F238E27FC236}">
                <a16:creationId xmlns:a16="http://schemas.microsoft.com/office/drawing/2014/main" id="{1CD3B900-C65D-2BD6-5693-1CD61751F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533400"/>
            <a:ext cx="8688387" cy="981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Ejemplo:</a:t>
            </a:r>
            <a:r>
              <a:rPr lang="es-ES_tradnl" altLang="es-ES_tradnl" sz="2800">
                <a:sym typeface="Symbol" panose="05050102010706020507" pitchFamily="18" charset="2"/>
              </a:rPr>
              <a:t> Mostrar la ejecución del algoritmo de Dijkstra sobre el siguiente grafo.</a:t>
            </a:r>
          </a:p>
        </p:txBody>
      </p:sp>
      <p:sp>
        <p:nvSpPr>
          <p:cNvPr id="66565" name="Oval 20">
            <a:extLst>
              <a:ext uri="{FF2B5EF4-FFF2-40B4-BE49-F238E27FC236}">
                <a16:creationId xmlns:a16="http://schemas.microsoft.com/office/drawing/2014/main" id="{F9F68FCB-3844-C387-55F1-9A46FA847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2055813"/>
            <a:ext cx="574675" cy="492125"/>
          </a:xfrm>
          <a:prstGeom prst="ellipse">
            <a:avLst/>
          </a:prstGeom>
          <a:solidFill>
            <a:srgbClr val="32FE1C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 b="1"/>
              <a:t>1</a:t>
            </a:r>
          </a:p>
        </p:txBody>
      </p:sp>
      <p:sp>
        <p:nvSpPr>
          <p:cNvPr id="66566" name="Oval 21">
            <a:extLst>
              <a:ext uri="{FF2B5EF4-FFF2-40B4-BE49-F238E27FC236}">
                <a16:creationId xmlns:a16="http://schemas.microsoft.com/office/drawing/2014/main" id="{13FBA2A1-7CCA-E6A9-EA13-F2797D04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1860550"/>
            <a:ext cx="574675" cy="492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2</a:t>
            </a:r>
          </a:p>
        </p:txBody>
      </p:sp>
      <p:sp>
        <p:nvSpPr>
          <p:cNvPr id="66567" name="Oval 22">
            <a:extLst>
              <a:ext uri="{FF2B5EF4-FFF2-40B4-BE49-F238E27FC236}">
                <a16:creationId xmlns:a16="http://schemas.microsoft.com/office/drawing/2014/main" id="{5F0B6022-6ED2-52C1-11E2-C39EA32C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94050"/>
            <a:ext cx="573088" cy="492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3</a:t>
            </a:r>
          </a:p>
        </p:txBody>
      </p:sp>
      <p:sp>
        <p:nvSpPr>
          <p:cNvPr id="66568" name="Oval 23">
            <a:extLst>
              <a:ext uri="{FF2B5EF4-FFF2-40B4-BE49-F238E27FC236}">
                <a16:creationId xmlns:a16="http://schemas.microsoft.com/office/drawing/2014/main" id="{C30239B1-9309-77D5-385A-14E99B5A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75" y="2981325"/>
            <a:ext cx="574675" cy="492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7</a:t>
            </a:r>
          </a:p>
        </p:txBody>
      </p:sp>
      <p:sp>
        <p:nvSpPr>
          <p:cNvPr id="66569" name="Oval 24">
            <a:extLst>
              <a:ext uri="{FF2B5EF4-FFF2-40B4-BE49-F238E27FC236}">
                <a16:creationId xmlns:a16="http://schemas.microsoft.com/office/drawing/2014/main" id="{9B65CFCB-79DF-C5CB-342A-5E0951D7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3979863"/>
            <a:ext cx="571500" cy="492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5</a:t>
            </a:r>
          </a:p>
        </p:txBody>
      </p:sp>
      <p:sp>
        <p:nvSpPr>
          <p:cNvPr id="66570" name="Oval 25">
            <a:extLst>
              <a:ext uri="{FF2B5EF4-FFF2-40B4-BE49-F238E27FC236}">
                <a16:creationId xmlns:a16="http://schemas.microsoft.com/office/drawing/2014/main" id="{8193F08E-4CA8-8895-817E-C80CEA687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3867150"/>
            <a:ext cx="573087" cy="492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6</a:t>
            </a:r>
          </a:p>
        </p:txBody>
      </p:sp>
      <p:sp>
        <p:nvSpPr>
          <p:cNvPr id="66571" name="Oval 26">
            <a:extLst>
              <a:ext uri="{FF2B5EF4-FFF2-40B4-BE49-F238E27FC236}">
                <a16:creationId xmlns:a16="http://schemas.microsoft.com/office/drawing/2014/main" id="{AA54CDCC-AEE0-5CEF-9EEC-0D0AC4DD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2370138"/>
            <a:ext cx="573087" cy="492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4</a:t>
            </a:r>
          </a:p>
        </p:txBody>
      </p:sp>
      <p:sp>
        <p:nvSpPr>
          <p:cNvPr id="66572" name="Line 32">
            <a:extLst>
              <a:ext uri="{FF2B5EF4-FFF2-40B4-BE49-F238E27FC236}">
                <a16:creationId xmlns:a16="http://schemas.microsoft.com/office/drawing/2014/main" id="{E92738D9-CFC5-BAF3-C7EE-44F71EE505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9225" y="2057400"/>
            <a:ext cx="1462088" cy="150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3" name="Line 33">
            <a:extLst>
              <a:ext uri="{FF2B5EF4-FFF2-40B4-BE49-F238E27FC236}">
                <a16:creationId xmlns:a16="http://schemas.microsoft.com/office/drawing/2014/main" id="{44FB7FE0-5AFC-AE56-B77F-CE75D4665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2408238"/>
            <a:ext cx="1279525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4" name="Line 34">
            <a:extLst>
              <a:ext uri="{FF2B5EF4-FFF2-40B4-BE49-F238E27FC236}">
                <a16:creationId xmlns:a16="http://schemas.microsoft.com/office/drawing/2014/main" id="{8DE690DA-4295-E017-BF88-28D4592E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2149475"/>
            <a:ext cx="852488" cy="258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5" name="Line 36">
            <a:extLst>
              <a:ext uri="{FF2B5EF4-FFF2-40B4-BE49-F238E27FC236}">
                <a16:creationId xmlns:a16="http://schemas.microsoft.com/office/drawing/2014/main" id="{DD0176D4-6112-F164-FCE0-11006F12FC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459163"/>
            <a:ext cx="30480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6" name="Line 37">
            <a:extLst>
              <a:ext uri="{FF2B5EF4-FFF2-40B4-BE49-F238E27FC236}">
                <a16:creationId xmlns:a16="http://schemas.microsoft.com/office/drawing/2014/main" id="{82E2F75B-3B9C-7889-AE41-718C5210D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63" y="3382963"/>
            <a:ext cx="93027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7" name="Line 38">
            <a:extLst>
              <a:ext uri="{FF2B5EF4-FFF2-40B4-BE49-F238E27FC236}">
                <a16:creationId xmlns:a16="http://schemas.microsoft.com/office/drawing/2014/main" id="{13699AA5-3FAC-D50F-4F95-6521039658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9763" y="2833688"/>
            <a:ext cx="122237" cy="1036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8" name="Line 39">
            <a:extLst>
              <a:ext uri="{FF2B5EF4-FFF2-40B4-BE49-F238E27FC236}">
                <a16:creationId xmlns:a16="http://schemas.microsoft.com/office/drawing/2014/main" id="{57D3F1C5-6B62-F960-5DF3-416E088C4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0563" y="2789238"/>
            <a:ext cx="102235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79" name="Line 40">
            <a:extLst>
              <a:ext uri="{FF2B5EF4-FFF2-40B4-BE49-F238E27FC236}">
                <a16:creationId xmlns:a16="http://schemas.microsoft.com/office/drawing/2014/main" id="{FEF34819-307F-E7C6-71BB-D30D65853E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362200"/>
            <a:ext cx="61913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80" name="Line 41">
            <a:extLst>
              <a:ext uri="{FF2B5EF4-FFF2-40B4-BE49-F238E27FC236}">
                <a16:creationId xmlns:a16="http://schemas.microsoft.com/office/drawing/2014/main" id="{B86514E5-EF8A-6F44-FCC3-C5B4C9174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4205288"/>
            <a:ext cx="1341437" cy="60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81" name="Line 42">
            <a:extLst>
              <a:ext uri="{FF2B5EF4-FFF2-40B4-BE49-F238E27FC236}">
                <a16:creationId xmlns:a16="http://schemas.microsoft.com/office/drawing/2014/main" id="{29CA27B7-EFF2-16A0-93B9-C9D27C166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6075" y="3290888"/>
            <a:ext cx="1081088" cy="122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82" name="Line 43">
            <a:extLst>
              <a:ext uri="{FF2B5EF4-FFF2-40B4-BE49-F238E27FC236}">
                <a16:creationId xmlns:a16="http://schemas.microsoft.com/office/drawing/2014/main" id="{FB9ACD04-5C02-0980-8759-7C52217568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2560638"/>
            <a:ext cx="30163" cy="639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83" name="Line 44">
            <a:extLst>
              <a:ext uri="{FF2B5EF4-FFF2-40B4-BE49-F238E27FC236}">
                <a16:creationId xmlns:a16="http://schemas.microsoft.com/office/drawing/2014/main" id="{63E0E461-DA0F-5996-B5AB-C5E10BF400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2250" y="3687763"/>
            <a:ext cx="655638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6584" name="Text Box 45">
            <a:extLst>
              <a:ext uri="{FF2B5EF4-FFF2-40B4-BE49-F238E27FC236}">
                <a16:creationId xmlns:a16="http://schemas.microsoft.com/office/drawing/2014/main" id="{81A7ACDE-0847-5C7B-5E4F-D2442020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1660525"/>
            <a:ext cx="57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1</a:t>
            </a:r>
            <a:endParaRPr lang="es-ES" altLang="es-ES_tradnl" sz="2400"/>
          </a:p>
        </p:txBody>
      </p:sp>
      <p:sp>
        <p:nvSpPr>
          <p:cNvPr id="66585" name="Text Box 46">
            <a:extLst>
              <a:ext uri="{FF2B5EF4-FFF2-40B4-BE49-F238E27FC236}">
                <a16:creationId xmlns:a16="http://schemas.microsoft.com/office/drawing/2014/main" id="{BD0FF463-2ADC-1F59-2E1F-18229BA8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231775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4</a:t>
            </a:r>
            <a:endParaRPr lang="es-ES" altLang="es-ES_tradnl" sz="2400"/>
          </a:p>
        </p:txBody>
      </p:sp>
      <p:sp>
        <p:nvSpPr>
          <p:cNvPr id="66586" name="Text Box 47">
            <a:extLst>
              <a:ext uri="{FF2B5EF4-FFF2-40B4-BE49-F238E27FC236}">
                <a16:creationId xmlns:a16="http://schemas.microsoft.com/office/drawing/2014/main" id="{FB5649B8-BA7F-E7F9-718B-AFA09FA8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2333625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1</a:t>
            </a:r>
            <a:endParaRPr lang="es-ES" altLang="es-ES_tradnl" sz="2400"/>
          </a:p>
        </p:txBody>
      </p:sp>
      <p:sp>
        <p:nvSpPr>
          <p:cNvPr id="66587" name="Text Box 48">
            <a:extLst>
              <a:ext uri="{FF2B5EF4-FFF2-40B4-BE49-F238E27FC236}">
                <a16:creationId xmlns:a16="http://schemas.microsoft.com/office/drawing/2014/main" id="{5D26814D-786A-4FA1-6376-193BC843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1785938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8</a:t>
            </a:r>
            <a:endParaRPr lang="es-ES" altLang="es-ES_tradnl" sz="2400"/>
          </a:p>
        </p:txBody>
      </p:sp>
      <p:sp>
        <p:nvSpPr>
          <p:cNvPr id="66588" name="Text Box 49">
            <a:extLst>
              <a:ext uri="{FF2B5EF4-FFF2-40B4-BE49-F238E27FC236}">
                <a16:creationId xmlns:a16="http://schemas.microsoft.com/office/drawing/2014/main" id="{37039EA7-5DA0-69CE-A885-A89D46C11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2486025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3</a:t>
            </a:r>
            <a:endParaRPr lang="es-ES" altLang="es-ES_tradnl" sz="2400"/>
          </a:p>
        </p:txBody>
      </p:sp>
      <p:sp>
        <p:nvSpPr>
          <p:cNvPr id="66589" name="Text Box 50">
            <a:extLst>
              <a:ext uri="{FF2B5EF4-FFF2-40B4-BE49-F238E27FC236}">
                <a16:creationId xmlns:a16="http://schemas.microsoft.com/office/drawing/2014/main" id="{F40040D8-C62A-9B32-69DF-33426EAD0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3171825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3</a:t>
            </a:r>
            <a:endParaRPr lang="es-ES" altLang="es-ES_tradnl" sz="2400"/>
          </a:p>
        </p:txBody>
      </p:sp>
      <p:sp>
        <p:nvSpPr>
          <p:cNvPr id="66590" name="Text Box 51">
            <a:extLst>
              <a:ext uri="{FF2B5EF4-FFF2-40B4-BE49-F238E27FC236}">
                <a16:creationId xmlns:a16="http://schemas.microsoft.com/office/drawing/2014/main" id="{6F843862-0FE9-B4FB-72B2-FC298B8E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111500"/>
            <a:ext cx="57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1</a:t>
            </a:r>
            <a:endParaRPr lang="es-ES" altLang="es-ES_tradnl" sz="2400"/>
          </a:p>
        </p:txBody>
      </p:sp>
      <p:sp>
        <p:nvSpPr>
          <p:cNvPr id="66591" name="Text Box 52">
            <a:extLst>
              <a:ext uri="{FF2B5EF4-FFF2-40B4-BE49-F238E27FC236}">
                <a16:creationId xmlns:a16="http://schemas.microsoft.com/office/drawing/2014/main" id="{A3FFF1D6-D90C-9832-7F2D-6E68E410B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353695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  <a:endParaRPr lang="es-ES" altLang="es-ES_tradnl" sz="2400"/>
          </a:p>
        </p:txBody>
      </p:sp>
      <p:sp>
        <p:nvSpPr>
          <p:cNvPr id="66592" name="Text Box 53">
            <a:extLst>
              <a:ext uri="{FF2B5EF4-FFF2-40B4-BE49-F238E27FC236}">
                <a16:creationId xmlns:a16="http://schemas.microsoft.com/office/drawing/2014/main" id="{1900F56B-F706-4E40-56E4-24DE848B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4210050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  <a:endParaRPr lang="es-ES" altLang="es-ES_tradnl" sz="2400"/>
          </a:p>
        </p:txBody>
      </p:sp>
      <p:sp>
        <p:nvSpPr>
          <p:cNvPr id="66593" name="Text Box 54">
            <a:extLst>
              <a:ext uri="{FF2B5EF4-FFF2-40B4-BE49-F238E27FC236}">
                <a16:creationId xmlns:a16="http://schemas.microsoft.com/office/drawing/2014/main" id="{E677E604-1D62-7135-62C0-14A19F965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3857625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8</a:t>
            </a:r>
            <a:endParaRPr lang="es-ES" altLang="es-ES_tradnl" sz="2400"/>
          </a:p>
        </p:txBody>
      </p:sp>
      <p:sp>
        <p:nvSpPr>
          <p:cNvPr id="66594" name="Text Box 55">
            <a:extLst>
              <a:ext uri="{FF2B5EF4-FFF2-40B4-BE49-F238E27FC236}">
                <a16:creationId xmlns:a16="http://schemas.microsoft.com/office/drawing/2014/main" id="{934A4B61-1D83-809C-DEB4-2C4F19D1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688" y="2913063"/>
            <a:ext cx="579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1</a:t>
            </a:r>
            <a:endParaRPr lang="es-ES" altLang="es-ES_tradnl" sz="2400"/>
          </a:p>
        </p:txBody>
      </p:sp>
      <p:sp>
        <p:nvSpPr>
          <p:cNvPr id="66595" name="Text Box 56">
            <a:extLst>
              <a:ext uri="{FF2B5EF4-FFF2-40B4-BE49-F238E27FC236}">
                <a16:creationId xmlns:a16="http://schemas.microsoft.com/office/drawing/2014/main" id="{3821EB72-15A9-8367-6181-AD1C65C56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700338"/>
            <a:ext cx="57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  <a:endParaRPr lang="es-ES" altLang="es-ES_tradnl" sz="2400"/>
          </a:p>
        </p:txBody>
      </p:sp>
      <p:graphicFrame>
        <p:nvGraphicFramePr>
          <p:cNvPr id="114799" name="Group 111">
            <a:extLst>
              <a:ext uri="{FF2B5EF4-FFF2-40B4-BE49-F238E27FC236}">
                <a16:creationId xmlns:a16="http://schemas.microsoft.com/office/drawing/2014/main" id="{5B1C4535-9AB9-4993-9CD1-088775258253}"/>
              </a:ext>
            </a:extLst>
          </p:cNvPr>
          <p:cNvGraphicFramePr>
            <a:graphicFrameLocks noGrp="1"/>
          </p:cNvGraphicFramePr>
          <p:nvPr/>
        </p:nvGraphicFramePr>
        <p:xfrm>
          <a:off x="5302250" y="1595438"/>
          <a:ext cx="3444875" cy="3273427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Nodo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4842" name="Group 154">
            <a:extLst>
              <a:ext uri="{FF2B5EF4-FFF2-40B4-BE49-F238E27FC236}">
                <a16:creationId xmlns:a16="http://schemas.microsoft.com/office/drawing/2014/main" id="{539514AE-BE10-4699-F877-3BA7B831FAB6}"/>
              </a:ext>
            </a:extLst>
          </p:cNvPr>
          <p:cNvGraphicFramePr>
            <a:graphicFrameLocks noGrp="1"/>
          </p:cNvGraphicFramePr>
          <p:nvPr/>
        </p:nvGraphicFramePr>
        <p:xfrm>
          <a:off x="5310188" y="1601788"/>
          <a:ext cx="3444875" cy="3275014"/>
        </p:xfrm>
        <a:graphic>
          <a:graphicData uri="http://schemas.openxmlformats.org/drawingml/2006/table">
            <a:tbl>
              <a:tblPr/>
              <a:tblGrid>
                <a:gridCol w="86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Nodo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4843" name="Group 155">
            <a:extLst>
              <a:ext uri="{FF2B5EF4-FFF2-40B4-BE49-F238E27FC236}">
                <a16:creationId xmlns:a16="http://schemas.microsoft.com/office/drawing/2014/main" id="{078FDDC3-BFE9-7F63-D53D-7E0225DA1040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1524000"/>
            <a:ext cx="4597400" cy="3422650"/>
            <a:chOff x="332" y="960"/>
            <a:chExt cx="2896" cy="2156"/>
          </a:xfrm>
        </p:grpSpPr>
        <p:sp>
          <p:nvSpPr>
            <p:cNvPr id="66682" name="Rectangle 156">
              <a:extLst>
                <a:ext uri="{FF2B5EF4-FFF2-40B4-BE49-F238E27FC236}">
                  <a16:creationId xmlns:a16="http://schemas.microsoft.com/office/drawing/2014/main" id="{EA2DAB90-A897-A470-0827-D8AC0445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960"/>
              <a:ext cx="2845" cy="2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66683" name="Oval 157">
              <a:extLst>
                <a:ext uri="{FF2B5EF4-FFF2-40B4-BE49-F238E27FC236}">
                  <a16:creationId xmlns:a16="http://schemas.microsoft.com/office/drawing/2014/main" id="{A5EAE7A4-7259-4B0D-16CC-7FA21F2F3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295"/>
              <a:ext cx="362" cy="310"/>
            </a:xfrm>
            <a:prstGeom prst="ellipse">
              <a:avLst/>
            </a:prstGeom>
            <a:solidFill>
              <a:srgbClr val="32FE1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 b="1"/>
                <a:t>1</a:t>
              </a:r>
            </a:p>
          </p:txBody>
        </p:sp>
        <p:sp>
          <p:nvSpPr>
            <p:cNvPr id="66684" name="Oval 158">
              <a:extLst>
                <a:ext uri="{FF2B5EF4-FFF2-40B4-BE49-F238E27FC236}">
                  <a16:creationId xmlns:a16="http://schemas.microsoft.com/office/drawing/2014/main" id="{1AA43F27-0F4B-68E3-6E87-A64991225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1172"/>
              <a:ext cx="362" cy="31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66685" name="Oval 159">
              <a:extLst>
                <a:ext uri="{FF2B5EF4-FFF2-40B4-BE49-F238E27FC236}">
                  <a16:creationId xmlns:a16="http://schemas.microsoft.com/office/drawing/2014/main" id="{6968A8ED-E337-4902-AA34-38276680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2012"/>
              <a:ext cx="361" cy="31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66686" name="Oval 160">
              <a:extLst>
                <a:ext uri="{FF2B5EF4-FFF2-40B4-BE49-F238E27FC236}">
                  <a16:creationId xmlns:a16="http://schemas.microsoft.com/office/drawing/2014/main" id="{813DB97A-73E9-05B5-4521-B9118B98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1878"/>
              <a:ext cx="362" cy="31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7</a:t>
              </a:r>
            </a:p>
          </p:txBody>
        </p:sp>
        <p:sp>
          <p:nvSpPr>
            <p:cNvPr id="66687" name="Oval 161">
              <a:extLst>
                <a:ext uri="{FF2B5EF4-FFF2-40B4-BE49-F238E27FC236}">
                  <a16:creationId xmlns:a16="http://schemas.microsoft.com/office/drawing/2014/main" id="{807F7482-BAE4-D9E8-8CDE-0FCBFCB7F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2507"/>
              <a:ext cx="360" cy="31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66688" name="Oval 162">
              <a:extLst>
                <a:ext uri="{FF2B5EF4-FFF2-40B4-BE49-F238E27FC236}">
                  <a16:creationId xmlns:a16="http://schemas.microsoft.com/office/drawing/2014/main" id="{175FD943-9901-35A7-904C-5F88F43A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2436"/>
              <a:ext cx="361" cy="31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6</a:t>
              </a:r>
            </a:p>
          </p:txBody>
        </p:sp>
        <p:sp>
          <p:nvSpPr>
            <p:cNvPr id="66689" name="Oval 163">
              <a:extLst>
                <a:ext uri="{FF2B5EF4-FFF2-40B4-BE49-F238E27FC236}">
                  <a16:creationId xmlns:a16="http://schemas.microsoft.com/office/drawing/2014/main" id="{3C1FD028-8C2A-6023-0DA3-5D4CB7CDF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" y="1493"/>
              <a:ext cx="361" cy="31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66690" name="Line 164">
              <a:extLst>
                <a:ext uri="{FF2B5EF4-FFF2-40B4-BE49-F238E27FC236}">
                  <a16:creationId xmlns:a16="http://schemas.microsoft.com/office/drawing/2014/main" id="{F0F2E117-F1FE-FFC8-1C1A-CC4F1037F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4" y="1296"/>
              <a:ext cx="921" cy="9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1" name="Line 165">
              <a:extLst>
                <a:ext uri="{FF2B5EF4-FFF2-40B4-BE49-F238E27FC236}">
                  <a16:creationId xmlns:a16="http://schemas.microsoft.com/office/drawing/2014/main" id="{983B7925-FB79-C25F-E6C8-B650D13B6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1517"/>
              <a:ext cx="80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2" name="Line 166">
              <a:extLst>
                <a:ext uri="{FF2B5EF4-FFF2-40B4-BE49-F238E27FC236}">
                  <a16:creationId xmlns:a16="http://schemas.microsoft.com/office/drawing/2014/main" id="{CC36957B-D4C3-EE1C-9EE3-97FF1D71F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354"/>
              <a:ext cx="537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3" name="Line 167">
              <a:extLst>
                <a:ext uri="{FF2B5EF4-FFF2-40B4-BE49-F238E27FC236}">
                  <a16:creationId xmlns:a16="http://schemas.microsoft.com/office/drawing/2014/main" id="{808676E0-ACF2-172D-C9E2-01FE7F586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179"/>
              <a:ext cx="192" cy="34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4" name="Line 168">
              <a:extLst>
                <a:ext uri="{FF2B5EF4-FFF2-40B4-BE49-F238E27FC236}">
                  <a16:creationId xmlns:a16="http://schemas.microsoft.com/office/drawing/2014/main" id="{B060C8B3-BDD5-7C17-29B6-6A4442CA4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2131"/>
              <a:ext cx="586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5" name="Line 169">
              <a:extLst>
                <a:ext uri="{FF2B5EF4-FFF2-40B4-BE49-F238E27FC236}">
                  <a16:creationId xmlns:a16="http://schemas.microsoft.com/office/drawing/2014/main" id="{DB372968-EA00-E92B-DD48-4B3F77275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3" y="1785"/>
              <a:ext cx="77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6" name="Line 170">
              <a:extLst>
                <a:ext uri="{FF2B5EF4-FFF2-40B4-BE49-F238E27FC236}">
                  <a16:creationId xmlns:a16="http://schemas.microsoft.com/office/drawing/2014/main" id="{8FD0CC69-1A7C-9141-0FDA-0DD48971A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5" y="1757"/>
              <a:ext cx="64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7" name="Line 171">
              <a:extLst>
                <a:ext uri="{FF2B5EF4-FFF2-40B4-BE49-F238E27FC236}">
                  <a16:creationId xmlns:a16="http://schemas.microsoft.com/office/drawing/2014/main" id="{752E6385-BC39-DAFD-C906-47BC6BB33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488"/>
              <a:ext cx="39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8" name="Line 172">
              <a:extLst>
                <a:ext uri="{FF2B5EF4-FFF2-40B4-BE49-F238E27FC236}">
                  <a16:creationId xmlns:a16="http://schemas.microsoft.com/office/drawing/2014/main" id="{E39E163D-6807-575A-13ED-E5ABF4E0D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7" y="2649"/>
              <a:ext cx="845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699" name="Line 173">
              <a:extLst>
                <a:ext uri="{FF2B5EF4-FFF2-40B4-BE49-F238E27FC236}">
                  <a16:creationId xmlns:a16="http://schemas.microsoft.com/office/drawing/2014/main" id="{637A5FF2-5E65-3375-1A0A-AD2DF4083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2073"/>
              <a:ext cx="681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700" name="Line 174">
              <a:extLst>
                <a:ext uri="{FF2B5EF4-FFF2-40B4-BE49-F238E27FC236}">
                  <a16:creationId xmlns:a16="http://schemas.microsoft.com/office/drawing/2014/main" id="{F5AFA6B3-C696-1031-1AD5-2FA3AF36F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1613"/>
              <a:ext cx="19" cy="4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701" name="Line 175">
              <a:extLst>
                <a:ext uri="{FF2B5EF4-FFF2-40B4-BE49-F238E27FC236}">
                  <a16:creationId xmlns:a16="http://schemas.microsoft.com/office/drawing/2014/main" id="{9ED04339-915B-1A50-7C2F-3488230CA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0" y="2323"/>
              <a:ext cx="413" cy="31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702" name="Text Box 176">
              <a:extLst>
                <a:ext uri="{FF2B5EF4-FFF2-40B4-BE49-F238E27FC236}">
                  <a16:creationId xmlns:a16="http://schemas.microsoft.com/office/drawing/2014/main" id="{EA772162-4209-5377-7B30-9EED24B5A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1046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1</a:t>
              </a:r>
              <a:endParaRPr lang="es-ES" altLang="es-ES_tradnl" sz="2400"/>
            </a:p>
          </p:txBody>
        </p:sp>
        <p:sp>
          <p:nvSpPr>
            <p:cNvPr id="66703" name="Text Box 177">
              <a:extLst>
                <a:ext uri="{FF2B5EF4-FFF2-40B4-BE49-F238E27FC236}">
                  <a16:creationId xmlns:a16="http://schemas.microsoft.com/office/drawing/2014/main" id="{F87AABBA-E16B-36BB-47BC-430D9BA33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1460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4</a:t>
              </a:r>
              <a:endParaRPr lang="es-ES" altLang="es-ES_tradnl" sz="2400"/>
            </a:p>
          </p:txBody>
        </p:sp>
        <p:sp>
          <p:nvSpPr>
            <p:cNvPr id="66704" name="Text Box 178">
              <a:extLst>
                <a:ext uri="{FF2B5EF4-FFF2-40B4-BE49-F238E27FC236}">
                  <a16:creationId xmlns:a16="http://schemas.microsoft.com/office/drawing/2014/main" id="{D26D3CB9-3709-1A0E-0F15-74A7595EB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1470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1</a:t>
              </a:r>
              <a:endParaRPr lang="es-ES" altLang="es-ES_tradnl" sz="2400"/>
            </a:p>
          </p:txBody>
        </p:sp>
        <p:sp>
          <p:nvSpPr>
            <p:cNvPr id="66705" name="Text Box 179">
              <a:extLst>
                <a:ext uri="{FF2B5EF4-FFF2-40B4-BE49-F238E27FC236}">
                  <a16:creationId xmlns:a16="http://schemas.microsoft.com/office/drawing/2014/main" id="{5B7740DD-78D5-BE1F-0F8C-725EB41B1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125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8</a:t>
              </a:r>
              <a:endParaRPr lang="es-ES" altLang="es-ES_tradnl" sz="2400"/>
            </a:p>
          </p:txBody>
        </p:sp>
        <p:sp>
          <p:nvSpPr>
            <p:cNvPr id="66706" name="Text Box 180">
              <a:extLst>
                <a:ext uri="{FF2B5EF4-FFF2-40B4-BE49-F238E27FC236}">
                  <a16:creationId xmlns:a16="http://schemas.microsoft.com/office/drawing/2014/main" id="{80465FEC-181B-3895-2E7D-4948A83BB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566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3</a:t>
              </a:r>
              <a:endParaRPr lang="es-ES" altLang="es-ES_tradnl" sz="2400"/>
            </a:p>
          </p:txBody>
        </p:sp>
        <p:sp>
          <p:nvSpPr>
            <p:cNvPr id="66707" name="Text Box 181">
              <a:extLst>
                <a:ext uri="{FF2B5EF4-FFF2-40B4-BE49-F238E27FC236}">
                  <a16:creationId xmlns:a16="http://schemas.microsoft.com/office/drawing/2014/main" id="{0FDE26A5-173E-268E-0B1C-A49A191CA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1998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3</a:t>
              </a:r>
              <a:endParaRPr lang="es-ES" altLang="es-ES_tradnl" sz="2400"/>
            </a:p>
          </p:txBody>
        </p:sp>
        <p:sp>
          <p:nvSpPr>
            <p:cNvPr id="66708" name="Text Box 182">
              <a:extLst>
                <a:ext uri="{FF2B5EF4-FFF2-40B4-BE49-F238E27FC236}">
                  <a16:creationId xmlns:a16="http://schemas.microsoft.com/office/drawing/2014/main" id="{B1BA8E50-DF96-31C3-3395-BAF8E803F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1960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1</a:t>
              </a:r>
              <a:endParaRPr lang="es-ES" altLang="es-ES_tradnl" sz="2400"/>
            </a:p>
          </p:txBody>
        </p:sp>
        <p:sp>
          <p:nvSpPr>
            <p:cNvPr id="66709" name="Text Box 183">
              <a:extLst>
                <a:ext uri="{FF2B5EF4-FFF2-40B4-BE49-F238E27FC236}">
                  <a16:creationId xmlns:a16="http://schemas.microsoft.com/office/drawing/2014/main" id="{4447FFD2-C653-7E44-28F0-3BEEC6446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228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2</a:t>
              </a:r>
              <a:endParaRPr lang="es-ES" altLang="es-ES_tradnl" sz="2400"/>
            </a:p>
          </p:txBody>
        </p:sp>
        <p:sp>
          <p:nvSpPr>
            <p:cNvPr id="66710" name="Text Box 184">
              <a:extLst>
                <a:ext uri="{FF2B5EF4-FFF2-40B4-BE49-F238E27FC236}">
                  <a16:creationId xmlns:a16="http://schemas.microsoft.com/office/drawing/2014/main" id="{92CDD003-DAED-9E97-814F-5A8544671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2652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2</a:t>
              </a:r>
              <a:endParaRPr lang="es-ES" altLang="es-ES_tradnl" sz="2400"/>
            </a:p>
          </p:txBody>
        </p:sp>
        <p:sp>
          <p:nvSpPr>
            <p:cNvPr id="66711" name="Text Box 185">
              <a:extLst>
                <a:ext uri="{FF2B5EF4-FFF2-40B4-BE49-F238E27FC236}">
                  <a16:creationId xmlns:a16="http://schemas.microsoft.com/office/drawing/2014/main" id="{F4B0A5F0-ACE6-7B04-A041-DC3EBB230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2430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8</a:t>
              </a:r>
              <a:endParaRPr lang="es-ES" altLang="es-ES_tradnl" sz="2400"/>
            </a:p>
          </p:txBody>
        </p:sp>
        <p:sp>
          <p:nvSpPr>
            <p:cNvPr id="66712" name="Text Box 186">
              <a:extLst>
                <a:ext uri="{FF2B5EF4-FFF2-40B4-BE49-F238E27FC236}">
                  <a16:creationId xmlns:a16="http://schemas.microsoft.com/office/drawing/2014/main" id="{4802972E-18E7-8B6E-BBFC-5D7EB0352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1835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1</a:t>
              </a:r>
              <a:endParaRPr lang="es-ES" altLang="es-ES_tradnl" sz="2400"/>
            </a:p>
          </p:txBody>
        </p:sp>
        <p:sp>
          <p:nvSpPr>
            <p:cNvPr id="66713" name="Text Box 187">
              <a:extLst>
                <a:ext uri="{FF2B5EF4-FFF2-40B4-BE49-F238E27FC236}">
                  <a16:creationId xmlns:a16="http://schemas.microsoft.com/office/drawing/2014/main" id="{3BE81BA1-D777-B42E-59A6-EDBCCA4F0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1701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2</a:t>
              </a:r>
              <a:endParaRPr lang="es-ES" altLang="es-ES_tradnl" sz="2400"/>
            </a:p>
          </p:txBody>
        </p:sp>
      </p:grpSp>
      <p:sp>
        <p:nvSpPr>
          <p:cNvPr id="114876" name="Rectangle 188">
            <a:extLst>
              <a:ext uri="{FF2B5EF4-FFF2-40B4-BE49-F238E27FC236}">
                <a16:creationId xmlns:a16="http://schemas.microsoft.com/office/drawing/2014/main" id="{C805B9BE-9AD4-9D4F-400E-68BF4C09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5137150"/>
            <a:ext cx="86280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A partir de las tablas, ¿cómo calcular cuál es el camino mínimo para un nodo </a:t>
            </a:r>
            <a:r>
              <a:rPr lang="es-ES_tradnl" altLang="es-ES_tradnl" sz="2600" b="1">
                <a:sym typeface="Symbol" panose="05050102010706020507" pitchFamily="18" charset="2"/>
              </a:rPr>
              <a:t>v</a:t>
            </a:r>
            <a:r>
              <a:rPr lang="es-ES_tradnl" altLang="es-ES_tradnl" sz="2600">
                <a:sym typeface="Symbol" panose="05050102010706020507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7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3 Marcador de pie de página">
            <a:extLst>
              <a:ext uri="{FF2B5EF4-FFF2-40B4-BE49-F238E27FC236}">
                <a16:creationId xmlns:a16="http://schemas.microsoft.com/office/drawing/2014/main" id="{CA66509D-1C70-CA74-764A-2B5D11241B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88E1D31-CB94-44FE-8EF9-CD7E9E35438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B76D58D-E3BE-2647-E9A2-3D2A4787C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14375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4.3.3.1. Caminos mínimos desde un origen.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CFD197D-9063-C5B0-EF70-52512A3FB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711200"/>
            <a:ext cx="8577262" cy="527685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3000" b="1">
                <a:sym typeface="Symbol" panose="05050102010706020507" pitchFamily="18" charset="2"/>
              </a:rPr>
              <a:t>	Eficiencia del algoritmo de Dijkstra</a:t>
            </a:r>
            <a:endParaRPr lang="es-ES_tradnl" altLang="es-ES_tradnl" sz="300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Con matrices de adyacencia: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/>
              <a:t>Inicialización: </a:t>
            </a:r>
            <a:r>
              <a:rPr lang="es-ES_tradnl" altLang="es-ES_tradnl" sz="2400" b="1"/>
              <a:t>O(n)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/>
              <a:t>Ejecutar </a:t>
            </a:r>
            <a:r>
              <a:rPr lang="es-ES_tradnl" altLang="es-ES_tradnl" sz="2400" b="1"/>
              <a:t>n-1</a:t>
            </a:r>
            <a:r>
              <a:rPr lang="es-ES_tradnl" altLang="es-ES_tradnl" sz="2400"/>
              <a:t> veces:</a:t>
            </a:r>
          </a:p>
          <a:p>
            <a:pPr lvl="2">
              <a:spcBef>
                <a:spcPct val="10000"/>
              </a:spcBef>
            </a:pPr>
            <a:r>
              <a:rPr lang="es-ES_tradnl" altLang="es-ES_tradnl" sz="2400"/>
              <a:t>Buscar el nodo con mínimo D[v] y S[v] falso: </a:t>
            </a:r>
            <a:r>
              <a:rPr lang="es-ES_tradnl" altLang="es-ES_tradnl" sz="2400" b="1"/>
              <a:t>O(n)</a:t>
            </a:r>
          </a:p>
          <a:p>
            <a:pPr lvl="2">
              <a:spcBef>
                <a:spcPct val="10000"/>
              </a:spcBef>
            </a:pPr>
            <a:r>
              <a:rPr lang="es-ES_tradnl" altLang="es-ES_tradnl" sz="2400"/>
              <a:t>Actualizar los valores de los candidatos: </a:t>
            </a:r>
            <a:r>
              <a:rPr lang="es-ES_tradnl" altLang="es-ES_tradnl" sz="2400" b="1"/>
              <a:t>O(n)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/>
              <a:t>En total: </a:t>
            </a:r>
            <a:r>
              <a:rPr lang="es-ES_tradnl" altLang="es-ES_tradnl" sz="2400" b="1"/>
              <a:t>O(n</a:t>
            </a:r>
            <a:r>
              <a:rPr lang="es-ES_tradnl" altLang="es-ES_tradnl" sz="2400" b="1" baseline="30000"/>
              <a:t>2</a:t>
            </a:r>
            <a:r>
              <a:rPr lang="es-ES_tradnl" altLang="es-ES_tradnl" sz="2400" b="1"/>
              <a:t>)</a:t>
            </a:r>
            <a:endParaRPr lang="es-ES_tradnl" altLang="es-ES_tradnl" sz="2400"/>
          </a:p>
          <a:p>
            <a:pPr>
              <a:spcBef>
                <a:spcPct val="10000"/>
              </a:spcBef>
            </a:pPr>
            <a:r>
              <a:rPr lang="es-ES_tradnl" altLang="es-ES_tradnl" sz="2800"/>
              <a:t>Con listas de adyacencia: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/>
              <a:t>Seguimos teniendo un </a:t>
            </a:r>
            <a:r>
              <a:rPr lang="es-ES_tradnl" altLang="es-ES_tradnl" sz="2400" b="1"/>
              <a:t>O(n</a:t>
            </a:r>
            <a:r>
              <a:rPr lang="es-ES_tradnl" altLang="es-ES_tradnl" sz="2400" b="1" baseline="30000"/>
              <a:t>2</a:t>
            </a:r>
            <a:r>
              <a:rPr lang="es-ES_tradnl" altLang="es-ES_tradnl" sz="2400" b="1"/>
              <a:t>)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400"/>
              <a:t>Podemos modificar la implementación y conseguir un </a:t>
            </a:r>
            <a:r>
              <a:rPr lang="es-ES_tradnl" altLang="es-ES_tradnl" sz="2400" b="1"/>
              <a:t>O(a·log n)</a:t>
            </a:r>
            <a:r>
              <a:rPr lang="es-ES_tradnl" altLang="es-ES_tradnl" sz="2400"/>
              <a:t>. Será adecuada cuando </a:t>
            </a:r>
            <a:r>
              <a:rPr lang="es-ES_tradnl" altLang="es-ES_tradnl" sz="2400" b="1"/>
              <a:t>a </a:t>
            </a:r>
            <a:r>
              <a:rPr lang="es-ES_tradnl" altLang="es-ES_tradnl" sz="2400"/>
              <a:t>&lt;&lt; </a:t>
            </a:r>
            <a:r>
              <a:rPr lang="es-ES_tradnl" altLang="es-ES_tradnl" sz="2400" b="1"/>
              <a:t>n</a:t>
            </a:r>
            <a:r>
              <a:rPr lang="es-ES_tradnl" altLang="es-ES_tradnl" sz="2400" b="1" baseline="30000"/>
              <a:t>2</a:t>
            </a:r>
            <a:r>
              <a:rPr lang="es-ES_tradnl" altLang="es-ES_tradnl" sz="240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3 Marcador de pie de página">
            <a:extLst>
              <a:ext uri="{FF2B5EF4-FFF2-40B4-BE49-F238E27FC236}">
                <a16:creationId xmlns:a16="http://schemas.microsoft.com/office/drawing/2014/main" id="{1D091D32-A4BE-34A1-0DDA-E0D2C5D409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31A94FA-DE07-4521-BC85-0CFD1ADEF2F5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57498C5-72B7-01A3-00E8-31630018A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4.3.3.2. Caminos mínimos entre todos los pares.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4E08FB9-10FB-471C-B0B9-BD39703E3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660400"/>
            <a:ext cx="8720137" cy="50800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Problema:</a:t>
            </a:r>
            <a:r>
              <a:rPr lang="es-ES_tradnl" altLang="es-ES_tradnl" sz="2800">
                <a:sym typeface="Symbol" panose="05050102010706020507" pitchFamily="18" charset="2"/>
              </a:rPr>
              <a:t> Calcular los caminos mínimos entre todos los pares de nodos del grafo.</a:t>
            </a:r>
            <a:r>
              <a:rPr lang="es-ES_tradnl" altLang="es-ES_tradnl" sz="2800" b="1">
                <a:sym typeface="Symbol" panose="05050102010706020507" pitchFamily="18" charset="2"/>
              </a:rPr>
              <a:t>	</a:t>
            </a:r>
          </a:p>
          <a:p>
            <a:pPr>
              <a:spcBef>
                <a:spcPct val="10000"/>
              </a:spcBef>
              <a:buFontTx/>
              <a:buNone/>
            </a:pPr>
            <a:endParaRPr lang="es-ES_tradnl" altLang="es-ES_tradnl" sz="1800" b="1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	</a:t>
            </a:r>
            <a:r>
              <a:rPr lang="es-ES_tradnl" altLang="es-ES_tradnl" sz="3000" b="1">
                <a:sym typeface="Symbol" panose="05050102010706020507" pitchFamily="18" charset="2"/>
              </a:rPr>
              <a:t>Posibilidades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Aplicar el algoritmo de Dijkstra </a:t>
            </a:r>
            <a:r>
              <a:rPr lang="es-ES_tradnl" altLang="es-ES_tradnl" sz="2800" b="1">
                <a:sym typeface="Symbol" panose="05050102010706020507" pitchFamily="18" charset="2"/>
              </a:rPr>
              <a:t>n</a:t>
            </a:r>
            <a:r>
              <a:rPr lang="es-ES_tradnl" altLang="es-ES_tradnl" sz="2800">
                <a:sym typeface="Symbol" panose="05050102010706020507" pitchFamily="18" charset="2"/>
              </a:rPr>
              <a:t> veces, una por cada posible nodo origen: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Con matrices de adyacencia: </a:t>
            </a:r>
            <a:r>
              <a:rPr lang="es-ES_tradnl" altLang="es-ES_tradnl" sz="2800" b="1">
                <a:sym typeface="Symbol" panose="05050102010706020507" pitchFamily="18" charset="2"/>
              </a:rPr>
              <a:t>O(n</a:t>
            </a:r>
            <a:r>
              <a:rPr lang="es-ES_tradnl" altLang="es-ES_tradnl" sz="2800" b="1" baseline="30000">
                <a:sym typeface="Symbol" panose="05050102010706020507" pitchFamily="18" charset="2"/>
              </a:rPr>
              <a:t>3</a:t>
            </a:r>
            <a:r>
              <a:rPr lang="es-ES_tradnl" altLang="es-ES_tradnl" sz="2800" b="1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Con listas de adyacencia: </a:t>
            </a:r>
            <a:r>
              <a:rPr lang="es-ES_tradnl" altLang="es-ES_tradnl" sz="2800" b="1">
                <a:sym typeface="Symbol" panose="05050102010706020507" pitchFamily="18" charset="2"/>
              </a:rPr>
              <a:t>O(a·n·log n)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Aplicar el algoritmo de Floyd: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Con listas o matrices: </a:t>
            </a:r>
            <a:r>
              <a:rPr lang="es-ES_tradnl" altLang="es-ES_tradnl" sz="2800" b="1">
                <a:sym typeface="Symbol" panose="05050102010706020507" pitchFamily="18" charset="2"/>
              </a:rPr>
              <a:t>O(n</a:t>
            </a:r>
            <a:r>
              <a:rPr lang="es-ES_tradnl" altLang="es-ES_tradnl" sz="2800" b="1" baseline="30000">
                <a:sym typeface="Symbol" panose="05050102010706020507" pitchFamily="18" charset="2"/>
              </a:rPr>
              <a:t>3</a:t>
            </a:r>
            <a:r>
              <a:rPr lang="es-ES_tradnl" altLang="es-ES_tradnl" sz="2800" b="1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Pero más sencillo de programar...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3 Marcador de pie de página">
            <a:extLst>
              <a:ext uri="{FF2B5EF4-FFF2-40B4-BE49-F238E27FC236}">
                <a16:creationId xmlns:a16="http://schemas.microsoft.com/office/drawing/2014/main" id="{060194D7-07CA-645A-E6BC-4D673C792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D926702-66A9-4201-A9DE-F2935045581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76EC204-F9EF-4323-E4FB-76D6014D1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4.3.3.2. Caminos mínimos entre todos los pares.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16D148B-ADA0-DB3B-3EBD-37C9DF4CE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600075"/>
            <a:ext cx="8688387" cy="511016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Entrada: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	C</a:t>
            </a:r>
            <a:r>
              <a:rPr lang="es-ES_tradnl" altLang="es-ES_tradnl" sz="2600" b="1">
                <a:sym typeface="Symbol" panose="05050102010706020507" pitchFamily="18" charset="2"/>
              </a:rPr>
              <a:t>:</a:t>
            </a:r>
            <a:r>
              <a:rPr lang="es-ES_tradnl" altLang="es-ES_tradnl" sz="2600">
                <a:sym typeface="Symbol" panose="05050102010706020507" pitchFamily="18" charset="2"/>
              </a:rPr>
              <a:t> </a:t>
            </a:r>
            <a:r>
              <a:rPr lang="es-ES_tradnl" altLang="es-ES_tradnl" sz="2600" b="1">
                <a:sym typeface="Symbol" panose="05050102010706020507" pitchFamily="18" charset="2"/>
              </a:rPr>
              <a:t>array </a:t>
            </a:r>
            <a:r>
              <a:rPr lang="es-ES_tradnl" altLang="es-ES_tradnl" sz="2600">
                <a:sym typeface="Symbol" panose="05050102010706020507" pitchFamily="18" charset="2"/>
              </a:rPr>
              <a:t>[1..n, 1..n] </a:t>
            </a:r>
            <a:r>
              <a:rPr lang="es-ES_tradnl" altLang="es-ES_tradnl" sz="2600" b="1">
                <a:sym typeface="Symbol" panose="05050102010706020507" pitchFamily="18" charset="2"/>
              </a:rPr>
              <a:t>de</a:t>
            </a:r>
            <a:r>
              <a:rPr lang="es-ES_tradnl" altLang="es-ES_tradnl" sz="2600">
                <a:sym typeface="Symbol" panose="05050102010706020507" pitchFamily="18" charset="2"/>
              </a:rPr>
              <a:t> real </a:t>
            </a:r>
            <a:r>
              <a:rPr lang="es-ES_tradnl" altLang="es-ES_tradnl" sz="260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600">
                <a:sym typeface="Symbol" panose="05050102010706020507" pitchFamily="18" charset="2"/>
              </a:rPr>
              <a:t>Matriz de costes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Salida: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600" b="1">
                <a:sym typeface="Symbol" panose="05050102010706020507" pitchFamily="18" charset="2"/>
              </a:rPr>
              <a:t>	D: array </a:t>
            </a:r>
            <a:r>
              <a:rPr lang="es-ES_tradnl" altLang="es-ES_tradnl" sz="2600">
                <a:sym typeface="Symbol" panose="05050102010706020507" pitchFamily="18" charset="2"/>
              </a:rPr>
              <a:t>[1..n, 1..n]</a:t>
            </a:r>
            <a:r>
              <a:rPr lang="es-ES_tradnl" altLang="es-ES_tradnl" sz="2600" b="1">
                <a:sym typeface="Symbol" panose="05050102010706020507" pitchFamily="18" charset="2"/>
              </a:rPr>
              <a:t> de </a:t>
            </a:r>
            <a:r>
              <a:rPr lang="es-ES_tradnl" altLang="es-ES_tradnl" sz="2600">
                <a:sym typeface="Symbol" panose="05050102010706020507" pitchFamily="18" charset="2"/>
              </a:rPr>
              <a:t>real </a:t>
            </a:r>
            <a:r>
              <a:rPr lang="es-ES_tradnl" altLang="es-ES_tradnl" sz="260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600">
                <a:sym typeface="Symbol" panose="05050102010706020507" pitchFamily="18" charset="2"/>
              </a:rPr>
              <a:t> Costes caminos mínimos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1400" b="1">
                <a:sym typeface="Symbol" panose="05050102010706020507" pitchFamily="18" charset="2"/>
              </a:rPr>
              <a:t>	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3000" b="1">
                <a:sym typeface="Symbol" panose="05050102010706020507" pitchFamily="18" charset="2"/>
              </a:rPr>
              <a:t>Algoritmo de Floyd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D:= 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	para</a:t>
            </a:r>
            <a:r>
              <a:rPr lang="es-ES_tradnl" altLang="es-ES_tradnl" sz="2800">
                <a:sym typeface="Symbol" panose="05050102010706020507" pitchFamily="18" charset="2"/>
              </a:rPr>
              <a:t> k:=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 </a:t>
            </a:r>
            <a:r>
              <a:rPr lang="es-ES_tradnl" altLang="es-ES_tradnl" sz="2800" b="1">
                <a:sym typeface="Symbol" panose="05050102010706020507" pitchFamily="18" charset="2"/>
              </a:rPr>
              <a:t>para</a:t>
            </a:r>
            <a:r>
              <a:rPr lang="es-ES_tradnl" altLang="es-ES_tradnl" sz="2800">
                <a:sym typeface="Symbol" panose="05050102010706020507" pitchFamily="18" charset="2"/>
              </a:rPr>
              <a:t> i:=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</a:t>
            </a:r>
            <a:r>
              <a:rPr lang="es-ES_tradnl" altLang="es-ES_tradnl" sz="2800" b="1">
                <a:sym typeface="Symbol" panose="05050102010706020507" pitchFamily="18" charset="2"/>
              </a:rPr>
              <a:t>para</a:t>
            </a:r>
            <a:r>
              <a:rPr lang="es-ES_tradnl" altLang="es-ES_tradnl" sz="2800">
                <a:sym typeface="Symbol" panose="05050102010706020507" pitchFamily="18" charset="2"/>
              </a:rPr>
              <a:t> j:=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     D[i, j]:= min ( D[i, j] , D[i, k] + D[k, j] )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1DD83D7E-CA3D-153B-52B3-9042CBD2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590232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hlinkClick r:id="rId2" action="ppaction://hlinksldjump"/>
              </a:rPr>
              <a:t>+</a:t>
            </a:r>
            <a:endParaRPr lang="es-ES_tradnl" altLang="es-ES_tradnl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3 Marcador de pie de página">
            <a:extLst>
              <a:ext uri="{FF2B5EF4-FFF2-40B4-BE49-F238E27FC236}">
                <a16:creationId xmlns:a16="http://schemas.microsoft.com/office/drawing/2014/main" id="{57DF105C-F3B4-AD5B-82C0-84E5D13FB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43BF674-D0EC-4ED7-80B9-1232E634C9D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F57DFCA-1F71-ECF6-8D7B-85F7F5315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4.3.3.2. Caminos mínimos entre todos los pares.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3F99236-0E4D-B6C5-F844-A63ECE59C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600075"/>
            <a:ext cx="8688387" cy="5522913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dirty="0">
                <a:sym typeface="Symbol" panose="05050102010706020507" pitchFamily="18" charset="2"/>
              </a:rPr>
              <a:t>¿En qué se basa el algoritmo de Floyd?</a:t>
            </a:r>
          </a:p>
          <a:p>
            <a:pPr>
              <a:spcBef>
                <a:spcPct val="10000"/>
              </a:spcBef>
            </a:pPr>
            <a:endParaRPr lang="es-ES_tradnl" altLang="es-ES_tradnl" dirty="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 dirty="0">
                <a:sym typeface="Symbol" panose="05050102010706020507" pitchFamily="18" charset="2"/>
              </a:rPr>
              <a:t>En cada paso </a:t>
            </a:r>
            <a:r>
              <a:rPr lang="es-ES_tradnl" altLang="es-ES_tradnl" sz="2800" b="1" dirty="0">
                <a:sym typeface="Symbol" panose="05050102010706020507" pitchFamily="18" charset="2"/>
              </a:rPr>
              <a:t>k</a:t>
            </a:r>
            <a:r>
              <a:rPr lang="es-ES_tradnl" altLang="es-ES_tradnl" sz="2800" dirty="0">
                <a:sym typeface="Symbol" panose="05050102010706020507" pitchFamily="18" charset="2"/>
              </a:rPr>
              <a:t>, la matriz </a:t>
            </a:r>
            <a:r>
              <a:rPr lang="es-ES_tradnl" altLang="es-ES_tradnl" sz="2800" b="1" dirty="0">
                <a:sym typeface="Symbol" panose="05050102010706020507" pitchFamily="18" charset="2"/>
              </a:rPr>
              <a:t>D</a:t>
            </a:r>
            <a:r>
              <a:rPr lang="es-ES_tradnl" altLang="es-ES_tradnl" sz="2800" dirty="0">
                <a:sym typeface="Symbol" panose="05050102010706020507" pitchFamily="18" charset="2"/>
              </a:rPr>
              <a:t> almacena los caminos mínimos entre todos los pares pudiendo pasar por los </a:t>
            </a:r>
            <a:r>
              <a:rPr lang="es-ES_tradnl" altLang="es-ES_tradnl" sz="2800" b="1" dirty="0">
                <a:sym typeface="Symbol" panose="05050102010706020507" pitchFamily="18" charset="2"/>
              </a:rPr>
              <a:t>k</a:t>
            </a:r>
            <a:r>
              <a:rPr lang="es-ES_tradnl" altLang="es-ES_tradnl" sz="2800" dirty="0">
                <a:sym typeface="Symbol" panose="05050102010706020507" pitchFamily="18" charset="2"/>
              </a:rPr>
              <a:t> primeros nodos.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 dirty="0">
                <a:sym typeface="Symbol" panose="05050102010706020507" pitchFamily="18" charset="2"/>
              </a:rPr>
              <a:t>Inicialización:</a:t>
            </a:r>
            <a:r>
              <a:rPr lang="es-ES_tradnl" altLang="es-ES_tradnl" sz="2800" dirty="0">
                <a:sym typeface="Symbol" panose="05050102010706020507" pitchFamily="18" charset="2"/>
              </a:rPr>
              <a:t> </a:t>
            </a:r>
            <a:r>
              <a:rPr lang="es-ES_tradnl" altLang="es-ES_tradnl" sz="2800" b="1" dirty="0">
                <a:sym typeface="Symbol" panose="05050102010706020507" pitchFamily="18" charset="2"/>
              </a:rPr>
              <a:t>D</a:t>
            </a:r>
            <a:r>
              <a:rPr lang="es-ES_tradnl" altLang="es-ES_tradnl" sz="2800" dirty="0">
                <a:sym typeface="Symbol" panose="05050102010706020507" pitchFamily="18" charset="2"/>
              </a:rPr>
              <a:t> almacena los caminos directos.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 dirty="0">
                <a:sym typeface="Symbol" panose="05050102010706020507" pitchFamily="18" charset="2"/>
              </a:rPr>
              <a:t>Paso 1:</a:t>
            </a:r>
            <a:r>
              <a:rPr lang="es-ES_tradnl" altLang="es-ES_tradnl" sz="2800" dirty="0">
                <a:sym typeface="Symbol" panose="05050102010706020507" pitchFamily="18" charset="2"/>
              </a:rPr>
              <a:t> Caminos mínimos pudiendo pasar por el 1.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dirty="0">
                <a:sym typeface="Symbol" panose="05050102010706020507" pitchFamily="18" charset="2"/>
              </a:rPr>
              <a:t>...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 dirty="0">
                <a:sym typeface="Symbol" panose="05050102010706020507" pitchFamily="18" charset="2"/>
              </a:rPr>
              <a:t>Paso n:</a:t>
            </a:r>
            <a:r>
              <a:rPr lang="es-ES_tradnl" altLang="es-ES_tradnl" sz="2800" dirty="0">
                <a:sym typeface="Symbol" panose="05050102010706020507" pitchFamily="18" charset="2"/>
              </a:rPr>
              <a:t> Caminos mínimos pudiendo pasar por cualquier nodo  Lo que buscamos.</a:t>
            </a:r>
          </a:p>
          <a:p>
            <a:pPr>
              <a:spcBef>
                <a:spcPct val="10000"/>
              </a:spcBef>
            </a:pPr>
            <a:endParaRPr lang="es-ES_tradnl" altLang="es-ES_tradnl" dirty="0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 dirty="0">
                <a:sym typeface="Symbol" panose="05050102010706020507" pitchFamily="18" charset="2"/>
              </a:rPr>
              <a:t>En el paso </a:t>
            </a:r>
            <a:r>
              <a:rPr lang="es-ES_tradnl" altLang="es-ES_tradnl" sz="2800" b="1" dirty="0">
                <a:sym typeface="Symbol" panose="05050102010706020507" pitchFamily="18" charset="2"/>
              </a:rPr>
              <a:t>k</a:t>
            </a:r>
            <a:r>
              <a:rPr lang="es-ES_tradnl" altLang="es-ES_tradnl" sz="2800" dirty="0">
                <a:sym typeface="Symbol" panose="05050102010706020507" pitchFamily="18" charset="2"/>
              </a:rPr>
              <a:t>, el nodo </a:t>
            </a:r>
            <a:r>
              <a:rPr lang="es-ES_tradnl" altLang="es-ES_tradnl" sz="2800" b="1" dirty="0">
                <a:sym typeface="Symbol" panose="05050102010706020507" pitchFamily="18" charset="2"/>
              </a:rPr>
              <a:t>k</a:t>
            </a:r>
            <a:r>
              <a:rPr lang="es-ES_tradnl" altLang="es-ES_tradnl" sz="2800" dirty="0">
                <a:sym typeface="Symbol" panose="05050102010706020507" pitchFamily="18" charset="2"/>
              </a:rPr>
              <a:t> actúa de pivote.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3 Marcador de pie de página">
            <a:extLst>
              <a:ext uri="{FF2B5EF4-FFF2-40B4-BE49-F238E27FC236}">
                <a16:creationId xmlns:a16="http://schemas.microsoft.com/office/drawing/2014/main" id="{AF1E84A2-7047-F37B-7465-1A307ACE8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69E4B2C7-C0EA-4076-A979-05C593D34243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818B5C4-B369-90E6-F6E8-BBDA15B2C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31825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4.3.3.2. Caminos mínimos entre todos los pares.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5EC3AF44-21B6-572B-D3AB-321DFC666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013" y="2611438"/>
            <a:ext cx="8688387" cy="34083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Camino mínimo entre i y j, en el paso k: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Sin pasar por </a:t>
            </a:r>
            <a:r>
              <a:rPr lang="es-ES_tradnl" altLang="es-ES_tradnl" sz="2600" b="1">
                <a:sym typeface="Symbol" panose="05050102010706020507" pitchFamily="18" charset="2"/>
              </a:rPr>
              <a:t>k</a:t>
            </a:r>
            <a:r>
              <a:rPr lang="es-ES_tradnl" altLang="es-ES_tradnl" sz="2600">
                <a:sym typeface="Symbol" panose="05050102010706020507" pitchFamily="18" charset="2"/>
              </a:rPr>
              <a:t>: D[i, j]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Pasando por </a:t>
            </a:r>
            <a:r>
              <a:rPr lang="es-ES_tradnl" altLang="es-ES_tradnl" sz="2600" b="1">
                <a:sym typeface="Symbol" panose="05050102010706020507" pitchFamily="18" charset="2"/>
              </a:rPr>
              <a:t>k</a:t>
            </a:r>
            <a:r>
              <a:rPr lang="es-ES_tradnl" altLang="es-ES_tradnl" sz="2600">
                <a:sym typeface="Symbol" panose="05050102010706020507" pitchFamily="18" charset="2"/>
              </a:rPr>
              <a:t>: D[i, k] + D[k, j]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600">
                <a:sym typeface="Symbol" panose="05050102010706020507" pitchFamily="18" charset="2"/>
              </a:rPr>
              <a:t>Nos quedamos con el menor.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Ojo:</a:t>
            </a:r>
            <a:r>
              <a:rPr lang="es-ES_tradnl" altLang="es-ES_tradnl" sz="2800">
                <a:sym typeface="Symbol" panose="05050102010706020507" pitchFamily="18" charset="2"/>
              </a:rPr>
              <a:t> Falta indicar cuáles son los caminos mínimos.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P: array</a:t>
            </a:r>
            <a:r>
              <a:rPr lang="es-ES_tradnl" altLang="es-ES_tradnl" sz="2800">
                <a:sym typeface="Symbol" panose="05050102010706020507" pitchFamily="18" charset="2"/>
              </a:rPr>
              <a:t> [1..n, 1..n] </a:t>
            </a:r>
            <a:r>
              <a:rPr lang="es-ES_tradnl" altLang="es-ES_tradnl" sz="2800" b="1">
                <a:sym typeface="Symbol" panose="05050102010706020507" pitchFamily="18" charset="2"/>
              </a:rPr>
              <a:t>de</a:t>
            </a:r>
            <a:r>
              <a:rPr lang="es-ES_tradnl" altLang="es-ES_tradnl" sz="2800">
                <a:sym typeface="Symbol" panose="05050102010706020507" pitchFamily="18" charset="2"/>
              </a:rPr>
              <a:t> entero. </a:t>
            </a:r>
            <a:r>
              <a:rPr lang="es-ES_tradnl" altLang="es-ES_tradnl" sz="2800" b="1">
                <a:sym typeface="Symbol" panose="05050102010706020507" pitchFamily="18" charset="2"/>
              </a:rPr>
              <a:t>P[i, j]</a:t>
            </a:r>
            <a:r>
              <a:rPr lang="es-ES_tradnl" altLang="es-ES_tradnl" sz="2800">
                <a:sym typeface="Symbol" panose="05050102010706020507" pitchFamily="18" charset="2"/>
              </a:rPr>
              <a:t> indica un nodo intermedio en el camino de </a:t>
            </a:r>
            <a:r>
              <a:rPr lang="es-ES_tradnl" altLang="es-ES_tradnl" sz="2800" b="1">
                <a:sym typeface="Symbol" panose="05050102010706020507" pitchFamily="18" charset="2"/>
              </a:rPr>
              <a:t>i</a:t>
            </a:r>
            <a:r>
              <a:rPr lang="es-ES_tradnl" altLang="es-ES_tradnl" sz="2800">
                <a:sym typeface="Symbol" panose="05050102010706020507" pitchFamily="18" charset="2"/>
              </a:rPr>
              <a:t> a </a:t>
            </a:r>
            <a:r>
              <a:rPr lang="es-ES_tradnl" altLang="es-ES_tradnl" sz="2800" b="1">
                <a:sym typeface="Symbol" panose="05050102010706020507" pitchFamily="18" charset="2"/>
              </a:rPr>
              <a:t>j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i </a:t>
            </a:r>
            <a:r>
              <a:rPr lang="es-ES_tradnl" altLang="es-ES_tradnl" sz="2800">
                <a:cs typeface="Arial" panose="020B0604020202020204" pitchFamily="34" charset="0"/>
                <a:sym typeface="Symbol" panose="05050102010706020507" pitchFamily="18" charset="2"/>
              </a:rPr>
              <a:t> ...  P[i, j]  ...  j</a:t>
            </a:r>
          </a:p>
        </p:txBody>
      </p:sp>
      <p:sp>
        <p:nvSpPr>
          <p:cNvPr id="73733" name="Freeform 7">
            <a:extLst>
              <a:ext uri="{FF2B5EF4-FFF2-40B4-BE49-F238E27FC236}">
                <a16:creationId xmlns:a16="http://schemas.microsoft.com/office/drawing/2014/main" id="{2B1E2208-D165-7CA9-CEAF-43E7A2A70063}"/>
              </a:ext>
            </a:extLst>
          </p:cNvPr>
          <p:cNvSpPr>
            <a:spLocks/>
          </p:cNvSpPr>
          <p:nvPr/>
        </p:nvSpPr>
        <p:spPr bwMode="auto">
          <a:xfrm>
            <a:off x="2514600" y="1785938"/>
            <a:ext cx="3187700" cy="225425"/>
          </a:xfrm>
          <a:custGeom>
            <a:avLst/>
            <a:gdLst>
              <a:gd name="T0" fmla="*/ 0 w 1758"/>
              <a:gd name="T1" fmla="*/ 2147483646 h 229"/>
              <a:gd name="T2" fmla="*/ 2147483646 w 1758"/>
              <a:gd name="T3" fmla="*/ 2147483646 h 229"/>
              <a:gd name="T4" fmla="*/ 2147483646 w 1758"/>
              <a:gd name="T5" fmla="*/ 2147483646 h 229"/>
              <a:gd name="T6" fmla="*/ 2147483646 w 1758"/>
              <a:gd name="T7" fmla="*/ 2147483646 h 229"/>
              <a:gd name="T8" fmla="*/ 2147483646 w 1758"/>
              <a:gd name="T9" fmla="*/ 2147483646 h 229"/>
              <a:gd name="T10" fmla="*/ 2147483646 w 1758"/>
              <a:gd name="T11" fmla="*/ 2147483646 h 229"/>
              <a:gd name="T12" fmla="*/ 2147483646 w 1758"/>
              <a:gd name="T13" fmla="*/ 2147483646 h 229"/>
              <a:gd name="T14" fmla="*/ 2147483646 w 1758"/>
              <a:gd name="T15" fmla="*/ 2147483646 h 2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58" h="229">
                <a:moveTo>
                  <a:pt x="0" y="97"/>
                </a:moveTo>
                <a:cubicBezTo>
                  <a:pt x="38" y="83"/>
                  <a:pt x="156" y="0"/>
                  <a:pt x="231" y="11"/>
                </a:cubicBezTo>
                <a:cubicBezTo>
                  <a:pt x="306" y="22"/>
                  <a:pt x="368" y="163"/>
                  <a:pt x="451" y="165"/>
                </a:cubicBezTo>
                <a:cubicBezTo>
                  <a:pt x="534" y="167"/>
                  <a:pt x="647" y="15"/>
                  <a:pt x="730" y="21"/>
                </a:cubicBezTo>
                <a:cubicBezTo>
                  <a:pt x="813" y="27"/>
                  <a:pt x="881" y="192"/>
                  <a:pt x="951" y="203"/>
                </a:cubicBezTo>
                <a:cubicBezTo>
                  <a:pt x="1021" y="214"/>
                  <a:pt x="1079" y="86"/>
                  <a:pt x="1152" y="88"/>
                </a:cubicBezTo>
                <a:cubicBezTo>
                  <a:pt x="1225" y="90"/>
                  <a:pt x="1291" y="197"/>
                  <a:pt x="1392" y="213"/>
                </a:cubicBezTo>
                <a:cubicBezTo>
                  <a:pt x="1493" y="229"/>
                  <a:pt x="1682" y="189"/>
                  <a:pt x="1758" y="183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3734" name="Freeform 8">
            <a:extLst>
              <a:ext uri="{FF2B5EF4-FFF2-40B4-BE49-F238E27FC236}">
                <a16:creationId xmlns:a16="http://schemas.microsoft.com/office/drawing/2014/main" id="{838C42C5-15AD-E08D-5383-B7105E1A372F}"/>
              </a:ext>
            </a:extLst>
          </p:cNvPr>
          <p:cNvSpPr>
            <a:spLocks/>
          </p:cNvSpPr>
          <p:nvPr/>
        </p:nvSpPr>
        <p:spPr bwMode="auto">
          <a:xfrm>
            <a:off x="2438400" y="906463"/>
            <a:ext cx="1554163" cy="912812"/>
          </a:xfrm>
          <a:custGeom>
            <a:avLst/>
            <a:gdLst>
              <a:gd name="T0" fmla="*/ 0 w 873"/>
              <a:gd name="T1" fmla="*/ 2147483646 h 575"/>
              <a:gd name="T2" fmla="*/ 2147483646 w 873"/>
              <a:gd name="T3" fmla="*/ 2147483646 h 575"/>
              <a:gd name="T4" fmla="*/ 2147483646 w 873"/>
              <a:gd name="T5" fmla="*/ 2147483646 h 575"/>
              <a:gd name="T6" fmla="*/ 2147483646 w 873"/>
              <a:gd name="T7" fmla="*/ 2147483646 h 575"/>
              <a:gd name="T8" fmla="*/ 2147483646 w 873"/>
              <a:gd name="T9" fmla="*/ 2147483646 h 575"/>
              <a:gd name="T10" fmla="*/ 2147483646 w 873"/>
              <a:gd name="T11" fmla="*/ 2147483646 h 5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3" h="575">
                <a:moveTo>
                  <a:pt x="0" y="575"/>
                </a:moveTo>
                <a:cubicBezTo>
                  <a:pt x="16" y="532"/>
                  <a:pt x="32" y="368"/>
                  <a:pt x="96" y="315"/>
                </a:cubicBezTo>
                <a:cubicBezTo>
                  <a:pt x="160" y="262"/>
                  <a:pt x="320" y="304"/>
                  <a:pt x="384" y="258"/>
                </a:cubicBezTo>
                <a:cubicBezTo>
                  <a:pt x="448" y="212"/>
                  <a:pt x="429" y="74"/>
                  <a:pt x="480" y="37"/>
                </a:cubicBezTo>
                <a:cubicBezTo>
                  <a:pt x="531" y="0"/>
                  <a:pt x="626" y="42"/>
                  <a:pt x="691" y="37"/>
                </a:cubicBezTo>
                <a:cubicBezTo>
                  <a:pt x="756" y="32"/>
                  <a:pt x="835" y="14"/>
                  <a:pt x="873" y="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3735" name="Oval 9">
            <a:extLst>
              <a:ext uri="{FF2B5EF4-FFF2-40B4-BE49-F238E27FC236}">
                <a16:creationId xmlns:a16="http://schemas.microsoft.com/office/drawing/2014/main" id="{B2E247EA-DBD7-3C2D-6E1B-875FAFF0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1590675"/>
            <a:ext cx="590550" cy="53657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b="1"/>
              <a:t>i</a:t>
            </a:r>
          </a:p>
        </p:txBody>
      </p:sp>
      <p:sp>
        <p:nvSpPr>
          <p:cNvPr id="73736" name="Oval 11">
            <a:extLst>
              <a:ext uri="{FF2B5EF4-FFF2-40B4-BE49-F238E27FC236}">
                <a16:creationId xmlns:a16="http://schemas.microsoft.com/office/drawing/2014/main" id="{54E538F0-177F-141B-F628-836C1770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1679575"/>
            <a:ext cx="573088" cy="5365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b="1"/>
              <a:t>j</a:t>
            </a:r>
          </a:p>
        </p:txBody>
      </p:sp>
      <p:sp>
        <p:nvSpPr>
          <p:cNvPr id="73737" name="Text Box 14">
            <a:extLst>
              <a:ext uri="{FF2B5EF4-FFF2-40B4-BE49-F238E27FC236}">
                <a16:creationId xmlns:a16="http://schemas.microsoft.com/office/drawing/2014/main" id="{0D8A059B-3B72-3648-BCC6-0762A56A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620713"/>
            <a:ext cx="1554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/>
              <a:t>D[k, j]</a:t>
            </a:r>
            <a:endParaRPr lang="es-ES" altLang="es-ES_tradnl" sz="3200"/>
          </a:p>
        </p:txBody>
      </p:sp>
      <p:sp>
        <p:nvSpPr>
          <p:cNvPr id="73738" name="Text Box 15">
            <a:extLst>
              <a:ext uri="{FF2B5EF4-FFF2-40B4-BE49-F238E27FC236}">
                <a16:creationId xmlns:a16="http://schemas.microsoft.com/office/drawing/2014/main" id="{DC8416DD-E8FF-7357-3FD9-5D33CBD1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1965325"/>
            <a:ext cx="138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/>
              <a:t>D[i, j]</a:t>
            </a:r>
            <a:endParaRPr lang="es-ES" altLang="es-ES_tradnl" sz="3200"/>
          </a:p>
        </p:txBody>
      </p:sp>
      <p:sp>
        <p:nvSpPr>
          <p:cNvPr id="73739" name="Text Box 16">
            <a:extLst>
              <a:ext uri="{FF2B5EF4-FFF2-40B4-BE49-F238E27FC236}">
                <a16:creationId xmlns:a16="http://schemas.microsoft.com/office/drawing/2014/main" id="{4823E9E8-B683-77DD-8A77-1F0B09AC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6985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/>
              <a:t>D[i, k]</a:t>
            </a:r>
            <a:endParaRPr lang="es-ES" altLang="es-ES_tradnl" sz="3200"/>
          </a:p>
        </p:txBody>
      </p:sp>
      <p:sp>
        <p:nvSpPr>
          <p:cNvPr id="73740" name="Freeform 17">
            <a:extLst>
              <a:ext uri="{FF2B5EF4-FFF2-40B4-BE49-F238E27FC236}">
                <a16:creationId xmlns:a16="http://schemas.microsoft.com/office/drawing/2014/main" id="{C3050A07-9A88-DDA5-75BB-2BB3AC7B7536}"/>
              </a:ext>
            </a:extLst>
          </p:cNvPr>
          <p:cNvSpPr>
            <a:spLocks/>
          </p:cNvSpPr>
          <p:nvPr/>
        </p:nvSpPr>
        <p:spPr bwMode="auto">
          <a:xfrm rot="3248136">
            <a:off x="4344987" y="895351"/>
            <a:ext cx="1554163" cy="912812"/>
          </a:xfrm>
          <a:custGeom>
            <a:avLst/>
            <a:gdLst>
              <a:gd name="T0" fmla="*/ 0 w 873"/>
              <a:gd name="T1" fmla="*/ 2147483646 h 575"/>
              <a:gd name="T2" fmla="*/ 2147483646 w 873"/>
              <a:gd name="T3" fmla="*/ 2147483646 h 575"/>
              <a:gd name="T4" fmla="*/ 2147483646 w 873"/>
              <a:gd name="T5" fmla="*/ 2147483646 h 575"/>
              <a:gd name="T6" fmla="*/ 2147483646 w 873"/>
              <a:gd name="T7" fmla="*/ 2147483646 h 575"/>
              <a:gd name="T8" fmla="*/ 2147483646 w 873"/>
              <a:gd name="T9" fmla="*/ 2147483646 h 575"/>
              <a:gd name="T10" fmla="*/ 2147483646 w 873"/>
              <a:gd name="T11" fmla="*/ 2147483646 h 5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3" h="575">
                <a:moveTo>
                  <a:pt x="0" y="575"/>
                </a:moveTo>
                <a:cubicBezTo>
                  <a:pt x="16" y="532"/>
                  <a:pt x="32" y="368"/>
                  <a:pt x="96" y="315"/>
                </a:cubicBezTo>
                <a:cubicBezTo>
                  <a:pt x="160" y="262"/>
                  <a:pt x="320" y="304"/>
                  <a:pt x="384" y="258"/>
                </a:cubicBezTo>
                <a:cubicBezTo>
                  <a:pt x="448" y="212"/>
                  <a:pt x="429" y="74"/>
                  <a:pt x="480" y="37"/>
                </a:cubicBezTo>
                <a:cubicBezTo>
                  <a:pt x="531" y="0"/>
                  <a:pt x="626" y="42"/>
                  <a:pt x="691" y="37"/>
                </a:cubicBezTo>
                <a:cubicBezTo>
                  <a:pt x="756" y="32"/>
                  <a:pt x="835" y="14"/>
                  <a:pt x="873" y="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3741" name="Oval 10">
            <a:extLst>
              <a:ext uri="{FF2B5EF4-FFF2-40B4-BE49-F238E27FC236}">
                <a16:creationId xmlns:a16="http://schemas.microsoft.com/office/drawing/2014/main" id="{023C558F-5981-BC6F-87BF-734EB78B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8" y="677863"/>
            <a:ext cx="590550" cy="538162"/>
          </a:xfrm>
          <a:prstGeom prst="ellipse">
            <a:avLst/>
          </a:prstGeom>
          <a:solidFill>
            <a:srgbClr val="66CC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/>
              <a:t>k</a:t>
            </a:r>
          </a:p>
        </p:txBody>
      </p:sp>
      <p:sp>
        <p:nvSpPr>
          <p:cNvPr id="73742" name="Text Box 18">
            <a:extLst>
              <a:ext uri="{FF2B5EF4-FFF2-40B4-BE49-F238E27FC236}">
                <a16:creationId xmlns:a16="http://schemas.microsoft.com/office/drawing/2014/main" id="{39CFAD5B-4731-8A8D-15CB-151E6B97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25" y="1822450"/>
            <a:ext cx="40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3200">
                <a:hlinkClick r:id="rId2" action="ppaction://hlinksldjump"/>
              </a:rPr>
              <a:t>+</a:t>
            </a:r>
            <a:endParaRPr lang="es-ES" altLang="es-ES_tradnl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3 Marcador de pie de página">
            <a:extLst>
              <a:ext uri="{FF2B5EF4-FFF2-40B4-BE49-F238E27FC236}">
                <a16:creationId xmlns:a16="http://schemas.microsoft.com/office/drawing/2014/main" id="{24080893-467C-C5DA-888C-301E5689E8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0160271-DFDD-4E95-ABEF-BCC0BBE084C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A902950-C410-3816-A267-8A3D0B721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4.3.3.2. Caminos mínimos entre todos los pares.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37BBF15-D4DF-FA5D-B374-6E5A3BC28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23875"/>
            <a:ext cx="8688387" cy="5551488"/>
          </a:xfrm>
        </p:spPr>
        <p:txBody>
          <a:bodyPr/>
          <a:lstStyle/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3000" b="1">
                <a:sym typeface="Symbol" panose="05050102010706020507" pitchFamily="18" charset="2"/>
              </a:rPr>
              <a:t>Algoritmo de Floyd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D:= 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P:= 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	para</a:t>
            </a:r>
            <a:r>
              <a:rPr lang="es-ES_tradnl" altLang="es-ES_tradnl" sz="2800">
                <a:sym typeface="Symbol" panose="05050102010706020507" pitchFamily="18" charset="2"/>
              </a:rPr>
              <a:t> k:=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 </a:t>
            </a:r>
            <a:r>
              <a:rPr lang="es-ES_tradnl" altLang="es-ES_tradnl" sz="2800" b="1">
                <a:sym typeface="Symbol" panose="05050102010706020507" pitchFamily="18" charset="2"/>
              </a:rPr>
              <a:t>para</a:t>
            </a:r>
            <a:r>
              <a:rPr lang="es-ES_tradnl" altLang="es-ES_tradnl" sz="2800">
                <a:sym typeface="Symbol" panose="05050102010706020507" pitchFamily="18" charset="2"/>
              </a:rPr>
              <a:t> i:=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</a:t>
            </a:r>
            <a:r>
              <a:rPr lang="es-ES_tradnl" altLang="es-ES_tradnl" sz="2800" b="1">
                <a:sym typeface="Symbol" panose="05050102010706020507" pitchFamily="18" charset="2"/>
              </a:rPr>
              <a:t>para</a:t>
            </a:r>
            <a:r>
              <a:rPr lang="es-ES_tradnl" altLang="es-ES_tradnl" sz="2800">
                <a:sym typeface="Symbol" panose="05050102010706020507" pitchFamily="18" charset="2"/>
              </a:rPr>
              <a:t> j:=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			     si </a:t>
            </a:r>
            <a:r>
              <a:rPr lang="es-ES_tradnl" altLang="es-ES_tradnl" sz="2800">
                <a:sym typeface="Symbol" panose="05050102010706020507" pitchFamily="18" charset="2"/>
              </a:rPr>
              <a:t>D[i, k] + D[k, j] &lt; D[i, j] </a:t>
            </a:r>
            <a:r>
              <a:rPr lang="es-ES_tradnl" altLang="es-ES_tradnl" sz="2800" b="1">
                <a:sym typeface="Symbol" panose="05050102010706020507" pitchFamily="18" charset="2"/>
              </a:rPr>
              <a:t>entonces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	D[i, j]:= D[i, k] + D[k, j]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	P[i, j]:= k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     </a:t>
            </a:r>
            <a:r>
              <a:rPr lang="es-ES_tradnl" altLang="es-ES_tradnl" sz="2800" b="1">
                <a:sym typeface="Symbol" panose="05050102010706020507" pitchFamily="18" charset="2"/>
              </a:rPr>
              <a:t>finsi</a:t>
            </a:r>
          </a:p>
          <a:p>
            <a:pPr>
              <a:spcBef>
                <a:spcPct val="10000"/>
              </a:spcBef>
              <a:buFontTx/>
              <a:buNone/>
            </a:pPr>
            <a:endParaRPr lang="es-ES_tradnl" altLang="es-ES_tradnl" sz="1600" b="1"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¿Cuánto es el orden de complejidad del algoritmo?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3 Marcador de pie de página">
            <a:extLst>
              <a:ext uri="{FF2B5EF4-FFF2-40B4-BE49-F238E27FC236}">
                <a16:creationId xmlns:a16="http://schemas.microsoft.com/office/drawing/2014/main" id="{C8B42D99-04FF-93CF-60BE-E9B4D53B6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D1F8237D-80DB-4A63-9E7F-5A88095F9691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069BC47-81C1-A320-4FB8-84F091BD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4.3.3.2. Caminos mínimos entre todos los pares.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5F9E626-A261-B153-BA93-27B621E9D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23875"/>
            <a:ext cx="8688387" cy="57816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El algoritmo de Floyd se basa en una descomposición recurrente del problema: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s-ES_tradnl" altLang="es-ES_tradnl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	D</a:t>
            </a:r>
            <a:r>
              <a:rPr lang="es-ES_tradnl" altLang="es-ES_tradnl" sz="2600" baseline="-25000">
                <a:sym typeface="Symbol" panose="05050102010706020507" pitchFamily="18" charset="2"/>
              </a:rPr>
              <a:t>k</a:t>
            </a:r>
            <a:r>
              <a:rPr lang="es-ES_tradnl" altLang="es-ES_tradnl" sz="2600">
                <a:sym typeface="Symbol" panose="05050102010706020507" pitchFamily="18" charset="2"/>
              </a:rPr>
              <a:t>(i, j):=</a:t>
            </a:r>
            <a:r>
              <a:rPr lang="es-ES_tradnl" altLang="es-ES_tradnl" sz="280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s-ES_tradnl" altLang="es-ES_tradnl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Como la fila y columna </a:t>
            </a:r>
            <a:r>
              <a:rPr lang="es-ES_tradnl" altLang="es-ES_tradnl" sz="2800" b="1">
                <a:sym typeface="Symbol" panose="05050102010706020507" pitchFamily="18" charset="2"/>
              </a:rPr>
              <a:t>k</a:t>
            </a:r>
            <a:r>
              <a:rPr lang="es-ES_tradnl" altLang="es-ES_tradnl" sz="2800">
                <a:sym typeface="Symbol" panose="05050102010706020507" pitchFamily="18" charset="2"/>
              </a:rPr>
              <a:t> no cambian en el paso </a:t>
            </a:r>
            <a:r>
              <a:rPr lang="es-ES_tradnl" altLang="es-ES_tradnl" sz="2800" b="1">
                <a:sym typeface="Symbol" panose="05050102010706020507" pitchFamily="18" charset="2"/>
              </a:rPr>
              <a:t>k</a:t>
            </a:r>
            <a:r>
              <a:rPr lang="es-ES_tradnl" altLang="es-ES_tradnl" sz="2800">
                <a:sym typeface="Symbol" panose="05050102010706020507" pitchFamily="18" charset="2"/>
              </a:rPr>
              <a:t>, se usa una sola matriz </a:t>
            </a:r>
            <a:r>
              <a:rPr lang="es-ES_tradnl" altLang="es-ES_tradnl" sz="2800" b="1">
                <a:sym typeface="Symbol" panose="05050102010706020507" pitchFamily="18" charset="2"/>
              </a:rPr>
              <a:t>D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¿Cómo recuperar el camino?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		</a:t>
            </a:r>
            <a:r>
              <a:rPr lang="es-ES_tradnl" altLang="es-ES_tradnl" sz="2400" b="1">
                <a:sym typeface="Symbol" panose="05050102010706020507" pitchFamily="18" charset="2"/>
              </a:rPr>
              <a:t>operación</a:t>
            </a:r>
            <a:r>
              <a:rPr lang="es-ES_tradnl" altLang="es-ES_tradnl" sz="2400">
                <a:sym typeface="Symbol" panose="05050102010706020507" pitchFamily="18" charset="2"/>
              </a:rPr>
              <a:t> camino (i, j: entero)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			k:= P[i, j]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400">
                <a:sym typeface="Symbol" panose="05050102010706020507" pitchFamily="18" charset="2"/>
              </a:rPr>
              <a:t>			</a:t>
            </a:r>
            <a:r>
              <a:rPr lang="es-ES_tradnl" altLang="es-ES_tradnl" sz="2400" b="1">
                <a:sym typeface="Symbol" panose="05050102010706020507" pitchFamily="18" charset="2"/>
              </a:rPr>
              <a:t>si</a:t>
            </a:r>
            <a:r>
              <a:rPr lang="es-ES_tradnl" altLang="es-ES_tradnl" sz="2400">
                <a:sym typeface="Symbol" panose="05050102010706020507" pitchFamily="18" charset="2"/>
              </a:rPr>
              <a:t> k </a:t>
            </a:r>
            <a:r>
              <a:rPr lang="es-ES_tradnl" altLang="es-ES_tradnl" sz="2400">
                <a:cs typeface="Arial" panose="020B0604020202020204" pitchFamily="34" charset="0"/>
                <a:sym typeface="Symbol" panose="05050102010706020507" pitchFamily="18" charset="2"/>
              </a:rPr>
              <a:t>≠ 0 </a:t>
            </a:r>
            <a:r>
              <a:rPr lang="es-ES_tradnl" altLang="es-ES_tradnl" sz="2400" b="1">
                <a:cs typeface="Arial" panose="020B0604020202020204" pitchFamily="34" charset="0"/>
                <a:sym typeface="Symbol" panose="05050102010706020507" pitchFamily="18" charset="2"/>
              </a:rPr>
              <a:t>entonces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400">
                <a:cs typeface="Arial" panose="020B0604020202020204" pitchFamily="34" charset="0"/>
                <a:sym typeface="Symbol" panose="05050102010706020507" pitchFamily="18" charset="2"/>
              </a:rPr>
              <a:t>			    camino (i, k)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400">
                <a:cs typeface="Arial" panose="020B0604020202020204" pitchFamily="34" charset="0"/>
                <a:sym typeface="Symbol" panose="05050102010706020507" pitchFamily="18" charset="2"/>
              </a:rPr>
              <a:t>			    escribe (k)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400">
                <a:cs typeface="Arial" panose="020B0604020202020204" pitchFamily="34" charset="0"/>
                <a:sym typeface="Symbol" panose="05050102010706020507" pitchFamily="18" charset="2"/>
              </a:rPr>
              <a:t>			    camino (k, j)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2400">
                <a:cs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es-ES_tradnl" altLang="es-ES_tradnl" sz="2400" b="1">
                <a:cs typeface="Arial" panose="020B0604020202020204" pitchFamily="34" charset="0"/>
                <a:sym typeface="Symbol" panose="05050102010706020507" pitchFamily="18" charset="2"/>
              </a:rPr>
              <a:t>finsi</a:t>
            </a:r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AFBE36CC-FAE4-C80F-A1D5-31145C12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1314450"/>
            <a:ext cx="6735762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600"/>
              <a:t>C[i, j]						Si k=0</a:t>
            </a:r>
          </a:p>
          <a:p>
            <a:pPr>
              <a:buFontTx/>
              <a:buNone/>
            </a:pPr>
            <a:r>
              <a:rPr lang="es-ES_tradnl" altLang="es-ES_tradnl" sz="2600"/>
              <a:t>min(D</a:t>
            </a:r>
            <a:r>
              <a:rPr lang="es-ES_tradnl" altLang="es-ES_tradnl" sz="2600" baseline="-25000"/>
              <a:t>k-1</a:t>
            </a:r>
            <a:r>
              <a:rPr lang="es-ES_tradnl" altLang="es-ES_tradnl" sz="2600"/>
              <a:t>(i, j), D</a:t>
            </a:r>
            <a:r>
              <a:rPr lang="es-ES_tradnl" altLang="es-ES_tradnl" sz="2600" baseline="-25000"/>
              <a:t>k-1</a:t>
            </a:r>
            <a:r>
              <a:rPr lang="es-ES_tradnl" altLang="es-ES_tradnl" sz="2600"/>
              <a:t>(i, k) + D</a:t>
            </a:r>
            <a:r>
              <a:rPr lang="es-ES_tradnl" altLang="es-ES_tradnl" sz="2600" baseline="-25000"/>
              <a:t>k-1</a:t>
            </a:r>
            <a:r>
              <a:rPr lang="es-ES_tradnl" altLang="es-ES_tradnl" sz="2600"/>
              <a:t>(k, j)) 	Si k&gt;0</a:t>
            </a:r>
            <a:endParaRPr lang="es-ES" altLang="es-ES_tradnl" sz="2600"/>
          </a:p>
        </p:txBody>
      </p:sp>
      <p:sp>
        <p:nvSpPr>
          <p:cNvPr id="75782" name="AutoShape 5">
            <a:extLst>
              <a:ext uri="{FF2B5EF4-FFF2-40B4-BE49-F238E27FC236}">
                <a16:creationId xmlns:a16="http://schemas.microsoft.com/office/drawing/2014/main" id="{001ED0FD-5A17-52A2-FF46-2DCE9DD88786}"/>
              </a:ext>
            </a:extLst>
          </p:cNvPr>
          <p:cNvSpPr>
            <a:spLocks/>
          </p:cNvSpPr>
          <p:nvPr/>
        </p:nvSpPr>
        <p:spPr bwMode="auto">
          <a:xfrm>
            <a:off x="1890713" y="1346200"/>
            <a:ext cx="195262" cy="944563"/>
          </a:xfrm>
          <a:prstGeom prst="leftBrace">
            <a:avLst>
              <a:gd name="adj1" fmla="val 4031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0650E86C-A13E-FC43-56FC-9683F35C4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06850"/>
            <a:ext cx="21336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800"/>
              <a:t>escribe (i)</a:t>
            </a:r>
          </a:p>
          <a:p>
            <a:pPr>
              <a:buFontTx/>
              <a:buNone/>
            </a:pPr>
            <a:r>
              <a:rPr lang="es-ES_tradnl" altLang="es-ES_tradnl" sz="2800"/>
              <a:t>camino (i, j)</a:t>
            </a:r>
          </a:p>
          <a:p>
            <a:pPr>
              <a:buFontTx/>
              <a:buNone/>
            </a:pPr>
            <a:r>
              <a:rPr lang="es-ES_tradnl" altLang="es-ES_tradnl" sz="2800"/>
              <a:t>escribe (j)</a:t>
            </a:r>
            <a:endParaRPr lang="es-ES" altLang="es-ES_tradnl" sz="2800"/>
          </a:p>
        </p:txBody>
      </p:sp>
      <p:sp>
        <p:nvSpPr>
          <p:cNvPr id="122887" name="Line 7">
            <a:extLst>
              <a:ext uri="{FF2B5EF4-FFF2-40B4-BE49-F238E27FC236}">
                <a16:creationId xmlns:a16="http://schemas.microsoft.com/office/drawing/2014/main" id="{1CA578F0-43CF-25C9-6083-1F37EE2C6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0125" y="4784725"/>
            <a:ext cx="457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2888" name="AutoShape 8">
            <a:extLst>
              <a:ext uri="{FF2B5EF4-FFF2-40B4-BE49-F238E27FC236}">
                <a16:creationId xmlns:a16="http://schemas.microsoft.com/office/drawing/2014/main" id="{D8284127-96C3-9C5D-1713-F7CBF73B01BE}"/>
              </a:ext>
            </a:extLst>
          </p:cNvPr>
          <p:cNvSpPr>
            <a:spLocks/>
          </p:cNvSpPr>
          <p:nvPr/>
        </p:nvSpPr>
        <p:spPr bwMode="auto">
          <a:xfrm>
            <a:off x="5622925" y="3641725"/>
            <a:ext cx="365125" cy="2301875"/>
          </a:xfrm>
          <a:prstGeom prst="rightBrace">
            <a:avLst>
              <a:gd name="adj1" fmla="val 5253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  <p:bldP spid="12288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3 Marcador de pie de página">
            <a:extLst>
              <a:ext uri="{FF2B5EF4-FFF2-40B4-BE49-F238E27FC236}">
                <a16:creationId xmlns:a16="http://schemas.microsoft.com/office/drawing/2014/main" id="{8CBF8048-AD5D-E555-A32C-335A3C824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4B7AF50-642A-43B3-BA50-592900144F1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0113D19-3FE5-7808-EAE3-C9AEBD882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4.3.3.2. Caminos mínimos entre todos los pares.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7A3F925-2ABB-A740-D4A0-5041B2224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23875"/>
            <a:ext cx="8688387" cy="11176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Ejemplo:</a:t>
            </a:r>
            <a:r>
              <a:rPr lang="es-ES_tradnl" altLang="es-ES_tradnl" sz="2800">
                <a:sym typeface="Symbol" panose="05050102010706020507" pitchFamily="18" charset="2"/>
              </a:rPr>
              <a:t> Aplicar el algoritmo de Floyd al siguiente grafo dirigido.</a:t>
            </a:r>
          </a:p>
        </p:txBody>
      </p:sp>
      <p:grpSp>
        <p:nvGrpSpPr>
          <p:cNvPr id="76805" name="Group 49">
            <a:extLst>
              <a:ext uri="{FF2B5EF4-FFF2-40B4-BE49-F238E27FC236}">
                <a16:creationId xmlns:a16="http://schemas.microsoft.com/office/drawing/2014/main" id="{80A2AE42-4CF1-6043-8FF8-4B7B58C44446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643063"/>
            <a:ext cx="3762375" cy="2797175"/>
            <a:chOff x="612" y="1194"/>
            <a:chExt cx="2217" cy="1639"/>
          </a:xfrm>
        </p:grpSpPr>
        <p:sp>
          <p:nvSpPr>
            <p:cNvPr id="76915" name="Oval 6">
              <a:extLst>
                <a:ext uri="{FF2B5EF4-FFF2-40B4-BE49-F238E27FC236}">
                  <a16:creationId xmlns:a16="http://schemas.microsoft.com/office/drawing/2014/main" id="{C86AC828-63E7-00F2-A38F-93A78957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997"/>
              <a:ext cx="372" cy="33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800"/>
                <a:t>1</a:t>
              </a:r>
            </a:p>
          </p:txBody>
        </p:sp>
        <p:sp>
          <p:nvSpPr>
            <p:cNvPr id="76916" name="Oval 7">
              <a:extLst>
                <a:ext uri="{FF2B5EF4-FFF2-40B4-BE49-F238E27FC236}">
                  <a16:creationId xmlns:a16="http://schemas.microsoft.com/office/drawing/2014/main" id="{180CDCDE-C1A6-0D4F-00B9-D44C917C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428"/>
              <a:ext cx="361" cy="33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800"/>
                <a:t>3</a:t>
              </a:r>
            </a:p>
          </p:txBody>
        </p:sp>
        <p:sp>
          <p:nvSpPr>
            <p:cNvPr id="76917" name="Oval 8">
              <a:extLst>
                <a:ext uri="{FF2B5EF4-FFF2-40B4-BE49-F238E27FC236}">
                  <a16:creationId xmlns:a16="http://schemas.microsoft.com/office/drawing/2014/main" id="{4CC67AB1-C9F2-F25A-3455-7214251B5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1194"/>
              <a:ext cx="372" cy="33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800"/>
                <a:t>2</a:t>
              </a:r>
            </a:p>
          </p:txBody>
        </p:sp>
        <p:sp>
          <p:nvSpPr>
            <p:cNvPr id="76918" name="Freeform 9">
              <a:extLst>
                <a:ext uri="{FF2B5EF4-FFF2-40B4-BE49-F238E27FC236}">
                  <a16:creationId xmlns:a16="http://schemas.microsoft.com/office/drawing/2014/main" id="{23D693DB-784C-5642-0B44-32E5138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1371"/>
              <a:ext cx="995" cy="637"/>
            </a:xfrm>
            <a:custGeom>
              <a:avLst/>
              <a:gdLst>
                <a:gd name="T0" fmla="*/ 0 w 995"/>
                <a:gd name="T1" fmla="*/ 637 h 637"/>
                <a:gd name="T2" fmla="*/ 463 w 995"/>
                <a:gd name="T3" fmla="*/ 235 h 637"/>
                <a:gd name="T4" fmla="*/ 995 w 995"/>
                <a:gd name="T5" fmla="*/ 0 h 6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5" h="637">
                  <a:moveTo>
                    <a:pt x="0" y="637"/>
                  </a:moveTo>
                  <a:cubicBezTo>
                    <a:pt x="77" y="570"/>
                    <a:pt x="297" y="341"/>
                    <a:pt x="463" y="235"/>
                  </a:cubicBezTo>
                  <a:cubicBezTo>
                    <a:pt x="629" y="129"/>
                    <a:pt x="884" y="49"/>
                    <a:pt x="995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919" name="Freeform 10">
              <a:extLst>
                <a:ext uri="{FF2B5EF4-FFF2-40B4-BE49-F238E27FC236}">
                  <a16:creationId xmlns:a16="http://schemas.microsoft.com/office/drawing/2014/main" id="{CE902453-7A15-6AAE-B833-3B273E7B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" y="1510"/>
              <a:ext cx="899" cy="576"/>
            </a:xfrm>
            <a:custGeom>
              <a:avLst/>
              <a:gdLst>
                <a:gd name="T0" fmla="*/ 899 w 899"/>
                <a:gd name="T1" fmla="*/ 0 h 576"/>
                <a:gd name="T2" fmla="*/ 530 w 899"/>
                <a:gd name="T3" fmla="*/ 358 h 576"/>
                <a:gd name="T4" fmla="*/ 0 w 899"/>
                <a:gd name="T5" fmla="*/ 57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99" h="576">
                  <a:moveTo>
                    <a:pt x="899" y="0"/>
                  </a:moveTo>
                  <a:cubicBezTo>
                    <a:pt x="838" y="60"/>
                    <a:pt x="680" y="262"/>
                    <a:pt x="530" y="358"/>
                  </a:cubicBezTo>
                  <a:cubicBezTo>
                    <a:pt x="380" y="454"/>
                    <a:pt x="110" y="531"/>
                    <a:pt x="0" y="5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920" name="Line 11">
              <a:extLst>
                <a:ext uri="{FF2B5EF4-FFF2-40B4-BE49-F238E27FC236}">
                  <a16:creationId xmlns:a16="http://schemas.microsoft.com/office/drawing/2014/main" id="{FCAD4A79-A99D-38A3-5CA5-E8D9355B0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5" y="1553"/>
              <a:ext cx="87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921" name="Freeform 12">
              <a:extLst>
                <a:ext uri="{FF2B5EF4-FFF2-40B4-BE49-F238E27FC236}">
                  <a16:creationId xmlns:a16="http://schemas.microsoft.com/office/drawing/2014/main" id="{2B0CC51B-1798-A1A1-6682-A83295766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" y="2322"/>
              <a:ext cx="1019" cy="341"/>
            </a:xfrm>
            <a:custGeom>
              <a:avLst/>
              <a:gdLst>
                <a:gd name="T0" fmla="*/ 1019 w 1019"/>
                <a:gd name="T1" fmla="*/ 341 h 341"/>
                <a:gd name="T2" fmla="*/ 355 w 1019"/>
                <a:gd name="T3" fmla="*/ 261 h 341"/>
                <a:gd name="T4" fmla="*/ 0 w 1019"/>
                <a:gd name="T5" fmla="*/ 0 h 3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9" h="341">
                  <a:moveTo>
                    <a:pt x="1019" y="341"/>
                  </a:moveTo>
                  <a:cubicBezTo>
                    <a:pt x="908" y="328"/>
                    <a:pt x="525" y="318"/>
                    <a:pt x="355" y="261"/>
                  </a:cubicBezTo>
                  <a:cubicBezTo>
                    <a:pt x="185" y="204"/>
                    <a:pt x="74" y="55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922" name="Freeform 13">
              <a:extLst>
                <a:ext uri="{FF2B5EF4-FFF2-40B4-BE49-F238E27FC236}">
                  <a16:creationId xmlns:a16="http://schemas.microsoft.com/office/drawing/2014/main" id="{0AF3C1A9-4ABC-F311-F9E0-17F275962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2183"/>
              <a:ext cx="960" cy="331"/>
            </a:xfrm>
            <a:custGeom>
              <a:avLst/>
              <a:gdLst>
                <a:gd name="T0" fmla="*/ 0 w 960"/>
                <a:gd name="T1" fmla="*/ 0 h 331"/>
                <a:gd name="T2" fmla="*/ 532 w 960"/>
                <a:gd name="T3" fmla="*/ 112 h 331"/>
                <a:gd name="T4" fmla="*/ 960 w 960"/>
                <a:gd name="T5" fmla="*/ 331 h 3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331">
                  <a:moveTo>
                    <a:pt x="0" y="0"/>
                  </a:moveTo>
                  <a:cubicBezTo>
                    <a:pt x="89" y="19"/>
                    <a:pt x="372" y="57"/>
                    <a:pt x="532" y="112"/>
                  </a:cubicBezTo>
                  <a:cubicBezTo>
                    <a:pt x="692" y="167"/>
                    <a:pt x="871" y="285"/>
                    <a:pt x="960" y="33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923" name="Freeform 14">
              <a:extLst>
                <a:ext uri="{FF2B5EF4-FFF2-40B4-BE49-F238E27FC236}">
                  <a16:creationId xmlns:a16="http://schemas.microsoft.com/office/drawing/2014/main" id="{80B52DAD-B082-410C-888E-C63BBD101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2347"/>
              <a:ext cx="551" cy="394"/>
            </a:xfrm>
            <a:custGeom>
              <a:avLst/>
              <a:gdLst>
                <a:gd name="T0" fmla="*/ 9 w 551"/>
                <a:gd name="T1" fmla="*/ 394 h 394"/>
                <a:gd name="T2" fmla="*/ 340 w 551"/>
                <a:gd name="T3" fmla="*/ 332 h 394"/>
                <a:gd name="T4" fmla="*/ 541 w 551"/>
                <a:gd name="T5" fmla="*/ 123 h 394"/>
                <a:gd name="T6" fmla="*/ 279 w 551"/>
                <a:gd name="T7" fmla="*/ 1 h 394"/>
                <a:gd name="T8" fmla="*/ 0 w 551"/>
                <a:gd name="T9" fmla="*/ 115 h 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1" h="394">
                  <a:moveTo>
                    <a:pt x="9" y="394"/>
                  </a:moveTo>
                  <a:cubicBezTo>
                    <a:pt x="64" y="384"/>
                    <a:pt x="251" y="377"/>
                    <a:pt x="340" y="332"/>
                  </a:cubicBezTo>
                  <a:cubicBezTo>
                    <a:pt x="429" y="287"/>
                    <a:pt x="551" y="178"/>
                    <a:pt x="541" y="123"/>
                  </a:cubicBezTo>
                  <a:cubicBezTo>
                    <a:pt x="531" y="68"/>
                    <a:pt x="369" y="2"/>
                    <a:pt x="279" y="1"/>
                  </a:cubicBezTo>
                  <a:cubicBezTo>
                    <a:pt x="189" y="0"/>
                    <a:pt x="58" y="91"/>
                    <a:pt x="0" y="11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924" name="Text Box 15">
              <a:extLst>
                <a:ext uri="{FF2B5EF4-FFF2-40B4-BE49-F238E27FC236}">
                  <a16:creationId xmlns:a16="http://schemas.microsoft.com/office/drawing/2014/main" id="{AB7622DB-19A6-C8BB-FCD4-33789FA0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352"/>
              <a:ext cx="3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8</a:t>
              </a:r>
              <a:endParaRPr lang="es-ES" altLang="es-ES_tradnl" sz="2400"/>
            </a:p>
          </p:txBody>
        </p:sp>
        <p:sp>
          <p:nvSpPr>
            <p:cNvPr id="76925" name="Text Box 16">
              <a:extLst>
                <a:ext uri="{FF2B5EF4-FFF2-40B4-BE49-F238E27FC236}">
                  <a16:creationId xmlns:a16="http://schemas.microsoft.com/office/drawing/2014/main" id="{8F18F590-D8F6-7019-007C-1C5E60F4C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1654"/>
              <a:ext cx="3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3</a:t>
              </a:r>
              <a:endParaRPr lang="es-ES" altLang="es-ES_tradnl" sz="2400"/>
            </a:p>
          </p:txBody>
        </p:sp>
        <p:sp>
          <p:nvSpPr>
            <p:cNvPr id="76926" name="Text Box 17">
              <a:extLst>
                <a:ext uri="{FF2B5EF4-FFF2-40B4-BE49-F238E27FC236}">
                  <a16:creationId xmlns:a16="http://schemas.microsoft.com/office/drawing/2014/main" id="{486171B1-C767-5ED7-0893-41F72F923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" y="1806"/>
              <a:ext cx="3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2</a:t>
              </a:r>
              <a:endParaRPr lang="es-ES" altLang="es-ES_tradnl" sz="2400"/>
            </a:p>
          </p:txBody>
        </p:sp>
        <p:sp>
          <p:nvSpPr>
            <p:cNvPr id="76927" name="Text Box 18">
              <a:extLst>
                <a:ext uri="{FF2B5EF4-FFF2-40B4-BE49-F238E27FC236}">
                  <a16:creationId xmlns:a16="http://schemas.microsoft.com/office/drawing/2014/main" id="{B9241DE3-745B-DF16-3D33-C04F0A8C3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2565"/>
              <a:ext cx="3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6</a:t>
              </a:r>
              <a:endParaRPr lang="es-ES" altLang="es-ES_tradnl" sz="2400"/>
            </a:p>
          </p:txBody>
        </p:sp>
        <p:sp>
          <p:nvSpPr>
            <p:cNvPr id="76928" name="Text Box 19">
              <a:extLst>
                <a:ext uri="{FF2B5EF4-FFF2-40B4-BE49-F238E27FC236}">
                  <a16:creationId xmlns:a16="http://schemas.microsoft.com/office/drawing/2014/main" id="{F7D145D9-C88C-4BE6-CA76-F3C8136F0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2032"/>
              <a:ext cx="3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2</a:t>
              </a:r>
              <a:endParaRPr lang="es-ES" altLang="es-ES_tradnl" sz="2400"/>
            </a:p>
          </p:txBody>
        </p:sp>
        <p:sp>
          <p:nvSpPr>
            <p:cNvPr id="76929" name="Text Box 20">
              <a:extLst>
                <a:ext uri="{FF2B5EF4-FFF2-40B4-BE49-F238E27FC236}">
                  <a16:creationId xmlns:a16="http://schemas.microsoft.com/office/drawing/2014/main" id="{3F8CFE47-FA1E-A4F3-4685-BCA69B783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2094"/>
              <a:ext cx="35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/>
                <a:t>5</a:t>
              </a:r>
              <a:endParaRPr lang="es-ES" altLang="es-ES_tradnl" sz="2400"/>
            </a:p>
          </p:txBody>
        </p:sp>
      </p:grpSp>
      <p:graphicFrame>
        <p:nvGraphicFramePr>
          <p:cNvPr id="119892" name="Group 84">
            <a:extLst>
              <a:ext uri="{FF2B5EF4-FFF2-40B4-BE49-F238E27FC236}">
                <a16:creationId xmlns:a16="http://schemas.microsoft.com/office/drawing/2014/main" id="{D9621589-6778-5E6A-F5C4-B41168AF8337}"/>
              </a:ext>
            </a:extLst>
          </p:cNvPr>
          <p:cNvGraphicFramePr>
            <a:graphicFrameLocks noGrp="1"/>
          </p:cNvGraphicFramePr>
          <p:nvPr/>
        </p:nvGraphicFramePr>
        <p:xfrm>
          <a:off x="5014913" y="1492250"/>
          <a:ext cx="3352800" cy="23780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893" name="Group 85">
            <a:extLst>
              <a:ext uri="{FF2B5EF4-FFF2-40B4-BE49-F238E27FC236}">
                <a16:creationId xmlns:a16="http://schemas.microsoft.com/office/drawing/2014/main" id="{5432ECD6-CA7F-1E05-B951-581978A733F9}"/>
              </a:ext>
            </a:extLst>
          </p:cNvPr>
          <p:cNvGraphicFramePr>
            <a:graphicFrameLocks noGrp="1"/>
          </p:cNvGraphicFramePr>
          <p:nvPr/>
        </p:nvGraphicFramePr>
        <p:xfrm>
          <a:off x="5113338" y="4235450"/>
          <a:ext cx="2589212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894" name="Group 86">
            <a:extLst>
              <a:ext uri="{FF2B5EF4-FFF2-40B4-BE49-F238E27FC236}">
                <a16:creationId xmlns:a16="http://schemas.microsoft.com/office/drawing/2014/main" id="{2B03D330-EB74-1D00-846C-114B2ECAFC12}"/>
              </a:ext>
            </a:extLst>
          </p:cNvPr>
          <p:cNvGraphicFramePr>
            <a:graphicFrameLocks noGrp="1"/>
          </p:cNvGraphicFramePr>
          <p:nvPr/>
        </p:nvGraphicFramePr>
        <p:xfrm>
          <a:off x="5014913" y="1495425"/>
          <a:ext cx="3352800" cy="23780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921" name="Group 113">
            <a:extLst>
              <a:ext uri="{FF2B5EF4-FFF2-40B4-BE49-F238E27FC236}">
                <a16:creationId xmlns:a16="http://schemas.microsoft.com/office/drawing/2014/main" id="{1C2E6876-FEA6-1648-3424-EA798439F939}"/>
              </a:ext>
            </a:extLst>
          </p:cNvPr>
          <p:cNvGraphicFramePr>
            <a:graphicFrameLocks noGrp="1"/>
          </p:cNvGraphicFramePr>
          <p:nvPr/>
        </p:nvGraphicFramePr>
        <p:xfrm>
          <a:off x="5113338" y="4238625"/>
          <a:ext cx="2589212" cy="207327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9948" name="Rectangle 140">
            <a:extLst>
              <a:ext uri="{FF2B5EF4-FFF2-40B4-BE49-F238E27FC236}">
                <a16:creationId xmlns:a16="http://schemas.microsoft.com/office/drawing/2014/main" id="{EE356523-418C-F6B8-9E17-88DB58A3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080000"/>
            <a:ext cx="4310063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Calcular el camino mínimo entre 1 y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4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3 Marcador de pie de página">
            <a:extLst>
              <a:ext uri="{FF2B5EF4-FFF2-40B4-BE49-F238E27FC236}">
                <a16:creationId xmlns:a16="http://schemas.microsoft.com/office/drawing/2014/main" id="{4FB13EE0-F925-F22F-F351-B75CEC6840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F2B1923-7515-4E99-B15A-615DCC2C5F1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AE2E6E1-E3A4-B5BA-93BF-864B5C30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4.3.3.3. Cierre transitivo de un grafo.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C352EB9-FFE3-762C-D3CA-300EED456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23875"/>
            <a:ext cx="8688387" cy="5202238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Problema:</a:t>
            </a:r>
            <a:r>
              <a:rPr lang="es-ES_tradnl" altLang="es-ES_tradnl" sz="2800">
                <a:sym typeface="Symbol" panose="05050102010706020507" pitchFamily="18" charset="2"/>
              </a:rPr>
              <a:t> Dada una matriz de adyacencia </a:t>
            </a:r>
            <a:r>
              <a:rPr lang="es-ES_tradnl" altLang="es-ES_tradnl" sz="2800" b="1">
                <a:sym typeface="Symbol" panose="05050102010706020507" pitchFamily="18" charset="2"/>
              </a:rPr>
              <a:t>M</a:t>
            </a:r>
            <a:r>
              <a:rPr lang="es-ES_tradnl" altLang="es-ES_tradnl" sz="2800">
                <a:sym typeface="Symbol" panose="05050102010706020507" pitchFamily="18" charset="2"/>
              </a:rPr>
              <a:t> (de boolenos) encontrar otra matriz </a:t>
            </a:r>
            <a:r>
              <a:rPr lang="es-ES_tradnl" altLang="es-ES_tradnl" sz="2800" b="1">
                <a:sym typeface="Symbol" panose="05050102010706020507" pitchFamily="18" charset="2"/>
              </a:rPr>
              <a:t>A</a:t>
            </a:r>
            <a:r>
              <a:rPr lang="es-ES_tradnl" altLang="es-ES_tradnl" sz="2800">
                <a:sym typeface="Symbol" panose="05050102010706020507" pitchFamily="18" charset="2"/>
              </a:rPr>
              <a:t>, tal que </a:t>
            </a:r>
            <a:r>
              <a:rPr lang="es-ES_tradnl" altLang="es-ES_tradnl" sz="2800" b="1">
                <a:sym typeface="Symbol" panose="05050102010706020507" pitchFamily="18" charset="2"/>
              </a:rPr>
              <a:t>A[i, j]</a:t>
            </a:r>
            <a:r>
              <a:rPr lang="es-ES_tradnl" altLang="es-ES_tradnl" sz="2800">
                <a:sym typeface="Symbol" panose="05050102010706020507" pitchFamily="18" charset="2"/>
              </a:rPr>
              <a:t> es cierto si y sólo si existe un camino entre </a:t>
            </a:r>
            <a:r>
              <a:rPr lang="es-ES_tradnl" altLang="es-ES_tradnl" sz="2800" b="1">
                <a:sym typeface="Symbol" panose="05050102010706020507" pitchFamily="18" charset="2"/>
              </a:rPr>
              <a:t>i</a:t>
            </a:r>
            <a:r>
              <a:rPr lang="es-ES_tradnl" altLang="es-ES_tradnl" sz="2800">
                <a:sym typeface="Symbol" panose="05050102010706020507" pitchFamily="18" charset="2"/>
              </a:rPr>
              <a:t> y </a:t>
            </a:r>
            <a:r>
              <a:rPr lang="es-ES_tradnl" altLang="es-ES_tradnl" sz="2800" b="1">
                <a:sym typeface="Symbol" panose="05050102010706020507" pitchFamily="18" charset="2"/>
              </a:rPr>
              <a:t>j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3000" b="1">
                <a:sym typeface="Symbol" panose="05050102010706020507" pitchFamily="18" charset="2"/>
              </a:rPr>
              <a:t>Algoritmo de Warshall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Es una simple adaptación del algoritmo de Floyd a valores booleanos.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A:= 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>
                <a:sym typeface="Symbol" panose="05050102010706020507" pitchFamily="18" charset="2"/>
              </a:rPr>
              <a:t>	para</a:t>
            </a:r>
            <a:r>
              <a:rPr lang="es-ES_tradnl" altLang="es-ES_tradnl" sz="2800">
                <a:sym typeface="Symbol" panose="05050102010706020507" pitchFamily="18" charset="2"/>
              </a:rPr>
              <a:t> k:=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 </a:t>
            </a:r>
            <a:r>
              <a:rPr lang="es-ES_tradnl" altLang="es-ES_tradnl" sz="2800" b="1">
                <a:sym typeface="Symbol" panose="05050102010706020507" pitchFamily="18" charset="2"/>
              </a:rPr>
              <a:t>para</a:t>
            </a:r>
            <a:r>
              <a:rPr lang="es-ES_tradnl" altLang="es-ES_tradnl" sz="2800">
                <a:sym typeface="Symbol" panose="05050102010706020507" pitchFamily="18" charset="2"/>
              </a:rPr>
              <a:t> i:=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</a:t>
            </a:r>
            <a:r>
              <a:rPr lang="es-ES_tradnl" altLang="es-ES_tradnl" sz="2800" b="1">
                <a:sym typeface="Symbol" panose="05050102010706020507" pitchFamily="18" charset="2"/>
              </a:rPr>
              <a:t>para</a:t>
            </a:r>
            <a:r>
              <a:rPr lang="es-ES_tradnl" altLang="es-ES_tradnl" sz="2800">
                <a:sym typeface="Symbol" panose="05050102010706020507" pitchFamily="18" charset="2"/>
              </a:rPr>
              <a:t> j:= 1, ..., n </a:t>
            </a:r>
            <a:r>
              <a:rPr lang="es-ES_tradnl" altLang="es-ES_tradnl" sz="2800" b="1">
                <a:sym typeface="Symbol" panose="05050102010706020507" pitchFamily="18" charset="2"/>
              </a:rPr>
              <a:t>hacer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>
                <a:sym typeface="Symbol" panose="05050102010706020507" pitchFamily="18" charset="2"/>
              </a:rPr>
              <a:t>			      A[i, j]:= A[i, j] OR (A[i, k] AND A[k, j])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pie de página">
            <a:extLst>
              <a:ext uri="{FF2B5EF4-FFF2-40B4-BE49-F238E27FC236}">
                <a16:creationId xmlns:a16="http://schemas.microsoft.com/office/drawing/2014/main" id="{7A16D8A9-86FA-60D7-1732-A8CC7A8289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FE53138A-9131-477E-9FB5-9FD0425947AB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8A16432-7D50-2EBA-BC73-5BFC9445B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F2DD473-2D2A-E5AD-242E-AADB996B46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4163" y="668338"/>
            <a:ext cx="8513762" cy="4953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de planificación de tareas.</a:t>
            </a:r>
            <a:endParaRPr lang="es-ES_tradnl" altLang="es-ES_tradnl" sz="2400"/>
          </a:p>
        </p:txBody>
      </p:sp>
      <p:sp>
        <p:nvSpPr>
          <p:cNvPr id="10245" name="Rectangle 30">
            <a:extLst>
              <a:ext uri="{FF2B5EF4-FFF2-40B4-BE49-F238E27FC236}">
                <a16:creationId xmlns:a16="http://schemas.microsoft.com/office/drawing/2014/main" id="{83D32376-311C-8ABB-AB22-41B14D00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grpSp>
        <p:nvGrpSpPr>
          <p:cNvPr id="10246" name="Group 31">
            <a:extLst>
              <a:ext uri="{FF2B5EF4-FFF2-40B4-BE49-F238E27FC236}">
                <a16:creationId xmlns:a16="http://schemas.microsoft.com/office/drawing/2014/main" id="{EF4BF26C-D338-8D50-9B2F-07E8CF80AB3F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1671638"/>
            <a:ext cx="4416425" cy="3551237"/>
            <a:chOff x="2652" y="1629"/>
            <a:chExt cx="2782" cy="2237"/>
          </a:xfrm>
        </p:grpSpPr>
        <p:sp>
          <p:nvSpPr>
            <p:cNvPr id="10249" name="Freeform 32">
              <a:extLst>
                <a:ext uri="{FF2B5EF4-FFF2-40B4-BE49-F238E27FC236}">
                  <a16:creationId xmlns:a16="http://schemas.microsoft.com/office/drawing/2014/main" id="{65E10806-4158-494D-D824-CBB146CB5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" y="1656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34044814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34044814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2"/>
                    <a:pt x="68" y="3"/>
                  </a:cubicBezTo>
                  <a:lnTo>
                    <a:pt x="68" y="20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20"/>
                  </a:cubicBezTo>
                  <a:lnTo>
                    <a:pt x="0" y="3"/>
                  </a:ln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50" name="Freeform 33">
              <a:extLst>
                <a:ext uri="{FF2B5EF4-FFF2-40B4-BE49-F238E27FC236}">
                  <a16:creationId xmlns:a16="http://schemas.microsoft.com/office/drawing/2014/main" id="{936B6F53-3923-9199-06B7-6649119E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1629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34044814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34044814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2"/>
                    <a:pt x="68" y="3"/>
                  </a:cubicBezTo>
                  <a:lnTo>
                    <a:pt x="68" y="20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20"/>
                  </a:cubicBezTo>
                  <a:lnTo>
                    <a:pt x="0" y="3"/>
                  </a:ln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51" name="Line 34">
              <a:extLst>
                <a:ext uri="{FF2B5EF4-FFF2-40B4-BE49-F238E27FC236}">
                  <a16:creationId xmlns:a16="http://schemas.microsoft.com/office/drawing/2014/main" id="{B7479CCA-1626-2B9E-385B-DDAB035F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1629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2" name="Rectangle 35">
              <a:extLst>
                <a:ext uri="{FF2B5EF4-FFF2-40B4-BE49-F238E27FC236}">
                  <a16:creationId xmlns:a16="http://schemas.microsoft.com/office/drawing/2014/main" id="{D9224A03-B02E-22F8-2282-BC0F4085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1641"/>
              <a:ext cx="4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Licencia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53" name="Rectangle 36">
              <a:extLst>
                <a:ext uri="{FF2B5EF4-FFF2-40B4-BE49-F238E27FC236}">
                  <a16:creationId xmlns:a16="http://schemas.microsoft.com/office/drawing/2014/main" id="{2BC142BD-C59A-A2D0-E38D-477B1817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1787"/>
              <a:ext cx="4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de obras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54" name="Rectangle 37">
              <a:extLst>
                <a:ext uri="{FF2B5EF4-FFF2-40B4-BE49-F238E27FC236}">
                  <a16:creationId xmlns:a16="http://schemas.microsoft.com/office/drawing/2014/main" id="{1EB7EDA9-0CDC-0B3F-1461-EFDBEF6C0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71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6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55" name="Freeform 38">
              <a:extLst>
                <a:ext uri="{FF2B5EF4-FFF2-40B4-BE49-F238E27FC236}">
                  <a16:creationId xmlns:a16="http://schemas.microsoft.com/office/drawing/2014/main" id="{DCF5C078-4726-E39D-42BE-BC3B44406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260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56" name="Freeform 39">
              <a:extLst>
                <a:ext uri="{FF2B5EF4-FFF2-40B4-BE49-F238E27FC236}">
                  <a16:creationId xmlns:a16="http://schemas.microsoft.com/office/drawing/2014/main" id="{51C293B6-B384-F354-5D77-2DA5F5C34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233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57" name="Line 40">
              <a:extLst>
                <a:ext uri="{FF2B5EF4-FFF2-40B4-BE49-F238E27FC236}">
                  <a16:creationId xmlns:a16="http://schemas.microsoft.com/office/drawing/2014/main" id="{0A5CF477-4E1D-A35C-D431-1B89E0837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2233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58" name="Rectangle 41">
              <a:extLst>
                <a:ext uri="{FF2B5EF4-FFF2-40B4-BE49-F238E27FC236}">
                  <a16:creationId xmlns:a16="http://schemas.microsoft.com/office/drawing/2014/main" id="{FA267E79-377D-6A11-6E60-0C84C3848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237"/>
              <a:ext cx="41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Aplanar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59" name="Rectangle 42">
              <a:extLst>
                <a:ext uri="{FF2B5EF4-FFF2-40B4-BE49-F238E27FC236}">
                  <a16:creationId xmlns:a16="http://schemas.microsoft.com/office/drawing/2014/main" id="{44ABBFFA-19E8-3CDD-0EC5-3C837EC1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383"/>
              <a:ext cx="3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terreno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60" name="Rectangle 43">
              <a:extLst>
                <a:ext uri="{FF2B5EF4-FFF2-40B4-BE49-F238E27FC236}">
                  <a16:creationId xmlns:a16="http://schemas.microsoft.com/office/drawing/2014/main" id="{D65732F9-7928-5846-A8FF-1AACA690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23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61" name="Freeform 44">
              <a:extLst>
                <a:ext uri="{FF2B5EF4-FFF2-40B4-BE49-F238E27FC236}">
                  <a16:creationId xmlns:a16="http://schemas.microsoft.com/office/drawing/2014/main" id="{EEFB7D36-ED6E-20AF-54FA-3FECEA173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2219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62" name="Freeform 45">
              <a:extLst>
                <a:ext uri="{FF2B5EF4-FFF2-40B4-BE49-F238E27FC236}">
                  <a16:creationId xmlns:a16="http://schemas.microsoft.com/office/drawing/2014/main" id="{3153C209-4CF4-B344-1886-875CF9595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192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63" name="Line 46">
              <a:extLst>
                <a:ext uri="{FF2B5EF4-FFF2-40B4-BE49-F238E27FC236}">
                  <a16:creationId xmlns:a16="http://schemas.microsoft.com/office/drawing/2014/main" id="{DC7CE891-0A48-6424-58A9-B87C3FD66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192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64" name="Rectangle 47">
              <a:extLst>
                <a:ext uri="{FF2B5EF4-FFF2-40B4-BE49-F238E27FC236}">
                  <a16:creationId xmlns:a16="http://schemas.microsoft.com/office/drawing/2014/main" id="{2F1285F2-74E0-15DF-4541-59A5D07D9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2194"/>
              <a:ext cx="4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Comprar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65" name="Rectangle 48">
              <a:extLst>
                <a:ext uri="{FF2B5EF4-FFF2-40B4-BE49-F238E27FC236}">
                  <a16:creationId xmlns:a16="http://schemas.microsoft.com/office/drawing/2014/main" id="{0E67EEE2-D90F-6322-D20F-CCC925099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2340"/>
              <a:ext cx="3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piedras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66" name="Rectangle 49">
              <a:extLst>
                <a:ext uri="{FF2B5EF4-FFF2-40B4-BE49-F238E27FC236}">
                  <a16:creationId xmlns:a16="http://schemas.microsoft.com/office/drawing/2014/main" id="{3EC419B8-0999-DB23-17A8-08DC039A1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226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67" name="Freeform 50">
              <a:extLst>
                <a:ext uri="{FF2B5EF4-FFF2-40B4-BE49-F238E27FC236}">
                  <a16:creationId xmlns:a16="http://schemas.microsoft.com/office/drawing/2014/main" id="{AFD6C676-E2E1-6674-4C1A-9EF25EBB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905"/>
              <a:ext cx="932" cy="303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20330570 h 22"/>
                <a:gd name="T6" fmla="*/ 450770024 w 68"/>
                <a:gd name="T7" fmla="*/ 129821342 h 22"/>
                <a:gd name="T8" fmla="*/ 424163521 w 68"/>
                <a:gd name="T9" fmla="*/ 150152105 h 22"/>
                <a:gd name="T10" fmla="*/ 19832576 w 68"/>
                <a:gd name="T11" fmla="*/ 150152105 h 22"/>
                <a:gd name="T12" fmla="*/ 0 w 68"/>
                <a:gd name="T13" fmla="*/ 129821342 h 22"/>
                <a:gd name="T14" fmla="*/ 0 w 68"/>
                <a:gd name="T15" fmla="*/ 203305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68" name="Freeform 51">
              <a:extLst>
                <a:ext uri="{FF2B5EF4-FFF2-40B4-BE49-F238E27FC236}">
                  <a16:creationId xmlns:a16="http://schemas.microsoft.com/office/drawing/2014/main" id="{08BB23D3-D8E4-8139-093D-AE3EBD4C2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2878"/>
              <a:ext cx="918" cy="302"/>
            </a:xfrm>
            <a:custGeom>
              <a:avLst/>
              <a:gdLst>
                <a:gd name="T0" fmla="*/ 19805795 w 67"/>
                <a:gd name="T1" fmla="*/ 0 h 22"/>
                <a:gd name="T2" fmla="*/ 423478291 w 67"/>
                <a:gd name="T3" fmla="*/ 0 h 22"/>
                <a:gd name="T4" fmla="*/ 443284087 w 67"/>
                <a:gd name="T5" fmla="*/ 19990259 h 22"/>
                <a:gd name="T6" fmla="*/ 443284087 w 67"/>
                <a:gd name="T7" fmla="*/ 127228825 h 22"/>
                <a:gd name="T8" fmla="*/ 423478291 w 67"/>
                <a:gd name="T9" fmla="*/ 147219084 h 22"/>
                <a:gd name="T10" fmla="*/ 19805795 w 67"/>
                <a:gd name="T11" fmla="*/ 147219084 h 22"/>
                <a:gd name="T12" fmla="*/ 0 w 67"/>
                <a:gd name="T13" fmla="*/ 127228825 h 22"/>
                <a:gd name="T14" fmla="*/ 0 w 67"/>
                <a:gd name="T15" fmla="*/ 19990259 h 22"/>
                <a:gd name="T16" fmla="*/ 19805795 w 67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7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7" y="1"/>
                    <a:pt x="67" y="3"/>
                  </a:cubicBezTo>
                  <a:lnTo>
                    <a:pt x="67" y="19"/>
                  </a:lnTo>
                  <a:cubicBezTo>
                    <a:pt x="67" y="21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69" name="Line 52">
              <a:extLst>
                <a:ext uri="{FF2B5EF4-FFF2-40B4-BE49-F238E27FC236}">
                  <a16:creationId xmlns:a16="http://schemas.microsoft.com/office/drawing/2014/main" id="{03D02AA9-8791-292C-27BB-1DFC13B45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2878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0" name="Rectangle 53">
              <a:extLst>
                <a:ext uri="{FF2B5EF4-FFF2-40B4-BE49-F238E27FC236}">
                  <a16:creationId xmlns:a16="http://schemas.microsoft.com/office/drawing/2014/main" id="{6DFB7F72-67EC-78C7-F96C-1D9529B0C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885"/>
              <a:ext cx="4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Cincelar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71" name="Rectangle 54">
              <a:extLst>
                <a:ext uri="{FF2B5EF4-FFF2-40B4-BE49-F238E27FC236}">
                  <a16:creationId xmlns:a16="http://schemas.microsoft.com/office/drawing/2014/main" id="{E68CEB8F-FDAD-3E3E-2688-4991C203B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031"/>
              <a:ext cx="3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piedras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72" name="Freeform 55">
              <a:extLst>
                <a:ext uri="{FF2B5EF4-FFF2-40B4-BE49-F238E27FC236}">
                  <a16:creationId xmlns:a16="http://schemas.microsoft.com/office/drawing/2014/main" id="{2E5CE6E4-CBFB-0992-F3C8-FB120667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905"/>
              <a:ext cx="932" cy="289"/>
            </a:xfrm>
            <a:custGeom>
              <a:avLst/>
              <a:gdLst>
                <a:gd name="T0" fmla="*/ 26606681 w 68"/>
                <a:gd name="T1" fmla="*/ 0 h 21"/>
                <a:gd name="T2" fmla="*/ 430937447 w 68"/>
                <a:gd name="T3" fmla="*/ 0 h 21"/>
                <a:gd name="T4" fmla="*/ 450770024 w 68"/>
                <a:gd name="T5" fmla="*/ 13808613 h 21"/>
                <a:gd name="T6" fmla="*/ 450770024 w 68"/>
                <a:gd name="T7" fmla="*/ 128840521 h 21"/>
                <a:gd name="T8" fmla="*/ 430937447 w 68"/>
                <a:gd name="T9" fmla="*/ 142649134 h 21"/>
                <a:gd name="T10" fmla="*/ 26606681 w 68"/>
                <a:gd name="T11" fmla="*/ 142649134 h 21"/>
                <a:gd name="T12" fmla="*/ 0 w 68"/>
                <a:gd name="T13" fmla="*/ 128840521 h 21"/>
                <a:gd name="T14" fmla="*/ 0 w 68"/>
                <a:gd name="T15" fmla="*/ 13808613 h 21"/>
                <a:gd name="T16" fmla="*/ 26606681 w 68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1">
                  <a:moveTo>
                    <a:pt x="4" y="0"/>
                  </a:moveTo>
                  <a:lnTo>
                    <a:pt x="65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1"/>
                    <a:pt x="65" y="21"/>
                  </a:cubicBezTo>
                  <a:lnTo>
                    <a:pt x="4" y="21"/>
                  </a:lnTo>
                  <a:cubicBezTo>
                    <a:pt x="2" y="21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73" name="Freeform 56">
              <a:extLst>
                <a:ext uri="{FF2B5EF4-FFF2-40B4-BE49-F238E27FC236}">
                  <a16:creationId xmlns:a16="http://schemas.microsoft.com/office/drawing/2014/main" id="{6B07813D-1E5C-FCD3-5A9E-C73A78EE6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2878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74" name="Line 57">
              <a:extLst>
                <a:ext uri="{FF2B5EF4-FFF2-40B4-BE49-F238E27FC236}">
                  <a16:creationId xmlns:a16="http://schemas.microsoft.com/office/drawing/2014/main" id="{4ABF49DF-06D2-0301-DB8D-CE4E02D1C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2878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75" name="Rectangle 58">
              <a:extLst>
                <a:ext uri="{FF2B5EF4-FFF2-40B4-BE49-F238E27FC236}">
                  <a16:creationId xmlns:a16="http://schemas.microsoft.com/office/drawing/2014/main" id="{D1D10FA5-7AAB-9D86-49B4-46ED1601C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78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Hacer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76" name="Rectangle 59">
              <a:extLst>
                <a:ext uri="{FF2B5EF4-FFF2-40B4-BE49-F238E27FC236}">
                  <a16:creationId xmlns:a16="http://schemas.microsoft.com/office/drawing/2014/main" id="{FB942F35-D94A-8D04-89B1-414E202E1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3024"/>
              <a:ext cx="4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camino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77" name="Rectangle 60">
              <a:extLst>
                <a:ext uri="{FF2B5EF4-FFF2-40B4-BE49-F238E27FC236}">
                  <a16:creationId xmlns:a16="http://schemas.microsoft.com/office/drawing/2014/main" id="{A1E40AE8-82D8-B266-00EE-0DC5465E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5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78" name="Freeform 61">
              <a:extLst>
                <a:ext uri="{FF2B5EF4-FFF2-40B4-BE49-F238E27FC236}">
                  <a16:creationId xmlns:a16="http://schemas.microsoft.com/office/drawing/2014/main" id="{D50088F1-3EBF-71CB-7828-16571B222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3523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9990259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9990259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79" name="Freeform 62">
              <a:extLst>
                <a:ext uri="{FF2B5EF4-FFF2-40B4-BE49-F238E27FC236}">
                  <a16:creationId xmlns:a16="http://schemas.microsoft.com/office/drawing/2014/main" id="{7B4E4C0A-E5CC-218E-66DC-3155AC1C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496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80" name="Line 63">
              <a:extLst>
                <a:ext uri="{FF2B5EF4-FFF2-40B4-BE49-F238E27FC236}">
                  <a16:creationId xmlns:a16="http://schemas.microsoft.com/office/drawing/2014/main" id="{AE9437B5-05BF-B5CE-DC93-1C165EEE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8" y="3496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81" name="Rectangle 64">
              <a:extLst>
                <a:ext uri="{FF2B5EF4-FFF2-40B4-BE49-F238E27FC236}">
                  <a16:creationId xmlns:a16="http://schemas.microsoft.com/office/drawing/2014/main" id="{58EB4EDC-D96A-DF24-D267-4C36527B2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3501"/>
              <a:ext cx="4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Colocar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82" name="Rectangle 65">
              <a:extLst>
                <a:ext uri="{FF2B5EF4-FFF2-40B4-BE49-F238E27FC236}">
                  <a16:creationId xmlns:a16="http://schemas.microsoft.com/office/drawing/2014/main" id="{77815827-DE8F-9D15-E1FE-9BF1F97C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3647"/>
              <a:ext cx="4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piedras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83" name="Rectangle 66">
              <a:extLst>
                <a:ext uri="{FF2B5EF4-FFF2-40B4-BE49-F238E27FC236}">
                  <a16:creationId xmlns:a16="http://schemas.microsoft.com/office/drawing/2014/main" id="{02DE5CEB-60B1-FF2D-C3E8-73F5FFD62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357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84" name="Freeform 67">
              <a:extLst>
                <a:ext uri="{FF2B5EF4-FFF2-40B4-BE49-F238E27FC236}">
                  <a16:creationId xmlns:a16="http://schemas.microsoft.com/office/drawing/2014/main" id="{1510BF66-AFB5-F72D-C8BE-831E412BF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3564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85" name="Freeform 68">
              <a:extLst>
                <a:ext uri="{FF2B5EF4-FFF2-40B4-BE49-F238E27FC236}">
                  <a16:creationId xmlns:a16="http://schemas.microsoft.com/office/drawing/2014/main" id="{84EF3C9D-907B-82F0-C14C-BA051449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3537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286" name="Line 69">
              <a:extLst>
                <a:ext uri="{FF2B5EF4-FFF2-40B4-BE49-F238E27FC236}">
                  <a16:creationId xmlns:a16="http://schemas.microsoft.com/office/drawing/2014/main" id="{01B85211-456D-478B-D84D-B42B9928A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3537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87" name="Rectangle 70">
              <a:extLst>
                <a:ext uri="{FF2B5EF4-FFF2-40B4-BE49-F238E27FC236}">
                  <a16:creationId xmlns:a16="http://schemas.microsoft.com/office/drawing/2014/main" id="{10CC81A8-E22B-04AC-EC4A-29470327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3538"/>
              <a:ext cx="3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Pintar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88" name="Rectangle 71">
              <a:extLst>
                <a:ext uri="{FF2B5EF4-FFF2-40B4-BE49-F238E27FC236}">
                  <a16:creationId xmlns:a16="http://schemas.microsoft.com/office/drawing/2014/main" id="{2DFB8506-09B3-316A-9896-87705956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3684"/>
              <a:ext cx="4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pirámide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89" name="Rectangle 72">
              <a:extLst>
                <a:ext uri="{FF2B5EF4-FFF2-40B4-BE49-F238E27FC236}">
                  <a16:creationId xmlns:a16="http://schemas.microsoft.com/office/drawing/2014/main" id="{B3EF2A64-0B8D-9447-02A3-62F2F90AD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61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290" name="Line 73">
              <a:extLst>
                <a:ext uri="{FF2B5EF4-FFF2-40B4-BE49-F238E27FC236}">
                  <a16:creationId xmlns:a16="http://schemas.microsoft.com/office/drawing/2014/main" id="{87B4356F-C207-075A-31F9-E526190C9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0" y="1944"/>
              <a:ext cx="521" cy="289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1" name="Freeform 74">
              <a:extLst>
                <a:ext uri="{FF2B5EF4-FFF2-40B4-BE49-F238E27FC236}">
                  <a16:creationId xmlns:a16="http://schemas.microsoft.com/office/drawing/2014/main" id="{728325D4-F58E-37C5-6A48-6AD22A23E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164"/>
              <a:ext cx="96" cy="69"/>
            </a:xfrm>
            <a:custGeom>
              <a:avLst/>
              <a:gdLst>
                <a:gd name="T0" fmla="*/ 96 w 96"/>
                <a:gd name="T1" fmla="*/ 41 h 69"/>
                <a:gd name="T2" fmla="*/ 0 w 96"/>
                <a:gd name="T3" fmla="*/ 69 h 69"/>
                <a:gd name="T4" fmla="*/ 69 w 96"/>
                <a:gd name="T5" fmla="*/ 0 h 69"/>
                <a:gd name="T6" fmla="*/ 96 w 96"/>
                <a:gd name="T7" fmla="*/ 41 h 69"/>
                <a:gd name="T8" fmla="*/ 0 w 96"/>
                <a:gd name="T9" fmla="*/ 69 h 69"/>
                <a:gd name="T10" fmla="*/ 96 w 96"/>
                <a:gd name="T11" fmla="*/ 4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69">
                  <a:moveTo>
                    <a:pt x="96" y="41"/>
                  </a:moveTo>
                  <a:lnTo>
                    <a:pt x="0" y="69"/>
                  </a:lnTo>
                  <a:lnTo>
                    <a:pt x="69" y="0"/>
                  </a:lnTo>
                  <a:lnTo>
                    <a:pt x="96" y="41"/>
                  </a:lnTo>
                  <a:lnTo>
                    <a:pt x="0" y="69"/>
                  </a:lnTo>
                  <a:lnTo>
                    <a:pt x="96" y="41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2" name="Line 75">
              <a:extLst>
                <a:ext uri="{FF2B5EF4-FFF2-40B4-BE49-F238E27FC236}">
                  <a16:creationId xmlns:a16="http://schemas.microsoft.com/office/drawing/2014/main" id="{7E84EE13-14A2-CF55-3EE6-922EAC332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958"/>
              <a:ext cx="521" cy="234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3" name="Freeform 76">
              <a:extLst>
                <a:ext uri="{FF2B5EF4-FFF2-40B4-BE49-F238E27FC236}">
                  <a16:creationId xmlns:a16="http://schemas.microsoft.com/office/drawing/2014/main" id="{05E03596-D076-CD1A-17A0-AD895CD4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2123"/>
              <a:ext cx="96" cy="69"/>
            </a:xfrm>
            <a:custGeom>
              <a:avLst/>
              <a:gdLst>
                <a:gd name="T0" fmla="*/ 14 w 96"/>
                <a:gd name="T1" fmla="*/ 0 h 69"/>
                <a:gd name="T2" fmla="*/ 96 w 96"/>
                <a:gd name="T3" fmla="*/ 69 h 69"/>
                <a:gd name="T4" fmla="*/ 0 w 96"/>
                <a:gd name="T5" fmla="*/ 55 h 69"/>
                <a:gd name="T6" fmla="*/ 14 w 96"/>
                <a:gd name="T7" fmla="*/ 0 h 69"/>
                <a:gd name="T8" fmla="*/ 96 w 96"/>
                <a:gd name="T9" fmla="*/ 69 h 69"/>
                <a:gd name="T10" fmla="*/ 14 w 96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69">
                  <a:moveTo>
                    <a:pt x="14" y="0"/>
                  </a:moveTo>
                  <a:lnTo>
                    <a:pt x="96" y="69"/>
                  </a:lnTo>
                  <a:lnTo>
                    <a:pt x="0" y="55"/>
                  </a:lnTo>
                  <a:lnTo>
                    <a:pt x="14" y="0"/>
                  </a:lnTo>
                  <a:lnTo>
                    <a:pt x="96" y="6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4" name="Line 77">
              <a:extLst>
                <a:ext uri="{FF2B5EF4-FFF2-40B4-BE49-F238E27FC236}">
                  <a16:creationId xmlns:a16="http://schemas.microsoft.com/office/drawing/2014/main" id="{ED55DA3D-5775-169A-3BD8-E9E99978D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2494"/>
              <a:ext cx="123" cy="384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5" name="Freeform 78">
              <a:extLst>
                <a:ext uri="{FF2B5EF4-FFF2-40B4-BE49-F238E27FC236}">
                  <a16:creationId xmlns:a16="http://schemas.microsoft.com/office/drawing/2014/main" id="{BF14012D-946A-E0F3-026A-6452CFFE6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1" y="2782"/>
              <a:ext cx="55" cy="96"/>
            </a:xfrm>
            <a:custGeom>
              <a:avLst/>
              <a:gdLst>
                <a:gd name="T0" fmla="*/ 41 w 55"/>
                <a:gd name="T1" fmla="*/ 0 h 96"/>
                <a:gd name="T2" fmla="*/ 55 w 55"/>
                <a:gd name="T3" fmla="*/ 96 h 96"/>
                <a:gd name="T4" fmla="*/ 0 w 55"/>
                <a:gd name="T5" fmla="*/ 14 h 96"/>
                <a:gd name="T6" fmla="*/ 41 w 55"/>
                <a:gd name="T7" fmla="*/ 0 h 96"/>
                <a:gd name="T8" fmla="*/ 55 w 55"/>
                <a:gd name="T9" fmla="*/ 96 h 96"/>
                <a:gd name="T10" fmla="*/ 41 w 55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96">
                  <a:moveTo>
                    <a:pt x="41" y="0"/>
                  </a:moveTo>
                  <a:lnTo>
                    <a:pt x="55" y="96"/>
                  </a:lnTo>
                  <a:lnTo>
                    <a:pt x="0" y="14"/>
                  </a:lnTo>
                  <a:lnTo>
                    <a:pt x="41" y="0"/>
                  </a:lnTo>
                  <a:lnTo>
                    <a:pt x="55" y="9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6" name="Line 79">
              <a:extLst>
                <a:ext uri="{FF2B5EF4-FFF2-40B4-BE49-F238E27FC236}">
                  <a16:creationId xmlns:a16="http://schemas.microsoft.com/office/drawing/2014/main" id="{3CE85B06-328F-C65B-3B6B-634C60FF2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2535"/>
              <a:ext cx="96" cy="343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7" name="Freeform 80">
              <a:extLst>
                <a:ext uri="{FF2B5EF4-FFF2-40B4-BE49-F238E27FC236}">
                  <a16:creationId xmlns:a16="http://schemas.microsoft.com/office/drawing/2014/main" id="{6530544D-7980-6178-679C-2328CB25A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768"/>
              <a:ext cx="55" cy="110"/>
            </a:xfrm>
            <a:custGeom>
              <a:avLst/>
              <a:gdLst>
                <a:gd name="T0" fmla="*/ 55 w 55"/>
                <a:gd name="T1" fmla="*/ 0 h 110"/>
                <a:gd name="T2" fmla="*/ 55 w 55"/>
                <a:gd name="T3" fmla="*/ 110 h 110"/>
                <a:gd name="T4" fmla="*/ 0 w 55"/>
                <a:gd name="T5" fmla="*/ 14 h 110"/>
                <a:gd name="T6" fmla="*/ 55 w 55"/>
                <a:gd name="T7" fmla="*/ 0 h 110"/>
                <a:gd name="T8" fmla="*/ 55 w 55"/>
                <a:gd name="T9" fmla="*/ 110 h 110"/>
                <a:gd name="T10" fmla="*/ 55 w 55"/>
                <a:gd name="T11" fmla="*/ 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110">
                  <a:moveTo>
                    <a:pt x="55" y="0"/>
                  </a:moveTo>
                  <a:lnTo>
                    <a:pt x="55" y="110"/>
                  </a:lnTo>
                  <a:lnTo>
                    <a:pt x="0" y="14"/>
                  </a:lnTo>
                  <a:lnTo>
                    <a:pt x="55" y="0"/>
                  </a:lnTo>
                  <a:lnTo>
                    <a:pt x="55" y="11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8" name="Line 81">
              <a:extLst>
                <a:ext uri="{FF2B5EF4-FFF2-40B4-BE49-F238E27FC236}">
                  <a16:creationId xmlns:a16="http://schemas.microsoft.com/office/drawing/2014/main" id="{9D4F525B-3AB9-6CE8-202F-70D18A6A5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8" y="3180"/>
              <a:ext cx="205" cy="316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99" name="Freeform 82">
              <a:extLst>
                <a:ext uri="{FF2B5EF4-FFF2-40B4-BE49-F238E27FC236}">
                  <a16:creationId xmlns:a16="http://schemas.microsoft.com/office/drawing/2014/main" id="{F336B48C-25B0-F48F-049A-989AE6400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3400"/>
              <a:ext cx="68" cy="96"/>
            </a:xfrm>
            <a:custGeom>
              <a:avLst/>
              <a:gdLst>
                <a:gd name="T0" fmla="*/ 68 w 68"/>
                <a:gd name="T1" fmla="*/ 27 h 96"/>
                <a:gd name="T2" fmla="*/ 0 w 68"/>
                <a:gd name="T3" fmla="*/ 96 h 96"/>
                <a:gd name="T4" fmla="*/ 27 w 68"/>
                <a:gd name="T5" fmla="*/ 0 h 96"/>
                <a:gd name="T6" fmla="*/ 68 w 68"/>
                <a:gd name="T7" fmla="*/ 27 h 96"/>
                <a:gd name="T8" fmla="*/ 0 w 68"/>
                <a:gd name="T9" fmla="*/ 96 h 96"/>
                <a:gd name="T10" fmla="*/ 68 w 68"/>
                <a:gd name="T11" fmla="*/ 27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96">
                  <a:moveTo>
                    <a:pt x="68" y="27"/>
                  </a:moveTo>
                  <a:lnTo>
                    <a:pt x="0" y="96"/>
                  </a:lnTo>
                  <a:lnTo>
                    <a:pt x="27" y="0"/>
                  </a:lnTo>
                  <a:lnTo>
                    <a:pt x="68" y="27"/>
                  </a:lnTo>
                  <a:lnTo>
                    <a:pt x="0" y="96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00" name="Line 83">
              <a:extLst>
                <a:ext uri="{FF2B5EF4-FFF2-40B4-BE49-F238E27FC236}">
                  <a16:creationId xmlns:a16="http://schemas.microsoft.com/office/drawing/2014/main" id="{8C6B1FA4-2FA5-C3D9-5F6C-63E9B1371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3180"/>
              <a:ext cx="713" cy="316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01" name="Freeform 84">
              <a:extLst>
                <a:ext uri="{FF2B5EF4-FFF2-40B4-BE49-F238E27FC236}">
                  <a16:creationId xmlns:a16="http://schemas.microsoft.com/office/drawing/2014/main" id="{BB41B15D-419D-F621-AD8C-B8B62BF2C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427"/>
              <a:ext cx="110" cy="69"/>
            </a:xfrm>
            <a:custGeom>
              <a:avLst/>
              <a:gdLst>
                <a:gd name="T0" fmla="*/ 28 w 110"/>
                <a:gd name="T1" fmla="*/ 0 h 69"/>
                <a:gd name="T2" fmla="*/ 110 w 110"/>
                <a:gd name="T3" fmla="*/ 69 h 69"/>
                <a:gd name="T4" fmla="*/ 0 w 110"/>
                <a:gd name="T5" fmla="*/ 55 h 69"/>
                <a:gd name="T6" fmla="*/ 28 w 110"/>
                <a:gd name="T7" fmla="*/ 0 h 69"/>
                <a:gd name="T8" fmla="*/ 110 w 110"/>
                <a:gd name="T9" fmla="*/ 69 h 69"/>
                <a:gd name="T10" fmla="*/ 28 w 1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" h="69">
                  <a:moveTo>
                    <a:pt x="28" y="0"/>
                  </a:moveTo>
                  <a:lnTo>
                    <a:pt x="110" y="69"/>
                  </a:lnTo>
                  <a:lnTo>
                    <a:pt x="0" y="55"/>
                  </a:lnTo>
                  <a:lnTo>
                    <a:pt x="28" y="0"/>
                  </a:lnTo>
                  <a:lnTo>
                    <a:pt x="110" y="6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02" name="Line 85">
              <a:extLst>
                <a:ext uri="{FF2B5EF4-FFF2-40B4-BE49-F238E27FC236}">
                  <a16:creationId xmlns:a16="http://schemas.microsoft.com/office/drawing/2014/main" id="{9A39AD01-3518-FF9C-3AE8-E1A889D63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2" y="3633"/>
              <a:ext cx="590" cy="69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03" name="Freeform 86">
              <a:extLst>
                <a:ext uri="{FF2B5EF4-FFF2-40B4-BE49-F238E27FC236}">
                  <a16:creationId xmlns:a16="http://schemas.microsoft.com/office/drawing/2014/main" id="{6333C6B3-4100-BE27-05BB-ABD268762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3661"/>
              <a:ext cx="96" cy="54"/>
            </a:xfrm>
            <a:custGeom>
              <a:avLst/>
              <a:gdLst>
                <a:gd name="T0" fmla="*/ 96 w 96"/>
                <a:gd name="T1" fmla="*/ 54 h 54"/>
                <a:gd name="T2" fmla="*/ 0 w 96"/>
                <a:gd name="T3" fmla="*/ 41 h 54"/>
                <a:gd name="T4" fmla="*/ 96 w 96"/>
                <a:gd name="T5" fmla="*/ 0 h 54"/>
                <a:gd name="T6" fmla="*/ 96 w 96"/>
                <a:gd name="T7" fmla="*/ 54 h 54"/>
                <a:gd name="T8" fmla="*/ 0 w 96"/>
                <a:gd name="T9" fmla="*/ 41 h 54"/>
                <a:gd name="T10" fmla="*/ 96 w 96"/>
                <a:gd name="T11" fmla="*/ 54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54">
                  <a:moveTo>
                    <a:pt x="96" y="54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96" y="54"/>
                  </a:lnTo>
                  <a:lnTo>
                    <a:pt x="0" y="41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04" name="Line 87">
              <a:extLst>
                <a:ext uri="{FF2B5EF4-FFF2-40B4-BE49-F238E27FC236}">
                  <a16:creationId xmlns:a16="http://schemas.microsoft.com/office/drawing/2014/main" id="{84A413BF-6EA1-85DB-98F2-CECCC2AE0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9" y="3194"/>
              <a:ext cx="123" cy="343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05" name="Freeform 88">
              <a:extLst>
                <a:ext uri="{FF2B5EF4-FFF2-40B4-BE49-F238E27FC236}">
                  <a16:creationId xmlns:a16="http://schemas.microsoft.com/office/drawing/2014/main" id="{D0F1995A-B5B1-27EC-9674-562552539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3441"/>
              <a:ext cx="55" cy="96"/>
            </a:xfrm>
            <a:custGeom>
              <a:avLst/>
              <a:gdLst>
                <a:gd name="T0" fmla="*/ 55 w 55"/>
                <a:gd name="T1" fmla="*/ 14 h 96"/>
                <a:gd name="T2" fmla="*/ 0 w 55"/>
                <a:gd name="T3" fmla="*/ 96 h 96"/>
                <a:gd name="T4" fmla="*/ 14 w 55"/>
                <a:gd name="T5" fmla="*/ 0 h 96"/>
                <a:gd name="T6" fmla="*/ 55 w 55"/>
                <a:gd name="T7" fmla="*/ 14 h 96"/>
                <a:gd name="T8" fmla="*/ 0 w 55"/>
                <a:gd name="T9" fmla="*/ 96 h 96"/>
                <a:gd name="T10" fmla="*/ 55 w 55"/>
                <a:gd name="T11" fmla="*/ 14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96">
                  <a:moveTo>
                    <a:pt x="55" y="14"/>
                  </a:moveTo>
                  <a:lnTo>
                    <a:pt x="0" y="96"/>
                  </a:lnTo>
                  <a:lnTo>
                    <a:pt x="14" y="0"/>
                  </a:lnTo>
                  <a:lnTo>
                    <a:pt x="55" y="14"/>
                  </a:lnTo>
                  <a:lnTo>
                    <a:pt x="0" y="96"/>
                  </a:lnTo>
                  <a:lnTo>
                    <a:pt x="55" y="14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06" name="Rectangle 89">
              <a:extLst>
                <a:ext uri="{FF2B5EF4-FFF2-40B4-BE49-F238E27FC236}">
                  <a16:creationId xmlns:a16="http://schemas.microsoft.com/office/drawing/2014/main" id="{7FF8C592-C8E0-4025-1C82-1DA00B7A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294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8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7" name="Freeform 90">
            <a:extLst>
              <a:ext uri="{FF2B5EF4-FFF2-40B4-BE49-F238E27FC236}">
                <a16:creationId xmlns:a16="http://schemas.microsoft.com/office/drawing/2014/main" id="{0AE588F4-D104-DEAD-6F19-138274E03FF9}"/>
              </a:ext>
            </a:extLst>
          </p:cNvPr>
          <p:cNvSpPr>
            <a:spLocks/>
          </p:cNvSpPr>
          <p:nvPr/>
        </p:nvSpPr>
        <p:spPr bwMode="auto">
          <a:xfrm>
            <a:off x="4999038" y="2149475"/>
            <a:ext cx="3048000" cy="2941638"/>
          </a:xfrm>
          <a:custGeom>
            <a:avLst/>
            <a:gdLst>
              <a:gd name="T0" fmla="*/ 0 w 1920"/>
              <a:gd name="T1" fmla="*/ 2147483646 h 1853"/>
              <a:gd name="T2" fmla="*/ 2147483646 w 1920"/>
              <a:gd name="T3" fmla="*/ 2147483646 h 1853"/>
              <a:gd name="T4" fmla="*/ 2147483646 w 1920"/>
              <a:gd name="T5" fmla="*/ 0 h 1853"/>
              <a:gd name="T6" fmla="*/ 0 w 1920"/>
              <a:gd name="T7" fmla="*/ 2147483646 h 18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0" h="1853">
                <a:moveTo>
                  <a:pt x="0" y="1680"/>
                </a:moveTo>
                <a:lnTo>
                  <a:pt x="1920" y="1853"/>
                </a:lnTo>
                <a:lnTo>
                  <a:pt x="1152" y="0"/>
                </a:lnTo>
                <a:lnTo>
                  <a:pt x="0" y="1680"/>
                </a:lnTo>
                <a:close/>
              </a:path>
            </a:pathLst>
          </a:custGeom>
          <a:solidFill>
            <a:srgbClr val="FEFA4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8" name="Freeform 92">
            <a:extLst>
              <a:ext uri="{FF2B5EF4-FFF2-40B4-BE49-F238E27FC236}">
                <a16:creationId xmlns:a16="http://schemas.microsoft.com/office/drawing/2014/main" id="{12DBEC9A-F5A6-40D3-2539-316212E6EF8B}"/>
              </a:ext>
            </a:extLst>
          </p:cNvPr>
          <p:cNvSpPr>
            <a:spLocks/>
          </p:cNvSpPr>
          <p:nvPr/>
        </p:nvSpPr>
        <p:spPr bwMode="auto">
          <a:xfrm>
            <a:off x="6827838" y="2133600"/>
            <a:ext cx="2011362" cy="2955925"/>
          </a:xfrm>
          <a:custGeom>
            <a:avLst/>
            <a:gdLst>
              <a:gd name="T0" fmla="*/ 0 w 1267"/>
              <a:gd name="T1" fmla="*/ 0 h 1862"/>
              <a:gd name="T2" fmla="*/ 2147483646 w 1267"/>
              <a:gd name="T3" fmla="*/ 2147483646 h 1862"/>
              <a:gd name="T4" fmla="*/ 2147483646 w 1267"/>
              <a:gd name="T5" fmla="*/ 2147483646 h 1862"/>
              <a:gd name="T6" fmla="*/ 0 w 1267"/>
              <a:gd name="T7" fmla="*/ 0 h 18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7" h="1862">
                <a:moveTo>
                  <a:pt x="0" y="0"/>
                </a:moveTo>
                <a:lnTo>
                  <a:pt x="759" y="1862"/>
                </a:lnTo>
                <a:lnTo>
                  <a:pt x="1267" y="97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3 Marcador de pie de página">
            <a:extLst>
              <a:ext uri="{FF2B5EF4-FFF2-40B4-BE49-F238E27FC236}">
                <a16:creationId xmlns:a16="http://schemas.microsoft.com/office/drawing/2014/main" id="{1EED50A8-6360-076C-AEF7-436253CDE1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24D3CCF-8D56-4FDE-A8B7-E16BB1B42688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811FCA7-383C-824E-AC78-514D54DF3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4.3.3. Problemas de caminos mínimos.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35B8B52-CC72-B6F5-201C-18E0374D1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23875"/>
            <a:ext cx="8688387" cy="52038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_tradnl" altLang="es-ES_tradnl" sz="3000" b="1">
                <a:sym typeface="Symbol" panose="05050102010706020507" pitchFamily="18" charset="2"/>
              </a:rPr>
              <a:t>	Conclusiones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Caminos mínimos:</a:t>
            </a:r>
            <a:r>
              <a:rPr lang="es-ES_tradnl" altLang="es-ES_tradnl" sz="2800">
                <a:sym typeface="Symbol" panose="05050102010706020507" pitchFamily="18" charset="2"/>
              </a:rPr>
              <a:t> Problema fundamental en grafos. Diferentes problemas, con diversas aplicaciones.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Desde un origen hasta todos los demás nodos </a:t>
            </a:r>
            <a:r>
              <a:rPr lang="es-ES_tradnl" altLang="es-ES_tradnl" sz="2800">
                <a:sym typeface="Wingdings" panose="05000000000000000000" pitchFamily="2" charset="2"/>
              </a:rPr>
              <a:t></a:t>
            </a:r>
            <a:r>
              <a:rPr lang="es-ES_tradnl" altLang="es-ES_tradnl" sz="2800">
                <a:sym typeface="Symbol" panose="05050102010706020507" pitchFamily="18" charset="2"/>
              </a:rPr>
              <a:t> Algoritmo de </a:t>
            </a:r>
            <a:r>
              <a:rPr lang="es-ES_tradnl" altLang="es-ES_tradnl" sz="2800" b="1">
                <a:sym typeface="Symbol" panose="05050102010706020507" pitchFamily="18" charset="2"/>
              </a:rPr>
              <a:t>Dijkstra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Idea:</a:t>
            </a:r>
            <a:r>
              <a:rPr lang="es-ES_tradnl" altLang="es-ES_tradnl" sz="2800">
                <a:sym typeface="Symbol" panose="05050102010706020507" pitchFamily="18" charset="2"/>
              </a:rPr>
              <a:t> Nodos escogidos y candidatos.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s-ES_tradnl" altLang="es-ES_tradnl" sz="14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Entre todos los pares </a:t>
            </a:r>
            <a:r>
              <a:rPr lang="es-ES_tradnl" altLang="es-ES_tradnl" sz="2800">
                <a:sym typeface="Wingdings" panose="05000000000000000000" pitchFamily="2" charset="2"/>
              </a:rPr>
              <a:t></a:t>
            </a:r>
            <a:r>
              <a:rPr lang="es-ES_tradnl" altLang="es-ES_tradnl" sz="2800">
                <a:sym typeface="Symbol" panose="05050102010706020507" pitchFamily="18" charset="2"/>
              </a:rPr>
              <a:t> Algoritmo de </a:t>
            </a:r>
            <a:r>
              <a:rPr lang="es-ES_tradnl" altLang="es-ES_tradnl" sz="2800" b="1">
                <a:sym typeface="Symbol" panose="05050102010706020507" pitchFamily="18" charset="2"/>
              </a:rPr>
              <a:t>Floyd</a:t>
            </a:r>
            <a:r>
              <a:rPr lang="es-ES_tradnl" altLang="es-ES_tradnl" sz="280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 b="1">
                <a:sym typeface="Symbol" panose="05050102010706020507" pitchFamily="18" charset="2"/>
              </a:rPr>
              <a:t>Idea:</a:t>
            </a:r>
            <a:r>
              <a:rPr lang="es-ES_tradnl" altLang="es-ES_tradnl" sz="2800">
                <a:sym typeface="Symbol" panose="05050102010706020507" pitchFamily="18" charset="2"/>
              </a:rPr>
              <a:t> Pivotar sobre cada nodo.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s-ES_tradnl" altLang="es-ES_tradnl" sz="14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800">
                <a:sym typeface="Symbol" panose="05050102010706020507" pitchFamily="18" charset="2"/>
              </a:rPr>
              <a:t>Ambos algoritmos pueden modificarse para resolver otros problemas relacionados.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3 Marcador de pie de página">
            <a:extLst>
              <a:ext uri="{FF2B5EF4-FFF2-40B4-BE49-F238E27FC236}">
                <a16:creationId xmlns:a16="http://schemas.microsoft.com/office/drawing/2014/main" id="{FD2F58ED-21A0-2FF0-4818-F972BACB7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A34AD00-7CFB-4120-972F-0215FDAF1FC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3BB06EF-21CD-0419-74CE-86079CDC0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064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 Algoritmos sobre grafos dirigidos.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5EF76C2-482B-52ED-8DB7-E4799A7CD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552450"/>
            <a:ext cx="8709025" cy="5186363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2400" b="1"/>
              <a:t>		  4.3.4.1. Componentes fuertemente conexos</a:t>
            </a:r>
          </a:p>
          <a:p>
            <a:pPr>
              <a:buFontTx/>
              <a:buNone/>
            </a:pPr>
            <a:r>
              <a:rPr lang="es-ES_tradnl" altLang="es-ES_tradnl" sz="2400" b="1"/>
              <a:t>		  4.3.4.2. Grafos dirigidos acíclicos</a:t>
            </a:r>
          </a:p>
          <a:p>
            <a:endParaRPr lang="es-ES_tradnl" altLang="es-ES_tradnl" sz="1600"/>
          </a:p>
          <a:p>
            <a:pPr>
              <a:buFontTx/>
              <a:buNone/>
            </a:pPr>
            <a:r>
              <a:rPr lang="es-ES_tradnl" altLang="es-ES_tradnl" sz="2800" b="1"/>
              <a:t>	Definición:</a:t>
            </a:r>
          </a:p>
          <a:p>
            <a:r>
              <a:rPr lang="es-ES_tradnl" altLang="es-ES_tradnl" sz="2800"/>
              <a:t>Un </a:t>
            </a:r>
            <a:r>
              <a:rPr lang="es-ES_tradnl" altLang="es-ES_tradnl" sz="2800" b="1"/>
              <a:t>componente conexo</a:t>
            </a:r>
            <a:r>
              <a:rPr lang="es-ES_tradnl" altLang="es-ES_tradnl" sz="2800"/>
              <a:t> de un grafo </a:t>
            </a:r>
            <a:r>
              <a:rPr lang="es-ES_tradnl" altLang="es-ES_tradnl" sz="2800" b="1"/>
              <a:t>G</a:t>
            </a:r>
            <a:r>
              <a:rPr lang="es-ES_tradnl" altLang="es-ES_tradnl" sz="2800"/>
              <a:t> es un subgrafo maximal y conexo de </a:t>
            </a:r>
            <a:r>
              <a:rPr lang="es-ES_tradnl" altLang="es-ES_tradnl" sz="2800" b="1"/>
              <a:t>G</a:t>
            </a:r>
            <a:r>
              <a:rPr lang="es-ES_tradnl" altLang="es-ES_tradnl" sz="2800"/>
              <a:t>.</a:t>
            </a:r>
          </a:p>
          <a:p>
            <a:r>
              <a:rPr lang="es-ES_tradnl" altLang="es-ES_tradnl" sz="2800"/>
              <a:t>En grafos dirigidos: </a:t>
            </a:r>
            <a:r>
              <a:rPr lang="es-ES_tradnl" altLang="es-ES_tradnl" sz="2800" b="1"/>
              <a:t>Componente fuertemente conexo</a:t>
            </a:r>
            <a:r>
              <a:rPr lang="es-ES_tradnl" altLang="es-ES_tradnl" sz="2800"/>
              <a:t>. Existen caminos entre todos los pares de nodos y en los dos sentidos.</a:t>
            </a:r>
          </a:p>
          <a:p>
            <a:r>
              <a:rPr lang="es-ES_tradnl" altLang="es-ES_tradnl" sz="2800" b="1"/>
              <a:t>Problema: </a:t>
            </a:r>
            <a:r>
              <a:rPr lang="es-ES_tradnl" altLang="es-ES_tradnl" sz="2800"/>
              <a:t>Dado un grafo, calcular sus componentes (fuertemente) conexos.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3 Marcador de pie de página">
            <a:extLst>
              <a:ext uri="{FF2B5EF4-FFF2-40B4-BE49-F238E27FC236}">
                <a16:creationId xmlns:a16="http://schemas.microsoft.com/office/drawing/2014/main" id="{B76C3210-0EF0-E79E-E7CB-0CD09994A5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C2524BE-0CBC-4023-B1D4-16B9276A49BB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B68A276-4C88-DC2A-2D6E-6D66B1A6E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540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4.3.4.1. Componentes fuertemente conexos.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8823F78-D32E-AE99-3650-2AE12316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446088"/>
            <a:ext cx="8709025" cy="5813425"/>
          </a:xfrm>
        </p:spPr>
        <p:txBody>
          <a:bodyPr/>
          <a:lstStyle/>
          <a:p>
            <a:r>
              <a:rPr lang="es-ES_tradnl" altLang="es-ES_tradnl" sz="2800" b="1"/>
              <a:t>Componentes conexos</a:t>
            </a:r>
            <a:r>
              <a:rPr lang="es-ES_tradnl" altLang="es-ES_tradnl" sz="2800"/>
              <a:t> en grafos no dirigidos.</a:t>
            </a:r>
          </a:p>
          <a:p>
            <a:endParaRPr lang="es-ES_tradnl" altLang="es-ES_tradnl" sz="2800"/>
          </a:p>
          <a:p>
            <a:pPr>
              <a:buFontTx/>
              <a:buNone/>
            </a:pPr>
            <a:endParaRPr lang="es-ES_tradnl" altLang="es-ES_tradnl"/>
          </a:p>
          <a:p>
            <a:pPr>
              <a:buFontTx/>
              <a:buNone/>
            </a:pPr>
            <a:endParaRPr lang="es-ES_tradnl" altLang="es-ES_tradnl"/>
          </a:p>
          <a:p>
            <a:pPr>
              <a:buFontTx/>
              <a:buNone/>
            </a:pPr>
            <a:endParaRPr lang="es-ES_tradnl" altLang="es-ES_tradnl"/>
          </a:p>
          <a:p>
            <a:pPr>
              <a:buFontTx/>
              <a:buNone/>
            </a:pPr>
            <a:endParaRPr lang="es-ES_tradnl" altLang="es-ES_tradnl"/>
          </a:p>
          <a:p>
            <a:r>
              <a:rPr lang="es-ES_tradnl" altLang="es-ES_tradnl" sz="2800" b="1"/>
              <a:t>Solución trivial:</a:t>
            </a:r>
            <a:r>
              <a:rPr lang="es-ES_tradnl" altLang="es-ES_tradnl" sz="2800"/>
              <a:t> Aplicar una BPP. Cada árbol es un componente conexo.</a:t>
            </a:r>
          </a:p>
          <a:p>
            <a:r>
              <a:rPr lang="es-ES_tradnl" altLang="es-ES_tradnl" sz="2800" b="1"/>
              <a:t>Componentes fuertemente conexos</a:t>
            </a:r>
            <a:r>
              <a:rPr lang="es-ES_tradnl" altLang="es-ES_tradnl" sz="2800"/>
              <a:t> en grafos dirigidos.</a:t>
            </a:r>
          </a:p>
          <a:p>
            <a:r>
              <a:rPr lang="es-ES_tradnl" altLang="es-ES_tradnl" sz="2800"/>
              <a:t>¿Funciona una</a:t>
            </a:r>
            <a:br>
              <a:rPr lang="es-ES_tradnl" altLang="es-ES_tradnl" sz="2800"/>
            </a:br>
            <a:r>
              <a:rPr lang="es-ES_tradnl" altLang="es-ES_tradnl" sz="2800"/>
              <a:t>simple BPP?</a:t>
            </a:r>
          </a:p>
        </p:txBody>
      </p:sp>
      <p:grpSp>
        <p:nvGrpSpPr>
          <p:cNvPr id="80901" name="Group 30">
            <a:extLst>
              <a:ext uri="{FF2B5EF4-FFF2-40B4-BE49-F238E27FC236}">
                <a16:creationId xmlns:a16="http://schemas.microsoft.com/office/drawing/2014/main" id="{5485E30E-66CC-D020-ACE0-BADC66ABA21E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1001713"/>
            <a:ext cx="5889625" cy="1735137"/>
            <a:chOff x="1044" y="631"/>
            <a:chExt cx="3710" cy="1093"/>
          </a:xfrm>
        </p:grpSpPr>
        <p:sp>
          <p:nvSpPr>
            <p:cNvPr id="80910" name="Line 5">
              <a:extLst>
                <a:ext uri="{FF2B5EF4-FFF2-40B4-BE49-F238E27FC236}">
                  <a16:creationId xmlns:a16="http://schemas.microsoft.com/office/drawing/2014/main" id="{2DBA2D95-9A22-CFF7-46D5-E07315564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777"/>
              <a:ext cx="626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1" name="Line 6">
              <a:extLst>
                <a:ext uri="{FF2B5EF4-FFF2-40B4-BE49-F238E27FC236}">
                  <a16:creationId xmlns:a16="http://schemas.microsoft.com/office/drawing/2014/main" id="{0844C30D-EC33-F863-B6A1-1F5C2A0EC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909"/>
              <a:ext cx="108" cy="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2" name="Line 7">
              <a:extLst>
                <a:ext uri="{FF2B5EF4-FFF2-40B4-BE49-F238E27FC236}">
                  <a16:creationId xmlns:a16="http://schemas.microsoft.com/office/drawing/2014/main" id="{1F63BA8E-9909-2320-2F5A-F517D3154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8" y="912"/>
              <a:ext cx="830" cy="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3" name="Line 8">
              <a:extLst>
                <a:ext uri="{FF2B5EF4-FFF2-40B4-BE49-F238E27FC236}">
                  <a16:creationId xmlns:a16="http://schemas.microsoft.com/office/drawing/2014/main" id="{202FE40A-EC73-86F9-2389-52AE1D552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1" y="891"/>
              <a:ext cx="49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4" name="Line 9">
              <a:extLst>
                <a:ext uri="{FF2B5EF4-FFF2-40B4-BE49-F238E27FC236}">
                  <a16:creationId xmlns:a16="http://schemas.microsoft.com/office/drawing/2014/main" id="{FC6B4D24-2B26-027D-2A10-87317931F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505"/>
              <a:ext cx="888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5" name="Line 10">
              <a:extLst>
                <a:ext uri="{FF2B5EF4-FFF2-40B4-BE49-F238E27FC236}">
                  <a16:creationId xmlns:a16="http://schemas.microsoft.com/office/drawing/2014/main" id="{DD38537D-027C-5E68-FB00-182DC6F3B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884"/>
              <a:ext cx="400" cy="5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6" name="Line 11">
              <a:extLst>
                <a:ext uri="{FF2B5EF4-FFF2-40B4-BE49-F238E27FC236}">
                  <a16:creationId xmlns:a16="http://schemas.microsoft.com/office/drawing/2014/main" id="{715393D8-CBFD-2171-AFE7-64CA57C09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4" y="763"/>
              <a:ext cx="607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7" name="Line 12">
              <a:extLst>
                <a:ext uri="{FF2B5EF4-FFF2-40B4-BE49-F238E27FC236}">
                  <a16:creationId xmlns:a16="http://schemas.microsoft.com/office/drawing/2014/main" id="{9C1E205F-6533-0FA7-F01E-0B626B0BE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1080"/>
              <a:ext cx="573" cy="4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0918" name="Oval 13">
              <a:extLst>
                <a:ext uri="{FF2B5EF4-FFF2-40B4-BE49-F238E27FC236}">
                  <a16:creationId xmlns:a16="http://schemas.microsoft.com/office/drawing/2014/main" id="{7BC0F5FB-1A9A-9DE4-C76D-94ADBBF0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639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80919" name="Oval 14">
              <a:extLst>
                <a:ext uri="{FF2B5EF4-FFF2-40B4-BE49-F238E27FC236}">
                  <a16:creationId xmlns:a16="http://schemas.microsoft.com/office/drawing/2014/main" id="{1E75BEC9-EABC-CC35-A521-FE8E641DF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" y="764"/>
              <a:ext cx="308" cy="2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80920" name="Oval 15">
              <a:extLst>
                <a:ext uri="{FF2B5EF4-FFF2-40B4-BE49-F238E27FC236}">
                  <a16:creationId xmlns:a16="http://schemas.microsoft.com/office/drawing/2014/main" id="{26C9FF45-0511-B5D7-0ACE-0B8F17D9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344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80921" name="Oval 16">
              <a:extLst>
                <a:ext uri="{FF2B5EF4-FFF2-40B4-BE49-F238E27FC236}">
                  <a16:creationId xmlns:a16="http://schemas.microsoft.com/office/drawing/2014/main" id="{E2EE980B-5F68-2721-FA7F-A6D63774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1464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  <p:sp>
          <p:nvSpPr>
            <p:cNvPr id="80922" name="Oval 17">
              <a:extLst>
                <a:ext uri="{FF2B5EF4-FFF2-40B4-BE49-F238E27FC236}">
                  <a16:creationId xmlns:a16="http://schemas.microsoft.com/office/drawing/2014/main" id="{C5F951F8-31BA-A22E-54F8-04780707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721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8</a:t>
              </a:r>
            </a:p>
          </p:txBody>
        </p:sp>
        <p:sp>
          <p:nvSpPr>
            <p:cNvPr id="80923" name="Oval 18">
              <a:extLst>
                <a:ext uri="{FF2B5EF4-FFF2-40B4-BE49-F238E27FC236}">
                  <a16:creationId xmlns:a16="http://schemas.microsoft.com/office/drawing/2014/main" id="{F3EF4A17-9938-F7D2-4CF2-B7B73B570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1352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80924" name="Oval 19">
              <a:extLst>
                <a:ext uri="{FF2B5EF4-FFF2-40B4-BE49-F238E27FC236}">
                  <a16:creationId xmlns:a16="http://schemas.microsoft.com/office/drawing/2014/main" id="{C5FFE480-BC1A-1819-577D-95FF0868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909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80925" name="Oval 20">
              <a:extLst>
                <a:ext uri="{FF2B5EF4-FFF2-40B4-BE49-F238E27FC236}">
                  <a16:creationId xmlns:a16="http://schemas.microsoft.com/office/drawing/2014/main" id="{5B92B831-5102-EBAE-0169-3716D078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1382"/>
              <a:ext cx="308" cy="2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9</a:t>
              </a:r>
            </a:p>
          </p:txBody>
        </p:sp>
        <p:sp>
          <p:nvSpPr>
            <p:cNvPr id="80926" name="Oval 21">
              <a:extLst>
                <a:ext uri="{FF2B5EF4-FFF2-40B4-BE49-F238E27FC236}">
                  <a16:creationId xmlns:a16="http://schemas.microsoft.com/office/drawing/2014/main" id="{EC6E9448-641B-6CB9-56C9-F68D8979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1414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  <p:sp>
          <p:nvSpPr>
            <p:cNvPr id="80927" name="Oval 22">
              <a:extLst>
                <a:ext uri="{FF2B5EF4-FFF2-40B4-BE49-F238E27FC236}">
                  <a16:creationId xmlns:a16="http://schemas.microsoft.com/office/drawing/2014/main" id="{F18B84DA-475A-B2B9-14A5-78A8DBC8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631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10</a:t>
              </a:r>
            </a:p>
          </p:txBody>
        </p:sp>
      </p:grpSp>
      <p:grpSp>
        <p:nvGrpSpPr>
          <p:cNvPr id="128031" name="Group 31">
            <a:extLst>
              <a:ext uri="{FF2B5EF4-FFF2-40B4-BE49-F238E27FC236}">
                <a16:creationId xmlns:a16="http://schemas.microsoft.com/office/drawing/2014/main" id="{2965A850-3A35-697E-15FA-E1DD93EFDF4E}"/>
              </a:ext>
            </a:extLst>
          </p:cNvPr>
          <p:cNvGrpSpPr>
            <a:grpSpLocks/>
          </p:cNvGrpSpPr>
          <p:nvPr/>
        </p:nvGrpSpPr>
        <p:grpSpPr bwMode="auto">
          <a:xfrm>
            <a:off x="3571875" y="4929188"/>
            <a:ext cx="4783138" cy="522287"/>
            <a:chOff x="2250" y="3105"/>
            <a:chExt cx="3013" cy="329"/>
          </a:xfrm>
        </p:grpSpPr>
        <p:sp>
          <p:nvSpPr>
            <p:cNvPr id="80903" name="Oval 23">
              <a:extLst>
                <a:ext uri="{FF2B5EF4-FFF2-40B4-BE49-F238E27FC236}">
                  <a16:creationId xmlns:a16="http://schemas.microsoft.com/office/drawing/2014/main" id="{3AC7509E-A6A8-FCCD-C2C5-5BD08DB11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3105"/>
              <a:ext cx="365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1</a:t>
              </a:r>
            </a:p>
          </p:txBody>
        </p:sp>
        <p:sp>
          <p:nvSpPr>
            <p:cNvPr id="80904" name="Oval 24">
              <a:extLst>
                <a:ext uri="{FF2B5EF4-FFF2-40B4-BE49-F238E27FC236}">
                  <a16:creationId xmlns:a16="http://schemas.microsoft.com/office/drawing/2014/main" id="{00CA6A59-B4EF-0A01-DF57-57F0E561D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106"/>
              <a:ext cx="365" cy="3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2</a:t>
              </a:r>
            </a:p>
          </p:txBody>
        </p:sp>
        <p:sp>
          <p:nvSpPr>
            <p:cNvPr id="80905" name="Oval 25">
              <a:extLst>
                <a:ext uri="{FF2B5EF4-FFF2-40B4-BE49-F238E27FC236}">
                  <a16:creationId xmlns:a16="http://schemas.microsoft.com/office/drawing/2014/main" id="{B5AFA763-F201-D815-38B6-724D26B3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06"/>
              <a:ext cx="365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3</a:t>
              </a:r>
            </a:p>
          </p:txBody>
        </p:sp>
        <p:sp>
          <p:nvSpPr>
            <p:cNvPr id="80906" name="Oval 26">
              <a:extLst>
                <a:ext uri="{FF2B5EF4-FFF2-40B4-BE49-F238E27FC236}">
                  <a16:creationId xmlns:a16="http://schemas.microsoft.com/office/drawing/2014/main" id="{CCB50FD9-DA16-8126-B057-73B19C862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3105"/>
              <a:ext cx="365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4</a:t>
              </a:r>
            </a:p>
          </p:txBody>
        </p:sp>
        <p:sp>
          <p:nvSpPr>
            <p:cNvPr id="80907" name="Line 27">
              <a:extLst>
                <a:ext uri="{FF2B5EF4-FFF2-40B4-BE49-F238E27FC236}">
                  <a16:creationId xmlns:a16="http://schemas.microsoft.com/office/drawing/2014/main" id="{11CED31D-849B-1C87-73C5-F8229EDBA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1" y="3274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908" name="Line 28">
              <a:extLst>
                <a:ext uri="{FF2B5EF4-FFF2-40B4-BE49-F238E27FC236}">
                  <a16:creationId xmlns:a16="http://schemas.microsoft.com/office/drawing/2014/main" id="{5024D7BF-67D8-420E-207B-FABE71D4D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3276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909" name="Line 29">
              <a:extLst>
                <a:ext uri="{FF2B5EF4-FFF2-40B4-BE49-F238E27FC236}">
                  <a16:creationId xmlns:a16="http://schemas.microsoft.com/office/drawing/2014/main" id="{356F3558-2752-764B-1692-D5291C019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9" y="3266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3 Marcador de pie de página">
            <a:extLst>
              <a:ext uri="{FF2B5EF4-FFF2-40B4-BE49-F238E27FC236}">
                <a16:creationId xmlns:a16="http://schemas.microsoft.com/office/drawing/2014/main" id="{ECC36244-D8CF-5198-47EB-0FFD2973D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0B5A858-F508-4980-B706-CBFE632AFA71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B9B327E-7313-5D2A-AF90-E1A352158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540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4.3.4.1. Componentes fuertemente conexos.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A0E1AB5-65EE-1757-74C9-64357B6C2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650" y="536575"/>
            <a:ext cx="8709025" cy="5219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800"/>
              <a:t>La BPP no funciona, pero...</a:t>
            </a:r>
          </a:p>
          <a:p>
            <a:pPr>
              <a:lnSpc>
                <a:spcPct val="90000"/>
              </a:lnSpc>
            </a:pPr>
            <a:r>
              <a:rPr lang="es-ES_tradnl" altLang="es-ES_tradnl" sz="2800"/>
              <a:t>¿Y si hubiéramos empezado la BPP de mayor a menor número...?</a:t>
            </a:r>
          </a:p>
          <a:p>
            <a:pPr>
              <a:lnSpc>
                <a:spcPct val="90000"/>
              </a:lnSpc>
            </a:pPr>
            <a:endParaRPr lang="es-ES_tradnl" altLang="es-ES_tradnl" sz="2800"/>
          </a:p>
          <a:p>
            <a:pPr>
              <a:lnSpc>
                <a:spcPct val="90000"/>
              </a:lnSpc>
            </a:pPr>
            <a:endParaRPr lang="es-ES_tradnl" altLang="es-ES_tradnl" sz="2800"/>
          </a:p>
          <a:p>
            <a:pPr>
              <a:lnSpc>
                <a:spcPct val="90000"/>
              </a:lnSpc>
            </a:pPr>
            <a:r>
              <a:rPr lang="es-ES_tradnl" altLang="es-ES_tradnl" sz="2800" b="1"/>
              <a:t>Idea: </a:t>
            </a:r>
            <a:r>
              <a:rPr lang="es-ES_tradnl" altLang="es-ES_tradnl" sz="2800"/>
              <a:t>Hacer dos búsquedas en profundidad.</a:t>
            </a:r>
          </a:p>
          <a:p>
            <a:pPr>
              <a:lnSpc>
                <a:spcPct val="90000"/>
              </a:lnSpc>
            </a:pPr>
            <a:r>
              <a:rPr lang="es-ES_tradnl" altLang="es-ES_tradnl" sz="2800"/>
              <a:t>En la primera se calcula un orden para la segunda.</a:t>
            </a:r>
          </a:p>
          <a:p>
            <a:pPr>
              <a:lnSpc>
                <a:spcPct val="90000"/>
              </a:lnSpc>
            </a:pPr>
            <a:r>
              <a:rPr lang="es-ES_tradnl" altLang="es-ES_tradnl" sz="2800"/>
              <a:t>En la segunda se recorre el grafo (invertido), según ese orden.</a:t>
            </a:r>
          </a:p>
          <a:p>
            <a:pPr>
              <a:lnSpc>
                <a:spcPct val="90000"/>
              </a:lnSpc>
            </a:pPr>
            <a:r>
              <a:rPr lang="es-ES_tradnl" altLang="es-ES_tradnl" sz="2800" b="1"/>
              <a:t>Orden posterior de un grafo:</a:t>
            </a:r>
            <a:r>
              <a:rPr lang="es-ES_tradnl" altLang="es-ES_tradnl" sz="2800"/>
              <a:t> </a:t>
            </a:r>
            <a:r>
              <a:rPr lang="es-ES_tradnl" altLang="es-ES_tradnl" sz="2800" b="1"/>
              <a:t>npost[v]</a:t>
            </a:r>
            <a:r>
              <a:rPr lang="es-ES_tradnl" altLang="es-ES_tradnl" sz="2800"/>
              <a:t> = orden de terminación de la llamada recursiva de </a:t>
            </a:r>
            <a:r>
              <a:rPr lang="es-ES_tradnl" altLang="es-ES_tradnl" sz="2800" b="1"/>
              <a:t>v</a:t>
            </a:r>
            <a:r>
              <a:rPr lang="es-ES_tradnl" altLang="es-ES_tradnl" sz="2800"/>
              <a:t> en la BPP.</a:t>
            </a:r>
          </a:p>
        </p:txBody>
      </p:sp>
      <p:grpSp>
        <p:nvGrpSpPr>
          <p:cNvPr id="81925" name="Group 31">
            <a:extLst>
              <a:ext uri="{FF2B5EF4-FFF2-40B4-BE49-F238E27FC236}">
                <a16:creationId xmlns:a16="http://schemas.microsoft.com/office/drawing/2014/main" id="{5F260129-5780-DB40-736A-7EBAA96B341A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2001838"/>
            <a:ext cx="4783137" cy="673100"/>
            <a:chOff x="1300" y="1223"/>
            <a:chExt cx="3013" cy="424"/>
          </a:xfrm>
        </p:grpSpPr>
        <p:sp>
          <p:nvSpPr>
            <p:cNvPr id="81926" name="Oval 24">
              <a:extLst>
                <a:ext uri="{FF2B5EF4-FFF2-40B4-BE49-F238E27FC236}">
                  <a16:creationId xmlns:a16="http://schemas.microsoft.com/office/drawing/2014/main" id="{DBFF80D1-D6A1-6648-BD0E-D15E0A27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223"/>
              <a:ext cx="365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4</a:t>
              </a:r>
            </a:p>
          </p:txBody>
        </p:sp>
        <p:sp>
          <p:nvSpPr>
            <p:cNvPr id="81927" name="Oval 25">
              <a:extLst>
                <a:ext uri="{FF2B5EF4-FFF2-40B4-BE49-F238E27FC236}">
                  <a16:creationId xmlns:a16="http://schemas.microsoft.com/office/drawing/2014/main" id="{E9B0416D-D35F-40E1-300E-3A194AC0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224"/>
              <a:ext cx="365" cy="3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3</a:t>
              </a:r>
            </a:p>
          </p:txBody>
        </p:sp>
        <p:sp>
          <p:nvSpPr>
            <p:cNvPr id="81928" name="Oval 26">
              <a:extLst>
                <a:ext uri="{FF2B5EF4-FFF2-40B4-BE49-F238E27FC236}">
                  <a16:creationId xmlns:a16="http://schemas.microsoft.com/office/drawing/2014/main" id="{67FDB007-D77F-7C4C-E805-1C42C0FF8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224"/>
              <a:ext cx="365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2</a:t>
              </a:r>
            </a:p>
          </p:txBody>
        </p:sp>
        <p:sp>
          <p:nvSpPr>
            <p:cNvPr id="81929" name="Oval 27">
              <a:extLst>
                <a:ext uri="{FF2B5EF4-FFF2-40B4-BE49-F238E27FC236}">
                  <a16:creationId xmlns:a16="http://schemas.microsoft.com/office/drawing/2014/main" id="{EE9F954C-D6C9-4DBB-F9CA-CAF9D6DB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223"/>
              <a:ext cx="365" cy="3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600"/>
                <a:t>1</a:t>
              </a:r>
            </a:p>
          </p:txBody>
        </p:sp>
        <p:sp>
          <p:nvSpPr>
            <p:cNvPr id="81930" name="Freeform 28">
              <a:extLst>
                <a:ext uri="{FF2B5EF4-FFF2-40B4-BE49-F238E27FC236}">
                  <a16:creationId xmlns:a16="http://schemas.microsoft.com/office/drawing/2014/main" id="{FAD43CEE-3609-4B31-4098-FCB0FA14B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1488"/>
              <a:ext cx="548" cy="108"/>
            </a:xfrm>
            <a:custGeom>
              <a:avLst/>
              <a:gdLst>
                <a:gd name="T0" fmla="*/ 0 w 548"/>
                <a:gd name="T1" fmla="*/ 0 h 108"/>
                <a:gd name="T2" fmla="*/ 308 w 548"/>
                <a:gd name="T3" fmla="*/ 106 h 108"/>
                <a:gd name="T4" fmla="*/ 548 w 548"/>
                <a:gd name="T5" fmla="*/ 10 h 1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08">
                  <a:moveTo>
                    <a:pt x="0" y="0"/>
                  </a:moveTo>
                  <a:cubicBezTo>
                    <a:pt x="51" y="18"/>
                    <a:pt x="217" y="104"/>
                    <a:pt x="308" y="106"/>
                  </a:cubicBezTo>
                  <a:cubicBezTo>
                    <a:pt x="399" y="108"/>
                    <a:pt x="498" y="30"/>
                    <a:pt x="548" y="1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931" name="Freeform 29">
              <a:extLst>
                <a:ext uri="{FF2B5EF4-FFF2-40B4-BE49-F238E27FC236}">
                  <a16:creationId xmlns:a16="http://schemas.microsoft.com/office/drawing/2014/main" id="{9B437A01-594E-7D8E-3833-F9DCF9401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1498"/>
              <a:ext cx="616" cy="149"/>
            </a:xfrm>
            <a:custGeom>
              <a:avLst/>
              <a:gdLst>
                <a:gd name="T0" fmla="*/ 0 w 616"/>
                <a:gd name="T1" fmla="*/ 0 h 149"/>
                <a:gd name="T2" fmla="*/ 327 w 616"/>
                <a:gd name="T3" fmla="*/ 144 h 149"/>
                <a:gd name="T4" fmla="*/ 616 w 616"/>
                <a:gd name="T5" fmla="*/ 31 h 1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6" h="149">
                  <a:moveTo>
                    <a:pt x="0" y="0"/>
                  </a:moveTo>
                  <a:cubicBezTo>
                    <a:pt x="54" y="25"/>
                    <a:pt x="224" y="139"/>
                    <a:pt x="327" y="144"/>
                  </a:cubicBezTo>
                  <a:cubicBezTo>
                    <a:pt x="430" y="149"/>
                    <a:pt x="556" y="55"/>
                    <a:pt x="616" y="3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932" name="Freeform 30">
              <a:extLst>
                <a:ext uri="{FF2B5EF4-FFF2-40B4-BE49-F238E27FC236}">
                  <a16:creationId xmlns:a16="http://schemas.microsoft.com/office/drawing/2014/main" id="{D85EEBC4-DFE6-BA5A-A4BE-E83DA482C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" y="1497"/>
              <a:ext cx="566" cy="135"/>
            </a:xfrm>
            <a:custGeom>
              <a:avLst/>
              <a:gdLst>
                <a:gd name="T0" fmla="*/ 0 w 566"/>
                <a:gd name="T1" fmla="*/ 9 h 135"/>
                <a:gd name="T2" fmla="*/ 307 w 566"/>
                <a:gd name="T3" fmla="*/ 134 h 135"/>
                <a:gd name="T4" fmla="*/ 566 w 566"/>
                <a:gd name="T5" fmla="*/ 0 h 1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6" h="135">
                  <a:moveTo>
                    <a:pt x="0" y="9"/>
                  </a:moveTo>
                  <a:cubicBezTo>
                    <a:pt x="50" y="30"/>
                    <a:pt x="213" y="135"/>
                    <a:pt x="307" y="134"/>
                  </a:cubicBezTo>
                  <a:cubicBezTo>
                    <a:pt x="401" y="133"/>
                    <a:pt x="512" y="28"/>
                    <a:pt x="566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3 Marcador de pie de página">
            <a:extLst>
              <a:ext uri="{FF2B5EF4-FFF2-40B4-BE49-F238E27FC236}">
                <a16:creationId xmlns:a16="http://schemas.microsoft.com/office/drawing/2014/main" id="{472FC67C-FE03-7E26-FF38-C88B59086A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08DA652F-92EF-47BF-A8E3-4ED15C3E085A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F3C5EA7-DDC2-C841-EE08-32D632A0C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540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4.3.4.1. Componentes fuertemente conexos.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78AF6AE-0073-0803-AC6A-44ADDA7A2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719138"/>
            <a:ext cx="8716962" cy="5197475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	Algoritmo para calcular los Componentes Fuertemente Conexos de un grafo G = (V, A)</a:t>
            </a:r>
          </a:p>
          <a:p>
            <a:pPr algn="ctr">
              <a:spcBef>
                <a:spcPct val="10000"/>
              </a:spcBef>
              <a:buFontTx/>
              <a:buNone/>
            </a:pPr>
            <a:r>
              <a:rPr lang="es-ES" altLang="es-ES_tradnl" sz="2400" b="1"/>
              <a:t>(algoritmo de R. Tarjan)</a:t>
            </a:r>
            <a:endParaRPr lang="es-ES_tradnl" altLang="es-ES_tradnl" sz="2400"/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600"/>
              <a:t>1. Realizar una BPP de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, numerando los vértices en orden posterior. </a:t>
            </a:r>
            <a:r>
              <a:rPr lang="es-ES_tradnl" altLang="es-ES_tradnl" sz="2600" b="1"/>
              <a:t>npost: array</a:t>
            </a:r>
            <a:r>
              <a:rPr lang="es-ES_tradnl" altLang="es-ES_tradnl" sz="2600"/>
              <a:t> [1..n] </a:t>
            </a:r>
            <a:r>
              <a:rPr lang="es-ES_tradnl" altLang="es-ES_tradnl" sz="2600" b="1"/>
              <a:t>de</a:t>
            </a:r>
            <a:r>
              <a:rPr lang="es-ES_tradnl" altLang="es-ES_tradnl" sz="2600"/>
              <a:t> entero.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600"/>
              <a:t>2. Construir el grafo </a:t>
            </a:r>
            <a:r>
              <a:rPr lang="es-ES_tradnl" altLang="es-ES_tradnl" sz="2600" b="1"/>
              <a:t>invertido</a:t>
            </a:r>
            <a:r>
              <a:rPr lang="es-ES_tradnl" altLang="es-ES_tradnl" sz="2600"/>
              <a:t> </a:t>
            </a:r>
            <a:r>
              <a:rPr lang="es-ES_tradnl" altLang="es-ES_tradnl" sz="2600" b="1"/>
              <a:t>G’</a:t>
            </a:r>
            <a:r>
              <a:rPr lang="es-ES_tradnl" altLang="es-ES_tradnl" sz="2600"/>
              <a:t> = (V, A’).  Para toda arista &lt;v, w&gt; </a:t>
            </a:r>
            <a:r>
              <a:rPr lang="es-ES_tradnl" altLang="es-ES_tradnl" sz="2600">
                <a:sym typeface="Symbol" panose="05050102010706020507" pitchFamily="18" charset="2"/>
              </a:rPr>
              <a:t> A, tenemos &lt;w, v&gt;  A’.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600">
                <a:sym typeface="Symbol" panose="05050102010706020507" pitchFamily="18" charset="2"/>
              </a:rPr>
              <a:t>3. Realizar una BPP en </a:t>
            </a:r>
            <a:r>
              <a:rPr lang="es-ES_tradnl" altLang="es-ES_tradnl" sz="2600" b="1"/>
              <a:t>G’</a:t>
            </a:r>
            <a:r>
              <a:rPr lang="es-ES_tradnl" altLang="es-ES_tradnl" sz="2600"/>
              <a:t> empezando en el nodo con mayor </a:t>
            </a:r>
            <a:r>
              <a:rPr lang="es-ES_tradnl" altLang="es-ES_tradnl" sz="2600" b="1"/>
              <a:t>npost</a:t>
            </a:r>
            <a:r>
              <a:rPr lang="es-ES_tradnl" altLang="es-ES_tradnl" sz="2600"/>
              <a:t>. Si no se visitan todos los nodos, continuar con el nodo no visitado con mayor </a:t>
            </a:r>
            <a:r>
              <a:rPr lang="es-ES_tradnl" altLang="es-ES_tradnl" sz="2600" b="1"/>
              <a:t>npost</a:t>
            </a:r>
            <a:r>
              <a:rPr lang="es-ES_tradnl" altLang="es-ES_tradnl" sz="2600"/>
              <a:t>.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600"/>
              <a:t>4. Cada árbol del bosque resultante del paso 3 es un </a:t>
            </a:r>
            <a:r>
              <a:rPr lang="es-ES_tradnl" altLang="es-ES_tradnl" sz="2600" b="1"/>
              <a:t>componente fuertemente conexo</a:t>
            </a:r>
            <a:r>
              <a:rPr lang="es-ES_tradnl" altLang="es-ES_tradnl" sz="2600"/>
              <a:t> de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3 Marcador de pie de página">
            <a:extLst>
              <a:ext uri="{FF2B5EF4-FFF2-40B4-BE49-F238E27FC236}">
                <a16:creationId xmlns:a16="http://schemas.microsoft.com/office/drawing/2014/main" id="{BF5A41D6-03B2-4DB0-BDB5-ECC5C46AF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0C40A63-06DD-4ADE-8593-73EC1ED7E10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DF0B7CE-70D4-EA04-513A-F766BCCBE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540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4.3.4.1. Componentes fuertemente conexos.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782431B-056C-3094-72DF-3EB2D3F51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719138"/>
            <a:ext cx="8716962" cy="11366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s-ES_tradnl" altLang="es-ES_tradnl" sz="2800" b="1"/>
              <a:t>Ejemplo:</a:t>
            </a:r>
            <a:r>
              <a:rPr lang="es-ES_tradnl" altLang="es-ES_tradnl" sz="2800"/>
              <a:t> Encontrar los componentes fuertemente conexos del siguiente grafo.</a:t>
            </a:r>
            <a:endParaRPr lang="es-ES_tradnl" altLang="es-ES_tradnl" sz="3000"/>
          </a:p>
        </p:txBody>
      </p:sp>
      <p:grpSp>
        <p:nvGrpSpPr>
          <p:cNvPr id="83973" name="Group 16">
            <a:extLst>
              <a:ext uri="{FF2B5EF4-FFF2-40B4-BE49-F238E27FC236}">
                <a16:creationId xmlns:a16="http://schemas.microsoft.com/office/drawing/2014/main" id="{7E46BF8C-3CF3-E2A1-9F28-A69E26A33461}"/>
              </a:ext>
            </a:extLst>
          </p:cNvPr>
          <p:cNvGrpSpPr>
            <a:grpSpLocks/>
          </p:cNvGrpSpPr>
          <p:nvPr/>
        </p:nvGrpSpPr>
        <p:grpSpPr bwMode="auto">
          <a:xfrm>
            <a:off x="2001838" y="1974850"/>
            <a:ext cx="4457700" cy="2565400"/>
            <a:chOff x="1549" y="1157"/>
            <a:chExt cx="1847" cy="1077"/>
          </a:xfrm>
        </p:grpSpPr>
        <p:sp>
          <p:nvSpPr>
            <p:cNvPr id="83975" name="Oval 4">
              <a:extLst>
                <a:ext uri="{FF2B5EF4-FFF2-40B4-BE49-F238E27FC236}">
                  <a16:creationId xmlns:a16="http://schemas.microsoft.com/office/drawing/2014/main" id="{A0AC9581-135D-52B8-C043-4FF6A6D3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605"/>
              <a:ext cx="232" cy="2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A</a:t>
              </a:r>
            </a:p>
          </p:txBody>
        </p:sp>
        <p:sp>
          <p:nvSpPr>
            <p:cNvPr id="83976" name="Oval 5">
              <a:extLst>
                <a:ext uri="{FF2B5EF4-FFF2-40B4-BE49-F238E27FC236}">
                  <a16:creationId xmlns:a16="http://schemas.microsoft.com/office/drawing/2014/main" id="{890298FF-B63E-E164-7C63-AA334E5A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1157"/>
              <a:ext cx="241" cy="2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B</a:t>
              </a:r>
            </a:p>
          </p:txBody>
        </p:sp>
        <p:sp>
          <p:nvSpPr>
            <p:cNvPr id="83977" name="Oval 6">
              <a:extLst>
                <a:ext uri="{FF2B5EF4-FFF2-40B4-BE49-F238E27FC236}">
                  <a16:creationId xmlns:a16="http://schemas.microsoft.com/office/drawing/2014/main" id="{0310BE94-1D78-B8F9-455E-DEE139BC1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019"/>
              <a:ext cx="241" cy="2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C</a:t>
              </a:r>
            </a:p>
          </p:txBody>
        </p:sp>
        <p:sp>
          <p:nvSpPr>
            <p:cNvPr id="83978" name="Oval 7">
              <a:extLst>
                <a:ext uri="{FF2B5EF4-FFF2-40B4-BE49-F238E27FC236}">
                  <a16:creationId xmlns:a16="http://schemas.microsoft.com/office/drawing/2014/main" id="{131AA221-9D90-7B0E-73D7-410CF8088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990"/>
              <a:ext cx="208" cy="2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E</a:t>
              </a:r>
            </a:p>
          </p:txBody>
        </p:sp>
        <p:sp>
          <p:nvSpPr>
            <p:cNvPr id="83979" name="Line 8">
              <a:extLst>
                <a:ext uri="{FF2B5EF4-FFF2-40B4-BE49-F238E27FC236}">
                  <a16:creationId xmlns:a16="http://schemas.microsoft.com/office/drawing/2014/main" id="{39350203-C6EA-89BD-020B-D84C2525E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9" y="1328"/>
              <a:ext cx="431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980" name="Line 9">
              <a:extLst>
                <a:ext uri="{FF2B5EF4-FFF2-40B4-BE49-F238E27FC236}">
                  <a16:creationId xmlns:a16="http://schemas.microsoft.com/office/drawing/2014/main" id="{EA241B19-B972-65EB-4FB1-53BB63ABC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31" y="1816"/>
              <a:ext cx="455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981" name="Line 10">
              <a:extLst>
                <a:ext uri="{FF2B5EF4-FFF2-40B4-BE49-F238E27FC236}">
                  <a16:creationId xmlns:a16="http://schemas.microsoft.com/office/drawing/2014/main" id="{03F5F38B-74D1-86DD-6F70-773D5EF44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1385"/>
              <a:ext cx="32" cy="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982" name="Oval 11">
              <a:extLst>
                <a:ext uri="{FF2B5EF4-FFF2-40B4-BE49-F238E27FC236}">
                  <a16:creationId xmlns:a16="http://schemas.microsoft.com/office/drawing/2014/main" id="{5F4E8491-1ABE-FC9A-3190-E81755AE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1185"/>
              <a:ext cx="208" cy="2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28398" dir="3806097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D</a:t>
              </a:r>
            </a:p>
          </p:txBody>
        </p:sp>
        <p:sp>
          <p:nvSpPr>
            <p:cNvPr id="83983" name="Line 12">
              <a:extLst>
                <a:ext uri="{FF2B5EF4-FFF2-40B4-BE49-F238E27FC236}">
                  <a16:creationId xmlns:a16="http://schemas.microsoft.com/office/drawing/2014/main" id="{E94787CC-3EA2-72E2-7E7C-738FA389A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278"/>
              <a:ext cx="695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984" name="Line 13">
              <a:extLst>
                <a:ext uri="{FF2B5EF4-FFF2-40B4-BE49-F238E27FC236}">
                  <a16:creationId xmlns:a16="http://schemas.microsoft.com/office/drawing/2014/main" id="{9B28C642-FFD4-9AF0-D05A-9CFCEC3DA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114"/>
              <a:ext cx="685" cy="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985" name="Line 14">
              <a:extLst>
                <a:ext uri="{FF2B5EF4-FFF2-40B4-BE49-F238E27FC236}">
                  <a16:creationId xmlns:a16="http://schemas.microsoft.com/office/drawing/2014/main" id="{2A0FC128-68E4-C6D6-A2F4-B0447D38D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79" y="1402"/>
              <a:ext cx="17" cy="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3986" name="Freeform 15">
              <a:extLst>
                <a:ext uri="{FF2B5EF4-FFF2-40B4-BE49-F238E27FC236}">
                  <a16:creationId xmlns:a16="http://schemas.microsoft.com/office/drawing/2014/main" id="{C8979C5D-E3E5-E979-8DE0-DCBB92A0B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1361"/>
              <a:ext cx="126" cy="670"/>
            </a:xfrm>
            <a:custGeom>
              <a:avLst/>
              <a:gdLst>
                <a:gd name="T0" fmla="*/ 0 w 126"/>
                <a:gd name="T1" fmla="*/ 0 h 670"/>
                <a:gd name="T2" fmla="*/ 108 w 126"/>
                <a:gd name="T3" fmla="*/ 174 h 670"/>
                <a:gd name="T4" fmla="*/ 108 w 126"/>
                <a:gd name="T5" fmla="*/ 529 h 670"/>
                <a:gd name="T6" fmla="*/ 25 w 126"/>
                <a:gd name="T7" fmla="*/ 670 h 6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" h="670">
                  <a:moveTo>
                    <a:pt x="0" y="0"/>
                  </a:moveTo>
                  <a:cubicBezTo>
                    <a:pt x="18" y="29"/>
                    <a:pt x="90" y="86"/>
                    <a:pt x="108" y="174"/>
                  </a:cubicBezTo>
                  <a:cubicBezTo>
                    <a:pt x="126" y="262"/>
                    <a:pt x="122" y="446"/>
                    <a:pt x="108" y="529"/>
                  </a:cubicBezTo>
                  <a:cubicBezTo>
                    <a:pt x="94" y="612"/>
                    <a:pt x="42" y="641"/>
                    <a:pt x="25" y="6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31089" name="Rectangle 17">
            <a:extLst>
              <a:ext uri="{FF2B5EF4-FFF2-40B4-BE49-F238E27FC236}">
                <a16:creationId xmlns:a16="http://schemas.microsoft.com/office/drawing/2014/main" id="{6985DEA4-E684-4AEB-06D3-A13F66E95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5232400"/>
            <a:ext cx="8716963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s-ES_tradnl" altLang="es-ES_tradnl" sz="2800"/>
              <a:t>¿Cuánto es el orden de complejidad del algoritmo?</a:t>
            </a:r>
            <a:endParaRPr lang="es-ES_tradnl" altLang="es-ES_tradnl"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3 Marcador de pie de página">
            <a:extLst>
              <a:ext uri="{FF2B5EF4-FFF2-40B4-BE49-F238E27FC236}">
                <a16:creationId xmlns:a16="http://schemas.microsoft.com/office/drawing/2014/main" id="{70A6086B-8C1C-2C64-AE9B-8E67429875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B4C887CD-A7EB-4A83-9C1D-A08DABBBB77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15DD2F8-8882-7776-2A05-3E607B7CC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6175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4.3.4.1. Componentes fuertemente conexos.</a:t>
            </a:r>
          </a:p>
        </p:txBody>
      </p:sp>
      <p:sp>
        <p:nvSpPr>
          <p:cNvPr id="86020" name="Rectangle 54">
            <a:extLst>
              <a:ext uri="{FF2B5EF4-FFF2-40B4-BE49-F238E27FC236}">
                <a16:creationId xmlns:a16="http://schemas.microsoft.com/office/drawing/2014/main" id="{5BC5064C-91A0-3484-4F51-D74A4890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571500"/>
            <a:ext cx="8413750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s-ES_tradnl" altLang="es-ES_tradnl" sz="2600"/>
              <a:t>A partir de los componentes fuertemente conexos, podemos representar todos los caminos existentes mediante un </a:t>
            </a:r>
            <a:r>
              <a:rPr lang="es-ES_tradnl" altLang="es-ES_tradnl" sz="2600" b="1"/>
              <a:t>grafo reducido</a:t>
            </a:r>
            <a:r>
              <a:rPr lang="es-ES_tradnl" altLang="es-ES_tradnl" sz="2600"/>
              <a:t>.</a:t>
            </a:r>
          </a:p>
          <a:p>
            <a:r>
              <a:rPr lang="es-ES_tradnl" altLang="es-ES_tradnl" sz="2600" b="1"/>
              <a:t>Grafo reducido de un grafo dirigido G: G</a:t>
            </a:r>
            <a:r>
              <a:rPr lang="es-ES_tradnl" altLang="es-ES_tradnl" sz="2600" b="1" baseline="-25000"/>
              <a:t>R</a:t>
            </a:r>
            <a:r>
              <a:rPr lang="es-ES_tradnl" altLang="es-ES_tradnl" sz="2600" b="1"/>
              <a:t>.</a:t>
            </a:r>
            <a:endParaRPr lang="es-ES_tradnl" altLang="es-ES_tradnl" sz="2600"/>
          </a:p>
          <a:p>
            <a:pPr lvl="1"/>
            <a:r>
              <a:rPr lang="es-ES_tradnl" altLang="es-ES_tradnl" sz="2600"/>
              <a:t>Cada nodo de </a:t>
            </a:r>
            <a:r>
              <a:rPr lang="es-ES_tradnl" altLang="es-ES_tradnl" sz="2600" b="1"/>
              <a:t>G</a:t>
            </a:r>
            <a:r>
              <a:rPr lang="es-ES_tradnl" altLang="es-ES_tradnl" sz="2600" b="1" baseline="-25000"/>
              <a:t>R</a:t>
            </a:r>
            <a:r>
              <a:rPr lang="es-ES_tradnl" altLang="es-ES_tradnl" sz="2600"/>
              <a:t> representa un componente fuertemente conexo de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.</a:t>
            </a:r>
          </a:p>
          <a:p>
            <a:pPr lvl="1"/>
            <a:r>
              <a:rPr lang="es-ES_tradnl" altLang="es-ES_tradnl" sz="2600"/>
              <a:t>Existe una arista entre dos nodos de </a:t>
            </a:r>
            <a:r>
              <a:rPr lang="es-ES_tradnl" altLang="es-ES_tradnl" sz="2600" b="1"/>
              <a:t>G</a:t>
            </a:r>
            <a:r>
              <a:rPr lang="es-ES_tradnl" altLang="es-ES_tradnl" sz="2600" b="1" baseline="-25000"/>
              <a:t>R</a:t>
            </a:r>
            <a:r>
              <a:rPr lang="es-ES_tradnl" altLang="es-ES_tradnl" sz="2600"/>
              <a:t> si existe una arista entre algunos de los nodos de los componentes conexos de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 correspondientes.</a:t>
            </a:r>
          </a:p>
        </p:txBody>
      </p:sp>
      <p:grpSp>
        <p:nvGrpSpPr>
          <p:cNvPr id="86021" name="Group 59">
            <a:extLst>
              <a:ext uri="{FF2B5EF4-FFF2-40B4-BE49-F238E27FC236}">
                <a16:creationId xmlns:a16="http://schemas.microsoft.com/office/drawing/2014/main" id="{9E9FEEED-F9BE-5D3F-C7EF-624588AC3A71}"/>
              </a:ext>
            </a:extLst>
          </p:cNvPr>
          <p:cNvGrpSpPr>
            <a:grpSpLocks/>
          </p:cNvGrpSpPr>
          <p:nvPr/>
        </p:nvGrpSpPr>
        <p:grpSpPr bwMode="auto">
          <a:xfrm>
            <a:off x="2613025" y="4713288"/>
            <a:ext cx="4008438" cy="809625"/>
            <a:chOff x="1944" y="2863"/>
            <a:chExt cx="1767" cy="328"/>
          </a:xfrm>
        </p:grpSpPr>
        <p:sp>
          <p:nvSpPr>
            <p:cNvPr id="86022" name="Oval 55">
              <a:extLst>
                <a:ext uri="{FF2B5EF4-FFF2-40B4-BE49-F238E27FC236}">
                  <a16:creationId xmlns:a16="http://schemas.microsoft.com/office/drawing/2014/main" id="{58876F85-E0AC-A25A-A7C6-2532776D9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863"/>
              <a:ext cx="646" cy="306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A, B, C</a:t>
              </a:r>
            </a:p>
          </p:txBody>
        </p:sp>
        <p:sp>
          <p:nvSpPr>
            <p:cNvPr id="86023" name="Oval 56">
              <a:extLst>
                <a:ext uri="{FF2B5EF4-FFF2-40B4-BE49-F238E27FC236}">
                  <a16:creationId xmlns:a16="http://schemas.microsoft.com/office/drawing/2014/main" id="{2D08CF97-AFB5-73ED-DA4A-4FA9D3D3C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9" y="2885"/>
              <a:ext cx="522" cy="306"/>
            </a:xfrm>
            <a:prstGeom prst="ellipse">
              <a:avLst/>
            </a:prstGeom>
            <a:solidFill>
              <a:srgbClr val="EAEAEA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D, E</a:t>
              </a:r>
            </a:p>
          </p:txBody>
        </p:sp>
        <p:sp>
          <p:nvSpPr>
            <p:cNvPr id="86024" name="Line 57">
              <a:extLst>
                <a:ext uri="{FF2B5EF4-FFF2-40B4-BE49-F238E27FC236}">
                  <a16:creationId xmlns:a16="http://schemas.microsoft.com/office/drawing/2014/main" id="{5DE73A98-F609-933E-2D35-0C038C70A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8" y="3037"/>
              <a:ext cx="6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3 Marcador de pie de página">
            <a:extLst>
              <a:ext uri="{FF2B5EF4-FFF2-40B4-BE49-F238E27FC236}">
                <a16:creationId xmlns:a16="http://schemas.microsoft.com/office/drawing/2014/main" id="{3AFD048F-44E4-D1A0-3F80-70B5484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388B6BC2-1829-452D-BD3B-99F9D11B8BA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21FFCDB-9A72-E36D-26FE-89DE2A7B2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4.3.4.2. Grafos dirigidos acíclicos.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57D3163-F727-889D-B944-D30E13201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577850"/>
            <a:ext cx="8945562" cy="5718175"/>
          </a:xfrm>
        </p:spPr>
        <p:txBody>
          <a:bodyPr/>
          <a:lstStyle/>
          <a:p>
            <a:r>
              <a:rPr lang="es-ES_tradnl" altLang="es-ES_tradnl" sz="2800" b="1"/>
              <a:t>Definición</a:t>
            </a:r>
            <a:r>
              <a:rPr lang="es-ES_tradnl" altLang="es-ES_tradnl" sz="2800"/>
              <a:t>: Un </a:t>
            </a:r>
            <a:r>
              <a:rPr lang="es-ES_tradnl" altLang="es-ES_tradnl" sz="2800" b="1"/>
              <a:t>grafo dirigido acíclico</a:t>
            </a:r>
            <a:r>
              <a:rPr lang="es-ES_tradnl" altLang="es-ES_tradnl" sz="2800"/>
              <a:t> (</a:t>
            </a:r>
            <a:r>
              <a:rPr lang="es-ES_tradnl" altLang="es-ES_tradnl" sz="2800" b="1"/>
              <a:t>GDA</a:t>
            </a:r>
            <a:r>
              <a:rPr lang="es-ES_tradnl" altLang="es-ES_tradnl" sz="2800"/>
              <a:t>) es un grafo dirigido y sin ciclos.</a:t>
            </a:r>
          </a:p>
          <a:p>
            <a:r>
              <a:rPr lang="es-ES_tradnl" altLang="es-ES_tradnl" sz="2600" b="1"/>
              <a:t>Ejemplos:</a:t>
            </a:r>
            <a:r>
              <a:rPr lang="es-ES_tradnl" altLang="es-ES_tradnl" sz="2600"/>
              <a:t> Grafo de planificación de tareas, expresiones aritméticas (con subexpresiones comunes), grafo de prerrequisitos, etc.</a:t>
            </a:r>
          </a:p>
        </p:txBody>
      </p:sp>
      <p:grpSp>
        <p:nvGrpSpPr>
          <p:cNvPr id="87045" name="Group 390">
            <a:extLst>
              <a:ext uri="{FF2B5EF4-FFF2-40B4-BE49-F238E27FC236}">
                <a16:creationId xmlns:a16="http://schemas.microsoft.com/office/drawing/2014/main" id="{02C8D773-33B9-EB23-98D6-8FC339F38D1A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2586038"/>
            <a:ext cx="4416425" cy="3551237"/>
            <a:chOff x="2652" y="1629"/>
            <a:chExt cx="2782" cy="2237"/>
          </a:xfrm>
        </p:grpSpPr>
        <p:sp>
          <p:nvSpPr>
            <p:cNvPr id="87064" name="Freeform 39">
              <a:extLst>
                <a:ext uri="{FF2B5EF4-FFF2-40B4-BE49-F238E27FC236}">
                  <a16:creationId xmlns:a16="http://schemas.microsoft.com/office/drawing/2014/main" id="{A8E10932-7888-0B8E-2695-8C6AFD0A7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" y="1656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34044814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34044814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2"/>
                    <a:pt x="68" y="3"/>
                  </a:cubicBezTo>
                  <a:lnTo>
                    <a:pt x="68" y="20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20"/>
                  </a:cubicBezTo>
                  <a:lnTo>
                    <a:pt x="0" y="3"/>
                  </a:ln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65" name="Freeform 40">
              <a:extLst>
                <a:ext uri="{FF2B5EF4-FFF2-40B4-BE49-F238E27FC236}">
                  <a16:creationId xmlns:a16="http://schemas.microsoft.com/office/drawing/2014/main" id="{2924BE38-4B56-8D5A-5622-B5570F17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1629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34044814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34044814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2"/>
                    <a:pt x="68" y="3"/>
                  </a:cubicBezTo>
                  <a:lnTo>
                    <a:pt x="68" y="20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20"/>
                  </a:cubicBezTo>
                  <a:lnTo>
                    <a:pt x="0" y="3"/>
                  </a:ln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66" name="Line 41">
              <a:extLst>
                <a:ext uri="{FF2B5EF4-FFF2-40B4-BE49-F238E27FC236}">
                  <a16:creationId xmlns:a16="http://schemas.microsoft.com/office/drawing/2014/main" id="{0E930C0B-C75B-9B25-45D2-B2D1F5ED8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" y="1629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67" name="Rectangle 42">
              <a:extLst>
                <a:ext uri="{FF2B5EF4-FFF2-40B4-BE49-F238E27FC236}">
                  <a16:creationId xmlns:a16="http://schemas.microsoft.com/office/drawing/2014/main" id="{AD5A22AD-776C-DA84-8881-405A29B74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1641"/>
              <a:ext cx="4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Licencia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68" name="Rectangle 43">
              <a:extLst>
                <a:ext uri="{FF2B5EF4-FFF2-40B4-BE49-F238E27FC236}">
                  <a16:creationId xmlns:a16="http://schemas.microsoft.com/office/drawing/2014/main" id="{5E376C34-DD62-0B20-79C3-B1B427308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1787"/>
              <a:ext cx="4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de obras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69" name="Rectangle 44">
              <a:extLst>
                <a:ext uri="{FF2B5EF4-FFF2-40B4-BE49-F238E27FC236}">
                  <a16:creationId xmlns:a16="http://schemas.microsoft.com/office/drawing/2014/main" id="{AAA19639-DAC3-034E-018F-3F00D71F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171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6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70" name="Freeform 45">
              <a:extLst>
                <a:ext uri="{FF2B5EF4-FFF2-40B4-BE49-F238E27FC236}">
                  <a16:creationId xmlns:a16="http://schemas.microsoft.com/office/drawing/2014/main" id="{937C41C5-3625-7845-439C-239BBF77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2260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71" name="Freeform 46">
              <a:extLst>
                <a:ext uri="{FF2B5EF4-FFF2-40B4-BE49-F238E27FC236}">
                  <a16:creationId xmlns:a16="http://schemas.microsoft.com/office/drawing/2014/main" id="{D0E430C4-647A-03DC-4BA5-FCCB38C59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233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72" name="Line 47">
              <a:extLst>
                <a:ext uri="{FF2B5EF4-FFF2-40B4-BE49-F238E27FC236}">
                  <a16:creationId xmlns:a16="http://schemas.microsoft.com/office/drawing/2014/main" id="{EEA6B539-6F7D-0850-B466-ABA7A9DCF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2233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73" name="Rectangle 48">
              <a:extLst>
                <a:ext uri="{FF2B5EF4-FFF2-40B4-BE49-F238E27FC236}">
                  <a16:creationId xmlns:a16="http://schemas.microsoft.com/office/drawing/2014/main" id="{32FF96D3-5EF4-EA58-76FF-70EBE3059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237"/>
              <a:ext cx="41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Aplanar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74" name="Rectangle 49">
              <a:extLst>
                <a:ext uri="{FF2B5EF4-FFF2-40B4-BE49-F238E27FC236}">
                  <a16:creationId xmlns:a16="http://schemas.microsoft.com/office/drawing/2014/main" id="{81EB1D8D-698B-BD84-7BB8-E12ACC6E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383"/>
              <a:ext cx="3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terreno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75" name="Rectangle 50">
              <a:extLst>
                <a:ext uri="{FF2B5EF4-FFF2-40B4-BE49-F238E27FC236}">
                  <a16:creationId xmlns:a16="http://schemas.microsoft.com/office/drawing/2014/main" id="{E8596B67-1736-302D-50AD-3F44E85F9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231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4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76" name="Freeform 51">
              <a:extLst>
                <a:ext uri="{FF2B5EF4-FFF2-40B4-BE49-F238E27FC236}">
                  <a16:creationId xmlns:a16="http://schemas.microsoft.com/office/drawing/2014/main" id="{11187C39-59E4-FD8B-FD3E-F75B11E78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2219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77" name="Freeform 52">
              <a:extLst>
                <a:ext uri="{FF2B5EF4-FFF2-40B4-BE49-F238E27FC236}">
                  <a16:creationId xmlns:a16="http://schemas.microsoft.com/office/drawing/2014/main" id="{015A06B5-8D12-BE6A-2B3E-D778728F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2192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78" name="Line 53">
              <a:extLst>
                <a:ext uri="{FF2B5EF4-FFF2-40B4-BE49-F238E27FC236}">
                  <a16:creationId xmlns:a16="http://schemas.microsoft.com/office/drawing/2014/main" id="{A92DD04A-C5BF-A271-7E2A-1BCFB85A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192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79" name="Rectangle 54">
              <a:extLst>
                <a:ext uri="{FF2B5EF4-FFF2-40B4-BE49-F238E27FC236}">
                  <a16:creationId xmlns:a16="http://schemas.microsoft.com/office/drawing/2014/main" id="{E5032C50-D374-29E8-FB29-04EEEAE2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2194"/>
              <a:ext cx="4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Comprar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80" name="Rectangle 55">
              <a:extLst>
                <a:ext uri="{FF2B5EF4-FFF2-40B4-BE49-F238E27FC236}">
                  <a16:creationId xmlns:a16="http://schemas.microsoft.com/office/drawing/2014/main" id="{BDD32733-9A9F-0975-B393-21A00CC41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2340"/>
              <a:ext cx="3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piedras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81" name="Rectangle 56">
              <a:extLst>
                <a:ext uri="{FF2B5EF4-FFF2-40B4-BE49-F238E27FC236}">
                  <a16:creationId xmlns:a16="http://schemas.microsoft.com/office/drawing/2014/main" id="{72182827-6587-BECE-617F-F8D76CC47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" y="226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2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82" name="Freeform 57">
              <a:extLst>
                <a:ext uri="{FF2B5EF4-FFF2-40B4-BE49-F238E27FC236}">
                  <a16:creationId xmlns:a16="http://schemas.microsoft.com/office/drawing/2014/main" id="{5A762645-DCA0-4F20-1CD8-F59757541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2905"/>
              <a:ext cx="932" cy="303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20330570 h 22"/>
                <a:gd name="T6" fmla="*/ 450770024 w 68"/>
                <a:gd name="T7" fmla="*/ 129821342 h 22"/>
                <a:gd name="T8" fmla="*/ 424163521 w 68"/>
                <a:gd name="T9" fmla="*/ 150152105 h 22"/>
                <a:gd name="T10" fmla="*/ 19832576 w 68"/>
                <a:gd name="T11" fmla="*/ 150152105 h 22"/>
                <a:gd name="T12" fmla="*/ 0 w 68"/>
                <a:gd name="T13" fmla="*/ 129821342 h 22"/>
                <a:gd name="T14" fmla="*/ 0 w 68"/>
                <a:gd name="T15" fmla="*/ 203305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83" name="Freeform 58">
              <a:extLst>
                <a:ext uri="{FF2B5EF4-FFF2-40B4-BE49-F238E27FC236}">
                  <a16:creationId xmlns:a16="http://schemas.microsoft.com/office/drawing/2014/main" id="{6024B7CC-13F4-59AA-2854-EA19F4CF4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2878"/>
              <a:ext cx="918" cy="302"/>
            </a:xfrm>
            <a:custGeom>
              <a:avLst/>
              <a:gdLst>
                <a:gd name="T0" fmla="*/ 19805795 w 67"/>
                <a:gd name="T1" fmla="*/ 0 h 22"/>
                <a:gd name="T2" fmla="*/ 423478291 w 67"/>
                <a:gd name="T3" fmla="*/ 0 h 22"/>
                <a:gd name="T4" fmla="*/ 443284087 w 67"/>
                <a:gd name="T5" fmla="*/ 19990259 h 22"/>
                <a:gd name="T6" fmla="*/ 443284087 w 67"/>
                <a:gd name="T7" fmla="*/ 127228825 h 22"/>
                <a:gd name="T8" fmla="*/ 423478291 w 67"/>
                <a:gd name="T9" fmla="*/ 147219084 h 22"/>
                <a:gd name="T10" fmla="*/ 19805795 w 67"/>
                <a:gd name="T11" fmla="*/ 147219084 h 22"/>
                <a:gd name="T12" fmla="*/ 0 w 67"/>
                <a:gd name="T13" fmla="*/ 127228825 h 22"/>
                <a:gd name="T14" fmla="*/ 0 w 67"/>
                <a:gd name="T15" fmla="*/ 19990259 h 22"/>
                <a:gd name="T16" fmla="*/ 19805795 w 67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7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7" y="1"/>
                    <a:pt x="67" y="3"/>
                  </a:cubicBezTo>
                  <a:lnTo>
                    <a:pt x="67" y="19"/>
                  </a:lnTo>
                  <a:cubicBezTo>
                    <a:pt x="67" y="21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84" name="Line 59">
              <a:extLst>
                <a:ext uri="{FF2B5EF4-FFF2-40B4-BE49-F238E27FC236}">
                  <a16:creationId xmlns:a16="http://schemas.microsoft.com/office/drawing/2014/main" id="{9260C5F3-9FC3-BD11-9501-7B91DC83F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2878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85" name="Rectangle 60">
              <a:extLst>
                <a:ext uri="{FF2B5EF4-FFF2-40B4-BE49-F238E27FC236}">
                  <a16:creationId xmlns:a16="http://schemas.microsoft.com/office/drawing/2014/main" id="{9CF47C74-4CC6-E676-1C4D-17474A3B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885"/>
              <a:ext cx="44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Cincelar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86" name="Rectangle 61">
              <a:extLst>
                <a:ext uri="{FF2B5EF4-FFF2-40B4-BE49-F238E27FC236}">
                  <a16:creationId xmlns:a16="http://schemas.microsoft.com/office/drawing/2014/main" id="{1A6A0C7A-60F3-C3DA-F2B3-D982409E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3031"/>
              <a:ext cx="3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piedras</a:t>
              </a:r>
              <a:endParaRPr lang="es-ES" altLang="es-ES_tradnl" sz="1500">
                <a:latin typeface="Times New Roman" panose="02020603050405020304" pitchFamily="18" charset="0"/>
              </a:endParaRPr>
            </a:p>
          </p:txBody>
        </p:sp>
        <p:sp>
          <p:nvSpPr>
            <p:cNvPr id="87087" name="Freeform 63">
              <a:extLst>
                <a:ext uri="{FF2B5EF4-FFF2-40B4-BE49-F238E27FC236}">
                  <a16:creationId xmlns:a16="http://schemas.microsoft.com/office/drawing/2014/main" id="{5BD357A5-AA54-B024-7B26-4E19654CC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905"/>
              <a:ext cx="932" cy="289"/>
            </a:xfrm>
            <a:custGeom>
              <a:avLst/>
              <a:gdLst>
                <a:gd name="T0" fmla="*/ 26606681 w 68"/>
                <a:gd name="T1" fmla="*/ 0 h 21"/>
                <a:gd name="T2" fmla="*/ 430937447 w 68"/>
                <a:gd name="T3" fmla="*/ 0 h 21"/>
                <a:gd name="T4" fmla="*/ 450770024 w 68"/>
                <a:gd name="T5" fmla="*/ 13808613 h 21"/>
                <a:gd name="T6" fmla="*/ 450770024 w 68"/>
                <a:gd name="T7" fmla="*/ 128840521 h 21"/>
                <a:gd name="T8" fmla="*/ 430937447 w 68"/>
                <a:gd name="T9" fmla="*/ 142649134 h 21"/>
                <a:gd name="T10" fmla="*/ 26606681 w 68"/>
                <a:gd name="T11" fmla="*/ 142649134 h 21"/>
                <a:gd name="T12" fmla="*/ 0 w 68"/>
                <a:gd name="T13" fmla="*/ 128840521 h 21"/>
                <a:gd name="T14" fmla="*/ 0 w 68"/>
                <a:gd name="T15" fmla="*/ 13808613 h 21"/>
                <a:gd name="T16" fmla="*/ 26606681 w 68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1">
                  <a:moveTo>
                    <a:pt x="4" y="0"/>
                  </a:moveTo>
                  <a:lnTo>
                    <a:pt x="65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1"/>
                    <a:pt x="65" y="21"/>
                  </a:cubicBezTo>
                  <a:lnTo>
                    <a:pt x="4" y="21"/>
                  </a:lnTo>
                  <a:cubicBezTo>
                    <a:pt x="2" y="21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88" name="Freeform 64">
              <a:extLst>
                <a:ext uri="{FF2B5EF4-FFF2-40B4-BE49-F238E27FC236}">
                  <a16:creationId xmlns:a16="http://schemas.microsoft.com/office/drawing/2014/main" id="{94B30563-102E-DF4F-67EB-F992C1BD1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2878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89" name="Line 65">
              <a:extLst>
                <a:ext uri="{FF2B5EF4-FFF2-40B4-BE49-F238E27FC236}">
                  <a16:creationId xmlns:a16="http://schemas.microsoft.com/office/drawing/2014/main" id="{A063A4FC-A0F5-C38C-374F-ADA0CB1EC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2878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90" name="Rectangle 66">
              <a:extLst>
                <a:ext uri="{FF2B5EF4-FFF2-40B4-BE49-F238E27FC236}">
                  <a16:creationId xmlns:a16="http://schemas.microsoft.com/office/drawing/2014/main" id="{1644315E-DFCA-3BD4-3548-C7C4FE87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78"/>
              <a:ext cx="3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Hacer</a:t>
              </a:r>
              <a:endParaRPr lang="es-ES" altLang="es-ES_tradnl" sz="1500">
                <a:latin typeface="Times New Roman" panose="02020603050405020304" pitchFamily="18" charset="0"/>
              </a:endParaRPr>
            </a:p>
          </p:txBody>
        </p:sp>
        <p:sp>
          <p:nvSpPr>
            <p:cNvPr id="87091" name="Rectangle 67">
              <a:extLst>
                <a:ext uri="{FF2B5EF4-FFF2-40B4-BE49-F238E27FC236}">
                  <a16:creationId xmlns:a16="http://schemas.microsoft.com/office/drawing/2014/main" id="{B2C31403-6FCE-D1A2-D0A0-A846F80C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3024"/>
              <a:ext cx="3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camino</a:t>
              </a:r>
              <a:endParaRPr lang="es-ES" altLang="es-ES_tradnl" sz="1500">
                <a:latin typeface="Times New Roman" panose="02020603050405020304" pitchFamily="18" charset="0"/>
              </a:endParaRPr>
            </a:p>
          </p:txBody>
        </p:sp>
        <p:sp>
          <p:nvSpPr>
            <p:cNvPr id="87092" name="Rectangle 68">
              <a:extLst>
                <a:ext uri="{FF2B5EF4-FFF2-40B4-BE49-F238E27FC236}">
                  <a16:creationId xmlns:a16="http://schemas.microsoft.com/office/drawing/2014/main" id="{771B3044-0379-56AE-FF03-51375E332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5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93" name="Freeform 69">
              <a:extLst>
                <a:ext uri="{FF2B5EF4-FFF2-40B4-BE49-F238E27FC236}">
                  <a16:creationId xmlns:a16="http://schemas.microsoft.com/office/drawing/2014/main" id="{5AEFAD8C-E008-851B-FD32-8D99FC551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3523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9990259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9990259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94" name="Freeform 70">
              <a:extLst>
                <a:ext uri="{FF2B5EF4-FFF2-40B4-BE49-F238E27FC236}">
                  <a16:creationId xmlns:a16="http://schemas.microsoft.com/office/drawing/2014/main" id="{4FA3F394-1D6E-91C4-C365-DC51B81AC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496"/>
              <a:ext cx="932" cy="302"/>
            </a:xfrm>
            <a:custGeom>
              <a:avLst/>
              <a:gdLst>
                <a:gd name="T0" fmla="*/ 26606681 w 68"/>
                <a:gd name="T1" fmla="*/ 0 h 22"/>
                <a:gd name="T2" fmla="*/ 430937447 w 68"/>
                <a:gd name="T3" fmla="*/ 0 h 22"/>
                <a:gd name="T4" fmla="*/ 450770024 w 68"/>
                <a:gd name="T5" fmla="*/ 19990259 h 22"/>
                <a:gd name="T6" fmla="*/ 450770024 w 68"/>
                <a:gd name="T7" fmla="*/ 127228825 h 22"/>
                <a:gd name="T8" fmla="*/ 430937447 w 68"/>
                <a:gd name="T9" fmla="*/ 147219084 h 22"/>
                <a:gd name="T10" fmla="*/ 26606681 w 68"/>
                <a:gd name="T11" fmla="*/ 147219084 h 22"/>
                <a:gd name="T12" fmla="*/ 0 w 68"/>
                <a:gd name="T13" fmla="*/ 127228825 h 22"/>
                <a:gd name="T14" fmla="*/ 0 w 68"/>
                <a:gd name="T15" fmla="*/ 19990259 h 22"/>
                <a:gd name="T16" fmla="*/ 26606681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4" y="0"/>
                  </a:moveTo>
                  <a:lnTo>
                    <a:pt x="65" y="0"/>
                  </a:lnTo>
                  <a:cubicBezTo>
                    <a:pt x="67" y="0"/>
                    <a:pt x="68" y="1"/>
                    <a:pt x="68" y="3"/>
                  </a:cubicBezTo>
                  <a:lnTo>
                    <a:pt x="68" y="19"/>
                  </a:lnTo>
                  <a:cubicBezTo>
                    <a:pt x="68" y="21"/>
                    <a:pt x="67" y="22"/>
                    <a:pt x="65" y="22"/>
                  </a:cubicBezTo>
                  <a:lnTo>
                    <a:pt x="4" y="22"/>
                  </a:lnTo>
                  <a:cubicBezTo>
                    <a:pt x="2" y="22"/>
                    <a:pt x="0" y="21"/>
                    <a:pt x="0" y="19"/>
                  </a:cubicBezTo>
                  <a:lnTo>
                    <a:pt x="0" y="3"/>
                  </a:ln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095" name="Line 71">
              <a:extLst>
                <a:ext uri="{FF2B5EF4-FFF2-40B4-BE49-F238E27FC236}">
                  <a16:creationId xmlns:a16="http://schemas.microsoft.com/office/drawing/2014/main" id="{76FAC8BD-8C8A-152E-25FE-88905E000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8" y="3496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096" name="Rectangle 72">
              <a:extLst>
                <a:ext uri="{FF2B5EF4-FFF2-40B4-BE49-F238E27FC236}">
                  <a16:creationId xmlns:a16="http://schemas.microsoft.com/office/drawing/2014/main" id="{4CFC0658-D8A1-7727-A883-3EEBE89A4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3501"/>
              <a:ext cx="41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Colocar</a:t>
              </a:r>
              <a:endParaRPr lang="es-ES" altLang="es-ES_tradnl" sz="1500">
                <a:latin typeface="Times New Roman" panose="02020603050405020304" pitchFamily="18" charset="0"/>
              </a:endParaRPr>
            </a:p>
          </p:txBody>
        </p:sp>
        <p:sp>
          <p:nvSpPr>
            <p:cNvPr id="87097" name="Rectangle 73">
              <a:extLst>
                <a:ext uri="{FF2B5EF4-FFF2-40B4-BE49-F238E27FC236}">
                  <a16:creationId xmlns:a16="http://schemas.microsoft.com/office/drawing/2014/main" id="{C0B0C4A4-66E4-03C3-CEF4-B15B67DF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3647"/>
              <a:ext cx="3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piedras</a:t>
              </a:r>
              <a:endParaRPr lang="es-ES" altLang="es-ES_tradnl" sz="1500">
                <a:latin typeface="Times New Roman" panose="02020603050405020304" pitchFamily="18" charset="0"/>
              </a:endParaRPr>
            </a:p>
          </p:txBody>
        </p:sp>
        <p:sp>
          <p:nvSpPr>
            <p:cNvPr id="87098" name="Rectangle 74">
              <a:extLst>
                <a:ext uri="{FF2B5EF4-FFF2-40B4-BE49-F238E27FC236}">
                  <a16:creationId xmlns:a16="http://schemas.microsoft.com/office/drawing/2014/main" id="{A2B0E18C-5636-2B0C-D6E9-5425BC5A2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357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9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099" name="Freeform 75">
              <a:extLst>
                <a:ext uri="{FF2B5EF4-FFF2-40B4-BE49-F238E27FC236}">
                  <a16:creationId xmlns:a16="http://schemas.microsoft.com/office/drawing/2014/main" id="{17D5CD34-782A-1862-9154-F3E40BB2A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3564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25221E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100" name="Freeform 76">
              <a:extLst>
                <a:ext uri="{FF2B5EF4-FFF2-40B4-BE49-F238E27FC236}">
                  <a16:creationId xmlns:a16="http://schemas.microsoft.com/office/drawing/2014/main" id="{3F20711B-C89E-8BD4-4B63-EBBFC540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3537"/>
              <a:ext cx="932" cy="302"/>
            </a:xfrm>
            <a:custGeom>
              <a:avLst/>
              <a:gdLst>
                <a:gd name="T0" fmla="*/ 19832576 w 68"/>
                <a:gd name="T1" fmla="*/ 0 h 22"/>
                <a:gd name="T2" fmla="*/ 424163521 w 68"/>
                <a:gd name="T3" fmla="*/ 0 h 22"/>
                <a:gd name="T4" fmla="*/ 450770024 w 68"/>
                <a:gd name="T5" fmla="*/ 13174270 h 22"/>
                <a:gd name="T6" fmla="*/ 450770024 w 68"/>
                <a:gd name="T7" fmla="*/ 127228825 h 22"/>
                <a:gd name="T8" fmla="*/ 424163521 w 68"/>
                <a:gd name="T9" fmla="*/ 147219084 h 22"/>
                <a:gd name="T10" fmla="*/ 19832576 w 68"/>
                <a:gd name="T11" fmla="*/ 147219084 h 22"/>
                <a:gd name="T12" fmla="*/ 0 w 68"/>
                <a:gd name="T13" fmla="*/ 127228825 h 22"/>
                <a:gd name="T14" fmla="*/ 0 w 68"/>
                <a:gd name="T15" fmla="*/ 13174270 h 22"/>
                <a:gd name="T16" fmla="*/ 19832576 w 6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" h="22">
                  <a:moveTo>
                    <a:pt x="3" y="0"/>
                  </a:moveTo>
                  <a:lnTo>
                    <a:pt x="64" y="0"/>
                  </a:lnTo>
                  <a:cubicBezTo>
                    <a:pt x="66" y="0"/>
                    <a:pt x="68" y="1"/>
                    <a:pt x="68" y="2"/>
                  </a:cubicBezTo>
                  <a:lnTo>
                    <a:pt x="68" y="19"/>
                  </a:lnTo>
                  <a:cubicBezTo>
                    <a:pt x="68" y="20"/>
                    <a:pt x="66" y="22"/>
                    <a:pt x="64" y="22"/>
                  </a:cubicBezTo>
                  <a:lnTo>
                    <a:pt x="3" y="22"/>
                  </a:lnTo>
                  <a:cubicBezTo>
                    <a:pt x="1" y="22"/>
                    <a:pt x="0" y="20"/>
                    <a:pt x="0" y="19"/>
                  </a:cubicBezTo>
                  <a:lnTo>
                    <a:pt x="0" y="2"/>
                  </a:ln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25221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7101" name="Line 77">
              <a:extLst>
                <a:ext uri="{FF2B5EF4-FFF2-40B4-BE49-F238E27FC236}">
                  <a16:creationId xmlns:a16="http://schemas.microsoft.com/office/drawing/2014/main" id="{50B24C68-8D48-0E3D-B83C-52A26FF75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3537"/>
              <a:ext cx="1" cy="302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02" name="Rectangle 78">
              <a:extLst>
                <a:ext uri="{FF2B5EF4-FFF2-40B4-BE49-F238E27FC236}">
                  <a16:creationId xmlns:a16="http://schemas.microsoft.com/office/drawing/2014/main" id="{0BCBFC49-FF6E-1BBE-4C17-71CA8EF8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3538"/>
              <a:ext cx="3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Pintar</a:t>
              </a:r>
              <a:endParaRPr lang="es-ES" altLang="es-ES_tradnl" sz="1500">
                <a:latin typeface="Times New Roman" panose="02020603050405020304" pitchFamily="18" charset="0"/>
              </a:endParaRPr>
            </a:p>
          </p:txBody>
        </p:sp>
        <p:sp>
          <p:nvSpPr>
            <p:cNvPr id="87103" name="Rectangle 79">
              <a:extLst>
                <a:ext uri="{FF2B5EF4-FFF2-40B4-BE49-F238E27FC236}">
                  <a16:creationId xmlns:a16="http://schemas.microsoft.com/office/drawing/2014/main" id="{606D00AA-A612-B9A6-42DC-47774B24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3684"/>
              <a:ext cx="4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pirámide</a:t>
              </a:r>
              <a:endParaRPr lang="es-ES" altLang="es-ES_tradnl" sz="1500">
                <a:latin typeface="Times New Roman" panose="02020603050405020304" pitchFamily="18" charset="0"/>
              </a:endParaRPr>
            </a:p>
          </p:txBody>
        </p:sp>
        <p:sp>
          <p:nvSpPr>
            <p:cNvPr id="87104" name="Rectangle 80">
              <a:extLst>
                <a:ext uri="{FF2B5EF4-FFF2-40B4-BE49-F238E27FC236}">
                  <a16:creationId xmlns:a16="http://schemas.microsoft.com/office/drawing/2014/main" id="{852794D6-8A65-9EAF-D86E-E4F41AF7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61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500">
                  <a:solidFill>
                    <a:srgbClr val="25221E"/>
                  </a:solidFill>
                </a:rPr>
                <a:t>3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87105" name="Line 81">
              <a:extLst>
                <a:ext uri="{FF2B5EF4-FFF2-40B4-BE49-F238E27FC236}">
                  <a16:creationId xmlns:a16="http://schemas.microsoft.com/office/drawing/2014/main" id="{7DEFCFB2-ED65-0409-7F12-EE1554EE2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0" y="1944"/>
              <a:ext cx="521" cy="289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06" name="Freeform 82">
              <a:extLst>
                <a:ext uri="{FF2B5EF4-FFF2-40B4-BE49-F238E27FC236}">
                  <a16:creationId xmlns:a16="http://schemas.microsoft.com/office/drawing/2014/main" id="{E2585998-8C2A-EA12-47FD-B85C5F08E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164"/>
              <a:ext cx="96" cy="69"/>
            </a:xfrm>
            <a:custGeom>
              <a:avLst/>
              <a:gdLst>
                <a:gd name="T0" fmla="*/ 96 w 96"/>
                <a:gd name="T1" fmla="*/ 41 h 69"/>
                <a:gd name="T2" fmla="*/ 0 w 96"/>
                <a:gd name="T3" fmla="*/ 69 h 69"/>
                <a:gd name="T4" fmla="*/ 69 w 96"/>
                <a:gd name="T5" fmla="*/ 0 h 69"/>
                <a:gd name="T6" fmla="*/ 96 w 96"/>
                <a:gd name="T7" fmla="*/ 41 h 69"/>
                <a:gd name="T8" fmla="*/ 0 w 96"/>
                <a:gd name="T9" fmla="*/ 69 h 69"/>
                <a:gd name="T10" fmla="*/ 96 w 96"/>
                <a:gd name="T11" fmla="*/ 4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69">
                  <a:moveTo>
                    <a:pt x="96" y="41"/>
                  </a:moveTo>
                  <a:lnTo>
                    <a:pt x="0" y="69"/>
                  </a:lnTo>
                  <a:lnTo>
                    <a:pt x="69" y="0"/>
                  </a:lnTo>
                  <a:lnTo>
                    <a:pt x="96" y="41"/>
                  </a:lnTo>
                  <a:lnTo>
                    <a:pt x="0" y="69"/>
                  </a:lnTo>
                  <a:lnTo>
                    <a:pt x="96" y="41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07" name="Line 83">
              <a:extLst>
                <a:ext uri="{FF2B5EF4-FFF2-40B4-BE49-F238E27FC236}">
                  <a16:creationId xmlns:a16="http://schemas.microsoft.com/office/drawing/2014/main" id="{DCAB83A1-5142-AD07-90BA-94BE79993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" y="1958"/>
              <a:ext cx="521" cy="234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08" name="Freeform 84">
              <a:extLst>
                <a:ext uri="{FF2B5EF4-FFF2-40B4-BE49-F238E27FC236}">
                  <a16:creationId xmlns:a16="http://schemas.microsoft.com/office/drawing/2014/main" id="{C6A2E363-0EE4-6A56-E732-D46FDBD7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2123"/>
              <a:ext cx="96" cy="69"/>
            </a:xfrm>
            <a:custGeom>
              <a:avLst/>
              <a:gdLst>
                <a:gd name="T0" fmla="*/ 14 w 96"/>
                <a:gd name="T1" fmla="*/ 0 h 69"/>
                <a:gd name="T2" fmla="*/ 96 w 96"/>
                <a:gd name="T3" fmla="*/ 69 h 69"/>
                <a:gd name="T4" fmla="*/ 0 w 96"/>
                <a:gd name="T5" fmla="*/ 55 h 69"/>
                <a:gd name="T6" fmla="*/ 14 w 96"/>
                <a:gd name="T7" fmla="*/ 0 h 69"/>
                <a:gd name="T8" fmla="*/ 96 w 96"/>
                <a:gd name="T9" fmla="*/ 69 h 69"/>
                <a:gd name="T10" fmla="*/ 14 w 96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69">
                  <a:moveTo>
                    <a:pt x="14" y="0"/>
                  </a:moveTo>
                  <a:lnTo>
                    <a:pt x="96" y="69"/>
                  </a:lnTo>
                  <a:lnTo>
                    <a:pt x="0" y="55"/>
                  </a:lnTo>
                  <a:lnTo>
                    <a:pt x="14" y="0"/>
                  </a:lnTo>
                  <a:lnTo>
                    <a:pt x="96" y="6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09" name="Line 85">
              <a:extLst>
                <a:ext uri="{FF2B5EF4-FFF2-40B4-BE49-F238E27FC236}">
                  <a16:creationId xmlns:a16="http://schemas.microsoft.com/office/drawing/2014/main" id="{2CC5470F-557E-DA6E-7EF1-BFD37D829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3" y="2494"/>
              <a:ext cx="123" cy="384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0" name="Freeform 86">
              <a:extLst>
                <a:ext uri="{FF2B5EF4-FFF2-40B4-BE49-F238E27FC236}">
                  <a16:creationId xmlns:a16="http://schemas.microsoft.com/office/drawing/2014/main" id="{A27AFDE4-BDA6-6DC6-52E2-72F2AB179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1" y="2782"/>
              <a:ext cx="55" cy="96"/>
            </a:xfrm>
            <a:custGeom>
              <a:avLst/>
              <a:gdLst>
                <a:gd name="T0" fmla="*/ 41 w 55"/>
                <a:gd name="T1" fmla="*/ 0 h 96"/>
                <a:gd name="T2" fmla="*/ 55 w 55"/>
                <a:gd name="T3" fmla="*/ 96 h 96"/>
                <a:gd name="T4" fmla="*/ 0 w 55"/>
                <a:gd name="T5" fmla="*/ 14 h 96"/>
                <a:gd name="T6" fmla="*/ 41 w 55"/>
                <a:gd name="T7" fmla="*/ 0 h 96"/>
                <a:gd name="T8" fmla="*/ 55 w 55"/>
                <a:gd name="T9" fmla="*/ 96 h 96"/>
                <a:gd name="T10" fmla="*/ 41 w 55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96">
                  <a:moveTo>
                    <a:pt x="41" y="0"/>
                  </a:moveTo>
                  <a:lnTo>
                    <a:pt x="55" y="96"/>
                  </a:lnTo>
                  <a:lnTo>
                    <a:pt x="0" y="14"/>
                  </a:lnTo>
                  <a:lnTo>
                    <a:pt x="41" y="0"/>
                  </a:lnTo>
                  <a:lnTo>
                    <a:pt x="55" y="9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1" name="Line 87">
              <a:extLst>
                <a:ext uri="{FF2B5EF4-FFF2-40B4-BE49-F238E27FC236}">
                  <a16:creationId xmlns:a16="http://schemas.microsoft.com/office/drawing/2014/main" id="{53FC7470-B892-E6BA-01DE-CD40DD41B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2535"/>
              <a:ext cx="96" cy="343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2" name="Freeform 88">
              <a:extLst>
                <a:ext uri="{FF2B5EF4-FFF2-40B4-BE49-F238E27FC236}">
                  <a16:creationId xmlns:a16="http://schemas.microsoft.com/office/drawing/2014/main" id="{270FA4AD-2E07-A6C1-BDE3-6E74DCA6F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" y="2768"/>
              <a:ext cx="55" cy="110"/>
            </a:xfrm>
            <a:custGeom>
              <a:avLst/>
              <a:gdLst>
                <a:gd name="T0" fmla="*/ 55 w 55"/>
                <a:gd name="T1" fmla="*/ 0 h 110"/>
                <a:gd name="T2" fmla="*/ 55 w 55"/>
                <a:gd name="T3" fmla="*/ 110 h 110"/>
                <a:gd name="T4" fmla="*/ 0 w 55"/>
                <a:gd name="T5" fmla="*/ 14 h 110"/>
                <a:gd name="T6" fmla="*/ 55 w 55"/>
                <a:gd name="T7" fmla="*/ 0 h 110"/>
                <a:gd name="T8" fmla="*/ 55 w 55"/>
                <a:gd name="T9" fmla="*/ 110 h 110"/>
                <a:gd name="T10" fmla="*/ 55 w 55"/>
                <a:gd name="T11" fmla="*/ 0 h 1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110">
                  <a:moveTo>
                    <a:pt x="55" y="0"/>
                  </a:moveTo>
                  <a:lnTo>
                    <a:pt x="55" y="110"/>
                  </a:lnTo>
                  <a:lnTo>
                    <a:pt x="0" y="14"/>
                  </a:lnTo>
                  <a:lnTo>
                    <a:pt x="55" y="0"/>
                  </a:lnTo>
                  <a:lnTo>
                    <a:pt x="55" y="11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3" name="Line 89">
              <a:extLst>
                <a:ext uri="{FF2B5EF4-FFF2-40B4-BE49-F238E27FC236}">
                  <a16:creationId xmlns:a16="http://schemas.microsoft.com/office/drawing/2014/main" id="{139C1774-5552-4A8C-1C92-9ADA0477F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8" y="3180"/>
              <a:ext cx="205" cy="316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4" name="Freeform 90">
              <a:extLst>
                <a:ext uri="{FF2B5EF4-FFF2-40B4-BE49-F238E27FC236}">
                  <a16:creationId xmlns:a16="http://schemas.microsoft.com/office/drawing/2014/main" id="{830A3E2B-620A-A987-1516-F1FA4098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" y="3400"/>
              <a:ext cx="68" cy="96"/>
            </a:xfrm>
            <a:custGeom>
              <a:avLst/>
              <a:gdLst>
                <a:gd name="T0" fmla="*/ 68 w 68"/>
                <a:gd name="T1" fmla="*/ 27 h 96"/>
                <a:gd name="T2" fmla="*/ 0 w 68"/>
                <a:gd name="T3" fmla="*/ 96 h 96"/>
                <a:gd name="T4" fmla="*/ 27 w 68"/>
                <a:gd name="T5" fmla="*/ 0 h 96"/>
                <a:gd name="T6" fmla="*/ 68 w 68"/>
                <a:gd name="T7" fmla="*/ 27 h 96"/>
                <a:gd name="T8" fmla="*/ 0 w 68"/>
                <a:gd name="T9" fmla="*/ 96 h 96"/>
                <a:gd name="T10" fmla="*/ 68 w 68"/>
                <a:gd name="T11" fmla="*/ 27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96">
                  <a:moveTo>
                    <a:pt x="68" y="27"/>
                  </a:moveTo>
                  <a:lnTo>
                    <a:pt x="0" y="96"/>
                  </a:lnTo>
                  <a:lnTo>
                    <a:pt x="27" y="0"/>
                  </a:lnTo>
                  <a:lnTo>
                    <a:pt x="68" y="27"/>
                  </a:lnTo>
                  <a:lnTo>
                    <a:pt x="0" y="96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5" name="Line 91">
              <a:extLst>
                <a:ext uri="{FF2B5EF4-FFF2-40B4-BE49-F238E27FC236}">
                  <a16:creationId xmlns:a16="http://schemas.microsoft.com/office/drawing/2014/main" id="{8ACB28D3-A307-D877-C120-A25517646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3180"/>
              <a:ext cx="713" cy="316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6" name="Freeform 92">
              <a:extLst>
                <a:ext uri="{FF2B5EF4-FFF2-40B4-BE49-F238E27FC236}">
                  <a16:creationId xmlns:a16="http://schemas.microsoft.com/office/drawing/2014/main" id="{29DA8AFA-98D6-756B-1C77-BA45CB27F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3427"/>
              <a:ext cx="110" cy="69"/>
            </a:xfrm>
            <a:custGeom>
              <a:avLst/>
              <a:gdLst>
                <a:gd name="T0" fmla="*/ 28 w 110"/>
                <a:gd name="T1" fmla="*/ 0 h 69"/>
                <a:gd name="T2" fmla="*/ 110 w 110"/>
                <a:gd name="T3" fmla="*/ 69 h 69"/>
                <a:gd name="T4" fmla="*/ 0 w 110"/>
                <a:gd name="T5" fmla="*/ 55 h 69"/>
                <a:gd name="T6" fmla="*/ 28 w 110"/>
                <a:gd name="T7" fmla="*/ 0 h 69"/>
                <a:gd name="T8" fmla="*/ 110 w 110"/>
                <a:gd name="T9" fmla="*/ 69 h 69"/>
                <a:gd name="T10" fmla="*/ 28 w 110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" h="69">
                  <a:moveTo>
                    <a:pt x="28" y="0"/>
                  </a:moveTo>
                  <a:lnTo>
                    <a:pt x="110" y="69"/>
                  </a:lnTo>
                  <a:lnTo>
                    <a:pt x="0" y="55"/>
                  </a:lnTo>
                  <a:lnTo>
                    <a:pt x="28" y="0"/>
                  </a:lnTo>
                  <a:lnTo>
                    <a:pt x="110" y="6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7" name="Line 93">
              <a:extLst>
                <a:ext uri="{FF2B5EF4-FFF2-40B4-BE49-F238E27FC236}">
                  <a16:creationId xmlns:a16="http://schemas.microsoft.com/office/drawing/2014/main" id="{1036B5E0-1CC2-BE66-8663-9FB6533DF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2" y="3633"/>
              <a:ext cx="590" cy="69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8" name="Freeform 94">
              <a:extLst>
                <a:ext uri="{FF2B5EF4-FFF2-40B4-BE49-F238E27FC236}">
                  <a16:creationId xmlns:a16="http://schemas.microsoft.com/office/drawing/2014/main" id="{31B4E69A-A499-8208-320A-BEB2A354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3661"/>
              <a:ext cx="96" cy="54"/>
            </a:xfrm>
            <a:custGeom>
              <a:avLst/>
              <a:gdLst>
                <a:gd name="T0" fmla="*/ 96 w 96"/>
                <a:gd name="T1" fmla="*/ 54 h 54"/>
                <a:gd name="T2" fmla="*/ 0 w 96"/>
                <a:gd name="T3" fmla="*/ 41 h 54"/>
                <a:gd name="T4" fmla="*/ 96 w 96"/>
                <a:gd name="T5" fmla="*/ 0 h 54"/>
                <a:gd name="T6" fmla="*/ 96 w 96"/>
                <a:gd name="T7" fmla="*/ 54 h 54"/>
                <a:gd name="T8" fmla="*/ 0 w 96"/>
                <a:gd name="T9" fmla="*/ 41 h 54"/>
                <a:gd name="T10" fmla="*/ 96 w 96"/>
                <a:gd name="T11" fmla="*/ 54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" h="54">
                  <a:moveTo>
                    <a:pt x="96" y="54"/>
                  </a:moveTo>
                  <a:lnTo>
                    <a:pt x="0" y="41"/>
                  </a:lnTo>
                  <a:lnTo>
                    <a:pt x="96" y="0"/>
                  </a:lnTo>
                  <a:lnTo>
                    <a:pt x="96" y="54"/>
                  </a:lnTo>
                  <a:lnTo>
                    <a:pt x="0" y="41"/>
                  </a:lnTo>
                  <a:lnTo>
                    <a:pt x="96" y="54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19" name="Line 95">
              <a:extLst>
                <a:ext uri="{FF2B5EF4-FFF2-40B4-BE49-F238E27FC236}">
                  <a16:creationId xmlns:a16="http://schemas.microsoft.com/office/drawing/2014/main" id="{53451844-A7E3-FF43-8C85-68939C6C4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9" y="3194"/>
              <a:ext cx="123" cy="343"/>
            </a:xfrm>
            <a:prstGeom prst="line">
              <a:avLst/>
            </a:prstGeom>
            <a:noFill/>
            <a:ln w="0">
              <a:solidFill>
                <a:srgbClr val="25221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20" name="Freeform 96">
              <a:extLst>
                <a:ext uri="{FF2B5EF4-FFF2-40B4-BE49-F238E27FC236}">
                  <a16:creationId xmlns:a16="http://schemas.microsoft.com/office/drawing/2014/main" id="{282974C2-9901-FCBE-6F41-1ED3A553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3441"/>
              <a:ext cx="55" cy="96"/>
            </a:xfrm>
            <a:custGeom>
              <a:avLst/>
              <a:gdLst>
                <a:gd name="T0" fmla="*/ 55 w 55"/>
                <a:gd name="T1" fmla="*/ 14 h 96"/>
                <a:gd name="T2" fmla="*/ 0 w 55"/>
                <a:gd name="T3" fmla="*/ 96 h 96"/>
                <a:gd name="T4" fmla="*/ 14 w 55"/>
                <a:gd name="T5" fmla="*/ 0 h 96"/>
                <a:gd name="T6" fmla="*/ 55 w 55"/>
                <a:gd name="T7" fmla="*/ 14 h 96"/>
                <a:gd name="T8" fmla="*/ 0 w 55"/>
                <a:gd name="T9" fmla="*/ 96 h 96"/>
                <a:gd name="T10" fmla="*/ 55 w 55"/>
                <a:gd name="T11" fmla="*/ 14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96">
                  <a:moveTo>
                    <a:pt x="55" y="14"/>
                  </a:moveTo>
                  <a:lnTo>
                    <a:pt x="0" y="96"/>
                  </a:lnTo>
                  <a:lnTo>
                    <a:pt x="14" y="0"/>
                  </a:lnTo>
                  <a:lnTo>
                    <a:pt x="55" y="14"/>
                  </a:lnTo>
                  <a:lnTo>
                    <a:pt x="0" y="96"/>
                  </a:lnTo>
                  <a:lnTo>
                    <a:pt x="55" y="14"/>
                  </a:lnTo>
                  <a:close/>
                </a:path>
              </a:pathLst>
            </a:custGeom>
            <a:solidFill>
              <a:srgbClr val="252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121" name="Rectangle 389">
              <a:extLst>
                <a:ext uri="{FF2B5EF4-FFF2-40B4-BE49-F238E27FC236}">
                  <a16:creationId xmlns:a16="http://schemas.microsoft.com/office/drawing/2014/main" id="{FDC846F0-2CEB-AB93-E7FE-6CBCC337B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294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1600">
                  <a:solidFill>
                    <a:srgbClr val="25221E"/>
                  </a:solidFill>
                </a:rPr>
                <a:t>8</a:t>
              </a: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46" name="Group 392">
            <a:extLst>
              <a:ext uri="{FF2B5EF4-FFF2-40B4-BE49-F238E27FC236}">
                <a16:creationId xmlns:a16="http://schemas.microsoft.com/office/drawing/2014/main" id="{22BA3304-07B2-D1F8-8122-D9A377575023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2890838"/>
            <a:ext cx="3513138" cy="3297237"/>
            <a:chOff x="194" y="1821"/>
            <a:chExt cx="2213" cy="2077"/>
          </a:xfrm>
        </p:grpSpPr>
        <p:sp>
          <p:nvSpPr>
            <p:cNvPr id="87048" name="Oval 4">
              <a:extLst>
                <a:ext uri="{FF2B5EF4-FFF2-40B4-BE49-F238E27FC236}">
                  <a16:creationId xmlns:a16="http://schemas.microsoft.com/office/drawing/2014/main" id="{EA4A73F7-8C56-3D6B-3260-E8F838A56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1821"/>
              <a:ext cx="297" cy="31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*</a:t>
              </a:r>
            </a:p>
          </p:txBody>
        </p:sp>
        <p:sp>
          <p:nvSpPr>
            <p:cNvPr id="87049" name="Oval 5">
              <a:extLst>
                <a:ext uri="{FF2B5EF4-FFF2-40B4-BE49-F238E27FC236}">
                  <a16:creationId xmlns:a16="http://schemas.microsoft.com/office/drawing/2014/main" id="{44D61AB6-CB1E-70A6-0803-8AB999D44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2340"/>
              <a:ext cx="280" cy="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+</a:t>
              </a:r>
            </a:p>
          </p:txBody>
        </p:sp>
        <p:sp>
          <p:nvSpPr>
            <p:cNvPr id="87050" name="Oval 6">
              <a:extLst>
                <a:ext uri="{FF2B5EF4-FFF2-40B4-BE49-F238E27FC236}">
                  <a16:creationId xmlns:a16="http://schemas.microsoft.com/office/drawing/2014/main" id="{807A7F06-4689-D34E-B116-99EF6D206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" y="3026"/>
              <a:ext cx="313" cy="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A</a:t>
              </a:r>
            </a:p>
          </p:txBody>
        </p:sp>
        <p:sp>
          <p:nvSpPr>
            <p:cNvPr id="87051" name="Oval 7">
              <a:extLst>
                <a:ext uri="{FF2B5EF4-FFF2-40B4-BE49-F238E27FC236}">
                  <a16:creationId xmlns:a16="http://schemas.microsoft.com/office/drawing/2014/main" id="{68902C53-7317-DB7A-B232-24F83E8A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3034"/>
              <a:ext cx="310" cy="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B</a:t>
              </a:r>
            </a:p>
          </p:txBody>
        </p:sp>
        <p:sp>
          <p:nvSpPr>
            <p:cNvPr id="87052" name="Oval 8">
              <a:extLst>
                <a:ext uri="{FF2B5EF4-FFF2-40B4-BE49-F238E27FC236}">
                  <a16:creationId xmlns:a16="http://schemas.microsoft.com/office/drawing/2014/main" id="{276BC6C6-8DEB-9E9F-9DE7-17AD18F9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2924"/>
              <a:ext cx="310" cy="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D</a:t>
              </a:r>
            </a:p>
          </p:txBody>
        </p:sp>
        <p:sp>
          <p:nvSpPr>
            <p:cNvPr id="87053" name="Line 9">
              <a:extLst>
                <a:ext uri="{FF2B5EF4-FFF2-40B4-BE49-F238E27FC236}">
                  <a16:creationId xmlns:a16="http://schemas.microsoft.com/office/drawing/2014/main" id="{FE2DF7BA-7888-5510-0AF2-46DB06256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089"/>
              <a:ext cx="456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54" name="Line 10">
              <a:extLst>
                <a:ext uri="{FF2B5EF4-FFF2-40B4-BE49-F238E27FC236}">
                  <a16:creationId xmlns:a16="http://schemas.microsoft.com/office/drawing/2014/main" id="{A9FF8040-0E03-5323-E2F9-7F22BE26B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2618"/>
              <a:ext cx="229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55" name="Line 11">
              <a:extLst>
                <a:ext uri="{FF2B5EF4-FFF2-40B4-BE49-F238E27FC236}">
                  <a16:creationId xmlns:a16="http://schemas.microsoft.com/office/drawing/2014/main" id="{D922B875-4E04-30E4-447E-A8827AF7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" y="2620"/>
              <a:ext cx="187" cy="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56" name="Line 12">
              <a:extLst>
                <a:ext uri="{FF2B5EF4-FFF2-40B4-BE49-F238E27FC236}">
                  <a16:creationId xmlns:a16="http://schemas.microsoft.com/office/drawing/2014/main" id="{CC24084B-1AC8-8F5D-F133-6A2E83017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071"/>
              <a:ext cx="402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57" name="Oval 13">
              <a:extLst>
                <a:ext uri="{FF2B5EF4-FFF2-40B4-BE49-F238E27FC236}">
                  <a16:creationId xmlns:a16="http://schemas.microsoft.com/office/drawing/2014/main" id="{4C2506D8-274C-D694-B247-9F54B3FB9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307"/>
              <a:ext cx="280" cy="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+</a:t>
              </a:r>
            </a:p>
          </p:txBody>
        </p:sp>
        <p:sp>
          <p:nvSpPr>
            <p:cNvPr id="87058" name="Oval 14">
              <a:extLst>
                <a:ext uri="{FF2B5EF4-FFF2-40B4-BE49-F238E27FC236}">
                  <a16:creationId xmlns:a16="http://schemas.microsoft.com/office/drawing/2014/main" id="{FB9C05F4-07C9-C6A6-0E0A-1CDBCEC20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756"/>
              <a:ext cx="279" cy="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*</a:t>
              </a:r>
            </a:p>
          </p:txBody>
        </p:sp>
        <p:sp>
          <p:nvSpPr>
            <p:cNvPr id="87059" name="Freeform 15">
              <a:extLst>
                <a:ext uri="{FF2B5EF4-FFF2-40B4-BE49-F238E27FC236}">
                  <a16:creationId xmlns:a16="http://schemas.microsoft.com/office/drawing/2014/main" id="{97EC9BD9-DAD0-3561-8E0A-9076ADCC5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3063"/>
              <a:ext cx="459" cy="172"/>
            </a:xfrm>
            <a:custGeom>
              <a:avLst/>
              <a:gdLst>
                <a:gd name="T0" fmla="*/ 459 w 459"/>
                <a:gd name="T1" fmla="*/ 0 h 172"/>
                <a:gd name="T2" fmla="*/ 363 w 459"/>
                <a:gd name="T3" fmla="*/ 106 h 172"/>
                <a:gd name="T4" fmla="*/ 232 w 459"/>
                <a:gd name="T5" fmla="*/ 164 h 172"/>
                <a:gd name="T6" fmla="*/ 89 w 459"/>
                <a:gd name="T7" fmla="*/ 154 h 172"/>
                <a:gd name="T8" fmla="*/ 0 w 459"/>
                <a:gd name="T9" fmla="*/ 104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9" h="172">
                  <a:moveTo>
                    <a:pt x="459" y="0"/>
                  </a:moveTo>
                  <a:cubicBezTo>
                    <a:pt x="443" y="18"/>
                    <a:pt x="401" y="79"/>
                    <a:pt x="363" y="106"/>
                  </a:cubicBezTo>
                  <a:cubicBezTo>
                    <a:pt x="325" y="133"/>
                    <a:pt x="278" y="156"/>
                    <a:pt x="232" y="164"/>
                  </a:cubicBezTo>
                  <a:cubicBezTo>
                    <a:pt x="186" y="172"/>
                    <a:pt x="128" y="164"/>
                    <a:pt x="89" y="154"/>
                  </a:cubicBezTo>
                  <a:cubicBezTo>
                    <a:pt x="51" y="144"/>
                    <a:pt x="18" y="115"/>
                    <a:pt x="0" y="10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60" name="Freeform 16">
              <a:extLst>
                <a:ext uri="{FF2B5EF4-FFF2-40B4-BE49-F238E27FC236}">
                  <a16:creationId xmlns:a16="http://schemas.microsoft.com/office/drawing/2014/main" id="{58797F3E-622A-336C-AEF6-03319379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2573"/>
              <a:ext cx="157" cy="216"/>
            </a:xfrm>
            <a:custGeom>
              <a:avLst/>
              <a:gdLst>
                <a:gd name="T0" fmla="*/ 0 w 157"/>
                <a:gd name="T1" fmla="*/ 0 h 216"/>
                <a:gd name="T2" fmla="*/ 157 w 157"/>
                <a:gd name="T3" fmla="*/ 216 h 21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7" h="216">
                  <a:moveTo>
                    <a:pt x="0" y="0"/>
                  </a:moveTo>
                  <a:lnTo>
                    <a:pt x="157" y="21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61" name="Line 17">
              <a:extLst>
                <a:ext uri="{FF2B5EF4-FFF2-40B4-BE49-F238E27FC236}">
                  <a16:creationId xmlns:a16="http://schemas.microsoft.com/office/drawing/2014/main" id="{D82F480E-91FA-9C1E-2734-37823F1CB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2584"/>
              <a:ext cx="193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62" name="Freeform 18">
              <a:extLst>
                <a:ext uri="{FF2B5EF4-FFF2-40B4-BE49-F238E27FC236}">
                  <a16:creationId xmlns:a16="http://schemas.microsoft.com/office/drawing/2014/main" id="{8A6114CA-C40E-4477-DF2A-B06D28E84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" y="2587"/>
              <a:ext cx="1591" cy="910"/>
            </a:xfrm>
            <a:custGeom>
              <a:avLst/>
              <a:gdLst>
                <a:gd name="T0" fmla="*/ 1494 w 1591"/>
                <a:gd name="T1" fmla="*/ 414 h 919"/>
                <a:gd name="T2" fmla="*/ 1561 w 1591"/>
                <a:gd name="T3" fmla="*/ 639 h 919"/>
                <a:gd name="T4" fmla="*/ 1312 w 1591"/>
                <a:gd name="T5" fmla="*/ 846 h 919"/>
                <a:gd name="T6" fmla="*/ 841 w 1591"/>
                <a:gd name="T7" fmla="*/ 755 h 919"/>
                <a:gd name="T8" fmla="*/ 457 w 1591"/>
                <a:gd name="T9" fmla="*/ 494 h 919"/>
                <a:gd name="T10" fmla="*/ 0 w 1591"/>
                <a:gd name="T11" fmla="*/ 0 h 9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91" h="919">
                  <a:moveTo>
                    <a:pt x="1494" y="438"/>
                  </a:moveTo>
                  <a:cubicBezTo>
                    <a:pt x="1505" y="478"/>
                    <a:pt x="1591" y="601"/>
                    <a:pt x="1561" y="678"/>
                  </a:cubicBezTo>
                  <a:cubicBezTo>
                    <a:pt x="1531" y="755"/>
                    <a:pt x="1432" y="877"/>
                    <a:pt x="1312" y="898"/>
                  </a:cubicBezTo>
                  <a:cubicBezTo>
                    <a:pt x="1192" y="919"/>
                    <a:pt x="983" y="864"/>
                    <a:pt x="841" y="802"/>
                  </a:cubicBezTo>
                  <a:cubicBezTo>
                    <a:pt x="699" y="740"/>
                    <a:pt x="597" y="658"/>
                    <a:pt x="457" y="524"/>
                  </a:cubicBezTo>
                  <a:cubicBezTo>
                    <a:pt x="317" y="390"/>
                    <a:pt x="95" y="109"/>
                    <a:pt x="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87063" name="Rectangle 391">
              <a:extLst>
                <a:ext uri="{FF2B5EF4-FFF2-40B4-BE49-F238E27FC236}">
                  <a16:creationId xmlns:a16="http://schemas.microsoft.com/office/drawing/2014/main" id="{ADDE97ED-56A3-A01E-5E8B-87820269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" y="3571"/>
              <a:ext cx="21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s-ES_tradnl" altLang="es-ES_tradnl" sz="2800"/>
                <a:t>(A+B)*(D+D*(A+B))</a:t>
              </a:r>
            </a:p>
          </p:txBody>
        </p:sp>
      </p:grpSp>
      <p:sp>
        <p:nvSpPr>
          <p:cNvPr id="87047" name="Rectangle 393">
            <a:extLst>
              <a:ext uri="{FF2B5EF4-FFF2-40B4-BE49-F238E27FC236}">
                <a16:creationId xmlns:a16="http://schemas.microsoft.com/office/drawing/2014/main" id="{2F0E4E2C-9C57-4D65-5AB2-66121680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38" y="61245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400">
                <a:hlinkClick r:id="rId2" action="ppaction://hlinksldjump"/>
              </a:rPr>
              <a:t>+</a:t>
            </a:r>
            <a:endParaRPr lang="es-ES_tradnl" altLang="es-ES_tradnl"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3 Marcador de pie de página">
            <a:extLst>
              <a:ext uri="{FF2B5EF4-FFF2-40B4-BE49-F238E27FC236}">
                <a16:creationId xmlns:a16="http://schemas.microsoft.com/office/drawing/2014/main" id="{C7182792-22A1-A646-7063-B1309FA42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F54F1C3-AF50-43D2-96C7-7D2B2A0A8E75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8EE26AE-2EC6-A21F-F0A8-D41B8BD20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4.3.4.2. Grafos dirigidos acíclicos.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606B0FB-3382-C5F8-B505-225F84CB4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577850"/>
            <a:ext cx="8701087" cy="5214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600"/>
              <a:t>Las propias características de la aplicación implican que no pueden existir ciclos.</a:t>
            </a:r>
          </a:p>
          <a:p>
            <a:pPr>
              <a:lnSpc>
                <a:spcPct val="90000"/>
              </a:lnSpc>
            </a:pPr>
            <a:r>
              <a:rPr lang="es-ES_tradnl" altLang="es-ES_tradnl" sz="2600" b="1"/>
              <a:t>Concepto matemático subyacente:</a:t>
            </a:r>
            <a:r>
              <a:rPr lang="es-ES_tradnl" altLang="es-ES_tradnl" sz="2600"/>
              <a:t> Representación de órdenes parciales.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s-ES_tradnl" altLang="es-ES_tradnl" sz="2600" b="1"/>
              <a:t>Definición:</a:t>
            </a:r>
            <a:r>
              <a:rPr lang="es-ES_tradnl" altLang="es-ES_tradnl" sz="2600"/>
              <a:t> Un </a:t>
            </a:r>
            <a:r>
              <a:rPr lang="es-ES_tradnl" altLang="es-ES_tradnl" sz="2600" b="1"/>
              <a:t>orden parcial</a:t>
            </a:r>
            <a:r>
              <a:rPr lang="es-ES_tradnl" altLang="es-ES_tradnl" sz="2600"/>
              <a:t> en un conjunto </a:t>
            </a:r>
            <a:r>
              <a:rPr lang="es-ES_tradnl" altLang="es-ES_tradnl" sz="2600" b="1"/>
              <a:t>C</a:t>
            </a:r>
            <a:r>
              <a:rPr lang="es-ES_tradnl" altLang="es-ES_tradnl" sz="2600"/>
              <a:t> es una relación binaria que cumple:</a:t>
            </a:r>
          </a:p>
          <a:p>
            <a:pPr marL="819150" lvl="1">
              <a:lnSpc>
                <a:spcPct val="90000"/>
              </a:lnSpc>
            </a:pPr>
            <a:r>
              <a:rPr lang="es-ES_tradnl" altLang="es-ES_tradnl" sz="2400"/>
              <a:t>Para cualquier elemento a </a:t>
            </a:r>
            <a:r>
              <a:rPr lang="es-ES_tradnl" altLang="es-ES_tradnl" sz="2400">
                <a:sym typeface="Symbol" panose="05050102010706020507" pitchFamily="18" charset="2"/>
              </a:rPr>
              <a:t></a:t>
            </a:r>
            <a:r>
              <a:rPr lang="es-ES_tradnl" altLang="es-ES_tradnl" sz="2400"/>
              <a:t> C, (a R a) es falso</a:t>
            </a:r>
          </a:p>
          <a:p>
            <a:pPr marL="819150" lvl="1">
              <a:lnSpc>
                <a:spcPct val="90000"/>
              </a:lnSpc>
            </a:pPr>
            <a:r>
              <a:rPr lang="es-ES_tradnl" altLang="es-ES_tradnl" sz="2400"/>
              <a:t>Para cualquier a, b, c </a:t>
            </a:r>
            <a:r>
              <a:rPr lang="es-ES_tradnl" altLang="es-ES_tradnl" sz="2400">
                <a:sym typeface="Symbol" panose="05050102010706020507" pitchFamily="18" charset="2"/>
              </a:rPr>
              <a:t></a:t>
            </a:r>
            <a:r>
              <a:rPr lang="es-ES_tradnl" altLang="es-ES_tradnl" sz="2400"/>
              <a:t> C, (a R b) Y (b R c) </a:t>
            </a:r>
            <a:r>
              <a:rPr lang="es-ES_tradnl" altLang="es-ES_tradnl" sz="2400"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/>
              <a:t> (a R c)</a:t>
            </a:r>
          </a:p>
          <a:p>
            <a:pPr>
              <a:lnSpc>
                <a:spcPct val="90000"/>
              </a:lnSpc>
            </a:pPr>
            <a:endParaRPr lang="es-ES_tradnl" altLang="es-ES_tradnl" sz="2600" b="1"/>
          </a:p>
          <a:p>
            <a:pPr>
              <a:lnSpc>
                <a:spcPct val="90000"/>
              </a:lnSpc>
            </a:pPr>
            <a:r>
              <a:rPr lang="es-ES_tradnl" altLang="es-ES_tradnl" sz="2600" b="1"/>
              <a:t>Ejemplo:</a:t>
            </a:r>
            <a:r>
              <a:rPr lang="es-ES_tradnl" altLang="es-ES_tradnl" sz="2600"/>
              <a:t> La relación de</a:t>
            </a:r>
            <a:br>
              <a:rPr lang="es-ES_tradnl" altLang="es-ES_tradnl" sz="2600"/>
            </a:br>
            <a:r>
              <a:rPr lang="es-ES_tradnl" altLang="es-ES_tradnl" sz="2600"/>
              <a:t>inclusión propia </a:t>
            </a:r>
            <a:br>
              <a:rPr lang="es-ES_tradnl" altLang="es-ES_tradnl" sz="2600"/>
            </a:br>
            <a:r>
              <a:rPr lang="es-ES_tradnl" altLang="es-ES_tradnl" sz="2600"/>
              <a:t>entre conjuntos, </a:t>
            </a:r>
            <a:r>
              <a:rPr lang="es-ES_tradnl" altLang="es-ES_tradnl" sz="2600" b="1">
                <a:sym typeface="Symbol" panose="05050102010706020507" pitchFamily="18" charset="2"/>
              </a:rPr>
              <a:t></a:t>
            </a:r>
            <a:r>
              <a:rPr lang="es-ES_tradnl" altLang="es-ES_tradnl" sz="2600"/>
              <a:t>.</a:t>
            </a:r>
          </a:p>
        </p:txBody>
      </p:sp>
      <p:grpSp>
        <p:nvGrpSpPr>
          <p:cNvPr id="88069" name="Group 100">
            <a:extLst>
              <a:ext uri="{FF2B5EF4-FFF2-40B4-BE49-F238E27FC236}">
                <a16:creationId xmlns:a16="http://schemas.microsoft.com/office/drawing/2014/main" id="{4A3648DA-EC63-0376-2E26-151A4AEAF643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3948113"/>
            <a:ext cx="3524250" cy="2554287"/>
            <a:chOff x="2794" y="2487"/>
            <a:chExt cx="2220" cy="1609"/>
          </a:xfrm>
        </p:grpSpPr>
        <p:sp>
          <p:nvSpPr>
            <p:cNvPr id="88070" name="Text Box 80">
              <a:extLst>
                <a:ext uri="{FF2B5EF4-FFF2-40B4-BE49-F238E27FC236}">
                  <a16:creationId xmlns:a16="http://schemas.microsoft.com/office/drawing/2014/main" id="{D33A4C17-E02A-9A54-A16D-DD1218186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2487"/>
              <a:ext cx="85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{ 1, 2, 3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1" name="Text Box 81">
              <a:extLst>
                <a:ext uri="{FF2B5EF4-FFF2-40B4-BE49-F238E27FC236}">
                  <a16:creationId xmlns:a16="http://schemas.microsoft.com/office/drawing/2014/main" id="{7F8F1E36-BDC8-503D-1FEB-3273E3E2B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2949"/>
              <a:ext cx="59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{ 1, 2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2" name="Text Box 82">
              <a:extLst>
                <a:ext uri="{FF2B5EF4-FFF2-40B4-BE49-F238E27FC236}">
                  <a16:creationId xmlns:a16="http://schemas.microsoft.com/office/drawing/2014/main" id="{C7382D78-1028-BE0A-EBF3-79B1A3839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949"/>
              <a:ext cx="59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{ 2, 3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3" name="Text Box 83">
              <a:extLst>
                <a:ext uri="{FF2B5EF4-FFF2-40B4-BE49-F238E27FC236}">
                  <a16:creationId xmlns:a16="http://schemas.microsoft.com/office/drawing/2014/main" id="{E95E113E-0FE3-6465-DFD6-36FA926CD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2949"/>
              <a:ext cx="59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{ 1, 3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4" name="Text Box 84">
              <a:extLst>
                <a:ext uri="{FF2B5EF4-FFF2-40B4-BE49-F238E27FC236}">
                  <a16:creationId xmlns:a16="http://schemas.microsoft.com/office/drawing/2014/main" id="{63A22154-E07B-BFB1-A54C-C63AC424E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" y="3410"/>
              <a:ext cx="35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{ 1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5" name="Text Box 85">
              <a:extLst>
                <a:ext uri="{FF2B5EF4-FFF2-40B4-BE49-F238E27FC236}">
                  <a16:creationId xmlns:a16="http://schemas.microsoft.com/office/drawing/2014/main" id="{397C1F93-9B88-56F7-0BBE-C5B039AF6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3410"/>
              <a:ext cx="35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{ 2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6" name="Text Box 86">
              <a:extLst>
                <a:ext uri="{FF2B5EF4-FFF2-40B4-BE49-F238E27FC236}">
                  <a16:creationId xmlns:a16="http://schemas.microsoft.com/office/drawing/2014/main" id="{76DF15AA-97F0-14DE-E023-D8A94C999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3410"/>
              <a:ext cx="3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{ 3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7" name="Text Box 87">
              <a:extLst>
                <a:ext uri="{FF2B5EF4-FFF2-40B4-BE49-F238E27FC236}">
                  <a16:creationId xmlns:a16="http://schemas.microsoft.com/office/drawing/2014/main" id="{40BBE96D-4BEB-D85A-7CE1-665CA0158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3871"/>
              <a:ext cx="47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ES" altLang="es-ES_tradnl" sz="2200">
                  <a:solidFill>
                    <a:srgbClr val="000000"/>
                  </a:solidFill>
                </a:rPr>
                <a:t>  {  }</a:t>
              </a:r>
              <a:endParaRPr lang="es-ES" altLang="es-ES_tradnl" sz="2200">
                <a:latin typeface="Times New Roman" panose="02020603050405020304" pitchFamily="18" charset="0"/>
              </a:endParaRPr>
            </a:p>
          </p:txBody>
        </p:sp>
        <p:sp>
          <p:nvSpPr>
            <p:cNvPr id="88078" name="Line 88">
              <a:extLst>
                <a:ext uri="{FF2B5EF4-FFF2-40B4-BE49-F238E27FC236}">
                  <a16:creationId xmlns:a16="http://schemas.microsoft.com/office/drawing/2014/main" id="{0A5AE929-2596-AAA1-A8DC-F1F0778C2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718"/>
              <a:ext cx="0" cy="2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79" name="Line 89">
              <a:extLst>
                <a:ext uri="{FF2B5EF4-FFF2-40B4-BE49-F238E27FC236}">
                  <a16:creationId xmlns:a16="http://schemas.microsoft.com/office/drawing/2014/main" id="{4B9E1D1A-D354-B82A-6865-6799F083E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0" y="2718"/>
              <a:ext cx="598" cy="2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0" name="Line 90">
              <a:extLst>
                <a:ext uri="{FF2B5EF4-FFF2-40B4-BE49-F238E27FC236}">
                  <a16:creationId xmlns:a16="http://schemas.microsoft.com/office/drawing/2014/main" id="{BE46850F-E5F0-8E41-DCC4-1104B7BCB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" y="2718"/>
              <a:ext cx="598" cy="2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1" name="Line 91">
              <a:extLst>
                <a:ext uri="{FF2B5EF4-FFF2-40B4-BE49-F238E27FC236}">
                  <a16:creationId xmlns:a16="http://schemas.microsoft.com/office/drawing/2014/main" id="{7CDBD32A-AD4B-432C-55BE-D5EFC4947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3180"/>
              <a:ext cx="597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2" name="Line 92">
              <a:extLst>
                <a:ext uri="{FF2B5EF4-FFF2-40B4-BE49-F238E27FC236}">
                  <a16:creationId xmlns:a16="http://schemas.microsoft.com/office/drawing/2014/main" id="{CFF7637E-CF0B-1D29-A484-267CB4D93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1" y="3180"/>
              <a:ext cx="597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3" name="Line 93">
              <a:extLst>
                <a:ext uri="{FF2B5EF4-FFF2-40B4-BE49-F238E27FC236}">
                  <a16:creationId xmlns:a16="http://schemas.microsoft.com/office/drawing/2014/main" id="{5791A865-CA88-0B5B-B4E9-E892F3FA2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3180"/>
              <a:ext cx="0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4" name="Line 94">
              <a:extLst>
                <a:ext uri="{FF2B5EF4-FFF2-40B4-BE49-F238E27FC236}">
                  <a16:creationId xmlns:a16="http://schemas.microsoft.com/office/drawing/2014/main" id="{25B5DC84-75DA-6183-5294-76EFB2DF9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7" y="3180"/>
              <a:ext cx="598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5" name="Line 95">
              <a:extLst>
                <a:ext uri="{FF2B5EF4-FFF2-40B4-BE49-F238E27FC236}">
                  <a16:creationId xmlns:a16="http://schemas.microsoft.com/office/drawing/2014/main" id="{0678E50A-DAC3-5E2E-FD54-A6B93E283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7" y="3180"/>
              <a:ext cx="598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6" name="Line 96">
              <a:extLst>
                <a:ext uri="{FF2B5EF4-FFF2-40B4-BE49-F238E27FC236}">
                  <a16:creationId xmlns:a16="http://schemas.microsoft.com/office/drawing/2014/main" id="{8874DFB6-1DA7-CEDE-8741-A60E66D0A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5" y="3180"/>
              <a:ext cx="0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7" name="Line 97">
              <a:extLst>
                <a:ext uri="{FF2B5EF4-FFF2-40B4-BE49-F238E27FC236}">
                  <a16:creationId xmlns:a16="http://schemas.microsoft.com/office/drawing/2014/main" id="{5DB945D5-7F0C-01E0-D31D-CE799DA1D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3641"/>
              <a:ext cx="597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8" name="Line 98">
              <a:extLst>
                <a:ext uri="{FF2B5EF4-FFF2-40B4-BE49-F238E27FC236}">
                  <a16:creationId xmlns:a16="http://schemas.microsoft.com/office/drawing/2014/main" id="{273735F5-DCA3-67B0-87DE-909FDEEF8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7" y="3641"/>
              <a:ext cx="598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089" name="Line 99">
              <a:extLst>
                <a:ext uri="{FF2B5EF4-FFF2-40B4-BE49-F238E27FC236}">
                  <a16:creationId xmlns:a16="http://schemas.microsoft.com/office/drawing/2014/main" id="{BD6C27A9-229B-84C1-117C-3C778D2AC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641"/>
              <a:ext cx="0" cy="2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3 Marcador de pie de página">
            <a:extLst>
              <a:ext uri="{FF2B5EF4-FFF2-40B4-BE49-F238E27FC236}">
                <a16:creationId xmlns:a16="http://schemas.microsoft.com/office/drawing/2014/main" id="{D9270235-8EE3-7965-0A16-357BC1BC24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8C6DD2B-5EC2-4048-8C2D-6F8013A72400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7035990-326F-E391-DCAF-B4CE4ECED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0"/>
            <a:ext cx="8534400" cy="6048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4.3.4.2. Grafos dirigidos acíclicos.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21ED0EC-E8E5-D161-68C1-5FC508ABC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963" y="576263"/>
            <a:ext cx="8734425" cy="5799137"/>
          </a:xfrm>
        </p:spPr>
        <p:txBody>
          <a:bodyPr/>
          <a:lstStyle/>
          <a:p>
            <a:r>
              <a:rPr lang="es-ES_tradnl" altLang="es-ES_tradnl" sz="2600" b="1"/>
              <a:t>Recorrido en orden topológico:</a:t>
            </a:r>
            <a:r>
              <a:rPr lang="es-ES_tradnl" altLang="es-ES_tradnl" sz="2600"/>
              <a:t> Es un tipo de recorrido aplicable solamente a GDA.</a:t>
            </a:r>
          </a:p>
          <a:p>
            <a:r>
              <a:rPr lang="es-ES_tradnl" altLang="es-ES_tradnl" sz="2600" b="1"/>
              <a:t>Idea: </a:t>
            </a:r>
            <a:r>
              <a:rPr lang="es-ES_tradnl" altLang="es-ES_tradnl" sz="2600"/>
              <a:t>Un vértice sólo se visita después de haber sido visitados </a:t>
            </a:r>
            <a:r>
              <a:rPr lang="es-ES_tradnl" altLang="es-ES_tradnl" sz="2600" b="1"/>
              <a:t>todos</a:t>
            </a:r>
            <a:r>
              <a:rPr lang="es-ES_tradnl" altLang="es-ES_tradnl" sz="2600"/>
              <a:t> sus predecesores en el grafo.</a:t>
            </a:r>
          </a:p>
          <a:p>
            <a:r>
              <a:rPr lang="es-ES_tradnl" altLang="es-ES_tradnl" sz="2600" b="1"/>
              <a:t>Numeración en orden topológico: ntop[v].</a:t>
            </a:r>
            <a:r>
              <a:rPr lang="es-ES_tradnl" altLang="es-ES_tradnl" sz="2600"/>
              <a:t> Si existe una arista &lt;v, w&gt; entonces </a:t>
            </a:r>
            <a:r>
              <a:rPr lang="es-ES_tradnl" altLang="es-ES_tradnl" sz="2600" b="1"/>
              <a:t>ntop</a:t>
            </a:r>
            <a:r>
              <a:rPr lang="es-ES_tradnl" altLang="es-ES_tradnl" sz="2600"/>
              <a:t>[v] &lt; </a:t>
            </a:r>
            <a:r>
              <a:rPr lang="es-ES_tradnl" altLang="es-ES_tradnl" sz="2600" b="1"/>
              <a:t>ntop</a:t>
            </a:r>
            <a:r>
              <a:rPr lang="es-ES_tradnl" altLang="es-ES_tradnl" sz="2600"/>
              <a:t>[w].</a:t>
            </a:r>
          </a:p>
          <a:p>
            <a:r>
              <a:rPr lang="es-ES_tradnl" altLang="es-ES_tradnl" sz="2600"/>
              <a:t>Puede existir más de un orden válido.</a:t>
            </a:r>
          </a:p>
          <a:p>
            <a:endParaRPr lang="es-ES_tradnl" altLang="es-ES_tradnl" sz="1200"/>
          </a:p>
          <a:p>
            <a:r>
              <a:rPr lang="es-ES_tradnl" altLang="es-ES_tradnl" sz="2600"/>
              <a:t>¿Cuál es el significado del orden topológico?</a:t>
            </a:r>
          </a:p>
          <a:p>
            <a:r>
              <a:rPr lang="es-ES_tradnl" altLang="es-ES_tradnl" sz="2600"/>
              <a:t>Grafo de tareas: Es un posible orden de ejecución de las tareas, respetando las precedencias.</a:t>
            </a:r>
          </a:p>
          <a:p>
            <a:r>
              <a:rPr lang="es-ES_tradnl" altLang="es-ES_tradnl" sz="2600"/>
              <a:t>Expresión aritmética: Orden para evaluar el resultado total de la expresión (de mayor a menor </a:t>
            </a:r>
            <a:r>
              <a:rPr lang="es-ES_tradnl" altLang="es-ES_tradnl" sz="2600" b="1"/>
              <a:t>ntop</a:t>
            </a:r>
            <a:r>
              <a:rPr lang="es-ES_tradnl" altLang="es-ES_tradnl" sz="260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pie de página">
            <a:extLst>
              <a:ext uri="{FF2B5EF4-FFF2-40B4-BE49-F238E27FC236}">
                <a16:creationId xmlns:a16="http://schemas.microsoft.com/office/drawing/2014/main" id="{5E8FF409-5E87-93F5-C64A-FD4F702980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14A5BEA-8515-403D-8051-758CC83F619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A951C47-3DCA-34BC-92E1-23236B36B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8800CEF-7F00-4139-237F-CB579C8191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8288" y="668338"/>
            <a:ext cx="8513762" cy="4953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de planificación de tareas.</a:t>
            </a:r>
            <a:endParaRPr lang="es-ES_tradnl" altLang="es-ES_tradnl" sz="2400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1794552B-CF98-1B76-0CFB-D36EEB6B3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568346D9-6DD5-6FC7-9623-4A287EE6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73188"/>
            <a:ext cx="8577263" cy="510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800" b="1"/>
              <a:t>	</a:t>
            </a:r>
            <a:r>
              <a:rPr lang="es-ES_tradnl" altLang="es-ES_tradnl" sz="3200" b="1"/>
              <a:t>Problemas</a:t>
            </a:r>
          </a:p>
          <a:p>
            <a:r>
              <a:rPr lang="es-ES_tradnl" altLang="es-ES_tradnl" sz="2800"/>
              <a:t>¿En cuanto tiempo, como mínimo, se puede construir la pirámide?</a:t>
            </a:r>
          </a:p>
          <a:p>
            <a:r>
              <a:rPr lang="es-ES_tradnl" altLang="es-ES_tradnl" sz="2800"/>
              <a:t>¿Cuándo debe empezar cada tarea en la planificación óptima?</a:t>
            </a:r>
            <a:endParaRPr lang="es-ES_tradnl" altLang="es-ES_tradnl" sz="2400"/>
          </a:p>
          <a:p>
            <a:r>
              <a:rPr lang="es-ES_tradnl" altLang="es-ES_tradnl" sz="2800"/>
              <a:t>¿Qué tareas son más críticas (es decir, no pueden sufrir retrasos)?</a:t>
            </a:r>
          </a:p>
          <a:p>
            <a:r>
              <a:rPr lang="es-ES_tradnl" altLang="es-ES_tradnl" sz="2800"/>
              <a:t>¿Cuánta gente necesitamos para acabar las obras?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3 Marcador de pie de página">
            <a:extLst>
              <a:ext uri="{FF2B5EF4-FFF2-40B4-BE49-F238E27FC236}">
                <a16:creationId xmlns:a16="http://schemas.microsoft.com/office/drawing/2014/main" id="{D346F7A6-0EEF-A2C3-030E-C51387C5A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1109AF9-AFF1-4837-A920-F107C960A7B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176BD46-EEC2-3BFB-B529-4A7E2CCED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0"/>
            <a:ext cx="8534400" cy="690563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4.3.4.2. Grafos dirigidos acíclicos.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E2C4975-B5ED-30F2-CCB0-2D2C9D0C4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577850"/>
            <a:ext cx="8504237" cy="993775"/>
          </a:xfrm>
        </p:spPr>
        <p:txBody>
          <a:bodyPr/>
          <a:lstStyle/>
          <a:p>
            <a:r>
              <a:rPr lang="es-ES_tradnl" altLang="es-ES_tradnl" sz="2600" b="1"/>
              <a:t>Ejemplo:</a:t>
            </a:r>
            <a:r>
              <a:rPr lang="es-ES_tradnl" altLang="es-ES_tradnl" sz="2600"/>
              <a:t> Ordenación topológica de las tareas para construir una pirámide.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9049E949-5BF1-AF4E-1642-1F1622FE6D95}"/>
              </a:ext>
            </a:extLst>
          </p:cNvPr>
          <p:cNvSpPr>
            <a:spLocks/>
          </p:cNvSpPr>
          <p:nvPr/>
        </p:nvSpPr>
        <p:spPr bwMode="auto">
          <a:xfrm>
            <a:off x="4259263" y="1300163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4" y="0"/>
                </a:moveTo>
                <a:lnTo>
                  <a:pt x="65" y="0"/>
                </a:lnTo>
                <a:cubicBezTo>
                  <a:pt x="67" y="0"/>
                  <a:pt x="68" y="2"/>
                  <a:pt x="68" y="3"/>
                </a:cubicBezTo>
                <a:lnTo>
                  <a:pt x="68" y="20"/>
                </a:lnTo>
                <a:cubicBezTo>
                  <a:pt x="68" y="21"/>
                  <a:pt x="67" y="22"/>
                  <a:pt x="65" y="22"/>
                </a:cubicBezTo>
                <a:lnTo>
                  <a:pt x="4" y="22"/>
                </a:lnTo>
                <a:cubicBezTo>
                  <a:pt x="2" y="22"/>
                  <a:pt x="0" y="21"/>
                  <a:pt x="0" y="20"/>
                </a:cubicBezTo>
                <a:lnTo>
                  <a:pt x="0" y="3"/>
                </a:ln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25221E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5174" name="Freeform 6">
            <a:extLst>
              <a:ext uri="{FF2B5EF4-FFF2-40B4-BE49-F238E27FC236}">
                <a16:creationId xmlns:a16="http://schemas.microsoft.com/office/drawing/2014/main" id="{FBDFC322-FEB2-39B0-8697-27CCFAD17704}"/>
              </a:ext>
            </a:extLst>
          </p:cNvPr>
          <p:cNvSpPr>
            <a:spLocks/>
          </p:cNvSpPr>
          <p:nvPr/>
        </p:nvSpPr>
        <p:spPr bwMode="auto">
          <a:xfrm>
            <a:off x="4214813" y="1257300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4" y="0"/>
                </a:moveTo>
                <a:lnTo>
                  <a:pt x="65" y="0"/>
                </a:lnTo>
                <a:cubicBezTo>
                  <a:pt x="67" y="0"/>
                  <a:pt x="68" y="2"/>
                  <a:pt x="68" y="3"/>
                </a:cubicBezTo>
                <a:lnTo>
                  <a:pt x="68" y="20"/>
                </a:lnTo>
                <a:cubicBezTo>
                  <a:pt x="68" y="21"/>
                  <a:pt x="67" y="22"/>
                  <a:pt x="65" y="22"/>
                </a:cubicBezTo>
                <a:lnTo>
                  <a:pt x="4" y="22"/>
                </a:lnTo>
                <a:cubicBezTo>
                  <a:pt x="2" y="22"/>
                  <a:pt x="0" y="21"/>
                  <a:pt x="0" y="20"/>
                </a:cubicBezTo>
                <a:lnTo>
                  <a:pt x="0" y="3"/>
                </a:ln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07336A7B-AB22-3DDC-6D00-9B4282FC6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1257300"/>
            <a:ext cx="1588" cy="47942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DF054EA4-10B4-EFC0-B95E-5F9A61C0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276350"/>
            <a:ext cx="701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Licencia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21" name="Rectangle 9">
            <a:extLst>
              <a:ext uri="{FF2B5EF4-FFF2-40B4-BE49-F238E27FC236}">
                <a16:creationId xmlns:a16="http://schemas.microsoft.com/office/drawing/2014/main" id="{BF648EE3-0702-CBD4-98EB-71D85FC8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508125"/>
            <a:ext cx="74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de obras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22" name="Rectangle 10">
            <a:extLst>
              <a:ext uri="{FF2B5EF4-FFF2-40B4-BE49-F238E27FC236}">
                <a16:creationId xmlns:a16="http://schemas.microsoft.com/office/drawing/2014/main" id="{5FEEE8DE-112C-B993-6496-B2733B332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139382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600">
                <a:solidFill>
                  <a:srgbClr val="25221E"/>
                </a:solidFill>
              </a:rPr>
              <a:t>6</a:t>
            </a: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66BE5537-2858-507E-EC76-CFB535FD0057}"/>
              </a:ext>
            </a:extLst>
          </p:cNvPr>
          <p:cNvSpPr>
            <a:spLocks/>
          </p:cNvSpPr>
          <p:nvPr/>
        </p:nvSpPr>
        <p:spPr bwMode="auto">
          <a:xfrm>
            <a:off x="3127375" y="2259013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3" y="0"/>
                </a:moveTo>
                <a:lnTo>
                  <a:pt x="64" y="0"/>
                </a:lnTo>
                <a:cubicBezTo>
                  <a:pt x="66" y="0"/>
                  <a:pt x="68" y="1"/>
                  <a:pt x="68" y="2"/>
                </a:cubicBezTo>
                <a:lnTo>
                  <a:pt x="68" y="19"/>
                </a:lnTo>
                <a:cubicBezTo>
                  <a:pt x="68" y="20"/>
                  <a:pt x="66" y="22"/>
                  <a:pt x="64" y="22"/>
                </a:cubicBezTo>
                <a:lnTo>
                  <a:pt x="3" y="22"/>
                </a:lnTo>
                <a:cubicBezTo>
                  <a:pt x="1" y="22"/>
                  <a:pt x="0" y="20"/>
                  <a:pt x="0" y="19"/>
                </a:cubicBezTo>
                <a:lnTo>
                  <a:pt x="0" y="2"/>
                </a:ln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25221E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5180" name="Freeform 12">
            <a:extLst>
              <a:ext uri="{FF2B5EF4-FFF2-40B4-BE49-F238E27FC236}">
                <a16:creationId xmlns:a16="http://schemas.microsoft.com/office/drawing/2014/main" id="{3A375212-D4F5-05A2-06CB-45C0C8AEBD0D}"/>
              </a:ext>
            </a:extLst>
          </p:cNvPr>
          <p:cNvSpPr>
            <a:spLocks/>
          </p:cNvSpPr>
          <p:nvPr/>
        </p:nvSpPr>
        <p:spPr bwMode="auto">
          <a:xfrm>
            <a:off x="3062288" y="2216150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4" y="0"/>
                </a:moveTo>
                <a:lnTo>
                  <a:pt x="65" y="0"/>
                </a:lnTo>
                <a:cubicBezTo>
                  <a:pt x="67" y="0"/>
                  <a:pt x="68" y="1"/>
                  <a:pt x="68" y="3"/>
                </a:cubicBezTo>
                <a:lnTo>
                  <a:pt x="68" y="19"/>
                </a:lnTo>
                <a:cubicBezTo>
                  <a:pt x="68" y="21"/>
                  <a:pt x="67" y="22"/>
                  <a:pt x="65" y="22"/>
                </a:cubicBezTo>
                <a:lnTo>
                  <a:pt x="4" y="22"/>
                </a:lnTo>
                <a:cubicBezTo>
                  <a:pt x="2" y="22"/>
                  <a:pt x="0" y="21"/>
                  <a:pt x="0" y="19"/>
                </a:cubicBezTo>
                <a:lnTo>
                  <a:pt x="0" y="3"/>
                </a:ln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125" name="Line 13">
            <a:extLst>
              <a:ext uri="{FF2B5EF4-FFF2-40B4-BE49-F238E27FC236}">
                <a16:creationId xmlns:a16="http://schemas.microsoft.com/office/drawing/2014/main" id="{1B97E1E7-F74F-0651-1B2E-6A5D3CD7D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4813" y="2216150"/>
            <a:ext cx="1587" cy="47942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3484BE1D-B417-9B19-DB4C-DD5F2349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222500"/>
            <a:ext cx="6588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Aplanar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1EFF138D-94A1-D5F5-FFE6-400624A9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454275"/>
            <a:ext cx="604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terreno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170F1CEE-AA3A-7986-0736-3DDE1C4B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23399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4</a:t>
            </a: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0129" name="Freeform 17">
            <a:extLst>
              <a:ext uri="{FF2B5EF4-FFF2-40B4-BE49-F238E27FC236}">
                <a16:creationId xmlns:a16="http://schemas.microsoft.com/office/drawing/2014/main" id="{B8C6877A-4B82-8E89-260E-6B23A2CFCD73}"/>
              </a:ext>
            </a:extLst>
          </p:cNvPr>
          <p:cNvSpPr>
            <a:spLocks/>
          </p:cNvSpPr>
          <p:nvPr/>
        </p:nvSpPr>
        <p:spPr bwMode="auto">
          <a:xfrm>
            <a:off x="5694363" y="2193925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4" y="0"/>
                </a:moveTo>
                <a:lnTo>
                  <a:pt x="65" y="0"/>
                </a:lnTo>
                <a:cubicBezTo>
                  <a:pt x="67" y="0"/>
                  <a:pt x="68" y="1"/>
                  <a:pt x="68" y="2"/>
                </a:cubicBezTo>
                <a:lnTo>
                  <a:pt x="68" y="19"/>
                </a:lnTo>
                <a:cubicBezTo>
                  <a:pt x="68" y="20"/>
                  <a:pt x="67" y="22"/>
                  <a:pt x="65" y="22"/>
                </a:cubicBezTo>
                <a:lnTo>
                  <a:pt x="4" y="22"/>
                </a:lnTo>
                <a:cubicBezTo>
                  <a:pt x="2" y="22"/>
                  <a:pt x="0" y="20"/>
                  <a:pt x="0" y="19"/>
                </a:cubicBezTo>
                <a:lnTo>
                  <a:pt x="0" y="2"/>
                </a:ln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25221E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5186" name="Freeform 18">
            <a:extLst>
              <a:ext uri="{FF2B5EF4-FFF2-40B4-BE49-F238E27FC236}">
                <a16:creationId xmlns:a16="http://schemas.microsoft.com/office/drawing/2014/main" id="{073A23D5-EC93-1EAA-D387-1CDF155966C4}"/>
              </a:ext>
            </a:extLst>
          </p:cNvPr>
          <p:cNvSpPr>
            <a:spLocks/>
          </p:cNvSpPr>
          <p:nvPr/>
        </p:nvSpPr>
        <p:spPr bwMode="auto">
          <a:xfrm>
            <a:off x="5651500" y="2151063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4" y="0"/>
                </a:moveTo>
                <a:lnTo>
                  <a:pt x="65" y="0"/>
                </a:lnTo>
                <a:cubicBezTo>
                  <a:pt x="67" y="0"/>
                  <a:pt x="68" y="1"/>
                  <a:pt x="68" y="2"/>
                </a:cubicBezTo>
                <a:lnTo>
                  <a:pt x="68" y="19"/>
                </a:lnTo>
                <a:cubicBezTo>
                  <a:pt x="68" y="20"/>
                  <a:pt x="67" y="22"/>
                  <a:pt x="65" y="22"/>
                </a:cubicBezTo>
                <a:lnTo>
                  <a:pt x="4" y="22"/>
                </a:lnTo>
                <a:cubicBezTo>
                  <a:pt x="2" y="22"/>
                  <a:pt x="0" y="20"/>
                  <a:pt x="0" y="19"/>
                </a:cubicBezTo>
                <a:lnTo>
                  <a:pt x="0" y="2"/>
                </a:ln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131" name="Line 19">
            <a:extLst>
              <a:ext uri="{FF2B5EF4-FFF2-40B4-BE49-F238E27FC236}">
                <a16:creationId xmlns:a16="http://schemas.microsoft.com/office/drawing/2014/main" id="{10557E16-50DE-E7A5-4741-2F1013659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2151063"/>
            <a:ext cx="1588" cy="47942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4C4FABE9-3AB2-DF9D-5721-3A045021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2154238"/>
            <a:ext cx="742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Comprar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33" name="Rectangle 21">
            <a:extLst>
              <a:ext uri="{FF2B5EF4-FFF2-40B4-BE49-F238E27FC236}">
                <a16:creationId xmlns:a16="http://schemas.microsoft.com/office/drawing/2014/main" id="{080B03F7-0D15-83AD-5D5A-38F86791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2386013"/>
            <a:ext cx="6270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piedras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41FA5A69-723E-1E0F-3456-D1821D6EF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2717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600">
                <a:solidFill>
                  <a:srgbClr val="25221E"/>
                </a:solidFill>
              </a:rPr>
              <a:t>2</a:t>
            </a: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0135" name="Freeform 23">
            <a:extLst>
              <a:ext uri="{FF2B5EF4-FFF2-40B4-BE49-F238E27FC236}">
                <a16:creationId xmlns:a16="http://schemas.microsoft.com/office/drawing/2014/main" id="{7D8F39D2-EBFE-0C22-F322-A80B4589C473}"/>
              </a:ext>
            </a:extLst>
          </p:cNvPr>
          <p:cNvSpPr>
            <a:spLocks/>
          </p:cNvSpPr>
          <p:nvPr/>
        </p:nvSpPr>
        <p:spPr bwMode="auto">
          <a:xfrm>
            <a:off x="5999163" y="3282950"/>
            <a:ext cx="1479550" cy="481013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3" y="0"/>
                </a:moveTo>
                <a:lnTo>
                  <a:pt x="64" y="0"/>
                </a:lnTo>
                <a:cubicBezTo>
                  <a:pt x="66" y="0"/>
                  <a:pt x="68" y="1"/>
                  <a:pt x="68" y="3"/>
                </a:cubicBezTo>
                <a:lnTo>
                  <a:pt x="68" y="19"/>
                </a:lnTo>
                <a:cubicBezTo>
                  <a:pt x="68" y="21"/>
                  <a:pt x="66" y="22"/>
                  <a:pt x="64" y="22"/>
                </a:cubicBezTo>
                <a:lnTo>
                  <a:pt x="3" y="22"/>
                </a:lnTo>
                <a:cubicBezTo>
                  <a:pt x="1" y="22"/>
                  <a:pt x="0" y="21"/>
                  <a:pt x="0" y="19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25221E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5192" name="Freeform 24">
            <a:extLst>
              <a:ext uri="{FF2B5EF4-FFF2-40B4-BE49-F238E27FC236}">
                <a16:creationId xmlns:a16="http://schemas.microsoft.com/office/drawing/2014/main" id="{4875E0D5-FEC1-A9F4-8D61-C16E543F6AB4}"/>
              </a:ext>
            </a:extLst>
          </p:cNvPr>
          <p:cNvSpPr>
            <a:spLocks/>
          </p:cNvSpPr>
          <p:nvPr/>
        </p:nvSpPr>
        <p:spPr bwMode="auto">
          <a:xfrm>
            <a:off x="5956300" y="3240088"/>
            <a:ext cx="1457325" cy="479425"/>
          </a:xfrm>
          <a:custGeom>
            <a:avLst/>
            <a:gdLst>
              <a:gd name="T0" fmla="*/ 2147483646 w 67"/>
              <a:gd name="T1" fmla="*/ 0 h 22"/>
              <a:gd name="T2" fmla="*/ 2147483646 w 67"/>
              <a:gd name="T3" fmla="*/ 0 h 22"/>
              <a:gd name="T4" fmla="*/ 2147483646 w 67"/>
              <a:gd name="T5" fmla="*/ 2147483646 h 22"/>
              <a:gd name="T6" fmla="*/ 2147483646 w 67"/>
              <a:gd name="T7" fmla="*/ 2147483646 h 22"/>
              <a:gd name="T8" fmla="*/ 2147483646 w 67"/>
              <a:gd name="T9" fmla="*/ 2147483646 h 22"/>
              <a:gd name="T10" fmla="*/ 2147483646 w 67"/>
              <a:gd name="T11" fmla="*/ 2147483646 h 22"/>
              <a:gd name="T12" fmla="*/ 0 w 67"/>
              <a:gd name="T13" fmla="*/ 2147483646 h 22"/>
              <a:gd name="T14" fmla="*/ 0 w 67"/>
              <a:gd name="T15" fmla="*/ 2147483646 h 22"/>
              <a:gd name="T16" fmla="*/ 2147483646 w 67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7" h="22">
                <a:moveTo>
                  <a:pt x="3" y="0"/>
                </a:moveTo>
                <a:lnTo>
                  <a:pt x="64" y="0"/>
                </a:lnTo>
                <a:cubicBezTo>
                  <a:pt x="66" y="0"/>
                  <a:pt x="67" y="1"/>
                  <a:pt x="67" y="3"/>
                </a:cubicBezTo>
                <a:lnTo>
                  <a:pt x="67" y="19"/>
                </a:lnTo>
                <a:cubicBezTo>
                  <a:pt x="67" y="21"/>
                  <a:pt x="66" y="22"/>
                  <a:pt x="64" y="22"/>
                </a:cubicBezTo>
                <a:lnTo>
                  <a:pt x="3" y="22"/>
                </a:lnTo>
                <a:cubicBezTo>
                  <a:pt x="1" y="22"/>
                  <a:pt x="0" y="21"/>
                  <a:pt x="0" y="19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1385DF71-D9F4-EDDC-4A91-1CC19073D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240088"/>
            <a:ext cx="1588" cy="47942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58C30ED0-D816-2176-61A9-5A9B0564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3251200"/>
            <a:ext cx="701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Cincelar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39" name="Rectangle 27">
            <a:extLst>
              <a:ext uri="{FF2B5EF4-FFF2-40B4-BE49-F238E27FC236}">
                <a16:creationId xmlns:a16="http://schemas.microsoft.com/office/drawing/2014/main" id="{CA7CF4BD-4A46-903A-879D-84274F4E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3482975"/>
            <a:ext cx="6270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piedras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40" name="Freeform 28">
            <a:extLst>
              <a:ext uri="{FF2B5EF4-FFF2-40B4-BE49-F238E27FC236}">
                <a16:creationId xmlns:a16="http://schemas.microsoft.com/office/drawing/2014/main" id="{1C342A82-DCF4-3BE6-C7C2-0FD3F9FDBD39}"/>
              </a:ext>
            </a:extLst>
          </p:cNvPr>
          <p:cNvSpPr>
            <a:spLocks/>
          </p:cNvSpPr>
          <p:nvPr/>
        </p:nvSpPr>
        <p:spPr bwMode="auto">
          <a:xfrm>
            <a:off x="3409950" y="3282950"/>
            <a:ext cx="1479550" cy="458788"/>
          </a:xfrm>
          <a:custGeom>
            <a:avLst/>
            <a:gdLst>
              <a:gd name="T0" fmla="*/ 2147483646 w 68"/>
              <a:gd name="T1" fmla="*/ 0 h 21"/>
              <a:gd name="T2" fmla="*/ 2147483646 w 68"/>
              <a:gd name="T3" fmla="*/ 0 h 21"/>
              <a:gd name="T4" fmla="*/ 2147483646 w 68"/>
              <a:gd name="T5" fmla="*/ 2147483646 h 21"/>
              <a:gd name="T6" fmla="*/ 2147483646 w 68"/>
              <a:gd name="T7" fmla="*/ 2147483646 h 21"/>
              <a:gd name="T8" fmla="*/ 2147483646 w 68"/>
              <a:gd name="T9" fmla="*/ 2147483646 h 21"/>
              <a:gd name="T10" fmla="*/ 2147483646 w 68"/>
              <a:gd name="T11" fmla="*/ 2147483646 h 21"/>
              <a:gd name="T12" fmla="*/ 0 w 68"/>
              <a:gd name="T13" fmla="*/ 2147483646 h 21"/>
              <a:gd name="T14" fmla="*/ 0 w 68"/>
              <a:gd name="T15" fmla="*/ 2147483646 h 21"/>
              <a:gd name="T16" fmla="*/ 2147483646 w 68"/>
              <a:gd name="T17" fmla="*/ 0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1">
                <a:moveTo>
                  <a:pt x="4" y="0"/>
                </a:moveTo>
                <a:lnTo>
                  <a:pt x="65" y="0"/>
                </a:lnTo>
                <a:cubicBezTo>
                  <a:pt x="66" y="0"/>
                  <a:pt x="68" y="1"/>
                  <a:pt x="68" y="2"/>
                </a:cubicBezTo>
                <a:lnTo>
                  <a:pt x="68" y="19"/>
                </a:lnTo>
                <a:cubicBezTo>
                  <a:pt x="68" y="20"/>
                  <a:pt x="66" y="21"/>
                  <a:pt x="65" y="21"/>
                </a:cubicBezTo>
                <a:lnTo>
                  <a:pt x="4" y="21"/>
                </a:lnTo>
                <a:cubicBezTo>
                  <a:pt x="2" y="21"/>
                  <a:pt x="0" y="20"/>
                  <a:pt x="0" y="19"/>
                </a:cubicBezTo>
                <a:lnTo>
                  <a:pt x="0" y="2"/>
                </a:ln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25221E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5197" name="Freeform 29">
            <a:extLst>
              <a:ext uri="{FF2B5EF4-FFF2-40B4-BE49-F238E27FC236}">
                <a16:creationId xmlns:a16="http://schemas.microsoft.com/office/drawing/2014/main" id="{75782075-9DFF-1D2E-EEDE-C0C3C16745ED}"/>
              </a:ext>
            </a:extLst>
          </p:cNvPr>
          <p:cNvSpPr>
            <a:spLocks/>
          </p:cNvSpPr>
          <p:nvPr/>
        </p:nvSpPr>
        <p:spPr bwMode="auto">
          <a:xfrm>
            <a:off x="3367088" y="3240088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3" y="0"/>
                </a:moveTo>
                <a:lnTo>
                  <a:pt x="64" y="0"/>
                </a:lnTo>
                <a:cubicBezTo>
                  <a:pt x="66" y="0"/>
                  <a:pt x="68" y="1"/>
                  <a:pt x="68" y="2"/>
                </a:cubicBezTo>
                <a:lnTo>
                  <a:pt x="68" y="19"/>
                </a:lnTo>
                <a:cubicBezTo>
                  <a:pt x="68" y="20"/>
                  <a:pt x="66" y="22"/>
                  <a:pt x="64" y="22"/>
                </a:cubicBezTo>
                <a:lnTo>
                  <a:pt x="3" y="22"/>
                </a:lnTo>
                <a:cubicBezTo>
                  <a:pt x="1" y="22"/>
                  <a:pt x="0" y="20"/>
                  <a:pt x="0" y="19"/>
                </a:cubicBezTo>
                <a:lnTo>
                  <a:pt x="0" y="2"/>
                </a:ln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142" name="Line 30">
            <a:extLst>
              <a:ext uri="{FF2B5EF4-FFF2-40B4-BE49-F238E27FC236}">
                <a16:creationId xmlns:a16="http://schemas.microsoft.com/office/drawing/2014/main" id="{6273425C-6DF0-FE68-275A-6BD1C944E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3240088"/>
            <a:ext cx="1587" cy="47942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43" name="Rectangle 31">
            <a:extLst>
              <a:ext uri="{FF2B5EF4-FFF2-40B4-BE49-F238E27FC236}">
                <a16:creationId xmlns:a16="http://schemas.microsoft.com/office/drawing/2014/main" id="{A326F088-FB21-C32A-B4DB-40993EC7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240088"/>
            <a:ext cx="5095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Hacer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44" name="Rectangle 32">
            <a:extLst>
              <a:ext uri="{FF2B5EF4-FFF2-40B4-BE49-F238E27FC236}">
                <a16:creationId xmlns:a16="http://schemas.microsoft.com/office/drawing/2014/main" id="{16040786-2A8A-1FBD-C6CE-E570FFAA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471863"/>
            <a:ext cx="615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camino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45" name="Rectangle 33">
            <a:extLst>
              <a:ext uri="{FF2B5EF4-FFF2-40B4-BE49-F238E27FC236}">
                <a16:creationId xmlns:a16="http://schemas.microsoft.com/office/drawing/2014/main" id="{081D087C-06CD-A009-B901-C853DF85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3360738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3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46" name="Freeform 34">
            <a:extLst>
              <a:ext uri="{FF2B5EF4-FFF2-40B4-BE49-F238E27FC236}">
                <a16:creationId xmlns:a16="http://schemas.microsoft.com/office/drawing/2014/main" id="{28D414DC-B03F-E96B-1416-DDC5625A5CE8}"/>
              </a:ext>
            </a:extLst>
          </p:cNvPr>
          <p:cNvSpPr>
            <a:spLocks/>
          </p:cNvSpPr>
          <p:nvPr/>
        </p:nvSpPr>
        <p:spPr bwMode="auto">
          <a:xfrm>
            <a:off x="5651500" y="4264025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3" y="0"/>
                </a:moveTo>
                <a:lnTo>
                  <a:pt x="64" y="0"/>
                </a:lnTo>
                <a:cubicBezTo>
                  <a:pt x="66" y="0"/>
                  <a:pt x="68" y="1"/>
                  <a:pt x="68" y="3"/>
                </a:cubicBezTo>
                <a:lnTo>
                  <a:pt x="68" y="19"/>
                </a:lnTo>
                <a:cubicBezTo>
                  <a:pt x="68" y="21"/>
                  <a:pt x="66" y="22"/>
                  <a:pt x="64" y="22"/>
                </a:cubicBezTo>
                <a:lnTo>
                  <a:pt x="3" y="22"/>
                </a:lnTo>
                <a:cubicBezTo>
                  <a:pt x="1" y="22"/>
                  <a:pt x="0" y="21"/>
                  <a:pt x="0" y="19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25221E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5203" name="Freeform 35">
            <a:extLst>
              <a:ext uri="{FF2B5EF4-FFF2-40B4-BE49-F238E27FC236}">
                <a16:creationId xmlns:a16="http://schemas.microsoft.com/office/drawing/2014/main" id="{6BA445C8-8890-E1EA-F9E4-59ECC0256D4F}"/>
              </a:ext>
            </a:extLst>
          </p:cNvPr>
          <p:cNvSpPr>
            <a:spLocks/>
          </p:cNvSpPr>
          <p:nvPr/>
        </p:nvSpPr>
        <p:spPr bwMode="auto">
          <a:xfrm>
            <a:off x="5586413" y="4221163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4" y="0"/>
                </a:moveTo>
                <a:lnTo>
                  <a:pt x="65" y="0"/>
                </a:lnTo>
                <a:cubicBezTo>
                  <a:pt x="67" y="0"/>
                  <a:pt x="68" y="1"/>
                  <a:pt x="68" y="3"/>
                </a:cubicBezTo>
                <a:lnTo>
                  <a:pt x="68" y="19"/>
                </a:lnTo>
                <a:cubicBezTo>
                  <a:pt x="68" y="21"/>
                  <a:pt x="67" y="22"/>
                  <a:pt x="65" y="22"/>
                </a:cubicBezTo>
                <a:lnTo>
                  <a:pt x="4" y="22"/>
                </a:lnTo>
                <a:cubicBezTo>
                  <a:pt x="2" y="22"/>
                  <a:pt x="0" y="21"/>
                  <a:pt x="0" y="19"/>
                </a:cubicBezTo>
                <a:lnTo>
                  <a:pt x="0" y="3"/>
                </a:ln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148" name="Line 36">
            <a:extLst>
              <a:ext uri="{FF2B5EF4-FFF2-40B4-BE49-F238E27FC236}">
                <a16:creationId xmlns:a16="http://schemas.microsoft.com/office/drawing/2014/main" id="{7D3AAA83-31E8-BE3B-F553-467E39C9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8" y="4221163"/>
            <a:ext cx="1587" cy="47942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49" name="Rectangle 37">
            <a:extLst>
              <a:ext uri="{FF2B5EF4-FFF2-40B4-BE49-F238E27FC236}">
                <a16:creationId xmlns:a16="http://schemas.microsoft.com/office/drawing/2014/main" id="{6470064B-A4D0-69F2-58C8-CBB6FB25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229100"/>
            <a:ext cx="6588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Colocar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50" name="Rectangle 38">
            <a:extLst>
              <a:ext uri="{FF2B5EF4-FFF2-40B4-BE49-F238E27FC236}">
                <a16:creationId xmlns:a16="http://schemas.microsoft.com/office/drawing/2014/main" id="{0627BACA-3305-D849-E981-E0E8169F2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460875"/>
            <a:ext cx="6270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piedras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51" name="Rectangle 39">
            <a:extLst>
              <a:ext uri="{FF2B5EF4-FFF2-40B4-BE49-F238E27FC236}">
                <a16:creationId xmlns:a16="http://schemas.microsoft.com/office/drawing/2014/main" id="{902E3465-D19F-C0AB-3657-21D0F32F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434975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9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52" name="Freeform 40">
            <a:extLst>
              <a:ext uri="{FF2B5EF4-FFF2-40B4-BE49-F238E27FC236}">
                <a16:creationId xmlns:a16="http://schemas.microsoft.com/office/drawing/2014/main" id="{904E91EA-0B6E-04E1-0221-34198F2ED790}"/>
              </a:ext>
            </a:extLst>
          </p:cNvPr>
          <p:cNvSpPr>
            <a:spLocks/>
          </p:cNvSpPr>
          <p:nvPr/>
        </p:nvSpPr>
        <p:spPr bwMode="auto">
          <a:xfrm>
            <a:off x="3170238" y="4329113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3" y="0"/>
                </a:moveTo>
                <a:lnTo>
                  <a:pt x="64" y="0"/>
                </a:lnTo>
                <a:cubicBezTo>
                  <a:pt x="66" y="0"/>
                  <a:pt x="68" y="1"/>
                  <a:pt x="68" y="2"/>
                </a:cubicBezTo>
                <a:lnTo>
                  <a:pt x="68" y="19"/>
                </a:lnTo>
                <a:cubicBezTo>
                  <a:pt x="68" y="20"/>
                  <a:pt x="66" y="22"/>
                  <a:pt x="64" y="22"/>
                </a:cubicBezTo>
                <a:lnTo>
                  <a:pt x="3" y="22"/>
                </a:lnTo>
                <a:cubicBezTo>
                  <a:pt x="1" y="22"/>
                  <a:pt x="0" y="20"/>
                  <a:pt x="0" y="19"/>
                </a:cubicBezTo>
                <a:lnTo>
                  <a:pt x="0" y="2"/>
                </a:ln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25221E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35209" name="Freeform 41">
            <a:extLst>
              <a:ext uri="{FF2B5EF4-FFF2-40B4-BE49-F238E27FC236}">
                <a16:creationId xmlns:a16="http://schemas.microsoft.com/office/drawing/2014/main" id="{66197826-0281-31A1-A649-CDC2839C4EF9}"/>
              </a:ext>
            </a:extLst>
          </p:cNvPr>
          <p:cNvSpPr>
            <a:spLocks/>
          </p:cNvSpPr>
          <p:nvPr/>
        </p:nvSpPr>
        <p:spPr bwMode="auto">
          <a:xfrm>
            <a:off x="3127375" y="4286250"/>
            <a:ext cx="1479550" cy="479425"/>
          </a:xfrm>
          <a:custGeom>
            <a:avLst/>
            <a:gdLst>
              <a:gd name="T0" fmla="*/ 2147483646 w 68"/>
              <a:gd name="T1" fmla="*/ 0 h 22"/>
              <a:gd name="T2" fmla="*/ 2147483646 w 68"/>
              <a:gd name="T3" fmla="*/ 0 h 22"/>
              <a:gd name="T4" fmla="*/ 2147483646 w 68"/>
              <a:gd name="T5" fmla="*/ 2147483646 h 22"/>
              <a:gd name="T6" fmla="*/ 2147483646 w 68"/>
              <a:gd name="T7" fmla="*/ 2147483646 h 22"/>
              <a:gd name="T8" fmla="*/ 2147483646 w 68"/>
              <a:gd name="T9" fmla="*/ 2147483646 h 22"/>
              <a:gd name="T10" fmla="*/ 2147483646 w 68"/>
              <a:gd name="T11" fmla="*/ 2147483646 h 22"/>
              <a:gd name="T12" fmla="*/ 0 w 68"/>
              <a:gd name="T13" fmla="*/ 2147483646 h 22"/>
              <a:gd name="T14" fmla="*/ 0 w 68"/>
              <a:gd name="T15" fmla="*/ 2147483646 h 22"/>
              <a:gd name="T16" fmla="*/ 2147483646 w 68"/>
              <a:gd name="T17" fmla="*/ 0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" h="22">
                <a:moveTo>
                  <a:pt x="3" y="0"/>
                </a:moveTo>
                <a:lnTo>
                  <a:pt x="64" y="0"/>
                </a:lnTo>
                <a:cubicBezTo>
                  <a:pt x="66" y="0"/>
                  <a:pt x="68" y="1"/>
                  <a:pt x="68" y="2"/>
                </a:cubicBezTo>
                <a:lnTo>
                  <a:pt x="68" y="19"/>
                </a:lnTo>
                <a:cubicBezTo>
                  <a:pt x="68" y="20"/>
                  <a:pt x="66" y="22"/>
                  <a:pt x="64" y="22"/>
                </a:cubicBezTo>
                <a:lnTo>
                  <a:pt x="3" y="22"/>
                </a:lnTo>
                <a:cubicBezTo>
                  <a:pt x="1" y="22"/>
                  <a:pt x="0" y="20"/>
                  <a:pt x="0" y="19"/>
                </a:cubicBezTo>
                <a:lnTo>
                  <a:pt x="0" y="2"/>
                </a:ln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25221E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0154" name="Line 42">
            <a:extLst>
              <a:ext uri="{FF2B5EF4-FFF2-40B4-BE49-F238E27FC236}">
                <a16:creationId xmlns:a16="http://schemas.microsoft.com/office/drawing/2014/main" id="{176EC31B-EAF2-1E69-5BE7-636ACAF4E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9263" y="4286250"/>
            <a:ext cx="1587" cy="47942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55" name="Rectangle 43">
            <a:extLst>
              <a:ext uri="{FF2B5EF4-FFF2-40B4-BE49-F238E27FC236}">
                <a16:creationId xmlns:a16="http://schemas.microsoft.com/office/drawing/2014/main" id="{EC3EFFB0-E8A0-D760-1963-65CBF2C0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287838"/>
            <a:ext cx="498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Pintar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56" name="Rectangle 44">
            <a:extLst>
              <a:ext uri="{FF2B5EF4-FFF2-40B4-BE49-F238E27FC236}">
                <a16:creationId xmlns:a16="http://schemas.microsoft.com/office/drawing/2014/main" id="{5621F41A-474E-FBAF-D7F6-07C5DFD1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519613"/>
            <a:ext cx="7334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pirámide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57" name="Rectangle 45">
            <a:extLst>
              <a:ext uri="{FF2B5EF4-FFF2-40B4-BE49-F238E27FC236}">
                <a16:creationId xmlns:a16="http://schemas.microsoft.com/office/drawing/2014/main" id="{98DF5044-C25B-4DE5-D760-03B61A55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44084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3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90158" name="Line 46">
            <a:extLst>
              <a:ext uri="{FF2B5EF4-FFF2-40B4-BE49-F238E27FC236}">
                <a16:creationId xmlns:a16="http://schemas.microsoft.com/office/drawing/2014/main" id="{21726598-185E-0DF9-E15B-EDB9F06B6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7613" y="1757363"/>
            <a:ext cx="827087" cy="458787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59" name="Freeform 47">
            <a:extLst>
              <a:ext uri="{FF2B5EF4-FFF2-40B4-BE49-F238E27FC236}">
                <a16:creationId xmlns:a16="http://schemas.microsoft.com/office/drawing/2014/main" id="{35D119B8-64FC-819D-C2A0-5A4FF5D78FD7}"/>
              </a:ext>
            </a:extLst>
          </p:cNvPr>
          <p:cNvSpPr>
            <a:spLocks/>
          </p:cNvSpPr>
          <p:nvPr/>
        </p:nvSpPr>
        <p:spPr bwMode="auto">
          <a:xfrm>
            <a:off x="3757613" y="2106613"/>
            <a:ext cx="152400" cy="109537"/>
          </a:xfrm>
          <a:custGeom>
            <a:avLst/>
            <a:gdLst>
              <a:gd name="T0" fmla="*/ 2147483646 w 96"/>
              <a:gd name="T1" fmla="*/ 2147483646 h 69"/>
              <a:gd name="T2" fmla="*/ 0 w 96"/>
              <a:gd name="T3" fmla="*/ 2147483646 h 69"/>
              <a:gd name="T4" fmla="*/ 2147483646 w 96"/>
              <a:gd name="T5" fmla="*/ 0 h 69"/>
              <a:gd name="T6" fmla="*/ 2147483646 w 96"/>
              <a:gd name="T7" fmla="*/ 2147483646 h 69"/>
              <a:gd name="T8" fmla="*/ 0 w 96"/>
              <a:gd name="T9" fmla="*/ 2147483646 h 69"/>
              <a:gd name="T10" fmla="*/ 2147483646 w 96"/>
              <a:gd name="T11" fmla="*/ 2147483646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" h="69">
                <a:moveTo>
                  <a:pt x="96" y="41"/>
                </a:moveTo>
                <a:lnTo>
                  <a:pt x="0" y="69"/>
                </a:lnTo>
                <a:lnTo>
                  <a:pt x="69" y="0"/>
                </a:lnTo>
                <a:lnTo>
                  <a:pt x="96" y="41"/>
                </a:lnTo>
                <a:lnTo>
                  <a:pt x="0" y="69"/>
                </a:lnTo>
                <a:lnTo>
                  <a:pt x="96" y="41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0" name="Line 48">
            <a:extLst>
              <a:ext uri="{FF2B5EF4-FFF2-40B4-BE49-F238E27FC236}">
                <a16:creationId xmlns:a16="http://schemas.microsoft.com/office/drawing/2014/main" id="{DD9B55AD-59A5-B598-2AEA-1013AEF32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50" y="1779588"/>
            <a:ext cx="827088" cy="371475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1" name="Freeform 49">
            <a:extLst>
              <a:ext uri="{FF2B5EF4-FFF2-40B4-BE49-F238E27FC236}">
                <a16:creationId xmlns:a16="http://schemas.microsoft.com/office/drawing/2014/main" id="{93B4F89F-3A8C-C174-D179-DAE579A7BF5C}"/>
              </a:ext>
            </a:extLst>
          </p:cNvPr>
          <p:cNvSpPr>
            <a:spLocks/>
          </p:cNvSpPr>
          <p:nvPr/>
        </p:nvSpPr>
        <p:spPr bwMode="auto">
          <a:xfrm>
            <a:off x="6129338" y="2041525"/>
            <a:ext cx="152400" cy="109538"/>
          </a:xfrm>
          <a:custGeom>
            <a:avLst/>
            <a:gdLst>
              <a:gd name="T0" fmla="*/ 2147483646 w 96"/>
              <a:gd name="T1" fmla="*/ 0 h 69"/>
              <a:gd name="T2" fmla="*/ 2147483646 w 96"/>
              <a:gd name="T3" fmla="*/ 2147483646 h 69"/>
              <a:gd name="T4" fmla="*/ 0 w 96"/>
              <a:gd name="T5" fmla="*/ 2147483646 h 69"/>
              <a:gd name="T6" fmla="*/ 2147483646 w 96"/>
              <a:gd name="T7" fmla="*/ 0 h 69"/>
              <a:gd name="T8" fmla="*/ 2147483646 w 96"/>
              <a:gd name="T9" fmla="*/ 2147483646 h 69"/>
              <a:gd name="T10" fmla="*/ 2147483646 w 96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" h="69">
                <a:moveTo>
                  <a:pt x="14" y="0"/>
                </a:moveTo>
                <a:lnTo>
                  <a:pt x="96" y="69"/>
                </a:lnTo>
                <a:lnTo>
                  <a:pt x="0" y="55"/>
                </a:lnTo>
                <a:lnTo>
                  <a:pt x="14" y="0"/>
                </a:lnTo>
                <a:lnTo>
                  <a:pt x="96" y="69"/>
                </a:lnTo>
                <a:lnTo>
                  <a:pt x="14" y="0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2" name="Line 50">
            <a:extLst>
              <a:ext uri="{FF2B5EF4-FFF2-40B4-BE49-F238E27FC236}">
                <a16:creationId xmlns:a16="http://schemas.microsoft.com/office/drawing/2014/main" id="{BD28EE58-1AB7-508B-48C6-05425FDB1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2630488"/>
            <a:ext cx="195263" cy="609600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3" name="Freeform 51">
            <a:extLst>
              <a:ext uri="{FF2B5EF4-FFF2-40B4-BE49-F238E27FC236}">
                <a16:creationId xmlns:a16="http://schemas.microsoft.com/office/drawing/2014/main" id="{B6D2C93D-4FFA-63CD-1C10-F669348588FD}"/>
              </a:ext>
            </a:extLst>
          </p:cNvPr>
          <p:cNvSpPr>
            <a:spLocks/>
          </p:cNvSpPr>
          <p:nvPr/>
        </p:nvSpPr>
        <p:spPr bwMode="auto">
          <a:xfrm>
            <a:off x="6521450" y="3087688"/>
            <a:ext cx="87313" cy="152400"/>
          </a:xfrm>
          <a:custGeom>
            <a:avLst/>
            <a:gdLst>
              <a:gd name="T0" fmla="*/ 2147483646 w 55"/>
              <a:gd name="T1" fmla="*/ 0 h 96"/>
              <a:gd name="T2" fmla="*/ 2147483646 w 55"/>
              <a:gd name="T3" fmla="*/ 2147483646 h 96"/>
              <a:gd name="T4" fmla="*/ 0 w 55"/>
              <a:gd name="T5" fmla="*/ 2147483646 h 96"/>
              <a:gd name="T6" fmla="*/ 2147483646 w 55"/>
              <a:gd name="T7" fmla="*/ 0 h 96"/>
              <a:gd name="T8" fmla="*/ 2147483646 w 55"/>
              <a:gd name="T9" fmla="*/ 2147483646 h 96"/>
              <a:gd name="T10" fmla="*/ 2147483646 w 55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" h="96">
                <a:moveTo>
                  <a:pt x="41" y="0"/>
                </a:moveTo>
                <a:lnTo>
                  <a:pt x="55" y="96"/>
                </a:lnTo>
                <a:lnTo>
                  <a:pt x="0" y="14"/>
                </a:lnTo>
                <a:lnTo>
                  <a:pt x="41" y="0"/>
                </a:lnTo>
                <a:lnTo>
                  <a:pt x="55" y="96"/>
                </a:lnTo>
                <a:lnTo>
                  <a:pt x="41" y="0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4" name="Line 52">
            <a:extLst>
              <a:ext uri="{FF2B5EF4-FFF2-40B4-BE49-F238E27FC236}">
                <a16:creationId xmlns:a16="http://schemas.microsoft.com/office/drawing/2014/main" id="{025F28EB-F15A-B614-41E4-16B6307A1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925" y="2695575"/>
            <a:ext cx="152400" cy="544513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5" name="Freeform 53">
            <a:extLst>
              <a:ext uri="{FF2B5EF4-FFF2-40B4-BE49-F238E27FC236}">
                <a16:creationId xmlns:a16="http://schemas.microsoft.com/office/drawing/2014/main" id="{02F6E809-2BC6-BA43-22A0-39DB8AE0D630}"/>
              </a:ext>
            </a:extLst>
          </p:cNvPr>
          <p:cNvSpPr>
            <a:spLocks/>
          </p:cNvSpPr>
          <p:nvPr/>
        </p:nvSpPr>
        <p:spPr bwMode="auto">
          <a:xfrm>
            <a:off x="3910013" y="3065463"/>
            <a:ext cx="87312" cy="174625"/>
          </a:xfrm>
          <a:custGeom>
            <a:avLst/>
            <a:gdLst>
              <a:gd name="T0" fmla="*/ 2147483646 w 55"/>
              <a:gd name="T1" fmla="*/ 0 h 110"/>
              <a:gd name="T2" fmla="*/ 2147483646 w 55"/>
              <a:gd name="T3" fmla="*/ 2147483646 h 110"/>
              <a:gd name="T4" fmla="*/ 0 w 55"/>
              <a:gd name="T5" fmla="*/ 2147483646 h 110"/>
              <a:gd name="T6" fmla="*/ 2147483646 w 55"/>
              <a:gd name="T7" fmla="*/ 0 h 110"/>
              <a:gd name="T8" fmla="*/ 2147483646 w 55"/>
              <a:gd name="T9" fmla="*/ 2147483646 h 110"/>
              <a:gd name="T10" fmla="*/ 2147483646 w 55"/>
              <a:gd name="T11" fmla="*/ 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" h="110">
                <a:moveTo>
                  <a:pt x="55" y="0"/>
                </a:moveTo>
                <a:lnTo>
                  <a:pt x="55" y="110"/>
                </a:lnTo>
                <a:lnTo>
                  <a:pt x="0" y="14"/>
                </a:lnTo>
                <a:lnTo>
                  <a:pt x="55" y="0"/>
                </a:lnTo>
                <a:lnTo>
                  <a:pt x="55" y="110"/>
                </a:lnTo>
                <a:lnTo>
                  <a:pt x="55" y="0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6" name="Line 54">
            <a:extLst>
              <a:ext uri="{FF2B5EF4-FFF2-40B4-BE49-F238E27FC236}">
                <a16:creationId xmlns:a16="http://schemas.microsoft.com/office/drawing/2014/main" id="{1545FF15-E342-4D12-D5B8-4F7243ED5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6188" y="3719513"/>
            <a:ext cx="325437" cy="501650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7" name="Freeform 55">
            <a:extLst>
              <a:ext uri="{FF2B5EF4-FFF2-40B4-BE49-F238E27FC236}">
                <a16:creationId xmlns:a16="http://schemas.microsoft.com/office/drawing/2014/main" id="{5DE578B6-568E-240E-EB4A-9754387EBBB6}"/>
              </a:ext>
            </a:extLst>
          </p:cNvPr>
          <p:cNvSpPr>
            <a:spLocks/>
          </p:cNvSpPr>
          <p:nvPr/>
        </p:nvSpPr>
        <p:spPr bwMode="auto">
          <a:xfrm>
            <a:off x="6326188" y="4068763"/>
            <a:ext cx="107950" cy="152400"/>
          </a:xfrm>
          <a:custGeom>
            <a:avLst/>
            <a:gdLst>
              <a:gd name="T0" fmla="*/ 2147483646 w 68"/>
              <a:gd name="T1" fmla="*/ 2147483646 h 96"/>
              <a:gd name="T2" fmla="*/ 0 w 68"/>
              <a:gd name="T3" fmla="*/ 2147483646 h 96"/>
              <a:gd name="T4" fmla="*/ 2147483646 w 68"/>
              <a:gd name="T5" fmla="*/ 0 h 96"/>
              <a:gd name="T6" fmla="*/ 2147483646 w 68"/>
              <a:gd name="T7" fmla="*/ 2147483646 h 96"/>
              <a:gd name="T8" fmla="*/ 0 w 68"/>
              <a:gd name="T9" fmla="*/ 2147483646 h 96"/>
              <a:gd name="T10" fmla="*/ 2147483646 w 68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" h="96">
                <a:moveTo>
                  <a:pt x="68" y="27"/>
                </a:moveTo>
                <a:lnTo>
                  <a:pt x="0" y="96"/>
                </a:lnTo>
                <a:lnTo>
                  <a:pt x="27" y="0"/>
                </a:lnTo>
                <a:lnTo>
                  <a:pt x="68" y="27"/>
                </a:lnTo>
                <a:lnTo>
                  <a:pt x="0" y="96"/>
                </a:lnTo>
                <a:lnTo>
                  <a:pt x="68" y="27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8" name="Line 56">
            <a:extLst>
              <a:ext uri="{FF2B5EF4-FFF2-40B4-BE49-F238E27FC236}">
                <a16:creationId xmlns:a16="http://schemas.microsoft.com/office/drawing/2014/main" id="{0D7344A5-BDF1-7AD8-387D-43F1B7B31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3719513"/>
            <a:ext cx="1131887" cy="501650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69" name="Freeform 57">
            <a:extLst>
              <a:ext uri="{FF2B5EF4-FFF2-40B4-BE49-F238E27FC236}">
                <a16:creationId xmlns:a16="http://schemas.microsoft.com/office/drawing/2014/main" id="{B07F64EA-11BC-9552-0EE2-398342BBB0CC}"/>
              </a:ext>
            </a:extLst>
          </p:cNvPr>
          <p:cNvSpPr>
            <a:spLocks/>
          </p:cNvSpPr>
          <p:nvPr/>
        </p:nvSpPr>
        <p:spPr bwMode="auto">
          <a:xfrm>
            <a:off x="5476875" y="4111625"/>
            <a:ext cx="174625" cy="109538"/>
          </a:xfrm>
          <a:custGeom>
            <a:avLst/>
            <a:gdLst>
              <a:gd name="T0" fmla="*/ 2147483646 w 110"/>
              <a:gd name="T1" fmla="*/ 0 h 69"/>
              <a:gd name="T2" fmla="*/ 2147483646 w 110"/>
              <a:gd name="T3" fmla="*/ 2147483646 h 69"/>
              <a:gd name="T4" fmla="*/ 0 w 110"/>
              <a:gd name="T5" fmla="*/ 2147483646 h 69"/>
              <a:gd name="T6" fmla="*/ 2147483646 w 110"/>
              <a:gd name="T7" fmla="*/ 0 h 69"/>
              <a:gd name="T8" fmla="*/ 2147483646 w 110"/>
              <a:gd name="T9" fmla="*/ 2147483646 h 69"/>
              <a:gd name="T10" fmla="*/ 2147483646 w 110"/>
              <a:gd name="T11" fmla="*/ 0 h 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69">
                <a:moveTo>
                  <a:pt x="28" y="0"/>
                </a:moveTo>
                <a:lnTo>
                  <a:pt x="110" y="69"/>
                </a:lnTo>
                <a:lnTo>
                  <a:pt x="0" y="55"/>
                </a:lnTo>
                <a:lnTo>
                  <a:pt x="28" y="0"/>
                </a:lnTo>
                <a:lnTo>
                  <a:pt x="110" y="69"/>
                </a:lnTo>
                <a:lnTo>
                  <a:pt x="28" y="0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70" name="Line 58">
            <a:extLst>
              <a:ext uri="{FF2B5EF4-FFF2-40B4-BE49-F238E27FC236}">
                <a16:creationId xmlns:a16="http://schemas.microsoft.com/office/drawing/2014/main" id="{E6E15089-4699-2264-46B7-4A61287CB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8" y="4438650"/>
            <a:ext cx="936625" cy="109538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71" name="Freeform 59">
            <a:extLst>
              <a:ext uri="{FF2B5EF4-FFF2-40B4-BE49-F238E27FC236}">
                <a16:creationId xmlns:a16="http://schemas.microsoft.com/office/drawing/2014/main" id="{FF11A73A-7433-D5D6-0496-180B49E06F81}"/>
              </a:ext>
            </a:extLst>
          </p:cNvPr>
          <p:cNvSpPr>
            <a:spLocks/>
          </p:cNvSpPr>
          <p:nvPr/>
        </p:nvSpPr>
        <p:spPr bwMode="auto">
          <a:xfrm>
            <a:off x="4649788" y="4483100"/>
            <a:ext cx="152400" cy="85725"/>
          </a:xfrm>
          <a:custGeom>
            <a:avLst/>
            <a:gdLst>
              <a:gd name="T0" fmla="*/ 2147483646 w 96"/>
              <a:gd name="T1" fmla="*/ 2147483646 h 54"/>
              <a:gd name="T2" fmla="*/ 0 w 96"/>
              <a:gd name="T3" fmla="*/ 2147483646 h 54"/>
              <a:gd name="T4" fmla="*/ 2147483646 w 96"/>
              <a:gd name="T5" fmla="*/ 0 h 54"/>
              <a:gd name="T6" fmla="*/ 2147483646 w 96"/>
              <a:gd name="T7" fmla="*/ 2147483646 h 54"/>
              <a:gd name="T8" fmla="*/ 0 w 96"/>
              <a:gd name="T9" fmla="*/ 2147483646 h 54"/>
              <a:gd name="T10" fmla="*/ 2147483646 w 96"/>
              <a:gd name="T11" fmla="*/ 2147483646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" h="54">
                <a:moveTo>
                  <a:pt x="96" y="54"/>
                </a:moveTo>
                <a:lnTo>
                  <a:pt x="0" y="41"/>
                </a:lnTo>
                <a:lnTo>
                  <a:pt x="96" y="0"/>
                </a:lnTo>
                <a:lnTo>
                  <a:pt x="96" y="54"/>
                </a:lnTo>
                <a:lnTo>
                  <a:pt x="0" y="41"/>
                </a:lnTo>
                <a:lnTo>
                  <a:pt x="96" y="54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72" name="Line 60">
            <a:extLst>
              <a:ext uri="{FF2B5EF4-FFF2-40B4-BE49-F238E27FC236}">
                <a16:creationId xmlns:a16="http://schemas.microsoft.com/office/drawing/2014/main" id="{B630897F-56A3-F699-B006-3D06C50B5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7150" y="3741738"/>
            <a:ext cx="195263" cy="544512"/>
          </a:xfrm>
          <a:prstGeom prst="line">
            <a:avLst/>
          </a:prstGeom>
          <a:noFill/>
          <a:ln w="0">
            <a:solidFill>
              <a:srgbClr val="2522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73" name="Freeform 61">
            <a:extLst>
              <a:ext uri="{FF2B5EF4-FFF2-40B4-BE49-F238E27FC236}">
                <a16:creationId xmlns:a16="http://schemas.microsoft.com/office/drawing/2014/main" id="{3A5733F0-34E2-4DB4-43B3-94D11518D8E9}"/>
              </a:ext>
            </a:extLst>
          </p:cNvPr>
          <p:cNvSpPr>
            <a:spLocks/>
          </p:cNvSpPr>
          <p:nvPr/>
        </p:nvSpPr>
        <p:spPr bwMode="auto">
          <a:xfrm>
            <a:off x="3867150" y="4133850"/>
            <a:ext cx="87313" cy="152400"/>
          </a:xfrm>
          <a:custGeom>
            <a:avLst/>
            <a:gdLst>
              <a:gd name="T0" fmla="*/ 2147483646 w 55"/>
              <a:gd name="T1" fmla="*/ 2147483646 h 96"/>
              <a:gd name="T2" fmla="*/ 0 w 55"/>
              <a:gd name="T3" fmla="*/ 2147483646 h 96"/>
              <a:gd name="T4" fmla="*/ 2147483646 w 55"/>
              <a:gd name="T5" fmla="*/ 0 h 96"/>
              <a:gd name="T6" fmla="*/ 2147483646 w 55"/>
              <a:gd name="T7" fmla="*/ 2147483646 h 96"/>
              <a:gd name="T8" fmla="*/ 0 w 55"/>
              <a:gd name="T9" fmla="*/ 2147483646 h 96"/>
              <a:gd name="T10" fmla="*/ 2147483646 w 55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" h="96">
                <a:moveTo>
                  <a:pt x="55" y="14"/>
                </a:moveTo>
                <a:lnTo>
                  <a:pt x="0" y="96"/>
                </a:lnTo>
                <a:lnTo>
                  <a:pt x="14" y="0"/>
                </a:lnTo>
                <a:lnTo>
                  <a:pt x="55" y="14"/>
                </a:lnTo>
                <a:lnTo>
                  <a:pt x="0" y="96"/>
                </a:lnTo>
                <a:lnTo>
                  <a:pt x="55" y="14"/>
                </a:lnTo>
                <a:close/>
              </a:path>
            </a:pathLst>
          </a:custGeom>
          <a:solidFill>
            <a:srgbClr val="2522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0174" name="Rectangle 62">
            <a:extLst>
              <a:ext uri="{FF2B5EF4-FFF2-40B4-BE49-F238E27FC236}">
                <a16:creationId xmlns:a16="http://schemas.microsoft.com/office/drawing/2014/main" id="{4D3247AA-9AAC-3319-D8D3-DABB19612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33416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500">
                <a:solidFill>
                  <a:srgbClr val="25221E"/>
                </a:solidFill>
              </a:rPr>
              <a:t>8</a:t>
            </a:r>
            <a:endParaRPr lang="es-ES" altLang="es-ES_tradnl" sz="1500">
              <a:latin typeface="Times New Roman" panose="02020603050405020304" pitchFamily="18" charset="0"/>
            </a:endParaRPr>
          </a:p>
        </p:txBody>
      </p:sp>
      <p:sp>
        <p:nvSpPr>
          <p:cNvPr id="135248" name="Text Box 80">
            <a:extLst>
              <a:ext uri="{FF2B5EF4-FFF2-40B4-BE49-F238E27FC236}">
                <a16:creationId xmlns:a16="http://schemas.microsoft.com/office/drawing/2014/main" id="{67DD69E5-9DA1-FCE6-C8C4-19EC9B25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131127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1</a:t>
            </a:r>
            <a:endParaRPr lang="es-ES" altLang="es-ES_tradnl" sz="2400"/>
          </a:p>
        </p:txBody>
      </p:sp>
      <p:sp>
        <p:nvSpPr>
          <p:cNvPr id="135249" name="Text Box 81">
            <a:extLst>
              <a:ext uri="{FF2B5EF4-FFF2-40B4-BE49-F238E27FC236}">
                <a16:creationId xmlns:a16="http://schemas.microsoft.com/office/drawing/2014/main" id="{36D6D677-63B7-93E9-3A53-EE340E47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22590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  <a:endParaRPr lang="es-ES" altLang="es-ES_tradnl" sz="2400"/>
          </a:p>
        </p:txBody>
      </p:sp>
      <p:sp>
        <p:nvSpPr>
          <p:cNvPr id="135250" name="Text Box 82">
            <a:extLst>
              <a:ext uri="{FF2B5EF4-FFF2-40B4-BE49-F238E27FC236}">
                <a16:creationId xmlns:a16="http://schemas.microsoft.com/office/drawing/2014/main" id="{270325C4-5FE1-69CE-99BD-386F0235E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21859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3</a:t>
            </a:r>
            <a:endParaRPr lang="es-ES" altLang="es-ES_tradnl" sz="2400"/>
          </a:p>
        </p:txBody>
      </p:sp>
      <p:sp>
        <p:nvSpPr>
          <p:cNvPr id="135251" name="Text Box 83">
            <a:extLst>
              <a:ext uri="{FF2B5EF4-FFF2-40B4-BE49-F238E27FC236}">
                <a16:creationId xmlns:a16="http://schemas.microsoft.com/office/drawing/2014/main" id="{092373F5-BF1B-F0CD-5985-885BC57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326707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4</a:t>
            </a:r>
            <a:endParaRPr lang="es-ES" altLang="es-ES_tradnl" sz="2400"/>
          </a:p>
        </p:txBody>
      </p:sp>
      <p:sp>
        <p:nvSpPr>
          <p:cNvPr id="135252" name="Text Box 84">
            <a:extLst>
              <a:ext uri="{FF2B5EF4-FFF2-40B4-BE49-F238E27FC236}">
                <a16:creationId xmlns:a16="http://schemas.microsoft.com/office/drawing/2014/main" id="{B9ACE96E-04E9-B484-0071-DFFD1BCA6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329882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5</a:t>
            </a:r>
            <a:endParaRPr lang="es-ES" altLang="es-ES_tradnl" sz="2400"/>
          </a:p>
        </p:txBody>
      </p:sp>
      <p:sp>
        <p:nvSpPr>
          <p:cNvPr id="135253" name="Text Box 85">
            <a:extLst>
              <a:ext uri="{FF2B5EF4-FFF2-40B4-BE49-F238E27FC236}">
                <a16:creationId xmlns:a16="http://schemas.microsoft.com/office/drawing/2014/main" id="{1A3C9CC2-0204-AB16-7CF3-6E4E5A446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8" y="425767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6</a:t>
            </a:r>
            <a:endParaRPr lang="es-ES" altLang="es-ES_tradnl" sz="2400"/>
          </a:p>
        </p:txBody>
      </p:sp>
      <p:sp>
        <p:nvSpPr>
          <p:cNvPr id="135254" name="Text Box 86">
            <a:extLst>
              <a:ext uri="{FF2B5EF4-FFF2-40B4-BE49-F238E27FC236}">
                <a16:creationId xmlns:a16="http://schemas.microsoft.com/office/drawing/2014/main" id="{671D1E30-0277-A2FE-21D8-F57CB2A1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43195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7</a:t>
            </a:r>
            <a:endParaRPr lang="es-ES" altLang="es-ES_tradnl" sz="2400"/>
          </a:p>
        </p:txBody>
      </p:sp>
      <p:sp>
        <p:nvSpPr>
          <p:cNvPr id="135255" name="Rectangle 87">
            <a:extLst>
              <a:ext uri="{FF2B5EF4-FFF2-40B4-BE49-F238E27FC236}">
                <a16:creationId xmlns:a16="http://schemas.microsoft.com/office/drawing/2014/main" id="{EE3CAFCD-F466-EFDD-573D-6348DA2C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5045075"/>
            <a:ext cx="8504237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600"/>
              <a:t>Existen otras ordenaciones topológicas válidas.</a:t>
            </a:r>
          </a:p>
          <a:p>
            <a:r>
              <a:rPr lang="es-ES_tradnl" altLang="es-ES_tradnl" sz="2600"/>
              <a:t>Diseñar un algoritmo para calcular una ordenación topológica.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E701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EF01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8F701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FE72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4FE9A"/>
                                      </p:to>
                                    </p:animClr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FEB2"/>
                                      </p:to>
                                    </p:animClr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FEC6"/>
                                      </p:to>
                                    </p:animClr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48" grpId="0"/>
      <p:bldP spid="135249" grpId="0"/>
      <p:bldP spid="135250" grpId="0"/>
      <p:bldP spid="135251" grpId="0"/>
      <p:bldP spid="135252" grpId="0"/>
      <p:bldP spid="135253" grpId="0"/>
      <p:bldP spid="13525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3 Marcador de pie de página">
            <a:extLst>
              <a:ext uri="{FF2B5EF4-FFF2-40B4-BE49-F238E27FC236}">
                <a16:creationId xmlns:a16="http://schemas.microsoft.com/office/drawing/2014/main" id="{32CF1104-9247-F904-5002-4951A32AC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AA89AC7-F4AA-470D-BEB6-3A76A94F3CCB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68288DC-548C-9757-5CFA-75FA2FF7D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0"/>
            <a:ext cx="8534400" cy="6048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4.3.4.2. Grafos dirigidos acíclicos.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7373E4D-4600-B98E-F017-D4D1250EE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698500"/>
            <a:ext cx="8672512" cy="5021263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_tradnl" sz="2800" b="1"/>
              <a:t>	Algoritmo de recorrido topológico</a:t>
            </a:r>
          </a:p>
          <a:p>
            <a:pPr algn="ctr">
              <a:buFontTx/>
              <a:buNone/>
            </a:pPr>
            <a:endParaRPr lang="es-ES_tradnl" altLang="es-ES_tradnl" sz="1400"/>
          </a:p>
          <a:p>
            <a:pPr lvl="1">
              <a:buFontTx/>
              <a:buNone/>
            </a:pPr>
            <a:r>
              <a:rPr lang="es-ES_tradnl" altLang="es-ES_tradnl" sz="2600"/>
              <a:t>1. Calcular los grados de entrada de todos los nodos.</a:t>
            </a:r>
          </a:p>
          <a:p>
            <a:pPr lvl="1">
              <a:buFontTx/>
              <a:buNone/>
            </a:pPr>
            <a:r>
              <a:rPr lang="es-ES_tradnl" altLang="es-ES_tradnl" sz="2600"/>
              <a:t>2. Buscar un nodo </a:t>
            </a:r>
            <a:r>
              <a:rPr lang="es-ES_tradnl" altLang="es-ES_tradnl" sz="2600" b="1"/>
              <a:t>v</a:t>
            </a:r>
            <a:r>
              <a:rPr lang="es-ES_tradnl" altLang="es-ES_tradnl" sz="2600"/>
              <a:t> con grado de entrada 0 (es decir, sin predecesores). Numerarlo y marcarlo como visitado. Si no hay ninguno es porque existe un ciclo.</a:t>
            </a:r>
          </a:p>
          <a:p>
            <a:pPr lvl="1">
              <a:buFontTx/>
              <a:buNone/>
            </a:pPr>
            <a:r>
              <a:rPr lang="es-ES_tradnl" altLang="es-ES_tradnl" sz="2600"/>
              <a:t>3. Para todos los nodos adyacentes a </a:t>
            </a:r>
            <a:r>
              <a:rPr lang="es-ES_tradnl" altLang="es-ES_tradnl" sz="2600" b="1"/>
              <a:t>v</a:t>
            </a:r>
            <a:r>
              <a:rPr lang="es-ES_tradnl" altLang="es-ES_tradnl" sz="2600"/>
              <a:t>, decrementar en 1 su grado de entrada.</a:t>
            </a:r>
          </a:p>
          <a:p>
            <a:pPr lvl="1">
              <a:buFontTx/>
              <a:buNone/>
            </a:pPr>
            <a:r>
              <a:rPr lang="es-ES_tradnl" altLang="es-ES_tradnl" sz="2600"/>
              <a:t>4. Repetir los pasos 2 y 3 hasta haber visitado todos los nodos.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3 Marcador de pie de página">
            <a:extLst>
              <a:ext uri="{FF2B5EF4-FFF2-40B4-BE49-F238E27FC236}">
                <a16:creationId xmlns:a16="http://schemas.microsoft.com/office/drawing/2014/main" id="{213F4E31-95AD-E76E-31E1-5FBF44D09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29033175-7445-4AA0-AEE6-594A68736E6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73F0EC4-03EF-D1FB-BDA0-B7860F409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0"/>
            <a:ext cx="8534400" cy="6048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4.3.4.2. Grafos dirigidos acíclicos.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C38EE9E8-F156-9141-090C-0BEAF1A3C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14350"/>
            <a:ext cx="8932862" cy="5586413"/>
          </a:xfrm>
        </p:spPr>
        <p:txBody>
          <a:bodyPr/>
          <a:lstStyle/>
          <a:p>
            <a:r>
              <a:rPr lang="es-ES_tradnl" altLang="es-ES_tradnl" sz="2800" b="1"/>
              <a:t>Otra posibilidad:</a:t>
            </a:r>
            <a:r>
              <a:rPr lang="es-ES_tradnl" altLang="es-ES_tradnl" sz="2800"/>
              <a:t> Usar la numeración en </a:t>
            </a:r>
            <a:r>
              <a:rPr lang="es-ES_tradnl" altLang="es-ES_tradnl" sz="2800" b="1"/>
              <a:t>orden posterior</a:t>
            </a:r>
            <a:r>
              <a:rPr lang="es-ES_tradnl" altLang="es-ES_tradnl" sz="2800"/>
              <a:t> (orden de terminación de las llamadas recursivas en el procedimiento BPP).</a:t>
            </a:r>
          </a:p>
          <a:p>
            <a:r>
              <a:rPr lang="es-ES_tradnl" altLang="es-ES_tradnl" sz="2800" b="1"/>
              <a:t>Proposición:</a:t>
            </a:r>
            <a:r>
              <a:rPr lang="es-ES_tradnl" altLang="es-ES_tradnl" sz="2800"/>
              <a:t> Si </a:t>
            </a:r>
            <a:r>
              <a:rPr lang="es-ES_tradnl" altLang="es-ES_tradnl" sz="2800" b="1"/>
              <a:t>npost</a:t>
            </a:r>
            <a:r>
              <a:rPr lang="es-ES_tradnl" altLang="es-ES_tradnl" sz="2800"/>
              <a:t>[v] es una numeración posterior de un GDA, entonces </a:t>
            </a:r>
            <a:r>
              <a:rPr lang="es-ES_tradnl" altLang="es-ES_tradnl" sz="2800" b="1"/>
              <a:t>ntop</a:t>
            </a:r>
            <a:r>
              <a:rPr lang="es-ES_tradnl" altLang="es-ES_tradnl" sz="2800"/>
              <a:t>[n]:= n-</a:t>
            </a:r>
            <a:r>
              <a:rPr lang="es-ES_tradnl" altLang="es-ES_tradnl" sz="2800" b="1"/>
              <a:t>npost</a:t>
            </a:r>
            <a:r>
              <a:rPr lang="es-ES_tradnl" altLang="es-ES_tradnl" sz="2800"/>
              <a:t>[v] es una numeración topológica válida del GDA.</a:t>
            </a:r>
          </a:p>
          <a:p>
            <a:r>
              <a:rPr lang="es-ES_tradnl" altLang="es-ES_tradnl" sz="2800"/>
              <a:t>¿Por qué?</a:t>
            </a:r>
          </a:p>
          <a:p>
            <a:r>
              <a:rPr lang="es-ES_tradnl" altLang="es-ES_tradnl" sz="2800" b="1"/>
              <a:t>Ejemplo:</a:t>
            </a:r>
            <a:r>
              <a:rPr lang="es-ES_tradnl" altLang="es-ES_tradnl" sz="2800"/>
              <a:t> Aplicar</a:t>
            </a:r>
            <a:br>
              <a:rPr lang="es-ES_tradnl" altLang="es-ES_tradnl" sz="2800"/>
            </a:br>
            <a:r>
              <a:rPr lang="es-ES_tradnl" altLang="es-ES_tradnl" sz="2800"/>
              <a:t>los dos algoritmos</a:t>
            </a:r>
            <a:br>
              <a:rPr lang="es-ES_tradnl" altLang="es-ES_tradnl" sz="2800"/>
            </a:br>
            <a:r>
              <a:rPr lang="es-ES_tradnl" altLang="es-ES_tradnl" sz="2800"/>
              <a:t>al siguiente grafo.</a:t>
            </a:r>
          </a:p>
        </p:txBody>
      </p:sp>
      <p:grpSp>
        <p:nvGrpSpPr>
          <p:cNvPr id="92165" name="Group 24">
            <a:extLst>
              <a:ext uri="{FF2B5EF4-FFF2-40B4-BE49-F238E27FC236}">
                <a16:creationId xmlns:a16="http://schemas.microsoft.com/office/drawing/2014/main" id="{4C0A5F4E-A890-89B5-032F-6BE9EE975EC3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3379788"/>
            <a:ext cx="4767262" cy="2382837"/>
            <a:chOff x="2385" y="2129"/>
            <a:chExt cx="3003" cy="1501"/>
          </a:xfrm>
        </p:grpSpPr>
        <p:sp>
          <p:nvSpPr>
            <p:cNvPr id="92166" name="Oval 5">
              <a:extLst>
                <a:ext uri="{FF2B5EF4-FFF2-40B4-BE49-F238E27FC236}">
                  <a16:creationId xmlns:a16="http://schemas.microsoft.com/office/drawing/2014/main" id="{44C9A95F-5812-A7CE-67B4-1290AB2F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129"/>
              <a:ext cx="322" cy="3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92167" name="Oval 6">
              <a:extLst>
                <a:ext uri="{FF2B5EF4-FFF2-40B4-BE49-F238E27FC236}">
                  <a16:creationId xmlns:a16="http://schemas.microsoft.com/office/drawing/2014/main" id="{4FEB85F3-38E2-04B5-55F7-1D0284A83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2222"/>
              <a:ext cx="335" cy="33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92168" name="Oval 7">
              <a:extLst>
                <a:ext uri="{FF2B5EF4-FFF2-40B4-BE49-F238E27FC236}">
                  <a16:creationId xmlns:a16="http://schemas.microsoft.com/office/drawing/2014/main" id="{767101D2-3B9D-D6DD-C2F3-780339FDE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670"/>
              <a:ext cx="335" cy="3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92169" name="Oval 8">
              <a:extLst>
                <a:ext uri="{FF2B5EF4-FFF2-40B4-BE49-F238E27FC236}">
                  <a16:creationId xmlns:a16="http://schemas.microsoft.com/office/drawing/2014/main" id="{F12E7F67-602E-ADAD-CD47-FE3D38857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665"/>
              <a:ext cx="335" cy="3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92170" name="Oval 9">
              <a:extLst>
                <a:ext uri="{FF2B5EF4-FFF2-40B4-BE49-F238E27FC236}">
                  <a16:creationId xmlns:a16="http://schemas.microsoft.com/office/drawing/2014/main" id="{1B4E0C9A-2AF2-1696-C925-75835BF05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3255"/>
              <a:ext cx="333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6</a:t>
              </a:r>
            </a:p>
          </p:txBody>
        </p:sp>
        <p:sp>
          <p:nvSpPr>
            <p:cNvPr id="92171" name="Oval 10">
              <a:extLst>
                <a:ext uri="{FF2B5EF4-FFF2-40B4-BE49-F238E27FC236}">
                  <a16:creationId xmlns:a16="http://schemas.microsoft.com/office/drawing/2014/main" id="{425C9716-B142-CF0D-EC16-76D0427B9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2766"/>
              <a:ext cx="322" cy="35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92172" name="Line 11">
              <a:extLst>
                <a:ext uri="{FF2B5EF4-FFF2-40B4-BE49-F238E27FC236}">
                  <a16:creationId xmlns:a16="http://schemas.microsoft.com/office/drawing/2014/main" id="{6FDF3D92-78F5-620B-B30D-62251495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4" y="2290"/>
              <a:ext cx="1063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2">
              <a:extLst>
                <a:ext uri="{FF2B5EF4-FFF2-40B4-BE49-F238E27FC236}">
                  <a16:creationId xmlns:a16="http://schemas.microsoft.com/office/drawing/2014/main" id="{4F9EA463-6030-AE86-7B38-A24162EE4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8" y="2460"/>
              <a:ext cx="421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3">
              <a:extLst>
                <a:ext uri="{FF2B5EF4-FFF2-40B4-BE49-F238E27FC236}">
                  <a16:creationId xmlns:a16="http://schemas.microsoft.com/office/drawing/2014/main" id="{E19A5728-D8C4-BEDF-A482-3D5D2E435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7" y="2485"/>
              <a:ext cx="505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4">
              <a:extLst>
                <a:ext uri="{FF2B5EF4-FFF2-40B4-BE49-F238E27FC236}">
                  <a16:creationId xmlns:a16="http://schemas.microsoft.com/office/drawing/2014/main" id="{1F2621F0-9856-7B0A-83F8-864644DBB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7" y="2412"/>
              <a:ext cx="428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5">
              <a:extLst>
                <a:ext uri="{FF2B5EF4-FFF2-40B4-BE49-F238E27FC236}">
                  <a16:creationId xmlns:a16="http://schemas.microsoft.com/office/drawing/2014/main" id="{DB309853-2974-B4F0-09E0-8CF624CE0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4" y="2913"/>
              <a:ext cx="1031" cy="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Oval 16">
              <a:extLst>
                <a:ext uri="{FF2B5EF4-FFF2-40B4-BE49-F238E27FC236}">
                  <a16:creationId xmlns:a16="http://schemas.microsoft.com/office/drawing/2014/main" id="{7C9709B0-2396-005A-AA52-832627F27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277"/>
              <a:ext cx="332" cy="35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7</a:t>
              </a:r>
            </a:p>
          </p:txBody>
        </p:sp>
        <p:sp>
          <p:nvSpPr>
            <p:cNvPr id="92178" name="Line 17">
              <a:extLst>
                <a:ext uri="{FF2B5EF4-FFF2-40B4-BE49-F238E27FC236}">
                  <a16:creationId xmlns:a16="http://schemas.microsoft.com/office/drawing/2014/main" id="{83322793-4911-34A6-4516-917CB7A8C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385"/>
              <a:ext cx="435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8">
              <a:extLst>
                <a:ext uri="{FF2B5EF4-FFF2-40B4-BE49-F238E27FC236}">
                  <a16:creationId xmlns:a16="http://schemas.microsoft.com/office/drawing/2014/main" id="{62CB29C1-1A9A-F4C5-77AB-739308573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76"/>
              <a:ext cx="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19">
              <a:extLst>
                <a:ext uri="{FF2B5EF4-FFF2-40B4-BE49-F238E27FC236}">
                  <a16:creationId xmlns:a16="http://schemas.microsoft.com/office/drawing/2014/main" id="{70C53977-5960-AB84-3A38-7596676DE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" y="2995"/>
              <a:ext cx="437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0">
              <a:extLst>
                <a:ext uri="{FF2B5EF4-FFF2-40B4-BE49-F238E27FC236}">
                  <a16:creationId xmlns:a16="http://schemas.microsoft.com/office/drawing/2014/main" id="{BC0A3918-CD7B-DF92-A1CF-D3D6F69F1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3021"/>
              <a:ext cx="586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1">
              <a:extLst>
                <a:ext uri="{FF2B5EF4-FFF2-40B4-BE49-F238E27FC236}">
                  <a16:creationId xmlns:a16="http://schemas.microsoft.com/office/drawing/2014/main" id="{60130BCC-0E59-5ADC-C0CB-BE7F66F60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9" y="3106"/>
              <a:ext cx="379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2">
              <a:extLst>
                <a:ext uri="{FF2B5EF4-FFF2-40B4-BE49-F238E27FC236}">
                  <a16:creationId xmlns:a16="http://schemas.microsoft.com/office/drawing/2014/main" id="{6F20D025-05EB-7EF1-3E93-DD69F23C4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2" y="3447"/>
              <a:ext cx="111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3">
              <a:extLst>
                <a:ext uri="{FF2B5EF4-FFF2-40B4-BE49-F238E27FC236}">
                  <a16:creationId xmlns:a16="http://schemas.microsoft.com/office/drawing/2014/main" id="{FC535B32-796C-8E8B-0417-09EECA150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3007"/>
              <a:ext cx="48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3 Marcador de pie de página">
            <a:extLst>
              <a:ext uri="{FF2B5EF4-FFF2-40B4-BE49-F238E27FC236}">
                <a16:creationId xmlns:a16="http://schemas.microsoft.com/office/drawing/2014/main" id="{1E55F57E-FCCE-E14C-3822-3BBAF9FCFE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B40FD79-5986-498F-A385-BB7D70BD58EE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E195EEA-4009-3636-7FF7-56A1E056D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0"/>
            <a:ext cx="8534400" cy="604838"/>
          </a:xfrm>
        </p:spPr>
        <p:txBody>
          <a:bodyPr/>
          <a:lstStyle/>
          <a:p>
            <a:r>
              <a:rPr lang="es-ES_tradnl" altLang="es-ES_tradnl" b="1">
                <a:latin typeface="Arial" panose="020B0604020202020204" pitchFamily="34" charset="0"/>
              </a:rPr>
              <a:t>4.3.4.2. Grafos dirigidos acíclicos.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7CBA166-CF5E-D593-0E2C-E851E88DB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514350"/>
            <a:ext cx="8932862" cy="1044575"/>
          </a:xfrm>
        </p:spPr>
        <p:txBody>
          <a:bodyPr/>
          <a:lstStyle/>
          <a:p>
            <a:r>
              <a:rPr lang="es-ES_tradnl" altLang="es-ES_tradnl" sz="2800" b="1"/>
              <a:t>Ejemplo:</a:t>
            </a:r>
            <a:r>
              <a:rPr lang="es-ES_tradnl" altLang="es-ES_tradnl" sz="2800"/>
              <a:t> Aplicar los dos algoritmos al siguiente grafo.</a:t>
            </a:r>
          </a:p>
        </p:txBody>
      </p:sp>
      <p:grpSp>
        <p:nvGrpSpPr>
          <p:cNvPr id="93189" name="Group 24">
            <a:extLst>
              <a:ext uri="{FF2B5EF4-FFF2-40B4-BE49-F238E27FC236}">
                <a16:creationId xmlns:a16="http://schemas.microsoft.com/office/drawing/2014/main" id="{BFD992B9-6868-3883-5F72-6F59202BD74A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1506538"/>
            <a:ext cx="4767263" cy="2382837"/>
            <a:chOff x="2385" y="2129"/>
            <a:chExt cx="3003" cy="1501"/>
          </a:xfrm>
        </p:grpSpPr>
        <p:sp>
          <p:nvSpPr>
            <p:cNvPr id="93190" name="Oval 5">
              <a:extLst>
                <a:ext uri="{FF2B5EF4-FFF2-40B4-BE49-F238E27FC236}">
                  <a16:creationId xmlns:a16="http://schemas.microsoft.com/office/drawing/2014/main" id="{7580E6AF-9E4E-B45E-ABDD-5B92E930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129"/>
              <a:ext cx="322" cy="3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93191" name="Oval 6">
              <a:extLst>
                <a:ext uri="{FF2B5EF4-FFF2-40B4-BE49-F238E27FC236}">
                  <a16:creationId xmlns:a16="http://schemas.microsoft.com/office/drawing/2014/main" id="{36AEC5B5-C7D7-9120-1343-8981F5C0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2222"/>
              <a:ext cx="335" cy="33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93192" name="Oval 7">
              <a:extLst>
                <a:ext uri="{FF2B5EF4-FFF2-40B4-BE49-F238E27FC236}">
                  <a16:creationId xmlns:a16="http://schemas.microsoft.com/office/drawing/2014/main" id="{44CC88A8-376B-4EAB-2B9F-78D36B926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2670"/>
              <a:ext cx="335" cy="3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93193" name="Oval 8">
              <a:extLst>
                <a:ext uri="{FF2B5EF4-FFF2-40B4-BE49-F238E27FC236}">
                  <a16:creationId xmlns:a16="http://schemas.microsoft.com/office/drawing/2014/main" id="{9107D568-9E36-BDD9-AC17-2A3314CC4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665"/>
              <a:ext cx="335" cy="3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93194" name="Oval 9">
              <a:extLst>
                <a:ext uri="{FF2B5EF4-FFF2-40B4-BE49-F238E27FC236}">
                  <a16:creationId xmlns:a16="http://schemas.microsoft.com/office/drawing/2014/main" id="{05347BC1-C0FA-9716-A91D-6ABFF8FB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3255"/>
              <a:ext cx="333" cy="3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6</a:t>
              </a:r>
            </a:p>
          </p:txBody>
        </p:sp>
        <p:sp>
          <p:nvSpPr>
            <p:cNvPr id="93195" name="Oval 10">
              <a:extLst>
                <a:ext uri="{FF2B5EF4-FFF2-40B4-BE49-F238E27FC236}">
                  <a16:creationId xmlns:a16="http://schemas.microsoft.com/office/drawing/2014/main" id="{906CA892-6C03-2F2C-8259-43954EC45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2766"/>
              <a:ext cx="322" cy="35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93196" name="Line 11">
              <a:extLst>
                <a:ext uri="{FF2B5EF4-FFF2-40B4-BE49-F238E27FC236}">
                  <a16:creationId xmlns:a16="http://schemas.microsoft.com/office/drawing/2014/main" id="{930F15B5-C56D-E342-CD29-0904C549F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4" y="2290"/>
              <a:ext cx="1063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197" name="Line 12">
              <a:extLst>
                <a:ext uri="{FF2B5EF4-FFF2-40B4-BE49-F238E27FC236}">
                  <a16:creationId xmlns:a16="http://schemas.microsoft.com/office/drawing/2014/main" id="{0335CEA5-A2BB-8355-C068-0C967087F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8" y="2460"/>
              <a:ext cx="421" cy="3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198" name="Line 13">
              <a:extLst>
                <a:ext uri="{FF2B5EF4-FFF2-40B4-BE49-F238E27FC236}">
                  <a16:creationId xmlns:a16="http://schemas.microsoft.com/office/drawing/2014/main" id="{98FD04E1-840F-789C-3D7B-88052D112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7" y="2485"/>
              <a:ext cx="505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199" name="Line 14">
              <a:extLst>
                <a:ext uri="{FF2B5EF4-FFF2-40B4-BE49-F238E27FC236}">
                  <a16:creationId xmlns:a16="http://schemas.microsoft.com/office/drawing/2014/main" id="{A89A915B-5BE6-2901-6A04-C13261889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7" y="2412"/>
              <a:ext cx="428" cy="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0" name="Line 15">
              <a:extLst>
                <a:ext uri="{FF2B5EF4-FFF2-40B4-BE49-F238E27FC236}">
                  <a16:creationId xmlns:a16="http://schemas.microsoft.com/office/drawing/2014/main" id="{4AA3F02A-F228-165B-874A-DD4284F73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24" y="2913"/>
              <a:ext cx="1031" cy="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1" name="Oval 16">
              <a:extLst>
                <a:ext uri="{FF2B5EF4-FFF2-40B4-BE49-F238E27FC236}">
                  <a16:creationId xmlns:a16="http://schemas.microsoft.com/office/drawing/2014/main" id="{DE933044-7652-D80E-F22B-DD25DFED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277"/>
              <a:ext cx="332" cy="35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7</a:t>
              </a:r>
            </a:p>
          </p:txBody>
        </p:sp>
        <p:sp>
          <p:nvSpPr>
            <p:cNvPr id="93202" name="Line 17">
              <a:extLst>
                <a:ext uri="{FF2B5EF4-FFF2-40B4-BE49-F238E27FC236}">
                  <a16:creationId xmlns:a16="http://schemas.microsoft.com/office/drawing/2014/main" id="{19B74405-D7EA-A3C3-1DD1-6C7AC6A85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385"/>
              <a:ext cx="435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3" name="Line 18">
              <a:extLst>
                <a:ext uri="{FF2B5EF4-FFF2-40B4-BE49-F238E27FC236}">
                  <a16:creationId xmlns:a16="http://schemas.microsoft.com/office/drawing/2014/main" id="{E4E786B3-8F48-7E85-8E95-656ED467C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2876"/>
              <a:ext cx="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4" name="Line 19">
              <a:extLst>
                <a:ext uri="{FF2B5EF4-FFF2-40B4-BE49-F238E27FC236}">
                  <a16:creationId xmlns:a16="http://schemas.microsoft.com/office/drawing/2014/main" id="{8F18BAF8-3EE9-1637-8FCD-4FA510665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" y="2995"/>
              <a:ext cx="437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5" name="Line 20">
              <a:extLst>
                <a:ext uri="{FF2B5EF4-FFF2-40B4-BE49-F238E27FC236}">
                  <a16:creationId xmlns:a16="http://schemas.microsoft.com/office/drawing/2014/main" id="{9757C790-CBF3-4F3F-885E-3BF60F71C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3021"/>
              <a:ext cx="586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6" name="Line 21">
              <a:extLst>
                <a:ext uri="{FF2B5EF4-FFF2-40B4-BE49-F238E27FC236}">
                  <a16:creationId xmlns:a16="http://schemas.microsoft.com/office/drawing/2014/main" id="{0A630EDE-D1D3-E46B-61BD-33357EE7A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9" y="3106"/>
              <a:ext cx="379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7" name="Line 22">
              <a:extLst>
                <a:ext uri="{FF2B5EF4-FFF2-40B4-BE49-F238E27FC236}">
                  <a16:creationId xmlns:a16="http://schemas.microsoft.com/office/drawing/2014/main" id="{C62B5E3C-98E5-2AA6-3B94-64B416096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2" y="3447"/>
              <a:ext cx="111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3208" name="Line 23">
              <a:extLst>
                <a:ext uri="{FF2B5EF4-FFF2-40B4-BE49-F238E27FC236}">
                  <a16:creationId xmlns:a16="http://schemas.microsoft.com/office/drawing/2014/main" id="{8318F70D-015A-13BF-0E4F-595335013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3007"/>
              <a:ext cx="48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3 Marcador de pie de página">
            <a:extLst>
              <a:ext uri="{FF2B5EF4-FFF2-40B4-BE49-F238E27FC236}">
                <a16:creationId xmlns:a16="http://schemas.microsoft.com/office/drawing/2014/main" id="{8CB31342-ABC5-447B-DF19-1F5710B591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A5CDA3DE-5365-427B-8536-127783B0656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7873B4B-03A5-DD0A-554B-DC87D318B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13" y="0"/>
            <a:ext cx="85344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b="1">
                <a:latin typeface="Arial" panose="020B0604020202020204" pitchFamily="34" charset="0"/>
              </a:rPr>
              <a:t>4.3.5. Algoritmos sobre grafos no dirigidos.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A2909D0-7AAB-6D78-5B57-9B7FB5B81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581025"/>
            <a:ext cx="8555037" cy="55054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2400" b="1"/>
              <a:t>		4.3.5.1. Puntos de articulación y componentes 			biconexos</a:t>
            </a:r>
          </a:p>
          <a:p>
            <a:pPr>
              <a:buFontTx/>
              <a:buNone/>
            </a:pPr>
            <a:r>
              <a:rPr lang="es-ES_tradnl" altLang="es-ES_tradnl" sz="2400" b="1"/>
              <a:t>		4.3.5.2. Caminos y ciclos de Euler</a:t>
            </a:r>
          </a:p>
          <a:p>
            <a:endParaRPr lang="es-ES_tradnl" altLang="es-ES_tradnl" sz="1200" b="1"/>
          </a:p>
          <a:p>
            <a:r>
              <a:rPr lang="es-ES_tradnl" altLang="es-ES_tradnl" sz="2600" b="1"/>
              <a:t>Definición:</a:t>
            </a:r>
            <a:r>
              <a:rPr lang="es-ES_tradnl" altLang="es-ES_tradnl" sz="2600"/>
              <a:t> Un </a:t>
            </a:r>
            <a:r>
              <a:rPr lang="es-ES_tradnl" altLang="es-ES_tradnl" sz="2600" b="1"/>
              <a:t>punto de articulación</a:t>
            </a:r>
            <a:r>
              <a:rPr lang="es-ES_tradnl" altLang="es-ES_tradnl" sz="2600"/>
              <a:t> de un grafo no dirigido,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, es un nodo </a:t>
            </a:r>
            <a:r>
              <a:rPr lang="es-ES_tradnl" altLang="es-ES_tradnl" sz="2600" b="1"/>
              <a:t>v</a:t>
            </a:r>
            <a:r>
              <a:rPr lang="es-ES_tradnl" altLang="es-ES_tradnl" sz="2600"/>
              <a:t> tal que cuando es eliminado de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 (junto con las aristas incidentes en él) se divide un componente conexo de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 en dos o más componentes conexos.</a:t>
            </a:r>
          </a:p>
          <a:p>
            <a:r>
              <a:rPr lang="es-ES_tradnl" altLang="es-ES_tradnl" sz="2600" b="1"/>
              <a:t>Definición:</a:t>
            </a:r>
            <a:r>
              <a:rPr lang="es-ES_tradnl" altLang="es-ES_tradnl" sz="2600"/>
              <a:t> Un grafo no dirigido se dice que es </a:t>
            </a:r>
            <a:r>
              <a:rPr lang="es-ES_tradnl" altLang="es-ES_tradnl" sz="2600" b="1"/>
              <a:t>biconexo</a:t>
            </a:r>
            <a:r>
              <a:rPr lang="es-ES_tradnl" altLang="es-ES_tradnl" sz="2600"/>
              <a:t> si no tiene puntos de articulación.</a:t>
            </a:r>
          </a:p>
          <a:p>
            <a:r>
              <a:rPr lang="es-ES_tradnl" altLang="es-ES_tradnl" sz="2600" b="1"/>
              <a:t>Definición:</a:t>
            </a:r>
            <a:r>
              <a:rPr lang="es-ES_tradnl" altLang="es-ES_tradnl" sz="2600"/>
              <a:t> Un </a:t>
            </a:r>
            <a:r>
              <a:rPr lang="es-ES_tradnl" altLang="es-ES_tradnl" sz="2600" b="1"/>
              <a:t>componente biconexo</a:t>
            </a:r>
            <a:r>
              <a:rPr lang="es-ES_tradnl" altLang="es-ES_tradnl" sz="2600"/>
              <a:t> de un grafo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 es un subgrafo biconexo y maximal de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3 Marcador de pie de página">
            <a:extLst>
              <a:ext uri="{FF2B5EF4-FFF2-40B4-BE49-F238E27FC236}">
                <a16:creationId xmlns:a16="http://schemas.microsoft.com/office/drawing/2014/main" id="{C8FA0B6F-5D29-8024-D112-E93E649BE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45C0C92-9B97-4157-8D66-D48BA61EBC89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5235" name="Rectangle 5">
            <a:extLst>
              <a:ext uri="{FF2B5EF4-FFF2-40B4-BE49-F238E27FC236}">
                <a16:creationId xmlns:a16="http://schemas.microsoft.com/office/drawing/2014/main" id="{B985C875-4F83-55BF-EE60-C99BD535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427163"/>
            <a:ext cx="7743825" cy="3351212"/>
          </a:xfrm>
          <a:prstGeom prst="rect">
            <a:avLst/>
          </a:prstGeom>
          <a:solidFill>
            <a:srgbClr val="00FF00">
              <a:alpha val="8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0F321912-B75A-5D0C-0035-BC90F4A3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1630363"/>
            <a:ext cx="6900863" cy="29718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5237" name="Rectangle 7">
            <a:extLst>
              <a:ext uri="{FF2B5EF4-FFF2-40B4-BE49-F238E27FC236}">
                <a16:creationId xmlns:a16="http://schemas.microsoft.com/office/drawing/2014/main" id="{F0C249FD-1B3A-2C1D-E8B2-0B90F509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225" y="2268538"/>
            <a:ext cx="996950" cy="1552575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5238" name="Line 8">
            <a:extLst>
              <a:ext uri="{FF2B5EF4-FFF2-40B4-BE49-F238E27FC236}">
                <a16:creationId xmlns:a16="http://schemas.microsoft.com/office/drawing/2014/main" id="{F015F2E6-46C8-516D-F768-873D547D5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7725" y="1617663"/>
            <a:ext cx="12700" cy="3025775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5239" name="Rectangle 9">
            <a:extLst>
              <a:ext uri="{FF2B5EF4-FFF2-40B4-BE49-F238E27FC236}">
                <a16:creationId xmlns:a16="http://schemas.microsoft.com/office/drawing/2014/main" id="{3AB32263-ADD3-892A-5748-E5FA93AFB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2303463"/>
            <a:ext cx="996950" cy="1552575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5240" name="Oval 10">
            <a:extLst>
              <a:ext uri="{FF2B5EF4-FFF2-40B4-BE49-F238E27FC236}">
                <a16:creationId xmlns:a16="http://schemas.microsoft.com/office/drawing/2014/main" id="{F0CA1FAE-F7FC-FC13-A8E3-B33522960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543175"/>
            <a:ext cx="1289050" cy="1108075"/>
          </a:xfrm>
          <a:prstGeom prst="ellips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95241" name="Freeform 11">
            <a:extLst>
              <a:ext uri="{FF2B5EF4-FFF2-40B4-BE49-F238E27FC236}">
                <a16:creationId xmlns:a16="http://schemas.microsoft.com/office/drawing/2014/main" id="{3E92EF5C-CD50-E48B-986B-84743ADB3D6D}"/>
              </a:ext>
            </a:extLst>
          </p:cNvPr>
          <p:cNvSpPr>
            <a:spLocks/>
          </p:cNvSpPr>
          <p:nvPr/>
        </p:nvSpPr>
        <p:spPr bwMode="auto">
          <a:xfrm>
            <a:off x="2176463" y="2620963"/>
            <a:ext cx="293687" cy="900112"/>
          </a:xfrm>
          <a:custGeom>
            <a:avLst/>
            <a:gdLst>
              <a:gd name="T0" fmla="*/ 2147483646 w 185"/>
              <a:gd name="T1" fmla="*/ 0 h 602"/>
              <a:gd name="T2" fmla="*/ 2147483646 w 185"/>
              <a:gd name="T3" fmla="*/ 2147483646 h 602"/>
              <a:gd name="T4" fmla="*/ 2147483646 w 185"/>
              <a:gd name="T5" fmla="*/ 2147483646 h 602"/>
              <a:gd name="T6" fmla="*/ 0 w 185"/>
              <a:gd name="T7" fmla="*/ 2147483646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" h="602">
                <a:moveTo>
                  <a:pt x="9" y="0"/>
                </a:moveTo>
                <a:cubicBezTo>
                  <a:pt x="78" y="78"/>
                  <a:pt x="147" y="156"/>
                  <a:pt x="166" y="236"/>
                </a:cubicBezTo>
                <a:cubicBezTo>
                  <a:pt x="185" y="316"/>
                  <a:pt x="150" y="419"/>
                  <a:pt x="122" y="480"/>
                </a:cubicBezTo>
                <a:cubicBezTo>
                  <a:pt x="94" y="541"/>
                  <a:pt x="20" y="582"/>
                  <a:pt x="0" y="602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5242" name="Freeform 12">
            <a:extLst>
              <a:ext uri="{FF2B5EF4-FFF2-40B4-BE49-F238E27FC236}">
                <a16:creationId xmlns:a16="http://schemas.microsoft.com/office/drawing/2014/main" id="{74E3D305-D632-ECE3-651F-595BBADD446D}"/>
              </a:ext>
            </a:extLst>
          </p:cNvPr>
          <p:cNvSpPr>
            <a:spLocks/>
          </p:cNvSpPr>
          <p:nvPr/>
        </p:nvSpPr>
        <p:spPr bwMode="auto">
          <a:xfrm flipH="1">
            <a:off x="6732588" y="2616200"/>
            <a:ext cx="301625" cy="900113"/>
          </a:xfrm>
          <a:custGeom>
            <a:avLst/>
            <a:gdLst>
              <a:gd name="T0" fmla="*/ 2147483646 w 185"/>
              <a:gd name="T1" fmla="*/ 0 h 602"/>
              <a:gd name="T2" fmla="*/ 2147483646 w 185"/>
              <a:gd name="T3" fmla="*/ 2147483646 h 602"/>
              <a:gd name="T4" fmla="*/ 2147483646 w 185"/>
              <a:gd name="T5" fmla="*/ 2147483646 h 602"/>
              <a:gd name="T6" fmla="*/ 0 w 185"/>
              <a:gd name="T7" fmla="*/ 2147483646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5" h="602">
                <a:moveTo>
                  <a:pt x="9" y="0"/>
                </a:moveTo>
                <a:cubicBezTo>
                  <a:pt x="78" y="78"/>
                  <a:pt x="147" y="156"/>
                  <a:pt x="166" y="236"/>
                </a:cubicBezTo>
                <a:cubicBezTo>
                  <a:pt x="185" y="316"/>
                  <a:pt x="150" y="419"/>
                  <a:pt x="122" y="480"/>
                </a:cubicBezTo>
                <a:cubicBezTo>
                  <a:pt x="94" y="541"/>
                  <a:pt x="20" y="582"/>
                  <a:pt x="0" y="602"/>
                </a:cubicBezTo>
              </a:path>
            </a:pathLst>
          </a:custGeom>
          <a:noFill/>
          <a:ln w="762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95243" name="Group 43">
            <a:extLst>
              <a:ext uri="{FF2B5EF4-FFF2-40B4-BE49-F238E27FC236}">
                <a16:creationId xmlns:a16="http://schemas.microsoft.com/office/drawing/2014/main" id="{B94FCB63-E9E8-0F60-5246-6BE1B8916F73}"/>
              </a:ext>
            </a:extLst>
          </p:cNvPr>
          <p:cNvGrpSpPr>
            <a:grpSpLocks/>
          </p:cNvGrpSpPr>
          <p:nvPr/>
        </p:nvGrpSpPr>
        <p:grpSpPr bwMode="auto">
          <a:xfrm>
            <a:off x="1525588" y="2162175"/>
            <a:ext cx="5791200" cy="2228850"/>
            <a:chOff x="943" y="1633"/>
            <a:chExt cx="3648" cy="1404"/>
          </a:xfrm>
        </p:grpSpPr>
        <p:sp>
          <p:nvSpPr>
            <p:cNvPr id="95270" name="Line 23">
              <a:extLst>
                <a:ext uri="{FF2B5EF4-FFF2-40B4-BE49-F238E27FC236}">
                  <a16:creationId xmlns:a16="http://schemas.microsoft.com/office/drawing/2014/main" id="{4E9D6066-47D8-C273-0E59-7AD3D3C26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" y="1711"/>
              <a:ext cx="454" cy="54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1" name="Line 24">
              <a:extLst>
                <a:ext uri="{FF2B5EF4-FFF2-40B4-BE49-F238E27FC236}">
                  <a16:creationId xmlns:a16="http://schemas.microsoft.com/office/drawing/2014/main" id="{D125AAA6-EA8E-9919-8BA9-351B00D34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33"/>
              <a:ext cx="785" cy="4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2" name="Line 27">
              <a:extLst>
                <a:ext uri="{FF2B5EF4-FFF2-40B4-BE49-F238E27FC236}">
                  <a16:creationId xmlns:a16="http://schemas.microsoft.com/office/drawing/2014/main" id="{79F5E1A2-B144-E598-6EC9-FB686014A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1684"/>
              <a:ext cx="218" cy="4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3" name="Line 28">
              <a:extLst>
                <a:ext uri="{FF2B5EF4-FFF2-40B4-BE49-F238E27FC236}">
                  <a16:creationId xmlns:a16="http://schemas.microsoft.com/office/drawing/2014/main" id="{2DB828A9-51AA-E8AF-2E8D-F638C78AC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3" y="2208"/>
              <a:ext cx="541" cy="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4" name="Line 29">
              <a:extLst>
                <a:ext uri="{FF2B5EF4-FFF2-40B4-BE49-F238E27FC236}">
                  <a16:creationId xmlns:a16="http://schemas.microsoft.com/office/drawing/2014/main" id="{8348DCA4-6508-7DF1-AD53-CF2522D19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252"/>
              <a:ext cx="716" cy="7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5" name="Line 30">
              <a:extLst>
                <a:ext uri="{FF2B5EF4-FFF2-40B4-BE49-F238E27FC236}">
                  <a16:creationId xmlns:a16="http://schemas.microsoft.com/office/drawing/2014/main" id="{E0D7F295-C3A0-CA15-19C9-DB2899A9E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" y="2269"/>
              <a:ext cx="576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6" name="Line 31">
              <a:extLst>
                <a:ext uri="{FF2B5EF4-FFF2-40B4-BE49-F238E27FC236}">
                  <a16:creationId xmlns:a16="http://schemas.microsoft.com/office/drawing/2014/main" id="{489A1406-1637-6054-735C-0BE8C18D4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99"/>
              <a:ext cx="846" cy="2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7" name="Line 32">
              <a:extLst>
                <a:ext uri="{FF2B5EF4-FFF2-40B4-BE49-F238E27FC236}">
                  <a16:creationId xmlns:a16="http://schemas.microsoft.com/office/drawing/2014/main" id="{07B3C957-96B6-40C1-5834-34E4EA9B9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9" y="1719"/>
              <a:ext cx="498" cy="3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8" name="Line 33">
              <a:extLst>
                <a:ext uri="{FF2B5EF4-FFF2-40B4-BE49-F238E27FC236}">
                  <a16:creationId xmlns:a16="http://schemas.microsoft.com/office/drawing/2014/main" id="{6EFFE9A4-F6AC-FF75-8203-DFE1D6A8D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78"/>
              <a:ext cx="733" cy="3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79" name="Line 34">
              <a:extLst>
                <a:ext uri="{FF2B5EF4-FFF2-40B4-BE49-F238E27FC236}">
                  <a16:creationId xmlns:a16="http://schemas.microsoft.com/office/drawing/2014/main" id="{FD761A42-3F2D-307C-80ED-8FFD8C56D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8" y="1676"/>
              <a:ext cx="916" cy="1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80" name="Line 35">
              <a:extLst>
                <a:ext uri="{FF2B5EF4-FFF2-40B4-BE49-F238E27FC236}">
                  <a16:creationId xmlns:a16="http://schemas.microsoft.com/office/drawing/2014/main" id="{52897C4B-7323-8ED3-5C66-E72260C7D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2374"/>
              <a:ext cx="716" cy="1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81" name="Line 36">
              <a:extLst>
                <a:ext uri="{FF2B5EF4-FFF2-40B4-BE49-F238E27FC236}">
                  <a16:creationId xmlns:a16="http://schemas.microsoft.com/office/drawing/2014/main" id="{8AB43E15-92AB-C71B-3ECE-9DE4C626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" y="1772"/>
              <a:ext cx="375" cy="6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82" name="Line 37">
              <a:extLst>
                <a:ext uri="{FF2B5EF4-FFF2-40B4-BE49-F238E27FC236}">
                  <a16:creationId xmlns:a16="http://schemas.microsoft.com/office/drawing/2014/main" id="{D8238BEF-D5C8-EA84-5C22-B8FD21AFE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6" y="1728"/>
              <a:ext cx="602" cy="69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83" name="Line 38">
              <a:extLst>
                <a:ext uri="{FF2B5EF4-FFF2-40B4-BE49-F238E27FC236}">
                  <a16:creationId xmlns:a16="http://schemas.microsoft.com/office/drawing/2014/main" id="{5C77BABF-F240-B1BC-EAEC-43D5034C7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1711"/>
              <a:ext cx="139" cy="6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84" name="Line 39">
              <a:extLst>
                <a:ext uri="{FF2B5EF4-FFF2-40B4-BE49-F238E27FC236}">
                  <a16:creationId xmlns:a16="http://schemas.microsoft.com/office/drawing/2014/main" id="{7BF6253F-7D94-3565-A18B-F22F41DA7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2409"/>
              <a:ext cx="288" cy="61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85" name="Line 40">
              <a:extLst>
                <a:ext uri="{FF2B5EF4-FFF2-40B4-BE49-F238E27FC236}">
                  <a16:creationId xmlns:a16="http://schemas.microsoft.com/office/drawing/2014/main" id="{83A4AE67-373C-E30B-AB5B-6A8957DD2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" y="2383"/>
              <a:ext cx="777" cy="1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286" name="Line 41">
              <a:extLst>
                <a:ext uri="{FF2B5EF4-FFF2-40B4-BE49-F238E27FC236}">
                  <a16:creationId xmlns:a16="http://schemas.microsoft.com/office/drawing/2014/main" id="{F6BB9066-1694-91F3-0CF7-F1129A2AE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583"/>
              <a:ext cx="462" cy="4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5244" name="Rectangle 2">
            <a:extLst>
              <a:ext uri="{FF2B5EF4-FFF2-40B4-BE49-F238E27FC236}">
                <a16:creationId xmlns:a16="http://schemas.microsoft.com/office/drawing/2014/main" id="{6FC8E131-CC10-B5F0-13EE-B584035D9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4.3.5.1. Puntos de articulación y componentes biconexos.</a:t>
            </a:r>
          </a:p>
        </p:txBody>
      </p:sp>
      <p:sp>
        <p:nvSpPr>
          <p:cNvPr id="95245" name="Rectangle 3">
            <a:extLst>
              <a:ext uri="{FF2B5EF4-FFF2-40B4-BE49-F238E27FC236}">
                <a16:creationId xmlns:a16="http://schemas.microsoft.com/office/drawing/2014/main" id="{2C5FA510-FE9F-8EBE-5332-B9BD5CE2D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501650"/>
            <a:ext cx="8555037" cy="933450"/>
          </a:xfrm>
        </p:spPr>
        <p:txBody>
          <a:bodyPr/>
          <a:lstStyle/>
          <a:p>
            <a:r>
              <a:rPr lang="es-ES_tradnl" altLang="es-ES_tradnl" sz="2600" b="1"/>
              <a:t>Ejemplo:</a:t>
            </a:r>
            <a:r>
              <a:rPr lang="es-ES_tradnl" altLang="es-ES_tradnl" sz="2600"/>
              <a:t> Grafo de estrategias de pase del balón del Real Murcia.</a:t>
            </a:r>
          </a:p>
        </p:txBody>
      </p:sp>
      <p:pic>
        <p:nvPicPr>
          <p:cNvPr id="95246" name="Picture 13" descr="jugador">
            <a:extLst>
              <a:ext uri="{FF2B5EF4-FFF2-40B4-BE49-F238E27FC236}">
                <a16:creationId xmlns:a16="http://schemas.microsoft.com/office/drawing/2014/main" id="{F41A1FEB-34AA-281C-88C7-E6DF1FAF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678113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7" name="Picture 14" descr="jugador">
            <a:extLst>
              <a:ext uri="{FF2B5EF4-FFF2-40B4-BE49-F238E27FC236}">
                <a16:creationId xmlns:a16="http://schemas.microsoft.com/office/drawing/2014/main" id="{974A8EE4-F882-D152-ECE0-D68425B6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1728788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8" name="Picture 15" descr="jugador">
            <a:extLst>
              <a:ext uri="{FF2B5EF4-FFF2-40B4-BE49-F238E27FC236}">
                <a16:creationId xmlns:a16="http://schemas.microsoft.com/office/drawing/2014/main" id="{25AED632-76A4-B7E7-BE05-524A63F0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754438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49" name="Picture 16" descr="jugador">
            <a:extLst>
              <a:ext uri="{FF2B5EF4-FFF2-40B4-BE49-F238E27FC236}">
                <a16:creationId xmlns:a16="http://schemas.microsoft.com/office/drawing/2014/main" id="{25496D93-3131-7214-B21C-BA541D480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562225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0" name="Picture 17" descr="jugador">
            <a:extLst>
              <a:ext uri="{FF2B5EF4-FFF2-40B4-BE49-F238E27FC236}">
                <a16:creationId xmlns:a16="http://schemas.microsoft.com/office/drawing/2014/main" id="{73B691A1-E073-940D-7B63-440F8C402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827213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1" name="Picture 18" descr="jugador">
            <a:extLst>
              <a:ext uri="{FF2B5EF4-FFF2-40B4-BE49-F238E27FC236}">
                <a16:creationId xmlns:a16="http://schemas.microsoft.com/office/drawing/2014/main" id="{E189AC86-9CB9-78F9-6B20-5C7BD2BC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3062288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2" name="Picture 19" descr="jugador">
            <a:extLst>
              <a:ext uri="{FF2B5EF4-FFF2-40B4-BE49-F238E27FC236}">
                <a16:creationId xmlns:a16="http://schemas.microsoft.com/office/drawing/2014/main" id="{962ECCE2-7345-21A9-FA0B-4690C7E6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3143250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3" name="Picture 20" descr="jugador">
            <a:extLst>
              <a:ext uri="{FF2B5EF4-FFF2-40B4-BE49-F238E27FC236}">
                <a16:creationId xmlns:a16="http://schemas.microsoft.com/office/drawing/2014/main" id="{5D60980A-A68F-A0E8-0B85-DD1712B11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3835400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4" name="Picture 21" descr="jugador">
            <a:extLst>
              <a:ext uri="{FF2B5EF4-FFF2-40B4-BE49-F238E27FC236}">
                <a16:creationId xmlns:a16="http://schemas.microsoft.com/office/drawing/2014/main" id="{6E218B13-A4A8-0706-7CD7-1E196E8F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3033713"/>
            <a:ext cx="3413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5" name="Picture 22" descr="jugador">
            <a:extLst>
              <a:ext uri="{FF2B5EF4-FFF2-40B4-BE49-F238E27FC236}">
                <a16:creationId xmlns:a16="http://schemas.microsoft.com/office/drawing/2014/main" id="{3AFD025B-CF15-C716-7802-1718AC27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1771650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56" name="Picture 26" descr="jugador">
            <a:extLst>
              <a:ext uri="{FF2B5EF4-FFF2-40B4-BE49-F238E27FC236}">
                <a16:creationId xmlns:a16="http://schemas.microsoft.com/office/drawing/2014/main" id="{31B445B6-0AF7-944B-BFF7-87BD2B6E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736850"/>
            <a:ext cx="3397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308" name="Rectangle 44">
            <a:extLst>
              <a:ext uri="{FF2B5EF4-FFF2-40B4-BE49-F238E27FC236}">
                <a16:creationId xmlns:a16="http://schemas.microsoft.com/office/drawing/2014/main" id="{61FA8C43-0135-E45F-503F-891AAAB7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4851400"/>
            <a:ext cx="8555038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s-ES_tradnl" altLang="es-ES_tradnl" sz="2600"/>
              <a:t>¿Qué jugador, o jugadores, desconectan al equipo si los eliminamos?</a:t>
            </a:r>
          </a:p>
          <a:p>
            <a:pPr>
              <a:spcBef>
                <a:spcPct val="10000"/>
              </a:spcBef>
            </a:pPr>
            <a:r>
              <a:rPr lang="es-ES_tradnl" altLang="es-ES_tradnl" sz="2600"/>
              <a:t>Escribir un algoritmo que lo calcule.</a:t>
            </a:r>
          </a:p>
        </p:txBody>
      </p:sp>
      <p:sp>
        <p:nvSpPr>
          <p:cNvPr id="95258" name="Text Box 46">
            <a:extLst>
              <a:ext uri="{FF2B5EF4-FFF2-40B4-BE49-F238E27FC236}">
                <a16:creationId xmlns:a16="http://schemas.microsoft.com/office/drawing/2014/main" id="{F65F5E57-5980-A69D-7E11-1941CFB6C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28146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1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59" name="Text Box 47">
            <a:extLst>
              <a:ext uri="{FF2B5EF4-FFF2-40B4-BE49-F238E27FC236}">
                <a16:creationId xmlns:a16="http://schemas.microsoft.com/office/drawing/2014/main" id="{88EE9D7D-78B8-0EB9-674A-0F8A1EFA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16303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2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0" name="Text Box 48">
            <a:extLst>
              <a:ext uri="{FF2B5EF4-FFF2-40B4-BE49-F238E27FC236}">
                <a16:creationId xmlns:a16="http://schemas.microsoft.com/office/drawing/2014/main" id="{044A594C-2C53-3D03-FF7A-31FC3922B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27892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3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1" name="Text Box 49">
            <a:extLst>
              <a:ext uri="{FF2B5EF4-FFF2-40B4-BE49-F238E27FC236}">
                <a16:creationId xmlns:a16="http://schemas.microsoft.com/office/drawing/2014/main" id="{9CD3A903-A266-F77E-E743-EFC015B44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8" y="40020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4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2" name="Text Box 50">
            <a:extLst>
              <a:ext uri="{FF2B5EF4-FFF2-40B4-BE49-F238E27FC236}">
                <a16:creationId xmlns:a16="http://schemas.microsoft.com/office/drawing/2014/main" id="{20DE2E01-60D7-76CE-8D0D-51D5E9C2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26797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5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3" name="Text Box 52">
            <a:extLst>
              <a:ext uri="{FF2B5EF4-FFF2-40B4-BE49-F238E27FC236}">
                <a16:creationId xmlns:a16="http://schemas.microsoft.com/office/drawing/2014/main" id="{644F1563-8E4B-F5C7-B945-70B75BAA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954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6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4" name="Text Box 53">
            <a:extLst>
              <a:ext uri="{FF2B5EF4-FFF2-40B4-BE49-F238E27FC236}">
                <a16:creationId xmlns:a16="http://schemas.microsoft.com/office/drawing/2014/main" id="{25C28A9C-B33C-3F94-9774-9B99FB7F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88" y="339725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7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5" name="Text Box 54">
            <a:extLst>
              <a:ext uri="{FF2B5EF4-FFF2-40B4-BE49-F238E27FC236}">
                <a16:creationId xmlns:a16="http://schemas.microsoft.com/office/drawing/2014/main" id="{F952F26E-4CA9-7D50-FCE3-2C9F20A2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18113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8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6" name="Text Box 55">
            <a:extLst>
              <a:ext uri="{FF2B5EF4-FFF2-40B4-BE49-F238E27FC236}">
                <a16:creationId xmlns:a16="http://schemas.microsoft.com/office/drawing/2014/main" id="{C575323F-6F5A-36A3-AC98-98AC351D9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25" y="293211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9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7" name="Text Box 56">
            <a:extLst>
              <a:ext uri="{FF2B5EF4-FFF2-40B4-BE49-F238E27FC236}">
                <a16:creationId xmlns:a16="http://schemas.microsoft.com/office/drawing/2014/main" id="{F83B38BC-4D5E-626D-DD93-1F9BF75E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4008438"/>
            <a:ext cx="442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10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8" name="Text Box 57">
            <a:extLst>
              <a:ext uri="{FF2B5EF4-FFF2-40B4-BE49-F238E27FC236}">
                <a16:creationId xmlns:a16="http://schemas.microsoft.com/office/drawing/2014/main" id="{D86DAAD1-1246-9CE9-EDFD-B07A5577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3127375"/>
            <a:ext cx="47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solidFill>
                  <a:schemeClr val="tx2"/>
                </a:solidFill>
              </a:rPr>
              <a:t>11</a:t>
            </a:r>
            <a:endParaRPr lang="es-ES" altLang="es-ES_tradnl" sz="1800" b="1">
              <a:solidFill>
                <a:schemeClr val="tx2"/>
              </a:solidFill>
            </a:endParaRPr>
          </a:p>
        </p:txBody>
      </p:sp>
      <p:sp>
        <p:nvSpPr>
          <p:cNvPr id="95269" name="Rectangle 58">
            <a:extLst>
              <a:ext uri="{FF2B5EF4-FFF2-40B4-BE49-F238E27FC236}">
                <a16:creationId xmlns:a16="http://schemas.microsoft.com/office/drawing/2014/main" id="{210D28DB-31D7-C4EF-9102-044BCE34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5653088"/>
            <a:ext cx="3762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>
                <a:hlinkClick r:id="rId3" action="ppaction://hlinksldjump"/>
              </a:rPr>
              <a:t>+</a:t>
            </a:r>
            <a:endParaRPr lang="es-ES_tradnl" altLang="es-ES_tradnl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3 Marcador de pie de página">
            <a:extLst>
              <a:ext uri="{FF2B5EF4-FFF2-40B4-BE49-F238E27FC236}">
                <a16:creationId xmlns:a16="http://schemas.microsoft.com/office/drawing/2014/main" id="{1A867F79-08B2-738F-75E3-91D27304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3F3FD64-BD29-47F3-9DCB-D8117D2C867A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6259" name="Rectangle 28">
            <a:extLst>
              <a:ext uri="{FF2B5EF4-FFF2-40B4-BE49-F238E27FC236}">
                <a16:creationId xmlns:a16="http://schemas.microsoft.com/office/drawing/2014/main" id="{A3D6E732-6BA9-2907-9A60-50BD8CCEC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4.3.5.1. Puntos de articulación y componentes biconexos.</a:t>
            </a:r>
          </a:p>
        </p:txBody>
      </p:sp>
      <p:sp>
        <p:nvSpPr>
          <p:cNvPr id="140317" name="Rectangle 29">
            <a:extLst>
              <a:ext uri="{FF2B5EF4-FFF2-40B4-BE49-F238E27FC236}">
                <a16:creationId xmlns:a16="http://schemas.microsoft.com/office/drawing/2014/main" id="{5E5F31FE-D56E-A282-8977-D8987B477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517525"/>
            <a:ext cx="8555037" cy="5810250"/>
          </a:xfrm>
        </p:spPr>
        <p:txBody>
          <a:bodyPr/>
          <a:lstStyle/>
          <a:p>
            <a:r>
              <a:rPr lang="es-ES_tradnl" altLang="es-ES_tradnl" sz="2800" b="1"/>
              <a:t>Definición:</a:t>
            </a:r>
            <a:r>
              <a:rPr lang="es-ES_tradnl" altLang="es-ES_tradnl" sz="2800"/>
              <a:t> Un grafo </a:t>
            </a:r>
            <a:r>
              <a:rPr lang="es-ES_tradnl" altLang="es-ES_tradnl" sz="2800" b="1"/>
              <a:t>G</a:t>
            </a:r>
            <a:r>
              <a:rPr lang="es-ES_tradnl" altLang="es-ES_tradnl" sz="2800"/>
              <a:t> tiene </a:t>
            </a:r>
            <a:r>
              <a:rPr lang="es-ES_tradnl" altLang="es-ES_tradnl" sz="2800" b="1"/>
              <a:t>conectividad k</a:t>
            </a:r>
            <a:r>
              <a:rPr lang="es-ES_tradnl" altLang="es-ES_tradnl" sz="2800"/>
              <a:t> si la eliminación de </a:t>
            </a:r>
            <a:r>
              <a:rPr lang="es-ES_tradnl" altLang="es-ES_tradnl" sz="2800" b="1"/>
              <a:t>k-1</a:t>
            </a:r>
            <a:r>
              <a:rPr lang="es-ES_tradnl" altLang="es-ES_tradnl" sz="2800"/>
              <a:t> nodos cualesquiera (con sus aristas) no desconecta el grafo.</a:t>
            </a:r>
          </a:p>
          <a:p>
            <a:r>
              <a:rPr lang="es-ES_tradnl" altLang="es-ES_tradnl" sz="2800"/>
              <a:t>Por lo tanto, un grafo es </a:t>
            </a:r>
            <a:r>
              <a:rPr lang="es-ES_tradnl" altLang="es-ES_tradnl" sz="2800" b="1"/>
              <a:t>biconexo</a:t>
            </a:r>
            <a:r>
              <a:rPr lang="es-ES_tradnl" altLang="es-ES_tradnl" sz="2800"/>
              <a:t> si y sólo si tiene conectividad 2 o más.</a:t>
            </a:r>
          </a:p>
          <a:p>
            <a:endParaRPr lang="es-ES_tradnl" altLang="es-ES_tradnl" sz="2800"/>
          </a:p>
          <a:p>
            <a:endParaRPr lang="es-ES_tradnl" altLang="es-ES_tradnl" sz="2800"/>
          </a:p>
          <a:p>
            <a:endParaRPr lang="es-ES_tradnl" altLang="es-ES_tradnl" sz="2800"/>
          </a:p>
          <a:p>
            <a:endParaRPr lang="es-ES_tradnl" altLang="es-ES_tradnl" sz="1800"/>
          </a:p>
          <a:p>
            <a:r>
              <a:rPr lang="es-ES_tradnl" altLang="es-ES_tradnl" sz="2800" b="1"/>
              <a:t>Posible algoritmo:</a:t>
            </a:r>
            <a:r>
              <a:rPr lang="es-ES_tradnl" altLang="es-ES_tradnl" sz="2800"/>
              <a:t> Eliminar los nodos uno a uno. Para cada uno, comprobar si el grafo sigue siendo conexo.</a:t>
            </a:r>
          </a:p>
        </p:txBody>
      </p:sp>
      <p:grpSp>
        <p:nvGrpSpPr>
          <p:cNvPr id="96261" name="Group 61">
            <a:extLst>
              <a:ext uri="{FF2B5EF4-FFF2-40B4-BE49-F238E27FC236}">
                <a16:creationId xmlns:a16="http://schemas.microsoft.com/office/drawing/2014/main" id="{7F084064-BBEC-6965-98FD-74EB48A3794B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2820988"/>
            <a:ext cx="4090988" cy="1698625"/>
            <a:chOff x="1274" y="1902"/>
            <a:chExt cx="2577" cy="1070"/>
          </a:xfrm>
        </p:grpSpPr>
        <p:sp>
          <p:nvSpPr>
            <p:cNvPr id="96262" name="Line 43">
              <a:extLst>
                <a:ext uri="{FF2B5EF4-FFF2-40B4-BE49-F238E27FC236}">
                  <a16:creationId xmlns:a16="http://schemas.microsoft.com/office/drawing/2014/main" id="{A8074F3B-B48D-0D9C-70FA-F2185CB0A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3" y="2059"/>
              <a:ext cx="770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3" name="Line 44">
              <a:extLst>
                <a:ext uri="{FF2B5EF4-FFF2-40B4-BE49-F238E27FC236}">
                  <a16:creationId xmlns:a16="http://schemas.microsoft.com/office/drawing/2014/main" id="{0CC0B0E0-88F6-F75D-ABBB-1CD864D20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2032"/>
              <a:ext cx="780" cy="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4" name="Line 46">
              <a:extLst>
                <a:ext uri="{FF2B5EF4-FFF2-40B4-BE49-F238E27FC236}">
                  <a16:creationId xmlns:a16="http://schemas.microsoft.com/office/drawing/2014/main" id="{3CB37B82-820B-521E-982C-AD2C7D55A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2" y="2091"/>
              <a:ext cx="49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5" name="Line 47">
              <a:extLst>
                <a:ext uri="{FF2B5EF4-FFF2-40B4-BE49-F238E27FC236}">
                  <a16:creationId xmlns:a16="http://schemas.microsoft.com/office/drawing/2014/main" id="{DDE091F1-4FC3-A4FD-314F-43C49EE15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2638"/>
              <a:ext cx="754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6" name="Line 48">
              <a:extLst>
                <a:ext uri="{FF2B5EF4-FFF2-40B4-BE49-F238E27FC236}">
                  <a16:creationId xmlns:a16="http://schemas.microsoft.com/office/drawing/2014/main" id="{4AE1A2E2-200F-542D-8876-340391C49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7" y="2785"/>
              <a:ext cx="716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7" name="Line 49">
              <a:extLst>
                <a:ext uri="{FF2B5EF4-FFF2-40B4-BE49-F238E27FC236}">
                  <a16:creationId xmlns:a16="http://schemas.microsoft.com/office/drawing/2014/main" id="{FEC85FA3-A4D3-8338-430D-A0A6FFFEB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4" y="2049"/>
              <a:ext cx="491" cy="3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8" name="Line 50">
              <a:extLst>
                <a:ext uri="{FF2B5EF4-FFF2-40B4-BE49-F238E27FC236}">
                  <a16:creationId xmlns:a16="http://schemas.microsoft.com/office/drawing/2014/main" id="{E6A8CE0C-5166-805D-FAE5-0B599E2FB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2414"/>
              <a:ext cx="707" cy="4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6269" name="Oval 51">
              <a:extLst>
                <a:ext uri="{FF2B5EF4-FFF2-40B4-BE49-F238E27FC236}">
                  <a16:creationId xmlns:a16="http://schemas.microsoft.com/office/drawing/2014/main" id="{3949F19C-76D9-CE0C-6499-CDCFB356F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1973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96270" name="Oval 52">
              <a:extLst>
                <a:ext uri="{FF2B5EF4-FFF2-40B4-BE49-F238E27FC236}">
                  <a16:creationId xmlns:a16="http://schemas.microsoft.com/office/drawing/2014/main" id="{D2B2DAA8-84FB-21B6-4D29-2D1C4BF27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1925"/>
              <a:ext cx="308" cy="2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96271" name="Oval 53">
              <a:extLst>
                <a:ext uri="{FF2B5EF4-FFF2-40B4-BE49-F238E27FC236}">
                  <a16:creationId xmlns:a16="http://schemas.microsoft.com/office/drawing/2014/main" id="{25627C92-F54C-8104-E8F6-D76272A51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2467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96272" name="Oval 54">
              <a:extLst>
                <a:ext uri="{FF2B5EF4-FFF2-40B4-BE49-F238E27FC236}">
                  <a16:creationId xmlns:a16="http://schemas.microsoft.com/office/drawing/2014/main" id="{C4B79825-6752-14EC-F23C-F78081928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2712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  <p:sp>
          <p:nvSpPr>
            <p:cNvPr id="96273" name="Oval 55">
              <a:extLst>
                <a:ext uri="{FF2B5EF4-FFF2-40B4-BE49-F238E27FC236}">
                  <a16:creationId xmlns:a16="http://schemas.microsoft.com/office/drawing/2014/main" id="{BB1DDD59-5A3E-4EE6-4269-81370E1F5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902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8</a:t>
              </a:r>
            </a:p>
          </p:txBody>
        </p:sp>
        <p:sp>
          <p:nvSpPr>
            <p:cNvPr id="96274" name="Oval 56">
              <a:extLst>
                <a:ext uri="{FF2B5EF4-FFF2-40B4-BE49-F238E27FC236}">
                  <a16:creationId xmlns:a16="http://schemas.microsoft.com/office/drawing/2014/main" id="{B8076BE4-0B3A-CACF-9543-FF39BDD57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658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96275" name="Oval 57">
              <a:extLst>
                <a:ext uri="{FF2B5EF4-FFF2-40B4-BE49-F238E27FC236}">
                  <a16:creationId xmlns:a16="http://schemas.microsoft.com/office/drawing/2014/main" id="{6C5DF7B7-52D8-E53A-F819-82A88EBD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272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3 Marcador de pie de página">
            <a:extLst>
              <a:ext uri="{FF2B5EF4-FFF2-40B4-BE49-F238E27FC236}">
                <a16:creationId xmlns:a16="http://schemas.microsoft.com/office/drawing/2014/main" id="{56BC63E2-41AA-A95D-901B-CF6F26E33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4C3A482F-CF10-4D9A-A9EF-97D2AB16400A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B661119-68D3-0B94-A8E6-5394EA294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4.3.5.1. Puntos de articulación y componentes biconexos.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9DC0AEA-2462-46C8-FE14-A0B4496D8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8" y="487363"/>
            <a:ext cx="8945562" cy="5810250"/>
          </a:xfrm>
        </p:spPr>
        <p:txBody>
          <a:bodyPr/>
          <a:lstStyle/>
          <a:p>
            <a:r>
              <a:rPr lang="es-ES_tradnl" altLang="es-ES_tradnl" sz="2600" b="1"/>
              <a:t>Otro algoritmo mejor. Idea:</a:t>
            </a:r>
            <a:r>
              <a:rPr lang="es-ES_tradnl" altLang="es-ES_tradnl" sz="2600"/>
              <a:t> Calcular los caminos “alternativos” que hay para cada nodo en una BPP.</a:t>
            </a:r>
          </a:p>
          <a:p>
            <a:endParaRPr lang="es-ES_tradnl" altLang="es-ES_tradnl" sz="900"/>
          </a:p>
          <a:p>
            <a:pPr lvl="1">
              <a:buFontTx/>
              <a:buNone/>
            </a:pPr>
            <a:r>
              <a:rPr lang="es-ES_tradnl" altLang="es-ES_tradnl" sz="2400"/>
              <a:t>1. Realizar una BPP, numerando los nodos en el orden de recorrido en profundidad: </a:t>
            </a:r>
            <a:r>
              <a:rPr lang="es-ES_tradnl" altLang="es-ES_tradnl" sz="2400" b="1"/>
              <a:t>nbpp[1..N]</a:t>
            </a:r>
            <a:r>
              <a:rPr lang="es-ES_tradnl" altLang="es-ES_tradnl" sz="2400"/>
              <a:t>.</a:t>
            </a:r>
          </a:p>
          <a:p>
            <a:pPr lvl="1">
              <a:buFontTx/>
              <a:buNone/>
            </a:pPr>
            <a:r>
              <a:rPr lang="es-ES_tradnl" altLang="es-ES_tradnl" sz="2400"/>
              <a:t>2. Al terminar la llamada recursiva de un nodo </a:t>
            </a:r>
            <a:r>
              <a:rPr lang="es-ES_tradnl" altLang="es-ES_tradnl" sz="2400" b="1"/>
              <a:t>v</a:t>
            </a:r>
            <a:r>
              <a:rPr lang="es-ES_tradnl" altLang="es-ES_tradnl" sz="2400"/>
              <a:t>, calcular el valor </a:t>
            </a:r>
            <a:r>
              <a:rPr lang="es-ES_tradnl" altLang="es-ES_tradnl" sz="2400" b="1"/>
              <a:t>bajo[v]</a:t>
            </a:r>
            <a:r>
              <a:rPr lang="es-ES_tradnl" altLang="es-ES_tradnl" sz="2400"/>
              <a:t> (camino alternativo), según la fórmula:</a:t>
            </a:r>
          </a:p>
          <a:p>
            <a:pPr lvl="1">
              <a:buFontTx/>
              <a:buNone/>
            </a:pPr>
            <a:r>
              <a:rPr lang="es-ES_tradnl" altLang="es-ES_tradnl" sz="2400"/>
              <a:t>	</a:t>
            </a:r>
            <a:r>
              <a:rPr lang="es-ES_tradnl" altLang="es-ES_tradnl" sz="2400" b="1"/>
              <a:t>bajo[v]</a:t>
            </a:r>
            <a:r>
              <a:rPr lang="es-ES_tradnl" altLang="es-ES_tradnl" sz="2400"/>
              <a:t>:= mínimo { nbpp[v],</a:t>
            </a:r>
          </a:p>
          <a:p>
            <a:pPr lvl="1">
              <a:buFontTx/>
              <a:buNone/>
            </a:pPr>
            <a:r>
              <a:rPr lang="es-ES_tradnl" altLang="es-ES_tradnl" sz="2400"/>
              <a:t>				nbpp[z] | siendo (v, z) un arco de retroceso,</a:t>
            </a:r>
          </a:p>
          <a:p>
            <a:pPr lvl="1">
              <a:buFontTx/>
              <a:buNone/>
            </a:pPr>
            <a:r>
              <a:rPr lang="es-ES_tradnl" altLang="es-ES_tradnl" sz="2400"/>
              <a:t>				bajo[y] | siendo y hijo de v en el árbol }</a:t>
            </a:r>
          </a:p>
          <a:p>
            <a:pPr lvl="1">
              <a:buFontTx/>
              <a:buNone/>
            </a:pPr>
            <a:r>
              <a:rPr lang="es-ES_tradnl" altLang="es-ES_tradnl" sz="2400"/>
              <a:t>3. La raíz es un punto de articulación si y sólo si tiene dos o más hijos en el árbol.</a:t>
            </a:r>
          </a:p>
          <a:p>
            <a:pPr lvl="1">
              <a:buFontTx/>
              <a:buNone/>
            </a:pPr>
            <a:r>
              <a:rPr lang="es-ES_tradnl" altLang="es-ES_tradnl" sz="2400"/>
              <a:t>4. Un nodo </a:t>
            </a:r>
            <a:r>
              <a:rPr lang="es-ES_tradnl" altLang="es-ES_tradnl" sz="2400" b="1"/>
              <a:t>v</a:t>
            </a:r>
            <a:r>
              <a:rPr lang="es-ES_tradnl" altLang="es-ES_tradnl" sz="2400"/>
              <a:t> es un punto de articulación si y sólo si tiene algún hijo </a:t>
            </a:r>
            <a:r>
              <a:rPr lang="es-ES_tradnl" altLang="es-ES_tradnl" sz="2400" b="1"/>
              <a:t>w</a:t>
            </a:r>
            <a:r>
              <a:rPr lang="es-ES_tradnl" altLang="es-ES_tradnl" sz="2400"/>
              <a:t> en el árbol tal que </a:t>
            </a:r>
            <a:r>
              <a:rPr lang="es-ES_tradnl" altLang="es-ES_tradnl" sz="2400" b="1"/>
              <a:t>bajo[w]</a:t>
            </a:r>
            <a:r>
              <a:rPr lang="es-ES_tradnl" altLang="es-ES_tradnl" sz="2400"/>
              <a:t> </a:t>
            </a:r>
            <a:r>
              <a:rPr lang="es-ES_tradnl" altLang="es-ES_tradnl" sz="2400">
                <a:sym typeface="Symbol" panose="05050102010706020507" pitchFamily="18" charset="2"/>
              </a:rPr>
              <a:t> </a:t>
            </a:r>
            <a:r>
              <a:rPr lang="es-ES_tradnl" altLang="es-ES_tradnl" sz="2400" b="1">
                <a:sym typeface="Symbol" panose="05050102010706020507" pitchFamily="18" charset="2"/>
              </a:rPr>
              <a:t>nbpp[v</a:t>
            </a:r>
            <a:r>
              <a:rPr lang="es-ES_tradnl" altLang="es-ES_tradnl" sz="2400" b="1"/>
              <a:t>]</a:t>
            </a:r>
            <a:r>
              <a:rPr lang="es-ES_tradnl" altLang="es-ES_tradnl" sz="2400"/>
              <a:t>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3 Marcador de pie de página">
            <a:extLst>
              <a:ext uri="{FF2B5EF4-FFF2-40B4-BE49-F238E27FC236}">
                <a16:creationId xmlns:a16="http://schemas.microsoft.com/office/drawing/2014/main" id="{EF2D778C-265A-9734-0558-A15D37BD5E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3E40FEA0-EA2D-4FC7-B105-4F6E3923C5C8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01313A2-CA39-3328-563B-E0638E8C6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4.3.5.1. Puntos de articulación y componentes biconexos.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D27D984-8BD1-DB33-36BE-2E006B940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598488"/>
            <a:ext cx="8655050" cy="1009650"/>
          </a:xfrm>
        </p:spPr>
        <p:txBody>
          <a:bodyPr/>
          <a:lstStyle/>
          <a:p>
            <a:r>
              <a:rPr lang="es-ES_tradnl" altLang="es-ES_tradnl" sz="2600" b="1"/>
              <a:t>Ejemplo:</a:t>
            </a:r>
            <a:r>
              <a:rPr lang="es-ES_tradnl" altLang="es-ES_tradnl" sz="2600"/>
              <a:t> Calcular los puntos de articulación del siguiente grafo.</a:t>
            </a:r>
            <a:endParaRPr lang="es-ES_tradnl" altLang="es-ES_tradnl" sz="900"/>
          </a:p>
        </p:txBody>
      </p:sp>
      <p:grpSp>
        <p:nvGrpSpPr>
          <p:cNvPr id="98309" name="Group 45">
            <a:extLst>
              <a:ext uri="{FF2B5EF4-FFF2-40B4-BE49-F238E27FC236}">
                <a16:creationId xmlns:a16="http://schemas.microsoft.com/office/drawing/2014/main" id="{6018D463-ECC6-8736-DBCC-531BED8A5D5D}"/>
              </a:ext>
            </a:extLst>
          </p:cNvPr>
          <p:cNvGrpSpPr>
            <a:grpSpLocks/>
          </p:cNvGrpSpPr>
          <p:nvPr/>
        </p:nvGrpSpPr>
        <p:grpSpPr bwMode="auto">
          <a:xfrm>
            <a:off x="1281113" y="1890713"/>
            <a:ext cx="5902325" cy="1765300"/>
            <a:chOff x="932" y="970"/>
            <a:chExt cx="3718" cy="1112"/>
          </a:xfrm>
        </p:grpSpPr>
        <p:sp>
          <p:nvSpPr>
            <p:cNvPr id="98311" name="Line 38">
              <a:extLst>
                <a:ext uri="{FF2B5EF4-FFF2-40B4-BE49-F238E27FC236}">
                  <a16:creationId xmlns:a16="http://schemas.microsoft.com/office/drawing/2014/main" id="{94954485-48E5-8FB9-EF5E-52DF09C03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9" y="1157"/>
              <a:ext cx="121" cy="8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2" name="Line 39">
              <a:extLst>
                <a:ext uri="{FF2B5EF4-FFF2-40B4-BE49-F238E27FC236}">
                  <a16:creationId xmlns:a16="http://schemas.microsoft.com/office/drawing/2014/main" id="{C879C408-4A05-9F47-3B32-D84A5A15B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2" y="1196"/>
              <a:ext cx="236" cy="6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3" name="Line 40">
              <a:extLst>
                <a:ext uri="{FF2B5EF4-FFF2-40B4-BE49-F238E27FC236}">
                  <a16:creationId xmlns:a16="http://schemas.microsoft.com/office/drawing/2014/main" id="{76CDC792-132B-60E7-FFB1-2CAAFFE92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9" y="1829"/>
              <a:ext cx="947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4" name="Line 41">
              <a:extLst>
                <a:ext uri="{FF2B5EF4-FFF2-40B4-BE49-F238E27FC236}">
                  <a16:creationId xmlns:a16="http://schemas.microsoft.com/office/drawing/2014/main" id="{F7428B41-4968-6CB3-E229-CB4CB0BCB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686"/>
              <a:ext cx="601" cy="1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5" name="Line 23">
              <a:extLst>
                <a:ext uri="{FF2B5EF4-FFF2-40B4-BE49-F238E27FC236}">
                  <a16:creationId xmlns:a16="http://schemas.microsoft.com/office/drawing/2014/main" id="{7E9AB69D-A538-6E79-08D8-A3359DD06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9" y="1127"/>
              <a:ext cx="770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6" name="Line 24">
              <a:extLst>
                <a:ext uri="{FF2B5EF4-FFF2-40B4-BE49-F238E27FC236}">
                  <a16:creationId xmlns:a16="http://schemas.microsoft.com/office/drawing/2014/main" id="{5857A275-5345-91FF-EA2C-2796564A5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3" y="1100"/>
              <a:ext cx="780" cy="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7" name="Line 25">
              <a:extLst>
                <a:ext uri="{FF2B5EF4-FFF2-40B4-BE49-F238E27FC236}">
                  <a16:creationId xmlns:a16="http://schemas.microsoft.com/office/drawing/2014/main" id="{556D3D66-8DF8-D07A-1F56-A0863BF64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8" y="1159"/>
              <a:ext cx="49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8" name="Line 26">
              <a:extLst>
                <a:ext uri="{FF2B5EF4-FFF2-40B4-BE49-F238E27FC236}">
                  <a16:creationId xmlns:a16="http://schemas.microsoft.com/office/drawing/2014/main" id="{60542C42-FA3C-560F-6049-8C723BA42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1706"/>
              <a:ext cx="754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19" name="Line 27">
              <a:extLst>
                <a:ext uri="{FF2B5EF4-FFF2-40B4-BE49-F238E27FC236}">
                  <a16:creationId xmlns:a16="http://schemas.microsoft.com/office/drawing/2014/main" id="{637B41DD-6864-16C8-93B9-637C6533B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9" y="1209"/>
              <a:ext cx="610" cy="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20" name="Line 28">
              <a:extLst>
                <a:ext uri="{FF2B5EF4-FFF2-40B4-BE49-F238E27FC236}">
                  <a16:creationId xmlns:a16="http://schemas.microsoft.com/office/drawing/2014/main" id="{270A684A-1B7B-D112-6783-8DBCE20F8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0" y="1184"/>
              <a:ext cx="702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21" name="Line 29">
              <a:extLst>
                <a:ext uri="{FF2B5EF4-FFF2-40B4-BE49-F238E27FC236}">
                  <a16:creationId xmlns:a16="http://schemas.microsoft.com/office/drawing/2014/main" id="{CBB5203E-503E-1210-4CBA-E44502E37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4" y="1194"/>
              <a:ext cx="169" cy="6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8322" name="Oval 30">
              <a:extLst>
                <a:ext uri="{FF2B5EF4-FFF2-40B4-BE49-F238E27FC236}">
                  <a16:creationId xmlns:a16="http://schemas.microsoft.com/office/drawing/2014/main" id="{3BB05EA5-AB08-C276-FD44-26A23D1E4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041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98323" name="Oval 31">
              <a:extLst>
                <a:ext uri="{FF2B5EF4-FFF2-40B4-BE49-F238E27FC236}">
                  <a16:creationId xmlns:a16="http://schemas.microsoft.com/office/drawing/2014/main" id="{88940C96-2A19-6F84-AED5-F28E4EC1B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993"/>
              <a:ext cx="308" cy="2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98324" name="Oval 32">
              <a:extLst>
                <a:ext uri="{FF2B5EF4-FFF2-40B4-BE49-F238E27FC236}">
                  <a16:creationId xmlns:a16="http://schemas.microsoft.com/office/drawing/2014/main" id="{94A3B052-D70A-C606-CA36-10F531373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535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98325" name="Oval 33">
              <a:extLst>
                <a:ext uri="{FF2B5EF4-FFF2-40B4-BE49-F238E27FC236}">
                  <a16:creationId xmlns:a16="http://schemas.microsoft.com/office/drawing/2014/main" id="{6FC433FE-3246-47E8-6DB0-E69C5A627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1780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  <p:sp>
          <p:nvSpPr>
            <p:cNvPr id="98326" name="Oval 34">
              <a:extLst>
                <a:ext uri="{FF2B5EF4-FFF2-40B4-BE49-F238E27FC236}">
                  <a16:creationId xmlns:a16="http://schemas.microsoft.com/office/drawing/2014/main" id="{13A67630-4E4A-1920-0652-FDAE182F8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970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8</a:t>
              </a:r>
            </a:p>
          </p:txBody>
        </p:sp>
        <p:sp>
          <p:nvSpPr>
            <p:cNvPr id="98327" name="Oval 35">
              <a:extLst>
                <a:ext uri="{FF2B5EF4-FFF2-40B4-BE49-F238E27FC236}">
                  <a16:creationId xmlns:a16="http://schemas.microsoft.com/office/drawing/2014/main" id="{B23F68FF-63D7-0692-DC64-3A85328F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" y="1822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98328" name="Oval 36">
              <a:extLst>
                <a:ext uri="{FF2B5EF4-FFF2-40B4-BE49-F238E27FC236}">
                  <a16:creationId xmlns:a16="http://schemas.microsoft.com/office/drawing/2014/main" id="{8C856206-7FF6-D646-9A6D-8CA1A0F8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667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98329" name="Oval 37">
              <a:extLst>
                <a:ext uri="{FF2B5EF4-FFF2-40B4-BE49-F238E27FC236}">
                  <a16:creationId xmlns:a16="http://schemas.microsoft.com/office/drawing/2014/main" id="{71CFF9D4-77D7-A036-7AA7-5129921DE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996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  <p:sp>
          <p:nvSpPr>
            <p:cNvPr id="98330" name="Oval 43">
              <a:extLst>
                <a:ext uri="{FF2B5EF4-FFF2-40B4-BE49-F238E27FC236}">
                  <a16:creationId xmlns:a16="http://schemas.microsoft.com/office/drawing/2014/main" id="{B9DB6783-567E-7004-A4D9-BA8ED018A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663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9</a:t>
              </a:r>
            </a:p>
          </p:txBody>
        </p:sp>
      </p:grpSp>
      <p:sp>
        <p:nvSpPr>
          <p:cNvPr id="98310" name="Rectangle 44">
            <a:extLst>
              <a:ext uri="{FF2B5EF4-FFF2-40B4-BE49-F238E27FC236}">
                <a16:creationId xmlns:a16="http://schemas.microsoft.com/office/drawing/2014/main" id="{720CEB04-CB80-3CB9-A397-09E7D6045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4454525"/>
            <a:ext cx="8670925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60000"/>
              </a:spcBef>
            </a:pPr>
            <a:r>
              <a:rPr lang="es-ES_tradnl" altLang="es-ES_tradnl" sz="2800"/>
              <a:t>¿Cuáles son los puntos de articulación?</a:t>
            </a:r>
          </a:p>
          <a:p>
            <a:pPr>
              <a:spcBef>
                <a:spcPct val="60000"/>
              </a:spcBef>
            </a:pPr>
            <a:r>
              <a:rPr lang="es-ES_tradnl" altLang="es-ES_tradnl" sz="2800"/>
              <a:t>¿Y los componentes biconexos?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3 Marcador de pie de página">
            <a:extLst>
              <a:ext uri="{FF2B5EF4-FFF2-40B4-BE49-F238E27FC236}">
                <a16:creationId xmlns:a16="http://schemas.microsoft.com/office/drawing/2014/main" id="{03395662-AA4F-E705-A9D6-44DA60ED48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B3FCD503-8D61-493D-9A99-DC06ECAE1036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77854AD-C80E-1C34-C7E0-828BA16B9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4.3.5.1. Puntos de articulación y componentes biconexos.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31DAFF7-3FF4-75B5-9A38-1883071B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582613"/>
            <a:ext cx="8655050" cy="1009650"/>
          </a:xfrm>
        </p:spPr>
        <p:txBody>
          <a:bodyPr/>
          <a:lstStyle/>
          <a:p>
            <a:r>
              <a:rPr lang="es-ES_tradnl" altLang="es-ES_tradnl" sz="2600" b="1"/>
              <a:t>Ejemplo</a:t>
            </a:r>
            <a:r>
              <a:rPr lang="es-ES_tradnl" altLang="es-ES_tradnl" sz="2600"/>
              <a:t>.</a:t>
            </a:r>
            <a:endParaRPr lang="es-ES_tradnl" altLang="es-ES_tradnl" sz="900"/>
          </a:p>
        </p:txBody>
      </p:sp>
      <p:sp>
        <p:nvSpPr>
          <p:cNvPr id="100357" name="Rectangle 25">
            <a:extLst>
              <a:ext uri="{FF2B5EF4-FFF2-40B4-BE49-F238E27FC236}">
                <a16:creationId xmlns:a16="http://schemas.microsoft.com/office/drawing/2014/main" id="{CD6FC8E5-62CC-9F2F-44C0-CF4ADFCB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3579813"/>
            <a:ext cx="8686800" cy="27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60000"/>
              </a:spcBef>
            </a:pPr>
            <a:r>
              <a:rPr lang="es-ES_tradnl" altLang="es-ES_tradnl" sz="2400" b="1"/>
              <a:t>Fundamento del algoritmo: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 b="1"/>
              <a:t>bajo[v]</a:t>
            </a:r>
            <a:r>
              <a:rPr lang="es-ES_tradnl" altLang="es-ES_tradnl"/>
              <a:t> indica el menor valor de </a:t>
            </a:r>
            <a:r>
              <a:rPr lang="es-ES_tradnl" altLang="es-ES_tradnl" b="1"/>
              <a:t>nbpp</a:t>
            </a:r>
            <a:r>
              <a:rPr lang="es-ES_tradnl" altLang="es-ES_tradnl"/>
              <a:t> alcanzable desde </a:t>
            </a:r>
            <a:r>
              <a:rPr lang="es-ES_tradnl" altLang="es-ES_tradnl" b="1"/>
              <a:t>v</a:t>
            </a:r>
            <a:r>
              <a:rPr lang="es-ES_tradnl" altLang="es-ES_tradnl"/>
              <a:t> hasta cualquier descendiente y luego hacia arriba a través de un arco de retroceso.</a:t>
            </a:r>
          </a:p>
          <a:p>
            <a:pPr lvl="1">
              <a:spcBef>
                <a:spcPct val="10000"/>
              </a:spcBef>
            </a:pPr>
            <a:r>
              <a:rPr lang="es-ES_tradnl" altLang="es-ES_tradnl"/>
              <a:t>Si se cumple la condición de 4 (bajo[w] </a:t>
            </a:r>
            <a:r>
              <a:rPr lang="es-ES_tradnl" altLang="es-ES_tradnl">
                <a:sym typeface="Symbol" panose="05050102010706020507" pitchFamily="18" charset="2"/>
              </a:rPr>
              <a:t> nbpp[v</a:t>
            </a:r>
            <a:r>
              <a:rPr lang="es-ES_tradnl" altLang="es-ES_tradnl"/>
              <a:t>]), al eliminar </a:t>
            </a:r>
            <a:r>
              <a:rPr lang="es-ES_tradnl" altLang="es-ES_tradnl" b="1"/>
              <a:t>v</a:t>
            </a:r>
            <a:r>
              <a:rPr lang="es-ES_tradnl" altLang="es-ES_tradnl"/>
              <a:t> entonces </a:t>
            </a:r>
            <a:r>
              <a:rPr lang="es-ES_tradnl" altLang="es-ES_tradnl" b="1"/>
              <a:t>w</a:t>
            </a:r>
            <a:r>
              <a:rPr lang="es-ES_tradnl" altLang="es-ES_tradnl"/>
              <a:t> y sus descendientes no pueden alcanzar los nodos antecesores de </a:t>
            </a:r>
            <a:r>
              <a:rPr lang="es-ES_tradnl" altLang="es-ES_tradnl" b="1"/>
              <a:t>v</a:t>
            </a:r>
            <a:r>
              <a:rPr lang="es-ES_tradnl" altLang="es-ES_tradnl"/>
              <a:t>.</a:t>
            </a:r>
          </a:p>
        </p:txBody>
      </p:sp>
      <p:grpSp>
        <p:nvGrpSpPr>
          <p:cNvPr id="100358" name="Group 56">
            <a:extLst>
              <a:ext uri="{FF2B5EF4-FFF2-40B4-BE49-F238E27FC236}">
                <a16:creationId xmlns:a16="http://schemas.microsoft.com/office/drawing/2014/main" id="{DC2A6D66-5C1F-17DA-E3AF-5B7715718CB6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563563"/>
            <a:ext cx="6199187" cy="3001962"/>
            <a:chOff x="1289" y="634"/>
            <a:chExt cx="3905" cy="1891"/>
          </a:xfrm>
        </p:grpSpPr>
        <p:sp>
          <p:nvSpPr>
            <p:cNvPr id="100359" name="Freeform 27">
              <a:extLst>
                <a:ext uri="{FF2B5EF4-FFF2-40B4-BE49-F238E27FC236}">
                  <a16:creationId xmlns:a16="http://schemas.microsoft.com/office/drawing/2014/main" id="{B4B0B242-BA3D-944E-F625-11620C86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" y="842"/>
              <a:ext cx="608" cy="714"/>
            </a:xfrm>
            <a:custGeom>
              <a:avLst/>
              <a:gdLst>
                <a:gd name="T0" fmla="*/ 0 w 608"/>
                <a:gd name="T1" fmla="*/ 0 h 714"/>
                <a:gd name="T2" fmla="*/ 454 w 608"/>
                <a:gd name="T3" fmla="*/ 224 h 714"/>
                <a:gd name="T4" fmla="*/ 608 w 608"/>
                <a:gd name="T5" fmla="*/ 714 h 7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8" h="714">
                  <a:moveTo>
                    <a:pt x="0" y="0"/>
                  </a:moveTo>
                  <a:cubicBezTo>
                    <a:pt x="76" y="37"/>
                    <a:pt x="353" y="105"/>
                    <a:pt x="454" y="224"/>
                  </a:cubicBezTo>
                  <a:cubicBezTo>
                    <a:pt x="555" y="343"/>
                    <a:pt x="576" y="612"/>
                    <a:pt x="608" y="71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0" name="Line 28">
              <a:extLst>
                <a:ext uri="{FF2B5EF4-FFF2-40B4-BE49-F238E27FC236}">
                  <a16:creationId xmlns:a16="http://schemas.microsoft.com/office/drawing/2014/main" id="{FB5E608E-BE15-584A-9FA1-0758FD56D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69" y="2123"/>
              <a:ext cx="543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1" name="Line 29">
              <a:extLst>
                <a:ext uri="{FF2B5EF4-FFF2-40B4-BE49-F238E27FC236}">
                  <a16:creationId xmlns:a16="http://schemas.microsoft.com/office/drawing/2014/main" id="{BB3B16CD-68D2-729D-D2A6-9D1711CA5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3" y="1615"/>
              <a:ext cx="534" cy="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2" name="Line 30">
              <a:extLst>
                <a:ext uri="{FF2B5EF4-FFF2-40B4-BE49-F238E27FC236}">
                  <a16:creationId xmlns:a16="http://schemas.microsoft.com/office/drawing/2014/main" id="{6F4B8B31-E0EA-2ED6-4D91-D60B8453B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4" y="844"/>
              <a:ext cx="591" cy="3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3" name="Freeform 31">
              <a:extLst>
                <a:ext uri="{FF2B5EF4-FFF2-40B4-BE49-F238E27FC236}">
                  <a16:creationId xmlns:a16="http://schemas.microsoft.com/office/drawing/2014/main" id="{3126A2D6-8172-B75C-58E9-7F46C0FF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" y="1805"/>
              <a:ext cx="175" cy="544"/>
            </a:xfrm>
            <a:custGeom>
              <a:avLst/>
              <a:gdLst>
                <a:gd name="T0" fmla="*/ 0 w 175"/>
                <a:gd name="T1" fmla="*/ 0 h 544"/>
                <a:gd name="T2" fmla="*/ 165 w 175"/>
                <a:gd name="T3" fmla="*/ 288 h 544"/>
                <a:gd name="T4" fmla="*/ 60 w 175"/>
                <a:gd name="T5" fmla="*/ 544 h 5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" h="544">
                  <a:moveTo>
                    <a:pt x="0" y="0"/>
                  </a:moveTo>
                  <a:cubicBezTo>
                    <a:pt x="27" y="48"/>
                    <a:pt x="155" y="197"/>
                    <a:pt x="165" y="288"/>
                  </a:cubicBezTo>
                  <a:cubicBezTo>
                    <a:pt x="175" y="379"/>
                    <a:pt x="82" y="491"/>
                    <a:pt x="60" y="544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4" name="Line 32">
              <a:extLst>
                <a:ext uri="{FF2B5EF4-FFF2-40B4-BE49-F238E27FC236}">
                  <a16:creationId xmlns:a16="http://schemas.microsoft.com/office/drawing/2014/main" id="{5D032C30-FF45-D514-6BA0-D870F45B3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400"/>
              <a:ext cx="626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5" name="Line 33">
              <a:extLst>
                <a:ext uri="{FF2B5EF4-FFF2-40B4-BE49-F238E27FC236}">
                  <a16:creationId xmlns:a16="http://schemas.microsoft.com/office/drawing/2014/main" id="{998B20A0-F06B-4FF4-0BE1-FA4010D88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9" y="1189"/>
              <a:ext cx="501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6" name="Line 34">
              <a:extLst>
                <a:ext uri="{FF2B5EF4-FFF2-40B4-BE49-F238E27FC236}">
                  <a16:creationId xmlns:a16="http://schemas.microsoft.com/office/drawing/2014/main" id="{108D2204-6E79-D6C3-9E8D-864C9564D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3" y="2173"/>
              <a:ext cx="485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7" name="Line 35">
              <a:extLst>
                <a:ext uri="{FF2B5EF4-FFF2-40B4-BE49-F238E27FC236}">
                  <a16:creationId xmlns:a16="http://schemas.microsoft.com/office/drawing/2014/main" id="{721A7D4F-191D-3F53-46F5-B2FE2EB95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53" y="1192"/>
              <a:ext cx="668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8" name="Line 36">
              <a:extLst>
                <a:ext uri="{FF2B5EF4-FFF2-40B4-BE49-F238E27FC236}">
                  <a16:creationId xmlns:a16="http://schemas.microsoft.com/office/drawing/2014/main" id="{67F599D4-5C85-EB87-E6B0-0EC85772C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9" y="1829"/>
              <a:ext cx="51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69" name="Freeform 37">
              <a:extLst>
                <a:ext uri="{FF2B5EF4-FFF2-40B4-BE49-F238E27FC236}">
                  <a16:creationId xmlns:a16="http://schemas.microsoft.com/office/drawing/2014/main" id="{7AC5EBFB-D94E-9960-54C8-B21D8B025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" y="841"/>
              <a:ext cx="140" cy="541"/>
            </a:xfrm>
            <a:custGeom>
              <a:avLst/>
              <a:gdLst>
                <a:gd name="T0" fmla="*/ 0 w 140"/>
                <a:gd name="T1" fmla="*/ 0 h 541"/>
                <a:gd name="T2" fmla="*/ 138 w 140"/>
                <a:gd name="T3" fmla="*/ 273 h 541"/>
                <a:gd name="T4" fmla="*/ 13 w 140"/>
                <a:gd name="T5" fmla="*/ 541 h 5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" h="541">
                  <a:moveTo>
                    <a:pt x="0" y="0"/>
                  </a:moveTo>
                  <a:cubicBezTo>
                    <a:pt x="23" y="45"/>
                    <a:pt x="136" y="183"/>
                    <a:pt x="138" y="273"/>
                  </a:cubicBezTo>
                  <a:cubicBezTo>
                    <a:pt x="140" y="363"/>
                    <a:pt x="39" y="485"/>
                    <a:pt x="13" y="541"/>
                  </a:cubicBezTo>
                </a:path>
              </a:pathLst>
            </a:custGeom>
            <a:noFill/>
            <a:ln w="28575" cap="flat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0370" name="Oval 38">
              <a:extLst>
                <a:ext uri="{FF2B5EF4-FFF2-40B4-BE49-F238E27FC236}">
                  <a16:creationId xmlns:a16="http://schemas.microsoft.com/office/drawing/2014/main" id="{EEF2AD71-868C-4F8D-F433-5EFFC7FB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708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100371" name="Oval 39">
              <a:extLst>
                <a:ext uri="{FF2B5EF4-FFF2-40B4-BE49-F238E27FC236}">
                  <a16:creationId xmlns:a16="http://schemas.microsoft.com/office/drawing/2014/main" id="{E2BBA614-6343-CC3C-D6D0-1E3B339A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706"/>
              <a:ext cx="308" cy="2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100372" name="Oval 40">
              <a:extLst>
                <a:ext uri="{FF2B5EF4-FFF2-40B4-BE49-F238E27FC236}">
                  <a16:creationId xmlns:a16="http://schemas.microsoft.com/office/drawing/2014/main" id="{376F1831-03D4-CA24-C95B-CFC4783A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1067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100373" name="Oval 41">
              <a:extLst>
                <a:ext uri="{FF2B5EF4-FFF2-40B4-BE49-F238E27FC236}">
                  <a16:creationId xmlns:a16="http://schemas.microsoft.com/office/drawing/2014/main" id="{B45E24D7-6B60-B39B-8C97-2A3C4672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281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  <p:sp>
          <p:nvSpPr>
            <p:cNvPr id="100374" name="Oval 42">
              <a:extLst>
                <a:ext uri="{FF2B5EF4-FFF2-40B4-BE49-F238E27FC236}">
                  <a16:creationId xmlns:a16="http://schemas.microsoft.com/office/drawing/2014/main" id="{9017B6C3-8B9A-E3B9-3314-AC06981ED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1481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8</a:t>
              </a:r>
            </a:p>
          </p:txBody>
        </p:sp>
        <p:sp>
          <p:nvSpPr>
            <p:cNvPr id="100375" name="Oval 43">
              <a:extLst>
                <a:ext uri="{FF2B5EF4-FFF2-40B4-BE49-F238E27FC236}">
                  <a16:creationId xmlns:a16="http://schemas.microsoft.com/office/drawing/2014/main" id="{53F63A37-B4B8-84FE-555C-7E13CC2CD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257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100376" name="Oval 44">
              <a:extLst>
                <a:ext uri="{FF2B5EF4-FFF2-40B4-BE49-F238E27FC236}">
                  <a16:creationId xmlns:a16="http://schemas.microsoft.com/office/drawing/2014/main" id="{57575CB3-EF51-6989-B024-223CC5E1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015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100377" name="Oval 45">
              <a:extLst>
                <a:ext uri="{FF2B5EF4-FFF2-40B4-BE49-F238E27FC236}">
                  <a16:creationId xmlns:a16="http://schemas.microsoft.com/office/drawing/2014/main" id="{D7602E30-F0D5-182A-E506-59FC4D6F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2265"/>
              <a:ext cx="308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  <p:sp>
          <p:nvSpPr>
            <p:cNvPr id="100378" name="Oval 46">
              <a:extLst>
                <a:ext uri="{FF2B5EF4-FFF2-40B4-BE49-F238E27FC236}">
                  <a16:creationId xmlns:a16="http://schemas.microsoft.com/office/drawing/2014/main" id="{6B843035-3C04-D6EF-2B85-407989895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1310"/>
              <a:ext cx="307" cy="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9</a:t>
              </a:r>
            </a:p>
          </p:txBody>
        </p:sp>
        <p:sp>
          <p:nvSpPr>
            <p:cNvPr id="100379" name="Text Box 47">
              <a:extLst>
                <a:ext uri="{FF2B5EF4-FFF2-40B4-BE49-F238E27FC236}">
                  <a16:creationId xmlns:a16="http://schemas.microsoft.com/office/drawing/2014/main" id="{53A16283-3B06-A822-263F-0B4EB3168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634"/>
              <a:ext cx="19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nbpp[1]= 1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bajo[1]= 1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0" name="Text Box 48">
              <a:extLst>
                <a:ext uri="{FF2B5EF4-FFF2-40B4-BE49-F238E27FC236}">
                  <a16:creationId xmlns:a16="http://schemas.microsoft.com/office/drawing/2014/main" id="{AD3DABD0-E03D-4EE0-6E1C-C4FD4439A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981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2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1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1" name="Text Box 49">
              <a:extLst>
                <a:ext uri="{FF2B5EF4-FFF2-40B4-BE49-F238E27FC236}">
                  <a16:creationId xmlns:a16="http://schemas.microsoft.com/office/drawing/2014/main" id="{8B88F8FB-902F-A649-5691-991A632ED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1289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3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3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2" name="Text Box 50">
              <a:extLst>
                <a:ext uri="{FF2B5EF4-FFF2-40B4-BE49-F238E27FC236}">
                  <a16:creationId xmlns:a16="http://schemas.microsoft.com/office/drawing/2014/main" id="{87FDE806-6327-008E-A544-329F63685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" y="1309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4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1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3" name="Text Box 51">
              <a:extLst>
                <a:ext uri="{FF2B5EF4-FFF2-40B4-BE49-F238E27FC236}">
                  <a16:creationId xmlns:a16="http://schemas.microsoft.com/office/drawing/2014/main" id="{183DCBDF-F85E-14A0-B44E-6E5A1B76B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1539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5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1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4" name="Text Box 52">
              <a:extLst>
                <a:ext uri="{FF2B5EF4-FFF2-40B4-BE49-F238E27FC236}">
                  <a16:creationId xmlns:a16="http://schemas.microsoft.com/office/drawing/2014/main" id="{6187FA7A-D1D6-DF64-29C9-B1175DD6D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703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6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6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5" name="Text Box 53">
              <a:extLst>
                <a:ext uri="{FF2B5EF4-FFF2-40B4-BE49-F238E27FC236}">
                  <a16:creationId xmlns:a16="http://schemas.microsoft.com/office/drawing/2014/main" id="{5AB4687F-DE6B-C7EE-3502-92FB2EFDD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981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7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6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6" name="Text Box 54">
              <a:extLst>
                <a:ext uri="{FF2B5EF4-FFF2-40B4-BE49-F238E27FC236}">
                  <a16:creationId xmlns:a16="http://schemas.microsoft.com/office/drawing/2014/main" id="{303C3D68-9F7F-4131-D670-150FD8E37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9" y="2240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8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8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  <p:sp>
          <p:nvSpPr>
            <p:cNvPr id="100387" name="Text Box 55">
              <a:extLst>
                <a:ext uri="{FF2B5EF4-FFF2-40B4-BE49-F238E27FC236}">
                  <a16:creationId xmlns:a16="http://schemas.microsoft.com/office/drawing/2014/main" id="{6CEBFAAB-BEEA-7238-FDF6-649C92F74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240"/>
              <a:ext cx="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>
                  <a:solidFill>
                    <a:srgbClr val="3333CC"/>
                  </a:solidFill>
                </a:rPr>
                <a:t>9</a:t>
              </a:r>
              <a:r>
                <a:rPr lang="es-ES_tradnl" altLang="es-ES_tradnl" sz="2200"/>
                <a:t>, </a:t>
              </a:r>
              <a:r>
                <a:rPr lang="es-ES_tradnl" altLang="es-ES_tradnl" sz="2200">
                  <a:solidFill>
                    <a:srgbClr val="FF0000"/>
                  </a:solidFill>
                </a:rPr>
                <a:t>6</a:t>
              </a:r>
              <a:endParaRPr lang="es-ES" altLang="es-ES_tradnl" sz="22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pie de página">
            <a:extLst>
              <a:ext uri="{FF2B5EF4-FFF2-40B4-BE49-F238E27FC236}">
                <a16:creationId xmlns:a16="http://schemas.microsoft.com/office/drawing/2014/main" id="{80760ACE-46E6-8D8F-288A-8B461F18D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0D81941-15C4-453F-809A-613795B8A20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grpSp>
        <p:nvGrpSpPr>
          <p:cNvPr id="63566" name="Group 78">
            <a:extLst>
              <a:ext uri="{FF2B5EF4-FFF2-40B4-BE49-F238E27FC236}">
                <a16:creationId xmlns:a16="http://schemas.microsoft.com/office/drawing/2014/main" id="{A7FA143C-3414-9A0C-8452-322B320829CC}"/>
              </a:ext>
            </a:extLst>
          </p:cNvPr>
          <p:cNvGrpSpPr>
            <a:grpSpLocks/>
          </p:cNvGrpSpPr>
          <p:nvPr/>
        </p:nvGrpSpPr>
        <p:grpSpPr bwMode="auto">
          <a:xfrm>
            <a:off x="3968750" y="1574800"/>
            <a:ext cx="4765675" cy="3532188"/>
            <a:chOff x="5062" y="1733"/>
            <a:chExt cx="3766" cy="2902"/>
          </a:xfrm>
        </p:grpSpPr>
        <p:sp>
          <p:nvSpPr>
            <p:cNvPr id="12367" name="Rectangle 79">
              <a:extLst>
                <a:ext uri="{FF2B5EF4-FFF2-40B4-BE49-F238E27FC236}">
                  <a16:creationId xmlns:a16="http://schemas.microsoft.com/office/drawing/2014/main" id="{A95BE33A-1B48-37BF-7E43-F7F0BC66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733"/>
              <a:ext cx="3766" cy="290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8" name="Freeform 80">
              <a:extLst>
                <a:ext uri="{FF2B5EF4-FFF2-40B4-BE49-F238E27FC236}">
                  <a16:creationId xmlns:a16="http://schemas.microsoft.com/office/drawing/2014/main" id="{FC78E662-D77D-48BA-A55F-9D75688C8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" y="1883"/>
              <a:ext cx="1605" cy="450"/>
            </a:xfrm>
            <a:custGeom>
              <a:avLst/>
              <a:gdLst>
                <a:gd name="T0" fmla="*/ 0 w 1605"/>
                <a:gd name="T1" fmla="*/ 442 h 450"/>
                <a:gd name="T2" fmla="*/ 517 w 1605"/>
                <a:gd name="T3" fmla="*/ 7 h 450"/>
                <a:gd name="T4" fmla="*/ 1605 w 1605"/>
                <a:gd name="T5" fmla="*/ 0 h 450"/>
                <a:gd name="T6" fmla="*/ 1050 w 1605"/>
                <a:gd name="T7" fmla="*/ 450 h 450"/>
                <a:gd name="T8" fmla="*/ 0 w 1605"/>
                <a:gd name="T9" fmla="*/ 442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5" h="450">
                  <a:moveTo>
                    <a:pt x="0" y="442"/>
                  </a:moveTo>
                  <a:lnTo>
                    <a:pt x="517" y="7"/>
                  </a:lnTo>
                  <a:lnTo>
                    <a:pt x="1605" y="0"/>
                  </a:lnTo>
                  <a:lnTo>
                    <a:pt x="1050" y="45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A1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69" name="Freeform 81">
              <a:extLst>
                <a:ext uri="{FF2B5EF4-FFF2-40B4-BE49-F238E27FC236}">
                  <a16:creationId xmlns:a16="http://schemas.microsoft.com/office/drawing/2014/main" id="{95741770-8744-E2E2-80C4-F710E8D46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" y="2310"/>
              <a:ext cx="1065" cy="968"/>
            </a:xfrm>
            <a:custGeom>
              <a:avLst/>
              <a:gdLst>
                <a:gd name="T0" fmla="*/ 0 w 1065"/>
                <a:gd name="T1" fmla="*/ 0 h 968"/>
                <a:gd name="T2" fmla="*/ 1057 w 1065"/>
                <a:gd name="T3" fmla="*/ 23 h 968"/>
                <a:gd name="T4" fmla="*/ 1065 w 1065"/>
                <a:gd name="T5" fmla="*/ 968 h 968"/>
                <a:gd name="T6" fmla="*/ 7 w 1065"/>
                <a:gd name="T7" fmla="*/ 953 h 968"/>
                <a:gd name="T8" fmla="*/ 0 w 1065"/>
                <a:gd name="T9" fmla="*/ 0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5" h="968">
                  <a:moveTo>
                    <a:pt x="0" y="0"/>
                  </a:moveTo>
                  <a:lnTo>
                    <a:pt x="1057" y="23"/>
                  </a:lnTo>
                  <a:lnTo>
                    <a:pt x="1065" y="968"/>
                  </a:lnTo>
                  <a:lnTo>
                    <a:pt x="7" y="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70" name="Freeform 82">
              <a:extLst>
                <a:ext uri="{FF2B5EF4-FFF2-40B4-BE49-F238E27FC236}">
                  <a16:creationId xmlns:a16="http://schemas.microsoft.com/office/drawing/2014/main" id="{3BDF4162-12D6-99DA-B10B-3284E4497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" y="1868"/>
              <a:ext cx="585" cy="1425"/>
            </a:xfrm>
            <a:custGeom>
              <a:avLst/>
              <a:gdLst>
                <a:gd name="T0" fmla="*/ 0 w 585"/>
                <a:gd name="T1" fmla="*/ 457 h 1425"/>
                <a:gd name="T2" fmla="*/ 570 w 585"/>
                <a:gd name="T3" fmla="*/ 0 h 1425"/>
                <a:gd name="T4" fmla="*/ 585 w 585"/>
                <a:gd name="T5" fmla="*/ 967 h 1425"/>
                <a:gd name="T6" fmla="*/ 7 w 585"/>
                <a:gd name="T7" fmla="*/ 1425 h 1425"/>
                <a:gd name="T8" fmla="*/ 0 w 585"/>
                <a:gd name="T9" fmla="*/ 457 h 1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5" h="1425">
                  <a:moveTo>
                    <a:pt x="0" y="457"/>
                  </a:moveTo>
                  <a:lnTo>
                    <a:pt x="570" y="0"/>
                  </a:lnTo>
                  <a:lnTo>
                    <a:pt x="585" y="967"/>
                  </a:lnTo>
                  <a:lnTo>
                    <a:pt x="7" y="1425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6D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71" name="Freeform 83">
              <a:extLst>
                <a:ext uri="{FF2B5EF4-FFF2-40B4-BE49-F238E27FC236}">
                  <a16:creationId xmlns:a16="http://schemas.microsoft.com/office/drawing/2014/main" id="{DC7D483B-6E90-4E22-2FFB-2BA253C5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" y="2970"/>
              <a:ext cx="1440" cy="1283"/>
            </a:xfrm>
            <a:custGeom>
              <a:avLst/>
              <a:gdLst>
                <a:gd name="T0" fmla="*/ 0 w 1440"/>
                <a:gd name="T1" fmla="*/ 233 h 1283"/>
                <a:gd name="T2" fmla="*/ 877 w 1440"/>
                <a:gd name="T3" fmla="*/ 0 h 1283"/>
                <a:gd name="T4" fmla="*/ 1440 w 1440"/>
                <a:gd name="T5" fmla="*/ 1005 h 1283"/>
                <a:gd name="T6" fmla="*/ 487 w 1440"/>
                <a:gd name="T7" fmla="*/ 1283 h 1283"/>
                <a:gd name="T8" fmla="*/ 0 w 1440"/>
                <a:gd name="T9" fmla="*/ 233 h 1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1283">
                  <a:moveTo>
                    <a:pt x="0" y="233"/>
                  </a:moveTo>
                  <a:lnTo>
                    <a:pt x="877" y="0"/>
                  </a:lnTo>
                  <a:lnTo>
                    <a:pt x="1440" y="1005"/>
                  </a:lnTo>
                  <a:lnTo>
                    <a:pt x="487" y="128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85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72" name="Freeform 84">
              <a:extLst>
                <a:ext uri="{FF2B5EF4-FFF2-40B4-BE49-F238E27FC236}">
                  <a16:creationId xmlns:a16="http://schemas.microsoft.com/office/drawing/2014/main" id="{888DD6FC-2F58-EB20-19AF-ABACAC8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" y="3195"/>
              <a:ext cx="915" cy="1065"/>
            </a:xfrm>
            <a:custGeom>
              <a:avLst/>
              <a:gdLst>
                <a:gd name="T0" fmla="*/ 405 w 915"/>
                <a:gd name="T1" fmla="*/ 0 h 1065"/>
                <a:gd name="T2" fmla="*/ 0 w 915"/>
                <a:gd name="T3" fmla="*/ 885 h 1065"/>
                <a:gd name="T4" fmla="*/ 915 w 915"/>
                <a:gd name="T5" fmla="*/ 1065 h 1065"/>
                <a:gd name="T6" fmla="*/ 405 w 915"/>
                <a:gd name="T7" fmla="*/ 0 h 10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5" h="1065">
                  <a:moveTo>
                    <a:pt x="405" y="0"/>
                  </a:moveTo>
                  <a:lnTo>
                    <a:pt x="0" y="885"/>
                  </a:lnTo>
                  <a:lnTo>
                    <a:pt x="915" y="1065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73" name="Freeform 85">
              <a:extLst>
                <a:ext uri="{FF2B5EF4-FFF2-40B4-BE49-F238E27FC236}">
                  <a16:creationId xmlns:a16="http://schemas.microsoft.com/office/drawing/2014/main" id="{D406DD77-61D1-CA5E-5F7A-FAB3264B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" y="3338"/>
              <a:ext cx="660" cy="1095"/>
            </a:xfrm>
            <a:custGeom>
              <a:avLst/>
              <a:gdLst>
                <a:gd name="T0" fmla="*/ 0 w 660"/>
                <a:gd name="T1" fmla="*/ 420 h 1095"/>
                <a:gd name="T2" fmla="*/ 292 w 660"/>
                <a:gd name="T3" fmla="*/ 0 h 1095"/>
                <a:gd name="T4" fmla="*/ 660 w 660"/>
                <a:gd name="T5" fmla="*/ 292 h 1095"/>
                <a:gd name="T6" fmla="*/ 165 w 660"/>
                <a:gd name="T7" fmla="*/ 1095 h 1095"/>
                <a:gd name="T8" fmla="*/ 0 w 660"/>
                <a:gd name="T9" fmla="*/ 420 h 10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0" h="1095">
                  <a:moveTo>
                    <a:pt x="0" y="420"/>
                  </a:moveTo>
                  <a:lnTo>
                    <a:pt x="292" y="0"/>
                  </a:lnTo>
                  <a:lnTo>
                    <a:pt x="660" y="292"/>
                  </a:lnTo>
                  <a:lnTo>
                    <a:pt x="165" y="1095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B1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74" name="Freeform 86">
              <a:extLst>
                <a:ext uri="{FF2B5EF4-FFF2-40B4-BE49-F238E27FC236}">
                  <a16:creationId xmlns:a16="http://schemas.microsoft.com/office/drawing/2014/main" id="{C39F0484-F445-70CA-475B-626AEC50C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" y="3623"/>
              <a:ext cx="870" cy="802"/>
            </a:xfrm>
            <a:custGeom>
              <a:avLst/>
              <a:gdLst>
                <a:gd name="T0" fmla="*/ 487 w 870"/>
                <a:gd name="T1" fmla="*/ 0 h 802"/>
                <a:gd name="T2" fmla="*/ 870 w 870"/>
                <a:gd name="T3" fmla="*/ 780 h 802"/>
                <a:gd name="T4" fmla="*/ 0 w 870"/>
                <a:gd name="T5" fmla="*/ 802 h 802"/>
                <a:gd name="T6" fmla="*/ 487 w 870"/>
                <a:gd name="T7" fmla="*/ 0 h 8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70" h="802">
                  <a:moveTo>
                    <a:pt x="487" y="0"/>
                  </a:moveTo>
                  <a:lnTo>
                    <a:pt x="870" y="780"/>
                  </a:lnTo>
                  <a:lnTo>
                    <a:pt x="0" y="80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EF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45BB16F-ABDB-A565-4855-4E650973B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088" y="0"/>
            <a:ext cx="8534400" cy="619125"/>
          </a:xfrm>
        </p:spPr>
        <p:txBody>
          <a:bodyPr/>
          <a:lstStyle/>
          <a:p>
            <a:r>
              <a:rPr lang="es-ES_tradnl" altLang="es-ES_tradnl"/>
              <a:t>4.1.1. Ejemplos de grafos.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7CFFF75-DD0B-50F6-75B3-09887F5317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0063"/>
            <a:ext cx="8782050" cy="495300"/>
          </a:xfrm>
        </p:spPr>
        <p:txBody>
          <a:bodyPr/>
          <a:lstStyle/>
          <a:p>
            <a:r>
              <a:rPr lang="es-ES_tradnl" altLang="es-ES_tradnl" sz="2800" b="1"/>
              <a:t>Ejemplo: </a:t>
            </a:r>
            <a:r>
              <a:rPr lang="es-ES_tradnl" altLang="es-ES_tradnl" sz="2800"/>
              <a:t>Grafo asociado a un dibujo de líneas.</a:t>
            </a:r>
            <a:endParaRPr lang="es-ES_tradnl" altLang="es-ES_tradnl" sz="2400"/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861E7A99-410F-FFF8-F558-C2853C59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grpSp>
        <p:nvGrpSpPr>
          <p:cNvPr id="63578" name="Group 90">
            <a:extLst>
              <a:ext uri="{FF2B5EF4-FFF2-40B4-BE49-F238E27FC236}">
                <a16:creationId xmlns:a16="http://schemas.microsoft.com/office/drawing/2014/main" id="{37CD2FDA-E372-DDFA-122B-D7989F7D585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30363"/>
            <a:ext cx="4422775" cy="3286125"/>
            <a:chOff x="2544" y="1027"/>
            <a:chExt cx="2786" cy="2070"/>
          </a:xfrm>
        </p:grpSpPr>
        <p:sp>
          <p:nvSpPr>
            <p:cNvPr id="12328" name="Line 36">
              <a:extLst>
                <a:ext uri="{FF2B5EF4-FFF2-40B4-BE49-F238E27FC236}">
                  <a16:creationId xmlns:a16="http://schemas.microsoft.com/office/drawing/2014/main" id="{93E44D50-6893-124B-332B-2E326E956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1103"/>
              <a:ext cx="416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29" name="Line 37">
              <a:extLst>
                <a:ext uri="{FF2B5EF4-FFF2-40B4-BE49-F238E27FC236}">
                  <a16:creationId xmlns:a16="http://schemas.microsoft.com/office/drawing/2014/main" id="{E89D3645-EA9F-5722-E3BD-C3F163EEB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2" y="1094"/>
              <a:ext cx="757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0" name="Line 38">
              <a:extLst>
                <a:ext uri="{FF2B5EF4-FFF2-40B4-BE49-F238E27FC236}">
                  <a16:creationId xmlns:a16="http://schemas.microsoft.com/office/drawing/2014/main" id="{ED97D00E-C900-23BD-5EB5-FEF76E14F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" y="1111"/>
              <a:ext cx="406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1" name="Line 39">
              <a:extLst>
                <a:ext uri="{FF2B5EF4-FFF2-40B4-BE49-F238E27FC236}">
                  <a16:creationId xmlns:a16="http://schemas.microsoft.com/office/drawing/2014/main" id="{7949FA32-6726-92F7-CFC8-476158D1F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31" y="1102"/>
              <a:ext cx="1" cy="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2" name="Line 40">
              <a:extLst>
                <a:ext uri="{FF2B5EF4-FFF2-40B4-BE49-F238E27FC236}">
                  <a16:creationId xmlns:a16="http://schemas.microsoft.com/office/drawing/2014/main" id="{81CA38C1-AF73-1E11-732D-EC2B6B6E4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6" y="1842"/>
              <a:ext cx="426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3" name="Line 41">
              <a:extLst>
                <a:ext uri="{FF2B5EF4-FFF2-40B4-BE49-F238E27FC236}">
                  <a16:creationId xmlns:a16="http://schemas.microsoft.com/office/drawing/2014/main" id="{CEDE1637-B9A2-72EA-742C-7AFEA4D5B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5" y="2167"/>
              <a:ext cx="70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4" name="Line 42">
              <a:extLst>
                <a:ext uri="{FF2B5EF4-FFF2-40B4-BE49-F238E27FC236}">
                  <a16:creationId xmlns:a16="http://schemas.microsoft.com/office/drawing/2014/main" id="{49AE6C71-231B-BDDF-0CF1-AF0D7A20E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6" y="1934"/>
              <a:ext cx="129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5" name="Line 43">
              <a:extLst>
                <a:ext uri="{FF2B5EF4-FFF2-40B4-BE49-F238E27FC236}">
                  <a16:creationId xmlns:a16="http://schemas.microsoft.com/office/drawing/2014/main" id="{D71E06CE-5DC9-650F-BA84-1789788FD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29" y="1435"/>
              <a:ext cx="0" cy="4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6" name="Line 44">
              <a:extLst>
                <a:ext uri="{FF2B5EF4-FFF2-40B4-BE49-F238E27FC236}">
                  <a16:creationId xmlns:a16="http://schemas.microsoft.com/office/drawing/2014/main" id="{13C50CDB-3A4C-8A30-73DC-61B9D4C4A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1435"/>
              <a:ext cx="8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7" name="Line 45">
              <a:extLst>
                <a:ext uri="{FF2B5EF4-FFF2-40B4-BE49-F238E27FC236}">
                  <a16:creationId xmlns:a16="http://schemas.microsoft.com/office/drawing/2014/main" id="{AABCCAA6-EE04-BB69-3A4C-5640F433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1435"/>
              <a:ext cx="19" cy="7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8" name="Line 46">
              <a:extLst>
                <a:ext uri="{FF2B5EF4-FFF2-40B4-BE49-F238E27FC236}">
                  <a16:creationId xmlns:a16="http://schemas.microsoft.com/office/drawing/2014/main" id="{1E39C000-A1EA-950B-5B65-917DFD955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5" y="1942"/>
              <a:ext cx="693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9" name="Line 47">
              <a:extLst>
                <a:ext uri="{FF2B5EF4-FFF2-40B4-BE49-F238E27FC236}">
                  <a16:creationId xmlns:a16="http://schemas.microsoft.com/office/drawing/2014/main" id="{353DE1FE-44C4-310A-7BCE-0C9E12EEC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2" y="2109"/>
              <a:ext cx="323" cy="6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0" name="Line 48">
              <a:extLst>
                <a:ext uri="{FF2B5EF4-FFF2-40B4-BE49-F238E27FC236}">
                  <a16:creationId xmlns:a16="http://schemas.microsoft.com/office/drawing/2014/main" id="{50C04A9C-0DF2-33FB-BD8E-3286C869E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791"/>
              <a:ext cx="711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1" name="Line 49">
              <a:extLst>
                <a:ext uri="{FF2B5EF4-FFF2-40B4-BE49-F238E27FC236}">
                  <a16:creationId xmlns:a16="http://schemas.microsoft.com/office/drawing/2014/main" id="{56532FFE-A972-6673-6B21-80821360E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3" y="2715"/>
              <a:ext cx="776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2" name="Line 50">
              <a:extLst>
                <a:ext uri="{FF2B5EF4-FFF2-40B4-BE49-F238E27FC236}">
                  <a16:creationId xmlns:a16="http://schemas.microsoft.com/office/drawing/2014/main" id="{E387F700-D658-2446-8140-F63677293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4" y="2192"/>
              <a:ext cx="315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3" name="Line 51">
              <a:extLst>
                <a:ext uri="{FF2B5EF4-FFF2-40B4-BE49-F238E27FC236}">
                  <a16:creationId xmlns:a16="http://schemas.microsoft.com/office/drawing/2014/main" id="{31138483-BBA2-9BCC-9053-465EB8C50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2126"/>
              <a:ext cx="388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4" name="Line 52">
              <a:extLst>
                <a:ext uri="{FF2B5EF4-FFF2-40B4-BE49-F238E27FC236}">
                  <a16:creationId xmlns:a16="http://schemas.microsoft.com/office/drawing/2014/main" id="{C9FEF56C-7ABD-BDE4-7659-0D4F0D413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8" y="2418"/>
              <a:ext cx="406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5" name="Line 53">
              <a:extLst>
                <a:ext uri="{FF2B5EF4-FFF2-40B4-BE49-F238E27FC236}">
                  <a16:creationId xmlns:a16="http://schemas.microsoft.com/office/drawing/2014/main" id="{0BD1CB78-EE89-9EF1-DAA0-7E393E8F2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" y="2418"/>
              <a:ext cx="286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6" name="Line 54">
              <a:extLst>
                <a:ext uri="{FF2B5EF4-FFF2-40B4-BE49-F238E27FC236}">
                  <a16:creationId xmlns:a16="http://schemas.microsoft.com/office/drawing/2014/main" id="{4CC0D7EE-2CD2-F233-53CA-C19E2CF5C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235"/>
              <a:ext cx="231" cy="2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7" name="Line 55">
              <a:extLst>
                <a:ext uri="{FF2B5EF4-FFF2-40B4-BE49-F238E27FC236}">
                  <a16:creationId xmlns:a16="http://schemas.microsoft.com/office/drawing/2014/main" id="{8754D267-7B8B-2831-529C-457A88592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8" y="2535"/>
              <a:ext cx="130" cy="4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8" name="Line 56">
              <a:extLst>
                <a:ext uri="{FF2B5EF4-FFF2-40B4-BE49-F238E27FC236}">
                  <a16:creationId xmlns:a16="http://schemas.microsoft.com/office/drawing/2014/main" id="{394E73BA-9887-F246-1CD5-C752C1AEF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9" y="2226"/>
              <a:ext cx="248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9" name="Line 57">
              <a:extLst>
                <a:ext uri="{FF2B5EF4-FFF2-40B4-BE49-F238E27FC236}">
                  <a16:creationId xmlns:a16="http://schemas.microsoft.com/office/drawing/2014/main" id="{0F9335CE-58D9-68E4-61B4-AE3EBC067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" y="3049"/>
              <a:ext cx="7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50" name="Oval 58">
              <a:extLst>
                <a:ext uri="{FF2B5EF4-FFF2-40B4-BE49-F238E27FC236}">
                  <a16:creationId xmlns:a16="http://schemas.microsoft.com/office/drawing/2014/main" id="{B928D564-9E45-A905-24D7-C1D35A000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1045"/>
              <a:ext cx="137" cy="14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1" name="Oval 59">
              <a:extLst>
                <a:ext uri="{FF2B5EF4-FFF2-40B4-BE49-F238E27FC236}">
                  <a16:creationId xmlns:a16="http://schemas.microsoft.com/office/drawing/2014/main" id="{233E372E-B8D4-838F-DEFB-4141D80E3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463"/>
              <a:ext cx="137" cy="13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2" name="Oval 60">
              <a:extLst>
                <a:ext uri="{FF2B5EF4-FFF2-40B4-BE49-F238E27FC236}">
                  <a16:creationId xmlns:a16="http://schemas.microsoft.com/office/drawing/2014/main" id="{6D226188-2E84-51C4-737A-4889F72A6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2093"/>
              <a:ext cx="137" cy="13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3" name="Oval 61">
              <a:extLst>
                <a:ext uri="{FF2B5EF4-FFF2-40B4-BE49-F238E27FC236}">
                  <a16:creationId xmlns:a16="http://schemas.microsoft.com/office/drawing/2014/main" id="{57258401-D8F6-387E-34DD-7DD4C6049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34"/>
              <a:ext cx="136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4" name="Oval 62">
              <a:extLst>
                <a:ext uri="{FF2B5EF4-FFF2-40B4-BE49-F238E27FC236}">
                  <a16:creationId xmlns:a16="http://schemas.microsoft.com/office/drawing/2014/main" id="{EF58401D-B912-3C21-2739-4E731A6C0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374"/>
              <a:ext cx="137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5" name="Oval 63">
              <a:extLst>
                <a:ext uri="{FF2B5EF4-FFF2-40B4-BE49-F238E27FC236}">
                  <a16:creationId xmlns:a16="http://schemas.microsoft.com/office/drawing/2014/main" id="{D973FB68-3A0D-2653-D681-BBE8BA99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1376"/>
              <a:ext cx="137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6" name="Oval 64">
              <a:extLst>
                <a:ext uri="{FF2B5EF4-FFF2-40B4-BE49-F238E27FC236}">
                  <a16:creationId xmlns:a16="http://schemas.microsoft.com/office/drawing/2014/main" id="{866DB7E1-37C2-5743-CCA2-A74DF9278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027"/>
              <a:ext cx="137" cy="14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7" name="Oval 65">
              <a:extLst>
                <a:ext uri="{FF2B5EF4-FFF2-40B4-BE49-F238E27FC236}">
                  <a16:creationId xmlns:a16="http://schemas.microsoft.com/office/drawing/2014/main" id="{564A57D0-5717-84D5-CD68-26C7AB74E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53"/>
              <a:ext cx="137" cy="13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8" name="Oval 66">
              <a:extLst>
                <a:ext uri="{FF2B5EF4-FFF2-40B4-BE49-F238E27FC236}">
                  <a16:creationId xmlns:a16="http://schemas.microsoft.com/office/drawing/2014/main" id="{F161C87A-9288-65FE-FB77-8D5FC8D2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858"/>
              <a:ext cx="137" cy="136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59" name="Oval 67">
              <a:extLst>
                <a:ext uri="{FF2B5EF4-FFF2-40B4-BE49-F238E27FC236}">
                  <a16:creationId xmlns:a16="http://schemas.microsoft.com/office/drawing/2014/main" id="{1B293C70-6F3E-465D-AEDA-61D4CD13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14"/>
              <a:ext cx="137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0" name="Oval 68">
              <a:extLst>
                <a:ext uri="{FF2B5EF4-FFF2-40B4-BE49-F238E27FC236}">
                  <a16:creationId xmlns:a16="http://schemas.microsoft.com/office/drawing/2014/main" id="{C53F42ED-B787-82AC-DE7B-38C6BBFD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2944"/>
              <a:ext cx="138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1" name="Oval 69">
              <a:extLst>
                <a:ext uri="{FF2B5EF4-FFF2-40B4-BE49-F238E27FC236}">
                  <a16:creationId xmlns:a16="http://schemas.microsoft.com/office/drawing/2014/main" id="{A3115ACD-ACBB-872E-832E-E925E3C1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1774"/>
              <a:ext cx="137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2" name="Oval 70">
              <a:extLst>
                <a:ext uri="{FF2B5EF4-FFF2-40B4-BE49-F238E27FC236}">
                  <a16:creationId xmlns:a16="http://schemas.microsoft.com/office/drawing/2014/main" id="{B42328B3-29E0-128F-8092-0744A1AC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2113"/>
              <a:ext cx="137" cy="143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3" name="Oval 71">
              <a:extLst>
                <a:ext uri="{FF2B5EF4-FFF2-40B4-BE49-F238E27FC236}">
                  <a16:creationId xmlns:a16="http://schemas.microsoft.com/office/drawing/2014/main" id="{0A98C92C-B782-20E8-D157-CD6BC1292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1364"/>
              <a:ext cx="137" cy="137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4" name="Oval 72">
              <a:extLst>
                <a:ext uri="{FF2B5EF4-FFF2-40B4-BE49-F238E27FC236}">
                  <a16:creationId xmlns:a16="http://schemas.microsoft.com/office/drawing/2014/main" id="{764A1419-F78E-F92B-2F07-D913E4CF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843"/>
              <a:ext cx="137" cy="149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5" name="Oval 73">
              <a:extLst>
                <a:ext uri="{FF2B5EF4-FFF2-40B4-BE49-F238E27FC236}">
                  <a16:creationId xmlns:a16="http://schemas.microsoft.com/office/drawing/2014/main" id="{98ABB11A-F6F9-F437-14F2-33130012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49"/>
              <a:ext cx="137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2366" name="Oval 74">
              <a:extLst>
                <a:ext uri="{FF2B5EF4-FFF2-40B4-BE49-F238E27FC236}">
                  <a16:creationId xmlns:a16="http://schemas.microsoft.com/office/drawing/2014/main" id="{C6978723-4E65-B5DA-B03F-1D90CBA9E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651"/>
              <a:ext cx="138" cy="1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577" name="Group 89">
            <a:extLst>
              <a:ext uri="{FF2B5EF4-FFF2-40B4-BE49-F238E27FC236}">
                <a16:creationId xmlns:a16="http://schemas.microsoft.com/office/drawing/2014/main" id="{0686D573-9296-CC1A-DD9E-CC919CA5AA70}"/>
              </a:ext>
            </a:extLst>
          </p:cNvPr>
          <p:cNvGrpSpPr>
            <a:grpSpLocks/>
          </p:cNvGrpSpPr>
          <p:nvPr/>
        </p:nvGrpSpPr>
        <p:grpSpPr bwMode="auto">
          <a:xfrm>
            <a:off x="222250" y="1279525"/>
            <a:ext cx="3040063" cy="4206875"/>
            <a:chOff x="140" y="806"/>
            <a:chExt cx="1915" cy="2650"/>
          </a:xfrm>
        </p:grpSpPr>
        <p:sp>
          <p:nvSpPr>
            <p:cNvPr id="12299" name="Line 9">
              <a:extLst>
                <a:ext uri="{FF2B5EF4-FFF2-40B4-BE49-F238E27FC236}">
                  <a16:creationId xmlns:a16="http://schemas.microsoft.com/office/drawing/2014/main" id="{4528456D-3435-C6E4-3397-E14A7E078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7" y="1250"/>
              <a:ext cx="19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0" name="Line 10">
              <a:extLst>
                <a:ext uri="{FF2B5EF4-FFF2-40B4-BE49-F238E27FC236}">
                  <a16:creationId xmlns:a16="http://schemas.microsoft.com/office/drawing/2014/main" id="{526DC429-EDBF-5E17-664E-4F8EC03A7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" y="1045"/>
              <a:ext cx="538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1" name="Line 11">
              <a:extLst>
                <a:ext uri="{FF2B5EF4-FFF2-40B4-BE49-F238E27FC236}">
                  <a16:creationId xmlns:a16="http://schemas.microsoft.com/office/drawing/2014/main" id="{08F92561-E367-FA32-BA6C-D61FD5435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1047"/>
              <a:ext cx="571" cy="1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2" name="Line 12">
              <a:extLst>
                <a:ext uri="{FF2B5EF4-FFF2-40B4-BE49-F238E27FC236}">
                  <a16:creationId xmlns:a16="http://schemas.microsoft.com/office/drawing/2014/main" id="{B7E6426E-C432-0A42-822C-CDD04DCF6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40"/>
              <a:ext cx="62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3" name="Line 13">
              <a:extLst>
                <a:ext uri="{FF2B5EF4-FFF2-40B4-BE49-F238E27FC236}">
                  <a16:creationId xmlns:a16="http://schemas.microsoft.com/office/drawing/2014/main" id="{BB097C30-942D-F928-4577-BCFE0E3A0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1281"/>
              <a:ext cx="514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4" name="Line 14">
              <a:extLst>
                <a:ext uri="{FF2B5EF4-FFF2-40B4-BE49-F238E27FC236}">
                  <a16:creationId xmlns:a16="http://schemas.microsoft.com/office/drawing/2014/main" id="{95530BDA-93A6-4C22-1000-1433616FF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514"/>
              <a:ext cx="4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5" name="Line 15">
              <a:extLst>
                <a:ext uri="{FF2B5EF4-FFF2-40B4-BE49-F238E27FC236}">
                  <a16:creationId xmlns:a16="http://schemas.microsoft.com/office/drawing/2014/main" id="{5BEA35AC-A6C2-C3AD-05F5-89F0E58BE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1307"/>
              <a:ext cx="6" cy="4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6" name="Line 16">
              <a:extLst>
                <a:ext uri="{FF2B5EF4-FFF2-40B4-BE49-F238E27FC236}">
                  <a16:creationId xmlns:a16="http://schemas.microsoft.com/office/drawing/2014/main" id="{2C7F59AA-82D0-11C9-A1ED-7383D00DC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9" y="1787"/>
              <a:ext cx="602" cy="2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7" name="Line 17">
              <a:extLst>
                <a:ext uri="{FF2B5EF4-FFF2-40B4-BE49-F238E27FC236}">
                  <a16:creationId xmlns:a16="http://schemas.microsoft.com/office/drawing/2014/main" id="{962A0710-43B9-0EAC-5FED-38F5E0C5E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" y="1793"/>
              <a:ext cx="629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08" name="Oval 18">
              <a:extLst>
                <a:ext uri="{FF2B5EF4-FFF2-40B4-BE49-F238E27FC236}">
                  <a16:creationId xmlns:a16="http://schemas.microsoft.com/office/drawing/2014/main" id="{0A8D0A4A-9E76-CC1F-EB75-9D7ED6BD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" y="945"/>
              <a:ext cx="230" cy="236"/>
            </a:xfrm>
            <a:prstGeom prst="ellipse">
              <a:avLst/>
            </a:prstGeom>
            <a:solidFill>
              <a:srgbClr val="9DFF9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1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09" name="Oval 19">
              <a:extLst>
                <a:ext uri="{FF2B5EF4-FFF2-40B4-BE49-F238E27FC236}">
                  <a16:creationId xmlns:a16="http://schemas.microsoft.com/office/drawing/2014/main" id="{04A9A54B-B965-D97C-974C-2F5585CE3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71"/>
              <a:ext cx="230" cy="226"/>
            </a:xfrm>
            <a:prstGeom prst="ellipse">
              <a:avLst/>
            </a:prstGeom>
            <a:solidFill>
              <a:srgbClr val="9DFF9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4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10" name="Oval 20">
              <a:extLst>
                <a:ext uri="{FF2B5EF4-FFF2-40B4-BE49-F238E27FC236}">
                  <a16:creationId xmlns:a16="http://schemas.microsoft.com/office/drawing/2014/main" id="{8304C546-7A07-535D-1E63-2AC94549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145"/>
              <a:ext cx="230" cy="222"/>
            </a:xfrm>
            <a:prstGeom prst="ellipse">
              <a:avLst/>
            </a:prstGeom>
            <a:solidFill>
              <a:srgbClr val="9DFF9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2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11" name="Oval 21">
              <a:extLst>
                <a:ext uri="{FF2B5EF4-FFF2-40B4-BE49-F238E27FC236}">
                  <a16:creationId xmlns:a16="http://schemas.microsoft.com/office/drawing/2014/main" id="{9ADB49EC-328E-AFD8-1186-B8636BCF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674"/>
              <a:ext cx="230" cy="252"/>
            </a:xfrm>
            <a:prstGeom prst="ellipse">
              <a:avLst/>
            </a:prstGeom>
            <a:solidFill>
              <a:srgbClr val="9DFF9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7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12" name="Oval 22">
              <a:extLst>
                <a:ext uri="{FF2B5EF4-FFF2-40B4-BE49-F238E27FC236}">
                  <a16:creationId xmlns:a16="http://schemas.microsoft.com/office/drawing/2014/main" id="{3AA1A934-1CAE-2492-0138-EBD582CA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49"/>
              <a:ext cx="230" cy="243"/>
            </a:xfrm>
            <a:prstGeom prst="ellipse">
              <a:avLst/>
            </a:prstGeom>
            <a:solidFill>
              <a:srgbClr val="9DFF9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3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13" name="Oval 23">
              <a:extLst>
                <a:ext uri="{FF2B5EF4-FFF2-40B4-BE49-F238E27FC236}">
                  <a16:creationId xmlns:a16="http://schemas.microsoft.com/office/drawing/2014/main" id="{C32C65B2-E513-8226-2198-CC27183C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1930"/>
              <a:ext cx="231" cy="242"/>
            </a:xfrm>
            <a:prstGeom prst="ellipse">
              <a:avLst/>
            </a:prstGeom>
            <a:solidFill>
              <a:srgbClr val="9DFF9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6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14" name="Oval 24">
              <a:extLst>
                <a:ext uri="{FF2B5EF4-FFF2-40B4-BE49-F238E27FC236}">
                  <a16:creationId xmlns:a16="http://schemas.microsoft.com/office/drawing/2014/main" id="{ED25908F-ACC5-B6C2-8525-0E5533FC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1685"/>
              <a:ext cx="230" cy="242"/>
            </a:xfrm>
            <a:prstGeom prst="ellipse">
              <a:avLst/>
            </a:prstGeom>
            <a:solidFill>
              <a:srgbClr val="9DFF9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5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15" name="Line 25">
              <a:extLst>
                <a:ext uri="{FF2B5EF4-FFF2-40B4-BE49-F238E27FC236}">
                  <a16:creationId xmlns:a16="http://schemas.microsoft.com/office/drawing/2014/main" id="{B1B015D3-47C3-E047-E724-D62211D22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2" y="2558"/>
              <a:ext cx="602" cy="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6" name="Line 26">
              <a:extLst>
                <a:ext uri="{FF2B5EF4-FFF2-40B4-BE49-F238E27FC236}">
                  <a16:creationId xmlns:a16="http://schemas.microsoft.com/office/drawing/2014/main" id="{7299FE3A-4E57-8833-5155-3FC586DCD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2577"/>
              <a:ext cx="274" cy="5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7" name="Line 27">
              <a:extLst>
                <a:ext uri="{FF2B5EF4-FFF2-40B4-BE49-F238E27FC236}">
                  <a16:creationId xmlns:a16="http://schemas.microsoft.com/office/drawing/2014/main" id="{2D83C684-85DB-2E34-8717-51889F2C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3167"/>
              <a:ext cx="716" cy="1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8" name="Line 28">
              <a:extLst>
                <a:ext uri="{FF2B5EF4-FFF2-40B4-BE49-F238E27FC236}">
                  <a16:creationId xmlns:a16="http://schemas.microsoft.com/office/drawing/2014/main" id="{00ECDBF2-827D-8EBD-2371-4F4299847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02" y="2604"/>
              <a:ext cx="175" cy="7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19" name="Line 29">
              <a:extLst>
                <a:ext uri="{FF2B5EF4-FFF2-40B4-BE49-F238E27FC236}">
                  <a16:creationId xmlns:a16="http://schemas.microsoft.com/office/drawing/2014/main" id="{B7BD30C5-C1EE-790F-9219-09CD70983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2" y="3200"/>
              <a:ext cx="603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20" name="Line 30">
              <a:extLst>
                <a:ext uri="{FF2B5EF4-FFF2-40B4-BE49-F238E27FC236}">
                  <a16:creationId xmlns:a16="http://schemas.microsoft.com/office/drawing/2014/main" id="{40B2C767-C606-F3D9-71FD-EE9807FD3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" y="2643"/>
              <a:ext cx="381" cy="5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21" name="Oval 31">
              <a:extLst>
                <a:ext uri="{FF2B5EF4-FFF2-40B4-BE49-F238E27FC236}">
                  <a16:creationId xmlns:a16="http://schemas.microsoft.com/office/drawing/2014/main" id="{1665D7AF-E28A-83A5-B0F5-9463B03B4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462"/>
              <a:ext cx="230" cy="226"/>
            </a:xfrm>
            <a:prstGeom prst="ellipse">
              <a:avLst/>
            </a:prstGeom>
            <a:solidFill>
              <a:srgbClr val="FFB5B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b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22" name="Oval 32">
              <a:extLst>
                <a:ext uri="{FF2B5EF4-FFF2-40B4-BE49-F238E27FC236}">
                  <a16:creationId xmlns:a16="http://schemas.microsoft.com/office/drawing/2014/main" id="{B229A7E4-16D3-DAF1-8BDB-5DA4E9C3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3026"/>
              <a:ext cx="230" cy="248"/>
            </a:xfrm>
            <a:prstGeom prst="ellipse">
              <a:avLst/>
            </a:prstGeom>
            <a:solidFill>
              <a:srgbClr val="FFB5B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e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23" name="Oval 33">
              <a:extLst>
                <a:ext uri="{FF2B5EF4-FFF2-40B4-BE49-F238E27FC236}">
                  <a16:creationId xmlns:a16="http://schemas.microsoft.com/office/drawing/2014/main" id="{2945FB18-A652-599B-1DAB-C12461F0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2503"/>
              <a:ext cx="230" cy="243"/>
            </a:xfrm>
            <a:prstGeom prst="ellipse">
              <a:avLst/>
            </a:prstGeom>
            <a:solidFill>
              <a:srgbClr val="FFB5B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a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24" name="Oval 34">
              <a:extLst>
                <a:ext uri="{FF2B5EF4-FFF2-40B4-BE49-F238E27FC236}">
                  <a16:creationId xmlns:a16="http://schemas.microsoft.com/office/drawing/2014/main" id="{CF0BB9F4-8529-7F5A-C548-B35CDE63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214"/>
              <a:ext cx="230" cy="242"/>
            </a:xfrm>
            <a:prstGeom prst="ellipse">
              <a:avLst/>
            </a:prstGeom>
            <a:solidFill>
              <a:srgbClr val="FFB5B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d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25" name="Oval 35">
              <a:extLst>
                <a:ext uri="{FF2B5EF4-FFF2-40B4-BE49-F238E27FC236}">
                  <a16:creationId xmlns:a16="http://schemas.microsoft.com/office/drawing/2014/main" id="{0B93108B-7001-BAB3-9DD3-8D590348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3081"/>
              <a:ext cx="210" cy="242"/>
            </a:xfrm>
            <a:prstGeom prst="ellipse">
              <a:avLst/>
            </a:prstGeom>
            <a:solidFill>
              <a:srgbClr val="FFB5B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00" algn="ctr" rotWithShape="0">
                <a:srgbClr val="000000"/>
              </a:outerShdw>
            </a:effec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" altLang="es-ES_tradnl" b="1">
                  <a:solidFill>
                    <a:srgbClr val="000000"/>
                  </a:solidFill>
                </a:rPr>
                <a:t>c</a:t>
              </a:r>
              <a:endParaRPr lang="es-ES" altLang="es-ES_tradnl" b="1">
                <a:latin typeface="Times New Roman" panose="02020603050405020304" pitchFamily="18" charset="0"/>
              </a:endParaRPr>
            </a:p>
          </p:txBody>
        </p:sp>
        <p:sp>
          <p:nvSpPr>
            <p:cNvPr id="12326" name="Text Box 75">
              <a:extLst>
                <a:ext uri="{FF2B5EF4-FFF2-40B4-BE49-F238E27FC236}">
                  <a16:creationId xmlns:a16="http://schemas.microsoft.com/office/drawing/2014/main" id="{2386B188-339D-B663-2CE4-B136478B5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" y="806"/>
              <a:ext cx="9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 b="1">
                  <a:solidFill>
                    <a:srgbClr val="31CC00"/>
                  </a:solidFill>
                </a:rPr>
                <a:t>Modelo 1</a:t>
              </a:r>
              <a:endParaRPr lang="es-ES" altLang="es-ES_tradnl" sz="2400" b="1">
                <a:solidFill>
                  <a:srgbClr val="31CC00"/>
                </a:solidFill>
              </a:endParaRPr>
            </a:p>
          </p:txBody>
        </p:sp>
        <p:sp>
          <p:nvSpPr>
            <p:cNvPr id="12327" name="Text Box 76">
              <a:extLst>
                <a:ext uri="{FF2B5EF4-FFF2-40B4-BE49-F238E27FC236}">
                  <a16:creationId xmlns:a16="http://schemas.microsoft.com/office/drawing/2014/main" id="{7CF4246E-BD37-7145-3EE2-D196019F2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" y="2286"/>
              <a:ext cx="9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400" b="1">
                  <a:solidFill>
                    <a:srgbClr val="E40000"/>
                  </a:solidFill>
                </a:rPr>
                <a:t>Modelo 2</a:t>
              </a:r>
              <a:endParaRPr lang="es-ES" altLang="es-ES_tradnl" sz="2400" b="1">
                <a:solidFill>
                  <a:srgbClr val="E40000"/>
                </a:solidFill>
              </a:endParaRPr>
            </a:p>
          </p:txBody>
        </p:sp>
      </p:grpSp>
      <p:sp>
        <p:nvSpPr>
          <p:cNvPr id="12297" name="Text Box 77">
            <a:extLst>
              <a:ext uri="{FF2B5EF4-FFF2-40B4-BE49-F238E27FC236}">
                <a16:creationId xmlns:a16="http://schemas.microsoft.com/office/drawing/2014/main" id="{ED51A3A0-DD0E-5052-04F1-944A75F73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1101725"/>
            <a:ext cx="157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solidFill>
                  <a:schemeClr val="accent2"/>
                </a:solidFill>
              </a:rPr>
              <a:t>Escena</a:t>
            </a:r>
            <a:endParaRPr lang="es-ES" altLang="es-ES_tradnl" sz="2400" b="1">
              <a:solidFill>
                <a:schemeClr val="accent2"/>
              </a:solidFill>
            </a:endParaRPr>
          </a:p>
        </p:txBody>
      </p:sp>
      <p:sp>
        <p:nvSpPr>
          <p:cNvPr id="12298" name="Rectangle 88">
            <a:extLst>
              <a:ext uri="{FF2B5EF4-FFF2-40B4-BE49-F238E27FC236}">
                <a16:creationId xmlns:a16="http://schemas.microsoft.com/office/drawing/2014/main" id="{6FBE5595-43CB-5C24-5DD6-CA10C841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70038"/>
            <a:ext cx="4770438" cy="3535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3 Marcador de pie de página">
            <a:extLst>
              <a:ext uri="{FF2B5EF4-FFF2-40B4-BE49-F238E27FC236}">
                <a16:creationId xmlns:a16="http://schemas.microsoft.com/office/drawing/2014/main" id="{7331297A-3681-231D-5D40-016FB1A708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19590B5D-503D-43FF-8BF1-B3105FFB911A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F8D31F7-70D8-4F30-09E5-B41D9E17D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4.3.5.2. Caminos y circuitos de Euler.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5FC89F1-2FB9-C061-5F1C-99B6D1EB6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487363"/>
            <a:ext cx="8655050" cy="1009650"/>
          </a:xfrm>
        </p:spPr>
        <p:txBody>
          <a:bodyPr/>
          <a:lstStyle/>
          <a:p>
            <a:r>
              <a:rPr lang="es-ES_tradnl" altLang="es-ES_tradnl" sz="2600" b="1"/>
              <a:t>Aplicación:</a:t>
            </a:r>
            <a:r>
              <a:rPr lang="es-ES_tradnl" altLang="es-ES_tradnl" sz="2600"/>
              <a:t> Un grafo no dirigido se utiliza para representar un dibujo de líneas.</a:t>
            </a:r>
            <a:endParaRPr lang="es-ES_tradnl" altLang="es-ES_tradnl" sz="900"/>
          </a:p>
        </p:txBody>
      </p:sp>
      <p:sp>
        <p:nvSpPr>
          <p:cNvPr id="101381" name="Rectangle 25">
            <a:extLst>
              <a:ext uri="{FF2B5EF4-FFF2-40B4-BE49-F238E27FC236}">
                <a16:creationId xmlns:a16="http://schemas.microsoft.com/office/drawing/2014/main" id="{B319DF1D-5686-0508-D711-FE5C8F0B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5048250"/>
            <a:ext cx="86709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60000"/>
              </a:spcBef>
            </a:pPr>
            <a:r>
              <a:rPr lang="es-ES_tradnl" altLang="es-ES_tradnl" sz="2400" b="1"/>
              <a:t>Pregunta:</a:t>
            </a:r>
            <a:r>
              <a:rPr lang="es-ES_tradnl" altLang="es-ES_tradnl" sz="2400"/>
              <a:t> ¿Es posible dibujar estas figuras con un bolígrafo, pintando cada línea una sola vez, sin levantar el bolígrafo y acabando donde se empezó?</a:t>
            </a:r>
          </a:p>
        </p:txBody>
      </p:sp>
      <p:grpSp>
        <p:nvGrpSpPr>
          <p:cNvPr id="101382" name="Group 81">
            <a:extLst>
              <a:ext uri="{FF2B5EF4-FFF2-40B4-BE49-F238E27FC236}">
                <a16:creationId xmlns:a16="http://schemas.microsoft.com/office/drawing/2014/main" id="{11EAD489-E5FB-D082-4F43-E6E8EC89A3FB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1262063"/>
            <a:ext cx="2859088" cy="2147887"/>
            <a:chOff x="566" y="863"/>
            <a:chExt cx="2088" cy="1579"/>
          </a:xfrm>
        </p:grpSpPr>
        <p:sp>
          <p:nvSpPr>
            <p:cNvPr id="101440" name="Line 65">
              <a:extLst>
                <a:ext uri="{FF2B5EF4-FFF2-40B4-BE49-F238E27FC236}">
                  <a16:creationId xmlns:a16="http://schemas.microsoft.com/office/drawing/2014/main" id="{3299775F-1436-3DF7-E48C-808410DADA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691" y="863"/>
              <a:ext cx="1236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1" name="Line 66">
              <a:extLst>
                <a:ext uri="{FF2B5EF4-FFF2-40B4-BE49-F238E27FC236}">
                  <a16:creationId xmlns:a16="http://schemas.microsoft.com/office/drawing/2014/main" id="{47DE2736-78EB-2F84-959B-E273B81EBB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1898" y="1101"/>
              <a:ext cx="756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2" name="Line 67">
              <a:extLst>
                <a:ext uri="{FF2B5EF4-FFF2-40B4-BE49-F238E27FC236}">
                  <a16:creationId xmlns:a16="http://schemas.microsoft.com/office/drawing/2014/main" id="{3BE3C6B6-F7CA-8149-9C67-BDA726C517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2523" y="1696"/>
              <a:ext cx="95" cy="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3" name="Line 68">
              <a:extLst>
                <a:ext uri="{FF2B5EF4-FFF2-40B4-BE49-F238E27FC236}">
                  <a16:creationId xmlns:a16="http://schemas.microsoft.com/office/drawing/2014/main" id="{8FEAB911-3174-6C5E-A7A7-A72B0D59D2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>
              <a:off x="1946" y="2211"/>
              <a:ext cx="585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4" name="Line 69">
              <a:extLst>
                <a:ext uri="{FF2B5EF4-FFF2-40B4-BE49-F238E27FC236}">
                  <a16:creationId xmlns:a16="http://schemas.microsoft.com/office/drawing/2014/main" id="{281207F6-5769-F232-502D-1E2723541A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1910" y="1821"/>
              <a:ext cx="82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5" name="Line 70">
              <a:extLst>
                <a:ext uri="{FF2B5EF4-FFF2-40B4-BE49-F238E27FC236}">
                  <a16:creationId xmlns:a16="http://schemas.microsoft.com/office/drawing/2014/main" id="{F952844C-9077-3ABE-0930-0AECDD4AA7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1997" y="1631"/>
              <a:ext cx="569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6" name="Line 71">
              <a:extLst>
                <a:ext uri="{FF2B5EF4-FFF2-40B4-BE49-F238E27FC236}">
                  <a16:creationId xmlns:a16="http://schemas.microsoft.com/office/drawing/2014/main" id="{DD621A49-B11E-8BAD-C3B8-204E9E3306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1611" y="1484"/>
              <a:ext cx="403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7" name="Line 72">
              <a:extLst>
                <a:ext uri="{FF2B5EF4-FFF2-40B4-BE49-F238E27FC236}">
                  <a16:creationId xmlns:a16="http://schemas.microsoft.com/office/drawing/2014/main" id="{5B22547C-79CE-9912-1BAA-00515F23E0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1545" y="2011"/>
              <a:ext cx="422" cy="3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8" name="Line 73">
              <a:extLst>
                <a:ext uri="{FF2B5EF4-FFF2-40B4-BE49-F238E27FC236}">
                  <a16:creationId xmlns:a16="http://schemas.microsoft.com/office/drawing/2014/main" id="{4146BE55-8AC0-99D2-1DE7-68BBC67FB4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1584" y="1443"/>
              <a:ext cx="73" cy="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49" name="Line 74">
              <a:extLst>
                <a:ext uri="{FF2B5EF4-FFF2-40B4-BE49-F238E27FC236}">
                  <a16:creationId xmlns:a16="http://schemas.microsoft.com/office/drawing/2014/main" id="{97EED4AB-C710-3E71-0582-220F96A537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>
              <a:off x="974" y="1369"/>
              <a:ext cx="642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50" name="Line 75">
              <a:extLst>
                <a:ext uri="{FF2B5EF4-FFF2-40B4-BE49-F238E27FC236}">
                  <a16:creationId xmlns:a16="http://schemas.microsoft.com/office/drawing/2014/main" id="{5FBACD93-9B3C-D633-0EA5-6C10672A60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908" y="1894"/>
              <a:ext cx="651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51" name="Line 76">
              <a:extLst>
                <a:ext uri="{FF2B5EF4-FFF2-40B4-BE49-F238E27FC236}">
                  <a16:creationId xmlns:a16="http://schemas.microsoft.com/office/drawing/2014/main" id="{3E9EEF28-FDC3-9368-D70F-CE75C443B5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887" y="1571"/>
              <a:ext cx="66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52" name="Line 77">
              <a:extLst>
                <a:ext uri="{FF2B5EF4-FFF2-40B4-BE49-F238E27FC236}">
                  <a16:creationId xmlns:a16="http://schemas.microsoft.com/office/drawing/2014/main" id="{3E635285-D2A3-A444-2393-67399F1FDD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566" y="1820"/>
              <a:ext cx="35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53" name="Line 78">
              <a:extLst>
                <a:ext uri="{FF2B5EF4-FFF2-40B4-BE49-F238E27FC236}">
                  <a16:creationId xmlns:a16="http://schemas.microsoft.com/office/drawing/2014/main" id="{0476D73A-EF3D-0C71-D9A7-31172E091D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576" y="1237"/>
              <a:ext cx="91" cy="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54" name="Line 79">
              <a:extLst>
                <a:ext uri="{FF2B5EF4-FFF2-40B4-BE49-F238E27FC236}">
                  <a16:creationId xmlns:a16="http://schemas.microsoft.com/office/drawing/2014/main" id="{FA6B7074-7077-3C28-ECAD-DBC831C114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606" y="1265"/>
              <a:ext cx="376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1383" name="Group 80">
            <a:extLst>
              <a:ext uri="{FF2B5EF4-FFF2-40B4-BE49-F238E27FC236}">
                <a16:creationId xmlns:a16="http://schemas.microsoft.com/office/drawing/2014/main" id="{31DFA79A-0552-789C-08F4-8D4A3ADA6DA9}"/>
              </a:ext>
            </a:extLst>
          </p:cNvPr>
          <p:cNvGrpSpPr>
            <a:grpSpLocks/>
          </p:cNvGrpSpPr>
          <p:nvPr/>
        </p:nvGrpSpPr>
        <p:grpSpPr bwMode="auto">
          <a:xfrm>
            <a:off x="5275263" y="1100138"/>
            <a:ext cx="2959100" cy="2098675"/>
            <a:chOff x="2921" y="886"/>
            <a:chExt cx="2161" cy="1543"/>
          </a:xfrm>
        </p:grpSpPr>
        <p:sp>
          <p:nvSpPr>
            <p:cNvPr id="101414" name="Line 38">
              <a:extLst>
                <a:ext uri="{FF2B5EF4-FFF2-40B4-BE49-F238E27FC236}">
                  <a16:creationId xmlns:a16="http://schemas.microsoft.com/office/drawing/2014/main" id="{D1C88E45-A052-3826-EEDA-E034DEF255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3177" y="886"/>
              <a:ext cx="1097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15" name="Line 39">
              <a:extLst>
                <a:ext uri="{FF2B5EF4-FFF2-40B4-BE49-F238E27FC236}">
                  <a16:creationId xmlns:a16="http://schemas.microsoft.com/office/drawing/2014/main" id="{DA51A34E-963D-3E16-2A9E-073B7DF119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4372" y="1125"/>
              <a:ext cx="682" cy="4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16" name="Line 40">
              <a:extLst>
                <a:ext uri="{FF2B5EF4-FFF2-40B4-BE49-F238E27FC236}">
                  <a16:creationId xmlns:a16="http://schemas.microsoft.com/office/drawing/2014/main" id="{2707F278-8909-A81B-FE89-D070B75B44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4965" y="1752"/>
              <a:ext cx="72" cy="4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17" name="Line 41">
              <a:extLst>
                <a:ext uri="{FF2B5EF4-FFF2-40B4-BE49-F238E27FC236}">
                  <a16:creationId xmlns:a16="http://schemas.microsoft.com/office/drawing/2014/main" id="{563A1C1F-6F72-B556-BA07-EC95CDC5A0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>
              <a:off x="4447" y="2233"/>
              <a:ext cx="458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18" name="Line 42">
              <a:extLst>
                <a:ext uri="{FF2B5EF4-FFF2-40B4-BE49-F238E27FC236}">
                  <a16:creationId xmlns:a16="http://schemas.microsoft.com/office/drawing/2014/main" id="{82CEE005-50A1-28CB-73F8-CCB4F2D987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4352" y="1875"/>
              <a:ext cx="59" cy="4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19" name="Line 43">
              <a:extLst>
                <a:ext uri="{FF2B5EF4-FFF2-40B4-BE49-F238E27FC236}">
                  <a16:creationId xmlns:a16="http://schemas.microsoft.com/office/drawing/2014/main" id="{871AF498-DCD4-98C6-EC4D-2B5D968993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4483" y="1665"/>
              <a:ext cx="442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0" name="Line 44">
              <a:extLst>
                <a:ext uri="{FF2B5EF4-FFF2-40B4-BE49-F238E27FC236}">
                  <a16:creationId xmlns:a16="http://schemas.microsoft.com/office/drawing/2014/main" id="{FCB4198E-CB6B-A627-BD12-4345488B78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4120" y="1508"/>
              <a:ext cx="282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1" name="Line 45">
              <a:extLst>
                <a:ext uri="{FF2B5EF4-FFF2-40B4-BE49-F238E27FC236}">
                  <a16:creationId xmlns:a16="http://schemas.microsoft.com/office/drawing/2014/main" id="{9ABB9D20-9298-89C0-06F0-3A9689FDE4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4038" y="2040"/>
              <a:ext cx="306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2" name="Line 46">
              <a:extLst>
                <a:ext uri="{FF2B5EF4-FFF2-40B4-BE49-F238E27FC236}">
                  <a16:creationId xmlns:a16="http://schemas.microsoft.com/office/drawing/2014/main" id="{2C8B7624-1ABC-963B-A3AC-1F2C883EF9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4019" y="1479"/>
              <a:ext cx="55" cy="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3" name="Line 47">
              <a:extLst>
                <a:ext uri="{FF2B5EF4-FFF2-40B4-BE49-F238E27FC236}">
                  <a16:creationId xmlns:a16="http://schemas.microsoft.com/office/drawing/2014/main" id="{0ACD2583-77D7-1C05-35BB-6C2E02AAC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>
              <a:off x="3464" y="1382"/>
              <a:ext cx="552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4" name="Line 48">
              <a:extLst>
                <a:ext uri="{FF2B5EF4-FFF2-40B4-BE49-F238E27FC236}">
                  <a16:creationId xmlns:a16="http://schemas.microsoft.com/office/drawing/2014/main" id="{43F0C7F3-44D9-8CBB-625F-659299366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V="1">
              <a:off x="3400" y="1911"/>
              <a:ext cx="545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5" name="Line 49">
              <a:extLst>
                <a:ext uri="{FF2B5EF4-FFF2-40B4-BE49-F238E27FC236}">
                  <a16:creationId xmlns:a16="http://schemas.microsoft.com/office/drawing/2014/main" id="{0FBEC4CA-202C-8BCF-5DB0-4C5AC2BA9A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3327" y="1615"/>
              <a:ext cx="52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6" name="Line 50">
              <a:extLst>
                <a:ext uri="{FF2B5EF4-FFF2-40B4-BE49-F238E27FC236}">
                  <a16:creationId xmlns:a16="http://schemas.microsoft.com/office/drawing/2014/main" id="{46995875-685D-7EED-6067-34D09F2E27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3065" y="1878"/>
              <a:ext cx="226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7" name="Line 51">
              <a:extLst>
                <a:ext uri="{FF2B5EF4-FFF2-40B4-BE49-F238E27FC236}">
                  <a16:creationId xmlns:a16="http://schemas.microsoft.com/office/drawing/2014/main" id="{43243B64-A0F3-EB9E-7163-1E1B4AE4EC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 flipH="1" flipV="1">
              <a:off x="3018" y="1298"/>
              <a:ext cx="72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8" name="Line 52">
              <a:extLst>
                <a:ext uri="{FF2B5EF4-FFF2-40B4-BE49-F238E27FC236}">
                  <a16:creationId xmlns:a16="http://schemas.microsoft.com/office/drawing/2014/main" id="{1165BD44-2B7F-2E0C-94C3-581D25D775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9456">
              <a:off x="3100" y="1305"/>
              <a:ext cx="269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29" name="Oval 27">
              <a:extLst>
                <a:ext uri="{FF2B5EF4-FFF2-40B4-BE49-F238E27FC236}">
                  <a16:creationId xmlns:a16="http://schemas.microsoft.com/office/drawing/2014/main" id="{5B411DB6-1D84-7D3E-2E99-4E9E1A3189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274" y="1445"/>
              <a:ext cx="200" cy="1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0" name="Oval 28">
              <a:extLst>
                <a:ext uri="{FF2B5EF4-FFF2-40B4-BE49-F238E27FC236}">
                  <a16:creationId xmlns:a16="http://schemas.microsoft.com/office/drawing/2014/main" id="{B7F60650-B9B3-1A6D-DE60-E6B7CCE8DD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2963" y="1125"/>
              <a:ext cx="199" cy="1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1" name="Oval 29">
              <a:extLst>
                <a:ext uri="{FF2B5EF4-FFF2-40B4-BE49-F238E27FC236}">
                  <a16:creationId xmlns:a16="http://schemas.microsoft.com/office/drawing/2014/main" id="{26698D6C-E8BE-95F9-38B1-2AFF2EA6E9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260" y="922"/>
              <a:ext cx="200" cy="1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2" name="Oval 30">
              <a:extLst>
                <a:ext uri="{FF2B5EF4-FFF2-40B4-BE49-F238E27FC236}">
                  <a16:creationId xmlns:a16="http://schemas.microsoft.com/office/drawing/2014/main" id="{3B2D9D2C-49BE-23FB-5DD8-480171DDC9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882" y="1587"/>
              <a:ext cx="200" cy="1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3" name="Oval 31">
              <a:extLst>
                <a:ext uri="{FF2B5EF4-FFF2-40B4-BE49-F238E27FC236}">
                  <a16:creationId xmlns:a16="http://schemas.microsoft.com/office/drawing/2014/main" id="{4A17791C-9C45-1088-47AF-0678F2D35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285" y="1703"/>
              <a:ext cx="199" cy="1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4" name="Oval 32">
              <a:extLst>
                <a:ext uri="{FF2B5EF4-FFF2-40B4-BE49-F238E27FC236}">
                  <a16:creationId xmlns:a16="http://schemas.microsoft.com/office/drawing/2014/main" id="{9323F3C6-8453-4A14-9C52-EA8C966DD9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980" y="1317"/>
              <a:ext cx="199" cy="1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5" name="Oval 33">
              <a:extLst>
                <a:ext uri="{FF2B5EF4-FFF2-40B4-BE49-F238E27FC236}">
                  <a16:creationId xmlns:a16="http://schemas.microsoft.com/office/drawing/2014/main" id="{B9B47E6C-E942-FB5B-BC98-B2E3B53386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2921" y="1696"/>
              <a:ext cx="200" cy="1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6" name="Oval 34">
              <a:extLst>
                <a:ext uri="{FF2B5EF4-FFF2-40B4-BE49-F238E27FC236}">
                  <a16:creationId xmlns:a16="http://schemas.microsoft.com/office/drawing/2014/main" id="{2DDDEC41-6FF4-B652-75D9-7F03ABACF7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205" y="1982"/>
              <a:ext cx="200" cy="1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7" name="Oval 35">
              <a:extLst>
                <a:ext uri="{FF2B5EF4-FFF2-40B4-BE49-F238E27FC236}">
                  <a16:creationId xmlns:a16="http://schemas.microsoft.com/office/drawing/2014/main" id="{5307726B-988A-3BC8-338D-8253020BD8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3908" y="1866"/>
              <a:ext cx="200" cy="1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8" name="Oval 36">
              <a:extLst>
                <a:ext uri="{FF2B5EF4-FFF2-40B4-BE49-F238E27FC236}">
                  <a16:creationId xmlns:a16="http://schemas.microsoft.com/office/drawing/2014/main" id="{E85DF57D-6D5E-3045-9DBA-9115561B89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251" y="2246"/>
              <a:ext cx="200" cy="183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  <p:sp>
          <p:nvSpPr>
            <p:cNvPr id="101439" name="Oval 37">
              <a:extLst>
                <a:ext uri="{FF2B5EF4-FFF2-40B4-BE49-F238E27FC236}">
                  <a16:creationId xmlns:a16="http://schemas.microsoft.com/office/drawing/2014/main" id="{A6536DED-7A47-D513-3B11-966EE5A54F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9456">
              <a:off x="4870" y="2174"/>
              <a:ext cx="199" cy="1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1384" name="AutoShape 82">
            <a:extLst>
              <a:ext uri="{FF2B5EF4-FFF2-40B4-BE49-F238E27FC236}">
                <a16:creationId xmlns:a16="http://schemas.microsoft.com/office/drawing/2014/main" id="{AAB1D2AD-81EC-149F-5498-26C90F29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028825"/>
            <a:ext cx="1042988" cy="528638"/>
          </a:xfrm>
          <a:prstGeom prst="rightArrow">
            <a:avLst>
              <a:gd name="adj1" fmla="val 28454"/>
              <a:gd name="adj2" fmla="val 6079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01385" name="Line 86">
            <a:extLst>
              <a:ext uri="{FF2B5EF4-FFF2-40B4-BE49-F238E27FC236}">
                <a16:creationId xmlns:a16="http://schemas.microsoft.com/office/drawing/2014/main" id="{136ABE18-D788-28AA-FCE9-2B81E03251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88" y="3776663"/>
            <a:ext cx="0" cy="677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86" name="Line 87">
            <a:extLst>
              <a:ext uri="{FF2B5EF4-FFF2-40B4-BE49-F238E27FC236}">
                <a16:creationId xmlns:a16="http://schemas.microsoft.com/office/drawing/2014/main" id="{BF63EA60-77FB-6B2E-EF71-67D5AD20D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88" y="3448050"/>
            <a:ext cx="1457325" cy="338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87" name="Line 88">
            <a:extLst>
              <a:ext uri="{FF2B5EF4-FFF2-40B4-BE49-F238E27FC236}">
                <a16:creationId xmlns:a16="http://schemas.microsoft.com/office/drawing/2014/main" id="{E1C52817-2AB5-4C9D-638A-9474D08B7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3438525"/>
            <a:ext cx="152400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88" name="Line 89">
            <a:extLst>
              <a:ext uri="{FF2B5EF4-FFF2-40B4-BE49-F238E27FC236}">
                <a16:creationId xmlns:a16="http://schemas.microsoft.com/office/drawing/2014/main" id="{11F8F9E6-8D3F-4EE9-841B-EFC5D4772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13" y="3727450"/>
            <a:ext cx="0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89" name="Line 90">
            <a:extLst>
              <a:ext uri="{FF2B5EF4-FFF2-40B4-BE49-F238E27FC236}">
                <a16:creationId xmlns:a16="http://schemas.microsoft.com/office/drawing/2014/main" id="{E231A7DC-A8D2-49AB-5811-EA9BF497C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063" y="4462463"/>
            <a:ext cx="3003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90" name="Line 91">
            <a:extLst>
              <a:ext uri="{FF2B5EF4-FFF2-40B4-BE49-F238E27FC236}">
                <a16:creationId xmlns:a16="http://schemas.microsoft.com/office/drawing/2014/main" id="{6AAC736E-ED29-886E-14BF-FEBC404AB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175" y="3736975"/>
            <a:ext cx="3003550" cy="725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91" name="Line 92">
            <a:extLst>
              <a:ext uri="{FF2B5EF4-FFF2-40B4-BE49-F238E27FC236}">
                <a16:creationId xmlns:a16="http://schemas.microsoft.com/office/drawing/2014/main" id="{FDF1A49D-370C-3875-2FA4-5D20F65DA4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400" y="3795713"/>
            <a:ext cx="2970213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92" name="Line 93">
            <a:extLst>
              <a:ext uri="{FF2B5EF4-FFF2-40B4-BE49-F238E27FC236}">
                <a16:creationId xmlns:a16="http://schemas.microsoft.com/office/drawing/2014/main" id="{60687E69-9966-FDD8-1D27-B615CF0E4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288" y="3736975"/>
            <a:ext cx="2981325" cy="49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93" name="Line 108">
            <a:extLst>
              <a:ext uri="{FF2B5EF4-FFF2-40B4-BE49-F238E27FC236}">
                <a16:creationId xmlns:a16="http://schemas.microsoft.com/office/drawing/2014/main" id="{C1B81AF4-969A-96F3-64EE-FCA7069A9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3" y="4462463"/>
            <a:ext cx="1490662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1394" name="Line 109">
            <a:extLst>
              <a:ext uri="{FF2B5EF4-FFF2-40B4-BE49-F238E27FC236}">
                <a16:creationId xmlns:a16="http://schemas.microsoft.com/office/drawing/2014/main" id="{708DD981-721E-1F6A-D206-A71D1C566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5825" y="4462463"/>
            <a:ext cx="1490663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1395" name="Group 112">
            <a:extLst>
              <a:ext uri="{FF2B5EF4-FFF2-40B4-BE49-F238E27FC236}">
                <a16:creationId xmlns:a16="http://schemas.microsoft.com/office/drawing/2014/main" id="{8542C086-888D-DE8A-7937-2DA592EF2D6C}"/>
              </a:ext>
            </a:extLst>
          </p:cNvPr>
          <p:cNvGrpSpPr>
            <a:grpSpLocks/>
          </p:cNvGrpSpPr>
          <p:nvPr/>
        </p:nvGrpSpPr>
        <p:grpSpPr bwMode="auto">
          <a:xfrm>
            <a:off x="5006975" y="3182938"/>
            <a:ext cx="3411538" cy="1752600"/>
            <a:chOff x="2962" y="2063"/>
            <a:chExt cx="2149" cy="1104"/>
          </a:xfrm>
        </p:grpSpPr>
        <p:sp>
          <p:nvSpPr>
            <p:cNvPr id="101397" name="Line 84">
              <a:extLst>
                <a:ext uri="{FF2B5EF4-FFF2-40B4-BE49-F238E27FC236}">
                  <a16:creationId xmlns:a16="http://schemas.microsoft.com/office/drawing/2014/main" id="{2C48D158-7C37-A5FC-85C9-891DB6039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" y="2853"/>
              <a:ext cx="96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398" name="Line 85">
              <a:extLst>
                <a:ext uri="{FF2B5EF4-FFF2-40B4-BE49-F238E27FC236}">
                  <a16:creationId xmlns:a16="http://schemas.microsoft.com/office/drawing/2014/main" id="{A504E1C8-69C9-97B2-1F16-D6745AE35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5" y="2860"/>
              <a:ext cx="932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399" name="Line 94">
              <a:extLst>
                <a:ext uri="{FF2B5EF4-FFF2-40B4-BE49-F238E27FC236}">
                  <a16:creationId xmlns:a16="http://schemas.microsoft.com/office/drawing/2014/main" id="{0403203A-C3B5-D14A-CE81-526B077D1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413"/>
              <a:ext cx="0" cy="4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0" name="Line 95">
              <a:extLst>
                <a:ext uri="{FF2B5EF4-FFF2-40B4-BE49-F238E27FC236}">
                  <a16:creationId xmlns:a16="http://schemas.microsoft.com/office/drawing/2014/main" id="{D1080948-2FD7-601F-0A62-8B5D5576C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206"/>
              <a:ext cx="918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1" name="Line 96">
              <a:extLst>
                <a:ext uri="{FF2B5EF4-FFF2-40B4-BE49-F238E27FC236}">
                  <a16:creationId xmlns:a16="http://schemas.microsoft.com/office/drawing/2014/main" id="{7E19EC26-ECEF-CF38-AC5E-03E655DC3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2200"/>
              <a:ext cx="96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2" name="Line 97">
              <a:extLst>
                <a:ext uri="{FF2B5EF4-FFF2-40B4-BE49-F238E27FC236}">
                  <a16:creationId xmlns:a16="http://schemas.microsoft.com/office/drawing/2014/main" id="{AD19B28F-D6D5-3527-005A-C8E627E04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2382"/>
              <a:ext cx="0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3" name="Line 98">
              <a:extLst>
                <a:ext uri="{FF2B5EF4-FFF2-40B4-BE49-F238E27FC236}">
                  <a16:creationId xmlns:a16="http://schemas.microsoft.com/office/drawing/2014/main" id="{A9CB7EB6-1354-2BF1-9C67-1F7A0899C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6" y="2845"/>
              <a:ext cx="1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4" name="Line 99">
              <a:extLst>
                <a:ext uri="{FF2B5EF4-FFF2-40B4-BE49-F238E27FC236}">
                  <a16:creationId xmlns:a16="http://schemas.microsoft.com/office/drawing/2014/main" id="{C500AF55-B9A9-E396-91FF-5B4548131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388"/>
              <a:ext cx="1892" cy="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5" name="Line 100">
              <a:extLst>
                <a:ext uri="{FF2B5EF4-FFF2-40B4-BE49-F238E27FC236}">
                  <a16:creationId xmlns:a16="http://schemas.microsoft.com/office/drawing/2014/main" id="{BFCBD3AF-6F8D-234D-CC9B-40EC46FBA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7" y="2425"/>
              <a:ext cx="1871" cy="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6" name="Line 101">
              <a:extLst>
                <a:ext uri="{FF2B5EF4-FFF2-40B4-BE49-F238E27FC236}">
                  <a16:creationId xmlns:a16="http://schemas.microsoft.com/office/drawing/2014/main" id="{4425840A-691F-C867-7BE8-EDA542830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388"/>
              <a:ext cx="1878" cy="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1407" name="Oval 102">
              <a:extLst>
                <a:ext uri="{FF2B5EF4-FFF2-40B4-BE49-F238E27FC236}">
                  <a16:creationId xmlns:a16="http://schemas.microsoft.com/office/drawing/2014/main" id="{A3E2F6FA-D584-D7B3-CC1B-4D9C9ECC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063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101408" name="Oval 103">
              <a:extLst>
                <a:ext uri="{FF2B5EF4-FFF2-40B4-BE49-F238E27FC236}">
                  <a16:creationId xmlns:a16="http://schemas.microsoft.com/office/drawing/2014/main" id="{07E8A26D-43E6-D7AF-EFD4-5F872EF1F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292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101409" name="Oval 104">
              <a:extLst>
                <a:ext uri="{FF2B5EF4-FFF2-40B4-BE49-F238E27FC236}">
                  <a16:creationId xmlns:a16="http://schemas.microsoft.com/office/drawing/2014/main" id="{DC4A8C74-B6BB-6FF0-21C6-085C91F7C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2259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101410" name="Oval 105">
              <a:extLst>
                <a:ext uri="{FF2B5EF4-FFF2-40B4-BE49-F238E27FC236}">
                  <a16:creationId xmlns:a16="http://schemas.microsoft.com/office/drawing/2014/main" id="{50C1A9AC-93BB-B4CB-ABA5-3F731891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2493"/>
              <a:ext cx="274" cy="2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101411" name="Oval 106">
              <a:extLst>
                <a:ext uri="{FF2B5EF4-FFF2-40B4-BE49-F238E27FC236}">
                  <a16:creationId xmlns:a16="http://schemas.microsoft.com/office/drawing/2014/main" id="{50973AF8-F447-74D8-36EF-5761799FB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717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101412" name="Oval 107">
              <a:extLst>
                <a:ext uri="{FF2B5EF4-FFF2-40B4-BE49-F238E27FC236}">
                  <a16:creationId xmlns:a16="http://schemas.microsoft.com/office/drawing/2014/main" id="{D9FE450B-90FC-7C6F-0097-049D1824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703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6</a:t>
              </a:r>
            </a:p>
          </p:txBody>
        </p:sp>
        <p:sp>
          <p:nvSpPr>
            <p:cNvPr id="101413" name="Oval 110">
              <a:extLst>
                <a:ext uri="{FF2B5EF4-FFF2-40B4-BE49-F238E27FC236}">
                  <a16:creationId xmlns:a16="http://schemas.microsoft.com/office/drawing/2014/main" id="{2679C4B2-E555-E428-F81C-1357E6CA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940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7</a:t>
              </a:r>
            </a:p>
          </p:txBody>
        </p:sp>
      </p:grpSp>
      <p:sp>
        <p:nvSpPr>
          <p:cNvPr id="101396" name="AutoShape 111">
            <a:extLst>
              <a:ext uri="{FF2B5EF4-FFF2-40B4-BE49-F238E27FC236}">
                <a16:creationId xmlns:a16="http://schemas.microsoft.com/office/drawing/2014/main" id="{227CB3B4-A2CA-6BAB-73AE-FC073927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3784600"/>
            <a:ext cx="1042987" cy="528638"/>
          </a:xfrm>
          <a:prstGeom prst="rightArrow">
            <a:avLst>
              <a:gd name="adj1" fmla="val 28454"/>
              <a:gd name="adj2" fmla="val 6079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3 Marcador de pie de página">
            <a:extLst>
              <a:ext uri="{FF2B5EF4-FFF2-40B4-BE49-F238E27FC236}">
                <a16:creationId xmlns:a16="http://schemas.microsoft.com/office/drawing/2014/main" id="{99D873C8-B450-0646-BDEB-2E0B8CD56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015B8D0C-DB49-4E81-9FE5-4172A1C191A3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88F32CF-2070-478F-7120-AB73E3EFB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4.3.5.2. Caminos y circuitos de Euler.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915A1997-058E-9AA8-2D7A-F61F4F072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487363"/>
            <a:ext cx="8655050" cy="576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/>
              <a:t>El problema se </a:t>
            </a:r>
            <a:r>
              <a:rPr lang="es-ES_tradnl" altLang="es-ES_tradnl" sz="2400" b="1"/>
              <a:t>transforma</a:t>
            </a:r>
            <a:r>
              <a:rPr lang="es-ES_tradnl" altLang="es-ES_tradnl" sz="2400"/>
              <a:t> en un problema de grafos.</a:t>
            </a:r>
          </a:p>
          <a:p>
            <a:pPr>
              <a:lnSpc>
                <a:spcPct val="90000"/>
              </a:lnSpc>
            </a:pPr>
            <a:r>
              <a:rPr lang="es-ES_tradnl" altLang="es-ES_tradnl" sz="2400" b="1"/>
              <a:t>Circuito de Euler:</a:t>
            </a:r>
            <a:r>
              <a:rPr lang="es-ES_tradnl" altLang="es-ES_tradnl" sz="2400"/>
              <a:t> Es un ciclo (no necesariamente simple) que visita todas las aristas exactamente una vez.</a:t>
            </a:r>
          </a:p>
          <a:p>
            <a:pPr>
              <a:lnSpc>
                <a:spcPct val="90000"/>
              </a:lnSpc>
            </a:pPr>
            <a:r>
              <a:rPr lang="es-ES_tradnl" altLang="es-ES_tradnl" sz="2400"/>
              <a:t>Si puede empezar y acabar en nodos distintos: </a:t>
            </a:r>
            <a:r>
              <a:rPr lang="es-ES_tradnl" altLang="es-ES_tradnl" sz="2400" b="1"/>
              <a:t>Camino de Euler</a:t>
            </a:r>
            <a:r>
              <a:rPr lang="es-ES_tradnl" altLang="es-ES_tradnl" sz="2400"/>
              <a:t>.</a:t>
            </a:r>
          </a:p>
          <a:p>
            <a:pPr>
              <a:lnSpc>
                <a:spcPct val="90000"/>
              </a:lnSpc>
            </a:pPr>
            <a:endParaRPr lang="es-ES_tradnl" altLang="es-ES_tradnl" sz="2400"/>
          </a:p>
          <a:p>
            <a:pPr>
              <a:lnSpc>
                <a:spcPct val="90000"/>
              </a:lnSpc>
            </a:pPr>
            <a:endParaRPr lang="es-ES_tradnl" altLang="es-ES_tradnl" sz="2200"/>
          </a:p>
          <a:p>
            <a:pPr>
              <a:lnSpc>
                <a:spcPct val="90000"/>
              </a:lnSpc>
            </a:pPr>
            <a:endParaRPr lang="es-ES_tradnl" altLang="es-ES_tradnl" sz="2200"/>
          </a:p>
          <a:p>
            <a:pPr>
              <a:lnSpc>
                <a:spcPct val="90000"/>
              </a:lnSpc>
            </a:pPr>
            <a:endParaRPr lang="es-ES_tradnl" altLang="es-ES_tradnl" sz="2200"/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s-ES_tradnl" altLang="es-ES_tradnl" sz="2400" b="1"/>
              <a:t>Condiciones necesarias y suficientes para que exista un circuito de Euler:</a:t>
            </a:r>
            <a:endParaRPr lang="es-ES_tradnl" altLang="es-ES_tradnl" sz="240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400"/>
              <a:t>El grafo debe ser conexo.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400"/>
              <a:t>Todos los nodos deben tener grado par, ya que el camino entra y sale de los nodos.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400"/>
              <a:t>¿Y para los caminos de Euler?</a:t>
            </a:r>
          </a:p>
        </p:txBody>
      </p:sp>
      <p:grpSp>
        <p:nvGrpSpPr>
          <p:cNvPr id="102405" name="Group 59">
            <a:extLst>
              <a:ext uri="{FF2B5EF4-FFF2-40B4-BE49-F238E27FC236}">
                <a16:creationId xmlns:a16="http://schemas.microsoft.com/office/drawing/2014/main" id="{552A0BA3-D309-70DD-2C90-274F210BE709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2084388"/>
            <a:ext cx="3335337" cy="1614487"/>
            <a:chOff x="2962" y="2063"/>
            <a:chExt cx="2149" cy="1104"/>
          </a:xfrm>
        </p:grpSpPr>
        <p:sp>
          <p:nvSpPr>
            <p:cNvPr id="102406" name="Line 60">
              <a:extLst>
                <a:ext uri="{FF2B5EF4-FFF2-40B4-BE49-F238E27FC236}">
                  <a16:creationId xmlns:a16="http://schemas.microsoft.com/office/drawing/2014/main" id="{43E5799F-3586-6B96-B533-844D7AB8E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" y="2853"/>
              <a:ext cx="96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7" name="Line 61">
              <a:extLst>
                <a:ext uri="{FF2B5EF4-FFF2-40B4-BE49-F238E27FC236}">
                  <a16:creationId xmlns:a16="http://schemas.microsoft.com/office/drawing/2014/main" id="{AD8EED5A-D107-CC2D-7BBA-86EA6CC42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5" y="2860"/>
              <a:ext cx="932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8" name="Line 62">
              <a:extLst>
                <a:ext uri="{FF2B5EF4-FFF2-40B4-BE49-F238E27FC236}">
                  <a16:creationId xmlns:a16="http://schemas.microsoft.com/office/drawing/2014/main" id="{E4543378-1746-0FE6-A693-6D84D87FB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413"/>
              <a:ext cx="0" cy="4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9" name="Line 63">
              <a:extLst>
                <a:ext uri="{FF2B5EF4-FFF2-40B4-BE49-F238E27FC236}">
                  <a16:creationId xmlns:a16="http://schemas.microsoft.com/office/drawing/2014/main" id="{30A830C9-F394-0A6C-7529-83B51B51C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206"/>
              <a:ext cx="918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0" name="Line 64">
              <a:extLst>
                <a:ext uri="{FF2B5EF4-FFF2-40B4-BE49-F238E27FC236}">
                  <a16:creationId xmlns:a16="http://schemas.microsoft.com/office/drawing/2014/main" id="{7F0CF6FF-9114-619E-12CC-8240B6AD9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2200"/>
              <a:ext cx="96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1" name="Line 65">
              <a:extLst>
                <a:ext uri="{FF2B5EF4-FFF2-40B4-BE49-F238E27FC236}">
                  <a16:creationId xmlns:a16="http://schemas.microsoft.com/office/drawing/2014/main" id="{EBABD40A-42CB-210F-9039-96367BBA3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2382"/>
              <a:ext cx="0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2" name="Line 66">
              <a:extLst>
                <a:ext uri="{FF2B5EF4-FFF2-40B4-BE49-F238E27FC236}">
                  <a16:creationId xmlns:a16="http://schemas.microsoft.com/office/drawing/2014/main" id="{469FC17E-4390-C772-BE95-8000B1868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6" y="2845"/>
              <a:ext cx="1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3" name="Line 67">
              <a:extLst>
                <a:ext uri="{FF2B5EF4-FFF2-40B4-BE49-F238E27FC236}">
                  <a16:creationId xmlns:a16="http://schemas.microsoft.com/office/drawing/2014/main" id="{3A5D22F7-BDAA-0F3F-ED2E-86D337AB4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388"/>
              <a:ext cx="1892" cy="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4" name="Line 68">
              <a:extLst>
                <a:ext uri="{FF2B5EF4-FFF2-40B4-BE49-F238E27FC236}">
                  <a16:creationId xmlns:a16="http://schemas.microsoft.com/office/drawing/2014/main" id="{0B88A49A-E3AB-A222-1C4A-2C1175F92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7" y="2425"/>
              <a:ext cx="1871" cy="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5" name="Line 69">
              <a:extLst>
                <a:ext uri="{FF2B5EF4-FFF2-40B4-BE49-F238E27FC236}">
                  <a16:creationId xmlns:a16="http://schemas.microsoft.com/office/drawing/2014/main" id="{43B47845-D1F0-2E11-AB6D-A17DC71E0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388"/>
              <a:ext cx="1878" cy="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6" name="Oval 70">
              <a:extLst>
                <a:ext uri="{FF2B5EF4-FFF2-40B4-BE49-F238E27FC236}">
                  <a16:creationId xmlns:a16="http://schemas.microsoft.com/office/drawing/2014/main" id="{0A346D5D-0B8B-58B9-6BDC-FC453A26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063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102417" name="Oval 71">
              <a:extLst>
                <a:ext uri="{FF2B5EF4-FFF2-40B4-BE49-F238E27FC236}">
                  <a16:creationId xmlns:a16="http://schemas.microsoft.com/office/drawing/2014/main" id="{5E08FBD4-DAEE-3F47-8801-BCE9D45CC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292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102418" name="Oval 72">
              <a:extLst>
                <a:ext uri="{FF2B5EF4-FFF2-40B4-BE49-F238E27FC236}">
                  <a16:creationId xmlns:a16="http://schemas.microsoft.com/office/drawing/2014/main" id="{E2CF7718-5373-33EC-ACD8-203B4E252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2259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102419" name="Oval 73">
              <a:extLst>
                <a:ext uri="{FF2B5EF4-FFF2-40B4-BE49-F238E27FC236}">
                  <a16:creationId xmlns:a16="http://schemas.microsoft.com/office/drawing/2014/main" id="{81075B14-9DC0-131C-91B6-A15B1F952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2493"/>
              <a:ext cx="274" cy="2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102420" name="Oval 74">
              <a:extLst>
                <a:ext uri="{FF2B5EF4-FFF2-40B4-BE49-F238E27FC236}">
                  <a16:creationId xmlns:a16="http://schemas.microsoft.com/office/drawing/2014/main" id="{A81BBD83-AFFE-C8EC-8027-AC186809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717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  <p:sp>
          <p:nvSpPr>
            <p:cNvPr id="102421" name="Oval 75">
              <a:extLst>
                <a:ext uri="{FF2B5EF4-FFF2-40B4-BE49-F238E27FC236}">
                  <a16:creationId xmlns:a16="http://schemas.microsoft.com/office/drawing/2014/main" id="{CA52E3D1-2CDC-4247-A345-908945E1A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703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6</a:t>
              </a:r>
            </a:p>
          </p:txBody>
        </p:sp>
        <p:sp>
          <p:nvSpPr>
            <p:cNvPr id="102422" name="Oval 76">
              <a:extLst>
                <a:ext uri="{FF2B5EF4-FFF2-40B4-BE49-F238E27FC236}">
                  <a16:creationId xmlns:a16="http://schemas.microsoft.com/office/drawing/2014/main" id="{B021C87A-669B-26CD-735F-8FD15C32B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940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3 Marcador de pie de página">
            <a:extLst>
              <a:ext uri="{FF2B5EF4-FFF2-40B4-BE49-F238E27FC236}">
                <a16:creationId xmlns:a16="http://schemas.microsoft.com/office/drawing/2014/main" id="{FBC72D56-5C25-45C4-007E-4E7382DD3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C553A02F-A8F3-4590-BB65-E202AEFD80F2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9A14A20B-80BD-B985-42CA-9D8BD8409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4.3.5.2. Caminos y circuitos de Euler.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E1AC15D7-D603-EF45-2B3C-FA94D5EBE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487363"/>
            <a:ext cx="8655050" cy="5400675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s-ES_tradnl" altLang="es-ES_tradnl" sz="2800"/>
              <a:t>Si existe un circuito de Euler, ¿cómo calcularlo?</a:t>
            </a:r>
          </a:p>
          <a:p>
            <a:pPr>
              <a:spcBef>
                <a:spcPct val="10000"/>
              </a:spcBef>
            </a:pPr>
            <a:r>
              <a:rPr lang="es-ES_tradnl" altLang="es-ES_tradnl" sz="2800" b="1"/>
              <a:t>Algoritmo para encontrar un circuito de Euler en un grafo G, partiendo de un nodo v.</a:t>
            </a:r>
            <a:endParaRPr lang="es-ES_tradnl" altLang="es-ES_tradnl" sz="2800"/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/>
              <a:t>1. Buscar un ciclo cualquiera en </a:t>
            </a:r>
            <a:r>
              <a:rPr lang="es-ES_tradnl" altLang="es-ES_tradnl" sz="2400" b="1"/>
              <a:t>G</a:t>
            </a:r>
            <a:r>
              <a:rPr lang="es-ES_tradnl" altLang="es-ES_tradnl" sz="2400"/>
              <a:t> empezando por </a:t>
            </a:r>
            <a:r>
              <a:rPr lang="es-ES_tradnl" altLang="es-ES_tradnl" sz="2400" b="1"/>
              <a:t>v</a:t>
            </a:r>
            <a:r>
              <a:rPr lang="es-ES_tradnl" altLang="es-ES_tradnl" sz="2400"/>
              <a:t>.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/>
              <a:t>2. Si quedan aristas por visitar, seleccionar el primer nodo, </a:t>
            </a:r>
            <a:r>
              <a:rPr lang="es-ES_tradnl" altLang="es-ES_tradnl" sz="2400" b="1"/>
              <a:t>w</a:t>
            </a:r>
            <a:r>
              <a:rPr lang="es-ES_tradnl" altLang="es-ES_tradnl" sz="2400"/>
              <a:t>, del ciclo que tenga una arista sin visitar. Buscar otro ciclo partiendo de </a:t>
            </a:r>
            <a:r>
              <a:rPr lang="es-ES_tradnl" altLang="es-ES_tradnl" sz="2400" b="1"/>
              <a:t>w</a:t>
            </a:r>
            <a:r>
              <a:rPr lang="es-ES_tradnl" altLang="es-ES_tradnl" sz="2400"/>
              <a:t> que pase por aristas no visitadas.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/>
              <a:t>3. Unir el ciclo del paso 1 con el obtenido en el paso 2.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/>
              <a:t>4. Repetir sucesivamente los pasos 2 y 3 hasta que no queden aristas por visitar.</a:t>
            </a:r>
          </a:p>
          <a:p>
            <a:pPr lvl="1">
              <a:spcBef>
                <a:spcPct val="10000"/>
              </a:spcBef>
              <a:buFontTx/>
              <a:buNone/>
            </a:pPr>
            <a:endParaRPr lang="es-ES_tradnl" altLang="es-ES_tradnl"/>
          </a:p>
          <a:p>
            <a:pPr>
              <a:spcBef>
                <a:spcPct val="5000"/>
              </a:spcBef>
            </a:pPr>
            <a:r>
              <a:rPr lang="es-ES_tradnl" altLang="es-ES_tradnl" sz="2800"/>
              <a:t>¿Cómo encontrar un ciclo en el grafo, que pase por aristas no visitadas (pasos 1 y 2)?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3 Marcador de pie de página">
            <a:extLst>
              <a:ext uri="{FF2B5EF4-FFF2-40B4-BE49-F238E27FC236}">
                <a16:creationId xmlns:a16="http://schemas.microsoft.com/office/drawing/2014/main" id="{6C6B236A-553B-952A-9C0E-4A542EA53A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77156D1C-F20D-4CFF-80CA-DACB5C377F1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32DA81B-50C4-DB14-882F-7E3B1842C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4.3.5.2. Caminos y circuitos de Euler.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0F9F68D1-C8F1-BF24-6349-A309CD3E0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487363"/>
            <a:ext cx="8655050" cy="5507037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s-ES_tradnl" altLang="es-ES_tradnl" sz="2800" b="1"/>
              <a:t>Ejemplo:</a:t>
            </a:r>
            <a:r>
              <a:rPr lang="es-ES_tradnl" altLang="es-ES_tradnl" sz="2800"/>
              <a:t> Encontrar un circuito de Euler para el siguiente grafo.</a:t>
            </a:r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r>
              <a:rPr lang="es-ES_tradnl" altLang="es-ES_tradnl" sz="2800"/>
              <a:t>¿Cómo modificar el algoritmo para el caso del camino de Euler?</a:t>
            </a:r>
          </a:p>
        </p:txBody>
      </p:sp>
      <p:grpSp>
        <p:nvGrpSpPr>
          <p:cNvPr id="104453" name="Group 4">
            <a:extLst>
              <a:ext uri="{FF2B5EF4-FFF2-40B4-BE49-F238E27FC236}">
                <a16:creationId xmlns:a16="http://schemas.microsoft.com/office/drawing/2014/main" id="{624A4D86-1BE5-AC9D-DF6C-8ACF9FDDC125}"/>
              </a:ext>
            </a:extLst>
          </p:cNvPr>
          <p:cNvGrpSpPr>
            <a:grpSpLocks/>
          </p:cNvGrpSpPr>
          <p:nvPr/>
        </p:nvGrpSpPr>
        <p:grpSpPr bwMode="auto">
          <a:xfrm>
            <a:off x="2401888" y="1550988"/>
            <a:ext cx="4386262" cy="2209800"/>
            <a:chOff x="2962" y="2063"/>
            <a:chExt cx="2149" cy="1104"/>
          </a:xfrm>
        </p:grpSpPr>
        <p:sp>
          <p:nvSpPr>
            <p:cNvPr id="104454" name="Line 5">
              <a:extLst>
                <a:ext uri="{FF2B5EF4-FFF2-40B4-BE49-F238E27FC236}">
                  <a16:creationId xmlns:a16="http://schemas.microsoft.com/office/drawing/2014/main" id="{9CBEE7B6-6A11-7479-4D86-BC5BED43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" y="2853"/>
              <a:ext cx="960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55" name="Line 6">
              <a:extLst>
                <a:ext uri="{FF2B5EF4-FFF2-40B4-BE49-F238E27FC236}">
                  <a16:creationId xmlns:a16="http://schemas.microsoft.com/office/drawing/2014/main" id="{37B2B898-FDA7-A307-5EFB-E818A7C50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5" y="2860"/>
              <a:ext cx="932" cy="2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56" name="Line 7">
              <a:extLst>
                <a:ext uri="{FF2B5EF4-FFF2-40B4-BE49-F238E27FC236}">
                  <a16:creationId xmlns:a16="http://schemas.microsoft.com/office/drawing/2014/main" id="{07BBB556-C2B2-11EE-7F5D-AF71CF72E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413"/>
              <a:ext cx="0" cy="4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57" name="Line 8">
              <a:extLst>
                <a:ext uri="{FF2B5EF4-FFF2-40B4-BE49-F238E27FC236}">
                  <a16:creationId xmlns:a16="http://schemas.microsoft.com/office/drawing/2014/main" id="{01C7C362-32B7-3850-3725-413A60AFB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206"/>
              <a:ext cx="918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58" name="Line 9">
              <a:extLst>
                <a:ext uri="{FF2B5EF4-FFF2-40B4-BE49-F238E27FC236}">
                  <a16:creationId xmlns:a16="http://schemas.microsoft.com/office/drawing/2014/main" id="{EE263BD4-99E3-AA47-E9EA-077D220FA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2200"/>
              <a:ext cx="96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59" name="Line 10">
              <a:extLst>
                <a:ext uri="{FF2B5EF4-FFF2-40B4-BE49-F238E27FC236}">
                  <a16:creationId xmlns:a16="http://schemas.microsoft.com/office/drawing/2014/main" id="{1D3E7FD3-2567-261A-2029-DFC941C0E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2382"/>
              <a:ext cx="0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60" name="Line 11">
              <a:extLst>
                <a:ext uri="{FF2B5EF4-FFF2-40B4-BE49-F238E27FC236}">
                  <a16:creationId xmlns:a16="http://schemas.microsoft.com/office/drawing/2014/main" id="{E1983CFB-6516-8DBE-6C75-0A88B10C6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6" y="2845"/>
              <a:ext cx="18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61" name="Line 12">
              <a:extLst>
                <a:ext uri="{FF2B5EF4-FFF2-40B4-BE49-F238E27FC236}">
                  <a16:creationId xmlns:a16="http://schemas.microsoft.com/office/drawing/2014/main" id="{F77593CC-CED7-B527-F7EB-F5E5A535F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388"/>
              <a:ext cx="1892" cy="4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62" name="Line 13">
              <a:extLst>
                <a:ext uri="{FF2B5EF4-FFF2-40B4-BE49-F238E27FC236}">
                  <a16:creationId xmlns:a16="http://schemas.microsoft.com/office/drawing/2014/main" id="{C28AC206-F29B-884D-9BAD-83A09C811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17" y="2425"/>
              <a:ext cx="1871" cy="4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63" name="Line 14">
              <a:extLst>
                <a:ext uri="{FF2B5EF4-FFF2-40B4-BE49-F238E27FC236}">
                  <a16:creationId xmlns:a16="http://schemas.microsoft.com/office/drawing/2014/main" id="{05957128-5C01-C858-99A8-93F01E404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388"/>
              <a:ext cx="1878" cy="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4464" name="Oval 15">
              <a:extLst>
                <a:ext uri="{FF2B5EF4-FFF2-40B4-BE49-F238E27FC236}">
                  <a16:creationId xmlns:a16="http://schemas.microsoft.com/office/drawing/2014/main" id="{F516AE83-110D-F841-4C4C-DD68A57A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063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104465" name="Oval 16">
              <a:extLst>
                <a:ext uri="{FF2B5EF4-FFF2-40B4-BE49-F238E27FC236}">
                  <a16:creationId xmlns:a16="http://schemas.microsoft.com/office/drawing/2014/main" id="{9611E17E-200D-C2F0-4562-E7F50D7F6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2292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104466" name="Oval 17">
              <a:extLst>
                <a:ext uri="{FF2B5EF4-FFF2-40B4-BE49-F238E27FC236}">
                  <a16:creationId xmlns:a16="http://schemas.microsoft.com/office/drawing/2014/main" id="{9D77B981-9CAE-185E-F99C-C5288E52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2259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104467" name="Oval 18">
              <a:extLst>
                <a:ext uri="{FF2B5EF4-FFF2-40B4-BE49-F238E27FC236}">
                  <a16:creationId xmlns:a16="http://schemas.microsoft.com/office/drawing/2014/main" id="{C513BCAA-A5BB-4B66-7C7C-9904BA0B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2493"/>
              <a:ext cx="274" cy="2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104468" name="Oval 19">
              <a:extLst>
                <a:ext uri="{FF2B5EF4-FFF2-40B4-BE49-F238E27FC236}">
                  <a16:creationId xmlns:a16="http://schemas.microsoft.com/office/drawing/2014/main" id="{8476FF34-8EDD-CA23-5E20-89EA242AF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717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104469" name="Oval 20">
              <a:extLst>
                <a:ext uri="{FF2B5EF4-FFF2-40B4-BE49-F238E27FC236}">
                  <a16:creationId xmlns:a16="http://schemas.microsoft.com/office/drawing/2014/main" id="{6BA9EAF3-46CE-1B46-F6FC-BE62B8A3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703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6</a:t>
              </a:r>
            </a:p>
          </p:txBody>
        </p:sp>
        <p:sp>
          <p:nvSpPr>
            <p:cNvPr id="104470" name="Oval 21">
              <a:extLst>
                <a:ext uri="{FF2B5EF4-FFF2-40B4-BE49-F238E27FC236}">
                  <a16:creationId xmlns:a16="http://schemas.microsoft.com/office/drawing/2014/main" id="{41D4A3A9-EFF3-C4B6-3720-6F951E0E7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2940"/>
              <a:ext cx="274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3 Marcador de pie de página">
            <a:extLst>
              <a:ext uri="{FF2B5EF4-FFF2-40B4-BE49-F238E27FC236}">
                <a16:creationId xmlns:a16="http://schemas.microsoft.com/office/drawing/2014/main" id="{656034DA-C4DE-1816-5B90-2EB65B0F6B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E7C11A44-BF3B-4D27-BCF8-80FD4E8960FD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CB8354E-C362-0975-1B74-0D9BBB0E9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6850"/>
            <a:ext cx="8305800" cy="828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b="1">
                <a:latin typeface="Arial" panose="020B0604020202020204" pitchFamily="34" charset="0"/>
              </a:rPr>
              <a:t>4.3.4. y 4.3.5. Algoritmos sobre grafos dirigidos y no dirigidos.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9796AFF-2AEE-357C-2072-BABE50FBC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882650"/>
            <a:ext cx="8655050" cy="5386388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800" b="1"/>
              <a:t>Conclusiones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/>
              <a:t>Podemos utilizar grafos para </a:t>
            </a:r>
            <a:r>
              <a:rPr lang="es-ES_tradnl" altLang="es-ES_tradnl" sz="2800" b="1"/>
              <a:t>modelar problemas</a:t>
            </a:r>
            <a:r>
              <a:rPr lang="es-ES_tradnl" altLang="es-ES_tradnl" sz="2800"/>
              <a:t> de la “vida real”.</a:t>
            </a:r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 sz="2800"/>
          </a:p>
          <a:p>
            <a:pPr>
              <a:spcBef>
                <a:spcPct val="5000"/>
              </a:spcBef>
            </a:pPr>
            <a:endParaRPr lang="es-ES_tradnl" altLang="es-ES_tradnl"/>
          </a:p>
          <a:p>
            <a:pPr>
              <a:spcBef>
                <a:spcPct val="5000"/>
              </a:spcBef>
            </a:pPr>
            <a:endParaRPr lang="es-ES_tradnl" altLang="es-ES_tradnl" sz="1600"/>
          </a:p>
          <a:p>
            <a:pPr>
              <a:spcBef>
                <a:spcPct val="5000"/>
              </a:spcBef>
            </a:pPr>
            <a:r>
              <a:rPr lang="es-ES_tradnl" altLang="es-ES_tradnl" sz="2800"/>
              <a:t>Importancia del estudio de </a:t>
            </a:r>
            <a:r>
              <a:rPr lang="es-ES_tradnl" altLang="es-ES_tradnl" sz="2800" b="1"/>
              <a:t>problemas genéricos</a:t>
            </a:r>
            <a:r>
              <a:rPr lang="es-ES_tradnl" altLang="es-ES_tradnl" sz="2800"/>
              <a:t> sobre grafos.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/>
              <a:t>La </a:t>
            </a:r>
            <a:r>
              <a:rPr lang="es-ES_tradnl" altLang="es-ES_tradnl" sz="2800" b="1"/>
              <a:t>búsqueda primero en profundidad</a:t>
            </a:r>
            <a:r>
              <a:rPr lang="es-ES_tradnl" altLang="es-ES_tradnl" sz="2800"/>
              <a:t> es una herramienta básica, subyacente en muchos de los algoritmos estudiados.</a:t>
            </a:r>
          </a:p>
        </p:txBody>
      </p:sp>
      <p:sp>
        <p:nvSpPr>
          <p:cNvPr id="105477" name="Text Box 22">
            <a:extLst>
              <a:ext uri="{FF2B5EF4-FFF2-40B4-BE49-F238E27FC236}">
                <a16:creationId xmlns:a16="http://schemas.microsoft.com/office/drawing/2014/main" id="{D5B22A6B-C0E0-4ABF-3BAB-CE4FED3E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2484438"/>
            <a:ext cx="17208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600"/>
              <a:t>Problema de interés</a:t>
            </a:r>
            <a:endParaRPr lang="es-ES" altLang="es-ES_tradnl" sz="2600"/>
          </a:p>
        </p:txBody>
      </p:sp>
      <p:sp>
        <p:nvSpPr>
          <p:cNvPr id="105478" name="Text Box 23">
            <a:extLst>
              <a:ext uri="{FF2B5EF4-FFF2-40B4-BE49-F238E27FC236}">
                <a16:creationId xmlns:a16="http://schemas.microsoft.com/office/drawing/2014/main" id="{F3AA4AA7-1EF2-7665-285F-137343921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2484438"/>
            <a:ext cx="1778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600"/>
              <a:t>Problema con grafos</a:t>
            </a:r>
            <a:endParaRPr lang="es-ES" altLang="es-ES_tradnl" sz="2600"/>
          </a:p>
        </p:txBody>
      </p:sp>
      <p:sp>
        <p:nvSpPr>
          <p:cNvPr id="105479" name="Text Box 24">
            <a:extLst>
              <a:ext uri="{FF2B5EF4-FFF2-40B4-BE49-F238E27FC236}">
                <a16:creationId xmlns:a16="http://schemas.microsoft.com/office/drawing/2014/main" id="{BF0822D7-B94F-58BB-3A76-0548AD89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8" y="2287588"/>
            <a:ext cx="1808162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600"/>
              <a:t>Algoritmo genérico con grafos</a:t>
            </a:r>
            <a:endParaRPr lang="es-ES" altLang="es-ES_tradnl" sz="2600"/>
          </a:p>
        </p:txBody>
      </p:sp>
      <p:sp>
        <p:nvSpPr>
          <p:cNvPr id="105480" name="Text Box 25">
            <a:extLst>
              <a:ext uri="{FF2B5EF4-FFF2-40B4-BE49-F238E27FC236}">
                <a16:creationId xmlns:a16="http://schemas.microsoft.com/office/drawing/2014/main" id="{92CCDE83-B22C-1130-4A33-49FA2244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50" y="2286000"/>
            <a:ext cx="2581275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600"/>
              <a:t>Algoritmo para el problema de interés </a:t>
            </a:r>
            <a:endParaRPr lang="es-ES" altLang="es-ES_tradnl" sz="2600"/>
          </a:p>
        </p:txBody>
      </p:sp>
      <p:sp>
        <p:nvSpPr>
          <p:cNvPr id="105481" name="AutoShape 27">
            <a:extLst>
              <a:ext uri="{FF2B5EF4-FFF2-40B4-BE49-F238E27FC236}">
                <a16:creationId xmlns:a16="http://schemas.microsoft.com/office/drawing/2014/main" id="{4E63D299-D55D-1F0C-6337-FD01DD92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2679700"/>
            <a:ext cx="533400" cy="442913"/>
          </a:xfrm>
          <a:prstGeom prst="rightArrow">
            <a:avLst>
              <a:gd name="adj1" fmla="val 29028"/>
              <a:gd name="adj2" fmla="val 505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05482" name="AutoShape 28">
            <a:extLst>
              <a:ext uri="{FF2B5EF4-FFF2-40B4-BE49-F238E27FC236}">
                <a16:creationId xmlns:a16="http://schemas.microsoft.com/office/drawing/2014/main" id="{A8893AF2-2CB7-2480-11EC-BF757616F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2727325"/>
            <a:ext cx="533400" cy="442913"/>
          </a:xfrm>
          <a:prstGeom prst="rightArrow">
            <a:avLst>
              <a:gd name="adj1" fmla="val 29028"/>
              <a:gd name="adj2" fmla="val 505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  <p:sp>
        <p:nvSpPr>
          <p:cNvPr id="105483" name="AutoShape 29">
            <a:extLst>
              <a:ext uri="{FF2B5EF4-FFF2-40B4-BE49-F238E27FC236}">
                <a16:creationId xmlns:a16="http://schemas.microsoft.com/office/drawing/2014/main" id="{9F0612E8-33D3-5241-6894-D64C33C2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2716213"/>
            <a:ext cx="533400" cy="442912"/>
          </a:xfrm>
          <a:prstGeom prst="rightArrow">
            <a:avLst>
              <a:gd name="adj1" fmla="val 29028"/>
              <a:gd name="adj2" fmla="val 505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3 Marcador de pie de página">
            <a:extLst>
              <a:ext uri="{FF2B5EF4-FFF2-40B4-BE49-F238E27FC236}">
                <a16:creationId xmlns:a16="http://schemas.microsoft.com/office/drawing/2014/main" id="{7CF38AAA-0995-3F4D-9634-98EA778A7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58423266-C0DB-4A68-98F8-B4A085E7125E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109E622-11B8-375D-97F0-D0A6D74B3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0"/>
            <a:ext cx="8534400" cy="66833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CFFE10A0-4101-02A2-C9D1-0DCCCF577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475" y="515938"/>
            <a:ext cx="8661400" cy="5335587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2800" b="1"/>
              <a:t>	Problemas genéricos y clásicos sobre grafos:</a:t>
            </a:r>
          </a:p>
          <a:p>
            <a:r>
              <a:rPr lang="es-ES_tradnl" altLang="es-ES_tradnl" sz="2800" b="1"/>
              <a:t>Problemas de flujo en redes:</a:t>
            </a:r>
            <a:r>
              <a:rPr lang="es-ES_tradnl" altLang="es-ES_tradnl" sz="2800"/>
              <a:t> Los grafos representan canales de flujo de información, de líquidos, mercancías, coches, etc.</a:t>
            </a:r>
          </a:p>
          <a:p>
            <a:r>
              <a:rPr lang="es-ES_tradnl" altLang="es-ES_tradnl" sz="2800" b="1"/>
              <a:t>Problema del viajante:</a:t>
            </a:r>
            <a:r>
              <a:rPr lang="es-ES_tradnl" altLang="es-ES_tradnl" sz="2800"/>
              <a:t> Optimización de rutas en mapas de carreteras.</a:t>
            </a:r>
          </a:p>
          <a:p>
            <a:r>
              <a:rPr lang="es-ES_tradnl" altLang="es-ES_tradnl" sz="2800" b="1"/>
              <a:t>Coloración de grafos:</a:t>
            </a:r>
            <a:r>
              <a:rPr lang="es-ES_tradnl" altLang="es-ES_tradnl" sz="2800"/>
              <a:t> Los grafos representan relaciones de incompatibilidad.</a:t>
            </a:r>
          </a:p>
          <a:p>
            <a:r>
              <a:rPr lang="es-ES_tradnl" altLang="es-ES_tradnl" sz="2800" b="1"/>
              <a:t>Comparación, isomorfismo y subisomorfismo:</a:t>
            </a:r>
            <a:r>
              <a:rPr lang="es-ES_tradnl" altLang="es-ES_tradnl" sz="2800"/>
              <a:t> Representación de información “semántica”, búsqueda de patrones, inteligencia artificial.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3 Marcador de pie de página">
            <a:extLst>
              <a:ext uri="{FF2B5EF4-FFF2-40B4-BE49-F238E27FC236}">
                <a16:creationId xmlns:a16="http://schemas.microsoft.com/office/drawing/2014/main" id="{2E850CDC-8233-B195-8741-1826204CC8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35B58E4B-FE49-4059-A953-6F3F177158F1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5CFFC7B-A92D-054A-6B8F-856740699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0"/>
            <a:ext cx="8534400" cy="66833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357CB05-333C-66EE-47B1-A0F1E8B8F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" y="515938"/>
            <a:ext cx="8737600" cy="5380037"/>
          </a:xfrm>
        </p:spPr>
        <p:txBody>
          <a:bodyPr/>
          <a:lstStyle/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Problemas de flujo en redes</a:t>
            </a:r>
          </a:p>
          <a:p>
            <a:r>
              <a:rPr lang="es-ES_tradnl" altLang="es-ES_tradnl" sz="2800"/>
              <a:t>Supongamos un grafo dirigido </a:t>
            </a:r>
            <a:r>
              <a:rPr lang="es-ES_tradnl" altLang="es-ES_tradnl" sz="2800" b="1"/>
              <a:t>G</a:t>
            </a:r>
            <a:r>
              <a:rPr lang="es-ES_tradnl" altLang="es-ES_tradnl" sz="2800"/>
              <a:t>= (V, A) con pesos.</a:t>
            </a:r>
          </a:p>
          <a:p>
            <a:pPr lvl="1"/>
            <a:r>
              <a:rPr lang="es-ES_tradnl" altLang="es-ES_tradnl" sz="2800"/>
              <a:t>Los nodos representan puntos de una red.</a:t>
            </a:r>
          </a:p>
          <a:p>
            <a:pPr lvl="1"/>
            <a:r>
              <a:rPr lang="es-ES_tradnl" altLang="es-ES_tradnl" sz="2800"/>
              <a:t>Las aristas representan canales de comunicación existentes entre dos puntos.</a:t>
            </a:r>
          </a:p>
          <a:p>
            <a:pPr lvl="1"/>
            <a:r>
              <a:rPr lang="es-ES_tradnl" altLang="es-ES_tradnl" sz="2800"/>
              <a:t>Los pesos de cada arista </a:t>
            </a:r>
            <a:r>
              <a:rPr lang="es-ES_tradnl" altLang="es-ES_tradnl" sz="2800" b="1"/>
              <a:t>C(v, w)</a:t>
            </a:r>
            <a:r>
              <a:rPr lang="es-ES_tradnl" altLang="es-ES_tradnl" sz="2800"/>
              <a:t> representan el número máximo de unidades que pueden “fluir” desde el nodo </a:t>
            </a:r>
            <a:r>
              <a:rPr lang="es-ES_tradnl" altLang="es-ES_tradnl" sz="2800" b="1"/>
              <a:t>v</a:t>
            </a:r>
            <a:r>
              <a:rPr lang="es-ES_tradnl" altLang="es-ES_tradnl" sz="2800"/>
              <a:t> al </a:t>
            </a:r>
            <a:r>
              <a:rPr lang="es-ES_tradnl" altLang="es-ES_tradnl" sz="2800" b="1"/>
              <a:t>w</a:t>
            </a:r>
            <a:r>
              <a:rPr lang="es-ES_tradnl" altLang="es-ES_tradnl" sz="2800"/>
              <a:t>.</a:t>
            </a:r>
          </a:p>
          <a:p>
            <a:pPr lvl="1"/>
            <a:endParaRPr lang="es-ES_tradnl" altLang="es-ES_tradnl" sz="2800"/>
          </a:p>
          <a:p>
            <a:r>
              <a:rPr lang="es-ES_tradnl" altLang="es-ES_tradnl" sz="2800" b="1"/>
              <a:t>Problema:</a:t>
            </a:r>
            <a:r>
              <a:rPr lang="es-ES_tradnl" altLang="es-ES_tradnl" sz="2800"/>
              <a:t> Encontrar el máximo volumen que se puede enviar entre dos puntos.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3 Marcador de pie de página">
            <a:extLst>
              <a:ext uri="{FF2B5EF4-FFF2-40B4-BE49-F238E27FC236}">
                <a16:creationId xmlns:a16="http://schemas.microsoft.com/office/drawing/2014/main" id="{B2C54E9E-5892-7DD3-CEE3-C8705A228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21CC825B-DF78-4918-9EFB-D17D034F0DF4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88EBD70-7B3A-68C7-F746-97CBD6505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0"/>
            <a:ext cx="8534400" cy="66833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9253B30F-38BD-637C-7D66-D31E35A1E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" y="515938"/>
            <a:ext cx="8737600" cy="35353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800" b="1"/>
              <a:t>Problema del flujo máximo:</a:t>
            </a:r>
            <a:endParaRPr lang="es-ES_tradnl" altLang="es-ES_tradnl" sz="280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800"/>
              <a:t>	</a:t>
            </a:r>
            <a:r>
              <a:rPr lang="es-ES_tradnl" altLang="es-ES_tradnl" sz="2600"/>
              <a:t>Dado un nodo origen </a:t>
            </a:r>
            <a:r>
              <a:rPr lang="es-ES_tradnl" altLang="es-ES_tradnl" sz="2600" b="1"/>
              <a:t>s</a:t>
            </a:r>
            <a:r>
              <a:rPr lang="es-ES_tradnl" altLang="es-ES_tradnl" sz="2600"/>
              <a:t> y un nodo destino </a:t>
            </a:r>
            <a:r>
              <a:rPr lang="es-ES_tradnl" altLang="es-ES_tradnl" sz="2600" b="1"/>
              <a:t>t</a:t>
            </a:r>
            <a:r>
              <a:rPr lang="es-ES_tradnl" altLang="es-ES_tradnl" sz="2600"/>
              <a:t> en un grafo dirigido con pesos,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, encontrar la cantidad máxima de flujo que puede pasar de </a:t>
            </a:r>
            <a:r>
              <a:rPr lang="es-ES_tradnl" altLang="es-ES_tradnl" sz="2600" b="1"/>
              <a:t>s</a:t>
            </a:r>
            <a:r>
              <a:rPr lang="es-ES_tradnl" altLang="es-ES_tradnl" sz="2600"/>
              <a:t> a </a:t>
            </a:r>
            <a:r>
              <a:rPr lang="es-ES_tradnl" altLang="es-ES_tradnl" sz="2600" b="1"/>
              <a:t>t</a:t>
            </a:r>
            <a:r>
              <a:rPr lang="es-ES_tradnl" altLang="es-ES_tradnl" sz="2600"/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ES_tradnl" sz="2800" b="1"/>
              <a:t>Restricciones: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s-ES_tradnl" altLang="es-ES_tradnl" sz="2400"/>
              <a:t>La suma de las entradas de cada nodo interior debe ser igual a la suma de sus salidas.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s-ES_tradnl" altLang="es-ES_tradnl" sz="2400"/>
              <a:t>Los valores de flujo en cada arista (v, w) no pueden superar los valores máximos, dados por C(v, w).</a:t>
            </a:r>
            <a:endParaRPr lang="es-ES_tradnl" altLang="es-ES_tradnl" sz="3600"/>
          </a:p>
        </p:txBody>
      </p:sp>
      <p:sp>
        <p:nvSpPr>
          <p:cNvPr id="108549" name="Line 4">
            <a:extLst>
              <a:ext uri="{FF2B5EF4-FFF2-40B4-BE49-F238E27FC236}">
                <a16:creationId xmlns:a16="http://schemas.microsoft.com/office/drawing/2014/main" id="{DE95E7A8-2189-8AE9-A031-D9762F74A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099050"/>
            <a:ext cx="1012825" cy="51435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0" name="Line 5">
            <a:extLst>
              <a:ext uri="{FF2B5EF4-FFF2-40B4-BE49-F238E27FC236}">
                <a16:creationId xmlns:a16="http://schemas.microsoft.com/office/drawing/2014/main" id="{9D3EB7D8-0B63-680B-4C07-3ECCD7CA7A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0813" y="4333875"/>
            <a:ext cx="984250" cy="482600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1" name="Line 6">
            <a:extLst>
              <a:ext uri="{FF2B5EF4-FFF2-40B4-BE49-F238E27FC236}">
                <a16:creationId xmlns:a16="http://schemas.microsoft.com/office/drawing/2014/main" id="{48E5845A-8391-0807-FE2B-0B97C341D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4519613"/>
            <a:ext cx="2857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2" name="Line 7">
            <a:extLst>
              <a:ext uri="{FF2B5EF4-FFF2-40B4-BE49-F238E27FC236}">
                <a16:creationId xmlns:a16="http://schemas.microsoft.com/office/drawing/2014/main" id="{C0326A98-CDF3-DDA7-6EB4-309C6204C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2100" y="4491038"/>
            <a:ext cx="1157288" cy="11049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3" name="Line 8">
            <a:extLst>
              <a:ext uri="{FF2B5EF4-FFF2-40B4-BE49-F238E27FC236}">
                <a16:creationId xmlns:a16="http://schemas.microsoft.com/office/drawing/2014/main" id="{65BE0C80-F473-F378-772F-9BB4E0DE5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113" y="4267200"/>
            <a:ext cx="9540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4" name="Line 9">
            <a:extLst>
              <a:ext uri="{FF2B5EF4-FFF2-40B4-BE49-F238E27FC236}">
                <a16:creationId xmlns:a16="http://schemas.microsoft.com/office/drawing/2014/main" id="{10C37563-4527-2FF3-5CFC-D8AAA7E4D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7988" y="5746750"/>
            <a:ext cx="954087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5" name="Line 10">
            <a:extLst>
              <a:ext uri="{FF2B5EF4-FFF2-40B4-BE49-F238E27FC236}">
                <a16:creationId xmlns:a16="http://schemas.microsoft.com/office/drawing/2014/main" id="{D10C2F2D-D971-B46B-5148-2A23BF143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3088" y="5118100"/>
            <a:ext cx="1041400" cy="542925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6" name="Line 11">
            <a:extLst>
              <a:ext uri="{FF2B5EF4-FFF2-40B4-BE49-F238E27FC236}">
                <a16:creationId xmlns:a16="http://schemas.microsoft.com/office/drawing/2014/main" id="{1C5A2D91-3B85-A32F-8E69-385C977EA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3250" y="4354513"/>
            <a:ext cx="996950" cy="51435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8557" name="Text Box 12">
            <a:extLst>
              <a:ext uri="{FF2B5EF4-FFF2-40B4-BE49-F238E27FC236}">
                <a16:creationId xmlns:a16="http://schemas.microsoft.com/office/drawing/2014/main" id="{7241F370-D471-1662-A5E2-874A8A048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135438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5</a:t>
            </a:r>
          </a:p>
        </p:txBody>
      </p:sp>
      <p:sp>
        <p:nvSpPr>
          <p:cNvPr id="108558" name="Text Box 13">
            <a:extLst>
              <a:ext uri="{FF2B5EF4-FFF2-40B4-BE49-F238E27FC236}">
                <a16:creationId xmlns:a16="http://schemas.microsoft.com/office/drawing/2014/main" id="{60C7D8E8-4354-9A7D-8CD8-6D0F5BE0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5268913"/>
            <a:ext cx="43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3</a:t>
            </a:r>
          </a:p>
        </p:txBody>
      </p:sp>
      <p:sp>
        <p:nvSpPr>
          <p:cNvPr id="108559" name="Text Box 14">
            <a:extLst>
              <a:ext uri="{FF2B5EF4-FFF2-40B4-BE49-F238E27FC236}">
                <a16:creationId xmlns:a16="http://schemas.microsoft.com/office/drawing/2014/main" id="{33CC4329-8A19-1EA7-62C1-3494EF57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5332413"/>
            <a:ext cx="43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</a:p>
        </p:txBody>
      </p:sp>
      <p:sp>
        <p:nvSpPr>
          <p:cNvPr id="108560" name="Text Box 15">
            <a:extLst>
              <a:ext uri="{FF2B5EF4-FFF2-40B4-BE49-F238E27FC236}">
                <a16:creationId xmlns:a16="http://schemas.microsoft.com/office/drawing/2014/main" id="{60A78FCB-252B-DAE1-8CA7-455B2EFC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30738"/>
            <a:ext cx="43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4</a:t>
            </a:r>
          </a:p>
        </p:txBody>
      </p:sp>
      <p:sp>
        <p:nvSpPr>
          <p:cNvPr id="108561" name="Text Box 16">
            <a:extLst>
              <a:ext uri="{FF2B5EF4-FFF2-40B4-BE49-F238E27FC236}">
                <a16:creationId xmlns:a16="http://schemas.microsoft.com/office/drawing/2014/main" id="{FBD00CA3-A393-65B5-5F2C-4C6ED9249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4795838"/>
            <a:ext cx="43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1</a:t>
            </a:r>
          </a:p>
        </p:txBody>
      </p:sp>
      <p:sp>
        <p:nvSpPr>
          <p:cNvPr id="108562" name="Text Box 17">
            <a:extLst>
              <a:ext uri="{FF2B5EF4-FFF2-40B4-BE49-F238E27FC236}">
                <a16:creationId xmlns:a16="http://schemas.microsoft.com/office/drawing/2014/main" id="{4086B1A5-8279-2F92-93CA-BF1D786C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3870325"/>
            <a:ext cx="43656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2</a:t>
            </a:r>
          </a:p>
        </p:txBody>
      </p:sp>
      <p:sp>
        <p:nvSpPr>
          <p:cNvPr id="108563" name="Text Box 18">
            <a:extLst>
              <a:ext uri="{FF2B5EF4-FFF2-40B4-BE49-F238E27FC236}">
                <a16:creationId xmlns:a16="http://schemas.microsoft.com/office/drawing/2014/main" id="{ADFC5B47-E29A-0F8B-4F57-CF19174E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194175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3</a:t>
            </a:r>
          </a:p>
        </p:txBody>
      </p:sp>
      <p:sp>
        <p:nvSpPr>
          <p:cNvPr id="108564" name="Text Box 19">
            <a:extLst>
              <a:ext uri="{FF2B5EF4-FFF2-40B4-BE49-F238E27FC236}">
                <a16:creationId xmlns:a16="http://schemas.microsoft.com/office/drawing/2014/main" id="{CD6B5C24-59D5-2E7E-1322-FE8FC3D88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5362575"/>
            <a:ext cx="43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/>
              <a:t>4</a:t>
            </a:r>
          </a:p>
        </p:txBody>
      </p:sp>
      <p:sp>
        <p:nvSpPr>
          <p:cNvPr id="108565" name="Oval 20">
            <a:extLst>
              <a:ext uri="{FF2B5EF4-FFF2-40B4-BE49-F238E27FC236}">
                <a16:creationId xmlns:a16="http://schemas.microsoft.com/office/drawing/2014/main" id="{DBBAF5EB-EC2F-E316-6175-462AC026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4681538"/>
            <a:ext cx="531812" cy="481012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 b="1"/>
              <a:t>s</a:t>
            </a:r>
            <a:endParaRPr lang="es-ES_tradnl" altLang="es-ES_tradnl" sz="2400"/>
          </a:p>
        </p:txBody>
      </p:sp>
      <p:sp>
        <p:nvSpPr>
          <p:cNvPr id="108566" name="Oval 21">
            <a:extLst>
              <a:ext uri="{FF2B5EF4-FFF2-40B4-BE49-F238E27FC236}">
                <a16:creationId xmlns:a16="http://schemas.microsoft.com/office/drawing/2014/main" id="{91827B12-A529-1370-9310-607452E3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38" y="4759325"/>
            <a:ext cx="552450" cy="46196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 b="1"/>
              <a:t>t</a:t>
            </a:r>
            <a:endParaRPr lang="es-ES_tradnl" altLang="es-ES_tradnl" sz="2400"/>
          </a:p>
        </p:txBody>
      </p:sp>
      <p:sp>
        <p:nvSpPr>
          <p:cNvPr id="108567" name="Oval 22">
            <a:extLst>
              <a:ext uri="{FF2B5EF4-FFF2-40B4-BE49-F238E27FC236}">
                <a16:creationId xmlns:a16="http://schemas.microsoft.com/office/drawing/2014/main" id="{0B88930A-765D-582B-D4FB-73385A09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5467350"/>
            <a:ext cx="552450" cy="5143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a</a:t>
            </a:r>
          </a:p>
        </p:txBody>
      </p:sp>
      <p:sp>
        <p:nvSpPr>
          <p:cNvPr id="108568" name="Oval 23">
            <a:extLst>
              <a:ext uri="{FF2B5EF4-FFF2-40B4-BE49-F238E27FC236}">
                <a16:creationId xmlns:a16="http://schemas.microsoft.com/office/drawing/2014/main" id="{83A27E36-061A-100E-FD15-12118B8E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5456238"/>
            <a:ext cx="552450" cy="5143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c</a:t>
            </a:r>
          </a:p>
        </p:txBody>
      </p:sp>
      <p:sp>
        <p:nvSpPr>
          <p:cNvPr id="108569" name="Oval 24">
            <a:extLst>
              <a:ext uri="{FF2B5EF4-FFF2-40B4-BE49-F238E27FC236}">
                <a16:creationId xmlns:a16="http://schemas.microsoft.com/office/drawing/2014/main" id="{4BDC0852-7EF9-B664-FD66-FE22342B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017963"/>
            <a:ext cx="550863" cy="4968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b</a:t>
            </a:r>
          </a:p>
        </p:txBody>
      </p:sp>
      <p:sp>
        <p:nvSpPr>
          <p:cNvPr id="108570" name="Oval 25">
            <a:extLst>
              <a:ext uri="{FF2B5EF4-FFF2-40B4-BE49-F238E27FC236}">
                <a16:creationId xmlns:a16="http://schemas.microsoft.com/office/drawing/2014/main" id="{254D2BDD-0273-9380-39FC-7917ACAE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4065588"/>
            <a:ext cx="549275" cy="495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d</a:t>
            </a:r>
          </a:p>
        </p:txBody>
      </p:sp>
      <p:sp>
        <p:nvSpPr>
          <p:cNvPr id="108571" name="Text Box 26">
            <a:extLst>
              <a:ext uri="{FF2B5EF4-FFF2-40B4-BE49-F238E27FC236}">
                <a16:creationId xmlns:a16="http://schemas.microsoft.com/office/drawing/2014/main" id="{43F04CD0-68A8-FD92-7604-CC1A41C1E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3" y="4449763"/>
            <a:ext cx="671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 b="1"/>
              <a:t>G</a:t>
            </a:r>
            <a:endParaRPr lang="es-ES" altLang="es-ES_tradnl" sz="2800"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3 Marcador de pie de página">
            <a:extLst>
              <a:ext uri="{FF2B5EF4-FFF2-40B4-BE49-F238E27FC236}">
                <a16:creationId xmlns:a16="http://schemas.microsoft.com/office/drawing/2014/main" id="{80BF9367-AB34-8A19-251F-1FAFCFCEFB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9C1C64BD-3510-43B8-9CB2-A839BE762DAF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8C2009BB-65AD-358C-089E-527C241BF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0"/>
            <a:ext cx="8534400" cy="66833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957269F-A2BF-5C93-6298-AB4FFA665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" y="611188"/>
            <a:ext cx="8737600" cy="639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_tradnl" sz="2400" b="1"/>
              <a:t>Solución. G: </a:t>
            </a:r>
            <a:r>
              <a:rPr lang="es-ES_tradnl" altLang="es-ES_tradnl" sz="2400"/>
              <a:t>Grafo del problema.</a:t>
            </a:r>
            <a:r>
              <a:rPr lang="es-ES_tradnl" altLang="es-ES_tradnl" sz="2400" b="1"/>
              <a:t> F:</a:t>
            </a:r>
            <a:r>
              <a:rPr lang="es-ES_tradnl" altLang="es-ES_tradnl" sz="2400"/>
              <a:t> Grafo resultante.</a:t>
            </a:r>
          </a:p>
        </p:txBody>
      </p:sp>
      <p:grpSp>
        <p:nvGrpSpPr>
          <p:cNvPr id="109573" name="Group 75">
            <a:extLst>
              <a:ext uri="{FF2B5EF4-FFF2-40B4-BE49-F238E27FC236}">
                <a16:creationId xmlns:a16="http://schemas.microsoft.com/office/drawing/2014/main" id="{3AA7E2DF-187B-7903-E61D-79C27BB4C76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1049338"/>
            <a:ext cx="3867150" cy="2022475"/>
            <a:chOff x="173" y="642"/>
            <a:chExt cx="2561" cy="1274"/>
          </a:xfrm>
        </p:grpSpPr>
        <p:sp>
          <p:nvSpPr>
            <p:cNvPr id="109598" name="Line 10">
              <a:extLst>
                <a:ext uri="{FF2B5EF4-FFF2-40B4-BE49-F238E27FC236}">
                  <a16:creationId xmlns:a16="http://schemas.microsoft.com/office/drawing/2014/main" id="{753B9428-845F-8EEE-CB6F-F1C41337B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" y="1396"/>
              <a:ext cx="520" cy="303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599" name="Line 11">
              <a:extLst>
                <a:ext uri="{FF2B5EF4-FFF2-40B4-BE49-F238E27FC236}">
                  <a16:creationId xmlns:a16="http://schemas.microsoft.com/office/drawing/2014/main" id="{75B183FC-A6BF-2A7B-CA17-66EF5AD8D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" y="945"/>
              <a:ext cx="506" cy="284"/>
            </a:xfrm>
            <a:prstGeom prst="line">
              <a:avLst/>
            </a:prstGeom>
            <a:noFill/>
            <a:ln w="1905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600" name="Line 12">
              <a:extLst>
                <a:ext uri="{FF2B5EF4-FFF2-40B4-BE49-F238E27FC236}">
                  <a16:creationId xmlns:a16="http://schemas.microsoft.com/office/drawing/2014/main" id="{A64037DF-9C81-4E9A-E4E0-329410643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" y="1055"/>
              <a:ext cx="15" cy="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601" name="Line 13">
              <a:extLst>
                <a:ext uri="{FF2B5EF4-FFF2-40B4-BE49-F238E27FC236}">
                  <a16:creationId xmlns:a16="http://schemas.microsoft.com/office/drawing/2014/main" id="{B78734D9-55FE-B179-58F3-1B93D2083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" y="1038"/>
              <a:ext cx="594" cy="651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602" name="Line 14">
              <a:extLst>
                <a:ext uri="{FF2B5EF4-FFF2-40B4-BE49-F238E27FC236}">
                  <a16:creationId xmlns:a16="http://schemas.microsoft.com/office/drawing/2014/main" id="{6F1723E1-8DA4-7684-1F83-24FFB7F3A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06"/>
              <a:ext cx="49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603" name="Line 15">
              <a:extLst>
                <a:ext uri="{FF2B5EF4-FFF2-40B4-BE49-F238E27FC236}">
                  <a16:creationId xmlns:a16="http://schemas.microsoft.com/office/drawing/2014/main" id="{5FD3D5E3-66E1-8C1B-EF98-F7AEDFCCD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8" y="1778"/>
              <a:ext cx="490" cy="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604" name="Line 16">
              <a:extLst>
                <a:ext uri="{FF2B5EF4-FFF2-40B4-BE49-F238E27FC236}">
                  <a16:creationId xmlns:a16="http://schemas.microsoft.com/office/drawing/2014/main" id="{B37332A2-67FC-2D22-D9E6-1AAEF752F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5" y="1407"/>
              <a:ext cx="535" cy="32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605" name="Line 17">
              <a:extLst>
                <a:ext uri="{FF2B5EF4-FFF2-40B4-BE49-F238E27FC236}">
                  <a16:creationId xmlns:a16="http://schemas.microsoft.com/office/drawing/2014/main" id="{BA8F2968-0077-0F67-057E-1DFDE6F1C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957"/>
              <a:ext cx="511" cy="303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9606" name="Text Box 18">
              <a:extLst>
                <a:ext uri="{FF2B5EF4-FFF2-40B4-BE49-F238E27FC236}">
                  <a16:creationId xmlns:a16="http://schemas.microsoft.com/office/drawing/2014/main" id="{57A2C0CD-791E-7052-B315-FBE9FE544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828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5</a:t>
              </a:r>
            </a:p>
          </p:txBody>
        </p:sp>
        <p:sp>
          <p:nvSpPr>
            <p:cNvPr id="109607" name="Text Box 19">
              <a:extLst>
                <a:ext uri="{FF2B5EF4-FFF2-40B4-BE49-F238E27FC236}">
                  <a16:creationId xmlns:a16="http://schemas.microsoft.com/office/drawing/2014/main" id="{AF771678-BB05-CE1C-6754-3C7245D7F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496"/>
              <a:ext cx="2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109608" name="Text Box 20">
              <a:extLst>
                <a:ext uri="{FF2B5EF4-FFF2-40B4-BE49-F238E27FC236}">
                  <a16:creationId xmlns:a16="http://schemas.microsoft.com/office/drawing/2014/main" id="{315AC9A0-AFBE-88D9-46BC-E2F991B91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1533"/>
              <a:ext cx="2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109609" name="Text Box 21">
              <a:extLst>
                <a:ext uri="{FF2B5EF4-FFF2-40B4-BE49-F238E27FC236}">
                  <a16:creationId xmlns:a16="http://schemas.microsoft.com/office/drawing/2014/main" id="{2E74C9FE-31B1-AAA1-0A3B-518E47EBC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1120"/>
              <a:ext cx="2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109610" name="Text Box 22">
              <a:extLst>
                <a:ext uri="{FF2B5EF4-FFF2-40B4-BE49-F238E27FC236}">
                  <a16:creationId xmlns:a16="http://schemas.microsoft.com/office/drawing/2014/main" id="{51EEBF48-FCDF-8BB0-0205-3E6237157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187"/>
              <a:ext cx="2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1</a:t>
              </a:r>
            </a:p>
          </p:txBody>
        </p:sp>
        <p:sp>
          <p:nvSpPr>
            <p:cNvPr id="109611" name="Text Box 23">
              <a:extLst>
                <a:ext uri="{FF2B5EF4-FFF2-40B4-BE49-F238E27FC236}">
                  <a16:creationId xmlns:a16="http://schemas.microsoft.com/office/drawing/2014/main" id="{6788A0B3-5D64-4AFF-C6F0-B1B45EFE4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642"/>
              <a:ext cx="2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2</a:t>
              </a:r>
            </a:p>
          </p:txBody>
        </p:sp>
        <p:sp>
          <p:nvSpPr>
            <p:cNvPr id="109612" name="Text Box 24">
              <a:extLst>
                <a:ext uri="{FF2B5EF4-FFF2-40B4-BE49-F238E27FC236}">
                  <a16:creationId xmlns:a16="http://schemas.microsoft.com/office/drawing/2014/main" id="{AD741266-10F8-A142-767A-1531AEA2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863"/>
              <a:ext cx="2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3</a:t>
              </a:r>
            </a:p>
          </p:txBody>
        </p:sp>
        <p:sp>
          <p:nvSpPr>
            <p:cNvPr id="109613" name="Text Box 25">
              <a:extLst>
                <a:ext uri="{FF2B5EF4-FFF2-40B4-BE49-F238E27FC236}">
                  <a16:creationId xmlns:a16="http://schemas.microsoft.com/office/drawing/2014/main" id="{78E6B883-CC7B-132F-19F9-21C2EFF1B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" y="1551"/>
              <a:ext cx="2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200"/>
                <a:t>4</a:t>
              </a:r>
            </a:p>
          </p:txBody>
        </p:sp>
        <p:sp>
          <p:nvSpPr>
            <p:cNvPr id="109614" name="Oval 4">
              <a:extLst>
                <a:ext uri="{FF2B5EF4-FFF2-40B4-BE49-F238E27FC236}">
                  <a16:creationId xmlns:a16="http://schemas.microsoft.com/office/drawing/2014/main" id="{9346B615-98EE-7469-915E-D87565943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" y="1150"/>
              <a:ext cx="273" cy="283"/>
            </a:xfrm>
            <a:prstGeom prst="ellipse">
              <a:avLst/>
            </a:prstGeom>
            <a:solidFill>
              <a:srgbClr val="99FF33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 b="1"/>
                <a:t>s</a:t>
              </a:r>
              <a:endParaRPr lang="es-ES_tradnl" altLang="es-ES_tradnl" sz="2200"/>
            </a:p>
          </p:txBody>
        </p:sp>
        <p:sp>
          <p:nvSpPr>
            <p:cNvPr id="109615" name="Oval 5">
              <a:extLst>
                <a:ext uri="{FF2B5EF4-FFF2-40B4-BE49-F238E27FC236}">
                  <a16:creationId xmlns:a16="http://schemas.microsoft.com/office/drawing/2014/main" id="{45B8F89A-63F8-F7CD-6404-3C60003E7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1196"/>
              <a:ext cx="284" cy="27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 b="1"/>
                <a:t>t</a:t>
              </a:r>
              <a:endParaRPr lang="es-ES_tradnl" altLang="es-ES_tradnl" sz="2200"/>
            </a:p>
          </p:txBody>
        </p:sp>
        <p:sp>
          <p:nvSpPr>
            <p:cNvPr id="109616" name="Oval 6">
              <a:extLst>
                <a:ext uri="{FF2B5EF4-FFF2-40B4-BE49-F238E27FC236}">
                  <a16:creationId xmlns:a16="http://schemas.microsoft.com/office/drawing/2014/main" id="{D9BC8C4E-433E-1675-9FD0-2989E191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613"/>
              <a:ext cx="284" cy="30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a</a:t>
              </a:r>
            </a:p>
          </p:txBody>
        </p:sp>
        <p:sp>
          <p:nvSpPr>
            <p:cNvPr id="109617" name="Oval 7">
              <a:extLst>
                <a:ext uri="{FF2B5EF4-FFF2-40B4-BE49-F238E27FC236}">
                  <a16:creationId xmlns:a16="http://schemas.microsoft.com/office/drawing/2014/main" id="{A2684C41-4C9A-F543-878F-52ED438B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606"/>
              <a:ext cx="283" cy="30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c</a:t>
              </a:r>
            </a:p>
          </p:txBody>
        </p:sp>
        <p:sp>
          <p:nvSpPr>
            <p:cNvPr id="109618" name="Oval 8">
              <a:extLst>
                <a:ext uri="{FF2B5EF4-FFF2-40B4-BE49-F238E27FC236}">
                  <a16:creationId xmlns:a16="http://schemas.microsoft.com/office/drawing/2014/main" id="{DEB64FA5-64A0-42D4-83CA-5F54EFFA0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759"/>
              <a:ext cx="282" cy="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b</a:t>
              </a:r>
            </a:p>
          </p:txBody>
        </p:sp>
        <p:sp>
          <p:nvSpPr>
            <p:cNvPr id="109619" name="Oval 9">
              <a:extLst>
                <a:ext uri="{FF2B5EF4-FFF2-40B4-BE49-F238E27FC236}">
                  <a16:creationId xmlns:a16="http://schemas.microsoft.com/office/drawing/2014/main" id="{A6C5FCD8-996B-3136-0ADE-408D07433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787"/>
              <a:ext cx="282" cy="2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200"/>
                <a:t>d</a:t>
              </a:r>
            </a:p>
          </p:txBody>
        </p:sp>
        <p:sp>
          <p:nvSpPr>
            <p:cNvPr id="109620" name="Text Box 50">
              <a:extLst>
                <a:ext uri="{FF2B5EF4-FFF2-40B4-BE49-F238E27FC236}">
                  <a16:creationId xmlns:a16="http://schemas.microsoft.com/office/drawing/2014/main" id="{77ACECAE-7DAE-4C67-8B9B-E3BB22A3F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" y="658"/>
              <a:ext cx="3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800"/>
                <a:t>G</a:t>
              </a:r>
              <a:endParaRPr lang="es-ES" altLang="es-ES_tradnl" sz="2800"/>
            </a:p>
          </p:txBody>
        </p:sp>
      </p:grpSp>
      <p:sp>
        <p:nvSpPr>
          <p:cNvPr id="109574" name="Line 52">
            <a:extLst>
              <a:ext uri="{FF2B5EF4-FFF2-40B4-BE49-F238E27FC236}">
                <a16:creationId xmlns:a16="http://schemas.microsoft.com/office/drawing/2014/main" id="{9C415E69-1498-AA9B-827C-83D31DFC2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2293938"/>
            <a:ext cx="825500" cy="4810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75" name="Line 53">
            <a:extLst>
              <a:ext uri="{FF2B5EF4-FFF2-40B4-BE49-F238E27FC236}">
                <a16:creationId xmlns:a16="http://schemas.microsoft.com/office/drawing/2014/main" id="{611AA5C8-2DAB-0AA4-B35D-90170B268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8113" y="1577975"/>
            <a:ext cx="803275" cy="45085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76" name="Line 54">
            <a:extLst>
              <a:ext uri="{FF2B5EF4-FFF2-40B4-BE49-F238E27FC236}">
                <a16:creationId xmlns:a16="http://schemas.microsoft.com/office/drawing/2014/main" id="{DB3CCA5E-0D4D-2A13-496F-15BBE537A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3000" y="1752600"/>
            <a:ext cx="23813" cy="8874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77" name="Line 55">
            <a:extLst>
              <a:ext uri="{FF2B5EF4-FFF2-40B4-BE49-F238E27FC236}">
                <a16:creationId xmlns:a16="http://schemas.microsoft.com/office/drawing/2014/main" id="{B6A3282F-4102-90B4-ACC8-B35166C5C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9050" y="1725613"/>
            <a:ext cx="942975" cy="10334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78" name="Line 56">
            <a:extLst>
              <a:ext uri="{FF2B5EF4-FFF2-40B4-BE49-F238E27FC236}">
                <a16:creationId xmlns:a16="http://schemas.microsoft.com/office/drawing/2014/main" id="{B87FE65C-2A2A-C063-7F90-2B1F2A48D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013" y="1516063"/>
            <a:ext cx="777875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79" name="Line 57">
            <a:extLst>
              <a:ext uri="{FF2B5EF4-FFF2-40B4-BE49-F238E27FC236}">
                <a16:creationId xmlns:a16="http://schemas.microsoft.com/office/drawing/2014/main" id="{62DCFFD6-BCEC-6A36-740C-7C964617F8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2713" y="2900363"/>
            <a:ext cx="777875" cy="111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80" name="Line 58">
            <a:extLst>
              <a:ext uri="{FF2B5EF4-FFF2-40B4-BE49-F238E27FC236}">
                <a16:creationId xmlns:a16="http://schemas.microsoft.com/office/drawing/2014/main" id="{CD4BF59C-7A2A-025B-F17F-D13BDF23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2700" y="2311400"/>
            <a:ext cx="849313" cy="508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81" name="Line 59">
            <a:extLst>
              <a:ext uri="{FF2B5EF4-FFF2-40B4-BE49-F238E27FC236}">
                <a16:creationId xmlns:a16="http://schemas.microsoft.com/office/drawing/2014/main" id="{9B11247D-19EF-6A79-E735-FBF914CAA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100" y="1597025"/>
            <a:ext cx="811213" cy="4810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9582" name="Text Box 60">
            <a:extLst>
              <a:ext uri="{FF2B5EF4-FFF2-40B4-BE49-F238E27FC236}">
                <a16:creationId xmlns:a16="http://schemas.microsoft.com/office/drawing/2014/main" id="{D99DEDDF-0E0D-9A46-CCFD-02024F7D5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1392238"/>
            <a:ext cx="3540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2</a:t>
            </a:r>
          </a:p>
        </p:txBody>
      </p:sp>
      <p:sp>
        <p:nvSpPr>
          <p:cNvPr id="109583" name="Text Box 61">
            <a:extLst>
              <a:ext uri="{FF2B5EF4-FFF2-40B4-BE49-F238E27FC236}">
                <a16:creationId xmlns:a16="http://schemas.microsoft.com/office/drawing/2014/main" id="{D8DD9BE2-9557-8D31-4DED-745BDFC7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2498725"/>
            <a:ext cx="35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3</a:t>
            </a:r>
          </a:p>
        </p:txBody>
      </p:sp>
      <p:sp>
        <p:nvSpPr>
          <p:cNvPr id="109584" name="Text Box 62">
            <a:extLst>
              <a:ext uri="{FF2B5EF4-FFF2-40B4-BE49-F238E27FC236}">
                <a16:creationId xmlns:a16="http://schemas.microsoft.com/office/drawing/2014/main" id="{481E4BE6-D060-A62F-BE97-6A47952D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2511425"/>
            <a:ext cx="35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2</a:t>
            </a:r>
          </a:p>
        </p:txBody>
      </p:sp>
      <p:sp>
        <p:nvSpPr>
          <p:cNvPr id="109585" name="Text Box 63">
            <a:extLst>
              <a:ext uri="{FF2B5EF4-FFF2-40B4-BE49-F238E27FC236}">
                <a16:creationId xmlns:a16="http://schemas.microsoft.com/office/drawing/2014/main" id="{9BA3DC09-4CB2-A700-1CE3-B96C3BF30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1855788"/>
            <a:ext cx="35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1</a:t>
            </a:r>
          </a:p>
        </p:txBody>
      </p:sp>
      <p:sp>
        <p:nvSpPr>
          <p:cNvPr id="109586" name="Text Box 64">
            <a:extLst>
              <a:ext uri="{FF2B5EF4-FFF2-40B4-BE49-F238E27FC236}">
                <a16:creationId xmlns:a16="http://schemas.microsoft.com/office/drawing/2014/main" id="{F3BDB325-11AF-B84A-3D64-0A38A6F4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1962150"/>
            <a:ext cx="35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0</a:t>
            </a:r>
          </a:p>
        </p:txBody>
      </p:sp>
      <p:sp>
        <p:nvSpPr>
          <p:cNvPr id="109587" name="Text Box 65">
            <a:extLst>
              <a:ext uri="{FF2B5EF4-FFF2-40B4-BE49-F238E27FC236}">
                <a16:creationId xmlns:a16="http://schemas.microsoft.com/office/drawing/2014/main" id="{68CEAFE7-5A22-2318-7391-0FB9981A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5" y="1096963"/>
            <a:ext cx="35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2</a:t>
            </a:r>
          </a:p>
        </p:txBody>
      </p:sp>
      <p:sp>
        <p:nvSpPr>
          <p:cNvPr id="109588" name="Text Box 66">
            <a:extLst>
              <a:ext uri="{FF2B5EF4-FFF2-40B4-BE49-F238E27FC236}">
                <a16:creationId xmlns:a16="http://schemas.microsoft.com/office/drawing/2014/main" id="{AE363B04-15AD-E4F3-7636-A0CE9191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47800"/>
            <a:ext cx="35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3</a:t>
            </a:r>
          </a:p>
        </p:txBody>
      </p:sp>
      <p:sp>
        <p:nvSpPr>
          <p:cNvPr id="109589" name="Text Box 67">
            <a:extLst>
              <a:ext uri="{FF2B5EF4-FFF2-40B4-BE49-F238E27FC236}">
                <a16:creationId xmlns:a16="http://schemas.microsoft.com/office/drawing/2014/main" id="{FF1A77E8-5BAB-7046-4846-C312E2ADE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2540000"/>
            <a:ext cx="3571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/>
              <a:t>2</a:t>
            </a:r>
          </a:p>
        </p:txBody>
      </p:sp>
      <p:sp>
        <p:nvSpPr>
          <p:cNvPr id="109590" name="Oval 68">
            <a:extLst>
              <a:ext uri="{FF2B5EF4-FFF2-40B4-BE49-F238E27FC236}">
                <a16:creationId xmlns:a16="http://schemas.microsoft.com/office/drawing/2014/main" id="{CD63C7F9-2B1F-1B3B-C0F6-996230192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1903413"/>
            <a:ext cx="433388" cy="449262"/>
          </a:xfrm>
          <a:prstGeom prst="ellipse">
            <a:avLst/>
          </a:prstGeom>
          <a:solidFill>
            <a:srgbClr val="99FF33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 b="1"/>
              <a:t>s</a:t>
            </a:r>
            <a:endParaRPr lang="es-ES_tradnl" altLang="es-ES_tradnl" sz="2200"/>
          </a:p>
        </p:txBody>
      </p:sp>
      <p:sp>
        <p:nvSpPr>
          <p:cNvPr id="109591" name="Oval 69">
            <a:extLst>
              <a:ext uri="{FF2B5EF4-FFF2-40B4-BE49-F238E27FC236}">
                <a16:creationId xmlns:a16="http://schemas.microsoft.com/office/drawing/2014/main" id="{299FD832-1E4A-4934-6449-A1CF4C7E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388" y="1976438"/>
            <a:ext cx="450850" cy="4318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 b="1"/>
              <a:t>t</a:t>
            </a:r>
            <a:endParaRPr lang="es-ES_tradnl" altLang="es-ES_tradnl" sz="2200"/>
          </a:p>
        </p:txBody>
      </p:sp>
      <p:sp>
        <p:nvSpPr>
          <p:cNvPr id="109592" name="Oval 70">
            <a:extLst>
              <a:ext uri="{FF2B5EF4-FFF2-40B4-BE49-F238E27FC236}">
                <a16:creationId xmlns:a16="http://schemas.microsoft.com/office/drawing/2014/main" id="{B94717A5-8E15-64A0-0DF0-9F1B4C36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2638425"/>
            <a:ext cx="450850" cy="4810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a</a:t>
            </a:r>
          </a:p>
        </p:txBody>
      </p:sp>
      <p:sp>
        <p:nvSpPr>
          <p:cNvPr id="109593" name="Oval 71">
            <a:extLst>
              <a:ext uri="{FF2B5EF4-FFF2-40B4-BE49-F238E27FC236}">
                <a16:creationId xmlns:a16="http://schemas.microsoft.com/office/drawing/2014/main" id="{BB1D0731-3472-7718-BAF6-D4742343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2627313"/>
            <a:ext cx="449262" cy="48101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c</a:t>
            </a:r>
          </a:p>
        </p:txBody>
      </p:sp>
      <p:sp>
        <p:nvSpPr>
          <p:cNvPr id="109594" name="Oval 72">
            <a:extLst>
              <a:ext uri="{FF2B5EF4-FFF2-40B4-BE49-F238E27FC236}">
                <a16:creationId xmlns:a16="http://schemas.microsoft.com/office/drawing/2014/main" id="{77117CBD-39FD-056A-BF4E-A768FB8F1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1282700"/>
            <a:ext cx="447675" cy="4651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b</a:t>
            </a:r>
          </a:p>
        </p:txBody>
      </p:sp>
      <p:sp>
        <p:nvSpPr>
          <p:cNvPr id="109595" name="Oval 73">
            <a:extLst>
              <a:ext uri="{FF2B5EF4-FFF2-40B4-BE49-F238E27FC236}">
                <a16:creationId xmlns:a16="http://schemas.microsoft.com/office/drawing/2014/main" id="{F6C7430D-9D83-747A-0054-B9751266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0" y="1327150"/>
            <a:ext cx="447675" cy="4635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200"/>
              <a:t>d</a:t>
            </a:r>
          </a:p>
        </p:txBody>
      </p:sp>
      <p:sp>
        <p:nvSpPr>
          <p:cNvPr id="109596" name="Text Box 74">
            <a:extLst>
              <a:ext uri="{FF2B5EF4-FFF2-40B4-BE49-F238E27FC236}">
                <a16:creationId xmlns:a16="http://schemas.microsoft.com/office/drawing/2014/main" id="{256E97ED-879C-AD7F-9863-3545A13B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1076325"/>
            <a:ext cx="547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/>
              <a:t>F</a:t>
            </a:r>
            <a:endParaRPr lang="es-ES" altLang="es-ES_tradnl" sz="2800"/>
          </a:p>
        </p:txBody>
      </p:sp>
      <p:sp>
        <p:nvSpPr>
          <p:cNvPr id="109597" name="Rectangle 76">
            <a:extLst>
              <a:ext uri="{FF2B5EF4-FFF2-40B4-BE49-F238E27FC236}">
                <a16:creationId xmlns:a16="http://schemas.microsoft.com/office/drawing/2014/main" id="{6FD9D637-AF1E-4E07-00D8-237F045F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3398838"/>
            <a:ext cx="8737600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s-ES_tradnl" altLang="es-ES_tradnl" sz="2600"/>
              <a:t>El problema se puede resolver de forma eficiente.</a:t>
            </a:r>
          </a:p>
          <a:p>
            <a:pPr>
              <a:lnSpc>
                <a:spcPct val="80000"/>
              </a:lnSpc>
            </a:pPr>
            <a:r>
              <a:rPr lang="es-ES_tradnl" altLang="es-ES_tradnl" sz="2600" b="1"/>
              <a:t>Posible algoritmo:</a:t>
            </a:r>
          </a:p>
          <a:p>
            <a:pPr lvl="1">
              <a:lnSpc>
                <a:spcPct val="80000"/>
              </a:lnSpc>
            </a:pPr>
            <a:r>
              <a:rPr lang="es-ES_tradnl" altLang="es-ES_tradnl"/>
              <a:t>Encontrar un camino cualquiera desde </a:t>
            </a:r>
            <a:r>
              <a:rPr lang="es-ES_tradnl" altLang="es-ES_tradnl" b="1"/>
              <a:t>s</a:t>
            </a:r>
            <a:r>
              <a:rPr lang="es-ES_tradnl" altLang="es-ES_tradnl"/>
              <a:t> hasta </a:t>
            </a:r>
            <a:r>
              <a:rPr lang="es-ES_tradnl" altLang="es-ES_tradnl" b="1"/>
              <a:t>t</a:t>
            </a:r>
            <a:r>
              <a:rPr lang="es-ES_tradnl" altLang="es-ES_tradnl"/>
              <a:t>.</a:t>
            </a:r>
          </a:p>
          <a:p>
            <a:pPr lvl="1">
              <a:lnSpc>
                <a:spcPct val="80000"/>
              </a:lnSpc>
            </a:pPr>
            <a:r>
              <a:rPr lang="es-ES_tradnl" altLang="es-ES_tradnl"/>
              <a:t>El máximo flujo que puede ir por ese camino es el mínimo coste de las aristas que lo forman, </a:t>
            </a:r>
            <a:r>
              <a:rPr lang="es-ES_tradnl" altLang="es-ES_tradnl" b="1"/>
              <a:t>m</a:t>
            </a:r>
            <a:r>
              <a:rPr lang="es-ES_tradnl" altLang="es-ES_tradnl"/>
              <a:t>.</a:t>
            </a:r>
          </a:p>
          <a:p>
            <a:pPr lvl="1">
              <a:lnSpc>
                <a:spcPct val="80000"/>
              </a:lnSpc>
            </a:pPr>
            <a:r>
              <a:rPr lang="es-ES_tradnl" altLang="es-ES_tradnl"/>
              <a:t>Sumar </a:t>
            </a:r>
            <a:r>
              <a:rPr lang="es-ES_tradnl" altLang="es-ES_tradnl" b="1"/>
              <a:t>m</a:t>
            </a:r>
            <a:r>
              <a:rPr lang="es-ES_tradnl" altLang="es-ES_tradnl"/>
              <a:t> en el camino en </a:t>
            </a:r>
            <a:r>
              <a:rPr lang="es-ES_tradnl" altLang="es-ES_tradnl" b="1"/>
              <a:t>F</a:t>
            </a:r>
            <a:r>
              <a:rPr lang="es-ES_tradnl" altLang="es-ES_tradnl"/>
              <a:t>, y restarlo de </a:t>
            </a:r>
            <a:r>
              <a:rPr lang="es-ES_tradnl" altLang="es-ES_tradnl" b="1"/>
              <a:t>G</a:t>
            </a:r>
            <a:r>
              <a:rPr lang="es-ES_tradnl" altLang="es-ES_tradnl"/>
              <a:t>.</a:t>
            </a:r>
          </a:p>
          <a:p>
            <a:pPr>
              <a:lnSpc>
                <a:spcPct val="80000"/>
              </a:lnSpc>
            </a:pPr>
            <a:r>
              <a:rPr lang="es-ES_tradnl" altLang="es-ES_tradnl" sz="2600" b="1"/>
              <a:t>Ojo:</a:t>
            </a:r>
            <a:r>
              <a:rPr lang="es-ES_tradnl" altLang="es-ES_tradnl" sz="2600"/>
              <a:t> este algoritmo no garantiza solución óptima.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3 Marcador de pie de página">
            <a:extLst>
              <a:ext uri="{FF2B5EF4-FFF2-40B4-BE49-F238E27FC236}">
                <a16:creationId xmlns:a16="http://schemas.microsoft.com/office/drawing/2014/main" id="{D8F09EE5-E399-2822-E98D-1AC61AC19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	   A.E.D. I				</a:t>
            </a:r>
            <a:fld id="{3D56517E-D52D-428A-90F9-909F906F5DAC}" type="slidenum">
              <a:rPr lang="es-ES" altLang="es-ES_tradnl" sz="18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s-ES" altLang="es-ES_tradnl" sz="1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_tradnl" sz="1400">
                <a:latin typeface="Times New Roman" panose="02020603050405020304" pitchFamily="18" charset="0"/>
              </a:rPr>
              <a:t>               Tema 4. Grafos.</a:t>
            </a:r>
            <a:endParaRPr lang="en-US" altLang="es-ES_tradnl" sz="1400">
              <a:latin typeface="Times New Roman" panose="02020603050405020304" pitchFamily="18" charset="0"/>
            </a:endParaRPr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B026C098-32E7-7634-4964-DCB94DDBC0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7913" y="4232275"/>
            <a:ext cx="560387" cy="417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3C8D5FB6-C61B-3621-4B1C-FD1313A20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4650" y="4278313"/>
            <a:ext cx="1560513" cy="1116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9194" name="Line 42">
            <a:extLst>
              <a:ext uri="{FF2B5EF4-FFF2-40B4-BE49-F238E27FC236}">
                <a16:creationId xmlns:a16="http://schemas.microsoft.com/office/drawing/2014/main" id="{A8C52C51-D869-A964-68D2-4B44B6FD1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4368800"/>
            <a:ext cx="100012" cy="996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9195" name="Line 43">
            <a:extLst>
              <a:ext uri="{FF2B5EF4-FFF2-40B4-BE49-F238E27FC236}">
                <a16:creationId xmlns:a16="http://schemas.microsoft.com/office/drawing/2014/main" id="{0E5694E8-752D-CE64-79B5-25BB8608B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4175" y="5619750"/>
            <a:ext cx="15922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10599" name="Group 46">
            <a:extLst>
              <a:ext uri="{FF2B5EF4-FFF2-40B4-BE49-F238E27FC236}">
                <a16:creationId xmlns:a16="http://schemas.microsoft.com/office/drawing/2014/main" id="{76ACD668-65AF-5BFF-91C1-3B1E72E13F85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044950"/>
            <a:ext cx="3527425" cy="1487488"/>
            <a:chOff x="401" y="2530"/>
            <a:chExt cx="2222" cy="937"/>
          </a:xfrm>
        </p:grpSpPr>
        <p:sp>
          <p:nvSpPr>
            <p:cNvPr id="110631" name="Line 33">
              <a:extLst>
                <a:ext uri="{FF2B5EF4-FFF2-40B4-BE49-F238E27FC236}">
                  <a16:creationId xmlns:a16="http://schemas.microsoft.com/office/drawing/2014/main" id="{11DB7642-A1E5-A66C-5D24-02EA82754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" y="2530"/>
              <a:ext cx="936" cy="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32" name="Line 36">
              <a:extLst>
                <a:ext uri="{FF2B5EF4-FFF2-40B4-BE49-F238E27FC236}">
                  <a16:creationId xmlns:a16="http://schemas.microsoft.com/office/drawing/2014/main" id="{79A6DDD2-B076-A559-3B03-628813B33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8" y="2632"/>
              <a:ext cx="1071" cy="7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33" name="Line 38">
              <a:extLst>
                <a:ext uri="{FF2B5EF4-FFF2-40B4-BE49-F238E27FC236}">
                  <a16:creationId xmlns:a16="http://schemas.microsoft.com/office/drawing/2014/main" id="{C4571219-B78A-157B-712C-52E2EEDE4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653"/>
              <a:ext cx="1577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34" name="Line 39">
              <a:extLst>
                <a:ext uri="{FF2B5EF4-FFF2-40B4-BE49-F238E27FC236}">
                  <a16:creationId xmlns:a16="http://schemas.microsoft.com/office/drawing/2014/main" id="{726A1AAD-1574-4E82-2C45-3027779D7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9" y="3214"/>
              <a:ext cx="304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35" name="Line 40">
              <a:extLst>
                <a:ext uri="{FF2B5EF4-FFF2-40B4-BE49-F238E27FC236}">
                  <a16:creationId xmlns:a16="http://schemas.microsoft.com/office/drawing/2014/main" id="{02A8FA41-117B-8E28-F2F7-12BD94F42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" y="3136"/>
              <a:ext cx="423" cy="2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36" name="Line 41">
              <a:extLst>
                <a:ext uri="{FF2B5EF4-FFF2-40B4-BE49-F238E27FC236}">
                  <a16:creationId xmlns:a16="http://schemas.microsoft.com/office/drawing/2014/main" id="{E72629F5-CDE6-E20C-F519-65BA7595A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7" y="3142"/>
              <a:ext cx="1492" cy="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9199" name="Group 47">
            <a:extLst>
              <a:ext uri="{FF2B5EF4-FFF2-40B4-BE49-F238E27FC236}">
                <a16:creationId xmlns:a16="http://schemas.microsoft.com/office/drawing/2014/main" id="{818A3DD8-948A-7C8F-6274-A723A90695D3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35425"/>
            <a:ext cx="3527425" cy="1487488"/>
            <a:chOff x="401" y="2530"/>
            <a:chExt cx="2222" cy="937"/>
          </a:xfrm>
        </p:grpSpPr>
        <p:sp>
          <p:nvSpPr>
            <p:cNvPr id="110625" name="Line 48">
              <a:extLst>
                <a:ext uri="{FF2B5EF4-FFF2-40B4-BE49-F238E27FC236}">
                  <a16:creationId xmlns:a16="http://schemas.microsoft.com/office/drawing/2014/main" id="{1FE689CC-61F9-24FA-BF8A-A99BC30E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" y="2530"/>
              <a:ext cx="936" cy="41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6" name="Line 49">
              <a:extLst>
                <a:ext uri="{FF2B5EF4-FFF2-40B4-BE49-F238E27FC236}">
                  <a16:creationId xmlns:a16="http://schemas.microsoft.com/office/drawing/2014/main" id="{E29B5DD0-E687-94D2-DA03-0DA8B1489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8" y="2632"/>
              <a:ext cx="1071" cy="745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7" name="Line 50">
              <a:extLst>
                <a:ext uri="{FF2B5EF4-FFF2-40B4-BE49-F238E27FC236}">
                  <a16:creationId xmlns:a16="http://schemas.microsoft.com/office/drawing/2014/main" id="{EF8463FD-0AC8-5A44-E636-DA3CCB55E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653"/>
              <a:ext cx="1577" cy="225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8" name="Line 51">
              <a:extLst>
                <a:ext uri="{FF2B5EF4-FFF2-40B4-BE49-F238E27FC236}">
                  <a16:creationId xmlns:a16="http://schemas.microsoft.com/office/drawing/2014/main" id="{81ABFEA1-A052-2FF5-E08D-0BFBDC850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9" y="3214"/>
              <a:ext cx="304" cy="242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9" name="Line 52">
              <a:extLst>
                <a:ext uri="{FF2B5EF4-FFF2-40B4-BE49-F238E27FC236}">
                  <a16:creationId xmlns:a16="http://schemas.microsoft.com/office/drawing/2014/main" id="{F7D04067-014E-D101-C55B-62E4CB45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" y="3136"/>
              <a:ext cx="423" cy="268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30" name="Line 53">
              <a:extLst>
                <a:ext uri="{FF2B5EF4-FFF2-40B4-BE49-F238E27FC236}">
                  <a16:creationId xmlns:a16="http://schemas.microsoft.com/office/drawing/2014/main" id="{15811F1D-79A8-E17C-3BCA-FB88C6331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7" y="3142"/>
              <a:ext cx="1492" cy="325"/>
            </a:xfrm>
            <a:prstGeom prst="line">
              <a:avLst/>
            </a:prstGeom>
            <a:noFill/>
            <a:ln w="889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0601" name="Rectangle 2">
            <a:extLst>
              <a:ext uri="{FF2B5EF4-FFF2-40B4-BE49-F238E27FC236}">
                <a16:creationId xmlns:a16="http://schemas.microsoft.com/office/drawing/2014/main" id="{0BFDAAAB-E9B7-E6AC-E514-69F867EDB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560388"/>
          </a:xfrm>
        </p:spPr>
        <p:txBody>
          <a:bodyPr/>
          <a:lstStyle/>
          <a:p>
            <a:r>
              <a:rPr lang="es-ES_tradnl" altLang="es-ES_tradnl" sz="2600" b="1">
                <a:latin typeface="Arial" panose="020B0604020202020204" pitchFamily="34" charset="0"/>
              </a:rPr>
              <a:t>4.3.6. Otros problemas con grafos.</a:t>
            </a:r>
          </a:p>
        </p:txBody>
      </p:sp>
      <p:sp>
        <p:nvSpPr>
          <p:cNvPr id="110602" name="Rectangle 3">
            <a:extLst>
              <a:ext uri="{FF2B5EF4-FFF2-40B4-BE49-F238E27FC236}">
                <a16:creationId xmlns:a16="http://schemas.microsoft.com/office/drawing/2014/main" id="{43A055BA-D7E0-B25D-BD9E-8789CA6FD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419100"/>
            <a:ext cx="8704262" cy="3271838"/>
          </a:xfrm>
        </p:spPr>
        <p:txBody>
          <a:bodyPr/>
          <a:lstStyle/>
          <a:p>
            <a:pPr algn="ctr">
              <a:spcBef>
                <a:spcPct val="10000"/>
              </a:spcBef>
              <a:buFontTx/>
              <a:buNone/>
            </a:pPr>
            <a:r>
              <a:rPr lang="es-ES_tradnl" altLang="es-ES_tradnl" sz="2800" b="1"/>
              <a:t>Problema del ciclo hamiltoniano</a:t>
            </a:r>
          </a:p>
          <a:p>
            <a:pPr>
              <a:spcBef>
                <a:spcPct val="10000"/>
              </a:spcBef>
            </a:pPr>
            <a:r>
              <a:rPr lang="es-ES_tradnl" altLang="es-ES_tradnl" sz="2600" b="1"/>
              <a:t>Definición: </a:t>
            </a:r>
            <a:r>
              <a:rPr lang="es-ES_tradnl" altLang="es-ES_tradnl" sz="2600"/>
              <a:t>Dado un grafo no dirigido </a:t>
            </a:r>
            <a:r>
              <a:rPr lang="es-ES_tradnl" altLang="es-ES_tradnl" sz="2600" b="1"/>
              <a:t>G</a:t>
            </a:r>
            <a:r>
              <a:rPr lang="es-ES_tradnl" altLang="es-ES_tradnl" sz="2600"/>
              <a:t>, un </a:t>
            </a:r>
            <a:r>
              <a:rPr lang="es-ES_tradnl" altLang="es-ES_tradnl" sz="2600" b="1"/>
              <a:t>ciclo de Hamilton (o hamiltoniano)</a:t>
            </a:r>
            <a:r>
              <a:rPr lang="es-ES_tradnl" altLang="es-ES_tradnl" sz="2600"/>
              <a:t> es un ciclo simple que visita todos los vértices. Es decir, pasa por todos los vértices exactamente una vez.</a:t>
            </a:r>
          </a:p>
          <a:p>
            <a:pPr>
              <a:spcBef>
                <a:spcPct val="10000"/>
              </a:spcBef>
            </a:pPr>
            <a:r>
              <a:rPr lang="es-ES_tradnl" altLang="es-ES_tradnl" sz="2600" b="1"/>
              <a:t>Problema del ciclo hamiltoniano.</a:t>
            </a:r>
            <a:endParaRPr lang="es-ES_tradnl" altLang="es-ES_tradnl" sz="26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600"/>
              <a:t>	Determinar si un grafo no dirigido dado tiene un ciclo hamiltoniano o no.</a:t>
            </a:r>
          </a:p>
        </p:txBody>
      </p:sp>
      <p:grpSp>
        <p:nvGrpSpPr>
          <p:cNvPr id="110603" name="Group 45">
            <a:extLst>
              <a:ext uri="{FF2B5EF4-FFF2-40B4-BE49-F238E27FC236}">
                <a16:creationId xmlns:a16="http://schemas.microsoft.com/office/drawing/2014/main" id="{D4A8C40D-A71A-95CC-FCBC-D3E196BACD25}"/>
              </a:ext>
            </a:extLst>
          </p:cNvPr>
          <p:cNvGrpSpPr>
            <a:grpSpLocks/>
          </p:cNvGrpSpPr>
          <p:nvPr/>
        </p:nvGrpSpPr>
        <p:grpSpPr bwMode="auto">
          <a:xfrm>
            <a:off x="4873625" y="3743325"/>
            <a:ext cx="3981450" cy="2087563"/>
            <a:chOff x="3162" y="1502"/>
            <a:chExt cx="2268" cy="1027"/>
          </a:xfrm>
        </p:grpSpPr>
        <p:sp>
          <p:nvSpPr>
            <p:cNvPr id="110610" name="Oval 5">
              <a:extLst>
                <a:ext uri="{FF2B5EF4-FFF2-40B4-BE49-F238E27FC236}">
                  <a16:creationId xmlns:a16="http://schemas.microsoft.com/office/drawing/2014/main" id="{9A24B430-F70F-B172-BD21-2DA74A75A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1502"/>
              <a:ext cx="243" cy="23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1</a:t>
              </a:r>
            </a:p>
          </p:txBody>
        </p:sp>
        <p:sp>
          <p:nvSpPr>
            <p:cNvPr id="110611" name="Oval 6">
              <a:extLst>
                <a:ext uri="{FF2B5EF4-FFF2-40B4-BE49-F238E27FC236}">
                  <a16:creationId xmlns:a16="http://schemas.microsoft.com/office/drawing/2014/main" id="{13234212-EB8D-E6CF-F826-6FCD0CEE2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566"/>
              <a:ext cx="252" cy="2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2</a:t>
              </a:r>
            </a:p>
          </p:txBody>
        </p:sp>
        <p:sp>
          <p:nvSpPr>
            <p:cNvPr id="110612" name="Oval 7">
              <a:extLst>
                <a:ext uri="{FF2B5EF4-FFF2-40B4-BE49-F238E27FC236}">
                  <a16:creationId xmlns:a16="http://schemas.microsoft.com/office/drawing/2014/main" id="{07BB311C-63A9-7D90-73BA-41198449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872"/>
              <a:ext cx="253" cy="25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3</a:t>
              </a:r>
            </a:p>
          </p:txBody>
        </p:sp>
        <p:sp>
          <p:nvSpPr>
            <p:cNvPr id="110613" name="Oval 9">
              <a:extLst>
                <a:ext uri="{FF2B5EF4-FFF2-40B4-BE49-F238E27FC236}">
                  <a16:creationId xmlns:a16="http://schemas.microsoft.com/office/drawing/2014/main" id="{4759E6E1-5AA1-68B8-9918-53E9D274A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2273"/>
              <a:ext cx="252" cy="2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5</a:t>
              </a:r>
            </a:p>
          </p:txBody>
        </p:sp>
        <p:sp>
          <p:nvSpPr>
            <p:cNvPr id="110614" name="Oval 10">
              <a:extLst>
                <a:ext uri="{FF2B5EF4-FFF2-40B4-BE49-F238E27FC236}">
                  <a16:creationId xmlns:a16="http://schemas.microsoft.com/office/drawing/2014/main" id="{34325925-DAAA-0B06-D8E3-799D7D4F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" y="1938"/>
              <a:ext cx="243" cy="2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4</a:t>
              </a:r>
            </a:p>
          </p:txBody>
        </p:sp>
        <p:sp>
          <p:nvSpPr>
            <p:cNvPr id="110615" name="Line 11">
              <a:extLst>
                <a:ext uri="{FF2B5EF4-FFF2-40B4-BE49-F238E27FC236}">
                  <a16:creationId xmlns:a16="http://schemas.microsoft.com/office/drawing/2014/main" id="{8B4FA683-E154-5ED0-FA5D-2A63D4885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5" y="1746"/>
              <a:ext cx="9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16" name="Line 12">
              <a:extLst>
                <a:ext uri="{FF2B5EF4-FFF2-40B4-BE49-F238E27FC236}">
                  <a16:creationId xmlns:a16="http://schemas.microsoft.com/office/drawing/2014/main" id="{B4E58E23-3886-390D-D72A-B6EF49A58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6" y="2175"/>
              <a:ext cx="269" cy="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17" name="Line 13">
              <a:extLst>
                <a:ext uri="{FF2B5EF4-FFF2-40B4-BE49-F238E27FC236}">
                  <a16:creationId xmlns:a16="http://schemas.microsoft.com/office/drawing/2014/main" id="{78017DC7-2A4F-8E3B-9422-DA1A1F742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7" y="1746"/>
              <a:ext cx="844" cy="5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18" name="Line 14">
              <a:extLst>
                <a:ext uri="{FF2B5EF4-FFF2-40B4-BE49-F238E27FC236}">
                  <a16:creationId xmlns:a16="http://schemas.microsoft.com/office/drawing/2014/main" id="{D5415641-FDAD-2F74-9540-87EF7108E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9" y="1695"/>
              <a:ext cx="919" cy="6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19" name="Oval 16">
              <a:extLst>
                <a:ext uri="{FF2B5EF4-FFF2-40B4-BE49-F238E27FC236}">
                  <a16:creationId xmlns:a16="http://schemas.microsoft.com/office/drawing/2014/main" id="{9E1BADC9-8A9C-5D36-05B2-2CDF28F1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2287"/>
              <a:ext cx="251" cy="2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_tradnl" sz="2400"/>
                <a:t>6</a:t>
              </a:r>
            </a:p>
          </p:txBody>
        </p:sp>
        <p:sp>
          <p:nvSpPr>
            <p:cNvPr id="110620" name="Line 17">
              <a:extLst>
                <a:ext uri="{FF2B5EF4-FFF2-40B4-BE49-F238E27FC236}">
                  <a16:creationId xmlns:a16="http://schemas.microsoft.com/office/drawing/2014/main" id="{4ED61C6B-0B79-2373-C750-E6E239334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3" y="1663"/>
              <a:ext cx="293" cy="2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1" name="Line 22">
              <a:extLst>
                <a:ext uri="{FF2B5EF4-FFF2-40B4-BE49-F238E27FC236}">
                  <a16:creationId xmlns:a16="http://schemas.microsoft.com/office/drawing/2014/main" id="{00C73C0B-39D8-0DC6-4C64-8C5D67B3B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5" y="2404"/>
              <a:ext cx="84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2" name="Line 23">
              <a:extLst>
                <a:ext uri="{FF2B5EF4-FFF2-40B4-BE49-F238E27FC236}">
                  <a16:creationId xmlns:a16="http://schemas.microsoft.com/office/drawing/2014/main" id="{7758C3B4-A48D-1CBA-45EF-D2A889E93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103"/>
              <a:ext cx="363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3" name="Line 24">
              <a:extLst>
                <a:ext uri="{FF2B5EF4-FFF2-40B4-BE49-F238E27FC236}">
                  <a16:creationId xmlns:a16="http://schemas.microsoft.com/office/drawing/2014/main" id="{E44C6FD3-42DE-12A5-6ECF-B9EDF0CB1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4" y="2108"/>
              <a:ext cx="128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0624" name="Line 25">
              <a:extLst>
                <a:ext uri="{FF2B5EF4-FFF2-40B4-BE49-F238E27FC236}">
                  <a16:creationId xmlns:a16="http://schemas.microsoft.com/office/drawing/2014/main" id="{CDAF5BA5-0475-CDA6-0000-FF5281178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6" y="1792"/>
              <a:ext cx="54" cy="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0604" name="Oval 28">
            <a:extLst>
              <a:ext uri="{FF2B5EF4-FFF2-40B4-BE49-F238E27FC236}">
                <a16:creationId xmlns:a16="http://schemas.microsoft.com/office/drawing/2014/main" id="{AEEF8CF5-DC5A-A8A3-22F1-3A79349E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800475"/>
            <a:ext cx="449263" cy="458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1</a:t>
            </a:r>
          </a:p>
        </p:txBody>
      </p:sp>
      <p:sp>
        <p:nvSpPr>
          <p:cNvPr id="110605" name="Oval 29">
            <a:extLst>
              <a:ext uri="{FF2B5EF4-FFF2-40B4-BE49-F238E27FC236}">
                <a16:creationId xmlns:a16="http://schemas.microsoft.com/office/drawing/2014/main" id="{2F1004B6-4FAB-3DEB-0A47-4124F770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3925888"/>
            <a:ext cx="466725" cy="4413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2</a:t>
            </a:r>
          </a:p>
        </p:txBody>
      </p:sp>
      <p:sp>
        <p:nvSpPr>
          <p:cNvPr id="110606" name="Oval 30">
            <a:extLst>
              <a:ext uri="{FF2B5EF4-FFF2-40B4-BE49-F238E27FC236}">
                <a16:creationId xmlns:a16="http://schemas.microsoft.com/office/drawing/2014/main" id="{242C211A-5099-0D48-8952-61C08AE7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525963"/>
            <a:ext cx="468312" cy="4921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3</a:t>
            </a:r>
          </a:p>
        </p:txBody>
      </p:sp>
      <p:sp>
        <p:nvSpPr>
          <p:cNvPr id="110607" name="Oval 31">
            <a:extLst>
              <a:ext uri="{FF2B5EF4-FFF2-40B4-BE49-F238E27FC236}">
                <a16:creationId xmlns:a16="http://schemas.microsoft.com/office/drawing/2014/main" id="{9A8D84CC-20EA-4D70-D356-C99E1281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5311775"/>
            <a:ext cx="466725" cy="4746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5</a:t>
            </a:r>
          </a:p>
        </p:txBody>
      </p:sp>
      <p:sp>
        <p:nvSpPr>
          <p:cNvPr id="110608" name="Oval 32">
            <a:extLst>
              <a:ext uri="{FF2B5EF4-FFF2-40B4-BE49-F238E27FC236}">
                <a16:creationId xmlns:a16="http://schemas.microsoft.com/office/drawing/2014/main" id="{C339C484-D38A-E84E-7439-D00D738D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4654550"/>
            <a:ext cx="449262" cy="4746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4</a:t>
            </a:r>
          </a:p>
        </p:txBody>
      </p:sp>
      <p:sp>
        <p:nvSpPr>
          <p:cNvPr id="110609" name="Oval 37">
            <a:extLst>
              <a:ext uri="{FF2B5EF4-FFF2-40B4-BE49-F238E27FC236}">
                <a16:creationId xmlns:a16="http://schemas.microsoft.com/office/drawing/2014/main" id="{DD6F0600-8060-C1F7-80F2-1956CA1C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5338763"/>
            <a:ext cx="463550" cy="4746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nes GM">
  <a:themeElements>
    <a:clrScheme name="Gines GM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ines GM.po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ines GM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ines GM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ines GM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Office\Plantillas\Gines GM.pot</Template>
  <TotalTime>0</TotalTime>
  <Words>11752</Words>
  <Application>Microsoft Office PowerPoint</Application>
  <PresentationFormat>Presentación en pantalla (4:3)</PresentationFormat>
  <Paragraphs>2149</Paragraphs>
  <Slides>108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108</vt:i4>
      </vt:variant>
    </vt:vector>
  </HeadingPairs>
  <TitlesOfParts>
    <vt:vector size="117" baseType="lpstr">
      <vt:lpstr>Arial</vt:lpstr>
      <vt:lpstr>Arial Black</vt:lpstr>
      <vt:lpstr>Arial Narrow</vt:lpstr>
      <vt:lpstr>Garamond</vt:lpstr>
      <vt:lpstr>Lucida Console</vt:lpstr>
      <vt:lpstr>Symbol</vt:lpstr>
      <vt:lpstr>Times New Roman</vt:lpstr>
      <vt:lpstr>Wingdings</vt:lpstr>
      <vt:lpstr>Gines GM</vt:lpstr>
      <vt:lpstr>Programa de teoría</vt:lpstr>
      <vt:lpstr>AED I: ESTRUCTURAS DE DATOS  Tema 4. Grafos</vt:lpstr>
      <vt:lpstr>4.1.1. Ejemplos de grafos.</vt:lpstr>
      <vt:lpstr>4.1.1. Ejemplos de grafos.</vt:lpstr>
      <vt:lpstr>4.1.1. Ejemplos de grafos.</vt:lpstr>
      <vt:lpstr>4.1.1. Ejemplos de grafos.</vt:lpstr>
      <vt:lpstr>4.1.1. Ejemplos de grafos.</vt:lpstr>
      <vt:lpstr>4.1.1. Ejemplos de grafos.</vt:lpstr>
      <vt:lpstr>4.1.1. Ejemplos de grafos.</vt:lpstr>
      <vt:lpstr>4.1.1. Ejemplos de grafos.</vt:lpstr>
      <vt:lpstr>4.1.1. Ejemplos de grafos.</vt:lpstr>
      <vt:lpstr>4.1. Introducción y definiciones.</vt:lpstr>
      <vt:lpstr>4.1.2. Terminología de grafos.</vt:lpstr>
      <vt:lpstr>4.1.2. Terminología de grafos.</vt:lpstr>
      <vt:lpstr>4.1.2. Terminología de grafos.</vt:lpstr>
      <vt:lpstr>4.1.2. Terminología de grafos.</vt:lpstr>
      <vt:lpstr>4.1.3. Operaciones elementales con grafos.</vt:lpstr>
      <vt:lpstr>4.2. Representación de grafos.</vt:lpstr>
      <vt:lpstr>4.2. Representación de grafos.</vt:lpstr>
      <vt:lpstr>4.2.1. Matrices de adyacencia.</vt:lpstr>
      <vt:lpstr>4.2.1. Matrices de adyacencia.</vt:lpstr>
      <vt:lpstr>4.2.1. Matrices de adyacencia.</vt:lpstr>
      <vt:lpstr>4.2.2. Listas de adyacencia.</vt:lpstr>
      <vt:lpstr>4.2.2. Listas de adyacencia.</vt:lpstr>
      <vt:lpstr>4.2.2. Listas de adyacencia.</vt:lpstr>
      <vt:lpstr>4.3. Problemas y algoritmos sobre grafos.</vt:lpstr>
      <vt:lpstr>4.3.1. Recorridos sobre grafos.</vt:lpstr>
      <vt:lpstr>4.3.1. Recorridos sobre grafos.</vt:lpstr>
      <vt:lpstr>4.3.1.1.  Búsqueda primero en profundidad.</vt:lpstr>
      <vt:lpstr>4.3.1.1.  Búsqueda primero en profundidad.</vt:lpstr>
      <vt:lpstr>4.3.1.1.  Búsqueda primero en profundidad.</vt:lpstr>
      <vt:lpstr>4.3.1.1.  Búsqueda primero en profundidad.</vt:lpstr>
      <vt:lpstr>4.3.1.2.  Búsqueda primero en anchura (o amplitud).</vt:lpstr>
      <vt:lpstr>4.3.1.2.  Búsqueda primero en anchura (o amplitud).</vt:lpstr>
      <vt:lpstr>4.3.1.2.  Búsqueda primero en anchura (o amplitud).</vt:lpstr>
      <vt:lpstr>4.3.1.2.  Búsqueda primero en anchura (o amplitud).</vt:lpstr>
      <vt:lpstr>4.3.1. Recorridos sobre grafos.</vt:lpstr>
      <vt:lpstr>4.3.1.3.  Ejemplos de aplicación de los recorridos.</vt:lpstr>
      <vt:lpstr>4.3.1.3.  Ejemplos de aplicación de los recorridos.</vt:lpstr>
      <vt:lpstr>4.3.2. Árboles de expansión mínimos.</vt:lpstr>
      <vt:lpstr>4.3.2. Árboles de expansión mínimos.</vt:lpstr>
      <vt:lpstr>4.3.2.1. Algoritmo de Prim.</vt:lpstr>
      <vt:lpstr>4.3.2.1. Algoritmo de Prim.</vt:lpstr>
      <vt:lpstr>4.3.2.1. Algoritmo de Prim.</vt:lpstr>
      <vt:lpstr>4.3.2.1. Algoritmo de Prim.</vt:lpstr>
      <vt:lpstr>4.3.2.1. Algoritmo de Prim.</vt:lpstr>
      <vt:lpstr>4.3.2.2. Algoritmo de Kruskal.</vt:lpstr>
      <vt:lpstr>4.3.2.2. Algoritmo de Kruskal.</vt:lpstr>
      <vt:lpstr>4.3.2.2. Algoritmo de Kruskal.</vt:lpstr>
      <vt:lpstr>4.3.2.2. Algoritmo de Kruskal.</vt:lpstr>
      <vt:lpstr>4.3.2. Árboles de expansión mínimos.</vt:lpstr>
      <vt:lpstr>4.3.3. Problemas de caminos mínimos.</vt:lpstr>
      <vt:lpstr>4.3.3.1. Caminos mínimos desde un origen.</vt:lpstr>
      <vt:lpstr>4.3.3.1. Caminos mínimos desde un origen.</vt:lpstr>
      <vt:lpstr>4.3.3.1. Caminos mínimos desde un origen.</vt:lpstr>
      <vt:lpstr>4.3.3.1. Caminos mínimos desde un origen.</vt:lpstr>
      <vt:lpstr>4.3.3.1. Caminos mínimos desde un origen.</vt:lpstr>
      <vt:lpstr>4.3.3.1. Caminos mínimos desde un origen.</vt:lpstr>
      <vt:lpstr>4.3.3.1. Caminos mínimos desde un origen.</vt:lpstr>
      <vt:lpstr>4.3.3.1. Caminos mínimos desde un origen.</vt:lpstr>
      <vt:lpstr>4.3.3.1. Caminos mínimos desde un origen.</vt:lpstr>
      <vt:lpstr>4.3.3.2. Caminos mínimos entre todos los pares.</vt:lpstr>
      <vt:lpstr>4.3.3.2. Caminos mínimos entre todos los pares.</vt:lpstr>
      <vt:lpstr>4.3.3.2. Caminos mínimos entre todos los pares.</vt:lpstr>
      <vt:lpstr>4.3.3.2. Caminos mínimos entre todos los pares.</vt:lpstr>
      <vt:lpstr>4.3.3.2. Caminos mínimos entre todos los pares.</vt:lpstr>
      <vt:lpstr>4.3.3.2. Caminos mínimos entre todos los pares.</vt:lpstr>
      <vt:lpstr>4.3.3.2. Caminos mínimos entre todos los pares.</vt:lpstr>
      <vt:lpstr>4.3.3.3. Cierre transitivo de un grafo.</vt:lpstr>
      <vt:lpstr>4.3.3. Problemas de caminos mínimos.</vt:lpstr>
      <vt:lpstr>4.3.4. Algoritmos sobre grafos dirigidos.</vt:lpstr>
      <vt:lpstr>4.3.4.1. Componentes fuertemente conexos.</vt:lpstr>
      <vt:lpstr>4.3.4.1. Componentes fuertemente conexos.</vt:lpstr>
      <vt:lpstr>4.3.4.1. Componentes fuertemente conexos.</vt:lpstr>
      <vt:lpstr>4.3.4.1. Componentes fuertemente conexos.</vt:lpstr>
      <vt:lpstr>4.3.4.1. Componentes fuertemente conexos.</vt:lpstr>
      <vt:lpstr>4.3.4.2. Grafos dirigidos acíclicos.</vt:lpstr>
      <vt:lpstr>4.3.4.2. Grafos dirigidos acíclicos.</vt:lpstr>
      <vt:lpstr>4.3.4.2. Grafos dirigidos acíclicos.</vt:lpstr>
      <vt:lpstr>4.3.4.2. Grafos dirigidos acíclicos.</vt:lpstr>
      <vt:lpstr>4.3.4.2. Grafos dirigidos acíclicos.</vt:lpstr>
      <vt:lpstr>4.3.4.2. Grafos dirigidos acíclicos.</vt:lpstr>
      <vt:lpstr>4.3.4.2. Grafos dirigidos acíclicos.</vt:lpstr>
      <vt:lpstr>4.3.5. Algoritmos sobre grafos no dirigidos.</vt:lpstr>
      <vt:lpstr>4.3.5.1. Puntos de articulación y componentes biconexos.</vt:lpstr>
      <vt:lpstr>4.3.5.1. Puntos de articulación y componentes biconexos.</vt:lpstr>
      <vt:lpstr>4.3.5.1. Puntos de articulación y componentes biconexos.</vt:lpstr>
      <vt:lpstr>4.3.5.1. Puntos de articulación y componentes biconexos.</vt:lpstr>
      <vt:lpstr>4.3.5.1. Puntos de articulación y componentes biconexos.</vt:lpstr>
      <vt:lpstr>4.3.5.2. Caminos y circuitos de Euler.</vt:lpstr>
      <vt:lpstr>4.3.5.2. Caminos y circuitos de Euler.</vt:lpstr>
      <vt:lpstr>4.3.5.2. Caminos y circuitos de Euler.</vt:lpstr>
      <vt:lpstr>4.3.5.2. Caminos y circuitos de Euler.</vt:lpstr>
      <vt:lpstr>4.3.4. y 4.3.5. Algoritmos sobre grafos dirigidos y no dirigidos.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4.3.6. Otros problemas con grafos.</vt:lpstr>
      <vt:lpstr>4. Grafos.</vt:lpstr>
    </vt:vector>
  </TitlesOfParts>
  <Company>Ninguna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García Mateos</dc:creator>
  <cp:lastModifiedBy>GINES GARCIA MATEOS</cp:lastModifiedBy>
  <cp:revision>1208</cp:revision>
  <cp:lastPrinted>1999-10-08T08:48:31Z</cp:lastPrinted>
  <dcterms:created xsi:type="dcterms:W3CDTF">1998-12-22T03:52:33Z</dcterms:created>
  <dcterms:modified xsi:type="dcterms:W3CDTF">2024-09-02T19:13:33Z</dcterms:modified>
</cp:coreProperties>
</file>