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8E766E8-3D0D-403C-9401-F80FFB5ACFFD}">
  <a:tblStyle styleId="{E8E766E8-3D0D-403C-9401-F80FFB5ACF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b-engines.com/en/ranking/key-value+sto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plantuml.com/plantuml/uml/NOyn3i8m34LtdyBgtWiWX8fWP82Y7i0qLXkf96tiYEkJ124Yjl_pN_pjJfI2nkS2GAFwWCqW71eamPW4659wa30sLoyw1RxVBYLTFrQs1PmtAJ-kws97KkjT0UZdgoaz6oib3ra1v1PiWvrcRG_r9znXprjaKQXVzr-ssY2Xftuu_t76lrp2IaycQ9mPe6Ddyhb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lantuml.com/plantuml/uml/NS_12i8m30RWUvuYxBuN49699syoz07Y6hR2RBSaGtnxso9kxFQt_SgVD6eajhn60Eei2bOFPQcG59SK84J7MDq7BmvlINxmF4sZxyXy38LDKQqNrddyuJsWzGoEZ9waIRNil9PtoGaWrs4jlX-iFcq_uG5RdXTMW-tjyM_N2HAz1kDU2jbn5zyXwLANu8MwWG4Q3Ywl_mK0"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plantuml.com/plantuml/uml/JOv12W8n34NtEKNelXSGaH4thWSyG6o3KnZRCKaLRs_RZRFxuVt_oAH6OlMv0b2m8kXkokAG56iBa4jaTETjMrCWIoKFHFyR8XdTILjhvfXqSEa9e1lGIteiva_x4HxmolJ-uiolocgmPqSVooUtmR2qweN2mW0JvzWV_G4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lantuml.com/plantuml/uml/NP31IaGn34Nt-OhGVNz0H4R1ZRYG4JyWquQPGb_pR58Kn7-txTCdJ5VtScvpGmvgLAqj6O22IKNtfbmTacBh0ef4HdU_hZa5iYHb8lht-0NONv1bbSB5q3qqJOLLyLdEASny7kewznek75l-RTC_1zyGoUX4sekF79DENeS264kXh-byCN-tpSKRFF9xOpNOl8_oKJgTNpfzQOPFSeAz0c-zt-dZ9uTcF1Dmu1B7CNu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plantuml.com/plantuml/uml/ROz12i8m44NtSueX-rx0XHGAhbmf7c1eHWqacJ99TI7UtKdHkcbMd__VIqXVAccTKmIWiOgYknHMXrHmjW1NYPwjFT9KPNBu0hIJnJEw4_jGS8XXmSSOu0shS6Pzi6u9lyMSiiIcjSUmqt2xrsxVxiATWTdZ82bHzc3LkdyzGmwYJz8_1RqvxJSV"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plantuml.com/plantuml/uml/HOnD3i8W48NtSue9UoxWeccKhPic7c0KggHG6duMndXtXqaRsV3opVlUM2hbsc80c5EmBgEwkfZoM-47a9-bIdSg3fNPaq8g6AK4txzcV5aEQVQX2orkKhOSUdLDbl7ah2_2Sqy0yg7E_lcgUjYdyOINwMQEenvaXUcP7alR04QtCWdm0m0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3ecf6ea9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3ecf6ea9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https://db-engines.com/en/ranking/key-value+store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3ecf6ea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53ecf6ea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53ecf6ea9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53ecf6ea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53ecf6ea9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53ecf6ea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http://www.plantuml.com/plantuml/uml/NOyn3i8m34LtdyBgtWiWX8fWP82Y7i0qLXkf96tiYEkJ124Yjl_pN_pjJfI2nkS2GAFwWCqW71eamPW4659wa30sLoyw1RxVBYLTFrQs1PmtAJ-kws97KkjT0UZdgoaz6oib3ra1v1PiWvrcRG_r9znXprjaKQXVzr-ssY2Xftuu_t76lrp2IaycQ9mPe6Ddyhbl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3ecf6ea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53ecf6ea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http://www.plantuml.com/plantuml/uml/NS_12i8m30RWUvuYxBuN49699syoz07Y6hR2RBSaGtnxso9kxFQt_SgVD6eajhn60Eei2bOFPQcG59SK84J7MDq7BmvlINxmF4sZxyXy38LDKQqNrddyuJsWzGoEZ9waIRNil9PtoGaWrs4jlX-iFcq_uG5RdXTMW-tjyM_N2HAz1kDU2jbn5zyXwLANu8MwWG4Q3Ywl_mK0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3ecf6ea9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3ecf6ea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http://www.plantuml.com/plantuml/uml/JOv12W8n34NtEKNelXSGaH4thWSyG6o3KnZRCKaLRs_RZRFxuVt_oAH6OlMv0b2m8kXkokAG56iBa4jaTETjMrCWIoKFHFyR8XdTILjhvfXqSEa9e1lGIteiva_x4HxmolJ-uiolocgmPqSVooUtmR2qweN2mW0JvzWV_G40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3ecf6ea9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3ecf6ea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http://www.plantuml.com/plantuml/uml/NP31IaGn34Nt-OhGVNz0H4R1ZRYG4JyWquQPGb_pR58Kn7-txTCdJ5VtScvpGmvgLAqj6O22IKNtfbmTacBh0ef4HdU_hZa5iYHb8lht-0NONv1bbSB5q3qqJOLLyLdEASny7kewznek75l-RTC_1zyGoUX4sekF79DENeS264kXh-byCN-tpSKRFF9xOpNOl8_oKJgTNpfzQOPFSeAz0c-zt-dZ9uTcF1Dmu1B7CNu0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53ecf6ea9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53ecf6ea9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f84b1424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f84b1424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53ecf6ea9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53ecf6ea9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730dcc6d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730dcc6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53ecf6ea9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53ecf6ea9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3ecf6ea9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3ecf6ea9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53ecf6ea9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53ecf6ea9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http://www.plantuml.com/plantuml/uml/ROz12i8m44NtSueX-rx0XHGAhbmf7c1eHWqacJ99TI7UtKdHkcbMd__VIqXVAccTKmIWiOgYknHMXrHmjW1NYPwjFT9KPNBu0hIJnJEw4_jGS8XXmSSOu0shS6Pzi6u9lyMSiiIcjSUmqt2xrsxVxiATWTdZ82bHzc3LkdyzGmwYJz8_1RqvxJSV</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53ecf6ea9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53ecf6ea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3ecf6ea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3ecf6ea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3ecf6ea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3ecf6ea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53ecf6ea9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53ecf6ea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53ecf6ea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53ecf6ea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736b66d5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736b66d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736b66d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736b66d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30dcc6d2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730dcc6d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4ded3be0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4ded3be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53ecf6ea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53ecf6ea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736b66d5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736b66d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736b66d5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736b66d5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736b66d5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736b66d5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736b66d5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736b66d5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53ecf6ea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53ecf6ea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736b66d5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736b66d5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736b66d5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736b66d5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53ecf6ea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53ecf6ea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f84b142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f84b142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736b66d5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736b66d5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4ded3be0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4ded3be0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736b66d5b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736b66d5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53ecf6ea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53ecf6ea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736b66d5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736b66d5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736b66d5b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736b66d5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53ecf6ea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53ecf6ea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736b66d5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736b66d5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736b66d5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736b66d5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53ecf6ea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53ecf6ea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3ecf6ea9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3ecf6ea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736b66d5b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736b66d5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736b66d5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736b66d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53ecf6ea9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53ecf6ea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736b66d5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736b66d5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736b66d5b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736b66d5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53ecf6ea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753ecf6ea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7736b66d5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7736b66d5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736b66d5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736b66d5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53ecf6ea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53ecf6ea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7736b66d5b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7736b66d5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53ecf6ea9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53ecf6ea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7736b66d5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7736b66d5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53ecf6ea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753ecf6ea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736b66d5b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736b66d5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736b66d5b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736b66d5b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7736b66d5b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7736b66d5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53ecf6ea9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753ecf6ea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7736b66d5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7736b66d5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736b66d5b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7736b66d5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753ecf6ea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753ecf6ea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736b66d5b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736b66d5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3ecf6ea9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53ecf6ea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7736b66d5b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7736b66d5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753ecf6ea9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753ecf6ea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736b66d5b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7736b66d5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7736b66d5b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7736b66d5b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7736b66d5b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7736b66d5b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736b66d5b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736b66d5b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736b66d5b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736b66d5b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7736b66d5b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7736b66d5b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736b66d5b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736b66d5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7736b66d5b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7736b66d5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53ecf6ea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53ecf6ea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53ecf6ea9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53ecf6ea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7736b66d5b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7736b66d5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8730dcc6d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8730dcc6d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53ecf6ea9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53ecf6ea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u="sng">
                <a:solidFill>
                  <a:schemeClr val="hlink"/>
                </a:solidFill>
                <a:hlinkClick r:id="rId3"/>
              </a:rPr>
              <a:t>http://www.plantuml.com/plantuml/uml/HOnD3i8W48NtSue9UoxWeccKhPic7c0KggHG6duMndXtXqaRsV3opVlUM2hbsc80c5EmBgEwkfZoM-47a9-bIdSg3fNPaq8g6AK4txzcV5aEQVQX2orkKhOSUdLDbl7ah2_2Sqy0yg7E_lcgUjYdyOINwMQEenvaXUcP7alR04QtCWdm0m00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dis.io/downloa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hub.docker.com/_/redi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youtube.com/playlist?list=PL-CtdCApEFH-A7jBmdertzbeACuQWvQao" TargetMode="External"/><Relationship Id="rId4" Type="http://schemas.openxmlformats.org/officeDocument/2006/relationships/hyperlink" Target="https://github.com/ProgrammerZamanNow/belajar-redis/blob/master/redis/docker-compose.ya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ntirez/redis/blob/6.0/redis.conf"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ogrammerZamanNow/belajar-redis/blob/master/redis-with-config/docker-compose.ya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dis.i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redis.io/topics/acl"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hyperlink" Target="https://redis.io/commands/acl-ca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s://redis.io/topics/lru-cache" TargetMode="External"/><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Redis Dasar</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db-engines.com/en/ranking/key-value+store</a:t>
            </a:r>
            <a:endParaRPr/>
          </a:p>
        </p:txBody>
      </p:sp>
      <p:pic>
        <p:nvPicPr>
          <p:cNvPr id="141" name="Google Shape;141;p22"/>
          <p:cNvPicPr preferRelativeResize="0"/>
          <p:nvPr/>
        </p:nvPicPr>
        <p:blipFill>
          <a:blip r:embed="rId3">
            <a:alphaModFix/>
          </a:blip>
          <a:stretch>
            <a:fillRect/>
          </a:stretch>
        </p:blipFill>
        <p:spPr>
          <a:xfrm>
            <a:off x="741888" y="2006250"/>
            <a:ext cx="7660233" cy="298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Kapan Butuh Redis?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Kapan Butuh Redis?</a:t>
            </a:r>
            <a:endParaRPr/>
          </a:p>
        </p:txBody>
      </p:sp>
      <p:sp>
        <p:nvSpPr>
          <p:cNvPr id="152" name="Google Shape;152;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aplikasi, tidak langsung wajib menggunakan Redis</a:t>
            </a:r>
            <a:endParaRPr/>
          </a:p>
          <a:p>
            <a:pPr marL="457200" lvl="0" indent="-311150" algn="l" rtl="0">
              <a:spcBef>
                <a:spcPts val="0"/>
              </a:spcBef>
              <a:spcAft>
                <a:spcPts val="0"/>
              </a:spcAft>
              <a:buSzPts val="1300"/>
              <a:buChar char="●"/>
            </a:pPr>
            <a:r>
              <a:rPr lang="id"/>
              <a:t>Redis menggunakan memory sebagai media penyimpanan utama, otomatis harga memory lebih mahal dibandingkan disk</a:t>
            </a:r>
            <a:endParaRPr/>
          </a:p>
          <a:p>
            <a:pPr marL="457200" lvl="0" indent="-311150" algn="l" rtl="0">
              <a:spcBef>
                <a:spcPts val="0"/>
              </a:spcBef>
              <a:spcAft>
                <a:spcPts val="0"/>
              </a:spcAft>
              <a:buSzPts val="1300"/>
              <a:buChar char="●"/>
            </a:pPr>
            <a:r>
              <a:rPr lang="id"/>
              <a:t>Untuk menggunakan Redis, kita perlu lihat kasusnya secara detail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Ketika Database Utama Lambat</a:t>
            </a:r>
            <a:endParaRPr/>
          </a:p>
        </p:txBody>
      </p:sp>
      <p:pic>
        <p:nvPicPr>
          <p:cNvPr id="158" name="Google Shape;158;p25"/>
          <p:cNvPicPr preferRelativeResize="0"/>
          <p:nvPr/>
        </p:nvPicPr>
        <p:blipFill>
          <a:blip r:embed="rId3">
            <a:alphaModFix/>
          </a:blip>
          <a:stretch>
            <a:fillRect/>
          </a:stretch>
        </p:blipFill>
        <p:spPr>
          <a:xfrm>
            <a:off x="1724963" y="2006250"/>
            <a:ext cx="5694072"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Ketika Aplikasi Lain Lambat</a:t>
            </a:r>
            <a:endParaRPr/>
          </a:p>
        </p:txBody>
      </p:sp>
      <p:pic>
        <p:nvPicPr>
          <p:cNvPr id="164" name="Google Shape;164;p26"/>
          <p:cNvPicPr preferRelativeResize="0"/>
          <p:nvPr/>
        </p:nvPicPr>
        <p:blipFill>
          <a:blip r:embed="rId3">
            <a:alphaModFix/>
          </a:blip>
          <a:stretch>
            <a:fillRect/>
          </a:stretch>
        </p:blipFill>
        <p:spPr>
          <a:xfrm>
            <a:off x="775513" y="2006250"/>
            <a:ext cx="7596578"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Ketika Ada Proses Berat di Aplikasi</a:t>
            </a:r>
            <a:endParaRPr/>
          </a:p>
        </p:txBody>
      </p:sp>
      <p:pic>
        <p:nvPicPr>
          <p:cNvPr id="170" name="Google Shape;170;p27"/>
          <p:cNvPicPr preferRelativeResize="0"/>
          <p:nvPr/>
        </p:nvPicPr>
        <p:blipFill>
          <a:blip r:embed="rId3">
            <a:alphaModFix/>
          </a:blip>
          <a:stretch>
            <a:fillRect/>
          </a:stretch>
        </p:blipFill>
        <p:spPr>
          <a:xfrm>
            <a:off x="2524963" y="2006250"/>
            <a:ext cx="409408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Delayed Job</a:t>
            </a:r>
            <a:endParaRPr/>
          </a:p>
        </p:txBody>
      </p:sp>
      <p:pic>
        <p:nvPicPr>
          <p:cNvPr id="176" name="Google Shape;176;p28"/>
          <p:cNvPicPr preferRelativeResize="0"/>
          <p:nvPr/>
        </p:nvPicPr>
        <p:blipFill>
          <a:blip r:embed="rId3">
            <a:alphaModFix/>
          </a:blip>
          <a:stretch>
            <a:fillRect/>
          </a:stretch>
        </p:blipFill>
        <p:spPr>
          <a:xfrm>
            <a:off x="2219688" y="2006250"/>
            <a:ext cx="4704636"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Dan masih banyak lainnya</a:t>
            </a:r>
            <a:endParaRPr/>
          </a:p>
        </p:txBody>
      </p:sp>
      <p:sp>
        <p:nvSpPr>
          <p:cNvPr id="182" name="Google Shape;18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Rata-rata redis digunakan untuk mempercepat aplikasi yang lambat</a:t>
            </a:r>
            <a:endParaRPr/>
          </a:p>
          <a:p>
            <a:pPr marL="457200" lvl="0" indent="-311150" algn="l" rtl="0">
              <a:spcBef>
                <a:spcPts val="0"/>
              </a:spcBef>
              <a:spcAft>
                <a:spcPts val="0"/>
              </a:spcAft>
              <a:buSzPts val="1300"/>
              <a:buChar char="●"/>
            </a:pPr>
            <a:r>
              <a:rPr lang="id"/>
              <a:t>Dan juga redis biasa digunakan untuk caching, menyimpan data secara sementara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Redis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Download Redis</a:t>
            </a:r>
            <a:endParaRPr/>
          </a:p>
        </p:txBody>
      </p:sp>
      <p:sp>
        <p:nvSpPr>
          <p:cNvPr id="193" name="Google Shape;193;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3"/>
              </a:rPr>
              <a:t>https://redis.io/download</a:t>
            </a:r>
            <a:endParaRPr/>
          </a:p>
          <a:p>
            <a:pPr marL="457200" lvl="0" indent="-311150" algn="l" rtl="0">
              <a:spcBef>
                <a:spcPts val="0"/>
              </a:spcBef>
              <a:spcAft>
                <a:spcPts val="0"/>
              </a:spcAft>
              <a:buSzPts val="1300"/>
              <a:buChar char="●"/>
            </a:pPr>
            <a:r>
              <a:rPr lang="id"/>
              <a:t>Redis adalah aplikasi yang dibuat menggunakan bahasa pemrograman C</a:t>
            </a:r>
            <a:endParaRPr/>
          </a:p>
          <a:p>
            <a:pPr marL="457200" lvl="0" indent="-311150" algn="l" rtl="0">
              <a:spcBef>
                <a:spcPts val="0"/>
              </a:spcBef>
              <a:spcAft>
                <a:spcPts val="0"/>
              </a:spcAft>
              <a:buSzPts val="1300"/>
              <a:buChar char="●"/>
            </a:pPr>
            <a:r>
              <a:rPr lang="id"/>
              <a:t>Untuk menggunakan redis, kita harus melakukan kompilasi kode program Redis nya</a:t>
            </a:r>
            <a:endParaRPr/>
          </a:p>
          <a:p>
            <a:pPr marL="457200" lvl="0" indent="-311150" algn="l" rtl="0">
              <a:spcBef>
                <a:spcPts val="0"/>
              </a:spcBef>
              <a:spcAft>
                <a:spcPts val="0"/>
              </a:spcAft>
              <a:buSzPts val="1300"/>
              <a:buChar char="●"/>
            </a:pPr>
            <a:r>
              <a:rPr lang="id"/>
              <a:t>Disarankan menggunakan Docker untuk menjalankan redis, karena sampai saat ini belum tersedia binary file redis untuk Windows, Mac atau Linux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License</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Dokumen ini boleh Anda gunakan atau ubah untuk keperluan non komersial</a:t>
            </a:r>
            <a:endParaRPr/>
          </a:p>
          <a:p>
            <a:pPr marL="457200" lvl="0" indent="-311150" algn="l" rtl="0">
              <a:spcBef>
                <a:spcPts val="0"/>
              </a:spcBef>
              <a:spcAft>
                <a:spcPts val="0"/>
              </a:spcAft>
              <a:buSzPts val="1300"/>
              <a:buChar char="●"/>
            </a:pPr>
            <a:r>
              <a:rPr lang="id"/>
              <a:t>Tapi Anda wajib mencantumkan sumber dan pemilik dokumen ini</a:t>
            </a:r>
            <a:endParaRPr/>
          </a:p>
          <a:p>
            <a:pPr marL="457200" lvl="0" indent="-311150" algn="l" rtl="0">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Menginstall Redis via Docker</a:t>
            </a:r>
            <a:endParaRPr/>
          </a:p>
        </p:txBody>
      </p:sp>
      <p:sp>
        <p:nvSpPr>
          <p:cNvPr id="199" name="Google Shape;199;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Docker Image : </a:t>
            </a:r>
            <a:r>
              <a:rPr lang="id" sz="1100" u="sng">
                <a:solidFill>
                  <a:schemeClr val="hlink"/>
                </a:solidFill>
                <a:latin typeface="Arial"/>
                <a:ea typeface="Arial"/>
                <a:cs typeface="Arial"/>
                <a:sym typeface="Arial"/>
                <a:hlinkClick r:id="rId3"/>
              </a:rPr>
              <a:t>https://hub.docker.com/_/redis/</a:t>
            </a:r>
            <a:endParaRPr/>
          </a:p>
          <a:p>
            <a:pPr marL="457200" lvl="0" indent="-311150" algn="l" rtl="0">
              <a:spcBef>
                <a:spcPts val="0"/>
              </a:spcBef>
              <a:spcAft>
                <a:spcPts val="0"/>
              </a:spcAft>
              <a:buSzPts val="1300"/>
              <a:buChar char="●"/>
            </a:pPr>
            <a:r>
              <a:rPr lang="id"/>
              <a:t>Docker Compose : </a:t>
            </a:r>
            <a:r>
              <a:rPr lang="id" sz="1100" u="sng">
                <a:solidFill>
                  <a:schemeClr val="accent5"/>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https://github.com/ProgrammerZamanNow/belajar-redis/blob/master/redis/docker-compose.yaml</a:t>
            </a:r>
            <a:endParaRPr/>
          </a:p>
          <a:p>
            <a:pPr marL="457200" lvl="0" indent="-311150" algn="l" rtl="0">
              <a:spcBef>
                <a:spcPts val="0"/>
              </a:spcBef>
              <a:spcAft>
                <a:spcPts val="0"/>
              </a:spcAft>
              <a:buSzPts val="1300"/>
              <a:buChar char="●"/>
            </a:pPr>
            <a:r>
              <a:rPr lang="id"/>
              <a:t>Belajar Docker : </a:t>
            </a:r>
            <a:r>
              <a:rPr lang="id" sz="1100" u="sng">
                <a:solidFill>
                  <a:schemeClr val="hlink"/>
                </a:solidFill>
                <a:latin typeface="Arial"/>
                <a:ea typeface="Arial"/>
                <a:cs typeface="Arial"/>
                <a:sym typeface="Arial"/>
                <a:hlinkClick r:id="rId5"/>
              </a:rPr>
              <a:t>https://www.youtube.com/playlist?list=PL-CtdCApEFH-A7jBmdertzbeACuQWvQao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Redis Server vs Redis Cli</a:t>
            </a:r>
            <a:endParaRPr/>
          </a:p>
        </p:txBody>
      </p:sp>
      <p:sp>
        <p:nvSpPr>
          <p:cNvPr id="205" name="Google Shape;20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menginstall Redis, ada 2 aplikasi yang terinstall, Redis Server dan Redis Cli</a:t>
            </a:r>
            <a:endParaRPr/>
          </a:p>
          <a:p>
            <a:pPr marL="457200" lvl="0" indent="-311150" algn="l" rtl="0">
              <a:spcBef>
                <a:spcPts val="0"/>
              </a:spcBef>
              <a:spcAft>
                <a:spcPts val="0"/>
              </a:spcAft>
              <a:buSzPts val="1300"/>
              <a:buChar char="●"/>
            </a:pPr>
            <a:r>
              <a:rPr lang="id"/>
              <a:t>Redis Server adalah aplikasi server untuk Redis itu sendiri</a:t>
            </a:r>
            <a:endParaRPr/>
          </a:p>
          <a:p>
            <a:pPr marL="457200" lvl="0" indent="-311150" algn="l" rtl="0">
              <a:spcBef>
                <a:spcPts val="0"/>
              </a:spcBef>
              <a:spcAft>
                <a:spcPts val="0"/>
              </a:spcAft>
              <a:buSzPts val="1300"/>
              <a:buChar char="●"/>
            </a:pPr>
            <a:r>
              <a:rPr lang="id"/>
              <a:t>Redis Cli adalah aplikasi command line untuk client, dimana digunakan untuk berkomunikasi dengan Redis 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Redis Server dan Redis Cli</a:t>
            </a:r>
            <a:endParaRPr/>
          </a:p>
        </p:txBody>
      </p:sp>
      <p:pic>
        <p:nvPicPr>
          <p:cNvPr id="211" name="Google Shape;211;p34"/>
          <p:cNvPicPr preferRelativeResize="0"/>
          <p:nvPr/>
        </p:nvPicPr>
        <p:blipFill>
          <a:blip r:embed="rId3">
            <a:alphaModFix/>
          </a:blip>
          <a:stretch>
            <a:fillRect/>
          </a:stretch>
        </p:blipFill>
        <p:spPr>
          <a:xfrm>
            <a:off x="152400" y="2006250"/>
            <a:ext cx="8839200" cy="19969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Konek ke Redis Server via Redis Cli</a:t>
            </a:r>
            <a:endParaRPr/>
          </a:p>
        </p:txBody>
      </p:sp>
      <p:sp>
        <p:nvSpPr>
          <p:cNvPr id="217" name="Google Shape;217;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
              <a:t>redis-cli -h &lt;host&gt; -p &lt;port&gt;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Configuration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Configuration File</a:t>
            </a:r>
            <a:endParaRPr/>
          </a:p>
        </p:txBody>
      </p:sp>
      <p:sp>
        <p:nvSpPr>
          <p:cNvPr id="228" name="Google Shape;228;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sz="1100">
                <a:latin typeface="Arial"/>
                <a:ea typeface="Arial"/>
                <a:cs typeface="Arial"/>
                <a:sym typeface="Arial"/>
              </a:rPr>
              <a:t>Saat menjalankan redis, redis tidak butuh file konfigurasi</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id" sz="1100">
                <a:latin typeface="Arial"/>
                <a:ea typeface="Arial"/>
                <a:cs typeface="Arial"/>
                <a:sym typeface="Arial"/>
              </a:rPr>
              <a:t>Namun jika tidak menggunakan file konfigurasi, redis akan berjalan menggunakan konfigurasi default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id" sz="1100">
                <a:latin typeface="Arial"/>
                <a:ea typeface="Arial"/>
                <a:cs typeface="Arial"/>
                <a:sym typeface="Arial"/>
              </a:rPr>
              <a:t>Ada baiknya kita membuat file konfigurasi agar pengaturannya bisa diubah</a:t>
            </a:r>
            <a:endParaRPr sz="1100">
              <a:latin typeface="Arial"/>
              <a:ea typeface="Arial"/>
              <a:cs typeface="Arial"/>
              <a:sym typeface="Arial"/>
            </a:endParaRPr>
          </a:p>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https://github.com/antirez/redis/blob/6.0/redis.conf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Menjalankan Redis dengan Docker</a:t>
            </a:r>
            <a:endParaRPr/>
          </a:p>
        </p:txBody>
      </p:sp>
      <p:sp>
        <p:nvSpPr>
          <p:cNvPr id="234" name="Google Shape;234;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Docker Compose : </a:t>
            </a:r>
            <a:r>
              <a:rPr lang="id" sz="1100" u="sng">
                <a:solidFill>
                  <a:schemeClr val="hlink"/>
                </a:solidFill>
                <a:latin typeface="Arial"/>
                <a:ea typeface="Arial"/>
                <a:cs typeface="Arial"/>
                <a:sym typeface="Arial"/>
                <a:hlinkClick r:id="rId3"/>
              </a:rPr>
              <a:t>https://github.com/ProgrammerZamanNow/belajar-redis/blob/master/redis-with-config/docker-compose.yaml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a:t>
            </a:r>
            <a:endParaRPr/>
          </a:p>
        </p:txBody>
      </p:sp>
      <p:sp>
        <p:nvSpPr>
          <p:cNvPr id="245" name="Google Shape;245;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memiliki konsep database seperti pada relational database mysql atau postgre</a:t>
            </a:r>
            <a:endParaRPr/>
          </a:p>
          <a:p>
            <a:pPr marL="457200" lvl="0" indent="-311150" algn="l" rtl="0">
              <a:spcBef>
                <a:spcPts val="0"/>
              </a:spcBef>
              <a:spcAft>
                <a:spcPts val="0"/>
              </a:spcAft>
              <a:buSzPts val="1300"/>
              <a:buChar char="●"/>
            </a:pPr>
            <a:r>
              <a:rPr lang="id"/>
              <a:t>Di redis kita bisa membuat database dan menggunakan database nya</a:t>
            </a:r>
            <a:endParaRPr/>
          </a:p>
          <a:p>
            <a:pPr marL="457200" lvl="0" indent="-311150" algn="l" rtl="0">
              <a:spcBef>
                <a:spcPts val="0"/>
              </a:spcBef>
              <a:spcAft>
                <a:spcPts val="0"/>
              </a:spcAft>
              <a:buSzPts val="1300"/>
              <a:buChar char="●"/>
            </a:pPr>
            <a:r>
              <a:rPr lang="id"/>
              <a:t>Namun sedikit berbeda, jika di relational database kita bisa membuat database dengan menggunakan nama database, di redis kita hanya bisa menggunakan angka sebagai database</a:t>
            </a:r>
            <a:endParaRPr/>
          </a:p>
          <a:p>
            <a:pPr marL="457200" lvl="0" indent="-311150" algn="l" rtl="0">
              <a:spcBef>
                <a:spcPts val="0"/>
              </a:spcBef>
              <a:spcAft>
                <a:spcPts val="0"/>
              </a:spcAft>
              <a:buSzPts val="1300"/>
              <a:buChar char="●"/>
            </a:pPr>
            <a:r>
              <a:rPr lang="id"/>
              <a:t>Secara default database di redis adalah 0 (nol)</a:t>
            </a:r>
            <a:endParaRPr/>
          </a:p>
          <a:p>
            <a:pPr marL="457200" lvl="0" indent="-311150" algn="l" rtl="0">
              <a:spcBef>
                <a:spcPts val="0"/>
              </a:spcBef>
              <a:spcAft>
                <a:spcPts val="0"/>
              </a:spcAft>
              <a:buSzPts val="1300"/>
              <a:buChar char="●"/>
            </a:pPr>
            <a:r>
              <a:rPr lang="id"/>
              <a:t>Kita bisa menggunakan database sejumlah maksimal sesuai dengan konfigurasi yang kita gunakan di file konfigurasi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Configuration</a:t>
            </a:r>
            <a:endParaRPr/>
          </a:p>
        </p:txBody>
      </p:sp>
      <p:pic>
        <p:nvPicPr>
          <p:cNvPr id="251" name="Google Shape;251;p4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t="23716"/>
          <a:stretch/>
        </p:blipFill>
        <p:spPr>
          <a:xfrm>
            <a:off x="1800" y="487410"/>
            <a:ext cx="9144003" cy="4656091"/>
          </a:xfrm>
          <a:prstGeom prst="rect">
            <a:avLst/>
          </a:prstGeom>
          <a:noFill/>
          <a:ln>
            <a:noFill/>
          </a:ln>
        </p:spPr>
      </p:pic>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a:spLocks noGrp="1"/>
          </p:cNvSpPr>
          <p:nvPr>
            <p:ph type="body" idx="1"/>
          </p:nvPr>
        </p:nvSpPr>
        <p:spPr>
          <a:xfrm>
            <a:off x="729450" y="2078875"/>
            <a:ext cx="5366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marL="457200" lvl="0" indent="-342900" algn="l" rtl="0">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marL="457200" lvl="0" indent="-342900" algn="l" rtl="0">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Database</a:t>
            </a:r>
            <a:endParaRPr/>
          </a:p>
        </p:txBody>
      </p:sp>
      <p:graphicFrame>
        <p:nvGraphicFramePr>
          <p:cNvPr id="257" name="Google Shape;257;p42"/>
          <p:cNvGraphicFramePr/>
          <p:nvPr/>
        </p:nvGraphicFramePr>
        <p:xfrm>
          <a:off x="952500" y="2190750"/>
          <a:ext cx="7239000" cy="79242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select database</a:t>
                      </a:r>
                      <a:endParaRPr/>
                    </a:p>
                  </a:txBody>
                  <a:tcPr marL="91425" marR="91425" marT="91425" marB="91425"/>
                </a:tc>
                <a:tc>
                  <a:txBody>
                    <a:bodyPr/>
                    <a:lstStyle/>
                    <a:p>
                      <a:pPr marL="0" lvl="0" indent="0" algn="l" rtl="0">
                        <a:spcBef>
                          <a:spcPts val="0"/>
                        </a:spcBef>
                        <a:spcAft>
                          <a:spcPts val="0"/>
                        </a:spcAft>
                        <a:buNone/>
                      </a:pPr>
                      <a:r>
                        <a:rPr lang="id"/>
                        <a:t>Selecting database number</a:t>
                      </a:r>
                      <a:endParaRPr/>
                    </a:p>
                  </a:txBody>
                  <a:tcPr marL="91425" marR="91425" marT="91425" marB="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Strings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Struktur Data Redis</a:t>
            </a:r>
            <a:endParaRPr/>
          </a:p>
        </p:txBody>
      </p:sp>
      <p:sp>
        <p:nvSpPr>
          <p:cNvPr id="268" name="Google Shape;268;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sebenarnya mendukung struktur data yang banyak, seperti String, List, Set, dan lain-lain</a:t>
            </a:r>
            <a:endParaRPr/>
          </a:p>
          <a:p>
            <a:pPr marL="457200" lvl="0" indent="-311150" algn="l" rtl="0">
              <a:spcBef>
                <a:spcPts val="0"/>
              </a:spcBef>
              <a:spcAft>
                <a:spcPts val="0"/>
              </a:spcAft>
              <a:buSzPts val="1300"/>
              <a:buChar char="●"/>
            </a:pPr>
            <a:r>
              <a:rPr lang="id"/>
              <a:t>Namun yang paling sering digunakan adalah struktur data String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Data String</a:t>
            </a:r>
            <a:endParaRPr/>
          </a:p>
        </p:txBody>
      </p:sp>
      <p:graphicFrame>
        <p:nvGraphicFramePr>
          <p:cNvPr id="274" name="Google Shape;274;p45"/>
          <p:cNvGraphicFramePr/>
          <p:nvPr/>
        </p:nvGraphicFramePr>
        <p:xfrm>
          <a:off x="952500" y="2190750"/>
          <a:ext cx="7239000" cy="277347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set key value</a:t>
                      </a:r>
                      <a:endParaRPr/>
                    </a:p>
                  </a:txBody>
                  <a:tcPr marL="91425" marR="91425" marT="91425" marB="91425"/>
                </a:tc>
                <a:tc>
                  <a:txBody>
                    <a:bodyPr/>
                    <a:lstStyle/>
                    <a:p>
                      <a:pPr marL="0" lvl="0" indent="0" algn="l" rtl="0">
                        <a:spcBef>
                          <a:spcPts val="0"/>
                        </a:spcBef>
                        <a:spcAft>
                          <a:spcPts val="0"/>
                        </a:spcAft>
                        <a:buNone/>
                      </a:pPr>
                      <a:r>
                        <a:rPr lang="id"/>
                        <a:t>Set the string value of a key</a:t>
                      </a:r>
                      <a:endParaRPr/>
                    </a:p>
                  </a:txBody>
                  <a:tcPr marL="91425" marR="91425" marT="91425" marB="91425"/>
                </a:tc>
              </a:tr>
              <a:tr h="381000">
                <a:tc>
                  <a:txBody>
                    <a:bodyPr/>
                    <a:lstStyle/>
                    <a:p>
                      <a:pPr marL="0" lvl="0" indent="0" algn="l" rtl="0">
                        <a:spcBef>
                          <a:spcPts val="0"/>
                        </a:spcBef>
                        <a:spcAft>
                          <a:spcPts val="0"/>
                        </a:spcAft>
                        <a:buNone/>
                      </a:pPr>
                      <a:r>
                        <a:rPr lang="id"/>
                        <a:t>get key</a:t>
                      </a:r>
                      <a:endParaRPr/>
                    </a:p>
                  </a:txBody>
                  <a:tcPr marL="91425" marR="91425" marT="91425" marB="91425"/>
                </a:tc>
                <a:tc>
                  <a:txBody>
                    <a:bodyPr/>
                    <a:lstStyle/>
                    <a:p>
                      <a:pPr marL="0" lvl="0" indent="0" algn="l" rtl="0">
                        <a:spcBef>
                          <a:spcPts val="0"/>
                        </a:spcBef>
                        <a:spcAft>
                          <a:spcPts val="0"/>
                        </a:spcAft>
                        <a:buNone/>
                      </a:pPr>
                      <a:r>
                        <a:rPr lang="id"/>
                        <a:t>Get the value of a key</a:t>
                      </a:r>
                      <a:endParaRPr/>
                    </a:p>
                  </a:txBody>
                  <a:tcPr marL="91425" marR="91425" marT="91425" marB="91425"/>
                </a:tc>
              </a:tr>
              <a:tr h="381000">
                <a:tc>
                  <a:txBody>
                    <a:bodyPr/>
                    <a:lstStyle/>
                    <a:p>
                      <a:pPr marL="0" lvl="0" indent="0" algn="l" rtl="0">
                        <a:spcBef>
                          <a:spcPts val="0"/>
                        </a:spcBef>
                        <a:spcAft>
                          <a:spcPts val="0"/>
                        </a:spcAft>
                        <a:buNone/>
                      </a:pPr>
                      <a:r>
                        <a:rPr lang="id"/>
                        <a:t>exists key</a:t>
                      </a:r>
                      <a:endParaRPr/>
                    </a:p>
                  </a:txBody>
                  <a:tcPr marL="91425" marR="91425" marT="91425" marB="91425"/>
                </a:tc>
                <a:tc>
                  <a:txBody>
                    <a:bodyPr/>
                    <a:lstStyle/>
                    <a:p>
                      <a:pPr marL="0" lvl="0" indent="0" algn="l" rtl="0">
                        <a:spcBef>
                          <a:spcPts val="0"/>
                        </a:spcBef>
                        <a:spcAft>
                          <a:spcPts val="0"/>
                        </a:spcAft>
                        <a:buNone/>
                      </a:pPr>
                      <a:r>
                        <a:rPr lang="id"/>
                        <a:t>Determine if a key exists</a:t>
                      </a:r>
                      <a:endParaRPr/>
                    </a:p>
                  </a:txBody>
                  <a:tcPr marL="91425" marR="91425" marT="91425" marB="91425"/>
                </a:tc>
              </a:tr>
              <a:tr h="381000">
                <a:tc>
                  <a:txBody>
                    <a:bodyPr/>
                    <a:lstStyle/>
                    <a:p>
                      <a:pPr marL="0" lvl="0" indent="0" algn="l" rtl="0">
                        <a:spcBef>
                          <a:spcPts val="0"/>
                        </a:spcBef>
                        <a:spcAft>
                          <a:spcPts val="0"/>
                        </a:spcAft>
                        <a:buNone/>
                      </a:pPr>
                      <a:r>
                        <a:rPr lang="id"/>
                        <a:t>del key [key ...]</a:t>
                      </a:r>
                      <a:endParaRPr/>
                    </a:p>
                  </a:txBody>
                  <a:tcPr marL="91425" marR="91425" marT="91425" marB="91425"/>
                </a:tc>
                <a:tc>
                  <a:txBody>
                    <a:bodyPr/>
                    <a:lstStyle/>
                    <a:p>
                      <a:pPr marL="0" lvl="0" indent="0" algn="l" rtl="0">
                        <a:spcBef>
                          <a:spcPts val="0"/>
                        </a:spcBef>
                        <a:spcAft>
                          <a:spcPts val="0"/>
                        </a:spcAft>
                        <a:buNone/>
                      </a:pPr>
                      <a:r>
                        <a:rPr lang="id"/>
                        <a:t>Delete a key</a:t>
                      </a:r>
                      <a:endParaRPr/>
                    </a:p>
                  </a:txBody>
                  <a:tcPr marL="91425" marR="91425" marT="91425" marB="91425"/>
                </a:tc>
              </a:tr>
              <a:tr h="381000">
                <a:tc>
                  <a:txBody>
                    <a:bodyPr/>
                    <a:lstStyle/>
                    <a:p>
                      <a:pPr marL="0" lvl="0" indent="0" algn="l" rtl="0">
                        <a:spcBef>
                          <a:spcPts val="0"/>
                        </a:spcBef>
                        <a:spcAft>
                          <a:spcPts val="0"/>
                        </a:spcAft>
                        <a:buNone/>
                      </a:pPr>
                      <a:r>
                        <a:rPr lang="id"/>
                        <a:t>append key value</a:t>
                      </a:r>
                      <a:endParaRPr/>
                    </a:p>
                  </a:txBody>
                  <a:tcPr marL="91425" marR="91425" marT="91425" marB="91425"/>
                </a:tc>
                <a:tc>
                  <a:txBody>
                    <a:bodyPr/>
                    <a:lstStyle/>
                    <a:p>
                      <a:pPr marL="0" lvl="0" indent="0" algn="l" rtl="0">
                        <a:spcBef>
                          <a:spcPts val="0"/>
                        </a:spcBef>
                        <a:spcAft>
                          <a:spcPts val="0"/>
                        </a:spcAft>
                        <a:buNone/>
                      </a:pPr>
                      <a:r>
                        <a:rPr lang="id"/>
                        <a:t>Append a value to a key</a:t>
                      </a:r>
                      <a:endParaRPr/>
                    </a:p>
                  </a:txBody>
                  <a:tcPr marL="91425" marR="91425" marT="91425" marB="91425"/>
                </a:tc>
              </a:tr>
              <a:tr h="381000">
                <a:tc>
                  <a:txBody>
                    <a:bodyPr/>
                    <a:lstStyle/>
                    <a:p>
                      <a:pPr marL="0" lvl="0" indent="0" algn="l" rtl="0">
                        <a:spcBef>
                          <a:spcPts val="0"/>
                        </a:spcBef>
                        <a:spcAft>
                          <a:spcPts val="0"/>
                        </a:spcAft>
                        <a:buNone/>
                      </a:pPr>
                      <a:r>
                        <a:rPr lang="id"/>
                        <a:t>keys pattern</a:t>
                      </a:r>
                      <a:endParaRPr/>
                    </a:p>
                  </a:txBody>
                  <a:tcPr marL="91425" marR="91425" marT="91425" marB="91425"/>
                </a:tc>
                <a:tc>
                  <a:txBody>
                    <a:bodyPr/>
                    <a:lstStyle/>
                    <a:p>
                      <a:pPr marL="0" lvl="0" indent="0" algn="l" rtl="0">
                        <a:spcBef>
                          <a:spcPts val="0"/>
                        </a:spcBef>
                        <a:spcAft>
                          <a:spcPts val="0"/>
                        </a:spcAft>
                        <a:buNone/>
                      </a:pPr>
                      <a:r>
                        <a:rPr lang="id"/>
                        <a:t>Find all keys matching the given pattern</a:t>
                      </a:r>
                      <a:endParaRPr/>
                    </a:p>
                  </a:txBody>
                  <a:tcPr marL="91425" marR="91425" marT="91425" marB="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Range Data String</a:t>
            </a:r>
            <a:endParaRPr/>
          </a:p>
        </p:txBody>
      </p:sp>
      <p:graphicFrame>
        <p:nvGraphicFramePr>
          <p:cNvPr id="280" name="Google Shape;280;p46"/>
          <p:cNvGraphicFramePr/>
          <p:nvPr/>
        </p:nvGraphicFramePr>
        <p:xfrm>
          <a:off x="952500" y="2190750"/>
          <a:ext cx="7239000" cy="140199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setrange key offset value</a:t>
                      </a:r>
                      <a:endParaRPr/>
                    </a:p>
                  </a:txBody>
                  <a:tcPr marL="91425" marR="91425" marT="91425" marB="91425"/>
                </a:tc>
                <a:tc>
                  <a:txBody>
                    <a:bodyPr/>
                    <a:lstStyle/>
                    <a:p>
                      <a:pPr marL="0" lvl="0" indent="0" algn="l" rtl="0">
                        <a:spcBef>
                          <a:spcPts val="0"/>
                        </a:spcBef>
                        <a:spcAft>
                          <a:spcPts val="0"/>
                        </a:spcAft>
                        <a:buNone/>
                      </a:pPr>
                      <a:r>
                        <a:rPr lang="id"/>
                        <a:t>Overwrite part of a string at key starting at the specified offset</a:t>
                      </a:r>
                      <a:endParaRPr/>
                    </a:p>
                  </a:txBody>
                  <a:tcPr marL="91425" marR="91425" marT="91425" marB="91425"/>
                </a:tc>
              </a:tr>
              <a:tr h="381000">
                <a:tc>
                  <a:txBody>
                    <a:bodyPr/>
                    <a:lstStyle/>
                    <a:p>
                      <a:pPr marL="0" lvl="0" indent="0" algn="l" rtl="0">
                        <a:spcBef>
                          <a:spcPts val="0"/>
                        </a:spcBef>
                        <a:spcAft>
                          <a:spcPts val="0"/>
                        </a:spcAft>
                        <a:buNone/>
                      </a:pPr>
                      <a:r>
                        <a:rPr lang="id"/>
                        <a:t>getrange key start end</a:t>
                      </a:r>
                      <a:endParaRPr/>
                    </a:p>
                  </a:txBody>
                  <a:tcPr marL="91425" marR="91425" marT="91425" marB="91425"/>
                </a:tc>
                <a:tc>
                  <a:txBody>
                    <a:bodyPr/>
                    <a:lstStyle/>
                    <a:p>
                      <a:pPr marL="0" lvl="0" indent="0" algn="l" rtl="0">
                        <a:spcBef>
                          <a:spcPts val="0"/>
                        </a:spcBef>
                        <a:spcAft>
                          <a:spcPts val="0"/>
                        </a:spcAft>
                        <a:buNone/>
                      </a:pPr>
                      <a:r>
                        <a:rPr lang="id"/>
                        <a:t>Get a substring of the string stored at a key</a:t>
                      </a:r>
                      <a:endParaRPr/>
                    </a:p>
                  </a:txBody>
                  <a:tcPr marL="91425" marR="91425" marT="91425" marB="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Multiple Data String</a:t>
            </a:r>
            <a:endParaRPr/>
          </a:p>
        </p:txBody>
      </p:sp>
      <p:graphicFrame>
        <p:nvGraphicFramePr>
          <p:cNvPr id="286" name="Google Shape;286;p47"/>
          <p:cNvGraphicFramePr/>
          <p:nvPr/>
        </p:nvGraphicFramePr>
        <p:xfrm>
          <a:off x="952500" y="2190750"/>
          <a:ext cx="7239000" cy="118863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mget key [key ...]</a:t>
                      </a:r>
                      <a:endParaRPr/>
                    </a:p>
                  </a:txBody>
                  <a:tcPr marL="91425" marR="91425" marT="91425" marB="91425"/>
                </a:tc>
                <a:tc>
                  <a:txBody>
                    <a:bodyPr/>
                    <a:lstStyle/>
                    <a:p>
                      <a:pPr marL="0" lvl="0" indent="0" algn="l" rtl="0">
                        <a:spcBef>
                          <a:spcPts val="0"/>
                        </a:spcBef>
                        <a:spcAft>
                          <a:spcPts val="0"/>
                        </a:spcAft>
                        <a:buNone/>
                      </a:pPr>
                      <a:r>
                        <a:rPr lang="id"/>
                        <a:t>Get the values of all the given keys</a:t>
                      </a:r>
                      <a:endParaRPr/>
                    </a:p>
                  </a:txBody>
                  <a:tcPr marL="91425" marR="91425" marT="91425" marB="91425"/>
                </a:tc>
              </a:tr>
              <a:tr h="381000">
                <a:tc>
                  <a:txBody>
                    <a:bodyPr/>
                    <a:lstStyle/>
                    <a:p>
                      <a:pPr marL="0" lvl="0" indent="0" algn="l" rtl="0">
                        <a:spcBef>
                          <a:spcPts val="0"/>
                        </a:spcBef>
                        <a:spcAft>
                          <a:spcPts val="0"/>
                        </a:spcAft>
                        <a:buNone/>
                      </a:pPr>
                      <a:r>
                        <a:rPr lang="id"/>
                        <a:t>mset key value [key value ...]</a:t>
                      </a:r>
                      <a:endParaRPr/>
                    </a:p>
                  </a:txBody>
                  <a:tcPr marL="91425" marR="91425" marT="91425" marB="91425"/>
                </a:tc>
                <a:tc>
                  <a:txBody>
                    <a:bodyPr/>
                    <a:lstStyle/>
                    <a:p>
                      <a:pPr marL="0" lvl="0" indent="0" algn="l" rtl="0">
                        <a:spcBef>
                          <a:spcPts val="0"/>
                        </a:spcBef>
                        <a:spcAft>
                          <a:spcPts val="0"/>
                        </a:spcAft>
                        <a:buNone/>
                      </a:pPr>
                      <a:r>
                        <a:rPr lang="id"/>
                        <a:t>Set multiple keys to multiple values</a:t>
                      </a:r>
                      <a:endParaRPr/>
                    </a:p>
                  </a:txBody>
                  <a:tcPr marL="91425" marR="91425" marT="91425" marB="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Expiration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Expiration</a:t>
            </a:r>
            <a:endParaRPr/>
          </a:p>
        </p:txBody>
      </p:sp>
      <p:sp>
        <p:nvSpPr>
          <p:cNvPr id="297" name="Google Shape;297;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saat kita menyimpan data ke redis, redis akan menyimpannya secara permanent sampai kita menghapusnya</a:t>
            </a:r>
            <a:endParaRPr/>
          </a:p>
          <a:p>
            <a:pPr marL="457200" lvl="0" indent="-311150" algn="l" rtl="0">
              <a:spcBef>
                <a:spcPts val="0"/>
              </a:spcBef>
              <a:spcAft>
                <a:spcPts val="0"/>
              </a:spcAft>
              <a:buSzPts val="1300"/>
              <a:buChar char="●"/>
            </a:pPr>
            <a:r>
              <a:rPr lang="id"/>
              <a:t>Kadang kita mendapatkan kasus ingin menghapus data di redis secara otomatis dalam waktu tertentu</a:t>
            </a:r>
            <a:endParaRPr/>
          </a:p>
          <a:p>
            <a:pPr marL="457200" lvl="0" indent="-311150" algn="l" rtl="0">
              <a:spcBef>
                <a:spcPts val="0"/>
              </a:spcBef>
              <a:spcAft>
                <a:spcPts val="0"/>
              </a:spcAft>
              <a:buSzPts val="1300"/>
              <a:buChar char="●"/>
            </a:pPr>
            <a:r>
              <a:rPr lang="id"/>
              <a:t>Misal kita menyimpan data cache di redis selama 10 menit, setelah 10 menit kita akan query ulang ke database untuk mendapatkan data terbaru</a:t>
            </a:r>
            <a:endParaRPr/>
          </a:p>
          <a:p>
            <a:pPr marL="457200" lvl="0" indent="-311150" algn="l" rtl="0">
              <a:spcBef>
                <a:spcPts val="0"/>
              </a:spcBef>
              <a:spcAft>
                <a:spcPts val="0"/>
              </a:spcAft>
              <a:buSzPts val="1300"/>
              <a:buChar char="●"/>
            </a:pPr>
            <a:r>
              <a:rPr lang="id"/>
              <a:t>Hal ini bisa dilakukan di redis, redis memiliki fitur expiration secara otomatis pada data yang kita simpan di redis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Expiration Data String</a:t>
            </a:r>
            <a:endParaRPr/>
          </a:p>
        </p:txBody>
      </p:sp>
      <p:graphicFrame>
        <p:nvGraphicFramePr>
          <p:cNvPr id="303" name="Google Shape;303;p50"/>
          <p:cNvGraphicFramePr/>
          <p:nvPr/>
        </p:nvGraphicFramePr>
        <p:xfrm>
          <a:off x="952500" y="2190750"/>
          <a:ext cx="7239000" cy="158484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expire key seconds</a:t>
                      </a:r>
                      <a:endParaRPr/>
                    </a:p>
                  </a:txBody>
                  <a:tcPr marL="91425" marR="91425" marT="91425" marB="91425"/>
                </a:tc>
                <a:tc>
                  <a:txBody>
                    <a:bodyPr/>
                    <a:lstStyle/>
                    <a:p>
                      <a:pPr marL="0" lvl="0" indent="0" algn="l" rtl="0">
                        <a:spcBef>
                          <a:spcPts val="0"/>
                        </a:spcBef>
                        <a:spcAft>
                          <a:spcPts val="0"/>
                        </a:spcAft>
                        <a:buNone/>
                      </a:pPr>
                      <a:r>
                        <a:rPr lang="id"/>
                        <a:t>Set a key's time to live in seconds</a:t>
                      </a:r>
                      <a:endParaRPr/>
                    </a:p>
                  </a:txBody>
                  <a:tcPr marL="91425" marR="91425" marT="91425" marB="91425"/>
                </a:tc>
              </a:tr>
              <a:tr h="381000">
                <a:tc>
                  <a:txBody>
                    <a:bodyPr/>
                    <a:lstStyle/>
                    <a:p>
                      <a:pPr marL="0" lvl="0" indent="0" algn="l" rtl="0">
                        <a:spcBef>
                          <a:spcPts val="0"/>
                        </a:spcBef>
                        <a:spcAft>
                          <a:spcPts val="0"/>
                        </a:spcAft>
                        <a:buNone/>
                      </a:pPr>
                      <a:r>
                        <a:rPr lang="id"/>
                        <a:t>setex key seconds value</a:t>
                      </a:r>
                      <a:endParaRPr/>
                    </a:p>
                  </a:txBody>
                  <a:tcPr marL="91425" marR="91425" marT="91425" marB="91425"/>
                </a:tc>
                <a:tc>
                  <a:txBody>
                    <a:bodyPr/>
                    <a:lstStyle/>
                    <a:p>
                      <a:pPr marL="0" lvl="0" indent="0" algn="l" rtl="0">
                        <a:spcBef>
                          <a:spcPts val="0"/>
                        </a:spcBef>
                        <a:spcAft>
                          <a:spcPts val="0"/>
                        </a:spcAft>
                        <a:buNone/>
                      </a:pPr>
                      <a:r>
                        <a:rPr lang="id"/>
                        <a:t>Set the value and expiration of a key</a:t>
                      </a:r>
                      <a:endParaRPr/>
                    </a:p>
                  </a:txBody>
                  <a:tcPr marL="91425" marR="91425" marT="91425" marB="91425"/>
                </a:tc>
              </a:tr>
              <a:tr h="381000">
                <a:tc>
                  <a:txBody>
                    <a:bodyPr/>
                    <a:lstStyle/>
                    <a:p>
                      <a:pPr marL="0" lvl="0" indent="0" algn="l" rtl="0">
                        <a:spcBef>
                          <a:spcPts val="0"/>
                        </a:spcBef>
                        <a:spcAft>
                          <a:spcPts val="0"/>
                        </a:spcAft>
                        <a:buNone/>
                      </a:pPr>
                      <a:r>
                        <a:rPr lang="id"/>
                        <a:t>ttl key</a:t>
                      </a:r>
                      <a:endParaRPr/>
                    </a:p>
                  </a:txBody>
                  <a:tcPr marL="91425" marR="91425" marT="91425" marB="91425"/>
                </a:tc>
                <a:tc>
                  <a:txBody>
                    <a:bodyPr/>
                    <a:lstStyle/>
                    <a:p>
                      <a:pPr marL="0" lvl="0" indent="0" algn="l" rtl="0">
                        <a:spcBef>
                          <a:spcPts val="0"/>
                        </a:spcBef>
                        <a:spcAft>
                          <a:spcPts val="0"/>
                        </a:spcAft>
                        <a:buNone/>
                      </a:pPr>
                      <a:r>
                        <a:rPr lang="id"/>
                        <a:t>Get the time to live for a key</a:t>
                      </a:r>
                      <a:endParaRPr/>
                    </a:p>
                  </a:txBody>
                  <a:tcPr marL="91425" marR="91425" marT="91425" marB="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Increment &amp; Decrement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Redis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Increment &amp; Decrement</a:t>
            </a:r>
            <a:endParaRPr/>
          </a:p>
        </p:txBody>
      </p:sp>
      <p:sp>
        <p:nvSpPr>
          <p:cNvPr id="314" name="Google Shape;314;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Operasi Increment &amp; Decrement sekilas sangat mudah dilakukan, hanya tinggal mengupdate data yang di redis dengan data baru (data lama ditambah 1)</a:t>
            </a:r>
            <a:endParaRPr/>
          </a:p>
          <a:p>
            <a:pPr marL="457200" lvl="0" indent="-311150" algn="l" rtl="0">
              <a:spcBef>
                <a:spcPts val="0"/>
              </a:spcBef>
              <a:spcAft>
                <a:spcPts val="0"/>
              </a:spcAft>
              <a:buSzPts val="1300"/>
              <a:buChar char="●"/>
            </a:pPr>
            <a:r>
              <a:rPr lang="id"/>
              <a:t>Namun jika operasi dilakukan secara paralel dan dalam waktu yang sangat cepat, hal ini bisa memungkinkan race condition</a:t>
            </a:r>
            <a:endParaRPr/>
          </a:p>
          <a:p>
            <a:pPr marL="457200" lvl="0" indent="-311150" algn="l" rtl="0">
              <a:spcBef>
                <a:spcPts val="0"/>
              </a:spcBef>
              <a:spcAft>
                <a:spcPts val="0"/>
              </a:spcAft>
              <a:buSzPts val="1300"/>
              <a:buChar char="●"/>
            </a:pPr>
            <a:r>
              <a:rPr lang="id"/>
              <a:t>Untungnya redis memiliki operasi untuk melakukan increment dan decrement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Manual Increment &amp; Decrement (Tidak Aman)</a:t>
            </a:r>
            <a:endParaRPr/>
          </a:p>
        </p:txBody>
      </p:sp>
      <p:sp>
        <p:nvSpPr>
          <p:cNvPr id="320" name="Google Shape;320;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value = GET key</a:t>
            </a:r>
            <a:endParaRPr/>
          </a:p>
          <a:p>
            <a:pPr marL="0" lvl="0" indent="0" algn="l" rtl="0">
              <a:spcBef>
                <a:spcPts val="1600"/>
              </a:spcBef>
              <a:spcAft>
                <a:spcPts val="0"/>
              </a:spcAft>
              <a:buNone/>
            </a:pPr>
            <a:r>
              <a:rPr lang="id"/>
              <a:t>value = value + 1</a:t>
            </a:r>
            <a:endParaRPr/>
          </a:p>
          <a:p>
            <a:pPr marL="0" lvl="0" indent="0" algn="l" rtl="0">
              <a:spcBef>
                <a:spcPts val="1600"/>
              </a:spcBef>
              <a:spcAft>
                <a:spcPts val="1600"/>
              </a:spcAft>
              <a:buNone/>
            </a:pPr>
            <a:r>
              <a:rPr lang="id"/>
              <a:t>SET key value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Increment &amp; Decrement</a:t>
            </a:r>
            <a:endParaRPr/>
          </a:p>
        </p:txBody>
      </p:sp>
      <p:graphicFrame>
        <p:nvGraphicFramePr>
          <p:cNvPr id="326" name="Google Shape;326;p54"/>
          <p:cNvGraphicFramePr/>
          <p:nvPr/>
        </p:nvGraphicFramePr>
        <p:xfrm>
          <a:off x="952500" y="2190750"/>
          <a:ext cx="7239000" cy="262113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incr key</a:t>
                      </a:r>
                      <a:endParaRPr/>
                    </a:p>
                  </a:txBody>
                  <a:tcPr marL="91425" marR="91425" marT="91425" marB="91425"/>
                </a:tc>
                <a:tc>
                  <a:txBody>
                    <a:bodyPr/>
                    <a:lstStyle/>
                    <a:p>
                      <a:pPr marL="0" lvl="0" indent="0" algn="l" rtl="0">
                        <a:spcBef>
                          <a:spcPts val="0"/>
                        </a:spcBef>
                        <a:spcAft>
                          <a:spcPts val="0"/>
                        </a:spcAft>
                        <a:buNone/>
                      </a:pPr>
                      <a:r>
                        <a:rPr lang="id"/>
                        <a:t>Increment the integer value of a key by one</a:t>
                      </a:r>
                      <a:endParaRPr/>
                    </a:p>
                  </a:txBody>
                  <a:tcPr marL="91425" marR="91425" marT="91425" marB="91425"/>
                </a:tc>
              </a:tr>
              <a:tr h="381000">
                <a:tc>
                  <a:txBody>
                    <a:bodyPr/>
                    <a:lstStyle/>
                    <a:p>
                      <a:pPr marL="0" lvl="0" indent="0" algn="l" rtl="0">
                        <a:spcBef>
                          <a:spcPts val="0"/>
                        </a:spcBef>
                        <a:spcAft>
                          <a:spcPts val="0"/>
                        </a:spcAft>
                        <a:buNone/>
                      </a:pPr>
                      <a:r>
                        <a:rPr lang="id"/>
                        <a:t>decr key</a:t>
                      </a:r>
                      <a:endParaRPr/>
                    </a:p>
                  </a:txBody>
                  <a:tcPr marL="91425" marR="91425" marT="91425" marB="91425"/>
                </a:tc>
                <a:tc>
                  <a:txBody>
                    <a:bodyPr/>
                    <a:lstStyle/>
                    <a:p>
                      <a:pPr marL="0" lvl="0" indent="0" algn="l" rtl="0">
                        <a:spcBef>
                          <a:spcPts val="0"/>
                        </a:spcBef>
                        <a:spcAft>
                          <a:spcPts val="0"/>
                        </a:spcAft>
                        <a:buNone/>
                      </a:pPr>
                      <a:r>
                        <a:rPr lang="id"/>
                        <a:t>Decrement the integer value of a key by one</a:t>
                      </a:r>
                      <a:endParaRPr/>
                    </a:p>
                  </a:txBody>
                  <a:tcPr marL="91425" marR="91425" marT="91425" marB="91425"/>
                </a:tc>
              </a:tr>
              <a:tr h="381000">
                <a:tc>
                  <a:txBody>
                    <a:bodyPr/>
                    <a:lstStyle/>
                    <a:p>
                      <a:pPr marL="0" lvl="0" indent="0" algn="l" rtl="0">
                        <a:spcBef>
                          <a:spcPts val="0"/>
                        </a:spcBef>
                        <a:spcAft>
                          <a:spcPts val="0"/>
                        </a:spcAft>
                        <a:buNone/>
                      </a:pPr>
                      <a:r>
                        <a:rPr lang="id"/>
                        <a:t>incrby key increment</a:t>
                      </a:r>
                      <a:endParaRPr/>
                    </a:p>
                  </a:txBody>
                  <a:tcPr marL="91425" marR="91425" marT="91425" marB="91425"/>
                </a:tc>
                <a:tc>
                  <a:txBody>
                    <a:bodyPr/>
                    <a:lstStyle/>
                    <a:p>
                      <a:pPr marL="0" lvl="0" indent="0" algn="l" rtl="0">
                        <a:spcBef>
                          <a:spcPts val="0"/>
                        </a:spcBef>
                        <a:spcAft>
                          <a:spcPts val="0"/>
                        </a:spcAft>
                        <a:buNone/>
                      </a:pPr>
                      <a:r>
                        <a:rPr lang="id"/>
                        <a:t>Increment the integer value of a key by the given amount</a:t>
                      </a:r>
                      <a:endParaRPr/>
                    </a:p>
                  </a:txBody>
                  <a:tcPr marL="91425" marR="91425" marT="91425" marB="91425"/>
                </a:tc>
              </a:tr>
              <a:tr h="381000">
                <a:tc>
                  <a:txBody>
                    <a:bodyPr/>
                    <a:lstStyle/>
                    <a:p>
                      <a:pPr marL="0" lvl="0" indent="0" algn="l" rtl="0">
                        <a:spcBef>
                          <a:spcPts val="0"/>
                        </a:spcBef>
                        <a:spcAft>
                          <a:spcPts val="0"/>
                        </a:spcAft>
                        <a:buNone/>
                      </a:pPr>
                      <a:r>
                        <a:rPr lang="id"/>
                        <a:t>decrby key decrement</a:t>
                      </a:r>
                      <a:endParaRPr/>
                    </a:p>
                  </a:txBody>
                  <a:tcPr marL="91425" marR="91425" marT="91425" marB="91425"/>
                </a:tc>
                <a:tc>
                  <a:txBody>
                    <a:bodyPr/>
                    <a:lstStyle/>
                    <a:p>
                      <a:pPr marL="0" lvl="0" indent="0" algn="l" rtl="0">
                        <a:spcBef>
                          <a:spcPts val="0"/>
                        </a:spcBef>
                        <a:spcAft>
                          <a:spcPts val="0"/>
                        </a:spcAft>
                        <a:buNone/>
                      </a:pPr>
                      <a:r>
                        <a:rPr lang="id"/>
                        <a:t>Decrement the integer value of a key by the given number</a:t>
                      </a:r>
                      <a:endParaRPr/>
                    </a:p>
                  </a:txBody>
                  <a:tcPr marL="91425" marR="91425" marT="91425" marB="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Flush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Flush</a:t>
            </a:r>
            <a:endParaRPr/>
          </a:p>
        </p:txBody>
      </p:sp>
      <p:sp>
        <p:nvSpPr>
          <p:cNvPr id="337" name="Google Shape;337;p5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butuh mengosongkan seluruh data di redis, misal ketika terjadi kesalahan kode sehingga menyebabkan data di redis salah</a:t>
            </a:r>
            <a:endParaRPr/>
          </a:p>
          <a:p>
            <a:pPr marL="457200" lvl="0" indent="-311150" algn="l" rtl="0">
              <a:spcBef>
                <a:spcPts val="0"/>
              </a:spcBef>
              <a:spcAft>
                <a:spcPts val="0"/>
              </a:spcAft>
              <a:buSzPts val="1300"/>
              <a:buChar char="●"/>
            </a:pPr>
            <a:r>
              <a:rPr lang="id"/>
              <a:t>Menghapus data di redis satu-satu menggunakan operasi delete bukanlah hal yang bijak</a:t>
            </a:r>
            <a:endParaRPr/>
          </a:p>
          <a:p>
            <a:pPr marL="457200" lvl="0" indent="-311150" algn="l" rtl="0">
              <a:spcBef>
                <a:spcPts val="0"/>
              </a:spcBef>
              <a:spcAft>
                <a:spcPts val="0"/>
              </a:spcAft>
              <a:buSzPts val="1300"/>
              <a:buChar char="●"/>
            </a:pPr>
            <a:r>
              <a:rPr lang="id"/>
              <a:t>Redis memiliki fitur untuk menghapus seluruh data di database redis, yaitu operasi flush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Flush</a:t>
            </a:r>
            <a:endParaRPr/>
          </a:p>
        </p:txBody>
      </p:sp>
      <p:graphicFrame>
        <p:nvGraphicFramePr>
          <p:cNvPr id="343" name="Google Shape;343;p57"/>
          <p:cNvGraphicFramePr/>
          <p:nvPr/>
        </p:nvGraphicFramePr>
        <p:xfrm>
          <a:off x="952500" y="2190750"/>
          <a:ext cx="7239000" cy="118863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flushdb</a:t>
                      </a:r>
                      <a:endParaRPr/>
                    </a:p>
                  </a:txBody>
                  <a:tcPr marL="91425" marR="91425" marT="91425" marB="91425"/>
                </a:tc>
                <a:tc>
                  <a:txBody>
                    <a:bodyPr/>
                    <a:lstStyle/>
                    <a:p>
                      <a:pPr marL="0" lvl="0" indent="0" algn="l" rtl="0">
                        <a:spcBef>
                          <a:spcPts val="0"/>
                        </a:spcBef>
                        <a:spcAft>
                          <a:spcPts val="0"/>
                        </a:spcAft>
                        <a:buNone/>
                      </a:pPr>
                      <a:r>
                        <a:rPr lang="id"/>
                        <a:t>Remove all keys from the current database</a:t>
                      </a:r>
                      <a:endParaRPr/>
                    </a:p>
                  </a:txBody>
                  <a:tcPr marL="91425" marR="91425" marT="91425" marB="91425"/>
                </a:tc>
              </a:tr>
              <a:tr h="381000">
                <a:tc>
                  <a:txBody>
                    <a:bodyPr/>
                    <a:lstStyle/>
                    <a:p>
                      <a:pPr marL="0" lvl="0" indent="0" algn="l" rtl="0">
                        <a:spcBef>
                          <a:spcPts val="0"/>
                        </a:spcBef>
                        <a:spcAft>
                          <a:spcPts val="0"/>
                        </a:spcAft>
                        <a:buNone/>
                      </a:pPr>
                      <a:r>
                        <a:rPr lang="id"/>
                        <a:t>flushall</a:t>
                      </a:r>
                      <a:endParaRPr/>
                    </a:p>
                  </a:txBody>
                  <a:tcPr marL="91425" marR="91425" marT="91425" marB="91425"/>
                </a:tc>
                <a:tc>
                  <a:txBody>
                    <a:bodyPr/>
                    <a:lstStyle/>
                    <a:p>
                      <a:pPr marL="0" lvl="0" indent="0" algn="l" rtl="0">
                        <a:spcBef>
                          <a:spcPts val="0"/>
                        </a:spcBef>
                        <a:spcAft>
                          <a:spcPts val="0"/>
                        </a:spcAft>
                        <a:buNone/>
                      </a:pPr>
                      <a:r>
                        <a:rPr lang="id"/>
                        <a:t>Remove all keys from all databases</a:t>
                      </a:r>
                      <a:endParaRP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Pipeline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Pipeline</a:t>
            </a:r>
            <a:endParaRPr/>
          </a:p>
        </p:txBody>
      </p:sp>
      <p:sp>
        <p:nvSpPr>
          <p:cNvPr id="354" name="Google Shape;354;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Perintah yang dikirim dari client ke server redis menggunakan Request/Response protocol</a:t>
            </a:r>
            <a:endParaRPr/>
          </a:p>
          <a:p>
            <a:pPr marL="457200" lvl="0" indent="-311150" algn="l" rtl="0">
              <a:spcBef>
                <a:spcPts val="0"/>
              </a:spcBef>
              <a:spcAft>
                <a:spcPts val="0"/>
              </a:spcAft>
              <a:buSzPts val="1300"/>
              <a:buChar char="●"/>
            </a:pPr>
            <a:r>
              <a:rPr lang="id"/>
              <a:t>Artinya tiap request yang dikirim ke server redis, maka redis akan membalasnya secara langsung</a:t>
            </a:r>
            <a:endParaRPr/>
          </a:p>
          <a:p>
            <a:pPr marL="457200" lvl="0" indent="-311150" algn="l" rtl="0">
              <a:spcBef>
                <a:spcPts val="0"/>
              </a:spcBef>
              <a:spcAft>
                <a:spcPts val="0"/>
              </a:spcAft>
              <a:buSzPts val="1300"/>
              <a:buChar char="●"/>
            </a:pPr>
            <a:r>
              <a:rPr lang="id"/>
              <a:t>Kadang ada kebutuhan kita mengirim data ke redis dalam jumlah besar, misal ketika ada kasus memindahkan data dari database mysql ke redis</a:t>
            </a:r>
            <a:endParaRPr/>
          </a:p>
          <a:p>
            <a:pPr marL="457200" lvl="0" indent="-311150" algn="l" rtl="0">
              <a:spcBef>
                <a:spcPts val="0"/>
              </a:spcBef>
              <a:spcAft>
                <a:spcPts val="0"/>
              </a:spcAft>
              <a:buSzPts val="1300"/>
              <a:buChar char="●"/>
            </a:pPr>
            <a:r>
              <a:rPr lang="id"/>
              <a:t>Jika kita mengirim satu per satu datanya, maka akan butuh waktu lama untuk selesai</a:t>
            </a:r>
            <a:endParaRPr/>
          </a:p>
          <a:p>
            <a:pPr marL="457200" lvl="0" indent="-311150" algn="l" rtl="0">
              <a:spcBef>
                <a:spcPts val="0"/>
              </a:spcBef>
              <a:spcAft>
                <a:spcPts val="0"/>
              </a:spcAft>
              <a:buSzPts val="1300"/>
              <a:buChar char="●"/>
            </a:pPr>
            <a:r>
              <a:rPr lang="id"/>
              <a:t>Redis mendukung operasi bulk via pipeline, dimana kita bisa mengirim beberapa perintah sekaligus dalam satu request</a:t>
            </a:r>
            <a:endParaRPr/>
          </a:p>
          <a:p>
            <a:pPr marL="457200" lvl="0" indent="-311150" algn="l" rtl="0">
              <a:spcBef>
                <a:spcPts val="0"/>
              </a:spcBef>
              <a:spcAft>
                <a:spcPts val="0"/>
              </a:spcAft>
              <a:buSzPts val="1300"/>
              <a:buChar char="●"/>
            </a:pPr>
            <a:r>
              <a:rPr lang="id"/>
              <a:t>Namun perlu diketahui, server redis tidak akan membalas tiap perintah yang dikirim via pipeline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Pipeline Menggunakan Redis Cli</a:t>
            </a:r>
            <a:endParaRPr/>
          </a:p>
        </p:txBody>
      </p:sp>
      <p:sp>
        <p:nvSpPr>
          <p:cNvPr id="360" name="Google Shape;360;p6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
              <a:t>redis-cli --pipe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Transaction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Sejarah Redis</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singkatan dari Remote Dictionary Server adalah sistem basis data key-value berbasis memory</a:t>
            </a:r>
            <a:endParaRPr/>
          </a:p>
          <a:p>
            <a:pPr marL="457200" lvl="0" indent="-311150" algn="l" rtl="0">
              <a:spcBef>
                <a:spcPts val="0"/>
              </a:spcBef>
              <a:spcAft>
                <a:spcPts val="0"/>
              </a:spcAft>
              <a:buSzPts val="1300"/>
              <a:buChar char="●"/>
            </a:pPr>
            <a:r>
              <a:rPr lang="id"/>
              <a:t>Pertama kali rilis tahun 2009 sebagai project open source</a:t>
            </a:r>
            <a:endParaRPr/>
          </a:p>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3"/>
              </a:rPr>
              <a:t>https://redis.io/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Transaction</a:t>
            </a:r>
            <a:endParaRPr/>
          </a:p>
        </p:txBody>
      </p:sp>
      <p:sp>
        <p:nvSpPr>
          <p:cNvPr id="371" name="Google Shape;371;p6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Seperti pada database relational, redis juga mendukung transaction</a:t>
            </a:r>
            <a:endParaRPr/>
          </a:p>
          <a:p>
            <a:pPr marL="457200" lvl="0" indent="-311150" algn="l" rtl="0">
              <a:spcBef>
                <a:spcPts val="0"/>
              </a:spcBef>
              <a:spcAft>
                <a:spcPts val="0"/>
              </a:spcAft>
              <a:buSzPts val="1300"/>
              <a:buChar char="●"/>
            </a:pPr>
            <a:r>
              <a:rPr lang="id"/>
              <a:t>Proses transaction adalah proses dimana kita mengirimkan beberapa perintah, dan perintah tersebut akan dianggap sukses jika semua perintah sukses, jika gagal maka semua perintah harus dibatalkan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Transaction</a:t>
            </a:r>
            <a:endParaRPr/>
          </a:p>
        </p:txBody>
      </p:sp>
      <p:graphicFrame>
        <p:nvGraphicFramePr>
          <p:cNvPr id="377" name="Google Shape;377;p63"/>
          <p:cNvGraphicFramePr/>
          <p:nvPr/>
        </p:nvGraphicFramePr>
        <p:xfrm>
          <a:off x="952500" y="2190750"/>
          <a:ext cx="7239000" cy="158484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multi</a:t>
                      </a:r>
                      <a:endParaRPr/>
                    </a:p>
                  </a:txBody>
                  <a:tcPr marL="91425" marR="91425" marT="91425" marB="91425"/>
                </a:tc>
                <a:tc>
                  <a:txBody>
                    <a:bodyPr/>
                    <a:lstStyle/>
                    <a:p>
                      <a:pPr marL="0" lvl="0" indent="0" algn="l" rtl="0">
                        <a:spcBef>
                          <a:spcPts val="0"/>
                        </a:spcBef>
                        <a:spcAft>
                          <a:spcPts val="0"/>
                        </a:spcAft>
                        <a:buNone/>
                      </a:pPr>
                      <a:r>
                        <a:rPr lang="id"/>
                        <a:t>Mark the start of a transaction block</a:t>
                      </a:r>
                      <a:endParaRPr/>
                    </a:p>
                  </a:txBody>
                  <a:tcPr marL="91425" marR="91425" marT="91425" marB="91425"/>
                </a:tc>
              </a:tr>
              <a:tr h="381000">
                <a:tc>
                  <a:txBody>
                    <a:bodyPr/>
                    <a:lstStyle/>
                    <a:p>
                      <a:pPr marL="0" lvl="0" indent="0" algn="l" rtl="0">
                        <a:spcBef>
                          <a:spcPts val="0"/>
                        </a:spcBef>
                        <a:spcAft>
                          <a:spcPts val="0"/>
                        </a:spcAft>
                        <a:buNone/>
                      </a:pPr>
                      <a:r>
                        <a:rPr lang="id"/>
                        <a:t>exec</a:t>
                      </a:r>
                      <a:endParaRPr/>
                    </a:p>
                  </a:txBody>
                  <a:tcPr marL="91425" marR="91425" marT="91425" marB="91425"/>
                </a:tc>
                <a:tc>
                  <a:txBody>
                    <a:bodyPr/>
                    <a:lstStyle/>
                    <a:p>
                      <a:pPr marL="0" lvl="0" indent="0" algn="l" rtl="0">
                        <a:spcBef>
                          <a:spcPts val="0"/>
                        </a:spcBef>
                        <a:spcAft>
                          <a:spcPts val="0"/>
                        </a:spcAft>
                        <a:buNone/>
                      </a:pPr>
                      <a:r>
                        <a:rPr lang="id"/>
                        <a:t>Execute all commands issued after MULTI</a:t>
                      </a:r>
                      <a:endParaRPr/>
                    </a:p>
                  </a:txBody>
                  <a:tcPr marL="91425" marR="91425" marT="91425" marB="91425"/>
                </a:tc>
              </a:tr>
              <a:tr h="381000">
                <a:tc>
                  <a:txBody>
                    <a:bodyPr/>
                    <a:lstStyle/>
                    <a:p>
                      <a:pPr marL="0" lvl="0" indent="0" algn="l" rtl="0">
                        <a:spcBef>
                          <a:spcPts val="0"/>
                        </a:spcBef>
                        <a:spcAft>
                          <a:spcPts val="0"/>
                        </a:spcAft>
                        <a:buNone/>
                      </a:pPr>
                      <a:r>
                        <a:rPr lang="id"/>
                        <a:t>discard</a:t>
                      </a:r>
                      <a:endParaRPr/>
                    </a:p>
                  </a:txBody>
                  <a:tcPr marL="91425" marR="91425" marT="91425" marB="91425"/>
                </a:tc>
                <a:tc>
                  <a:txBody>
                    <a:bodyPr/>
                    <a:lstStyle/>
                    <a:p>
                      <a:pPr marL="0" lvl="0" indent="0" algn="l" rtl="0">
                        <a:spcBef>
                          <a:spcPts val="0"/>
                        </a:spcBef>
                        <a:spcAft>
                          <a:spcPts val="0"/>
                        </a:spcAft>
                        <a:buNone/>
                      </a:pPr>
                      <a:r>
                        <a:rPr lang="id"/>
                        <a:t>Discard all commands issued after MULTI</a:t>
                      </a:r>
                      <a:endParaRPr/>
                    </a:p>
                  </a:txBody>
                  <a:tcPr marL="91425" marR="91425" marT="91425" marB="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Monitor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Monitor</a:t>
            </a:r>
            <a:endParaRPr/>
          </a:p>
        </p:txBody>
      </p:sp>
      <p:sp>
        <p:nvSpPr>
          <p:cNvPr id="388" name="Google Shape;388;p6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ada kasus kita ingin mendebug aplikasi saat berkomunikasi dengan redis</a:t>
            </a:r>
            <a:endParaRPr/>
          </a:p>
          <a:p>
            <a:pPr marL="457200" lvl="0" indent="-311150" algn="l" rtl="0">
              <a:spcBef>
                <a:spcPts val="0"/>
              </a:spcBef>
              <a:spcAft>
                <a:spcPts val="0"/>
              </a:spcAft>
              <a:buSzPts val="1300"/>
              <a:buChar char="●"/>
            </a:pPr>
            <a:r>
              <a:rPr lang="id"/>
              <a:t>Redis memiliki fitur monitor, yaitu fitur untuk memonitor semua request yang masuk ke redis server</a:t>
            </a:r>
            <a:endParaRPr/>
          </a:p>
          <a:p>
            <a:pPr marL="457200" lvl="0" indent="-311150" algn="l" rtl="0">
              <a:spcBef>
                <a:spcPts val="0"/>
              </a:spcBef>
              <a:spcAft>
                <a:spcPts val="0"/>
              </a:spcAft>
              <a:buSzPts val="1300"/>
              <a:buChar char="●"/>
            </a:pPr>
            <a:r>
              <a:rPr lang="id"/>
              <a:t>Dengan fitur ini kita bisa mudah mendebug jika ternyata ada perintah yang salah yang dikirim oleh aplikasi kita ke redis server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Monitor</a:t>
            </a:r>
            <a:endParaRPr/>
          </a:p>
        </p:txBody>
      </p:sp>
      <p:graphicFrame>
        <p:nvGraphicFramePr>
          <p:cNvPr id="394" name="Google Shape;394;p66"/>
          <p:cNvGraphicFramePr/>
          <p:nvPr/>
        </p:nvGraphicFramePr>
        <p:xfrm>
          <a:off x="952500" y="2190750"/>
          <a:ext cx="7239000" cy="100578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monitor</a:t>
                      </a:r>
                      <a:endParaRPr/>
                    </a:p>
                  </a:txBody>
                  <a:tcPr marL="91425" marR="91425" marT="91425" marB="91425"/>
                </a:tc>
                <a:tc>
                  <a:txBody>
                    <a:bodyPr/>
                    <a:lstStyle/>
                    <a:p>
                      <a:pPr marL="0" lvl="0" indent="0" algn="l" rtl="0">
                        <a:spcBef>
                          <a:spcPts val="0"/>
                        </a:spcBef>
                        <a:spcAft>
                          <a:spcPts val="0"/>
                        </a:spcAft>
                        <a:buNone/>
                      </a:pPr>
                      <a:r>
                        <a:rPr lang="id"/>
                        <a:t>Listen for all requests received by the server in real time</a:t>
                      </a:r>
                      <a:endParaRPr/>
                    </a:p>
                  </a:txBody>
                  <a:tcPr marL="91425" marR="91425" marT="91425" marB="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Server Information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Server Information</a:t>
            </a:r>
            <a:endParaRPr/>
          </a:p>
        </p:txBody>
      </p:sp>
      <p:sp>
        <p:nvSpPr>
          <p:cNvPr id="405" name="Google Shape;405;p6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butuh mendapatkan informasi dan statistik redis server</a:t>
            </a:r>
            <a:endParaRPr/>
          </a:p>
          <a:p>
            <a:pPr marL="457200" lvl="0" indent="-311150" algn="l" rtl="0">
              <a:spcBef>
                <a:spcPts val="0"/>
              </a:spcBef>
              <a:spcAft>
                <a:spcPts val="0"/>
              </a:spcAft>
              <a:buSzPts val="1300"/>
              <a:buChar char="●"/>
            </a:pPr>
            <a:r>
              <a:rPr lang="id"/>
              <a:t>Seperti jumlah memory yang sudah terpakai, konfigurasi dan lain-lain</a:t>
            </a:r>
            <a:endParaRPr/>
          </a:p>
          <a:p>
            <a:pPr marL="457200" lvl="0" indent="-311150" algn="l" rtl="0">
              <a:spcBef>
                <a:spcPts val="0"/>
              </a:spcBef>
              <a:spcAft>
                <a:spcPts val="0"/>
              </a:spcAft>
              <a:buSzPts val="1300"/>
              <a:buChar char="●"/>
            </a:pPr>
            <a:r>
              <a:rPr lang="id"/>
              <a:t>Redis memiliki fitur ini, sehingga kita sangat mudah untuk mendapat informasi server dan memonitor nya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Server Information</a:t>
            </a:r>
            <a:endParaRPr/>
          </a:p>
        </p:txBody>
      </p:sp>
      <p:graphicFrame>
        <p:nvGraphicFramePr>
          <p:cNvPr id="411" name="Google Shape;411;p69"/>
          <p:cNvGraphicFramePr/>
          <p:nvPr/>
        </p:nvGraphicFramePr>
        <p:xfrm>
          <a:off x="952500" y="2190750"/>
          <a:ext cx="7239000" cy="179820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info</a:t>
                      </a:r>
                      <a:endParaRPr/>
                    </a:p>
                  </a:txBody>
                  <a:tcPr marL="91425" marR="91425" marT="91425" marB="91425"/>
                </a:tc>
                <a:tc>
                  <a:txBody>
                    <a:bodyPr/>
                    <a:lstStyle/>
                    <a:p>
                      <a:pPr marL="0" lvl="0" indent="0" algn="l" rtl="0">
                        <a:spcBef>
                          <a:spcPts val="0"/>
                        </a:spcBef>
                        <a:spcAft>
                          <a:spcPts val="0"/>
                        </a:spcAft>
                        <a:buNone/>
                      </a:pPr>
                      <a:r>
                        <a:rPr lang="id"/>
                        <a:t>Get information and statistics about the server</a:t>
                      </a:r>
                      <a:endParaRPr/>
                    </a:p>
                  </a:txBody>
                  <a:tcPr marL="91425" marR="91425" marT="91425" marB="91425"/>
                </a:tc>
              </a:tr>
              <a:tr h="381000">
                <a:tc>
                  <a:txBody>
                    <a:bodyPr/>
                    <a:lstStyle/>
                    <a:p>
                      <a:pPr marL="0" lvl="0" indent="0" algn="l" rtl="0">
                        <a:spcBef>
                          <a:spcPts val="0"/>
                        </a:spcBef>
                        <a:spcAft>
                          <a:spcPts val="0"/>
                        </a:spcAft>
                        <a:buNone/>
                      </a:pPr>
                      <a:r>
                        <a:rPr lang="id"/>
                        <a:t>config</a:t>
                      </a:r>
                      <a:endParaRPr/>
                    </a:p>
                  </a:txBody>
                  <a:tcPr marL="91425" marR="91425" marT="91425" marB="91425"/>
                </a:tc>
                <a:tc>
                  <a:txBody>
                    <a:bodyPr/>
                    <a:lstStyle/>
                    <a:p>
                      <a:pPr marL="0" lvl="0" indent="0" algn="l" rtl="0">
                        <a:spcBef>
                          <a:spcPts val="0"/>
                        </a:spcBef>
                        <a:spcAft>
                          <a:spcPts val="0"/>
                        </a:spcAft>
                        <a:buNone/>
                      </a:pPr>
                      <a:r>
                        <a:rPr lang="id"/>
                        <a:t>Get the value of a configuration parameter</a:t>
                      </a:r>
                      <a:endParaRPr/>
                    </a:p>
                  </a:txBody>
                  <a:tcPr marL="91425" marR="91425" marT="91425" marB="91425"/>
                </a:tc>
              </a:tr>
              <a:tr h="381000">
                <a:tc>
                  <a:txBody>
                    <a:bodyPr/>
                    <a:lstStyle/>
                    <a:p>
                      <a:pPr marL="0" lvl="0" indent="0" algn="l" rtl="0">
                        <a:spcBef>
                          <a:spcPts val="0"/>
                        </a:spcBef>
                        <a:spcAft>
                          <a:spcPts val="0"/>
                        </a:spcAft>
                        <a:buNone/>
                      </a:pPr>
                      <a:r>
                        <a:rPr lang="id"/>
                        <a:t>slowlog</a:t>
                      </a:r>
                      <a:endParaRPr/>
                    </a:p>
                  </a:txBody>
                  <a:tcPr marL="91425" marR="91425" marT="91425" marB="91425"/>
                </a:tc>
                <a:tc>
                  <a:txBody>
                    <a:bodyPr/>
                    <a:lstStyle/>
                    <a:p>
                      <a:pPr marL="0" lvl="0" indent="0" algn="l" rtl="0">
                        <a:spcBef>
                          <a:spcPts val="0"/>
                        </a:spcBef>
                        <a:spcAft>
                          <a:spcPts val="0"/>
                        </a:spcAft>
                        <a:buNone/>
                      </a:pPr>
                      <a:r>
                        <a:rPr lang="id"/>
                        <a:t>Return top entries from the slowlog</a:t>
                      </a:r>
                      <a:endParaRPr/>
                    </a:p>
                  </a:txBody>
                  <a:tcPr marL="91425" marR="91425" marT="91425" marB="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Client Connection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Client Connection</a:t>
            </a:r>
            <a:endParaRPr/>
          </a:p>
        </p:txBody>
      </p:sp>
      <p:sp>
        <p:nvSpPr>
          <p:cNvPr id="422" name="Google Shape;422;p7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menyimpan semua informasi client di server</a:t>
            </a:r>
            <a:endParaRPr/>
          </a:p>
          <a:p>
            <a:pPr marL="457200" lvl="0" indent="-311150" algn="l" rtl="0">
              <a:spcBef>
                <a:spcPts val="0"/>
              </a:spcBef>
              <a:spcAft>
                <a:spcPts val="0"/>
              </a:spcAft>
              <a:buSzPts val="1300"/>
              <a:buChar char="●"/>
            </a:pPr>
            <a:r>
              <a:rPr lang="id"/>
              <a:t>Hal ini memudahkan kita untuk melihat daftar client, dan juga mengecek jika ada anomali, seperti terlalu banyak koneksi client ke redis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Apa Itu Key-Value Database?</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adalah sistem basis data berbasis key-value</a:t>
            </a:r>
            <a:endParaRPr/>
          </a:p>
          <a:p>
            <a:pPr marL="457200" lvl="0" indent="-311150" algn="l" rtl="0">
              <a:spcBef>
                <a:spcPts val="0"/>
              </a:spcBef>
              <a:spcAft>
                <a:spcPts val="0"/>
              </a:spcAft>
              <a:buSzPts val="1300"/>
              <a:buChar char="●"/>
            </a:pPr>
            <a:r>
              <a:rPr lang="id"/>
              <a:t>Paradigma key-value adalah paradigma dimana data disimpan dalam bentuk pair (key-value)</a:t>
            </a:r>
            <a:endParaRPr/>
          </a:p>
          <a:p>
            <a:pPr marL="457200" lvl="0" indent="-311150" algn="l" rtl="0">
              <a:spcBef>
                <a:spcPts val="0"/>
              </a:spcBef>
              <a:spcAft>
                <a:spcPts val="0"/>
              </a:spcAft>
              <a:buSzPts val="1300"/>
              <a:buChar char="●"/>
            </a:pPr>
            <a:r>
              <a:rPr lang="id"/>
              <a:t>Key mirip dengan primary key dari data, sedangkan value adalah isi dari datanya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a:t>
            </a:r>
            <a:r>
              <a:rPr lang="id" smtClean="0"/>
              <a:t>Client</a:t>
            </a:r>
            <a:r>
              <a:rPr lang="id" smtClean="0"/>
              <a:t> </a:t>
            </a:r>
            <a:r>
              <a:rPr lang="id"/>
              <a:t>Information</a:t>
            </a:r>
            <a:endParaRPr/>
          </a:p>
        </p:txBody>
      </p:sp>
      <p:graphicFrame>
        <p:nvGraphicFramePr>
          <p:cNvPr id="428" name="Google Shape;428;p72"/>
          <p:cNvGraphicFramePr/>
          <p:nvPr/>
        </p:nvGraphicFramePr>
        <p:xfrm>
          <a:off x="952500" y="2190750"/>
          <a:ext cx="7239000" cy="179820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client list</a:t>
                      </a:r>
                      <a:endParaRPr/>
                    </a:p>
                  </a:txBody>
                  <a:tcPr marL="91425" marR="91425" marT="91425" marB="91425"/>
                </a:tc>
                <a:tc>
                  <a:txBody>
                    <a:bodyPr/>
                    <a:lstStyle/>
                    <a:p>
                      <a:pPr marL="0" lvl="0" indent="0" algn="l" rtl="0">
                        <a:spcBef>
                          <a:spcPts val="0"/>
                        </a:spcBef>
                        <a:spcAft>
                          <a:spcPts val="0"/>
                        </a:spcAft>
                        <a:buNone/>
                      </a:pPr>
                      <a:r>
                        <a:rPr lang="id"/>
                        <a:t>Get the list of client connections</a:t>
                      </a:r>
                      <a:endParaRPr/>
                    </a:p>
                  </a:txBody>
                  <a:tcPr marL="91425" marR="91425" marT="91425" marB="91425"/>
                </a:tc>
              </a:tr>
              <a:tr h="381000">
                <a:tc>
                  <a:txBody>
                    <a:bodyPr/>
                    <a:lstStyle/>
                    <a:p>
                      <a:pPr marL="0" lvl="0" indent="0" algn="l" rtl="0">
                        <a:spcBef>
                          <a:spcPts val="0"/>
                        </a:spcBef>
                        <a:spcAft>
                          <a:spcPts val="0"/>
                        </a:spcAft>
                        <a:buNone/>
                      </a:pPr>
                      <a:r>
                        <a:rPr lang="id"/>
                        <a:t>client id</a:t>
                      </a:r>
                      <a:endParaRPr/>
                    </a:p>
                  </a:txBody>
                  <a:tcPr marL="91425" marR="91425" marT="91425" marB="91425"/>
                </a:tc>
                <a:tc>
                  <a:txBody>
                    <a:bodyPr/>
                    <a:lstStyle/>
                    <a:p>
                      <a:pPr marL="0" lvl="0" indent="0" algn="l" rtl="0">
                        <a:spcBef>
                          <a:spcPts val="0"/>
                        </a:spcBef>
                        <a:spcAft>
                          <a:spcPts val="0"/>
                        </a:spcAft>
                        <a:buNone/>
                      </a:pPr>
                      <a:r>
                        <a:rPr lang="id"/>
                        <a:t>Returns the client ID for the current connection</a:t>
                      </a:r>
                      <a:endParaRPr/>
                    </a:p>
                  </a:txBody>
                  <a:tcPr marL="91425" marR="91425" marT="91425" marB="91425"/>
                </a:tc>
              </a:tr>
              <a:tr h="381000">
                <a:tc>
                  <a:txBody>
                    <a:bodyPr/>
                    <a:lstStyle/>
                    <a:p>
                      <a:pPr marL="0" lvl="0" indent="0" algn="l" rtl="0">
                        <a:spcBef>
                          <a:spcPts val="0"/>
                        </a:spcBef>
                        <a:spcAft>
                          <a:spcPts val="0"/>
                        </a:spcAft>
                        <a:buNone/>
                      </a:pPr>
                      <a:r>
                        <a:rPr lang="id"/>
                        <a:t>client kill ip:port</a:t>
                      </a:r>
                      <a:endParaRPr/>
                    </a:p>
                  </a:txBody>
                  <a:tcPr marL="91425" marR="91425" marT="91425" marB="91425"/>
                </a:tc>
                <a:tc>
                  <a:txBody>
                    <a:bodyPr/>
                    <a:lstStyle/>
                    <a:p>
                      <a:pPr marL="0" lvl="0" indent="0" algn="l" rtl="0">
                        <a:spcBef>
                          <a:spcPts val="0"/>
                        </a:spcBef>
                        <a:spcAft>
                          <a:spcPts val="0"/>
                        </a:spcAft>
                        <a:buNone/>
                      </a:pPr>
                      <a:r>
                        <a:rPr lang="id"/>
                        <a:t>Kill the connection of a client</a:t>
                      </a:r>
                      <a:endParaRPr/>
                    </a:p>
                  </a:txBody>
                  <a:tcPr marL="91425" marR="91425" marT="91425" marB="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Security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Security</a:t>
            </a:r>
            <a:endParaRPr/>
          </a:p>
        </p:txBody>
      </p:sp>
      <p:sp>
        <p:nvSpPr>
          <p:cNvPr id="439" name="Google Shape;439;p7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ketika kita menyalakan redis server, redis server akan mendengarkan request dari semua network interface. Ini sangat berbahaya, karena bisa jadi redis terekspos secara public</a:t>
            </a:r>
            <a:endParaRPr/>
          </a:p>
          <a:p>
            <a:pPr marL="457200" lvl="0" indent="-311150" algn="l" rtl="0">
              <a:spcBef>
                <a:spcPts val="0"/>
              </a:spcBef>
              <a:spcAft>
                <a:spcPts val="0"/>
              </a:spcAft>
              <a:buSzPts val="1300"/>
              <a:buChar char="●"/>
            </a:pPr>
            <a:r>
              <a:rPr lang="id"/>
              <a:t>Namun, redis punya second layer untuk pengecekan koneksi, yaitu mode protected, secara default mode protectednya aktif, artinya walaupun redis bisa diakses dari manapun, tapi redis hanya mau menerima request dari 127.0.0.1 (localhost)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Network</a:t>
            </a:r>
            <a:endParaRPr/>
          </a:p>
        </p:txBody>
      </p:sp>
      <p:pic>
        <p:nvPicPr>
          <p:cNvPr id="445" name="Google Shape;445;p7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Protected Mode</a:t>
            </a:r>
            <a:endParaRPr/>
          </a:p>
        </p:txBody>
      </p:sp>
      <p:pic>
        <p:nvPicPr>
          <p:cNvPr id="451" name="Google Shape;451;p7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Authentication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Authentication</a:t>
            </a:r>
            <a:endParaRPr/>
          </a:p>
        </p:txBody>
      </p:sp>
      <p:sp>
        <p:nvSpPr>
          <p:cNvPr id="462" name="Google Shape;462;p7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Authentication adalah proses verifikasi identitas untuk memastikan bahwa yang mengakses adalah identitas yang benar</a:t>
            </a:r>
            <a:endParaRPr/>
          </a:p>
          <a:p>
            <a:pPr marL="457200" lvl="0" indent="-311150" algn="l" rtl="0">
              <a:spcBef>
                <a:spcPts val="0"/>
              </a:spcBef>
              <a:spcAft>
                <a:spcPts val="0"/>
              </a:spcAft>
              <a:buSzPts val="1300"/>
              <a:buChar char="●"/>
            </a:pPr>
            <a:r>
              <a:rPr lang="id"/>
              <a:t>Redis memiliki fitur authentication, dan kita bisa menambahkannya di file konfigurasi di server redis</a:t>
            </a:r>
            <a:endParaRPr/>
          </a:p>
          <a:p>
            <a:pPr marL="457200" lvl="0" indent="-311150" algn="l" rtl="0">
              <a:spcBef>
                <a:spcPts val="0"/>
              </a:spcBef>
              <a:spcAft>
                <a:spcPts val="0"/>
              </a:spcAft>
              <a:buSzPts val="1300"/>
              <a:buChar char="●"/>
            </a:pPr>
            <a:r>
              <a:rPr lang="id"/>
              <a:t>Namun perlu diingat, proses authentication di redis itu sangat cepat, jadi pastikan gunakan password sepanjang mungkin agar tidak mudah untuk di brute force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User</a:t>
            </a:r>
            <a:endParaRPr/>
          </a:p>
        </p:txBody>
      </p:sp>
      <p:pic>
        <p:nvPicPr>
          <p:cNvPr id="468" name="Google Shape;468;p7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Authorization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Authorization</a:t>
            </a:r>
            <a:endParaRPr/>
          </a:p>
        </p:txBody>
      </p:sp>
      <p:sp>
        <p:nvSpPr>
          <p:cNvPr id="479" name="Google Shape;479;p8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Authorization adalah prose memberi hak akses terhadap identitas yang telah berhasil melewati proses authentication</a:t>
            </a:r>
            <a:endParaRPr/>
          </a:p>
          <a:p>
            <a:pPr marL="457200" lvl="0" indent="-311150" algn="l" rtl="0">
              <a:spcBef>
                <a:spcPts val="0"/>
              </a:spcBef>
              <a:spcAft>
                <a:spcPts val="0"/>
              </a:spcAft>
              <a:buSzPts val="1300"/>
              <a:buChar char="●"/>
            </a:pPr>
            <a:r>
              <a:rPr lang="id"/>
              <a:t>Redis mendukung hal ini, jadi kita bisa membatasi hak akses apa saja yang bisa dilakukan oleh identitas yang kita buat</a:t>
            </a:r>
            <a:endParaRPr/>
          </a:p>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3"/>
              </a:rPr>
              <a:t>https://redis.io/topics/acl</a:t>
            </a:r>
            <a:endParaRPr/>
          </a:p>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4"/>
              </a:rPr>
              <a:t>https://redis.io/commands/acl-cat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Key-Value Database</a:t>
            </a:r>
            <a:endParaRPr/>
          </a:p>
        </p:txBody>
      </p:sp>
      <p:pic>
        <p:nvPicPr>
          <p:cNvPr id="123" name="Google Shape;123;p19"/>
          <p:cNvPicPr preferRelativeResize="0"/>
          <p:nvPr/>
        </p:nvPicPr>
        <p:blipFill>
          <a:blip r:embed="rId3">
            <a:alphaModFix/>
          </a:blip>
          <a:stretch>
            <a:fillRect/>
          </a:stretch>
        </p:blipFill>
        <p:spPr>
          <a:xfrm>
            <a:off x="2601238" y="2006250"/>
            <a:ext cx="3941525" cy="2667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ACL</a:t>
            </a:r>
            <a:endParaRPr/>
          </a:p>
        </p:txBody>
      </p:sp>
      <p:pic>
        <p:nvPicPr>
          <p:cNvPr id="485" name="Google Shape;485;p8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Persistence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Persistence</a:t>
            </a:r>
            <a:endParaRPr/>
          </a:p>
        </p:txBody>
      </p:sp>
      <p:sp>
        <p:nvSpPr>
          <p:cNvPr id="496" name="Google Shape;496;p8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Media penyimpanan utama redis adalah di memory</a:t>
            </a:r>
            <a:endParaRPr/>
          </a:p>
          <a:p>
            <a:pPr marL="457200" lvl="0" indent="-311150" algn="l" rtl="0">
              <a:spcBef>
                <a:spcPts val="0"/>
              </a:spcBef>
              <a:spcAft>
                <a:spcPts val="0"/>
              </a:spcAft>
              <a:buSzPts val="1300"/>
              <a:buChar char="●"/>
            </a:pPr>
            <a:r>
              <a:rPr lang="id"/>
              <a:t>Namun kita bisa menyimpan data di memory redis tersebut di disk jika kita mau</a:t>
            </a:r>
            <a:endParaRPr/>
          </a:p>
          <a:p>
            <a:pPr marL="457200" lvl="0" indent="-311150" algn="l" rtl="0">
              <a:spcBef>
                <a:spcPts val="0"/>
              </a:spcBef>
              <a:spcAft>
                <a:spcPts val="0"/>
              </a:spcAft>
              <a:buSzPts val="1300"/>
              <a:buChar char="●"/>
            </a:pPr>
            <a:r>
              <a:rPr lang="id"/>
              <a:t>Namun perlu diingat proses penyimpanan data ke disk redis tidak realtime, dia dilakukan secara scheduler dengan konfigurasi tertentu</a:t>
            </a:r>
            <a:endParaRPr/>
          </a:p>
          <a:p>
            <a:pPr marL="457200" lvl="0" indent="-311150" algn="l" rtl="0">
              <a:spcBef>
                <a:spcPts val="0"/>
              </a:spcBef>
              <a:spcAft>
                <a:spcPts val="0"/>
              </a:spcAft>
              <a:buSzPts val="1300"/>
              <a:buChar char="●"/>
            </a:pPr>
            <a:r>
              <a:rPr lang="id"/>
              <a:t>Jadi jangan jadikan redis sebagai media penyimpanan persistence, gunakan redis sebagai database untuk membantu database persistence lainnya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Persistence</a:t>
            </a:r>
            <a:endParaRPr/>
          </a:p>
        </p:txBody>
      </p:sp>
      <p:pic>
        <p:nvPicPr>
          <p:cNvPr id="502" name="Google Shape;502;p8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Persistence</a:t>
            </a:r>
            <a:endParaRPr/>
          </a:p>
        </p:txBody>
      </p:sp>
      <p:graphicFrame>
        <p:nvGraphicFramePr>
          <p:cNvPr id="508" name="Google Shape;508;p86"/>
          <p:cNvGraphicFramePr/>
          <p:nvPr/>
        </p:nvGraphicFramePr>
        <p:xfrm>
          <a:off x="952500" y="2190750"/>
          <a:ext cx="3000000" cy="3000000"/>
        </p:xfrm>
        <a:graphic>
          <a:graphicData uri="http://schemas.openxmlformats.org/drawingml/2006/table">
            <a:tbl>
              <a:tblPr>
                <a:noFill/>
                <a:tableStyleId>{E8E766E8-3D0D-403C-9401-F80FFB5ACFFD}</a:tableStyleId>
              </a:tblPr>
              <a:tblGrid>
                <a:gridCol w="3619500"/>
                <a:gridCol w="3619500"/>
              </a:tblGrid>
              <a:tr h="381000">
                <a:tc>
                  <a:txBody>
                    <a:bodyPr/>
                    <a:lstStyle/>
                    <a:p>
                      <a:pPr marL="0" lvl="0" indent="0" algn="l" rtl="0">
                        <a:spcBef>
                          <a:spcPts val="0"/>
                        </a:spcBef>
                        <a:spcAft>
                          <a:spcPts val="0"/>
                        </a:spcAft>
                        <a:buNone/>
                      </a:pPr>
                      <a:r>
                        <a:rPr lang="id"/>
                        <a:t>Operasi</a:t>
                      </a:r>
                      <a:endParaRPr/>
                    </a:p>
                  </a:txBody>
                  <a:tcPr marL="91425" marR="91425" marT="91425" marB="91425">
                    <a:solidFill>
                      <a:srgbClr val="B7B7B7"/>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B7B7B7"/>
                    </a:solidFill>
                  </a:tcPr>
                </a:tc>
              </a:tr>
              <a:tr h="381000">
                <a:tc>
                  <a:txBody>
                    <a:bodyPr/>
                    <a:lstStyle/>
                    <a:p>
                      <a:pPr marL="0" lvl="0" indent="0" algn="l" rtl="0">
                        <a:spcBef>
                          <a:spcPts val="0"/>
                        </a:spcBef>
                        <a:spcAft>
                          <a:spcPts val="0"/>
                        </a:spcAft>
                        <a:buNone/>
                      </a:pPr>
                      <a:r>
                        <a:rPr lang="id"/>
                        <a:t>save</a:t>
                      </a:r>
                      <a:endParaRPr/>
                    </a:p>
                  </a:txBody>
                  <a:tcPr marL="91425" marR="91425" marT="91425" marB="91425"/>
                </a:tc>
                <a:tc>
                  <a:txBody>
                    <a:bodyPr/>
                    <a:lstStyle/>
                    <a:p>
                      <a:pPr marL="0" lvl="0" indent="0" algn="l" rtl="0">
                        <a:spcBef>
                          <a:spcPts val="0"/>
                        </a:spcBef>
                        <a:spcAft>
                          <a:spcPts val="0"/>
                        </a:spcAft>
                        <a:buNone/>
                      </a:pPr>
                      <a:r>
                        <a:rPr lang="id"/>
                        <a:t>Synchronously save the dataset to disk</a:t>
                      </a:r>
                      <a:endParaRPr/>
                    </a:p>
                  </a:txBody>
                  <a:tcPr marL="91425" marR="91425" marT="91425" marB="91425"/>
                </a:tc>
              </a:tr>
              <a:tr h="381000">
                <a:tc>
                  <a:txBody>
                    <a:bodyPr/>
                    <a:lstStyle/>
                    <a:p>
                      <a:pPr marL="0" lvl="0" indent="0" algn="l" rtl="0">
                        <a:spcBef>
                          <a:spcPts val="0"/>
                        </a:spcBef>
                        <a:spcAft>
                          <a:spcPts val="0"/>
                        </a:spcAft>
                        <a:buNone/>
                      </a:pPr>
                      <a:r>
                        <a:rPr lang="id"/>
                        <a:t>bgsave</a:t>
                      </a:r>
                      <a:endParaRPr/>
                    </a:p>
                  </a:txBody>
                  <a:tcPr marL="91425" marR="91425" marT="91425" marB="91425"/>
                </a:tc>
                <a:tc>
                  <a:txBody>
                    <a:bodyPr/>
                    <a:lstStyle/>
                    <a:p>
                      <a:pPr marL="0" lvl="0" indent="0" algn="l" rtl="0">
                        <a:spcBef>
                          <a:spcPts val="0"/>
                        </a:spcBef>
                        <a:spcAft>
                          <a:spcPts val="0"/>
                        </a:spcAft>
                        <a:buNone/>
                      </a:pPr>
                      <a:r>
                        <a:rPr lang="id"/>
                        <a:t>Asynchronously save the dataset to disk</a:t>
                      </a:r>
                      <a:endParaRPr/>
                    </a:p>
                  </a:txBody>
                  <a:tcPr marL="91425" marR="91425" marT="91425" marB="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Eviction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Ketika Memory Redis Penuh</a:t>
            </a:r>
            <a:endParaRPr/>
          </a:p>
        </p:txBody>
      </p:sp>
      <p:sp>
        <p:nvSpPr>
          <p:cNvPr id="519" name="Google Shape;519;p8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Ketika memory redis penuh, maka redis secara default akan mereject semua request penyimpanan data</a:t>
            </a:r>
            <a:endParaRPr/>
          </a:p>
          <a:p>
            <a:pPr marL="457200" lvl="0" indent="-311150" algn="l" rtl="0">
              <a:spcBef>
                <a:spcPts val="0"/>
              </a:spcBef>
              <a:spcAft>
                <a:spcPts val="0"/>
              </a:spcAft>
              <a:buSzPts val="1300"/>
              <a:buChar char="●"/>
            </a:pPr>
            <a:r>
              <a:rPr lang="id"/>
              <a:t>Hal ini mungkin menjadi masalah ketika kita hanya menggunakan redis sebagai cache untuk media penyimpanan sementara</a:t>
            </a:r>
            <a:endParaRPr/>
          </a:p>
          <a:p>
            <a:pPr marL="457200" lvl="0" indent="-311150" algn="l" rtl="0">
              <a:spcBef>
                <a:spcPts val="0"/>
              </a:spcBef>
              <a:spcAft>
                <a:spcPts val="0"/>
              </a:spcAft>
              <a:buSzPts val="1300"/>
              <a:buChar char="●"/>
            </a:pPr>
            <a:r>
              <a:rPr lang="id"/>
              <a:t>Kadang akan sangat berguna jika memory penuh, redis bisa secara otomatis menghapus data yang sudah jarang digunakan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Eviction</a:t>
            </a:r>
            <a:endParaRPr/>
          </a:p>
        </p:txBody>
      </p:sp>
      <p:sp>
        <p:nvSpPr>
          <p:cNvPr id="525" name="Google Shape;525;p8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mendukung fitur eviction (menghapus data lama, dan menerima data baru)</a:t>
            </a:r>
            <a:endParaRPr/>
          </a:p>
          <a:p>
            <a:pPr marL="457200" lvl="0" indent="-311150" algn="l" rtl="0">
              <a:spcBef>
                <a:spcPts val="0"/>
              </a:spcBef>
              <a:spcAft>
                <a:spcPts val="0"/>
              </a:spcAft>
              <a:buSzPts val="1300"/>
              <a:buChar char="●"/>
            </a:pPr>
            <a:r>
              <a:rPr lang="id"/>
              <a:t>Namun untuk mengaktifkan fitur ini, kita perlu memberi tahu redis, maximum memory yang boleh digunakan, dan bagaimana strategi untuk melakukan eviction nya</a:t>
            </a:r>
            <a:endParaRPr/>
          </a:p>
          <a:p>
            <a:pPr marL="457200" lvl="0" indent="-311150" algn="l" rtl="0">
              <a:spcBef>
                <a:spcPts val="0"/>
              </a:spcBef>
              <a:spcAft>
                <a:spcPts val="0"/>
              </a:spcAft>
              <a:buSzPts val="1300"/>
              <a:buChar char="●"/>
            </a:pPr>
            <a:r>
              <a:rPr lang="id" sz="1100" u="sng">
                <a:solidFill>
                  <a:schemeClr val="hlink"/>
                </a:solidFill>
                <a:latin typeface="Arial"/>
                <a:ea typeface="Arial"/>
                <a:cs typeface="Arial"/>
                <a:sym typeface="Arial"/>
                <a:hlinkClick r:id="rId3"/>
              </a:rPr>
              <a:t>https://redis.io/topics/lru-cache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Max Memory</a:t>
            </a:r>
            <a:endParaRPr/>
          </a:p>
        </p:txBody>
      </p:sp>
      <p:pic>
        <p:nvPicPr>
          <p:cNvPr id="531" name="Google Shape;531;p9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Memory Policy</a:t>
            </a:r>
            <a:endParaRPr/>
          </a:p>
        </p:txBody>
      </p:sp>
      <p:pic>
        <p:nvPicPr>
          <p:cNvPr id="537" name="Google Shape;537;p9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Apa Itu In-Memory Database?</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menyimpan datanya di memory, namun kita bisa memintanya untuk menyimpan datanya secara regular permanen di disk. </a:t>
            </a:r>
            <a:endParaRPr/>
          </a:p>
          <a:p>
            <a:pPr marL="457200" lvl="0" indent="-311150" algn="l" rtl="0">
              <a:spcBef>
                <a:spcPts val="0"/>
              </a:spcBef>
              <a:spcAft>
                <a:spcPts val="0"/>
              </a:spcAft>
              <a:buSzPts val="1300"/>
              <a:buChar char="●"/>
            </a:pPr>
            <a:r>
              <a:rPr lang="id"/>
              <a:t>Data di disk hanya dijadikan backup ketika redis berjalan ulang, selama redis berjalan, redis hanya akan melakukan manipulasi data ke memory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Materi Selanjutnya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Materi Selanjutnya</a:t>
            </a:r>
            <a:endParaRPr/>
          </a:p>
        </p:txBody>
      </p:sp>
      <p:sp>
        <p:nvSpPr>
          <p:cNvPr id="548" name="Google Shape;548;p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Redis Collection</a:t>
            </a:r>
            <a:endParaRPr/>
          </a:p>
          <a:p>
            <a:pPr marL="457200" lvl="0" indent="-311150" algn="l" rtl="0">
              <a:spcBef>
                <a:spcPts val="0"/>
              </a:spcBef>
              <a:spcAft>
                <a:spcPts val="0"/>
              </a:spcAft>
              <a:buSzPts val="1300"/>
              <a:buChar char="●"/>
            </a:pPr>
            <a:r>
              <a:rPr lang="id"/>
              <a:t>Redis PubSub</a:t>
            </a:r>
            <a:endParaRPr/>
          </a:p>
          <a:p>
            <a:pPr marL="457200" lvl="0" indent="-311150" algn="l" rtl="0">
              <a:spcBef>
                <a:spcPts val="0"/>
              </a:spcBef>
              <a:spcAft>
                <a:spcPts val="0"/>
              </a:spcAft>
              <a:buSzPts val="1300"/>
              <a:buChar char="●"/>
            </a:pPr>
            <a:r>
              <a:rPr lang="id"/>
              <a:t>Redis Scalability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Eko Kurniawan Khannedy</a:t>
            </a:r>
            <a:endParaRPr/>
          </a:p>
        </p:txBody>
      </p:sp>
      <p:sp>
        <p:nvSpPr>
          <p:cNvPr id="554" name="Google Shape;554;p9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Telegram : @khannedy</a:t>
            </a:r>
            <a:endParaRPr/>
          </a:p>
          <a:p>
            <a:pPr marL="457200" lvl="0" indent="-311150" algn="l" rtl="0">
              <a:spcBef>
                <a:spcPts val="0"/>
              </a:spcBef>
              <a:spcAft>
                <a:spcPts val="0"/>
              </a:spcAft>
              <a:buSzPts val="1300"/>
              <a:buChar char="●"/>
            </a:pPr>
            <a:r>
              <a:rPr lang="id"/>
              <a:t>Facebook : fb.com/ProgrammerZamanNow</a:t>
            </a:r>
            <a:endParaRPr/>
          </a:p>
          <a:p>
            <a:pPr marL="457200" lvl="0" indent="-311150" algn="l" rtl="0">
              <a:spcBef>
                <a:spcPts val="0"/>
              </a:spcBef>
              <a:spcAft>
                <a:spcPts val="0"/>
              </a:spcAft>
              <a:buSzPts val="1300"/>
              <a:buChar char="●"/>
            </a:pPr>
            <a:r>
              <a:rPr lang="id"/>
              <a:t>Instagram : instagram.com/programmerzamannow</a:t>
            </a:r>
            <a:endParaRPr/>
          </a:p>
          <a:p>
            <a:pPr marL="457200" lvl="0" indent="-311150" algn="l" rtl="0">
              <a:spcBef>
                <a:spcPts val="0"/>
              </a:spcBef>
              <a:spcAft>
                <a:spcPts val="0"/>
              </a:spcAft>
              <a:buSzPts val="1300"/>
              <a:buChar char="●"/>
            </a:pPr>
            <a:r>
              <a:rPr lang="id"/>
              <a:t>Youtube : youtube.com/c/ProgrammerZamanNow</a:t>
            </a:r>
            <a:endParaRPr/>
          </a:p>
          <a:p>
            <a:pPr marL="457200" lvl="0" indent="-311150" algn="l" rtl="0">
              <a:spcBef>
                <a:spcPts val="0"/>
              </a:spcBef>
              <a:spcAft>
                <a:spcPts val="0"/>
              </a:spcAft>
              <a:buSzPts val="1300"/>
              <a:buChar char="●"/>
            </a:pPr>
            <a:r>
              <a:rPr lang="id"/>
              <a:t>Telegram Channel : https://t.me/ProgrammerZamanNow</a:t>
            </a:r>
            <a:endParaRPr/>
          </a:p>
          <a:p>
            <a:pPr marL="457200" lvl="0" indent="-311150" algn="l" rtl="0">
              <a:spcBef>
                <a:spcPts val="0"/>
              </a:spcBef>
              <a:spcAft>
                <a:spcPts val="0"/>
              </a:spcAft>
              <a:buSzPts val="1300"/>
              <a:buChar char="●"/>
            </a:pPr>
            <a:r>
              <a:rPr lang="id"/>
              <a:t>Email : echo.khannedy@gmail.com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In-Memory Database</a:t>
            </a:r>
            <a:endParaRPr/>
          </a:p>
        </p:txBody>
      </p:sp>
      <p:pic>
        <p:nvPicPr>
          <p:cNvPr id="135" name="Google Shape;135;p21"/>
          <p:cNvPicPr preferRelativeResize="0"/>
          <p:nvPr/>
        </p:nvPicPr>
        <p:blipFill>
          <a:blip r:embed="rId3">
            <a:alphaModFix/>
          </a:blip>
          <a:stretch>
            <a:fillRect/>
          </a:stretch>
        </p:blipFill>
        <p:spPr>
          <a:xfrm>
            <a:off x="2889525" y="2006250"/>
            <a:ext cx="3364944" cy="2984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1798</Words>
  <PresentationFormat>On-screen Show (16:9)</PresentationFormat>
  <Paragraphs>278</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Streamline</vt:lpstr>
      <vt:lpstr>Redis Dasar</vt:lpstr>
      <vt:lpstr>License</vt:lpstr>
      <vt:lpstr>Eko Kurniawan Khannedy</vt:lpstr>
      <vt:lpstr>Pengenalan Redis</vt:lpstr>
      <vt:lpstr>Sejarah Redis</vt:lpstr>
      <vt:lpstr>Apa Itu Key-Value Database?</vt:lpstr>
      <vt:lpstr>Key-Value Database</vt:lpstr>
      <vt:lpstr>Apa Itu In-Memory Database?</vt:lpstr>
      <vt:lpstr>In-Memory Database</vt:lpstr>
      <vt:lpstr>db-engines.com/en/ranking/key-value+store</vt:lpstr>
      <vt:lpstr>Kapan Butuh Redis?</vt:lpstr>
      <vt:lpstr>Kapan Butuh Redis?</vt:lpstr>
      <vt:lpstr>Ketika Database Utama Lambat</vt:lpstr>
      <vt:lpstr>Ketika Aplikasi Lain Lambat</vt:lpstr>
      <vt:lpstr>Ketika Ada Proses Berat di Aplikasi</vt:lpstr>
      <vt:lpstr>Membuat Delayed Job</vt:lpstr>
      <vt:lpstr>Dan masih banyak lainnya</vt:lpstr>
      <vt:lpstr>Menginstall Redis</vt:lpstr>
      <vt:lpstr>Download Redis</vt:lpstr>
      <vt:lpstr>Menginstall Redis via Docker</vt:lpstr>
      <vt:lpstr>Redis Server vs Redis Cli</vt:lpstr>
      <vt:lpstr>Redis Server dan Redis Cli</vt:lpstr>
      <vt:lpstr>Konek ke Redis Server via Redis Cli</vt:lpstr>
      <vt:lpstr>Configuration</vt:lpstr>
      <vt:lpstr>Configuration File</vt:lpstr>
      <vt:lpstr>Menjalankan Redis dengan Docker</vt:lpstr>
      <vt:lpstr>Database</vt:lpstr>
      <vt:lpstr>Database</vt:lpstr>
      <vt:lpstr>Database Configuration</vt:lpstr>
      <vt:lpstr>Operasi Database</vt:lpstr>
      <vt:lpstr>Strings</vt:lpstr>
      <vt:lpstr>Struktur Data Redis</vt:lpstr>
      <vt:lpstr>Operasi Data String</vt:lpstr>
      <vt:lpstr>Operasi Range Data String</vt:lpstr>
      <vt:lpstr>Operasi Multiple Data String</vt:lpstr>
      <vt:lpstr>Expiration</vt:lpstr>
      <vt:lpstr>Expiration</vt:lpstr>
      <vt:lpstr>Operasi Expiration Data String</vt:lpstr>
      <vt:lpstr>Increment &amp; Decrement</vt:lpstr>
      <vt:lpstr>Increment &amp; Decrement</vt:lpstr>
      <vt:lpstr>Manual Increment &amp; Decrement (Tidak Aman)</vt:lpstr>
      <vt:lpstr>Operasi Increment &amp; Decrement</vt:lpstr>
      <vt:lpstr>Flush</vt:lpstr>
      <vt:lpstr>Flush</vt:lpstr>
      <vt:lpstr>Operasi Flush</vt:lpstr>
      <vt:lpstr>Pipeline</vt:lpstr>
      <vt:lpstr>Pipeline</vt:lpstr>
      <vt:lpstr>Operasi Pipeline Menggunakan Redis Cli</vt:lpstr>
      <vt:lpstr>Transaction</vt:lpstr>
      <vt:lpstr>Transaction</vt:lpstr>
      <vt:lpstr>Operasi Transaction</vt:lpstr>
      <vt:lpstr>Monitor</vt:lpstr>
      <vt:lpstr>Monitor</vt:lpstr>
      <vt:lpstr>Operasi Monitor</vt:lpstr>
      <vt:lpstr>Server Information</vt:lpstr>
      <vt:lpstr>Server Information</vt:lpstr>
      <vt:lpstr>Operasi Server Information</vt:lpstr>
      <vt:lpstr>Client Connection</vt:lpstr>
      <vt:lpstr>Client Connection</vt:lpstr>
      <vt:lpstr>Operasi Client Information</vt:lpstr>
      <vt:lpstr>Security</vt:lpstr>
      <vt:lpstr>Security</vt:lpstr>
      <vt:lpstr>Konfigurasi Network</vt:lpstr>
      <vt:lpstr>Konfigurasi Protected Mode</vt:lpstr>
      <vt:lpstr>Authentication</vt:lpstr>
      <vt:lpstr>Authentication</vt:lpstr>
      <vt:lpstr>Konfigurasi User</vt:lpstr>
      <vt:lpstr>Authorization</vt:lpstr>
      <vt:lpstr>Authorization</vt:lpstr>
      <vt:lpstr>Konfigurasi ACL</vt:lpstr>
      <vt:lpstr>Persistence</vt:lpstr>
      <vt:lpstr>Persistence</vt:lpstr>
      <vt:lpstr>Konfigurasi Persistence</vt:lpstr>
      <vt:lpstr>Operasi Persistence</vt:lpstr>
      <vt:lpstr>Eviction</vt:lpstr>
      <vt:lpstr>Ketika Memory Redis Penuh</vt:lpstr>
      <vt:lpstr>Eviction</vt:lpstr>
      <vt:lpstr>Konfigurasi Max Memory</vt:lpstr>
      <vt:lpstr>Konfigurasi Memory Policy</vt:lpstr>
      <vt:lpstr>Materi Selanjutnya</vt:lpstr>
      <vt:lpstr>Materi Selanjutnya</vt:lpstr>
      <vt:lpstr>Eko Kurniawan Khannedy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Dasar</dc:title>
  <cp:lastModifiedBy>user</cp:lastModifiedBy>
  <cp:revision>1</cp:revision>
  <dcterms:modified xsi:type="dcterms:W3CDTF">2021-07-28T02:27:17Z</dcterms:modified>
</cp:coreProperties>
</file>