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68" d="100"/>
          <a:sy n="68"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err="1">
                <a:solidFill>
                  <a:schemeClr val="accent1"/>
                </a:solidFill>
                <a:latin typeface="Arial" panose="020B0604020202020204" pitchFamily="34" charset="0"/>
                <a:cs typeface="Arial" panose="020B0604020202020204" pitchFamily="34" charset="0"/>
              </a:rPr>
              <a:t>eylogger</a:t>
            </a:r>
            <a:r>
              <a:rPr lang="en-US" b="1" dirty="0">
                <a:solidFill>
                  <a:schemeClr val="accent1"/>
                </a:solidFill>
                <a:latin typeface="Arial" panose="020B0604020202020204" pitchFamily="34" charset="0"/>
                <a:cs typeface="Arial" panose="020B0604020202020204" pitchFamily="34" charset="0"/>
              </a:rPr>
              <a:t>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Arfah Manaal-Priyadarshini Engineering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583380"/>
            <a:ext cx="11029615" cy="4673324"/>
          </a:xfrm>
        </p:spPr>
        <p:txBody>
          <a:bodyPr>
            <a:noAutofit/>
          </a:bodyPr>
          <a:lstStyle/>
          <a:p>
            <a:pPr marL="0" indent="0">
              <a:buNone/>
            </a:pPr>
            <a:r>
              <a:rPr lang="en-US" sz="1600" b="1" dirty="0"/>
              <a:t>The future scope of the keylogger project can be envisioned as follows:</a:t>
            </a:r>
          </a:p>
          <a:p>
            <a:pPr marL="0" indent="0">
              <a:buNone/>
            </a:pPr>
            <a:endParaRPr lang="en-US" sz="1600" b="1" dirty="0"/>
          </a:p>
          <a:p>
            <a:pPr>
              <a:buFont typeface="Wingdings" panose="05000000000000000000" pitchFamily="2" charset="2"/>
              <a:buChar char="Ø"/>
            </a:pPr>
            <a:r>
              <a:rPr lang="en-US" sz="1600" b="1" dirty="0"/>
              <a:t>	Enhanced Security Features: Implementing encryption for the logged data to ensure privacy and security.</a:t>
            </a:r>
          </a:p>
          <a:p>
            <a:pPr>
              <a:buFont typeface="Wingdings" panose="05000000000000000000" pitchFamily="2" charset="2"/>
              <a:buChar char="Ø"/>
            </a:pPr>
            <a:r>
              <a:rPr lang="en-US" sz="1600" b="1" dirty="0"/>
              <a:t>	User Behavior Analysis: Extending the keylogger to analyze user behavior patterns for cybersecurity purposes.</a:t>
            </a:r>
          </a:p>
          <a:p>
            <a:pPr>
              <a:buFont typeface="Wingdings" panose="05000000000000000000" pitchFamily="2" charset="2"/>
              <a:buChar char="Ø"/>
            </a:pPr>
            <a:r>
              <a:rPr lang="en-US" sz="1600" b="1" dirty="0"/>
              <a:t>	Remote Monitoring: Developing the capability for remote deployment and monitoring, useful for parental control or enterprise security.</a:t>
            </a:r>
          </a:p>
          <a:p>
            <a:pPr>
              <a:buFont typeface="Wingdings" panose="05000000000000000000" pitchFamily="2" charset="2"/>
              <a:buChar char="Ø"/>
            </a:pPr>
            <a:r>
              <a:rPr lang="en-US" sz="1600" b="1" dirty="0"/>
              <a:t>	Integration with Other Systems: Allowing the keylogger to interface with other applications or systems for comprehensive monitoring.</a:t>
            </a:r>
          </a:p>
          <a:p>
            <a:pPr>
              <a:buFont typeface="Wingdings" panose="05000000000000000000" pitchFamily="2" charset="2"/>
              <a:buChar char="Ø"/>
            </a:pPr>
            <a:r>
              <a:rPr lang="en-US" sz="1600" b="1" dirty="0"/>
              <a:t>	Advanced Data Management: Introducing more sophisticated data handling, such as real-time analysis and cloud storage.</a:t>
            </a:r>
          </a:p>
          <a:p>
            <a:pPr>
              <a:buFont typeface="Wingdings" panose="05000000000000000000" pitchFamily="2" charset="2"/>
              <a:buChar char="Ø"/>
            </a:pPr>
            <a:r>
              <a:rPr lang="en-US" sz="1600" b="1" dirty="0"/>
              <a:t>	Customization Options: Providing users with customizable options for what is logged and how data is reported.</a:t>
            </a:r>
          </a:p>
          <a:p>
            <a:pPr>
              <a:buFont typeface="Wingdings" panose="05000000000000000000" pitchFamily="2" charset="2"/>
              <a:buChar char="Ø"/>
            </a:pPr>
            <a:r>
              <a:rPr lang="en-US" sz="1600" b="1" dirty="0"/>
              <a:t>	Legal and Ethical Safeguards: Establishing clear usage policies to ensure the keylogger is used responsibly and ethically.</a:t>
            </a:r>
          </a:p>
          <a:p>
            <a:pPr marL="0" indent="0">
              <a:buNone/>
            </a:pPr>
            <a:r>
              <a:rPr lang="en-US" sz="1600" b="1" dirty="0"/>
              <a:t>	</a:t>
            </a:r>
          </a:p>
          <a:p>
            <a:pPr marL="0" indent="0">
              <a:buNone/>
            </a:pPr>
            <a:r>
              <a:rPr lang="en-US" sz="1600" b="1" dirty="0"/>
              <a:t>	These enhancements could broaden the utility of the keylogger, making it a more robust tool while also addressing important ethical and legal considerations</a:t>
            </a:r>
            <a:endParaRPr lang="en-US" sz="16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Autofit/>
          </a:bodyPr>
          <a:lstStyle/>
          <a:p>
            <a:pPr marL="305435" indent="-305435"/>
            <a:endParaRPr lang="en-IN" sz="1400" b="1" dirty="0">
              <a:solidFill>
                <a:srgbClr val="0F0F0F"/>
              </a:solidFill>
              <a:ea typeface="+mn-lt"/>
              <a:cs typeface="+mn-lt"/>
            </a:endParaRPr>
          </a:p>
          <a:p>
            <a:pPr marL="305435" indent="-305435"/>
            <a:r>
              <a:rPr lang="en-IN" sz="1400" b="1" dirty="0">
                <a:solidFill>
                  <a:srgbClr val="0F0F0F"/>
                </a:solidFill>
                <a:ea typeface="+mn-lt"/>
                <a:cs typeface="+mn-lt"/>
              </a:rPr>
              <a:t>B. Whitty, “The ethics of key loggers,” Article on Technibble.com, June 2007</a:t>
            </a:r>
          </a:p>
          <a:p>
            <a:pPr marL="0" indent="0">
              <a:buNone/>
            </a:pPr>
            <a:r>
              <a:rPr lang="en-IN" sz="1400" b="1" dirty="0">
                <a:solidFill>
                  <a:srgbClr val="0F0F0F"/>
                </a:solidFill>
                <a:ea typeface="+mn-lt"/>
                <a:cs typeface="+mn-lt"/>
              </a:rPr>
              <a:t>(accessed May 8, 2010), http://www.technibble.com/ the-ethics-of-key- loggers/</a:t>
            </a:r>
          </a:p>
          <a:p>
            <a:pPr marL="305435" indent="-305435"/>
            <a:endParaRPr lang="en-IN" sz="1400" b="1" dirty="0">
              <a:solidFill>
                <a:srgbClr val="0F0F0F"/>
              </a:solidFill>
              <a:ea typeface="+mn-lt"/>
              <a:cs typeface="+mn-lt"/>
            </a:endParaRPr>
          </a:p>
          <a:p>
            <a:pPr marL="305435" indent="-305435"/>
            <a:r>
              <a:rPr lang="en-IN" sz="1400" b="1" dirty="0">
                <a:solidFill>
                  <a:srgbClr val="0F0F0F"/>
                </a:solidFill>
                <a:ea typeface="+mn-lt"/>
                <a:cs typeface="+mn-lt"/>
              </a:rPr>
              <a:t>Use of legal software products for computer monitoring, keylogger.org</a:t>
            </a:r>
          </a:p>
          <a:p>
            <a:pPr marL="305435" indent="-305435"/>
            <a:endParaRPr lang="en-IN" sz="1400" b="1" dirty="0">
              <a:solidFill>
                <a:srgbClr val="0F0F0F"/>
              </a:solidFill>
              <a:ea typeface="+mn-lt"/>
              <a:cs typeface="+mn-lt"/>
            </a:endParaRPr>
          </a:p>
          <a:p>
            <a:pPr marL="305435" indent="-305435"/>
            <a:r>
              <a:rPr lang="en-IN" sz="1400" b="1" dirty="0">
                <a:solidFill>
                  <a:srgbClr val="0F0F0F"/>
                </a:solidFill>
                <a:ea typeface="+mn-lt"/>
                <a:cs typeface="+mn-lt"/>
              </a:rPr>
              <a:t>Andrew Kelly (2010-09-10). "Cracking Passwords using Keyboard Acoustics and Language </a:t>
            </a:r>
            <a:r>
              <a:rPr lang="en-IN" sz="1400" b="1" dirty="0" err="1">
                <a:solidFill>
                  <a:srgbClr val="0F0F0F"/>
                </a:solidFill>
                <a:ea typeface="+mn-lt"/>
                <a:cs typeface="+mn-lt"/>
              </a:rPr>
              <a:t>Modeling</a:t>
            </a:r>
            <a:r>
              <a:rPr lang="en-IN" sz="1400" b="1" dirty="0">
                <a:solidFill>
                  <a:srgbClr val="0F0F0F"/>
                </a:solidFill>
                <a:ea typeface="+mn-lt"/>
                <a:cs typeface="+mn-lt"/>
              </a:rPr>
              <a:t>"</a:t>
            </a:r>
          </a:p>
          <a:p>
            <a:pPr marL="0" indent="0">
              <a:buNone/>
            </a:pPr>
            <a:endParaRPr lang="en-IN" sz="1400" b="1" dirty="0">
              <a:solidFill>
                <a:srgbClr val="0F0F0F"/>
              </a:solidFill>
              <a:ea typeface="+mn-lt"/>
              <a:cs typeface="+mn-lt"/>
            </a:endParaRPr>
          </a:p>
          <a:p>
            <a:pPr marL="305435" indent="-305435"/>
            <a:r>
              <a:rPr lang="en-IN" sz="1400" b="1" dirty="0">
                <a:solidFill>
                  <a:srgbClr val="0F0F0F"/>
                </a:solidFill>
                <a:ea typeface="+mn-lt"/>
                <a:cs typeface="+mn-lt"/>
              </a:rPr>
              <a:t>C. Wood and R. K. Raj, “Sample keylogging programming projects,” 2010</a:t>
            </a:r>
          </a:p>
          <a:p>
            <a:pPr marL="0" indent="0">
              <a:buNone/>
            </a:pPr>
            <a:r>
              <a:rPr lang="en-IN" sz="1400" b="1" dirty="0">
                <a:solidFill>
                  <a:srgbClr val="0F0F0F"/>
                </a:solidFill>
                <a:ea typeface="+mn-lt"/>
                <a:cs typeface="+mn-lt"/>
              </a:rPr>
              <a:t>(accessed May 8, 2010), http://www.cs.rit.edu/~rkr/ keylogger2010.</a:t>
            </a:r>
          </a:p>
          <a:p>
            <a:pPr marL="0" indent="0">
              <a:buNone/>
            </a:pPr>
            <a:endParaRPr lang="en-IN" sz="1400" b="1" dirty="0">
              <a:solidFill>
                <a:srgbClr val="0F0F0F"/>
              </a:solidFill>
              <a:ea typeface="+mn-lt"/>
              <a:cs typeface="+mn-lt"/>
            </a:endParaRPr>
          </a:p>
          <a:p>
            <a:pPr marL="305435" indent="-305435"/>
            <a:r>
              <a:rPr lang="en-IN" sz="1400" b="1" dirty="0">
                <a:solidFill>
                  <a:srgbClr val="0F0F0F"/>
                </a:solidFill>
                <a:ea typeface="+mn-lt"/>
                <a:cs typeface="+mn-lt"/>
              </a:rPr>
              <a:t> D. Le, C. Yue, T. Smart, and H. Wang, “Detecting kernel level keyloggers</a:t>
            </a:r>
          </a:p>
          <a:p>
            <a:pPr marL="0" indent="0">
              <a:buNone/>
            </a:pPr>
            <a:r>
              <a:rPr lang="en-IN" sz="1400" b="1" dirty="0">
                <a:solidFill>
                  <a:srgbClr val="0F0F0F"/>
                </a:solidFill>
                <a:ea typeface="+mn-lt"/>
                <a:cs typeface="+mn-lt"/>
              </a:rPr>
              <a:t>through dynamic taint analysis,” College of William &amp; Mary, Department of</a:t>
            </a:r>
          </a:p>
          <a:p>
            <a:pPr marL="0" indent="0">
              <a:buNone/>
            </a:pPr>
            <a:r>
              <a:rPr lang="en-IN" sz="1400" b="1" dirty="0">
                <a:solidFill>
                  <a:srgbClr val="0F0F0F"/>
                </a:solidFill>
                <a:ea typeface="+mn-lt"/>
                <a:cs typeface="+mn-lt"/>
              </a:rPr>
              <a:t>Computer Science, Williamsburg, VA, Tech. Rep. WM-CS-2008-05, May</a:t>
            </a:r>
          </a:p>
          <a:p>
            <a:pPr marL="0" indent="0">
              <a:buNone/>
            </a:pPr>
            <a:r>
              <a:rPr lang="en-IN" sz="1400" b="1" dirty="0">
                <a:solidFill>
                  <a:srgbClr val="0F0F0F"/>
                </a:solidFill>
                <a:ea typeface="+mn-lt"/>
                <a:cs typeface="+mn-lt"/>
              </a:rPr>
              <a:t>2008 AA.</a:t>
            </a:r>
            <a:endParaRPr lang="en-IN" sz="1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Calibri"/>
              <a:cs typeface="Calibri"/>
            </a:endParaRPr>
          </a:p>
          <a:p>
            <a:pPr marL="0" indent="0">
              <a:buNone/>
            </a:pPr>
            <a:r>
              <a:rPr lang="en-US" sz="1600" b="1" dirty="0">
                <a:latin typeface="Calibri"/>
                <a:ea typeface="+mn-lt"/>
                <a:cs typeface="+mn-lt"/>
              </a:rPr>
              <a:t>	Software keyloggers can be deployed remotely and do not require physical access to the target system, they are very popular. The proposed software is capable of installing </a:t>
            </a:r>
            <a:r>
              <a:rPr lang="en-US" sz="1600" b="1" dirty="0" err="1">
                <a:latin typeface="Calibri"/>
                <a:ea typeface="+mn-lt"/>
                <a:cs typeface="+mn-lt"/>
              </a:rPr>
              <a:t>tself</a:t>
            </a:r>
            <a:r>
              <a:rPr lang="en-US" sz="1600" b="1" dirty="0">
                <a:latin typeface="Calibri"/>
                <a:ea typeface="+mn-lt"/>
                <a:cs typeface="+mn-lt"/>
              </a:rPr>
              <a:t> in a targeted system when the user, for example, clicks on a malicious link sent to him via email or social media, and then captures all of the user's keystrokes while logged into the system, saves the logs in a folder.</a:t>
            </a:r>
          </a:p>
          <a:p>
            <a:pPr marL="0" indent="0">
              <a:buNone/>
            </a:pPr>
            <a:endParaRPr lang="en-US" sz="1600" b="1" dirty="0">
              <a:latin typeface="Calibri"/>
              <a:ea typeface="+mn-lt"/>
              <a:cs typeface="+mn-lt"/>
            </a:endParaRPr>
          </a:p>
          <a:p>
            <a:pPr marL="305435" indent="-305435"/>
            <a:r>
              <a:rPr lang="en-IN" sz="1600" b="1" dirty="0">
                <a:latin typeface="Calibri"/>
                <a:ea typeface="+mn-lt"/>
                <a:cs typeface="+mn-lt"/>
              </a:rPr>
              <a:t>Importing necessary libraries:</a:t>
            </a:r>
          </a:p>
          <a:p>
            <a:pPr marL="0" indent="0">
              <a:buNone/>
            </a:pPr>
            <a:r>
              <a:rPr lang="en-IN" sz="1600" b="1" dirty="0">
                <a:latin typeface="Calibri"/>
                <a:ea typeface="+mn-lt"/>
                <a:cs typeface="+mn-lt"/>
              </a:rPr>
              <a:t>	</a:t>
            </a:r>
            <a:r>
              <a:rPr lang="en-US" sz="1600" b="1" dirty="0">
                <a:latin typeface="Calibri"/>
                <a:ea typeface="+mn-lt"/>
                <a:cs typeface="+mn-lt"/>
              </a:rPr>
              <a:t>Import the necessary libraries, including </a:t>
            </a:r>
            <a:r>
              <a:rPr lang="en-US" sz="1600" b="1" dirty="0" err="1">
                <a:latin typeface="Calibri"/>
                <a:ea typeface="+mn-lt"/>
                <a:cs typeface="+mn-lt"/>
              </a:rPr>
              <a:t>tkinter</a:t>
            </a:r>
            <a:r>
              <a:rPr lang="en-US" sz="1600" b="1" dirty="0">
                <a:latin typeface="Calibri"/>
                <a:ea typeface="+mn-lt"/>
                <a:cs typeface="+mn-lt"/>
              </a:rPr>
              <a:t> for the GUI, </a:t>
            </a:r>
            <a:r>
              <a:rPr lang="en-US" sz="1600" b="1" dirty="0" err="1">
                <a:latin typeface="Calibri"/>
                <a:ea typeface="+mn-lt"/>
                <a:cs typeface="+mn-lt"/>
              </a:rPr>
              <a:t>pynput</a:t>
            </a:r>
            <a:r>
              <a:rPr lang="en-US" sz="1600" b="1" dirty="0">
                <a:latin typeface="Calibri"/>
                <a:ea typeface="+mn-lt"/>
                <a:cs typeface="+mn-lt"/>
              </a:rPr>
              <a:t> for keylogging, and </a:t>
            </a:r>
            <a:r>
              <a:rPr lang="en-US" sz="1600" b="1" dirty="0" err="1">
                <a:latin typeface="Calibri"/>
                <a:ea typeface="+mn-lt"/>
                <a:cs typeface="+mn-lt"/>
              </a:rPr>
              <a:t>json</a:t>
            </a:r>
            <a:r>
              <a:rPr lang="en-US" sz="1600" b="1" dirty="0">
                <a:latin typeface="Calibri"/>
                <a:ea typeface="+mn-lt"/>
                <a:cs typeface="+mn-lt"/>
              </a:rPr>
              <a:t> for saving the keylogger data as a JSON file.</a:t>
            </a:r>
          </a:p>
          <a:p>
            <a:pPr marL="305435" indent="-305435"/>
            <a:r>
              <a:rPr lang="en-IN" sz="1600" b="1" dirty="0">
                <a:latin typeface="Calibri"/>
                <a:ea typeface="+mn-lt"/>
                <a:cs typeface="+mn-lt"/>
              </a:rPr>
              <a:t>Defining global variables:</a:t>
            </a:r>
          </a:p>
          <a:p>
            <a:pPr marL="629920" lvl="1" indent="-305435"/>
            <a:r>
              <a:rPr lang="en-US" sz="1600" b="1" dirty="0">
                <a:latin typeface="Calibri"/>
                <a:ea typeface="+mn-lt"/>
                <a:cs typeface="+mn-lt"/>
              </a:rPr>
              <a:t>The code defines global variables, including </a:t>
            </a:r>
            <a:r>
              <a:rPr lang="en-US" sz="1600" b="1" dirty="0" err="1">
                <a:latin typeface="Calibri"/>
                <a:ea typeface="+mn-lt"/>
                <a:cs typeface="+mn-lt"/>
              </a:rPr>
              <a:t>keys_used</a:t>
            </a:r>
            <a:r>
              <a:rPr lang="en-US" sz="1600" b="1" dirty="0">
                <a:latin typeface="Calibri"/>
                <a:ea typeface="+mn-lt"/>
                <a:cs typeface="+mn-lt"/>
              </a:rPr>
              <a:t>, flag, keys, and functions for generating text logs and JSON files</a:t>
            </a:r>
            <a:endParaRPr lang="en-IN" sz="1600" b="1" dirty="0">
              <a:latin typeface="Calibri"/>
              <a:cs typeface="Calibri"/>
            </a:endParaRPr>
          </a:p>
          <a:p>
            <a:pPr marL="305435" indent="-305435"/>
            <a:r>
              <a:rPr lang="en-IN" sz="1600" b="1" dirty="0">
                <a:latin typeface="Calibri"/>
                <a:ea typeface="+mn-lt"/>
                <a:cs typeface="+mn-lt"/>
              </a:rPr>
              <a:t>Defining keylogger functions:</a:t>
            </a:r>
          </a:p>
          <a:p>
            <a:pPr marL="629920" lvl="1" indent="-305435"/>
            <a:r>
              <a:rPr lang="en-US" sz="1600" b="1" dirty="0">
                <a:latin typeface="Calibri"/>
                <a:ea typeface="+mn-lt"/>
                <a:cs typeface="+mn-lt"/>
              </a:rPr>
              <a:t>The code defines functions for handling key presses and releases, which are used to log the keys and update the JSON file.</a:t>
            </a:r>
            <a:endParaRPr lang="en-IN" sz="1600" b="1" dirty="0">
              <a:latin typeface="Calibri"/>
              <a:cs typeface="Calibri"/>
            </a:endParaRPr>
          </a:p>
          <a:p>
            <a:pPr marL="305435" indent="-305435"/>
            <a:r>
              <a:rPr lang="en-IN" sz="1600" b="1" dirty="0">
                <a:latin typeface="Calibri"/>
                <a:ea typeface="+mn-lt"/>
                <a:cs typeface="+mn-lt"/>
              </a:rPr>
              <a:t>Implementing keylogger:</a:t>
            </a:r>
            <a:endParaRPr lang="en-IN" sz="1600" b="1" dirty="0">
              <a:latin typeface="Calibri"/>
              <a:cs typeface="Calibri"/>
            </a:endParaRPr>
          </a:p>
          <a:p>
            <a:pPr marL="629920" lvl="1" indent="-305435"/>
            <a:r>
              <a:rPr lang="en-IN" sz="1600" b="1" dirty="0">
                <a:latin typeface="Calibri"/>
                <a:ea typeface="+mn-lt"/>
                <a:cs typeface="+mn-lt"/>
              </a:rPr>
              <a:t> Run the python file that consist of python code to implement keylogger. A GUI will appear. </a:t>
            </a:r>
            <a:r>
              <a:rPr lang="en-IN" sz="1600" b="1" dirty="0" err="1">
                <a:latin typeface="Calibri"/>
                <a:ea typeface="+mn-lt"/>
                <a:cs typeface="+mn-lt"/>
              </a:rPr>
              <a:t>Clicl</a:t>
            </a:r>
            <a:r>
              <a:rPr lang="en-IN" sz="1600" b="1" dirty="0">
                <a:latin typeface="Calibri"/>
                <a:ea typeface="+mn-lt"/>
                <a:cs typeface="+mn-lt"/>
              </a:rPr>
              <a:t> on start. It will start capturing all the key strokes and stores it in key_log.txt file until it is stopped.</a:t>
            </a:r>
            <a:endParaRPr lang="en-IN" sz="16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pPr marL="0" indent="0">
              <a:buNone/>
            </a:pPr>
            <a:endParaRPr lang="en-US" dirty="0"/>
          </a:p>
          <a:p>
            <a:pPr marL="305435" indent="-305435"/>
            <a:r>
              <a:rPr lang="en-IN" sz="1800" b="1" dirty="0">
                <a:solidFill>
                  <a:srgbClr val="0F0F0F"/>
                </a:solidFill>
              </a:rPr>
              <a:t>System requirements:</a:t>
            </a:r>
          </a:p>
          <a:p>
            <a:pPr>
              <a:buFont typeface="Wingdings" panose="05000000000000000000" pitchFamily="2" charset="2"/>
              <a:buChar char="ü"/>
            </a:pPr>
            <a:r>
              <a:rPr lang="en-IN" sz="1200" b="1" dirty="0">
                <a:solidFill>
                  <a:srgbClr val="0F0F0F"/>
                </a:solidFill>
              </a:rPr>
              <a:t>	</a:t>
            </a:r>
            <a:r>
              <a:rPr lang="en-IN" sz="1800" b="1" dirty="0">
                <a:solidFill>
                  <a:srgbClr val="0F0F0F"/>
                </a:solidFill>
              </a:rPr>
              <a:t>RAM: 4GB or above.</a:t>
            </a:r>
          </a:p>
          <a:p>
            <a:pPr>
              <a:buFont typeface="Wingdings" panose="05000000000000000000" pitchFamily="2" charset="2"/>
              <a:buChar char="ü"/>
            </a:pPr>
            <a:r>
              <a:rPr lang="en-IN" sz="1800" b="1" dirty="0">
                <a:solidFill>
                  <a:srgbClr val="0F0F0F"/>
                </a:solidFill>
              </a:rPr>
              <a:t>	Operating system: Windows 7/Windows 10.</a:t>
            </a:r>
          </a:p>
          <a:p>
            <a:pPr>
              <a:buFont typeface="Wingdings" panose="05000000000000000000" pitchFamily="2" charset="2"/>
              <a:buChar char="ü"/>
            </a:pPr>
            <a:r>
              <a:rPr lang="en-IN" sz="1800" b="1" dirty="0">
                <a:solidFill>
                  <a:srgbClr val="0F0F0F"/>
                </a:solidFill>
              </a:rPr>
              <a:t>	Programming Language: Python.</a:t>
            </a:r>
          </a:p>
          <a:p>
            <a:pPr>
              <a:buFont typeface="Wingdings" panose="05000000000000000000" pitchFamily="2" charset="2"/>
              <a:buChar char="ü"/>
            </a:pPr>
            <a:r>
              <a:rPr lang="en-IN" sz="1800" b="1" dirty="0">
                <a:solidFill>
                  <a:srgbClr val="0F0F0F"/>
                </a:solidFill>
              </a:rPr>
              <a:t>	IDE: Python IDLE/PyCharm/</a:t>
            </a:r>
            <a:r>
              <a:rPr lang="en-IN" sz="1800" b="1" dirty="0" err="1">
                <a:solidFill>
                  <a:srgbClr val="0F0F0F"/>
                </a:solidFill>
              </a:rPr>
              <a:t>Jupyter</a:t>
            </a:r>
            <a:r>
              <a:rPr lang="en-IN" sz="1800" b="1" dirty="0">
                <a:solidFill>
                  <a:srgbClr val="0F0F0F"/>
                </a:solidFill>
              </a:rPr>
              <a:t> Notebook.</a:t>
            </a:r>
          </a:p>
          <a:p>
            <a:pPr marL="0" indent="0">
              <a:buNone/>
            </a:pPr>
            <a:r>
              <a:rPr lang="en-IN" sz="1800" b="1" dirty="0">
                <a:solidFill>
                  <a:srgbClr val="0F0F0F"/>
                </a:solidFill>
              </a:rPr>
              <a:t>	</a:t>
            </a:r>
          </a:p>
          <a:p>
            <a:pPr marL="305435" indent="-305435"/>
            <a:endParaRPr lang="en-IN" sz="1800" b="1" dirty="0">
              <a:solidFill>
                <a:srgbClr val="0F0F0F"/>
              </a:solidFill>
            </a:endParaRPr>
          </a:p>
          <a:p>
            <a:pPr marL="305435" indent="-305435"/>
            <a:r>
              <a:rPr lang="en-IN" sz="1800" b="1" dirty="0">
                <a:solidFill>
                  <a:srgbClr val="0F0F0F"/>
                </a:solidFill>
              </a:rPr>
              <a:t>Library required to build the model:</a:t>
            </a:r>
          </a:p>
          <a:p>
            <a:pPr>
              <a:buFont typeface="Arial" panose="020B0604020202020204" pitchFamily="34" charset="0"/>
              <a:buChar char="•"/>
            </a:pPr>
            <a:r>
              <a:rPr lang="en-US" sz="1800" b="1" dirty="0">
                <a:solidFill>
                  <a:srgbClr val="0F0F0F"/>
                </a:solidFill>
              </a:rPr>
              <a:t>	</a:t>
            </a:r>
            <a:r>
              <a:rPr lang="en-US" sz="1800" b="1" dirty="0" err="1">
                <a:solidFill>
                  <a:srgbClr val="0F0F0F"/>
                </a:solidFill>
              </a:rPr>
              <a:t>tkinter</a:t>
            </a:r>
            <a:r>
              <a:rPr lang="en-US" sz="1800" b="1" dirty="0">
                <a:solidFill>
                  <a:srgbClr val="0F0F0F"/>
                </a:solidFill>
              </a:rPr>
              <a:t>: A standard GUI library for Python, used here to create the application window and buttons.</a:t>
            </a:r>
          </a:p>
          <a:p>
            <a:pPr>
              <a:buFont typeface="Arial" panose="020B0604020202020204" pitchFamily="34" charset="0"/>
              <a:buChar char="•"/>
            </a:pPr>
            <a:r>
              <a:rPr lang="en-US" sz="1800" b="1" dirty="0">
                <a:solidFill>
                  <a:srgbClr val="0F0F0F"/>
                </a:solidFill>
              </a:rPr>
              <a:t>	</a:t>
            </a:r>
            <a:r>
              <a:rPr lang="en-US" sz="1800" b="1" dirty="0" err="1">
                <a:solidFill>
                  <a:srgbClr val="0F0F0F"/>
                </a:solidFill>
              </a:rPr>
              <a:t>pynput</a:t>
            </a:r>
            <a:r>
              <a:rPr lang="en-US" sz="1800" b="1" dirty="0">
                <a:solidFill>
                  <a:srgbClr val="0F0F0F"/>
                </a:solidFill>
              </a:rPr>
              <a:t>: This library allows you to control and monitor input devices. In the context of this code, it’s used to monitor keyboard events.</a:t>
            </a:r>
          </a:p>
          <a:p>
            <a:pPr>
              <a:buFont typeface="Arial" panose="020B0604020202020204" pitchFamily="34" charset="0"/>
              <a:buChar char="•"/>
            </a:pPr>
            <a:r>
              <a:rPr lang="en-US" sz="1800" b="1" dirty="0">
                <a:solidFill>
                  <a:srgbClr val="0F0F0F"/>
                </a:solidFill>
              </a:rPr>
              <a:t>	</a:t>
            </a:r>
            <a:r>
              <a:rPr lang="en-US" sz="1800" b="1" dirty="0" err="1">
                <a:solidFill>
                  <a:srgbClr val="0F0F0F"/>
                </a:solidFill>
              </a:rPr>
              <a:t>json</a:t>
            </a:r>
            <a:r>
              <a:rPr lang="en-US" sz="1800" b="1" dirty="0">
                <a:solidFill>
                  <a:srgbClr val="0F0F0F"/>
                </a:solidFill>
              </a:rPr>
              <a:t>: A built-in Python library used for working with JSON data. Here, it’s used to encode the logged keys into a JSON format before writing to a file.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0" indent="0">
              <a:buNone/>
            </a:pPr>
            <a:r>
              <a:rPr lang="en-US" sz="1600" b="1" dirty="0"/>
              <a:t>ALGORITHM:</a:t>
            </a:r>
          </a:p>
          <a:p>
            <a:pPr marL="305435" indent="-305435"/>
            <a:r>
              <a:rPr lang="en-US" sz="1600" b="1" dirty="0"/>
              <a:t>	Initialize: Set up the </a:t>
            </a:r>
            <a:r>
              <a:rPr lang="en-US" sz="1600" b="1" dirty="0" err="1"/>
              <a:t>Tkinter</a:t>
            </a:r>
            <a:r>
              <a:rPr lang="en-US" sz="1600" b="1" dirty="0"/>
              <a:t> GUI with start and stop buttons.</a:t>
            </a:r>
          </a:p>
          <a:p>
            <a:pPr marL="305435" indent="-305435"/>
            <a:r>
              <a:rPr lang="en-US" sz="1600" b="1" dirty="0"/>
              <a:t>	Start Keylogger: When the user clicks “Start”, begin monitoring keyboard events.</a:t>
            </a:r>
          </a:p>
          <a:p>
            <a:pPr marL="305435" indent="-305435"/>
            <a:r>
              <a:rPr lang="en-US" sz="1600" b="1" dirty="0"/>
              <a:t>	Key Press Event:</a:t>
            </a:r>
          </a:p>
          <a:p>
            <a:pPr marL="0" indent="0">
              <a:buNone/>
            </a:pPr>
            <a:r>
              <a:rPr lang="en-US" sz="1600" b="1" dirty="0"/>
              <a:t>	On key press, check if it’s the first key event.</a:t>
            </a:r>
          </a:p>
          <a:p>
            <a:pPr marL="0" indent="0">
              <a:buNone/>
            </a:pPr>
            <a:r>
              <a:rPr lang="en-US" sz="1600" b="1" dirty="0"/>
              <a:t>	If true, log the key as ‘Pressed’ and set the flag to true</a:t>
            </a:r>
          </a:p>
          <a:p>
            <a:pPr marL="0" indent="0">
              <a:buNone/>
            </a:pPr>
            <a:r>
              <a:rPr lang="en-US" sz="1600" b="1" dirty="0"/>
              <a:t>	If the flag is already true, log the key as ‘Held’.</a:t>
            </a:r>
          </a:p>
          <a:p>
            <a:pPr marL="305435" indent="-305435"/>
            <a:r>
              <a:rPr lang="en-US" sz="1600" b="1" dirty="0"/>
              <a:t>	Key Release Event:</a:t>
            </a:r>
          </a:p>
          <a:p>
            <a:pPr marL="0" indent="0">
              <a:buNone/>
            </a:pPr>
            <a:r>
              <a:rPr lang="en-US" sz="1600" b="1" dirty="0"/>
              <a:t>	Log the key as ‘Released’.</a:t>
            </a:r>
          </a:p>
          <a:p>
            <a:pPr marL="0" indent="0">
              <a:buNone/>
            </a:pPr>
            <a:r>
              <a:rPr lang="en-US" sz="1600" b="1" dirty="0"/>
              <a:t>	Reset the flag to false if it was true.</a:t>
            </a:r>
          </a:p>
          <a:p>
            <a:pPr marL="305435" indent="-305435"/>
            <a:r>
              <a:rPr lang="en-US" sz="1600" b="1" dirty="0"/>
              <a:t>	Logging: After each key event, append the event to a list and write it to a JSON file.</a:t>
            </a:r>
          </a:p>
          <a:p>
            <a:pPr marL="305435" indent="-305435"/>
            <a:r>
              <a:rPr lang="en-US" sz="1600" b="1" dirty="0"/>
              <a:t>	Stop Keylogger: When the user clicks “Stop”, stop monitoring keyboard events.</a:t>
            </a:r>
          </a:p>
          <a:p>
            <a:pPr marL="305435" indent="-305435"/>
            <a:r>
              <a:rPr lang="en-US" sz="1600" b="1" dirty="0"/>
              <a:t>	Exit: Close the application when the user closes the window.</a:t>
            </a:r>
            <a:endParaRPr lang="en-IN" sz="16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0" indent="0">
              <a:buNone/>
            </a:pPr>
            <a:r>
              <a:rPr lang="en-US" sz="2000" b="1" dirty="0"/>
              <a:t>DEPLOYMENT:</a:t>
            </a:r>
          </a:p>
          <a:p>
            <a:pPr marL="0" indent="0">
              <a:buNone/>
            </a:pPr>
            <a:endParaRPr lang="en-US" sz="2000" b="1" dirty="0"/>
          </a:p>
          <a:p>
            <a:pPr>
              <a:buFont typeface="Wingdings" panose="05000000000000000000" pitchFamily="2" charset="2"/>
              <a:buChar char="q"/>
            </a:pPr>
            <a:r>
              <a:rPr lang="en-US" sz="2000" b="1" dirty="0"/>
              <a:t>	Package the Application: Use a tool like </a:t>
            </a:r>
            <a:r>
              <a:rPr lang="en-US" sz="2000" b="1" dirty="0" err="1"/>
              <a:t>PyInstaller</a:t>
            </a:r>
            <a:r>
              <a:rPr lang="en-US" sz="2000" b="1" dirty="0"/>
              <a:t> to package the Python script into an executable.</a:t>
            </a:r>
          </a:p>
          <a:p>
            <a:pPr>
              <a:buFont typeface="Wingdings" panose="05000000000000000000" pitchFamily="2" charset="2"/>
              <a:buChar char="q"/>
            </a:pPr>
            <a:r>
              <a:rPr lang="en-US" sz="2000" b="1" dirty="0"/>
              <a:t>	Set Up Environment: Ensure the target system has the required Python version and dependencies installed.</a:t>
            </a:r>
          </a:p>
          <a:p>
            <a:pPr>
              <a:buFont typeface="Wingdings" panose="05000000000000000000" pitchFamily="2" charset="2"/>
              <a:buChar char="q"/>
            </a:pPr>
            <a:r>
              <a:rPr lang="en-US" sz="2000" b="1" dirty="0"/>
              <a:t>	Deploy Executable: Transfer the packaged executable to the target system.</a:t>
            </a:r>
          </a:p>
          <a:p>
            <a:pPr>
              <a:buFont typeface="Wingdings" panose="05000000000000000000" pitchFamily="2" charset="2"/>
              <a:buChar char="q"/>
            </a:pPr>
            <a:r>
              <a:rPr lang="en-US" sz="2000" b="1" dirty="0"/>
              <a:t>	Run the Application: Execute the program on the target system to start the keylogger.</a:t>
            </a:r>
          </a:p>
          <a:p>
            <a:pPr>
              <a:buFont typeface="Wingdings" panose="05000000000000000000" pitchFamily="2" charset="2"/>
              <a:buChar char="q"/>
            </a:pPr>
            <a:r>
              <a:rPr lang="en-US" sz="2000" b="1" dirty="0"/>
              <a:t>	Monitor: The application will run in the background, logging key events until stopped.</a:t>
            </a:r>
          </a:p>
          <a:p>
            <a:pPr marL="0" indent="0">
              <a:buNone/>
            </a:pPr>
            <a:endParaRPr lang="en-US" sz="2000" b="1" dirty="0"/>
          </a:p>
          <a:p>
            <a:pPr marL="0" indent="0">
              <a:buNone/>
            </a:pPr>
            <a:r>
              <a:rPr lang="en-US" sz="2000" b="1" dirty="0"/>
              <a:t>This keylogger program is designed to be simple and straightforward, capturing keyboard input events and logging them in both text and JSON formats. It’s important to note that deploying a keylogger on systems without explicit permission is illegal and unethical.</a:t>
            </a:r>
            <a:endParaRPr lang="en-IN" sz="2000" b="1" dirty="0"/>
          </a:p>
        </p:txBody>
      </p:sp>
    </p:spTree>
    <p:extLst>
      <p:ext uri="{BB962C8B-B14F-4D97-AF65-F5344CB8AC3E}">
        <p14:creationId xmlns:p14="http://schemas.microsoft.com/office/powerpoint/2010/main" val="333445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Content Placeholder 12">
            <a:extLst>
              <a:ext uri="{FF2B5EF4-FFF2-40B4-BE49-F238E27FC236}">
                <a16:creationId xmlns:a16="http://schemas.microsoft.com/office/drawing/2014/main" id="{2F356436-F100-1C13-7FA9-A73D9E04638B}"/>
              </a:ext>
            </a:extLst>
          </p:cNvPr>
          <p:cNvPicPr>
            <a:picLocks noGrp="1" noChangeAspect="1"/>
          </p:cNvPicPr>
          <p:nvPr>
            <p:ph idx="1"/>
          </p:nvPr>
        </p:nvPicPr>
        <p:blipFill>
          <a:blip r:embed="rId2"/>
          <a:stretch>
            <a:fillRect/>
          </a:stretch>
        </p:blipFill>
        <p:spPr>
          <a:xfrm>
            <a:off x="739471" y="2071498"/>
            <a:ext cx="2975523" cy="3274225"/>
          </a:xfrm>
        </p:spPr>
      </p:pic>
      <p:pic>
        <p:nvPicPr>
          <p:cNvPr id="15" name="Picture 14">
            <a:extLst>
              <a:ext uri="{FF2B5EF4-FFF2-40B4-BE49-F238E27FC236}">
                <a16:creationId xmlns:a16="http://schemas.microsoft.com/office/drawing/2014/main" id="{57398A98-37B4-25D4-F590-98C1A0301D4A}"/>
              </a:ext>
            </a:extLst>
          </p:cNvPr>
          <p:cNvPicPr>
            <a:picLocks noChangeAspect="1"/>
          </p:cNvPicPr>
          <p:nvPr/>
        </p:nvPicPr>
        <p:blipFill>
          <a:blip r:embed="rId3"/>
          <a:stretch>
            <a:fillRect/>
          </a:stretch>
        </p:blipFill>
        <p:spPr>
          <a:xfrm>
            <a:off x="4469714" y="1232452"/>
            <a:ext cx="3252572" cy="2669054"/>
          </a:xfrm>
          <a:prstGeom prst="rect">
            <a:avLst/>
          </a:prstGeom>
        </p:spPr>
      </p:pic>
      <p:pic>
        <p:nvPicPr>
          <p:cNvPr id="17" name="Picture 16">
            <a:extLst>
              <a:ext uri="{FF2B5EF4-FFF2-40B4-BE49-F238E27FC236}">
                <a16:creationId xmlns:a16="http://schemas.microsoft.com/office/drawing/2014/main" id="{3F469AB1-5002-E758-BD44-336E59F0D81E}"/>
              </a:ext>
            </a:extLst>
          </p:cNvPr>
          <p:cNvPicPr>
            <a:picLocks noChangeAspect="1"/>
          </p:cNvPicPr>
          <p:nvPr/>
        </p:nvPicPr>
        <p:blipFill>
          <a:blip r:embed="rId4"/>
          <a:stretch>
            <a:fillRect/>
          </a:stretch>
        </p:blipFill>
        <p:spPr>
          <a:xfrm>
            <a:off x="3705617" y="3854549"/>
            <a:ext cx="5100758" cy="2866292"/>
          </a:xfrm>
          <a:prstGeom prst="rect">
            <a:avLst/>
          </a:prstGeom>
        </p:spPr>
      </p:pic>
      <p:pic>
        <p:nvPicPr>
          <p:cNvPr id="19" name="Picture 18">
            <a:extLst>
              <a:ext uri="{FF2B5EF4-FFF2-40B4-BE49-F238E27FC236}">
                <a16:creationId xmlns:a16="http://schemas.microsoft.com/office/drawing/2014/main" id="{AED0D86A-EF73-34A4-7F24-31A200E122C2}"/>
              </a:ext>
            </a:extLst>
          </p:cNvPr>
          <p:cNvPicPr>
            <a:picLocks noChangeAspect="1"/>
          </p:cNvPicPr>
          <p:nvPr/>
        </p:nvPicPr>
        <p:blipFill>
          <a:blip r:embed="rId5"/>
          <a:stretch>
            <a:fillRect/>
          </a:stretch>
        </p:blipFill>
        <p:spPr>
          <a:xfrm>
            <a:off x="8806376" y="1930377"/>
            <a:ext cx="3039774" cy="341534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92500" lnSpcReduction="10000"/>
          </a:bodyPr>
          <a:lstStyle/>
          <a:p>
            <a:pPr marL="305435" indent="-305435"/>
            <a:r>
              <a:rPr lang="en-US" sz="2800" dirty="0">
                <a:solidFill>
                  <a:srgbClr val="0F0F0F"/>
                </a:solidFill>
                <a:ea typeface="+mn-lt"/>
                <a:cs typeface="+mn-lt"/>
              </a:rPr>
              <a:t>The keylogger project encapsulates the essence of digital monitoring tools, serving as a functional prototype for recording keystrokes. It is meticulously designed to capture and log each key press and release, providing a chronological record of keyboard activity. The deployment of such a tool is streamlined through a user-friendly interface, allowing for easy operation with start and stop controls. The project’s conclusion highlights the dual nature of keyloggers: while they can be invaluable for system administrators for monitoring and troubleshooting, they also bear the potential for misuse. Therefore, the project serves as a stark reminder of the ethical considerations inherent in the deployment of surveillance software and the imperative to uphold stringent standards of privacy and consent.</a:t>
            </a:r>
            <a:endParaRPr lang="en-IN" sz="28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1215</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keylogger SECURITY</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Arfah Manaal</cp:lastModifiedBy>
  <cp:revision>34</cp:revision>
  <dcterms:created xsi:type="dcterms:W3CDTF">2021-05-26T16:50:10Z</dcterms:created>
  <dcterms:modified xsi:type="dcterms:W3CDTF">2024-04-05T01:58:23Z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