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gssz9u0TUsfOt5/I281R4xjYh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5e20ce65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35e20ce65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10"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cap="flat" cmpd="sng" w="19050">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Georgia"/>
              <a:buNone/>
            </a:pPr>
            <a:r>
              <a:t/>
            </a:r>
            <a:endParaRPr b="0" i="0" sz="1800" u="none" cap="none" strike="noStrik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anchorCtr="0" anchor="t" bIns="45700" lIns="45700" spcFirstLastPara="1" rIns="45700" wrap="square" tIns="45700">
            <a:spAutoFit/>
          </a:bodyPr>
          <a:lstStyle/>
          <a:p>
            <a:pPr indent="0" lvl="0" marL="0" marR="0" rtl="0" algn="ctr">
              <a:lnSpc>
                <a:spcPct val="8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Module 7: Final Project Template</a:t>
            </a:r>
            <a:endParaRPr b="0" i="0" sz="1400" u="none" cap="none" strike="noStrike">
              <a:solidFill>
                <a:srgbClr val="000000"/>
              </a:solidFill>
              <a:latin typeface="Arial"/>
              <a:ea typeface="Arial"/>
              <a:cs typeface="Arial"/>
              <a:sym typeface="Arial"/>
            </a:endParaRPr>
          </a:p>
        </p:txBody>
      </p:sp>
      <p:sp>
        <p:nvSpPr>
          <p:cNvPr id="13" name="Google Shape;13;p13"/>
          <p:cNvSpPr txBox="1"/>
          <p:nvPr>
            <p:ph type="title"/>
          </p:nvPr>
        </p:nvSpPr>
        <p:spPr>
          <a:xfrm>
            <a:off x="685800" y="1822694"/>
            <a:ext cx="7772400" cy="2387602"/>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4000"/>
              <a:buFont typeface="Arial"/>
              <a:buNone/>
              <a:defRPr b="1" sz="4000">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4" name="Google Shape;14;p13"/>
          <p:cNvSpPr txBox="1"/>
          <p:nvPr>
            <p:ph idx="12"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lvl1pPr indent="0" lvl="0"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74"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76" name="Google Shape;76;p22"/>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77" name="Google Shape;77;p22"/>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pic>
        <p:nvPicPr>
          <p:cNvPr descr="Picture 6" id="78" name="Google Shape;78;p22"/>
          <p:cNvPicPr preferRelativeResize="0"/>
          <p:nvPr/>
        </p:nvPicPr>
        <p:blipFill rotWithShape="1">
          <a:blip r:embed="rId4">
            <a:alphaModFix/>
          </a:blip>
          <a:srcRect b="0" l="0" r="0" t="0"/>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Georgia"/>
              <a:buNone/>
            </a:pPr>
            <a:r>
              <a:t/>
            </a:r>
            <a:endParaRPr b="0" i="0" sz="1800" u="none" cap="none" strike="noStrike">
              <a:solidFill>
                <a:srgbClr val="000000"/>
              </a:solidFill>
              <a:latin typeface="Calibri"/>
              <a:ea typeface="Calibri"/>
              <a:cs typeface="Calibri"/>
              <a:sym typeface="Calibri"/>
            </a:endParaRPr>
          </a:p>
        </p:txBody>
      </p:sp>
      <p:sp>
        <p:nvSpPr>
          <p:cNvPr id="80" name="Google Shape;80;p22"/>
          <p:cNvSpPr txBox="1"/>
          <p:nvPr>
            <p:ph idx="12" type="sldNum"/>
          </p:nvPr>
        </p:nvSpPr>
        <p:spPr>
          <a:xfrm>
            <a:off x="6290039" y="6221731"/>
            <a:ext cx="263162" cy="26923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200"/>
              <a:buFont typeface="Georgia"/>
              <a:buNone/>
              <a:defRPr b="0" i="0" sz="1200" u="none" cap="none" strike="noStrike">
                <a:solidFill>
                  <a:srgbClr val="000000"/>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81" name="Shape 81"/>
        <p:cNvGrpSpPr/>
        <p:nvPr/>
      </p:nvGrpSpPr>
      <p:grpSpPr>
        <a:xfrm>
          <a:off x="0" y="0"/>
          <a:ext cx="0" cy="0"/>
          <a:chOff x="0" y="0"/>
          <a:chExt cx="0" cy="0"/>
        </a:xfrm>
      </p:grpSpPr>
      <p:pic>
        <p:nvPicPr>
          <p:cNvPr descr="Picture 6" id="82" name="Google Shape;82;p23"/>
          <p:cNvPicPr preferRelativeResize="0"/>
          <p:nvPr/>
        </p:nvPicPr>
        <p:blipFill rotWithShape="1">
          <a:blip r:embed="rId2">
            <a:alphaModFix/>
          </a:blip>
          <a:srcRect b="0" l="0" r="0" t="0"/>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Blockchain in Business: Beyond the Hype</a:t>
            </a:r>
            <a:endParaRPr b="0" i="0" sz="1400" u="none" cap="none" strike="noStrike">
              <a:solidFill>
                <a:srgbClr val="000000"/>
              </a:solidFill>
              <a:latin typeface="Arial"/>
              <a:ea typeface="Arial"/>
              <a:cs typeface="Arial"/>
              <a:sym typeface="Arial"/>
            </a:endParaRPr>
          </a:p>
        </p:txBody>
      </p:sp>
      <p:sp>
        <p:nvSpPr>
          <p:cNvPr id="85" name="Google Shape;85;p23"/>
          <p:cNvSpPr txBox="1"/>
          <p:nvPr>
            <p:ph type="title"/>
          </p:nvPr>
        </p:nvSpPr>
        <p:spPr>
          <a:xfrm>
            <a:off x="1143000" y="1122362"/>
            <a:ext cx="6858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86" name="Google Shape;86;p23"/>
          <p:cNvSpPr txBox="1"/>
          <p:nvPr>
            <p:ph idx="1" type="body"/>
          </p:nvPr>
        </p:nvSpPr>
        <p:spPr>
          <a:xfrm>
            <a:off x="1143000" y="3602037"/>
            <a:ext cx="6858000" cy="1655764"/>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indent="-228600" lvl="1" marL="9144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indent="-228600" lvl="2" marL="1371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indent="-228600" lvl="3" marL="18288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indent="-228600" lvl="4" marL="22860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7" name="Google Shape;87;p23"/>
          <p:cNvSpPr txBox="1"/>
          <p:nvPr>
            <p:ph idx="12" type="sldNum"/>
          </p:nvPr>
        </p:nvSpPr>
        <p:spPr>
          <a:xfrm>
            <a:off x="825672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14"/>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7" name="Google Shape;17;p14"/>
          <p:cNvSpPr txBox="1"/>
          <p:nvPr>
            <p:ph idx="1" type="body"/>
          </p:nvPr>
        </p:nvSpPr>
        <p:spPr>
          <a:xfrm>
            <a:off x="628650" y="1825625"/>
            <a:ext cx="78867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8" name="Google Shape;18;p14"/>
          <p:cNvSpPr txBox="1"/>
          <p:nvPr>
            <p:ph idx="12"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lvl1pPr indent="0" lvl="0"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descr="Picture 15" id="20" name="Google Shape;20;p15"/>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21" name="Google Shape;21;p15"/>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22" name="Google Shape;22;p15"/>
          <p:cNvSpPr txBox="1"/>
          <p:nvPr>
            <p:ph type="title"/>
          </p:nvPr>
        </p:nvSpPr>
        <p:spPr>
          <a:xfrm>
            <a:off x="623887" y="1709739"/>
            <a:ext cx="7886701"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3" name="Google Shape;23;p15"/>
          <p:cNvSpPr txBox="1"/>
          <p:nvPr>
            <p:ph idx="1" type="body"/>
          </p:nvPr>
        </p:nvSpPr>
        <p:spPr>
          <a:xfrm>
            <a:off x="623887" y="4589464"/>
            <a:ext cx="7886701" cy="1500189"/>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Georgia"/>
              <a:buNone/>
              <a:defRPr sz="2400"/>
            </a:lvl1pPr>
            <a:lvl2pPr indent="-228600" lvl="1" marL="914400" algn="l">
              <a:lnSpc>
                <a:spcPct val="90000"/>
              </a:lnSpc>
              <a:spcBef>
                <a:spcPts val="1000"/>
              </a:spcBef>
              <a:spcAft>
                <a:spcPts val="0"/>
              </a:spcAft>
              <a:buClr>
                <a:srgbClr val="000000"/>
              </a:buClr>
              <a:buSzPts val="2400"/>
              <a:buFont typeface="Georgia"/>
              <a:buNone/>
              <a:defRPr sz="2400"/>
            </a:lvl2pPr>
            <a:lvl3pPr indent="-228600" lvl="2" marL="1371600" algn="l">
              <a:lnSpc>
                <a:spcPct val="90000"/>
              </a:lnSpc>
              <a:spcBef>
                <a:spcPts val="1000"/>
              </a:spcBef>
              <a:spcAft>
                <a:spcPts val="0"/>
              </a:spcAft>
              <a:buClr>
                <a:srgbClr val="000000"/>
              </a:buClr>
              <a:buSzPts val="2400"/>
              <a:buFont typeface="Georgia"/>
              <a:buNone/>
              <a:defRPr sz="2400"/>
            </a:lvl3pPr>
            <a:lvl4pPr indent="-228600" lvl="3" marL="1828800" algn="l">
              <a:lnSpc>
                <a:spcPct val="90000"/>
              </a:lnSpc>
              <a:spcBef>
                <a:spcPts val="1000"/>
              </a:spcBef>
              <a:spcAft>
                <a:spcPts val="0"/>
              </a:spcAft>
              <a:buClr>
                <a:srgbClr val="000000"/>
              </a:buClr>
              <a:buSzPts val="2400"/>
              <a:buFont typeface="Georgia"/>
              <a:buNone/>
              <a:defRPr sz="2400"/>
            </a:lvl4pPr>
            <a:lvl5pPr indent="-228600" lvl="4" marL="2286000" algn="l">
              <a:lnSpc>
                <a:spcPct val="90000"/>
              </a:lnSpc>
              <a:spcBef>
                <a:spcPts val="1000"/>
              </a:spcBef>
              <a:spcAft>
                <a:spcPts val="0"/>
              </a:spcAft>
              <a:buClr>
                <a:srgbClr val="000000"/>
              </a:buClr>
              <a:buSzPts val="2400"/>
              <a:buFont typeface="Georgia"/>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6" id="24" name="Google Shape;24;p15"/>
          <p:cNvPicPr preferRelativeResize="0"/>
          <p:nvPr/>
        </p:nvPicPr>
        <p:blipFill rotWithShape="1">
          <a:blip r:embed="rId3">
            <a:alphaModFix/>
          </a:blip>
          <a:srcRect b="0" l="76311" r="0" t="88219"/>
          <a:stretch/>
        </p:blipFill>
        <p:spPr>
          <a:xfrm>
            <a:off x="6613862" y="6052939"/>
            <a:ext cx="2166153" cy="606821"/>
          </a:xfrm>
          <a:prstGeom prst="rect">
            <a:avLst/>
          </a:prstGeom>
          <a:noFill/>
          <a:ln>
            <a:noFill/>
          </a:ln>
        </p:spPr>
      </p:pic>
      <p:sp>
        <p:nvSpPr>
          <p:cNvPr id="25" name="Google Shape;25;p15"/>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26"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28" name="Google Shape;28;p16"/>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29" name="Google Shape;29;p16"/>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30" name="Google Shape;30;p16"/>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31" name="Google Shape;31;p16"/>
          <p:cNvSpPr txBox="1"/>
          <p:nvPr>
            <p:ph idx="1" type="body"/>
          </p:nvPr>
        </p:nvSpPr>
        <p:spPr>
          <a:xfrm>
            <a:off x="628650" y="1825625"/>
            <a:ext cx="38862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7" id="32" name="Google Shape;32;p16"/>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33" name="Google Shape;33;p16"/>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34"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36" name="Google Shape;36;p17"/>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37" name="Google Shape;37;p17"/>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38" name="Google Shape;38;p17"/>
          <p:cNvSpPr txBox="1"/>
          <p:nvPr>
            <p:ph type="title"/>
          </p:nvPr>
        </p:nvSpPr>
        <p:spPr>
          <a:xfrm>
            <a:off x="629841" y="365125"/>
            <a:ext cx="7886701"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39" name="Google Shape;39;p17"/>
          <p:cNvSpPr txBox="1"/>
          <p:nvPr>
            <p:ph idx="1" type="body"/>
          </p:nvPr>
        </p:nvSpPr>
        <p:spPr>
          <a:xfrm>
            <a:off x="629841" y="1681163"/>
            <a:ext cx="3868342" cy="823914"/>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Georgia"/>
              <a:buNone/>
              <a:defRPr b="1" sz="2400"/>
            </a:lvl1pPr>
            <a:lvl2pPr indent="-228600" lvl="1" marL="914400" algn="l">
              <a:lnSpc>
                <a:spcPct val="90000"/>
              </a:lnSpc>
              <a:spcBef>
                <a:spcPts val="1000"/>
              </a:spcBef>
              <a:spcAft>
                <a:spcPts val="0"/>
              </a:spcAft>
              <a:buClr>
                <a:srgbClr val="000000"/>
              </a:buClr>
              <a:buSzPts val="2400"/>
              <a:buFont typeface="Georgia"/>
              <a:buNone/>
              <a:defRPr b="1" sz="2400"/>
            </a:lvl2pPr>
            <a:lvl3pPr indent="-228600" lvl="2" marL="1371600" algn="l">
              <a:lnSpc>
                <a:spcPct val="90000"/>
              </a:lnSpc>
              <a:spcBef>
                <a:spcPts val="1000"/>
              </a:spcBef>
              <a:spcAft>
                <a:spcPts val="0"/>
              </a:spcAft>
              <a:buClr>
                <a:srgbClr val="000000"/>
              </a:buClr>
              <a:buSzPts val="2400"/>
              <a:buFont typeface="Georgia"/>
              <a:buNone/>
              <a:defRPr b="1" sz="2400"/>
            </a:lvl3pPr>
            <a:lvl4pPr indent="-228600" lvl="3" marL="1828800" algn="l">
              <a:lnSpc>
                <a:spcPct val="90000"/>
              </a:lnSpc>
              <a:spcBef>
                <a:spcPts val="1000"/>
              </a:spcBef>
              <a:spcAft>
                <a:spcPts val="0"/>
              </a:spcAft>
              <a:buClr>
                <a:srgbClr val="000000"/>
              </a:buClr>
              <a:buSzPts val="2400"/>
              <a:buFont typeface="Georgia"/>
              <a:buNone/>
              <a:defRPr b="1" sz="2400"/>
            </a:lvl4pPr>
            <a:lvl5pPr indent="-228600" lvl="4" marL="2286000" algn="l">
              <a:lnSpc>
                <a:spcPct val="90000"/>
              </a:lnSpc>
              <a:spcBef>
                <a:spcPts val="1000"/>
              </a:spcBef>
              <a:spcAft>
                <a:spcPts val="0"/>
              </a:spcAft>
              <a:buClr>
                <a:srgbClr val="000000"/>
              </a:buClr>
              <a:buSzPts val="2400"/>
              <a:buFont typeface="Georgia"/>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0" name="Google Shape;40;p17"/>
          <p:cNvSpPr txBox="1"/>
          <p:nvPr>
            <p:ph idx="2" type="body"/>
          </p:nvPr>
        </p:nvSpPr>
        <p:spPr>
          <a:xfrm>
            <a:off x="4629150" y="1681163"/>
            <a:ext cx="3887393" cy="823914"/>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41" name="Google Shape;41;p17"/>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42" name="Google Shape;42;p17"/>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43"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45" name="Google Shape;45;p18"/>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46" name="Google Shape;46;p18"/>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47" name="Google Shape;47;p18"/>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pic>
        <p:nvPicPr>
          <p:cNvPr descr="Picture 5" id="48" name="Google Shape;48;p18"/>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49" name="Google Shape;49;p18"/>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0"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52" name="Google Shape;52;p19"/>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53" name="Google Shape;53;p19"/>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pic>
        <p:nvPicPr>
          <p:cNvPr descr="Picture 4" id="54" name="Google Shape;54;p19"/>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55" name="Google Shape;55;p19"/>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56"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58" name="Google Shape;58;p20"/>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59" name="Google Shape;59;p20"/>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60" name="Google Shape;60;p20"/>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61" name="Google Shape;61;p20"/>
          <p:cNvSpPr txBox="1"/>
          <p:nvPr>
            <p:ph idx="1" type="body"/>
          </p:nvPr>
        </p:nvSpPr>
        <p:spPr>
          <a:xfrm>
            <a:off x="3887391" y="987425"/>
            <a:ext cx="4629152" cy="4873627"/>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2" name="Google Shape;62;p20"/>
          <p:cNvSpPr txBox="1"/>
          <p:nvPr>
            <p:ph idx="2" type="body"/>
          </p:nvPr>
        </p:nvSpPr>
        <p:spPr>
          <a:xfrm>
            <a:off x="629839" y="2057400"/>
            <a:ext cx="2949182"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7" id="63" name="Google Shape;63;p20"/>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64" name="Google Shape;64;p20"/>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65"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5" id="67" name="Google Shape;67;p21"/>
          <p:cNvPicPr preferRelativeResize="0"/>
          <p:nvPr/>
        </p:nvPicPr>
        <p:blipFill rotWithShape="1">
          <a:blip r:embed="rId2">
            <a:alphaModFix/>
          </a:blip>
          <a:srcRect b="0" l="0" r="0" t="0"/>
          <a:stretch/>
        </p:blipFill>
        <p:spPr>
          <a:xfrm>
            <a:off x="74200" y="70535"/>
            <a:ext cx="2008498" cy="447452"/>
          </a:xfrm>
          <a:prstGeom prst="rect">
            <a:avLst/>
          </a:prstGeom>
          <a:noFill/>
          <a:ln>
            <a:noFill/>
          </a:ln>
        </p:spPr>
      </p:pic>
      <p:pic>
        <p:nvPicPr>
          <p:cNvPr descr="Picture 16" id="68" name="Google Shape;68;p21"/>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69" name="Google Shape;69;p21"/>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70" name="Google Shape;70;p21"/>
          <p:cNvSpPr/>
          <p:nvPr>
            <p:ph idx="2" type="pic"/>
          </p:nvPr>
        </p:nvSpPr>
        <p:spPr>
          <a:xfrm>
            <a:off x="3887391" y="987425"/>
            <a:ext cx="4629152" cy="4873627"/>
          </a:xfrm>
          <a:prstGeom prst="rect">
            <a:avLst/>
          </a:prstGeom>
          <a:noFill/>
          <a:ln>
            <a:noFill/>
          </a:ln>
        </p:spPr>
      </p:sp>
      <p:sp>
        <p:nvSpPr>
          <p:cNvPr id="71" name="Google Shape;71;p21"/>
          <p:cNvSpPr txBox="1"/>
          <p:nvPr>
            <p:ph idx="1" type="body"/>
          </p:nvPr>
        </p:nvSpPr>
        <p:spPr>
          <a:xfrm>
            <a:off x="629841" y="2057400"/>
            <a:ext cx="2949178"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Georgia"/>
              <a:buNone/>
              <a:defRPr sz="1600"/>
            </a:lvl1pPr>
            <a:lvl2pPr indent="-228600" lvl="1" marL="914400" algn="l">
              <a:lnSpc>
                <a:spcPct val="90000"/>
              </a:lnSpc>
              <a:spcBef>
                <a:spcPts val="1000"/>
              </a:spcBef>
              <a:spcAft>
                <a:spcPts val="0"/>
              </a:spcAft>
              <a:buClr>
                <a:srgbClr val="000000"/>
              </a:buClr>
              <a:buSzPts val="1600"/>
              <a:buFont typeface="Georgia"/>
              <a:buNone/>
              <a:defRPr sz="1600"/>
            </a:lvl2pPr>
            <a:lvl3pPr indent="-228600" lvl="2" marL="1371600" algn="l">
              <a:lnSpc>
                <a:spcPct val="90000"/>
              </a:lnSpc>
              <a:spcBef>
                <a:spcPts val="1000"/>
              </a:spcBef>
              <a:spcAft>
                <a:spcPts val="0"/>
              </a:spcAft>
              <a:buClr>
                <a:srgbClr val="000000"/>
              </a:buClr>
              <a:buSzPts val="1600"/>
              <a:buFont typeface="Georgia"/>
              <a:buNone/>
              <a:defRPr sz="1600"/>
            </a:lvl3pPr>
            <a:lvl4pPr indent="-228600" lvl="3" marL="1828800" algn="l">
              <a:lnSpc>
                <a:spcPct val="90000"/>
              </a:lnSpc>
              <a:spcBef>
                <a:spcPts val="1000"/>
              </a:spcBef>
              <a:spcAft>
                <a:spcPts val="0"/>
              </a:spcAft>
              <a:buClr>
                <a:srgbClr val="000000"/>
              </a:buClr>
              <a:buSzPts val="1600"/>
              <a:buFont typeface="Georgia"/>
              <a:buNone/>
              <a:defRPr sz="1600"/>
            </a:lvl4pPr>
            <a:lvl5pPr indent="-228600" lvl="4" marL="2286000" algn="l">
              <a:lnSpc>
                <a:spcPct val="90000"/>
              </a:lnSpc>
              <a:spcBef>
                <a:spcPts val="1000"/>
              </a:spcBef>
              <a:spcAft>
                <a:spcPts val="0"/>
              </a:spcAft>
              <a:buClr>
                <a:srgbClr val="000000"/>
              </a:buClr>
              <a:buSzPts val="1600"/>
              <a:buFont typeface="Georgia"/>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7" id="72" name="Google Shape;72;p21"/>
          <p:cNvPicPr preferRelativeResize="0"/>
          <p:nvPr/>
        </p:nvPicPr>
        <p:blipFill rotWithShape="1">
          <a:blip r:embed="rId3">
            <a:alphaModFix/>
          </a:blip>
          <a:srcRect b="0" l="76311" r="0" t="88219"/>
          <a:stretch/>
        </p:blipFill>
        <p:spPr>
          <a:xfrm>
            <a:off x="6773660" y="6052939"/>
            <a:ext cx="2166153" cy="606821"/>
          </a:xfrm>
          <a:prstGeom prst="rect">
            <a:avLst/>
          </a:prstGeom>
          <a:noFill/>
          <a:ln>
            <a:noFill/>
          </a:ln>
        </p:spPr>
      </p:pic>
      <p:sp>
        <p:nvSpPr>
          <p:cNvPr id="73" name="Google Shape;73;p21"/>
          <p:cNvSpPr txBox="1"/>
          <p:nvPr>
            <p:ph idx="12" type="sldNum"/>
          </p:nvPr>
        </p:nvSpPr>
        <p:spPr>
          <a:xfrm>
            <a:off x="6457950" y="6356351"/>
            <a:ext cx="342673" cy="358139"/>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algn="l">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cap="flat" cmpd="sng" w="19050">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Georgia"/>
              <a:buNone/>
            </a:pPr>
            <a:r>
              <a:t/>
            </a:r>
            <a:endParaRPr b="0" i="0" sz="1800" u="none" cap="none" strike="noStrike">
              <a:solidFill>
                <a:srgbClr val="000000"/>
              </a:solidFill>
              <a:latin typeface="Calibri"/>
              <a:ea typeface="Calibri"/>
              <a:cs typeface="Calibri"/>
              <a:sym typeface="Calibri"/>
            </a:endParaRPr>
          </a:p>
        </p:txBody>
      </p:sp>
      <p:sp>
        <p:nvSpPr>
          <p:cNvPr id="7" name="Google Shape;7;p12"/>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1pPr>
            <a:lvl2pPr lvl="1"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2pPr>
            <a:lvl3pPr lvl="2"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3pPr>
            <a:lvl4pPr lvl="3"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4pPr>
            <a:lvl5pPr lvl="4"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5pPr>
            <a:lvl6pPr lvl="5"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6pPr>
            <a:lvl7pPr lvl="6"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7pPr>
            <a:lvl8pPr lvl="7"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8pPr>
            <a:lvl9pPr lvl="8" marR="0" rtl="0" algn="l">
              <a:lnSpc>
                <a:spcPct val="90000"/>
              </a:lnSpc>
              <a:spcBef>
                <a:spcPts val="0"/>
              </a:spcBef>
              <a:spcAft>
                <a:spcPts val="0"/>
              </a:spcAft>
              <a:buClr>
                <a:srgbClr val="FFFFFF"/>
              </a:buClr>
              <a:buSzPts val="2000"/>
              <a:buFont typeface="Georgia"/>
              <a:buNone/>
              <a:defRPr b="0" i="0" sz="2000" u="none" cap="none" strike="noStrike">
                <a:solidFill>
                  <a:srgbClr val="FFFFFF"/>
                </a:solidFill>
                <a:latin typeface="Georgia"/>
                <a:ea typeface="Georgia"/>
                <a:cs typeface="Georgia"/>
                <a:sym typeface="Georgia"/>
              </a:defRPr>
            </a:lvl9pPr>
          </a:lstStyle>
          <a:p/>
        </p:txBody>
      </p:sp>
      <p:sp>
        <p:nvSpPr>
          <p:cNvPr id="8" name="Google Shape;8;p12"/>
          <p:cNvSpPr txBox="1"/>
          <p:nvPr>
            <p:ph idx="1" type="body"/>
          </p:nvPr>
        </p:nvSpPr>
        <p:spPr>
          <a:xfrm>
            <a:off x="628650" y="1825625"/>
            <a:ext cx="78867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Georgia"/>
                <a:ea typeface="Georgia"/>
                <a:cs typeface="Georgia"/>
                <a:sym typeface="Georgia"/>
              </a:defRPr>
            </a:lvl9pPr>
          </a:lstStyle>
          <a:p/>
        </p:txBody>
      </p:sp>
      <p:sp>
        <p:nvSpPr>
          <p:cNvPr id="9" name="Google Shape;9;p12"/>
          <p:cNvSpPr txBox="1"/>
          <p:nvPr>
            <p:ph idx="12"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lvl1pPr indent="0" lvl="0"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1pPr>
            <a:lvl2pPr indent="0" lvl="1"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2pPr>
            <a:lvl3pPr indent="0" lvl="2"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3pPr>
            <a:lvl4pPr indent="0" lvl="3"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4pPr>
            <a:lvl5pPr indent="0" lvl="4"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5pPr>
            <a:lvl6pPr indent="0" lvl="5"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6pPr>
            <a:lvl7pPr indent="0" lvl="6"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7pPr>
            <a:lvl8pPr indent="0" lvl="7"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8pPr>
            <a:lvl9pPr indent="0" lvl="8" marL="0" marR="0" rtl="0" algn="ctr">
              <a:lnSpc>
                <a:spcPct val="100000"/>
              </a:lnSpc>
              <a:spcBef>
                <a:spcPts val="0"/>
              </a:spcBef>
              <a:spcAft>
                <a:spcPts val="0"/>
              </a:spcAft>
              <a:buClr>
                <a:srgbClr val="000000"/>
              </a:buClr>
              <a:buSzPts val="1800"/>
              <a:buFont typeface="Georgia"/>
              <a:buNone/>
              <a:defRPr b="0" i="0" sz="1800" u="none" cap="none" strike="noStrike">
                <a:solidFill>
                  <a:srgbClr val="000000"/>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towardsdatascience.com/how-to-improve-the-accuracy-of-a-regression-model-3517accf8604" TargetMode="External"/><Relationship Id="rId4" Type="http://schemas.openxmlformats.org/officeDocument/2006/relationships/hyperlink" Target="https://medium.com/codex/house-price-prediction-with-machine-learning-in-python-cf9df744f7f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title"/>
          </p:nvPr>
        </p:nvSpPr>
        <p:spPr>
          <a:xfrm>
            <a:off x="685800" y="3093100"/>
            <a:ext cx="7772400" cy="1105800"/>
          </a:xfrm>
          <a:prstGeom prst="rect">
            <a:avLst/>
          </a:prstGeom>
          <a:noFill/>
          <a:ln>
            <a:noFill/>
          </a:ln>
        </p:spPr>
        <p:txBody>
          <a:bodyPr anchorCtr="0" anchor="b" bIns="45700" lIns="45700" spcFirstLastPara="1" rIns="45700" wrap="square" tIns="45700">
            <a:normAutofit/>
          </a:bodyPr>
          <a:lstStyle/>
          <a:p>
            <a:pPr indent="0" lvl="0" marL="0" rtl="0" algn="ctr">
              <a:lnSpc>
                <a:spcPct val="90000"/>
              </a:lnSpc>
              <a:spcBef>
                <a:spcPts val="0"/>
              </a:spcBef>
              <a:spcAft>
                <a:spcPts val="0"/>
              </a:spcAft>
              <a:buClr>
                <a:srgbClr val="000000"/>
              </a:buClr>
              <a:buSzPts val="4000"/>
              <a:buFont typeface="Arial"/>
              <a:buNone/>
            </a:pPr>
            <a:r>
              <a:t/>
            </a:r>
            <a:endParaRPr/>
          </a:p>
          <a:p>
            <a:pPr indent="0" lvl="0" marL="0" rtl="0" algn="ctr">
              <a:lnSpc>
                <a:spcPct val="90000"/>
              </a:lnSpc>
              <a:spcBef>
                <a:spcPts val="0"/>
              </a:spcBef>
              <a:spcAft>
                <a:spcPts val="0"/>
              </a:spcAft>
              <a:buClr>
                <a:srgbClr val="000000"/>
              </a:buClr>
              <a:buSzPts val="2900"/>
              <a:buFont typeface="Arial"/>
              <a:buNone/>
            </a:pPr>
            <a:r>
              <a:rPr b="0" lang="en-US" sz="2900">
                <a:latin typeface="Arial"/>
                <a:ea typeface="Arial"/>
                <a:cs typeface="Arial"/>
                <a:sym typeface="Arial"/>
              </a:rPr>
              <a:t>Title: </a:t>
            </a:r>
            <a:r>
              <a:rPr b="0" lang="en-US" sz="2900"/>
              <a:t>Creating a Model to predict House Prices </a:t>
            </a:r>
            <a:endParaRPr/>
          </a:p>
        </p:txBody>
      </p:sp>
      <p:sp>
        <p:nvSpPr>
          <p:cNvPr id="93" name="Google Shape;93;p1"/>
          <p:cNvSpPr txBox="1"/>
          <p:nvPr/>
        </p:nvSpPr>
        <p:spPr>
          <a:xfrm>
            <a:off x="501472" y="5740549"/>
            <a:ext cx="7795260" cy="301107"/>
          </a:xfrm>
          <a:prstGeom prst="rect">
            <a:avLst/>
          </a:prstGeom>
          <a:noFill/>
          <a:ln>
            <a:noFill/>
          </a:ln>
        </p:spPr>
        <p:txBody>
          <a:bodyPr anchorCtr="0" anchor="t" bIns="45700" lIns="45700" spcFirstLastPara="1" rIns="45700" wrap="square" tIns="45700">
            <a:sp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Author: &lt;Enter your name here&gt;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69" name="Google Shape;169;p9"/>
          <p:cNvSpPr txBox="1"/>
          <p:nvPr>
            <p:ph idx="4294967295" type="sldNum"/>
          </p:nvPr>
        </p:nvSpPr>
        <p:spPr>
          <a:xfrm>
            <a:off x="4455246" y="6356351"/>
            <a:ext cx="233508"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70" name="Google Shape;170;p9"/>
          <p:cNvSpPr txBox="1"/>
          <p:nvPr>
            <p:ph idx="1" type="body"/>
          </p:nvPr>
        </p:nvSpPr>
        <p:spPr>
          <a:xfrm>
            <a:off x="667252" y="1370286"/>
            <a:ext cx="7931316" cy="4148199"/>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b="1" lang="en-US" sz="2200">
                <a:latin typeface="Arial"/>
                <a:ea typeface="Arial"/>
                <a:cs typeface="Arial"/>
                <a:sym typeface="Arial"/>
              </a:rPr>
              <a:t>Model </a:t>
            </a:r>
            <a:r>
              <a:rPr b="1" lang="en-US" sz="2200">
                <a:latin typeface="Arial"/>
                <a:ea typeface="Arial"/>
                <a:cs typeface="Arial"/>
                <a:sym typeface="Arial"/>
              </a:rPr>
              <a:t>performance</a:t>
            </a:r>
            <a:r>
              <a:rPr b="1" lang="en-US" sz="2200">
                <a:latin typeface="Arial"/>
                <a:ea typeface="Arial"/>
                <a:cs typeface="Arial"/>
                <a:sym typeface="Arial"/>
              </a:rPr>
              <a:t> with Test Data </a:t>
            </a:r>
            <a:endParaRPr b="1" sz="22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b="1" sz="22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lang="en-US" sz="2000">
                <a:latin typeface="Arial"/>
                <a:ea typeface="Arial"/>
                <a:cs typeface="Arial"/>
                <a:sym typeface="Arial"/>
              </a:rPr>
              <a:t>F</a:t>
            </a:r>
            <a:r>
              <a:rPr lang="en-US" sz="2000">
                <a:latin typeface="Arial"/>
                <a:ea typeface="Arial"/>
                <a:cs typeface="Arial"/>
                <a:sym typeface="Arial"/>
              </a:rPr>
              <a:t>irst Model with 5 variables perform less </a:t>
            </a:r>
            <a:r>
              <a:rPr lang="en-US" sz="2000">
                <a:latin typeface="Arial"/>
                <a:ea typeface="Arial"/>
                <a:cs typeface="Arial"/>
                <a:sym typeface="Arial"/>
              </a:rPr>
              <a:t>desirable</a:t>
            </a:r>
            <a:r>
              <a:rPr lang="en-US" sz="2000">
                <a:latin typeface="Arial"/>
                <a:ea typeface="Arial"/>
                <a:cs typeface="Arial"/>
                <a:sym typeface="Arial"/>
              </a:rPr>
              <a:t> </a:t>
            </a:r>
            <a:endParaRPr sz="20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lang="en-US" sz="2000">
                <a:latin typeface="Arial"/>
                <a:ea typeface="Arial"/>
                <a:cs typeface="Arial"/>
                <a:sym typeface="Arial"/>
              </a:rPr>
              <a:t>Second Model with 10 </a:t>
            </a:r>
            <a:r>
              <a:rPr lang="en-US" sz="2000">
                <a:latin typeface="Arial"/>
                <a:ea typeface="Arial"/>
                <a:cs typeface="Arial"/>
                <a:sym typeface="Arial"/>
              </a:rPr>
              <a:t>performed</a:t>
            </a:r>
            <a:r>
              <a:rPr lang="en-US" sz="2000">
                <a:latin typeface="Arial"/>
                <a:ea typeface="Arial"/>
                <a:cs typeface="Arial"/>
                <a:sym typeface="Arial"/>
              </a:rPr>
              <a:t> less than 75 </a:t>
            </a:r>
            <a:endParaRPr sz="20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lang="en-US" sz="2000">
                <a:latin typeface="Arial"/>
                <a:ea typeface="Arial"/>
                <a:cs typeface="Arial"/>
                <a:sym typeface="Arial"/>
              </a:rPr>
              <a:t>T</a:t>
            </a:r>
            <a:r>
              <a:rPr lang="en-US" sz="2000">
                <a:latin typeface="Arial"/>
                <a:ea typeface="Arial"/>
                <a:cs typeface="Arial"/>
                <a:sym typeface="Arial"/>
              </a:rPr>
              <a:t>hird</a:t>
            </a:r>
            <a:r>
              <a:rPr lang="en-US" sz="2000">
                <a:latin typeface="Arial"/>
                <a:ea typeface="Arial"/>
                <a:cs typeface="Arial"/>
                <a:sym typeface="Arial"/>
              </a:rPr>
              <a:t> model with 15 model performed 75 </a:t>
            </a:r>
            <a:endParaRPr sz="20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lang="en-US" sz="2000">
                <a:latin typeface="Arial"/>
                <a:ea typeface="Arial"/>
                <a:cs typeface="Arial"/>
                <a:sym typeface="Arial"/>
              </a:rPr>
              <a:t>Extra Model was created with 20 </a:t>
            </a:r>
            <a:r>
              <a:rPr lang="en-US" sz="2000">
                <a:latin typeface="Arial"/>
                <a:ea typeface="Arial"/>
                <a:cs typeface="Arial"/>
                <a:sym typeface="Arial"/>
              </a:rPr>
              <a:t>variables</a:t>
            </a:r>
            <a:r>
              <a:rPr lang="en-US" sz="2000">
                <a:latin typeface="Arial"/>
                <a:ea typeface="Arial"/>
                <a:cs typeface="Arial"/>
                <a:sym typeface="Arial"/>
              </a:rPr>
              <a:t> which performed 55 </a:t>
            </a:r>
            <a:endParaRPr sz="2000">
              <a:latin typeface="Arial"/>
              <a:ea typeface="Arial"/>
              <a:cs typeface="Arial"/>
              <a:sym typeface="Arial"/>
            </a:endParaRPr>
          </a:p>
        </p:txBody>
      </p:sp>
      <p:sp>
        <p:nvSpPr>
          <p:cNvPr id="171" name="Google Shape;171;p9"/>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77" name="Google Shape;177;p10"/>
          <p:cNvSpPr txBox="1"/>
          <p:nvPr>
            <p:ph idx="4294967295" type="sldNum"/>
          </p:nvPr>
        </p:nvSpPr>
        <p:spPr>
          <a:xfrm>
            <a:off x="4400663" y="6356351"/>
            <a:ext cx="342674"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78" name="Google Shape;178;p10"/>
          <p:cNvSpPr txBox="1"/>
          <p:nvPr>
            <p:ph idx="1" type="body"/>
          </p:nvPr>
        </p:nvSpPr>
        <p:spPr>
          <a:xfrm>
            <a:off x="667252" y="1370286"/>
            <a:ext cx="7931316" cy="4148199"/>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lang="en-US" sz="1850">
                <a:solidFill>
                  <a:schemeClr val="dk1"/>
                </a:solidFill>
                <a:highlight>
                  <a:srgbClr val="FFFFFF"/>
                </a:highlight>
                <a:latin typeface="Arial"/>
                <a:ea typeface="Arial"/>
                <a:cs typeface="Arial"/>
                <a:sym typeface="Arial"/>
              </a:rPr>
              <a:t>The model created using train data has 88 percent score. When tested with test data the Model score is 75.45 percent. The best model was created using 15 independent variables. When tested with more and less Variables the accuracy of model decreased on test data. the accuracy went down to 55 percent on test data when tested the model created by using 20 variables. What I learned while working with different variables sets is that we need to avoid using a large number of independent variables since it will overfit our data and but would not yield a good prediction while work with other data.</a:t>
            </a:r>
            <a:endParaRPr sz="3600"/>
          </a:p>
        </p:txBody>
      </p:sp>
      <p:sp>
        <p:nvSpPr>
          <p:cNvPr id="179" name="Google Shape;179;p10"/>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85" name="Google Shape;185;p11"/>
          <p:cNvSpPr txBox="1"/>
          <p:nvPr>
            <p:ph idx="4294967295" type="sldNum"/>
          </p:nvPr>
        </p:nvSpPr>
        <p:spPr>
          <a:xfrm>
            <a:off x="4421704" y="6356351"/>
            <a:ext cx="300592"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86" name="Google Shape;186;p11"/>
          <p:cNvSpPr txBox="1"/>
          <p:nvPr>
            <p:ph idx="1" type="body"/>
          </p:nvPr>
        </p:nvSpPr>
        <p:spPr>
          <a:xfrm>
            <a:off x="667252" y="1370286"/>
            <a:ext cx="7931316" cy="4148199"/>
          </a:xfrm>
          <a:prstGeom prst="rect">
            <a:avLst/>
          </a:prstGeom>
          <a:noFill/>
          <a:ln>
            <a:noFill/>
          </a:ln>
        </p:spPr>
        <p:txBody>
          <a:bodyPr anchorCtr="0" anchor="t" bIns="45700" lIns="45700" spcFirstLastPara="1" rIns="45700" wrap="square" tIns="45700">
            <a:normAutofit/>
          </a:bodyPr>
          <a:lstStyle/>
          <a:p>
            <a:pPr indent="0" lvl="0" marL="0" marR="304800" rtl="0" algn="l">
              <a:lnSpc>
                <a:spcPct val="100000"/>
              </a:lnSpc>
              <a:spcBef>
                <a:spcPts val="2100"/>
              </a:spcBef>
              <a:spcAft>
                <a:spcPts val="0"/>
              </a:spcAft>
              <a:buClr>
                <a:schemeClr val="dk1"/>
              </a:buClr>
              <a:buSzPts val="1100"/>
              <a:buFont typeface="Arial"/>
              <a:buNone/>
            </a:pPr>
            <a:r>
              <a:t/>
            </a:r>
            <a:endParaRPr b="1" sz="2050">
              <a:solidFill>
                <a:schemeClr val="dk1"/>
              </a:solidFill>
              <a:latin typeface="Arial"/>
              <a:ea typeface="Arial"/>
              <a:cs typeface="Arial"/>
              <a:sym typeface="Arial"/>
            </a:endParaRPr>
          </a:p>
          <a:p>
            <a:pPr indent="0" lvl="0" marL="101600" marR="114300" rtl="0" algn="l">
              <a:lnSpc>
                <a:spcPct val="115000"/>
              </a:lnSpc>
              <a:spcBef>
                <a:spcPts val="0"/>
              </a:spcBef>
              <a:spcAft>
                <a:spcPts val="0"/>
              </a:spcAft>
              <a:buClr>
                <a:schemeClr val="dk1"/>
              </a:buClr>
              <a:buSzPts val="1100"/>
              <a:buFont typeface="Arial"/>
              <a:buNone/>
            </a:pPr>
            <a:r>
              <a:rPr lang="en-US" sz="2050">
                <a:solidFill>
                  <a:schemeClr val="dk1"/>
                </a:solidFill>
                <a:latin typeface="Arial"/>
                <a:ea typeface="Arial"/>
                <a:cs typeface="Arial"/>
                <a:sym typeface="Arial"/>
              </a:rPr>
              <a:t>-Acharya, Shweta."How to improve the accuracy of a Regression Model"towardsdatascience.com. Towards data science. 2021.</a:t>
            </a:r>
            <a:r>
              <a:rPr lang="en-US" sz="2050" u="sng">
                <a:solidFill>
                  <a:srgbClr val="296EAA"/>
                </a:solidFill>
                <a:latin typeface="Arial"/>
                <a:ea typeface="Arial"/>
                <a:cs typeface="Arial"/>
                <a:sym typeface="Arial"/>
                <a:hlinkClick r:id="rId3">
                  <a:extLst>
                    <a:ext uri="{A12FA001-AC4F-418D-AE19-62706E023703}">
                      <ahyp:hlinkClr val="tx"/>
                    </a:ext>
                  </a:extLst>
                </a:hlinkClick>
              </a:rPr>
              <a:t>https://towardsdatascience.com/how-to-improve-the-accuracy-of-a-regression-model-3517accf8604</a:t>
            </a:r>
            <a:r>
              <a:rPr lang="en-US" sz="2050">
                <a:solidFill>
                  <a:schemeClr val="dk1"/>
                </a:solidFill>
                <a:latin typeface="Arial"/>
                <a:ea typeface="Arial"/>
                <a:cs typeface="Arial"/>
                <a:sym typeface="Arial"/>
              </a:rPr>
              <a:t>.</a:t>
            </a:r>
            <a:endParaRPr sz="2050">
              <a:solidFill>
                <a:schemeClr val="dk1"/>
              </a:solidFill>
              <a:latin typeface="Arial"/>
              <a:ea typeface="Arial"/>
              <a:cs typeface="Arial"/>
              <a:sym typeface="Arial"/>
            </a:endParaRPr>
          </a:p>
          <a:p>
            <a:pPr indent="0" lvl="0" marL="101600" marR="114300" rtl="0" algn="l">
              <a:lnSpc>
                <a:spcPct val="115000"/>
              </a:lnSpc>
              <a:spcBef>
                <a:spcPts val="1100"/>
              </a:spcBef>
              <a:spcAft>
                <a:spcPts val="0"/>
              </a:spcAft>
              <a:buClr>
                <a:schemeClr val="dk1"/>
              </a:buClr>
              <a:buSzPts val="1100"/>
              <a:buFont typeface="Arial"/>
              <a:buNone/>
            </a:pPr>
            <a:r>
              <a:rPr lang="en-US" sz="2050">
                <a:solidFill>
                  <a:schemeClr val="dk1"/>
                </a:solidFill>
                <a:latin typeface="Arial"/>
                <a:ea typeface="Arial"/>
                <a:cs typeface="Arial"/>
                <a:sym typeface="Arial"/>
              </a:rPr>
              <a:t>-Adithiyan, Nikhil "House Price Prediction With Machine Learning in Python".medium.com.22020.</a:t>
            </a:r>
            <a:r>
              <a:rPr lang="en-US" sz="2050" u="sng">
                <a:solidFill>
                  <a:srgbClr val="296EAA"/>
                </a:solidFill>
                <a:latin typeface="Arial"/>
                <a:ea typeface="Arial"/>
                <a:cs typeface="Arial"/>
                <a:sym typeface="Arial"/>
                <a:hlinkClick r:id="rId4">
                  <a:extLst>
                    <a:ext uri="{A12FA001-AC4F-418D-AE19-62706E023703}">
                      <ahyp:hlinkClr val="tx"/>
                    </a:ext>
                  </a:extLst>
                </a:hlinkClick>
              </a:rPr>
              <a:t>https://medium.com/codex/house-price-prediction-with-machine-learning-in-python-cf9df744f7ff</a:t>
            </a:r>
            <a:r>
              <a:rPr lang="en-US" sz="2050">
                <a:solidFill>
                  <a:schemeClr val="dk1"/>
                </a:solidFill>
                <a:latin typeface="Arial"/>
                <a:ea typeface="Arial"/>
                <a:cs typeface="Arial"/>
                <a:sym typeface="Arial"/>
              </a:rPr>
              <a:t>.</a:t>
            </a:r>
            <a:endParaRPr sz="2050">
              <a:solidFill>
                <a:schemeClr val="dk1"/>
              </a:solidFill>
              <a:latin typeface="Arial"/>
              <a:ea typeface="Arial"/>
              <a:cs typeface="Arial"/>
              <a:sym typeface="Arial"/>
            </a:endParaRPr>
          </a:p>
          <a:p>
            <a:pPr indent="0" lvl="0" marL="0" rtl="0" algn="l">
              <a:lnSpc>
                <a:spcPct val="99000"/>
              </a:lnSpc>
              <a:spcBef>
                <a:spcPts val="1200"/>
              </a:spcBef>
              <a:spcAft>
                <a:spcPts val="0"/>
              </a:spcAft>
              <a:buClr>
                <a:srgbClr val="000000"/>
              </a:buClr>
              <a:buSzPts val="1800"/>
              <a:buNone/>
            </a:pPr>
            <a:r>
              <a:t/>
            </a:r>
            <a:endParaRPr>
              <a:latin typeface="Arial"/>
              <a:ea typeface="Arial"/>
              <a:cs typeface="Arial"/>
              <a:sym typeface="Arial"/>
            </a:endParaRPr>
          </a:p>
        </p:txBody>
      </p:sp>
      <p:sp>
        <p:nvSpPr>
          <p:cNvPr id="187" name="Google Shape;187;p11"/>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p:nvPr>
            <p:ph idx="4294967295" type="sldNum"/>
          </p:nvPr>
        </p:nvSpPr>
        <p:spPr>
          <a:xfrm>
            <a:off x="4456083" y="6356351"/>
            <a:ext cx="231833"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00" name="Google Shape;100;p2"/>
          <p:cNvSpPr txBox="1"/>
          <p:nvPr>
            <p:ph idx="1" type="body"/>
          </p:nvPr>
        </p:nvSpPr>
        <p:spPr>
          <a:xfrm>
            <a:off x="667252" y="1370286"/>
            <a:ext cx="7931316" cy="4148199"/>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t/>
            </a:r>
            <a:endParaRPr b="1" i="0" sz="1900" u="none" cap="none" strike="noStrike">
              <a:solidFill>
                <a:srgbClr val="000000"/>
              </a:solidFill>
              <a:latin typeface="Arial"/>
              <a:ea typeface="Arial"/>
              <a:cs typeface="Arial"/>
              <a:sym typeface="Arial"/>
            </a:endParaRPr>
          </a:p>
          <a:p>
            <a:pPr indent="0" lvl="0" marL="0" rtl="0" algn="l">
              <a:lnSpc>
                <a:spcPct val="150000"/>
              </a:lnSpc>
              <a:spcBef>
                <a:spcPts val="0"/>
              </a:spcBef>
              <a:spcAft>
                <a:spcPts val="0"/>
              </a:spcAft>
              <a:buClr>
                <a:srgbClr val="000000"/>
              </a:buClr>
              <a:buSzPts val="1800"/>
              <a:buNone/>
            </a:pPr>
            <a:r>
              <a:rPr b="1" lang="en-US" sz="2200">
                <a:latin typeface="Arial"/>
                <a:ea typeface="Arial"/>
                <a:cs typeface="Arial"/>
                <a:sym typeface="Arial"/>
              </a:rPr>
              <a:t>The Project is to create a Model to predict House Prices</a:t>
            </a:r>
            <a:endParaRPr b="1" sz="2200">
              <a:latin typeface="Arial"/>
              <a:ea typeface="Arial"/>
              <a:cs typeface="Arial"/>
              <a:sym typeface="Arial"/>
            </a:endParaRPr>
          </a:p>
          <a:p>
            <a:pPr indent="-368300" lvl="0" marL="457200" rtl="0" algn="l">
              <a:lnSpc>
                <a:spcPct val="150000"/>
              </a:lnSpc>
              <a:spcBef>
                <a:spcPts val="0"/>
              </a:spcBef>
              <a:spcAft>
                <a:spcPts val="0"/>
              </a:spcAft>
              <a:buSzPts val="2200"/>
              <a:buFont typeface="Cambria"/>
              <a:buChar char="•"/>
            </a:pPr>
            <a:r>
              <a:rPr lang="en-US" sz="2200">
                <a:latin typeface="Cambria"/>
                <a:ea typeface="Cambria"/>
                <a:cs typeface="Cambria"/>
                <a:sym typeface="Cambria"/>
              </a:rPr>
              <a:t>Importing the required Data into Jupytor Notebook</a:t>
            </a:r>
            <a:endParaRPr sz="2200">
              <a:latin typeface="Cambria"/>
              <a:ea typeface="Cambria"/>
              <a:cs typeface="Cambria"/>
              <a:sym typeface="Cambria"/>
            </a:endParaRPr>
          </a:p>
          <a:p>
            <a:pPr indent="-368300" lvl="0" marL="457200" rtl="0" algn="l">
              <a:lnSpc>
                <a:spcPct val="150000"/>
              </a:lnSpc>
              <a:spcBef>
                <a:spcPts val="0"/>
              </a:spcBef>
              <a:spcAft>
                <a:spcPts val="0"/>
              </a:spcAft>
              <a:buSzPts val="2200"/>
              <a:buFont typeface="Cambria"/>
              <a:buChar char="•"/>
            </a:pPr>
            <a:r>
              <a:rPr lang="en-US" sz="2200">
                <a:latin typeface="Cambria"/>
                <a:ea typeface="Cambria"/>
                <a:cs typeface="Cambria"/>
                <a:sym typeface="Cambria"/>
              </a:rPr>
              <a:t>Data Analysis and Cleaning</a:t>
            </a:r>
            <a:endParaRPr sz="2200">
              <a:latin typeface="Cambria"/>
              <a:ea typeface="Cambria"/>
              <a:cs typeface="Cambria"/>
              <a:sym typeface="Cambria"/>
            </a:endParaRPr>
          </a:p>
          <a:p>
            <a:pPr indent="-368300" lvl="0" marL="457200" rtl="0" algn="l">
              <a:lnSpc>
                <a:spcPct val="150000"/>
              </a:lnSpc>
              <a:spcBef>
                <a:spcPts val="0"/>
              </a:spcBef>
              <a:spcAft>
                <a:spcPts val="0"/>
              </a:spcAft>
              <a:buSzPts val="2200"/>
              <a:buFont typeface="Cambria"/>
              <a:buChar char="•"/>
            </a:pPr>
            <a:r>
              <a:rPr lang="en-US" sz="2200">
                <a:latin typeface="Cambria"/>
                <a:ea typeface="Cambria"/>
                <a:cs typeface="Cambria"/>
                <a:sym typeface="Cambria"/>
              </a:rPr>
              <a:t>Data Visualization on the house price data</a:t>
            </a:r>
            <a:endParaRPr sz="2200">
              <a:latin typeface="Cambria"/>
              <a:ea typeface="Cambria"/>
              <a:cs typeface="Cambria"/>
              <a:sym typeface="Cambria"/>
            </a:endParaRPr>
          </a:p>
          <a:p>
            <a:pPr indent="-368300" lvl="0" marL="457200" rtl="0" algn="l">
              <a:lnSpc>
                <a:spcPct val="150000"/>
              </a:lnSpc>
              <a:spcBef>
                <a:spcPts val="0"/>
              </a:spcBef>
              <a:spcAft>
                <a:spcPts val="0"/>
              </a:spcAft>
              <a:buSzPts val="2200"/>
              <a:buFont typeface="Cambria"/>
              <a:buChar char="•"/>
            </a:pPr>
            <a:r>
              <a:rPr lang="en-US" sz="2200">
                <a:latin typeface="Cambria"/>
                <a:ea typeface="Cambria"/>
                <a:cs typeface="Cambria"/>
                <a:sym typeface="Cambria"/>
              </a:rPr>
              <a:t>Modeling the data using the algorithms</a:t>
            </a:r>
            <a:endParaRPr sz="2200">
              <a:latin typeface="Cambria"/>
              <a:ea typeface="Cambria"/>
              <a:cs typeface="Cambria"/>
              <a:sym typeface="Cambria"/>
            </a:endParaRPr>
          </a:p>
          <a:p>
            <a:pPr indent="-368300" lvl="0" marL="457200" rtl="0" algn="l">
              <a:lnSpc>
                <a:spcPct val="150000"/>
              </a:lnSpc>
              <a:spcBef>
                <a:spcPts val="0"/>
              </a:spcBef>
              <a:spcAft>
                <a:spcPts val="0"/>
              </a:spcAft>
              <a:buSzPts val="2200"/>
              <a:buFont typeface="Cambria"/>
              <a:buChar char="•"/>
            </a:pPr>
            <a:r>
              <a:rPr lang="en-US" sz="2200">
                <a:latin typeface="Cambria"/>
                <a:ea typeface="Cambria"/>
                <a:cs typeface="Cambria"/>
                <a:sym typeface="Cambria"/>
              </a:rPr>
              <a:t>Evaluating the built model using the </a:t>
            </a:r>
            <a:r>
              <a:rPr lang="en-US" sz="2200">
                <a:latin typeface="Cambria"/>
                <a:ea typeface="Cambria"/>
                <a:cs typeface="Cambria"/>
                <a:sym typeface="Cambria"/>
              </a:rPr>
              <a:t>test</a:t>
            </a:r>
            <a:r>
              <a:rPr lang="en-US" sz="2200">
                <a:latin typeface="Cambria"/>
                <a:ea typeface="Cambria"/>
                <a:cs typeface="Cambria"/>
                <a:sym typeface="Cambria"/>
              </a:rPr>
              <a:t> Model</a:t>
            </a:r>
            <a:endParaRPr sz="2200">
              <a:latin typeface="Cambria"/>
              <a:ea typeface="Cambria"/>
              <a:cs typeface="Cambria"/>
              <a:sym typeface="Cambria"/>
            </a:endParaRPr>
          </a:p>
        </p:txBody>
      </p:sp>
      <p:sp>
        <p:nvSpPr>
          <p:cNvPr id="101" name="Google Shape;101;p2"/>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p:nvPr>
            <p:ph idx="4294967295" type="sldNum"/>
          </p:nvPr>
        </p:nvSpPr>
        <p:spPr>
          <a:xfrm>
            <a:off x="4456865" y="6356351"/>
            <a:ext cx="230270"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08" name="Google Shape;108;p3"/>
          <p:cNvSpPr txBox="1"/>
          <p:nvPr>
            <p:ph idx="1" type="body"/>
          </p:nvPr>
        </p:nvSpPr>
        <p:spPr>
          <a:xfrm>
            <a:off x="487375" y="839750"/>
            <a:ext cx="7931400" cy="2871900"/>
          </a:xfrm>
          <a:prstGeom prst="rect">
            <a:avLst/>
          </a:prstGeom>
          <a:noFill/>
          <a:ln>
            <a:noFill/>
          </a:ln>
        </p:spPr>
        <p:txBody>
          <a:bodyPr anchorCtr="0" anchor="t" bIns="45700" lIns="45700" spcFirstLastPara="1" rIns="45700" wrap="square" tIns="45700">
            <a:normAutofit/>
          </a:bodyPr>
          <a:lstStyle/>
          <a:p>
            <a:pPr indent="-406400" lvl="0" marL="457200" rtl="0" algn="l">
              <a:lnSpc>
                <a:spcPct val="110000"/>
              </a:lnSpc>
              <a:spcBef>
                <a:spcPts val="0"/>
              </a:spcBef>
              <a:spcAft>
                <a:spcPts val="0"/>
              </a:spcAft>
              <a:buSzPts val="2800"/>
              <a:buFont typeface="Arial"/>
              <a:buChar char="•"/>
            </a:pPr>
            <a:r>
              <a:rPr lang="en-US" sz="2050">
                <a:solidFill>
                  <a:schemeClr val="dk1"/>
                </a:solidFill>
                <a:highlight>
                  <a:srgbClr val="FFFFFF"/>
                </a:highlight>
                <a:latin typeface="Arial"/>
                <a:ea typeface="Arial"/>
                <a:cs typeface="Arial"/>
                <a:sym typeface="Arial"/>
              </a:rPr>
              <a:t>The data is related to house prices and the factors that affects it. Different factors such as number are rooms garage area etc are in columns. There are 100 rows and 82 columns.</a:t>
            </a:r>
            <a:endParaRPr>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p:txBody>
      </p:sp>
      <p:sp>
        <p:nvSpPr>
          <p:cNvPr id="109" name="Google Shape;109;p3"/>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87383" y="14150"/>
            <a:ext cx="2353800" cy="5373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 </a:t>
            </a:r>
            <a:endParaRPr/>
          </a:p>
        </p:txBody>
      </p:sp>
      <p:sp>
        <p:nvSpPr>
          <p:cNvPr id="115" name="Google Shape;115;p4"/>
          <p:cNvSpPr txBox="1"/>
          <p:nvPr>
            <p:ph idx="1" type="body"/>
          </p:nvPr>
        </p:nvSpPr>
        <p:spPr>
          <a:xfrm>
            <a:off x="628650" y="1321652"/>
            <a:ext cx="7886700" cy="4351341"/>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t/>
            </a:r>
            <a:endParaRPr sz="1800">
              <a:latin typeface="Arial"/>
              <a:ea typeface="Arial"/>
              <a:cs typeface="Arial"/>
              <a:sym typeface="Arial"/>
            </a:endParaRPr>
          </a:p>
        </p:txBody>
      </p:sp>
      <p:sp>
        <p:nvSpPr>
          <p:cNvPr id="116" name="Google Shape;116;p4"/>
          <p:cNvSpPr txBox="1"/>
          <p:nvPr>
            <p:ph idx="4294967295" type="sldNum"/>
          </p:nvPr>
        </p:nvSpPr>
        <p:spPr>
          <a:xfrm>
            <a:off x="4455358" y="6356351"/>
            <a:ext cx="233284"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17" name="Google Shape;117;p4"/>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pic>
        <p:nvPicPr>
          <p:cNvPr id="118" name="Google Shape;118;p4"/>
          <p:cNvPicPr preferRelativeResize="0"/>
          <p:nvPr/>
        </p:nvPicPr>
        <p:blipFill>
          <a:blip r:embed="rId3">
            <a:alphaModFix/>
          </a:blip>
          <a:stretch>
            <a:fillRect/>
          </a:stretch>
        </p:blipFill>
        <p:spPr>
          <a:xfrm>
            <a:off x="201700" y="3622663"/>
            <a:ext cx="3962400" cy="2733675"/>
          </a:xfrm>
          <a:prstGeom prst="rect">
            <a:avLst/>
          </a:prstGeom>
          <a:noFill/>
          <a:ln>
            <a:noFill/>
          </a:ln>
        </p:spPr>
      </p:pic>
      <p:pic>
        <p:nvPicPr>
          <p:cNvPr id="119" name="Google Shape;119;p4"/>
          <p:cNvPicPr preferRelativeResize="0"/>
          <p:nvPr/>
        </p:nvPicPr>
        <p:blipFill>
          <a:blip r:embed="rId4">
            <a:alphaModFix/>
          </a:blip>
          <a:stretch>
            <a:fillRect/>
          </a:stretch>
        </p:blipFill>
        <p:spPr>
          <a:xfrm>
            <a:off x="4529138" y="3622675"/>
            <a:ext cx="4010025" cy="2733675"/>
          </a:xfrm>
          <a:prstGeom prst="rect">
            <a:avLst/>
          </a:prstGeom>
          <a:noFill/>
          <a:ln>
            <a:noFill/>
          </a:ln>
        </p:spPr>
      </p:pic>
      <p:pic>
        <p:nvPicPr>
          <p:cNvPr id="120" name="Google Shape;120;p4"/>
          <p:cNvPicPr preferRelativeResize="0"/>
          <p:nvPr/>
        </p:nvPicPr>
        <p:blipFill>
          <a:blip r:embed="rId5">
            <a:alphaModFix/>
          </a:blip>
          <a:stretch>
            <a:fillRect/>
          </a:stretch>
        </p:blipFill>
        <p:spPr>
          <a:xfrm>
            <a:off x="4552950" y="662563"/>
            <a:ext cx="3962400" cy="2733675"/>
          </a:xfrm>
          <a:prstGeom prst="rect">
            <a:avLst/>
          </a:prstGeom>
          <a:noFill/>
          <a:ln>
            <a:noFill/>
          </a:ln>
        </p:spPr>
      </p:pic>
      <p:pic>
        <p:nvPicPr>
          <p:cNvPr id="121" name="Google Shape;121;p4"/>
          <p:cNvPicPr preferRelativeResize="0"/>
          <p:nvPr/>
        </p:nvPicPr>
        <p:blipFill>
          <a:blip r:embed="rId6">
            <a:alphaModFix/>
          </a:blip>
          <a:stretch>
            <a:fillRect/>
          </a:stretch>
        </p:blipFill>
        <p:spPr>
          <a:xfrm>
            <a:off x="271675" y="662575"/>
            <a:ext cx="3962400" cy="2733675"/>
          </a:xfrm>
          <a:prstGeom prst="rect">
            <a:avLst/>
          </a:prstGeom>
          <a:noFill/>
          <a:ln>
            <a:noFill/>
          </a:ln>
        </p:spPr>
      </p:pic>
      <p:sp>
        <p:nvSpPr>
          <p:cNvPr id="122" name="Google Shape;122;p4"/>
          <p:cNvSpPr txBox="1"/>
          <p:nvPr/>
        </p:nvSpPr>
        <p:spPr>
          <a:xfrm>
            <a:off x="2687225" y="83975"/>
            <a:ext cx="60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Initial analysis shows 4 Strong Correlations With House Prices </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35e20ce65_0_5"/>
          <p:cNvSpPr txBox="1"/>
          <p:nvPr>
            <p:ph type="title"/>
          </p:nvPr>
        </p:nvSpPr>
        <p:spPr>
          <a:xfrm>
            <a:off x="487387" y="14139"/>
            <a:ext cx="7013400" cy="5373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Graphs </a:t>
            </a:r>
            <a:endParaRPr/>
          </a:p>
        </p:txBody>
      </p:sp>
      <p:sp>
        <p:nvSpPr>
          <p:cNvPr id="128" name="Google Shape;128;g1235e20ce65_0_5"/>
          <p:cNvSpPr txBox="1"/>
          <p:nvPr>
            <p:ph idx="1" type="body"/>
          </p:nvPr>
        </p:nvSpPr>
        <p:spPr>
          <a:xfrm>
            <a:off x="487375" y="1153825"/>
            <a:ext cx="7886700" cy="43512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rPr lang="en-US"/>
              <a:t>Histograms shows the average Sale price is between 100K to 300K</a:t>
            </a:r>
            <a:endParaRPr/>
          </a:p>
          <a:p>
            <a:pPr indent="0" lvl="0" marL="0" rtl="0" algn="l">
              <a:spcBef>
                <a:spcPts val="1000"/>
              </a:spcBef>
              <a:spcAft>
                <a:spcPts val="0"/>
              </a:spcAft>
              <a:buNone/>
            </a:pPr>
            <a:r>
              <a:rPr lang="en-US"/>
              <a:t>The Second plot represent the log of prices </a:t>
            </a:r>
            <a:endParaRPr/>
          </a:p>
        </p:txBody>
      </p:sp>
      <p:pic>
        <p:nvPicPr>
          <p:cNvPr id="129" name="Google Shape;129;g1235e20ce65_0_5"/>
          <p:cNvPicPr preferRelativeResize="0"/>
          <p:nvPr/>
        </p:nvPicPr>
        <p:blipFill>
          <a:blip r:embed="rId3">
            <a:alphaModFix/>
          </a:blip>
          <a:stretch>
            <a:fillRect/>
          </a:stretch>
        </p:blipFill>
        <p:spPr>
          <a:xfrm>
            <a:off x="4542188" y="3345838"/>
            <a:ext cx="3838575" cy="2647950"/>
          </a:xfrm>
          <a:prstGeom prst="rect">
            <a:avLst/>
          </a:prstGeom>
          <a:noFill/>
          <a:ln>
            <a:noFill/>
          </a:ln>
        </p:spPr>
      </p:pic>
      <p:pic>
        <p:nvPicPr>
          <p:cNvPr id="130" name="Google Shape;130;g1235e20ce65_0_5"/>
          <p:cNvPicPr preferRelativeResize="0"/>
          <p:nvPr/>
        </p:nvPicPr>
        <p:blipFill>
          <a:blip r:embed="rId4">
            <a:alphaModFix/>
          </a:blip>
          <a:stretch>
            <a:fillRect/>
          </a:stretch>
        </p:blipFill>
        <p:spPr>
          <a:xfrm>
            <a:off x="487375" y="3312488"/>
            <a:ext cx="3638550" cy="271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36" name="Google Shape;136;p5"/>
          <p:cNvSpPr txBox="1"/>
          <p:nvPr>
            <p:ph idx="4294967295" type="sldNum"/>
          </p:nvPr>
        </p:nvSpPr>
        <p:spPr>
          <a:xfrm>
            <a:off x="4459543" y="6356351"/>
            <a:ext cx="224914"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37" name="Google Shape;137;p5"/>
          <p:cNvSpPr txBox="1"/>
          <p:nvPr>
            <p:ph idx="1" type="body"/>
          </p:nvPr>
        </p:nvSpPr>
        <p:spPr>
          <a:xfrm>
            <a:off x="606342" y="1354901"/>
            <a:ext cx="7931316" cy="4148198"/>
          </a:xfrm>
          <a:prstGeom prst="rect">
            <a:avLst/>
          </a:prstGeom>
          <a:noFill/>
          <a:ln>
            <a:noFill/>
          </a:ln>
        </p:spPr>
        <p:txBody>
          <a:bodyPr anchorCtr="0" anchor="t" bIns="45700" lIns="45700" spcFirstLastPara="1" rIns="45700" wrap="square" tIns="45700">
            <a:normAutofit/>
          </a:bodyPr>
          <a:lstStyle/>
          <a:p>
            <a:pPr indent="0" lvl="0" marL="0" rtl="0" algn="l">
              <a:lnSpc>
                <a:spcPct val="150000"/>
              </a:lnSpc>
              <a:spcBef>
                <a:spcPts val="0"/>
              </a:spcBef>
              <a:spcAft>
                <a:spcPts val="0"/>
              </a:spcAft>
              <a:buClr>
                <a:srgbClr val="000000"/>
              </a:buClr>
              <a:buSzPts val="1800"/>
              <a:buNone/>
            </a:pPr>
            <a:r>
              <a:t/>
            </a:r>
            <a:endParaRPr b="0" i="0" sz="1800" u="none" cap="none" strike="noStrike">
              <a:solidFill>
                <a:srgbClr val="000000"/>
              </a:solidFill>
              <a:latin typeface="Arial"/>
              <a:ea typeface="Arial"/>
              <a:cs typeface="Arial"/>
              <a:sym typeface="Arial"/>
            </a:endParaRPr>
          </a:p>
          <a:p>
            <a:pPr indent="-368300" lvl="0" marL="457200" rtl="0" algn="l">
              <a:lnSpc>
                <a:spcPct val="150000"/>
              </a:lnSpc>
              <a:spcBef>
                <a:spcPts val="0"/>
              </a:spcBef>
              <a:spcAft>
                <a:spcPts val="0"/>
              </a:spcAft>
              <a:buSzPts val="2200"/>
              <a:buFont typeface="Arial"/>
              <a:buChar char="•"/>
            </a:pPr>
            <a:r>
              <a:rPr lang="en-US" sz="2200">
                <a:latin typeface="Arial"/>
                <a:ea typeface="Arial"/>
                <a:cs typeface="Arial"/>
                <a:sym typeface="Arial"/>
              </a:rPr>
              <a:t>Created a train data </a:t>
            </a:r>
            <a:endParaRPr sz="2200">
              <a:latin typeface="Arial"/>
              <a:ea typeface="Arial"/>
              <a:cs typeface="Arial"/>
              <a:sym typeface="Arial"/>
            </a:endParaRPr>
          </a:p>
          <a:p>
            <a:pPr indent="-368300" lvl="0" marL="457200" rtl="0" algn="l">
              <a:lnSpc>
                <a:spcPct val="150000"/>
              </a:lnSpc>
              <a:spcBef>
                <a:spcPts val="0"/>
              </a:spcBef>
              <a:spcAft>
                <a:spcPts val="0"/>
              </a:spcAft>
              <a:buSzPts val="2200"/>
              <a:buFont typeface="Arial"/>
              <a:buChar char="•"/>
            </a:pPr>
            <a:r>
              <a:rPr lang="en-US" sz="2200">
                <a:latin typeface="Arial"/>
                <a:ea typeface="Arial"/>
                <a:cs typeface="Arial"/>
                <a:sym typeface="Arial"/>
              </a:rPr>
              <a:t>Changed null Values with mean Values for some columns</a:t>
            </a:r>
            <a:endParaRPr sz="2200">
              <a:latin typeface="Arial"/>
              <a:ea typeface="Arial"/>
              <a:cs typeface="Arial"/>
              <a:sym typeface="Arial"/>
            </a:endParaRPr>
          </a:p>
          <a:p>
            <a:pPr indent="-368300" lvl="0" marL="457200" rtl="0" algn="l">
              <a:lnSpc>
                <a:spcPct val="150000"/>
              </a:lnSpc>
              <a:spcBef>
                <a:spcPts val="0"/>
              </a:spcBef>
              <a:spcAft>
                <a:spcPts val="0"/>
              </a:spcAft>
              <a:buSzPts val="2200"/>
              <a:buFont typeface="Arial"/>
              <a:buChar char="•"/>
            </a:pPr>
            <a:r>
              <a:rPr lang="en-US" sz="2200">
                <a:latin typeface="Arial"/>
                <a:ea typeface="Arial"/>
                <a:cs typeface="Arial"/>
                <a:sym typeface="Arial"/>
              </a:rPr>
              <a:t>Selected only </a:t>
            </a:r>
            <a:r>
              <a:rPr lang="en-US" sz="2200">
                <a:latin typeface="Arial"/>
                <a:ea typeface="Arial"/>
                <a:cs typeface="Arial"/>
                <a:sym typeface="Arial"/>
              </a:rPr>
              <a:t>columns</a:t>
            </a:r>
            <a:r>
              <a:rPr lang="en-US" sz="2200">
                <a:latin typeface="Arial"/>
                <a:ea typeface="Arial"/>
                <a:cs typeface="Arial"/>
                <a:sym typeface="Arial"/>
              </a:rPr>
              <a:t> with numbers only </a:t>
            </a:r>
            <a:endParaRPr sz="2200">
              <a:latin typeface="Arial"/>
              <a:ea typeface="Arial"/>
              <a:cs typeface="Arial"/>
              <a:sym typeface="Arial"/>
            </a:endParaRPr>
          </a:p>
          <a:p>
            <a:pPr indent="-368300" lvl="0" marL="457200" rtl="0" algn="l">
              <a:lnSpc>
                <a:spcPct val="150000"/>
              </a:lnSpc>
              <a:spcBef>
                <a:spcPts val="0"/>
              </a:spcBef>
              <a:spcAft>
                <a:spcPts val="0"/>
              </a:spcAft>
              <a:buSzPts val="2200"/>
              <a:buFont typeface="Arial"/>
              <a:buChar char="•"/>
            </a:pPr>
            <a:r>
              <a:rPr lang="en-US" sz="2200">
                <a:latin typeface="Arial"/>
                <a:ea typeface="Arial"/>
                <a:cs typeface="Arial"/>
                <a:sym typeface="Arial"/>
              </a:rPr>
              <a:t>Dropped columns with no values</a:t>
            </a:r>
            <a:endParaRPr sz="2200">
              <a:latin typeface="Arial"/>
              <a:ea typeface="Arial"/>
              <a:cs typeface="Arial"/>
              <a:sym typeface="Arial"/>
            </a:endParaRPr>
          </a:p>
          <a:p>
            <a:pPr indent="-368300" lvl="0" marL="457200" rtl="0" algn="l">
              <a:lnSpc>
                <a:spcPct val="150000"/>
              </a:lnSpc>
              <a:spcBef>
                <a:spcPts val="0"/>
              </a:spcBef>
              <a:spcAft>
                <a:spcPts val="0"/>
              </a:spcAft>
              <a:buSzPts val="2200"/>
              <a:buFont typeface="Arial"/>
              <a:buChar char="•"/>
            </a:pPr>
            <a:r>
              <a:rPr lang="en-US" sz="2200">
                <a:latin typeface="Arial"/>
                <a:ea typeface="Arial"/>
                <a:cs typeface="Arial"/>
                <a:sym typeface="Arial"/>
              </a:rPr>
              <a:t>Calculated correlation between Sale Prices and different variables</a:t>
            </a:r>
            <a:endParaRPr sz="2200">
              <a:latin typeface="Arial"/>
              <a:ea typeface="Arial"/>
              <a:cs typeface="Arial"/>
              <a:sym typeface="Arial"/>
            </a:endParaRPr>
          </a:p>
          <a:p>
            <a:pPr indent="0" lvl="0" marL="457200" rtl="0" algn="l">
              <a:lnSpc>
                <a:spcPct val="110000"/>
              </a:lnSpc>
              <a:spcBef>
                <a:spcPts val="0"/>
              </a:spcBef>
              <a:spcAft>
                <a:spcPts val="0"/>
              </a:spcAft>
              <a:buNone/>
            </a:pPr>
            <a:r>
              <a:t/>
            </a:r>
            <a:endParaRPr sz="1800">
              <a:latin typeface="Arial"/>
              <a:ea typeface="Arial"/>
              <a:cs typeface="Arial"/>
              <a:sym typeface="Arial"/>
            </a:endParaRPr>
          </a:p>
        </p:txBody>
      </p:sp>
      <p:sp>
        <p:nvSpPr>
          <p:cNvPr id="138" name="Google Shape;138;p5"/>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44" name="Google Shape;144;p6"/>
          <p:cNvSpPr txBox="1"/>
          <p:nvPr>
            <p:ph idx="1" type="body"/>
          </p:nvPr>
        </p:nvSpPr>
        <p:spPr>
          <a:xfrm>
            <a:off x="628650" y="686099"/>
            <a:ext cx="7886700" cy="5366400"/>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b="1" lang="en-US" sz="1800" u="sng">
                <a:latin typeface="Arial"/>
                <a:ea typeface="Arial"/>
                <a:cs typeface="Arial"/>
                <a:sym typeface="Arial"/>
              </a:rPr>
              <a:t>Variable with  more than than .5 </a:t>
            </a:r>
            <a:endParaRPr b="1" sz="1800" u="sng">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b="1" lang="en-US" sz="1800" u="sng">
                <a:latin typeface="Arial"/>
                <a:ea typeface="Arial"/>
                <a:cs typeface="Arial"/>
                <a:sym typeface="Arial"/>
              </a:rPr>
              <a:t>correlation with SalePrices </a:t>
            </a:r>
            <a:endParaRPr b="1" sz="1800" u="sng">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GrLivArea       0.735129</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GarageArea      0.688249</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GarageCars      0.663441</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YearBuilt       0.658636</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TotalBsmtSF     0.616297</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GarageYrBlt     0.589361</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FullBath        0.579505</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MasVnrArea      0.571836</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TotRmsAbvGrd    0.553603</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1stFlrSF        0.550912</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rPr b="1" lang="en-US" sz="1450">
                <a:solidFill>
                  <a:schemeClr val="dk1"/>
                </a:solidFill>
                <a:highlight>
                  <a:srgbClr val="FFFFFF"/>
                </a:highlight>
                <a:latin typeface="Times New Roman"/>
                <a:ea typeface="Times New Roman"/>
                <a:cs typeface="Times New Roman"/>
                <a:sym typeface="Times New Roman"/>
              </a:rPr>
              <a:t>YearRemodAdd    0.548330</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p:txBody>
      </p:sp>
      <p:sp>
        <p:nvSpPr>
          <p:cNvPr id="145" name="Google Shape;145;p6"/>
          <p:cNvSpPr txBox="1"/>
          <p:nvPr/>
        </p:nvSpPr>
        <p:spPr>
          <a:xfrm>
            <a:off x="4683975" y="3624925"/>
            <a:ext cx="3191100" cy="14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u="sng">
                <a:latin typeface="Georgia"/>
                <a:ea typeface="Georgia"/>
                <a:cs typeface="Georgia"/>
                <a:sym typeface="Georgia"/>
              </a:rPr>
              <a:t>Variable with less than .5 Correlation:</a:t>
            </a:r>
            <a:endParaRPr b="1" sz="1800" u="sng">
              <a:latin typeface="Georgia"/>
              <a:ea typeface="Georgia"/>
              <a:cs typeface="Georgia"/>
              <a:sym typeface="Georgia"/>
            </a:endParaRPr>
          </a:p>
          <a:p>
            <a:pPr indent="0" lvl="0" marL="0" rtl="0" algn="l">
              <a:lnSpc>
                <a:spcPct val="110000"/>
              </a:lnSpc>
              <a:spcBef>
                <a:spcPts val="0"/>
              </a:spcBef>
              <a:spcAft>
                <a:spcPts val="0"/>
              </a:spcAft>
              <a:buClr>
                <a:schemeClr val="dk1"/>
              </a:buClr>
              <a:buSzPts val="1800"/>
              <a:buFont typeface="Arial"/>
              <a:buNone/>
            </a:pPr>
            <a:r>
              <a:rPr b="1" lang="en-US" sz="1450">
                <a:solidFill>
                  <a:schemeClr val="dk1"/>
                </a:solidFill>
                <a:highlight>
                  <a:srgbClr val="FFFFFF"/>
                </a:highlight>
                <a:latin typeface="Times New Roman"/>
                <a:ea typeface="Times New Roman"/>
                <a:cs typeface="Times New Roman"/>
                <a:sym typeface="Times New Roman"/>
              </a:rPr>
              <a:t>LotArea         0.497124</a:t>
            </a:r>
            <a:endParaRPr b="1" sz="14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50">
                <a:solidFill>
                  <a:schemeClr val="dk1"/>
                </a:solidFill>
                <a:highlight>
                  <a:srgbClr val="FFFFFF"/>
                </a:highlight>
                <a:latin typeface="Times New Roman"/>
                <a:ea typeface="Times New Roman"/>
                <a:cs typeface="Times New Roman"/>
                <a:sym typeface="Times New Roman"/>
              </a:rPr>
              <a:t>Fireplaces      0.487907</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146" name="Google Shape;146;p6"/>
          <p:cNvSpPr/>
          <p:nvPr/>
        </p:nvSpPr>
        <p:spPr>
          <a:xfrm>
            <a:off x="4683975" y="3121100"/>
            <a:ext cx="3363600" cy="235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419875" y="742100"/>
            <a:ext cx="3765000" cy="473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53" name="Google Shape;153;p7"/>
          <p:cNvSpPr txBox="1"/>
          <p:nvPr>
            <p:ph idx="4294967295" type="sldNum"/>
          </p:nvPr>
        </p:nvSpPr>
        <p:spPr>
          <a:xfrm>
            <a:off x="4462499" y="6356351"/>
            <a:ext cx="218998"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54" name="Google Shape;154;p7"/>
          <p:cNvSpPr txBox="1"/>
          <p:nvPr>
            <p:ph idx="1" type="body"/>
          </p:nvPr>
        </p:nvSpPr>
        <p:spPr>
          <a:xfrm>
            <a:off x="606342" y="1354901"/>
            <a:ext cx="7931316" cy="4148198"/>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b="0" i="0" lang="en-US" sz="1800" u="none" cap="none" strike="noStrike">
                <a:solidFill>
                  <a:srgbClr val="000000"/>
                </a:solidFill>
                <a:latin typeface="Arial"/>
                <a:ea typeface="Arial"/>
                <a:cs typeface="Arial"/>
                <a:sym typeface="Arial"/>
              </a:rPr>
              <a:t>&lt;Summarize which algorithms you used to analyze the data. Why was the algorithm you chose suitable for this predictive model?&gt;</a:t>
            </a:r>
            <a:endParaRPr b="0" i="0" sz="1800" u="none" cap="none" strike="noStrike">
              <a:solidFill>
                <a:srgbClr val="000000"/>
              </a:solidFill>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2700">
                <a:latin typeface="Times New Roman"/>
                <a:ea typeface="Times New Roman"/>
                <a:cs typeface="Times New Roman"/>
                <a:sym typeface="Times New Roman"/>
              </a:rPr>
              <a:t>I used linear regression for this model because </a:t>
            </a:r>
            <a:r>
              <a:rPr lang="en-US" sz="2700">
                <a:solidFill>
                  <a:srgbClr val="292929"/>
                </a:solidFill>
                <a:highlight>
                  <a:srgbClr val="FFFFFF"/>
                </a:highlight>
                <a:latin typeface="Times New Roman"/>
                <a:ea typeface="Times New Roman"/>
                <a:cs typeface="Times New Roman"/>
                <a:sym typeface="Times New Roman"/>
              </a:rPr>
              <a:t>It’s used to predict values within a continuous range (e.g. sales, price) rather than trying to classify them into categories. </a:t>
            </a:r>
            <a:endParaRPr sz="2700">
              <a:solidFill>
                <a:srgbClr val="292929"/>
              </a:solidFill>
              <a:highlight>
                <a:srgbClr val="FFFFFF"/>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rgbClr val="000000"/>
              </a:buClr>
              <a:buSzPts val="1800"/>
              <a:buNone/>
            </a:pPr>
            <a:r>
              <a:t/>
            </a:r>
            <a:endParaRPr sz="2700">
              <a:solidFill>
                <a:srgbClr val="292929"/>
              </a:solidFill>
              <a:highlight>
                <a:srgbClr val="FFFFFF"/>
              </a:highlight>
              <a:latin typeface="Times New Roman"/>
              <a:ea typeface="Times New Roman"/>
              <a:cs typeface="Times New Roman"/>
              <a:sym typeface="Times New Roman"/>
            </a:endParaRPr>
          </a:p>
        </p:txBody>
      </p:sp>
      <p:sp>
        <p:nvSpPr>
          <p:cNvPr id="155" name="Google Shape;155;p7"/>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487387" y="14139"/>
            <a:ext cx="7013410" cy="53733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61" name="Google Shape;161;p8"/>
          <p:cNvSpPr txBox="1"/>
          <p:nvPr>
            <p:ph idx="4294967295" type="sldNum"/>
          </p:nvPr>
        </p:nvSpPr>
        <p:spPr>
          <a:xfrm>
            <a:off x="4451785" y="6356351"/>
            <a:ext cx="240428" cy="358139"/>
          </a:xfrm>
          <a:prstGeom prst="rect">
            <a:avLst/>
          </a:prstGeom>
          <a:noFill/>
          <a:ln>
            <a:noFill/>
          </a:ln>
        </p:spPr>
        <p:txBody>
          <a:bodyPr anchorCtr="0" anchor="t" bIns="45700" lIns="45700" spcFirstLastPara="1" rIns="45700" wrap="square" tIns="45700">
            <a:spAutoFit/>
          </a:bodyPr>
          <a:lstStyle/>
          <a:p>
            <a:pPr indent="0" lvl="0" marL="0" rtl="0" algn="ctr">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a:t>
            </a:fld>
            <a:endParaRPr/>
          </a:p>
        </p:txBody>
      </p:sp>
      <p:sp>
        <p:nvSpPr>
          <p:cNvPr id="162" name="Google Shape;162;p8"/>
          <p:cNvSpPr txBox="1"/>
          <p:nvPr>
            <p:ph idx="1" type="body"/>
          </p:nvPr>
        </p:nvSpPr>
        <p:spPr>
          <a:xfrm>
            <a:off x="139950" y="489850"/>
            <a:ext cx="8747400" cy="5929500"/>
          </a:xfrm>
          <a:prstGeom prst="rect">
            <a:avLst/>
          </a:prstGeom>
          <a:noFill/>
          <a:ln>
            <a:noFill/>
          </a:ln>
        </p:spPr>
        <p:txBody>
          <a:bodyPr anchorCtr="0" anchor="t" bIns="45700" lIns="45700" spcFirstLastPara="1" rIns="45700" wrap="square" tIns="45700">
            <a:normAutofit/>
          </a:bodyPr>
          <a:lstStyle/>
          <a:p>
            <a:pPr indent="0" lvl="0" marL="0" rtl="0" algn="l">
              <a:lnSpc>
                <a:spcPct val="110000"/>
              </a:lnSpc>
              <a:spcBef>
                <a:spcPts val="0"/>
              </a:spcBef>
              <a:spcAft>
                <a:spcPts val="0"/>
              </a:spcAft>
              <a:buClr>
                <a:srgbClr val="000000"/>
              </a:buClr>
              <a:buSzPts val="1800"/>
              <a:buNone/>
            </a:pPr>
            <a:r>
              <a:rPr b="1" lang="en-US" sz="2000">
                <a:latin typeface="Arial"/>
                <a:ea typeface="Arial"/>
                <a:cs typeface="Arial"/>
                <a:sym typeface="Arial"/>
              </a:rPr>
              <a:t>G</a:t>
            </a:r>
            <a:r>
              <a:rPr b="1" lang="en-US" sz="2000">
                <a:latin typeface="Arial"/>
                <a:ea typeface="Arial"/>
                <a:cs typeface="Arial"/>
                <a:sym typeface="Arial"/>
              </a:rPr>
              <a:t>roups of variables for Models</a:t>
            </a:r>
            <a:r>
              <a:rPr lang="en-US" sz="2000">
                <a:latin typeface="Arial"/>
                <a:ea typeface="Arial"/>
                <a:cs typeface="Arial"/>
                <a:sym typeface="Arial"/>
              </a:rPr>
              <a:t> </a:t>
            </a:r>
            <a:endParaRPr sz="20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800">
                <a:latin typeface="Arial"/>
                <a:ea typeface="Arial"/>
                <a:cs typeface="Arial"/>
                <a:sym typeface="Arial"/>
              </a:rPr>
              <a:t>I picked </a:t>
            </a:r>
            <a:r>
              <a:rPr lang="en-US" sz="1800">
                <a:latin typeface="Arial"/>
                <a:ea typeface="Arial"/>
                <a:cs typeface="Arial"/>
                <a:sym typeface="Arial"/>
              </a:rPr>
              <a:t>the</a:t>
            </a:r>
            <a:r>
              <a:rPr lang="en-US" sz="1800">
                <a:latin typeface="Arial"/>
                <a:ea typeface="Arial"/>
                <a:cs typeface="Arial"/>
                <a:sym typeface="Arial"/>
              </a:rPr>
              <a:t> variables with strong positive</a:t>
            </a:r>
            <a:r>
              <a:rPr lang="en-US" sz="1800">
                <a:latin typeface="Arial"/>
                <a:ea typeface="Arial"/>
                <a:cs typeface="Arial"/>
                <a:sym typeface="Arial"/>
              </a:rPr>
              <a:t> correlation with Sale Prices.</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b="1" lang="en-US" sz="1900">
                <a:latin typeface="Arial"/>
                <a:ea typeface="Arial"/>
                <a:cs typeface="Arial"/>
                <a:sym typeface="Arial"/>
              </a:rPr>
              <a:t>First Group</a:t>
            </a:r>
            <a:endParaRPr b="1" sz="1900">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900">
                <a:solidFill>
                  <a:schemeClr val="dk1"/>
                </a:solidFill>
                <a:highlight>
                  <a:srgbClr val="FFFFFF"/>
                </a:highlight>
                <a:latin typeface="Arial"/>
                <a:ea typeface="Arial"/>
                <a:cs typeface="Arial"/>
                <a:sym typeface="Arial"/>
              </a:rPr>
              <a:t>'</a:t>
            </a:r>
            <a:r>
              <a:rPr lang="en-US" sz="1600">
                <a:solidFill>
                  <a:schemeClr val="dk1"/>
                </a:solidFill>
                <a:highlight>
                  <a:srgbClr val="FFFFFF"/>
                </a:highlight>
                <a:latin typeface="Arial"/>
                <a:ea typeface="Arial"/>
                <a:cs typeface="Arial"/>
                <a:sym typeface="Arial"/>
              </a:rPr>
              <a:t>SalePrice', 'OverallQual', 'GrLivArea', 'GarageArea', 'GarageCars',</a:t>
            </a:r>
            <a:endParaRPr sz="160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b="1" lang="en-US" sz="1600">
                <a:solidFill>
                  <a:schemeClr val="dk1"/>
                </a:solidFill>
                <a:highlight>
                  <a:srgbClr val="FFFFFF"/>
                </a:highlight>
                <a:latin typeface="Arial"/>
                <a:ea typeface="Arial"/>
                <a:cs typeface="Arial"/>
                <a:sym typeface="Arial"/>
              </a:rPr>
              <a:t>score: 79percet </a:t>
            </a:r>
            <a:endParaRPr b="1" sz="160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b="1" sz="150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b="1" lang="en-US" sz="1900">
                <a:solidFill>
                  <a:schemeClr val="dk1"/>
                </a:solidFill>
                <a:highlight>
                  <a:srgbClr val="FFFFFF"/>
                </a:highlight>
                <a:latin typeface="Arial"/>
                <a:ea typeface="Arial"/>
                <a:cs typeface="Arial"/>
                <a:sym typeface="Arial"/>
              </a:rPr>
              <a:t>Second Group</a:t>
            </a:r>
            <a:endParaRPr b="1" sz="190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chemeClr val="dk1"/>
              </a:buClr>
              <a:buSzPts val="1800"/>
              <a:buNone/>
            </a:pPr>
            <a:r>
              <a:rPr lang="en-US" sz="1550">
                <a:solidFill>
                  <a:schemeClr val="dk1"/>
                </a:solidFill>
                <a:highlight>
                  <a:srgbClr val="FFFFFF"/>
                </a:highlight>
                <a:latin typeface="Arial"/>
                <a:ea typeface="Arial"/>
                <a:cs typeface="Arial"/>
                <a:sym typeface="Arial"/>
              </a:rPr>
              <a:t>'SalePrice', 'OverallQual', 'GrLivArea', 'GarageArea', 'GarageCars',</a:t>
            </a:r>
            <a:endParaRPr sz="155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lang="en-US" sz="1550">
                <a:solidFill>
                  <a:schemeClr val="dk1"/>
                </a:solidFill>
                <a:highlight>
                  <a:srgbClr val="FFFFFF"/>
                </a:highlight>
                <a:latin typeface="Arial"/>
                <a:ea typeface="Arial"/>
                <a:cs typeface="Arial"/>
                <a:sym typeface="Arial"/>
              </a:rPr>
              <a:t>       'YearBuilt', 'TotalBsmtSF', 'GarageYrBlt', 'FullBath', 'MasVnrArea',</a:t>
            </a:r>
            <a:endParaRPr sz="155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b="1" lang="en-US" sz="1550">
                <a:solidFill>
                  <a:schemeClr val="dk1"/>
                </a:solidFill>
                <a:highlight>
                  <a:srgbClr val="FFFFFF"/>
                </a:highlight>
                <a:latin typeface="Arial"/>
                <a:ea typeface="Arial"/>
                <a:cs typeface="Arial"/>
                <a:sym typeface="Arial"/>
              </a:rPr>
              <a:t>Score: 85 percent </a:t>
            </a:r>
            <a:endParaRPr b="1" sz="155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b="1" sz="145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rPr b="1" lang="en-US" sz="2050">
                <a:solidFill>
                  <a:schemeClr val="dk1"/>
                </a:solidFill>
                <a:highlight>
                  <a:srgbClr val="FFFFFF"/>
                </a:highlight>
                <a:latin typeface="Arial"/>
                <a:ea typeface="Arial"/>
                <a:cs typeface="Arial"/>
                <a:sym typeface="Arial"/>
              </a:rPr>
              <a:t>Third Group</a:t>
            </a:r>
            <a:endParaRPr b="1" sz="205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chemeClr val="dk1"/>
              </a:buClr>
              <a:buSzPts val="1800"/>
              <a:buNone/>
            </a:pPr>
            <a:r>
              <a:rPr lang="en-US" sz="1550">
                <a:solidFill>
                  <a:schemeClr val="dk1"/>
                </a:solidFill>
                <a:highlight>
                  <a:srgbClr val="FFFFFF"/>
                </a:highlight>
                <a:latin typeface="Arial"/>
                <a:ea typeface="Arial"/>
                <a:cs typeface="Arial"/>
                <a:sym typeface="Arial"/>
              </a:rPr>
              <a:t>'SalePrice', 'OverallQual', 'GrLivArea', 'GarageArea', 'GarageCars',</a:t>
            </a:r>
            <a:endParaRPr sz="155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chemeClr val="dk1"/>
              </a:buClr>
              <a:buSzPts val="1800"/>
              <a:buFont typeface="Arial"/>
              <a:buNone/>
            </a:pPr>
            <a:r>
              <a:rPr lang="en-US" sz="1550">
                <a:solidFill>
                  <a:schemeClr val="dk1"/>
                </a:solidFill>
                <a:highlight>
                  <a:srgbClr val="FFFFFF"/>
                </a:highlight>
                <a:latin typeface="Arial"/>
                <a:ea typeface="Arial"/>
                <a:cs typeface="Arial"/>
                <a:sym typeface="Arial"/>
              </a:rPr>
              <a:t> 'YearBuilt', 'TotalBsmtSF', 'GarageYrBlt', 'FullBath', 'MasVnrArea',</a:t>
            </a:r>
            <a:endParaRPr sz="155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550">
                <a:solidFill>
                  <a:schemeClr val="dk1"/>
                </a:solidFill>
                <a:highlight>
                  <a:srgbClr val="FFFFFF"/>
                </a:highlight>
                <a:latin typeface="Arial"/>
                <a:ea typeface="Arial"/>
                <a:cs typeface="Arial"/>
                <a:sym typeface="Arial"/>
              </a:rPr>
              <a:t>       'TotRmsAbvGrd', '1stFlrSF', 'YearRemodAdd', 'LotArea', 'Fireplaces'</a:t>
            </a:r>
            <a:endParaRPr sz="155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550">
                <a:solidFill>
                  <a:schemeClr val="dk1"/>
                </a:solidFill>
                <a:highlight>
                  <a:srgbClr val="FFFFFF"/>
                </a:highlight>
                <a:latin typeface="Arial"/>
                <a:ea typeface="Arial"/>
                <a:cs typeface="Arial"/>
                <a:sym typeface="Arial"/>
              </a:rPr>
              <a:t>Score: 88 percent </a:t>
            </a:r>
            <a:endParaRPr b="1" sz="1550">
              <a:solidFill>
                <a:schemeClr val="dk1"/>
              </a:solidFill>
              <a:highlight>
                <a:srgbClr val="FFFFFF"/>
              </a:highlight>
              <a:latin typeface="Arial"/>
              <a:ea typeface="Arial"/>
              <a:cs typeface="Arial"/>
              <a:sym typeface="Arial"/>
            </a:endParaRPr>
          </a:p>
          <a:p>
            <a:pPr indent="0" lvl="0" marL="0" rtl="0" algn="l">
              <a:lnSpc>
                <a:spcPct val="110000"/>
              </a:lnSpc>
              <a:spcBef>
                <a:spcPts val="0"/>
              </a:spcBef>
              <a:spcAft>
                <a:spcPts val="0"/>
              </a:spcAft>
              <a:buClr>
                <a:srgbClr val="000000"/>
              </a:buClr>
              <a:buSzPts val="1800"/>
              <a:buNone/>
            </a:pPr>
            <a:r>
              <a:t/>
            </a:r>
            <a:endParaRPr sz="1800">
              <a:latin typeface="Arial"/>
              <a:ea typeface="Arial"/>
              <a:cs typeface="Arial"/>
              <a:sym typeface="Arial"/>
            </a:endParaRPr>
          </a:p>
        </p:txBody>
      </p:sp>
      <p:sp>
        <p:nvSpPr>
          <p:cNvPr id="163" name="Google Shape;163;p8"/>
          <p:cNvSpPr txBox="1"/>
          <p:nvPr/>
        </p:nvSpPr>
        <p:spPr>
          <a:xfrm>
            <a:off x="712971" y="6419513"/>
            <a:ext cx="1803757" cy="231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000"/>
              <a:buFont typeface="Georgia"/>
              <a:buNone/>
            </a:pPr>
            <a:r>
              <a:rPr b="0" i="0" lang="en-US" sz="1000" u="none" cap="none" strike="noStrike">
                <a:solidFill>
                  <a:srgbClr val="000000"/>
                </a:solidFill>
                <a:latin typeface="Georgia"/>
                <a:ea typeface="Georgia"/>
                <a:cs typeface="Georgia"/>
                <a:sym typeface="Georgia"/>
              </a:rPr>
              <a:t>*Please add slides as required.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Britni Epstein</dc:creator>
</cp:coreProperties>
</file>