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257" r:id="rId2"/>
    <p:sldId id="258" r:id="rId3"/>
    <p:sldId id="265" r:id="rId4"/>
    <p:sldId id="309" r:id="rId5"/>
    <p:sldId id="310" r:id="rId6"/>
    <p:sldId id="312" r:id="rId7"/>
    <p:sldId id="316" r:id="rId8"/>
    <p:sldId id="311" r:id="rId9"/>
    <p:sldId id="313" r:id="rId10"/>
    <p:sldId id="314" r:id="rId11"/>
    <p:sldId id="315" r:id="rId12"/>
    <p:sldId id="317" r:id="rId13"/>
    <p:sldId id="308" r:id="rId14"/>
    <p:sldId id="284" r:id="rId15"/>
    <p:sldId id="285" r:id="rId16"/>
    <p:sldId id="294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1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01F4B-1D68-4779-A581-0D678DFF4098}" type="datetimeFigureOut">
              <a:rPr lang="en-AE" smtClean="0"/>
              <a:t>28/07/2024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4AF81-BC31-4ECF-AA7B-209B1ABF18A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6087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A4AF81-BC31-4ECF-AA7B-209B1ABF18A4}" type="slidenum">
              <a:rPr lang="en-AE" smtClean="0"/>
              <a:t>7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47646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7652A3B-329E-4B45-9218-C6B17694DD95}" type="datetimeFigureOut">
              <a:rPr lang="en-AE" smtClean="0"/>
              <a:t>28/07/2024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EC3AAB5-3FF7-408A-AA56-DDD3C211080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8871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2A3B-329E-4B45-9218-C6B17694DD95}" type="datetimeFigureOut">
              <a:rPr lang="en-AE" smtClean="0"/>
              <a:t>28/07/2024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AAB5-3FF7-408A-AA56-DDD3C211080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3116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2A3B-329E-4B45-9218-C6B17694DD95}" type="datetimeFigureOut">
              <a:rPr lang="en-AE" smtClean="0"/>
              <a:t>28/07/2024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AAB5-3FF7-408A-AA56-DDD3C211080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1535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2A3B-329E-4B45-9218-C6B17694DD95}" type="datetimeFigureOut">
              <a:rPr lang="en-AE" smtClean="0"/>
              <a:t>28/07/2024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AAB5-3FF7-408A-AA56-DDD3C2110802}" type="slidenum">
              <a:rPr lang="en-AE" smtClean="0"/>
              <a:t>‹#›</a:t>
            </a:fld>
            <a:endParaRPr lang="en-A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095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2A3B-329E-4B45-9218-C6B17694DD95}" type="datetimeFigureOut">
              <a:rPr lang="en-AE" smtClean="0"/>
              <a:t>28/07/2024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AAB5-3FF7-408A-AA56-DDD3C211080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1869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2A3B-329E-4B45-9218-C6B17694DD95}" type="datetimeFigureOut">
              <a:rPr lang="en-AE" smtClean="0"/>
              <a:t>28/07/2024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AAB5-3FF7-408A-AA56-DDD3C211080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218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2A3B-329E-4B45-9218-C6B17694DD95}" type="datetimeFigureOut">
              <a:rPr lang="en-AE" smtClean="0"/>
              <a:t>28/07/2024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AAB5-3FF7-408A-AA56-DDD3C211080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6952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2A3B-329E-4B45-9218-C6B17694DD95}" type="datetimeFigureOut">
              <a:rPr lang="en-AE" smtClean="0"/>
              <a:t>28/07/2024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AAB5-3FF7-408A-AA56-DDD3C211080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7899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2A3B-329E-4B45-9218-C6B17694DD95}" type="datetimeFigureOut">
              <a:rPr lang="en-AE" smtClean="0"/>
              <a:t>28/07/2024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AAB5-3FF7-408A-AA56-DDD3C211080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8901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2A3B-329E-4B45-9218-C6B17694DD95}" type="datetimeFigureOut">
              <a:rPr lang="en-AE" smtClean="0"/>
              <a:t>28/07/2024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AAB5-3FF7-408A-AA56-DDD3C211080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0029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2A3B-329E-4B45-9218-C6B17694DD95}" type="datetimeFigureOut">
              <a:rPr lang="en-AE" smtClean="0"/>
              <a:t>28/07/2024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AAB5-3FF7-408A-AA56-DDD3C211080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3321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2A3B-329E-4B45-9218-C6B17694DD95}" type="datetimeFigureOut">
              <a:rPr lang="en-AE" smtClean="0"/>
              <a:t>28/07/2024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AAB5-3FF7-408A-AA56-DDD3C211080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5988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2A3B-329E-4B45-9218-C6B17694DD95}" type="datetimeFigureOut">
              <a:rPr lang="en-AE" smtClean="0"/>
              <a:t>28/07/2024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AAB5-3FF7-408A-AA56-DDD3C211080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5950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2A3B-329E-4B45-9218-C6B17694DD95}" type="datetimeFigureOut">
              <a:rPr lang="en-AE" smtClean="0"/>
              <a:t>28/07/2024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AAB5-3FF7-408A-AA56-DDD3C211080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7896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2A3B-329E-4B45-9218-C6B17694DD95}" type="datetimeFigureOut">
              <a:rPr lang="en-AE" smtClean="0"/>
              <a:t>28/07/2024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AAB5-3FF7-408A-AA56-DDD3C211080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1170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2A3B-329E-4B45-9218-C6B17694DD95}" type="datetimeFigureOut">
              <a:rPr lang="en-AE" smtClean="0"/>
              <a:t>28/07/2024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AAB5-3FF7-408A-AA56-DDD3C211080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8149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2A3B-329E-4B45-9218-C6B17694DD95}" type="datetimeFigureOut">
              <a:rPr lang="en-AE" smtClean="0"/>
              <a:t>28/07/2024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AAB5-3FF7-408A-AA56-DDD3C211080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0466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52A3B-329E-4B45-9218-C6B17694DD95}" type="datetimeFigureOut">
              <a:rPr lang="en-AE" smtClean="0"/>
              <a:t>28/07/2024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3AAB5-3FF7-408A-AA56-DDD3C211080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21754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dzzA-EP5y8NdMVgcsEXa1X1oFbalSyLoDh5TzcWL5jzzjplA/viewform?usp=sf_lin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" TargetMode="External"/><Relationship Id="rId2" Type="http://schemas.openxmlformats.org/officeDocument/2006/relationships/hyperlink" Target="https://learn.microsoft.com/en-us/training/modules/python-object-oriented-programm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python-programming-language-tutorial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A375-C9F3-41CB-719C-C3F52EDE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361063"/>
            <a:ext cx="8791575" cy="2015531"/>
          </a:xfrm>
        </p:spPr>
        <p:txBody>
          <a:bodyPr>
            <a:normAutofit/>
          </a:bodyPr>
          <a:lstStyle/>
          <a:p>
            <a:r>
              <a:rPr lang="en-US" dirty="0"/>
              <a:t>Session 5: Object-Oriented programming</a:t>
            </a:r>
            <a:endParaRPr lang="en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AE528-4CED-6CBE-082A-DC2B467C2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377939"/>
            <a:ext cx="5315946" cy="348987"/>
          </a:xfrm>
        </p:spPr>
        <p:txBody>
          <a:bodyPr>
            <a:normAutofit fontScale="55000" lnSpcReduction="20000"/>
          </a:bodyPr>
          <a:lstStyle/>
          <a:p>
            <a:r>
              <a:rPr lang="en-US" sz="2800" dirty="0"/>
              <a:t>Arfa Kazi, Head of Python Programming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2C2FA9-6216-A740-6C4B-E4E5A7BD6DC6}"/>
              </a:ext>
            </a:extLst>
          </p:cNvPr>
          <p:cNvSpPr txBox="1">
            <a:spLocks/>
          </p:cNvSpPr>
          <p:nvPr/>
        </p:nvSpPr>
        <p:spPr>
          <a:xfrm>
            <a:off x="1876424" y="2408830"/>
            <a:ext cx="6585188" cy="5711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Middlesex Computing Society: Python Programming</a:t>
            </a:r>
            <a:endParaRPr lang="en-A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7E4691-B730-4A55-E4EB-723D6ABB9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756" y="438342"/>
            <a:ext cx="2447662" cy="2107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2BCE8CA-98E5-027E-3ED2-6C6DA8D46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200" y="4002329"/>
            <a:ext cx="2605799" cy="285567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70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B9854C-8C95-E19A-E7C1-CAF716E0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GB" sz="3300"/>
              <a:t>Polymorphism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105CB-2863-71D3-4814-51E943BE5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527050"/>
            <a:ext cx="5831944" cy="611258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Polymorphism allows methods to do different things based on the object it is acting upon.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Provides flexibility and allows different classes to be used interchangeably.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class Bird: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600" dirty="0"/>
              <a:t>def fly(self):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600" dirty="0"/>
              <a:t>	print("Bird is flying") 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16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class Airplane: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600" dirty="0"/>
              <a:t>def fly(self):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600" dirty="0"/>
              <a:t>	print("Airplane is flying") 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16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def </a:t>
            </a:r>
            <a:r>
              <a:rPr lang="en-US" sz="1600" dirty="0" err="1"/>
              <a:t>let_it_fly</a:t>
            </a:r>
            <a:r>
              <a:rPr lang="en-US" sz="1600" dirty="0"/>
              <a:t>(obj):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	</a:t>
            </a:r>
            <a:r>
              <a:rPr lang="en-US" sz="1600" dirty="0" err="1"/>
              <a:t>obj.fly</a:t>
            </a:r>
            <a:r>
              <a:rPr lang="en-US" sz="1600" dirty="0"/>
              <a:t>()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bird = Bird()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airplane = Airplane()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 err="1"/>
              <a:t>let_it_fly</a:t>
            </a:r>
            <a:r>
              <a:rPr lang="en-US" sz="1600" dirty="0"/>
              <a:t>(bird) # Output: Bird is flying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 err="1"/>
              <a:t>let_it_fly</a:t>
            </a:r>
            <a:r>
              <a:rPr lang="en-US" sz="1600" dirty="0"/>
              <a:t>(airplane) # Output: Airplane is flying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36113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C9E861-F0BE-4AF5-7904-5862FB2B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GB" sz="3200"/>
              <a:t>Abstraction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299C3-CB4B-51A7-F4CA-63F0642F1B2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269" r="-2" b="-2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4D33C-EC75-AB5E-3696-2BE20E31C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r>
              <a:rPr lang="en-US" sz="1800"/>
              <a:t>Abstraction is the process of hiding complex implementation details and showing only the necessary features of an object.</a:t>
            </a:r>
          </a:p>
          <a:p>
            <a:r>
              <a:rPr lang="en-US" sz="1800"/>
              <a:t>Simplifies code and reduces complexity by allowing the user to interact with an object at a higher level.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99576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31476C-70C0-8FCF-FFD0-05401508F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Importing Modules and Using Classes</a:t>
            </a:r>
            <a:endParaRPr lang="en-GB" sz="40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4831-2EE8-4E79-672A-878A7A6AC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dirty="0"/>
              <a:t>Importing in Python allows you to access code from another module or file within your project. This helps in organizing code into reusable and maintainable components.</a:t>
            </a:r>
          </a:p>
          <a:p>
            <a:pPr marL="0" indent="0">
              <a:buNone/>
            </a:pPr>
            <a:r>
              <a:rPr lang="en-US" sz="3200" b="1" dirty="0"/>
              <a:t>Syntax: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module_name</a:t>
            </a:r>
            <a:r>
              <a:rPr lang="en-US" dirty="0"/>
              <a:t> import </a:t>
            </a:r>
            <a:r>
              <a:rPr lang="en-US" dirty="0" err="1"/>
              <a:t>ClassName</a:t>
            </a:r>
            <a:endParaRPr lang="en-US" dirty="0"/>
          </a:p>
          <a:p>
            <a:endParaRPr lang="en-GB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8735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B07BB-84E3-C97F-F3DF-73236AB52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600" dirty="0"/>
              <a:t>Mini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1B6FF-F16D-85EA-9CA2-FE864538F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556562"/>
            <a:ext cx="9905999" cy="28820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Get all correct for a Prize!!</a:t>
            </a:r>
          </a:p>
          <a:p>
            <a:pPr marL="0" indent="0" algn="ctr">
              <a:buNone/>
            </a:pPr>
            <a:r>
              <a:rPr lang="en-GB" sz="3200" dirty="0">
                <a:hlinkClick r:id="rId2"/>
              </a:rPr>
              <a:t>https://docs.google.com/forms/d/e/1FAIpQLSdzzA-EP5y8NdMVgcsEXa1X1oFbalSyLoDh5TzcWL5jzzjplA/viewform?usp=sf_link</a:t>
            </a:r>
            <a:endParaRPr lang="en-GB" sz="3200" dirty="0"/>
          </a:p>
          <a:p>
            <a:pPr marL="0" indent="0" algn="ctr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827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CAE9-11ED-9088-AEFF-25195926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165EC-2EC0-C618-5226-D381D5B4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https://learn.microsoft.com/en-us/training/modules/python-object-oriented-programming/</a:t>
            </a:r>
            <a:endParaRPr lang="en-GB" dirty="0"/>
          </a:p>
          <a:p>
            <a:r>
              <a:rPr lang="en-GB" dirty="0">
                <a:hlinkClick r:id="rId3"/>
              </a:rPr>
              <a:t>https://realpython.com/</a:t>
            </a:r>
            <a:endParaRPr lang="en-GB" dirty="0"/>
          </a:p>
          <a:p>
            <a:r>
              <a:rPr lang="en-GB" dirty="0">
                <a:highlight>
                  <a:srgbClr val="808080"/>
                </a:highlight>
                <a:hlinkClick r:id="rId4"/>
              </a:rPr>
              <a:t>https://www.w3schools.com/python/python_classes.asp</a:t>
            </a:r>
          </a:p>
          <a:p>
            <a:r>
              <a:rPr lang="en-GB" dirty="0">
                <a:hlinkClick r:id="rId4"/>
              </a:rPr>
              <a:t>https://www.geeksforgeeks.org/python-programming-language-tutorial/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0596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D63B8-5DD5-DAB1-FBDE-4D9D874B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 of Next Week!!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5CBA8-383A-9006-6C60-49EB4EBC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3752"/>
            <a:ext cx="10179406" cy="3691830"/>
          </a:xfrm>
        </p:spPr>
        <p:txBody>
          <a:bodyPr>
            <a:normAutofit/>
          </a:bodyPr>
          <a:lstStyle/>
          <a:p>
            <a:r>
              <a:rPr lang="en-US" sz="3200" dirty="0"/>
              <a:t>Understand the role and importance of libraries.</a:t>
            </a:r>
          </a:p>
          <a:p>
            <a:r>
              <a:rPr lang="en-US" sz="3200" dirty="0"/>
              <a:t>Learn how to install and import popular libraries.</a:t>
            </a:r>
          </a:p>
          <a:p>
            <a:r>
              <a:rPr lang="en-US" sz="3200" dirty="0"/>
              <a:t>Discuss the capstone project requirements and objectives.</a:t>
            </a:r>
          </a:p>
          <a:p>
            <a:r>
              <a:rPr lang="en-US" sz="3200" dirty="0"/>
              <a:t>Brainstorm and select a project idea based on learned concepts.</a:t>
            </a:r>
            <a:endParaRPr lang="en-AE" sz="3200" dirty="0"/>
          </a:p>
        </p:txBody>
      </p:sp>
    </p:spTree>
    <p:extLst>
      <p:ext uri="{BB962C8B-B14F-4D97-AF65-F5344CB8AC3E}">
        <p14:creationId xmlns:p14="http://schemas.microsoft.com/office/powerpoint/2010/main" val="239112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3" name="Group 19462">
            <a:extLst>
              <a:ext uri="{FF2B5EF4-FFF2-40B4-BE49-F238E27FC236}">
                <a16:creationId xmlns:a16="http://schemas.microsoft.com/office/drawing/2014/main" id="{9C9A395D-0E3C-47A2-BD3C-E0B63FFEB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9464" name="Rectangle 19463">
              <a:extLst>
                <a:ext uri="{FF2B5EF4-FFF2-40B4-BE49-F238E27FC236}">
                  <a16:creationId xmlns:a16="http://schemas.microsoft.com/office/drawing/2014/main" id="{0679A098-1291-4ABE-A761-D1BEDD68E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465" name="Picture 2">
              <a:extLst>
                <a:ext uri="{FF2B5EF4-FFF2-40B4-BE49-F238E27FC236}">
                  <a16:creationId xmlns:a16="http://schemas.microsoft.com/office/drawing/2014/main" id="{04DF8F41-DD3B-47AD-A8E9-6B42152BE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458" name="Picture 2" descr="Colorful Confetti PSD, 3,000+ High Quality Free PSD Templates for Download">
            <a:extLst>
              <a:ext uri="{FF2B5EF4-FFF2-40B4-BE49-F238E27FC236}">
                <a16:creationId xmlns:a16="http://schemas.microsoft.com/office/drawing/2014/main" id="{7C39EA26-BB62-9FE4-BCF9-B948F94632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40" b="448"/>
          <a:stretch/>
        </p:blipFill>
        <p:spPr bwMode="auto">
          <a:xfrm>
            <a:off x="-1" y="9"/>
            <a:ext cx="12192002" cy="686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467" name="Group 19466">
            <a:extLst>
              <a:ext uri="{FF2B5EF4-FFF2-40B4-BE49-F238E27FC236}">
                <a16:creationId xmlns:a16="http://schemas.microsoft.com/office/drawing/2014/main" id="{1D4E244F-B3CC-4EA6-AEF8-9C10A9F2D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9468" name="Round Diagonal Corner Rectangle 7">
              <a:extLst>
                <a:ext uri="{FF2B5EF4-FFF2-40B4-BE49-F238E27FC236}">
                  <a16:creationId xmlns:a16="http://schemas.microsoft.com/office/drawing/2014/main" id="{3ADF6A4B-498A-43D2-93FC-45D1C94E1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469" name="Group 19468">
              <a:extLst>
                <a:ext uri="{FF2B5EF4-FFF2-40B4-BE49-F238E27FC236}">
                  <a16:creationId xmlns:a16="http://schemas.microsoft.com/office/drawing/2014/main" id="{2234058F-4A78-4BDB-BB4C-D5C3A3A5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19489" name="Freeform 32">
                <a:extLst>
                  <a:ext uri="{FF2B5EF4-FFF2-40B4-BE49-F238E27FC236}">
                    <a16:creationId xmlns:a16="http://schemas.microsoft.com/office/drawing/2014/main" id="{81923CAD-9918-44BE-9706-67D58C9723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90" name="Freeform 33">
                <a:extLst>
                  <a:ext uri="{FF2B5EF4-FFF2-40B4-BE49-F238E27FC236}">
                    <a16:creationId xmlns:a16="http://schemas.microsoft.com/office/drawing/2014/main" id="{DB4D2157-45E9-4E6B-B4F9-872B39F133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91" name="Freeform 34">
                <a:extLst>
                  <a:ext uri="{FF2B5EF4-FFF2-40B4-BE49-F238E27FC236}">
                    <a16:creationId xmlns:a16="http://schemas.microsoft.com/office/drawing/2014/main" id="{3AF950BB-DE8F-4B49-8982-2DF7730EE3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92" name="Freeform 37">
                <a:extLst>
                  <a:ext uri="{FF2B5EF4-FFF2-40B4-BE49-F238E27FC236}">
                    <a16:creationId xmlns:a16="http://schemas.microsoft.com/office/drawing/2014/main" id="{AE9B44C5-8A5E-4526-99B4-DBB63CC2D1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9470" name="Group 19469">
              <a:extLst>
                <a:ext uri="{FF2B5EF4-FFF2-40B4-BE49-F238E27FC236}">
                  <a16:creationId xmlns:a16="http://schemas.microsoft.com/office/drawing/2014/main" id="{A910EF9E-D7FF-4921-A289-5AB046461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19483" name="Freeform 35">
                <a:extLst>
                  <a:ext uri="{FF2B5EF4-FFF2-40B4-BE49-F238E27FC236}">
                    <a16:creationId xmlns:a16="http://schemas.microsoft.com/office/drawing/2014/main" id="{5D1500E8-0351-4B53-9578-09F33B26C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84" name="Freeform 36">
                <a:extLst>
                  <a:ext uri="{FF2B5EF4-FFF2-40B4-BE49-F238E27FC236}">
                    <a16:creationId xmlns:a16="http://schemas.microsoft.com/office/drawing/2014/main" id="{65A2BF85-98D8-4340-AF82-808A1EC255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85" name="Freeform 38">
                <a:extLst>
                  <a:ext uri="{FF2B5EF4-FFF2-40B4-BE49-F238E27FC236}">
                    <a16:creationId xmlns:a16="http://schemas.microsoft.com/office/drawing/2014/main" id="{B0441C99-23C8-42B2-A9A2-36F6CE6B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86" name="Freeform 39">
                <a:extLst>
                  <a:ext uri="{FF2B5EF4-FFF2-40B4-BE49-F238E27FC236}">
                    <a16:creationId xmlns:a16="http://schemas.microsoft.com/office/drawing/2014/main" id="{3304648D-1287-492A-A76B-4724456AE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87" name="Freeform 40">
                <a:extLst>
                  <a:ext uri="{FF2B5EF4-FFF2-40B4-BE49-F238E27FC236}">
                    <a16:creationId xmlns:a16="http://schemas.microsoft.com/office/drawing/2014/main" id="{32B78AFE-D9B6-41B5-B593-4B797DA21E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88" name="Rectangle 41">
                <a:extLst>
                  <a:ext uri="{FF2B5EF4-FFF2-40B4-BE49-F238E27FC236}">
                    <a16:creationId xmlns:a16="http://schemas.microsoft.com/office/drawing/2014/main" id="{BCA10968-EDF7-42D6-90B0-53A80026F8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9471" name="Group 19470">
              <a:extLst>
                <a:ext uri="{FF2B5EF4-FFF2-40B4-BE49-F238E27FC236}">
                  <a16:creationId xmlns:a16="http://schemas.microsoft.com/office/drawing/2014/main" id="{AD1EB8D8-CD83-45AD-9D5A-A9E2D3C11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19479" name="Freeform 32">
                <a:extLst>
                  <a:ext uri="{FF2B5EF4-FFF2-40B4-BE49-F238E27FC236}">
                    <a16:creationId xmlns:a16="http://schemas.microsoft.com/office/drawing/2014/main" id="{8A6D937B-952D-4A1B-BF33-2FEEE73675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80" name="Freeform 33">
                <a:extLst>
                  <a:ext uri="{FF2B5EF4-FFF2-40B4-BE49-F238E27FC236}">
                    <a16:creationId xmlns:a16="http://schemas.microsoft.com/office/drawing/2014/main" id="{B1150F7C-2943-4E9B-9DE9-A6BFE2646E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81" name="Freeform 34">
                <a:extLst>
                  <a:ext uri="{FF2B5EF4-FFF2-40B4-BE49-F238E27FC236}">
                    <a16:creationId xmlns:a16="http://schemas.microsoft.com/office/drawing/2014/main" id="{A4C8781F-2B1E-44FB-A324-F38A31F0C4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82" name="Freeform 37">
                <a:extLst>
                  <a:ext uri="{FF2B5EF4-FFF2-40B4-BE49-F238E27FC236}">
                    <a16:creationId xmlns:a16="http://schemas.microsoft.com/office/drawing/2014/main" id="{D03FBB69-F351-4E02-8966-FCEF0F202A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9472" name="Group 19471">
              <a:extLst>
                <a:ext uri="{FF2B5EF4-FFF2-40B4-BE49-F238E27FC236}">
                  <a16:creationId xmlns:a16="http://schemas.microsoft.com/office/drawing/2014/main" id="{B201A811-52F0-4094-9436-ED11EA904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19473" name="Freeform 35">
                <a:extLst>
                  <a:ext uri="{FF2B5EF4-FFF2-40B4-BE49-F238E27FC236}">
                    <a16:creationId xmlns:a16="http://schemas.microsoft.com/office/drawing/2014/main" id="{9FC3980B-D9F9-442F-9A4E-C7F4E8D102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74" name="Freeform 36">
                <a:extLst>
                  <a:ext uri="{FF2B5EF4-FFF2-40B4-BE49-F238E27FC236}">
                    <a16:creationId xmlns:a16="http://schemas.microsoft.com/office/drawing/2014/main" id="{910EFCEE-C831-466C-AC2F-94F88DBC0D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75" name="Freeform 38">
                <a:extLst>
                  <a:ext uri="{FF2B5EF4-FFF2-40B4-BE49-F238E27FC236}">
                    <a16:creationId xmlns:a16="http://schemas.microsoft.com/office/drawing/2014/main" id="{2615A3E9-7D96-4000-98B6-AEEF6A6433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76" name="Freeform 39">
                <a:extLst>
                  <a:ext uri="{FF2B5EF4-FFF2-40B4-BE49-F238E27FC236}">
                    <a16:creationId xmlns:a16="http://schemas.microsoft.com/office/drawing/2014/main" id="{32C5195D-6336-43F8-B899-DF72D2AE86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77" name="Freeform 40">
                <a:extLst>
                  <a:ext uri="{FF2B5EF4-FFF2-40B4-BE49-F238E27FC236}">
                    <a16:creationId xmlns:a16="http://schemas.microsoft.com/office/drawing/2014/main" id="{8ABD3FAB-A4EA-4D58-8742-268B17D11E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78" name="Rectangle 41">
                <a:extLst>
                  <a:ext uri="{FF2B5EF4-FFF2-40B4-BE49-F238E27FC236}">
                    <a16:creationId xmlns:a16="http://schemas.microsoft.com/office/drawing/2014/main" id="{A9C0472A-2593-4A0C-A011-A742360A0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60335C-C9AA-F611-B25F-565F4EBD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GB" sz="4400" dirty="0"/>
              <a:t>THANK YOU FOR STICKING TILL THE END!!!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802E0-7AD6-D422-8D9F-A3F21274D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801814"/>
            <a:ext cx="9905999" cy="422367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4000" dirty="0"/>
              <a:t>Here is Another Special Easter Egg in Python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 antigravity</a:t>
            </a:r>
          </a:p>
          <a:p>
            <a:pPr marL="0" indent="0" algn="ctr">
              <a:buNone/>
            </a:pPr>
            <a:r>
              <a:rPr lang="en-US" sz="4000" dirty="0"/>
              <a:t>Try it in your Python shell and see the result!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384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4824A9C-9034-A96F-DC8D-397E6DF82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39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9F3A-BE2E-5438-4DC4-88E478C43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53333"/>
          </a:xfrm>
        </p:spPr>
        <p:txBody>
          <a:bodyPr>
            <a:normAutofit/>
          </a:bodyPr>
          <a:lstStyle/>
          <a:p>
            <a:r>
              <a:rPr lang="en-US" sz="4400" dirty="0"/>
              <a:t>Last week’s recap</a:t>
            </a:r>
            <a:endParaRPr lang="en-A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C28C9-30DE-0ADD-8729-13FF64A61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0090"/>
            <a:ext cx="8882869" cy="4428698"/>
          </a:xfrm>
        </p:spPr>
        <p:txBody>
          <a:bodyPr>
            <a:normAutofit/>
          </a:bodyPr>
          <a:lstStyle/>
          <a:p>
            <a:r>
              <a:rPr lang="en-US" sz="3200" dirty="0"/>
              <a:t>Understand the definition and importance of </a:t>
            </a:r>
            <a:r>
              <a:rPr lang="en-US" sz="3200" dirty="0">
                <a:highlight>
                  <a:srgbClr val="808080"/>
                </a:highlight>
              </a:rPr>
              <a:t>functions.</a:t>
            </a:r>
          </a:p>
          <a:p>
            <a:r>
              <a:rPr lang="en-US" sz="3200" dirty="0"/>
              <a:t>Learn how to declare and call functions.</a:t>
            </a:r>
          </a:p>
          <a:p>
            <a:r>
              <a:rPr lang="en-US" sz="3200" dirty="0"/>
              <a:t>Understand the concept of parameters and return values.</a:t>
            </a:r>
          </a:p>
          <a:p>
            <a:r>
              <a:rPr lang="en-US" sz="3200" dirty="0"/>
              <a:t>Practice importing and using built-in modules.</a:t>
            </a:r>
            <a:endParaRPr lang="en-AE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EF55D7-7586-F51B-3270-B36F49497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13" t="9232" r="26887" b="16450"/>
          <a:stretch/>
        </p:blipFill>
        <p:spPr>
          <a:xfrm>
            <a:off x="10192646" y="1671851"/>
            <a:ext cx="1709530" cy="2570347"/>
          </a:xfrm>
          <a:prstGeom prst="flowChartOffpage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279240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DAAC-8E65-04B3-CBC7-0EB7E47A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objectives: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C7A1-42D0-4632-EA60-88CC80AD7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8686"/>
            <a:ext cx="7886582" cy="4203277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Understand the principles of </a:t>
            </a:r>
            <a:r>
              <a:rPr lang="en-US" sz="3200" dirty="0">
                <a:highlight>
                  <a:srgbClr val="808080"/>
                </a:highlight>
              </a:rPr>
              <a:t>Object-Oriented Programming (OOP).</a:t>
            </a:r>
          </a:p>
          <a:p>
            <a:r>
              <a:rPr lang="en-US" sz="3200" dirty="0"/>
              <a:t>Learn how to define and create classes and objects.</a:t>
            </a:r>
          </a:p>
          <a:p>
            <a:r>
              <a:rPr lang="en-US" sz="3200" dirty="0"/>
              <a:t>Understand and implement class attributes and methods.</a:t>
            </a:r>
          </a:p>
          <a:p>
            <a:r>
              <a:rPr lang="en-US" sz="3200" dirty="0"/>
              <a:t>Explore the concepts of inheritance, polymorphism, encapsulation, and abstraction.</a:t>
            </a:r>
            <a:endParaRPr lang="en-AE" sz="3200" dirty="0"/>
          </a:p>
          <a:p>
            <a:pPr marL="0" indent="0">
              <a:buNone/>
            </a:pPr>
            <a:endParaRPr lang="en-AE" sz="3200" dirty="0"/>
          </a:p>
        </p:txBody>
      </p:sp>
      <p:pic>
        <p:nvPicPr>
          <p:cNvPr id="1026" name="Picture 2" descr="Checklist png images | PNGWing">
            <a:extLst>
              <a:ext uri="{FF2B5EF4-FFF2-40B4-BE49-F238E27FC236}">
                <a16:creationId xmlns:a16="http://schemas.microsoft.com/office/drawing/2014/main" id="{45F83F92-AB00-562F-29C0-0945E7782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1" b="98889" l="10000" r="90000">
                        <a14:foregroundMark x1="20833" y1="95556" x2="24722" y2="29444"/>
                        <a14:foregroundMark x1="24722" y1="29444" x2="39722" y2="16111"/>
                        <a14:foregroundMark x1="39722" y1="16111" x2="48056" y2="1667"/>
                        <a14:foregroundMark x1="48056" y1="1667" x2="58333" y2="12500"/>
                        <a14:foregroundMark x1="58333" y1="12500" x2="75833" y2="16944"/>
                        <a14:foregroundMark x1="75833" y1="16944" x2="83611" y2="86667"/>
                        <a14:foregroundMark x1="83611" y1="86667" x2="73889" y2="97778"/>
                        <a14:foregroundMark x1="73889" y1="97778" x2="33056" y2="98889"/>
                        <a14:foregroundMark x1="33056" y1="98889" x2="20278" y2="94722"/>
                        <a14:foregroundMark x1="43333" y1="7500" x2="56667" y2="6667"/>
                        <a14:foregroundMark x1="22778" y1="53333" x2="21389" y2="24167"/>
                        <a14:foregroundMark x1="21389" y1="24167" x2="21389" y2="24167"/>
                        <a14:foregroundMark x1="21389" y1="30278" x2="35000" y2="20000"/>
                        <a14:foregroundMark x1="35000" y1="20000" x2="36944" y2="20278"/>
                        <a14:foregroundMark x1="16944" y1="26667" x2="29167" y2="14444"/>
                        <a14:foregroundMark x1="29167" y1="14444" x2="45000" y2="12500"/>
                        <a14:foregroundMark x1="45000" y1="12500" x2="45278" y2="12500"/>
                        <a14:foregroundMark x1="34444" y1="34167" x2="29722" y2="61667"/>
                        <a14:foregroundMark x1="29722" y1="61667" x2="32500" y2="78333"/>
                        <a14:foregroundMark x1="32500" y1="78333" x2="55278" y2="69722"/>
                        <a14:foregroundMark x1="55278" y1="69722" x2="66111" y2="48889"/>
                        <a14:foregroundMark x1="66111" y1="48889" x2="55556" y2="28611"/>
                        <a14:foregroundMark x1="55556" y1="28611" x2="37500" y2="30000"/>
                        <a14:foregroundMark x1="37500" y1="30000" x2="30278" y2="35556"/>
                        <a14:foregroundMark x1="32778" y1="41944" x2="40833" y2="35278"/>
                        <a14:foregroundMark x1="72500" y1="13611" x2="82778" y2="24722"/>
                        <a14:foregroundMark x1="82778" y1="24722" x2="71389" y2="16389"/>
                        <a14:foregroundMark x1="71389" y1="16389" x2="71389" y2="15278"/>
                        <a14:foregroundMark x1="54722" y1="6667" x2="57778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975" y="2149755"/>
            <a:ext cx="2940627" cy="294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06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3" name="Group 4162">
            <a:extLst>
              <a:ext uri="{FF2B5EF4-FFF2-40B4-BE49-F238E27FC236}">
                <a16:creationId xmlns:a16="http://schemas.microsoft.com/office/drawing/2014/main" id="{851F9572-54D5-457A-BA34-C395A478A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4164" name="Rectangle 4163">
              <a:extLst>
                <a:ext uri="{FF2B5EF4-FFF2-40B4-BE49-F238E27FC236}">
                  <a16:creationId xmlns:a16="http://schemas.microsoft.com/office/drawing/2014/main" id="{C47D2EE3-C191-49DE-B600-02C0905E4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05" name="Picture 2">
              <a:extLst>
                <a:ext uri="{FF2B5EF4-FFF2-40B4-BE49-F238E27FC236}">
                  <a16:creationId xmlns:a16="http://schemas.microsoft.com/office/drawing/2014/main" id="{0D562F95-99C1-44F5-A9D2-96096AE5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9FFFEE-6773-DB77-DF58-06F33180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en-US" sz="3300"/>
              <a:t>Introduction to Object-Oriented Programming (OOP)</a:t>
            </a:r>
            <a:endParaRPr lang="en-GB" sz="3300"/>
          </a:p>
        </p:txBody>
      </p:sp>
      <p:pic>
        <p:nvPicPr>
          <p:cNvPr id="4098" name="Picture 2" descr="Python Classes: The Power of Object-Oriented Programming – Real Python">
            <a:extLst>
              <a:ext uri="{FF2B5EF4-FFF2-40B4-BE49-F238E27FC236}">
                <a16:creationId xmlns:a16="http://schemas.microsoft.com/office/drawing/2014/main" id="{E9C1A97D-0F81-47BC-4FF7-6C47BE13F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7" r="15687"/>
          <a:stretch/>
        </p:blipFill>
        <p:spPr bwMode="auto">
          <a:xfrm>
            <a:off x="-5597" y="10"/>
            <a:ext cx="61015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65" name="Group 4164">
            <a:extLst>
              <a:ext uri="{FF2B5EF4-FFF2-40B4-BE49-F238E27FC236}">
                <a16:creationId xmlns:a16="http://schemas.microsoft.com/office/drawing/2014/main" id="{06A80B50-DCB4-4775-9C8E-7AF0F5680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4166" name="Rectangle 4165">
              <a:extLst>
                <a:ext uri="{FF2B5EF4-FFF2-40B4-BE49-F238E27FC236}">
                  <a16:creationId xmlns:a16="http://schemas.microsoft.com/office/drawing/2014/main" id="{57B6B07F-8DDD-4497-9D08-B1FED4942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67" name="Freeform 6">
              <a:extLst>
                <a:ext uri="{FF2B5EF4-FFF2-40B4-BE49-F238E27FC236}">
                  <a16:creationId xmlns:a16="http://schemas.microsoft.com/office/drawing/2014/main" id="{D34962D6-F3CD-4DC5-BF49-D6912045E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68" name="Freeform 7">
              <a:extLst>
                <a:ext uri="{FF2B5EF4-FFF2-40B4-BE49-F238E27FC236}">
                  <a16:creationId xmlns:a16="http://schemas.microsoft.com/office/drawing/2014/main" id="{6D73EE8F-606B-44B2-B0D8-4E760E239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69" name="Rectangle 4168">
              <a:extLst>
                <a:ext uri="{FF2B5EF4-FFF2-40B4-BE49-F238E27FC236}">
                  <a16:creationId xmlns:a16="http://schemas.microsoft.com/office/drawing/2014/main" id="{4BB572A3-4B3D-42D3-8A1E-099D9711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70" name="Freeform 9">
              <a:extLst>
                <a:ext uri="{FF2B5EF4-FFF2-40B4-BE49-F238E27FC236}">
                  <a16:creationId xmlns:a16="http://schemas.microsoft.com/office/drawing/2014/main" id="{C23D0852-9666-424F-92B1-06969E048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71" name="Freeform 10">
              <a:extLst>
                <a:ext uri="{FF2B5EF4-FFF2-40B4-BE49-F238E27FC236}">
                  <a16:creationId xmlns:a16="http://schemas.microsoft.com/office/drawing/2014/main" id="{F4EB5FCA-E3DF-400A-B2DF-3D4A8DE95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72" name="Freeform 11">
              <a:extLst>
                <a:ext uri="{FF2B5EF4-FFF2-40B4-BE49-F238E27FC236}">
                  <a16:creationId xmlns:a16="http://schemas.microsoft.com/office/drawing/2014/main" id="{CE8BF121-2A5E-4DF0-BF3D-418EBDB29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73" name="Freeform 12">
              <a:extLst>
                <a:ext uri="{FF2B5EF4-FFF2-40B4-BE49-F238E27FC236}">
                  <a16:creationId xmlns:a16="http://schemas.microsoft.com/office/drawing/2014/main" id="{C74600D7-3557-47CD-B93A-945D150E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74" name="Freeform 13">
              <a:extLst>
                <a:ext uri="{FF2B5EF4-FFF2-40B4-BE49-F238E27FC236}">
                  <a16:creationId xmlns:a16="http://schemas.microsoft.com/office/drawing/2014/main" id="{A958ADB2-4D3A-46BD-B22A-C4F4BA897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75" name="Freeform 14">
              <a:extLst>
                <a:ext uri="{FF2B5EF4-FFF2-40B4-BE49-F238E27FC236}">
                  <a16:creationId xmlns:a16="http://schemas.microsoft.com/office/drawing/2014/main" id="{1E9E49CE-2171-48FE-99CC-0680E5E1F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76" name="Freeform 15">
              <a:extLst>
                <a:ext uri="{FF2B5EF4-FFF2-40B4-BE49-F238E27FC236}">
                  <a16:creationId xmlns:a16="http://schemas.microsoft.com/office/drawing/2014/main" id="{AE8DBF97-F3A6-4B11-A8B9-7130FEACC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77" name="Freeform 16">
              <a:extLst>
                <a:ext uri="{FF2B5EF4-FFF2-40B4-BE49-F238E27FC236}">
                  <a16:creationId xmlns:a16="http://schemas.microsoft.com/office/drawing/2014/main" id="{37F19211-D5F9-4D42-BC7C-E300523B7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78" name="Freeform 17">
              <a:extLst>
                <a:ext uri="{FF2B5EF4-FFF2-40B4-BE49-F238E27FC236}">
                  <a16:creationId xmlns:a16="http://schemas.microsoft.com/office/drawing/2014/main" id="{D8FA95C9-8B12-43AB-B57F-E217001D3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79" name="Freeform 18">
              <a:extLst>
                <a:ext uri="{FF2B5EF4-FFF2-40B4-BE49-F238E27FC236}">
                  <a16:creationId xmlns:a16="http://schemas.microsoft.com/office/drawing/2014/main" id="{FFBCF82E-D8A3-4F77-B21F-AD33E804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80" name="Freeform 19">
              <a:extLst>
                <a:ext uri="{FF2B5EF4-FFF2-40B4-BE49-F238E27FC236}">
                  <a16:creationId xmlns:a16="http://schemas.microsoft.com/office/drawing/2014/main" id="{9EAEC88E-CF2C-4FFF-BE1C-3ECDDF8AF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81" name="Freeform 20">
              <a:extLst>
                <a:ext uri="{FF2B5EF4-FFF2-40B4-BE49-F238E27FC236}">
                  <a16:creationId xmlns:a16="http://schemas.microsoft.com/office/drawing/2014/main" id="{32BB7076-53D2-42EF-89F5-730F18CFE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82" name="Freeform 21">
              <a:extLst>
                <a:ext uri="{FF2B5EF4-FFF2-40B4-BE49-F238E27FC236}">
                  <a16:creationId xmlns:a16="http://schemas.microsoft.com/office/drawing/2014/main" id="{64B50F9C-4972-4D3C-A93A-DD715BA40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83" name="Freeform 22">
              <a:extLst>
                <a:ext uri="{FF2B5EF4-FFF2-40B4-BE49-F238E27FC236}">
                  <a16:creationId xmlns:a16="http://schemas.microsoft.com/office/drawing/2014/main" id="{B4E1A12C-F137-4ECB-8F56-2FA283321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84" name="Freeform 23">
              <a:extLst>
                <a:ext uri="{FF2B5EF4-FFF2-40B4-BE49-F238E27FC236}">
                  <a16:creationId xmlns:a16="http://schemas.microsoft.com/office/drawing/2014/main" id="{82996E38-1E79-4C38-BB73-850C1F6BD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85" name="Freeform 24">
              <a:extLst>
                <a:ext uri="{FF2B5EF4-FFF2-40B4-BE49-F238E27FC236}">
                  <a16:creationId xmlns:a16="http://schemas.microsoft.com/office/drawing/2014/main" id="{CE927FE3-1BE5-4D05-B8D7-88E07FF64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86" name="Freeform 25">
              <a:extLst>
                <a:ext uri="{FF2B5EF4-FFF2-40B4-BE49-F238E27FC236}">
                  <a16:creationId xmlns:a16="http://schemas.microsoft.com/office/drawing/2014/main" id="{27B981F4-D791-404F-A6E1-83FAD753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87" name="Freeform 26">
              <a:extLst>
                <a:ext uri="{FF2B5EF4-FFF2-40B4-BE49-F238E27FC236}">
                  <a16:creationId xmlns:a16="http://schemas.microsoft.com/office/drawing/2014/main" id="{C79724CA-F950-4F24-A2DF-A6C66C8F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88" name="Freeform 27">
              <a:extLst>
                <a:ext uri="{FF2B5EF4-FFF2-40B4-BE49-F238E27FC236}">
                  <a16:creationId xmlns:a16="http://schemas.microsoft.com/office/drawing/2014/main" id="{B60F86CD-6B84-4A86-9A84-1253D5C63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89" name="Freeform 28">
              <a:extLst>
                <a:ext uri="{FF2B5EF4-FFF2-40B4-BE49-F238E27FC236}">
                  <a16:creationId xmlns:a16="http://schemas.microsoft.com/office/drawing/2014/main" id="{6ADDC23E-DD84-4022-9E68-7E35C80E6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90" name="Freeform 29">
              <a:extLst>
                <a:ext uri="{FF2B5EF4-FFF2-40B4-BE49-F238E27FC236}">
                  <a16:creationId xmlns:a16="http://schemas.microsoft.com/office/drawing/2014/main" id="{8FC3E1B2-C741-4242-8D3C-D98A8A213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91" name="Freeform 30">
              <a:extLst>
                <a:ext uri="{FF2B5EF4-FFF2-40B4-BE49-F238E27FC236}">
                  <a16:creationId xmlns:a16="http://schemas.microsoft.com/office/drawing/2014/main" id="{43E10B4F-DACB-4777-BDEB-26A94121E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92" name="Freeform 31">
              <a:extLst>
                <a:ext uri="{FF2B5EF4-FFF2-40B4-BE49-F238E27FC236}">
                  <a16:creationId xmlns:a16="http://schemas.microsoft.com/office/drawing/2014/main" id="{0F6D9197-EFD5-4945-BC96-A5EC6684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93" name="Freeform 32">
              <a:extLst>
                <a:ext uri="{FF2B5EF4-FFF2-40B4-BE49-F238E27FC236}">
                  <a16:creationId xmlns:a16="http://schemas.microsoft.com/office/drawing/2014/main" id="{129E04CE-31E3-49FB-857A-6C0074B6C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94" name="Rectangle 4193">
              <a:extLst>
                <a:ext uri="{FF2B5EF4-FFF2-40B4-BE49-F238E27FC236}">
                  <a16:creationId xmlns:a16="http://schemas.microsoft.com/office/drawing/2014/main" id="{6DDF20A0-F5D5-4DF9-8859-9BAB9B07D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95" name="Freeform 34">
              <a:extLst>
                <a:ext uri="{FF2B5EF4-FFF2-40B4-BE49-F238E27FC236}">
                  <a16:creationId xmlns:a16="http://schemas.microsoft.com/office/drawing/2014/main" id="{6EAE610D-D6A4-417B-8D1D-9F46CFD16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96" name="Freeform 35">
              <a:extLst>
                <a:ext uri="{FF2B5EF4-FFF2-40B4-BE49-F238E27FC236}">
                  <a16:creationId xmlns:a16="http://schemas.microsoft.com/office/drawing/2014/main" id="{98EB1E73-7882-4002-970B-0EE5E9D0C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97" name="Freeform 36">
              <a:extLst>
                <a:ext uri="{FF2B5EF4-FFF2-40B4-BE49-F238E27FC236}">
                  <a16:creationId xmlns:a16="http://schemas.microsoft.com/office/drawing/2014/main" id="{F6789CED-4C51-4E7C-8352-5589F476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98" name="Freeform 37">
              <a:extLst>
                <a:ext uri="{FF2B5EF4-FFF2-40B4-BE49-F238E27FC236}">
                  <a16:creationId xmlns:a16="http://schemas.microsoft.com/office/drawing/2014/main" id="{5EA3B6F1-F1AB-4125-B10A-A151640AA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99" name="Freeform 38">
              <a:extLst>
                <a:ext uri="{FF2B5EF4-FFF2-40B4-BE49-F238E27FC236}">
                  <a16:creationId xmlns:a16="http://schemas.microsoft.com/office/drawing/2014/main" id="{10C1DAD7-FA62-4EA9-8B38-632D88F5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00" name="Freeform 39">
              <a:extLst>
                <a:ext uri="{FF2B5EF4-FFF2-40B4-BE49-F238E27FC236}">
                  <a16:creationId xmlns:a16="http://schemas.microsoft.com/office/drawing/2014/main" id="{76C106C8-9A2B-4AAD-BCB6-C969DE07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01" name="Freeform 40">
              <a:extLst>
                <a:ext uri="{FF2B5EF4-FFF2-40B4-BE49-F238E27FC236}">
                  <a16:creationId xmlns:a16="http://schemas.microsoft.com/office/drawing/2014/main" id="{0C85FDCD-71B0-4746-915A-FD6791AAB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02" name="Freeform 41">
              <a:extLst>
                <a:ext uri="{FF2B5EF4-FFF2-40B4-BE49-F238E27FC236}">
                  <a16:creationId xmlns:a16="http://schemas.microsoft.com/office/drawing/2014/main" id="{AAA649C3-C2F8-4C07-81B6-7CD6A5043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03" name="Freeform 42">
              <a:extLst>
                <a:ext uri="{FF2B5EF4-FFF2-40B4-BE49-F238E27FC236}">
                  <a16:creationId xmlns:a16="http://schemas.microsoft.com/office/drawing/2014/main" id="{204CA23C-3342-4E0B-8785-EDA0FDBEC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04" name="Freeform 43">
              <a:extLst>
                <a:ext uri="{FF2B5EF4-FFF2-40B4-BE49-F238E27FC236}">
                  <a16:creationId xmlns:a16="http://schemas.microsoft.com/office/drawing/2014/main" id="{2983555D-7FC7-4A4C-93BC-C29EECEE8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05" name="Freeform 44">
              <a:extLst>
                <a:ext uri="{FF2B5EF4-FFF2-40B4-BE49-F238E27FC236}">
                  <a16:creationId xmlns:a16="http://schemas.microsoft.com/office/drawing/2014/main" id="{3B6E164A-5B73-496F-83C1-4E257C56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06" name="Rectangle 4205">
              <a:extLst>
                <a:ext uri="{FF2B5EF4-FFF2-40B4-BE49-F238E27FC236}">
                  <a16:creationId xmlns:a16="http://schemas.microsoft.com/office/drawing/2014/main" id="{DF9EAAD5-930F-4895-869E-5DA5A5ED3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07" name="Freeform 46">
              <a:extLst>
                <a:ext uri="{FF2B5EF4-FFF2-40B4-BE49-F238E27FC236}">
                  <a16:creationId xmlns:a16="http://schemas.microsoft.com/office/drawing/2014/main" id="{12B05A00-01DB-41D0-98C5-F93FC98C4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08" name="Freeform 47">
              <a:extLst>
                <a:ext uri="{FF2B5EF4-FFF2-40B4-BE49-F238E27FC236}">
                  <a16:creationId xmlns:a16="http://schemas.microsoft.com/office/drawing/2014/main" id="{ACFCCFE5-2B6E-4EE2-8A0D-A18A3125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09" name="Freeform 48">
              <a:extLst>
                <a:ext uri="{FF2B5EF4-FFF2-40B4-BE49-F238E27FC236}">
                  <a16:creationId xmlns:a16="http://schemas.microsoft.com/office/drawing/2014/main" id="{70562808-51A5-4773-93CC-8B4A4A36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10" name="Freeform 49">
              <a:extLst>
                <a:ext uri="{FF2B5EF4-FFF2-40B4-BE49-F238E27FC236}">
                  <a16:creationId xmlns:a16="http://schemas.microsoft.com/office/drawing/2014/main" id="{EC56ED5F-316D-4A66-8F8F-72E26F50B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11" name="Freeform 50">
              <a:extLst>
                <a:ext uri="{FF2B5EF4-FFF2-40B4-BE49-F238E27FC236}">
                  <a16:creationId xmlns:a16="http://schemas.microsoft.com/office/drawing/2014/main" id="{8C5B852E-E495-4C75-82DA-DD9426B2F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12" name="Freeform 51">
              <a:extLst>
                <a:ext uri="{FF2B5EF4-FFF2-40B4-BE49-F238E27FC236}">
                  <a16:creationId xmlns:a16="http://schemas.microsoft.com/office/drawing/2014/main" id="{873B9CD9-5CB4-4A2A-87B8-503800220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13" name="Freeform 52">
              <a:extLst>
                <a:ext uri="{FF2B5EF4-FFF2-40B4-BE49-F238E27FC236}">
                  <a16:creationId xmlns:a16="http://schemas.microsoft.com/office/drawing/2014/main" id="{693D1E94-8556-4B08-AFE0-A6045546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14" name="Freeform 53">
              <a:extLst>
                <a:ext uri="{FF2B5EF4-FFF2-40B4-BE49-F238E27FC236}">
                  <a16:creationId xmlns:a16="http://schemas.microsoft.com/office/drawing/2014/main" id="{32312E8C-B6A4-4488-A1B8-6A7DECAF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15" name="Freeform 54">
              <a:extLst>
                <a:ext uri="{FF2B5EF4-FFF2-40B4-BE49-F238E27FC236}">
                  <a16:creationId xmlns:a16="http://schemas.microsoft.com/office/drawing/2014/main" id="{CB36CE95-F25E-4549-9FD6-1B068418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16" name="Freeform 55">
              <a:extLst>
                <a:ext uri="{FF2B5EF4-FFF2-40B4-BE49-F238E27FC236}">
                  <a16:creationId xmlns:a16="http://schemas.microsoft.com/office/drawing/2014/main" id="{C452D834-CC93-48F0-9C24-A864E0A53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17" name="Freeform 56">
              <a:extLst>
                <a:ext uri="{FF2B5EF4-FFF2-40B4-BE49-F238E27FC236}">
                  <a16:creationId xmlns:a16="http://schemas.microsoft.com/office/drawing/2014/main" id="{2F8089AF-DC55-4EB6-90DD-468D2F1D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18" name="Freeform 57">
              <a:extLst>
                <a:ext uri="{FF2B5EF4-FFF2-40B4-BE49-F238E27FC236}">
                  <a16:creationId xmlns:a16="http://schemas.microsoft.com/office/drawing/2014/main" id="{00DD0A37-AD9B-4A38-B2A5-C41D2780D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19" name="Freeform 58">
              <a:extLst>
                <a:ext uri="{FF2B5EF4-FFF2-40B4-BE49-F238E27FC236}">
                  <a16:creationId xmlns:a16="http://schemas.microsoft.com/office/drawing/2014/main" id="{C24501AA-7C2F-4076-AE7A-3BE446715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9673D-1F8A-4897-9C10-965B44E8D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4119564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Object-Oriented Programming (OOP) is a programming style that uses "objects" to design applications and computer programs. Objects can hold both data and methods.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Key Concepts: </a:t>
            </a:r>
          </a:p>
          <a:p>
            <a:pPr lvl="1">
              <a:lnSpc>
                <a:spcPct val="110000"/>
              </a:lnSpc>
            </a:pPr>
            <a:r>
              <a:rPr lang="en-US" sz="1600" b="1" dirty="0"/>
              <a:t>Classes and Objects: </a:t>
            </a:r>
            <a:r>
              <a:rPr lang="en-US" sz="1600" dirty="0"/>
              <a:t>Blueprints and instances.</a:t>
            </a:r>
          </a:p>
          <a:p>
            <a:pPr lvl="1">
              <a:lnSpc>
                <a:spcPct val="110000"/>
              </a:lnSpc>
            </a:pPr>
            <a:r>
              <a:rPr lang="en-US" sz="1600" b="1" dirty="0"/>
              <a:t>Encapsulation: </a:t>
            </a:r>
            <a:r>
              <a:rPr lang="en-US" sz="1600" dirty="0"/>
              <a:t>Bundling of data and methods.</a:t>
            </a:r>
          </a:p>
          <a:p>
            <a:pPr lvl="1">
              <a:lnSpc>
                <a:spcPct val="110000"/>
              </a:lnSpc>
            </a:pPr>
            <a:r>
              <a:rPr lang="en-US" sz="1600" b="1" dirty="0"/>
              <a:t>Inheritance:</a:t>
            </a:r>
            <a:r>
              <a:rPr lang="en-US" sz="1600" dirty="0"/>
              <a:t> Deriving new classes from existing ones.</a:t>
            </a:r>
          </a:p>
          <a:p>
            <a:pPr lvl="1">
              <a:lnSpc>
                <a:spcPct val="110000"/>
              </a:lnSpc>
            </a:pPr>
            <a:r>
              <a:rPr lang="en-US" sz="1600" b="1" dirty="0"/>
              <a:t>Polymorphism: </a:t>
            </a:r>
            <a:r>
              <a:rPr lang="en-US" sz="1600" dirty="0"/>
              <a:t>Using functions in different ways.</a:t>
            </a:r>
          </a:p>
          <a:p>
            <a:pPr lvl="1">
              <a:lnSpc>
                <a:spcPct val="110000"/>
              </a:lnSpc>
            </a:pPr>
            <a:r>
              <a:rPr lang="en-US" sz="1600" b="1" dirty="0"/>
              <a:t>Abstraction:</a:t>
            </a:r>
            <a:r>
              <a:rPr lang="en-US" sz="1600" dirty="0"/>
              <a:t> Hiding complex details and showing simple ones.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518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B49F-FE1F-917A-11D9-F98E33F42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 and Objects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02465-4DA6-3121-B5FE-6252993DB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5053"/>
            <a:ext cx="9905999" cy="449981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Classes:</a:t>
            </a:r>
            <a:r>
              <a:rPr lang="en-US" dirty="0"/>
              <a:t> A class is a blueprint for creating objects. It defines a type of object.</a:t>
            </a:r>
            <a:endParaRPr lang="en-US" b="1" dirty="0"/>
          </a:p>
          <a:p>
            <a:r>
              <a:rPr lang="en-US" b="1" dirty="0"/>
              <a:t>Objects:</a:t>
            </a:r>
            <a:r>
              <a:rPr lang="en-US" dirty="0"/>
              <a:t> An object is an instance of a class. It is a specific realization of the class with actual values.</a:t>
            </a:r>
            <a:endParaRPr lang="en-US" b="1" dirty="0"/>
          </a:p>
          <a:p>
            <a:pPr marL="0" indent="0">
              <a:buNone/>
            </a:pPr>
            <a:r>
              <a:rPr lang="en-GB" b="1" dirty="0"/>
              <a:t>Syntax: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ClassName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# attributes and methods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Creating an object</a:t>
            </a:r>
          </a:p>
          <a:p>
            <a:pPr marL="0" indent="0">
              <a:buNone/>
            </a:pPr>
            <a:r>
              <a:rPr lang="en-US" dirty="0" err="1"/>
              <a:t>object_name</a:t>
            </a:r>
            <a:r>
              <a:rPr lang="en-US" dirty="0"/>
              <a:t> = </a:t>
            </a:r>
            <a:r>
              <a:rPr lang="en-US" dirty="0" err="1"/>
              <a:t>ClassName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6" name="Picture 2" descr="Object-Oriented Programming (OOP) in Python 3 – Real Python">
            <a:extLst>
              <a:ext uri="{FF2B5EF4-FFF2-40B4-BE49-F238E27FC236}">
                <a16:creationId xmlns:a16="http://schemas.microsoft.com/office/drawing/2014/main" id="{916538B6-8336-6A50-65C4-855DEDA78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" r="9896" b="-1"/>
          <a:stretch/>
        </p:blipFill>
        <p:spPr bwMode="auto">
          <a:xfrm>
            <a:off x="6094411" y="319159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89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61D2-8489-0F0C-A291-D77ED528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GB"/>
              <a:t>Class attributes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426FE-7924-EB83-CE57-1A54B5CAE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/>
              <a:t>Class attributes are variables that are shared among all instances of a class.</a:t>
            </a:r>
          </a:p>
          <a:p>
            <a:pPr>
              <a:lnSpc>
                <a:spcPct val="110000"/>
              </a:lnSpc>
            </a:pPr>
            <a:r>
              <a:rPr lang="en-US" sz="2000"/>
              <a:t>Class methods are functions that are bound to the class and not the instance of the class. Can modify class state that applies across all instances of the class.</a:t>
            </a:r>
          </a:p>
          <a:p>
            <a:pPr>
              <a:lnSpc>
                <a:spcPct val="110000"/>
              </a:lnSpc>
            </a:pPr>
            <a:r>
              <a:rPr lang="en-US" sz="2000"/>
              <a:t>Instance methods are methods that operate on instances of the class. Can access and modify instance attributes.</a:t>
            </a:r>
          </a:p>
          <a:p>
            <a:pPr>
              <a:lnSpc>
                <a:spcPct val="110000"/>
              </a:lnSpc>
            </a:pPr>
            <a:endParaRPr lang="en-GB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0FB068-0058-033F-4231-7D4D9DE7A2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78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38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33" name="Rectangle 1032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4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09B54-1DD4-DDED-6181-F12A48B2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906" y="631322"/>
            <a:ext cx="3529392" cy="1126145"/>
          </a:xfrm>
        </p:spPr>
        <p:txBody>
          <a:bodyPr>
            <a:normAutofit/>
          </a:bodyPr>
          <a:lstStyle/>
          <a:p>
            <a:r>
              <a:rPr lang="en-GB" sz="3200" dirty="0"/>
              <a:t>Special methods</a:t>
            </a:r>
          </a:p>
        </p:txBody>
      </p:sp>
      <p:pic>
        <p:nvPicPr>
          <p:cNvPr id="1027" name="Picture 3" descr="Python's Magic Methods: Leverage Their Power in Your Classes – Real Python">
            <a:extLst>
              <a:ext uri="{FF2B5EF4-FFF2-40B4-BE49-F238E27FC236}">
                <a16:creationId xmlns:a16="http://schemas.microsoft.com/office/drawing/2014/main" id="{D2300DEB-833C-A803-5546-6A8C78926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8" r="13196"/>
          <a:stretch/>
        </p:blipFill>
        <p:spPr bwMode="auto">
          <a:xfrm>
            <a:off x="-5597" y="10"/>
            <a:ext cx="75585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8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9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1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2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3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4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5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6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7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8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9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0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1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2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3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4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5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6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7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8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9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0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1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2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3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4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6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7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8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9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0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1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2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3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4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5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6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8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9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0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1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2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3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4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5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6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7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8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9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90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73C4B-0834-47E7-C546-E6CBFF214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1531" y="1735477"/>
            <a:ext cx="4248532" cy="47101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Special methods in Python are methods that start and end with double underscores (__), also known as dunder methods.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Common Special Methods: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__</a:t>
            </a:r>
            <a:r>
              <a:rPr lang="en-US" sz="1800" dirty="0" err="1"/>
              <a:t>init</a:t>
            </a:r>
            <a:r>
              <a:rPr lang="en-US" sz="1800" dirty="0"/>
              <a:t>__: Constructor method, called when an instance is created.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__str__: String representation of the object.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__</a:t>
            </a:r>
            <a:r>
              <a:rPr lang="en-US" sz="1800" dirty="0" err="1"/>
              <a:t>repr</a:t>
            </a:r>
            <a:r>
              <a:rPr lang="en-US" sz="1800" dirty="0"/>
              <a:t>__: Official string representation of the object.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__</a:t>
            </a:r>
            <a:r>
              <a:rPr lang="en-US" sz="1800" dirty="0" err="1"/>
              <a:t>len</a:t>
            </a:r>
            <a:r>
              <a:rPr lang="en-US" sz="1800" dirty="0"/>
              <a:t>__: Returns the length of the object.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75452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180A-C0C0-996F-9E6D-DF7BC4A1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DAB92-8BFD-64E5-A94A-2F7E76B20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85211"/>
            <a:ext cx="9905999" cy="439152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Encapsulation is the practice of keeping fields within a class private, then providing access to them via public methods.</a:t>
            </a:r>
          </a:p>
          <a:p>
            <a:pPr marL="0" indent="0">
              <a:buNone/>
            </a:pPr>
            <a:r>
              <a:rPr lang="en-US" dirty="0"/>
              <a:t>Access Modifiers:</a:t>
            </a:r>
          </a:p>
          <a:p>
            <a:pPr lvl="1"/>
            <a:r>
              <a:rPr lang="en-US" dirty="0"/>
              <a:t>Public: Accessible from anywhere.</a:t>
            </a:r>
          </a:p>
          <a:p>
            <a:pPr lvl="1"/>
            <a:r>
              <a:rPr lang="en-US" dirty="0"/>
              <a:t>Protected: Prefix with a single underscore (_), accessible within the class and subclasses.</a:t>
            </a:r>
          </a:p>
          <a:p>
            <a:pPr lvl="1"/>
            <a:r>
              <a:rPr lang="en-US" dirty="0"/>
              <a:t>Private: Prefix with double underscores (__), accessible only within the class.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Example:</a:t>
            </a:r>
          </a:p>
          <a:p>
            <a:pPr marL="0" indent="0">
              <a:buNone/>
            </a:pPr>
            <a:r>
              <a:rPr lang="en-US" dirty="0"/>
              <a:t>class Person: </a:t>
            </a:r>
          </a:p>
          <a:p>
            <a:pPr marL="0" indent="0">
              <a:buNone/>
            </a:pPr>
            <a:r>
              <a:rPr lang="en-US" dirty="0"/>
              <a:t>	def __</a:t>
            </a:r>
            <a:r>
              <a:rPr lang="en-US" dirty="0" err="1"/>
              <a:t>init</a:t>
            </a:r>
            <a:r>
              <a:rPr lang="en-US" dirty="0"/>
              <a:t>__(self, name, age): </a:t>
            </a:r>
          </a:p>
          <a:p>
            <a:pPr marL="1371600" lvl="3" indent="0">
              <a:buNone/>
            </a:pPr>
            <a:r>
              <a:rPr lang="en-US" dirty="0"/>
              <a:t>self.name = name # Public </a:t>
            </a:r>
          </a:p>
          <a:p>
            <a:pPr marL="1371600" lvl="3" indent="0">
              <a:buNone/>
            </a:pPr>
            <a:r>
              <a:rPr lang="en-US" dirty="0" err="1"/>
              <a:t>self._age</a:t>
            </a:r>
            <a:r>
              <a:rPr lang="en-US" dirty="0"/>
              <a:t> = age # Protected</a:t>
            </a:r>
          </a:p>
          <a:p>
            <a:pPr marL="1371600" lvl="3" indent="0">
              <a:buNone/>
            </a:pPr>
            <a:r>
              <a:rPr lang="en-US" dirty="0"/>
              <a:t>self.__</a:t>
            </a:r>
            <a:r>
              <a:rPr lang="en-US" dirty="0" err="1"/>
              <a:t>pwd</a:t>
            </a:r>
            <a:r>
              <a:rPr lang="en-US" dirty="0"/>
              <a:t> = password # Private</a:t>
            </a:r>
          </a:p>
        </p:txBody>
      </p:sp>
      <p:pic>
        <p:nvPicPr>
          <p:cNvPr id="6146" name="Picture 2" descr="Encapsulation in Python - Analytics Vidhya">
            <a:extLst>
              <a:ext uri="{FF2B5EF4-FFF2-40B4-BE49-F238E27FC236}">
                <a16:creationId xmlns:a16="http://schemas.microsoft.com/office/drawing/2014/main" id="{881AF3F5-9C8D-B999-4C70-668606D50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237" y="4341822"/>
            <a:ext cx="3617627" cy="203491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4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DED2-DEF6-2619-E8C2-68B51DDDD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563E-6087-FD71-FC8F-3F8C0EDCA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01" y="2016177"/>
            <a:ext cx="7114991" cy="3919928"/>
          </a:xfrm>
        </p:spPr>
        <p:txBody>
          <a:bodyPr anchor="ctr"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Inheritance allows one class (child class) to inherit the attributes and methods of another class (parent class).</a:t>
            </a:r>
          </a:p>
          <a:p>
            <a:pPr>
              <a:lnSpc>
                <a:spcPct val="110000"/>
              </a:lnSpc>
            </a:pPr>
            <a:r>
              <a:rPr lang="en-GB" sz="1800" dirty="0"/>
              <a:t>Promotes code reuse and establishes a natural hierarchy.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/>
              <a:t>class Parent: 			          # Parent Class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def __</a:t>
            </a:r>
            <a:r>
              <a:rPr lang="en-US" dirty="0" err="1"/>
              <a:t>init</a:t>
            </a:r>
            <a:r>
              <a:rPr lang="en-US" dirty="0"/>
              <a:t>__(self, name): </a:t>
            </a:r>
          </a:p>
          <a:p>
            <a:pPr marL="1371600" lvl="3" indent="0">
              <a:lnSpc>
                <a:spcPct val="110000"/>
              </a:lnSpc>
              <a:buNone/>
            </a:pPr>
            <a:r>
              <a:rPr lang="en-US" sz="1800" dirty="0"/>
              <a:t>self.name = name 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def greet(self): </a:t>
            </a:r>
          </a:p>
          <a:p>
            <a:pPr marL="1371600" lvl="3" indent="0">
              <a:lnSpc>
                <a:spcPct val="110000"/>
              </a:lnSpc>
              <a:buNone/>
            </a:pPr>
            <a:r>
              <a:rPr lang="en-US" sz="1800" dirty="0"/>
              <a:t>return </a:t>
            </a:r>
            <a:r>
              <a:rPr lang="en-US" sz="1800" dirty="0" err="1"/>
              <a:t>f"Hello</a:t>
            </a:r>
            <a:r>
              <a:rPr lang="en-US" sz="1800" dirty="0"/>
              <a:t>, {self.name}"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/>
              <a:t>class Child(Parent): 		         # Child Class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def play(self): 		         # Method in child class</a:t>
            </a:r>
          </a:p>
          <a:p>
            <a:pPr marL="1371600" lvl="3" indent="0">
              <a:lnSpc>
                <a:spcPct val="110000"/>
              </a:lnSpc>
              <a:buNone/>
            </a:pPr>
            <a:r>
              <a:rPr lang="en-US" sz="1800" dirty="0"/>
              <a:t>return f"{self.name} is playing!“   # Attribute from parent class</a:t>
            </a:r>
            <a:endParaRPr lang="en-GB" sz="1800" dirty="0"/>
          </a:p>
        </p:txBody>
      </p:sp>
      <p:pic>
        <p:nvPicPr>
          <p:cNvPr id="2051" name="Picture 3" descr="Real Python on LinkedIn: Inheritance and Internals: Object-Oriented  Programming in Python – Real…">
            <a:extLst>
              <a:ext uri="{FF2B5EF4-FFF2-40B4-BE49-F238E27FC236}">
                <a16:creationId xmlns:a16="http://schemas.microsoft.com/office/drawing/2014/main" id="{408660BC-1EEC-C0E7-AD59-862DB934CF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1" t="1" r="8327" b="-2"/>
          <a:stretch/>
        </p:blipFill>
        <p:spPr bwMode="auto">
          <a:xfrm>
            <a:off x="7992980" y="2467739"/>
            <a:ext cx="3728988" cy="2441540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77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2305</TotalTime>
  <Words>923</Words>
  <Application>Microsoft Office PowerPoint</Application>
  <PresentationFormat>Widescreen</PresentationFormat>
  <Paragraphs>107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Courier New</vt:lpstr>
      <vt:lpstr>Tw Cen MT</vt:lpstr>
      <vt:lpstr>Circuit</vt:lpstr>
      <vt:lpstr>Session 5: Object-Oriented programming</vt:lpstr>
      <vt:lpstr>Last week’s recap</vt:lpstr>
      <vt:lpstr>This Week’s objectives:</vt:lpstr>
      <vt:lpstr>Introduction to Object-Oriented Programming (OOP)</vt:lpstr>
      <vt:lpstr>Classes and Objects</vt:lpstr>
      <vt:lpstr>Class attributes and methods</vt:lpstr>
      <vt:lpstr>Special methods</vt:lpstr>
      <vt:lpstr>Encapsulation</vt:lpstr>
      <vt:lpstr>Inheritance</vt:lpstr>
      <vt:lpstr>Polymorphism</vt:lpstr>
      <vt:lpstr>Abstraction</vt:lpstr>
      <vt:lpstr>Importing Modules and Using Classes</vt:lpstr>
      <vt:lpstr>Mini Test</vt:lpstr>
      <vt:lpstr>Additional Resources</vt:lpstr>
      <vt:lpstr>Preview of Next Week!!</vt:lpstr>
      <vt:lpstr>THANK YOU FOR STICKING TILL THE END!!!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Arfa Kazi</dc:creator>
  <cp:lastModifiedBy>Arfa Kazi</cp:lastModifiedBy>
  <cp:revision>18</cp:revision>
  <dcterms:created xsi:type="dcterms:W3CDTF">2024-07-01T09:39:52Z</dcterms:created>
  <dcterms:modified xsi:type="dcterms:W3CDTF">2024-07-28T12:57:13Z</dcterms:modified>
</cp:coreProperties>
</file>