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463" r:id="rId3"/>
    <p:sldId id="482" r:id="rId4"/>
    <p:sldId id="490" r:id="rId5"/>
    <p:sldId id="494" r:id="rId6"/>
    <p:sldId id="497" r:id="rId7"/>
    <p:sldId id="495" r:id="rId8"/>
    <p:sldId id="496" r:id="rId9"/>
    <p:sldId id="484" r:id="rId10"/>
    <p:sldId id="292" r:id="rId11"/>
    <p:sldId id="570" r:id="rId12"/>
    <p:sldId id="571" r:id="rId13"/>
    <p:sldId id="579" r:id="rId14"/>
    <p:sldId id="480" r:id="rId15"/>
    <p:sldId id="580" r:id="rId16"/>
    <p:sldId id="581" r:id="rId17"/>
    <p:sldId id="319" r:id="rId18"/>
    <p:sldId id="343" r:id="rId19"/>
    <p:sldId id="572" r:id="rId20"/>
    <p:sldId id="328" r:id="rId21"/>
    <p:sldId id="577" r:id="rId22"/>
    <p:sldId id="435" r:id="rId23"/>
    <p:sldId id="323" r:id="rId24"/>
    <p:sldId id="530" r:id="rId25"/>
    <p:sldId id="325" r:id="rId26"/>
    <p:sldId id="575" r:id="rId27"/>
    <p:sldId id="442" r:id="rId28"/>
    <p:sldId id="443" r:id="rId29"/>
    <p:sldId id="483" r:id="rId3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625C5E3-9CD5-4243-B468-954733B6A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0FFC22D-4792-4366-90FA-2C6538C8B6D2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000C5C4-FFEE-4984-9945-DA99D6DCB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F78CA2E-46B1-4AFF-843B-C40CD2BDA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# 06</a:t>
            </a:r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143CE6D-9759-4564-8545-01A0852B4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75" y="311150"/>
            <a:ext cx="6078538" cy="822325"/>
          </a:xfrm>
        </p:spPr>
        <p:txBody>
          <a:bodyPr/>
          <a:lstStyle/>
          <a:p>
            <a:pPr algn="ctr" eaLnBrk="1" hangingPunct="1"/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DFA and NFA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D8D85DEC-CBE7-4886-A703-A836C9534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2495550"/>
            <a:ext cx="2873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196" name="Oval 4">
            <a:extLst>
              <a:ext uri="{FF2B5EF4-FFF2-40B4-BE49-F238E27FC236}">
                <a16:creationId xmlns:a16="http://schemas.microsoft.com/office/drawing/2014/main" id="{8C007659-C1A7-46C0-89D4-8530BC756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5003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197" name="Oval 5">
            <a:extLst>
              <a:ext uri="{FF2B5EF4-FFF2-40B4-BE49-F238E27FC236}">
                <a16:creationId xmlns:a16="http://schemas.microsoft.com/office/drawing/2014/main" id="{93C65DAA-8A95-41B7-9E6D-C8EA8B1E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5003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887E80C9-78EE-41DC-A7B5-64F4A6E04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1192213"/>
            <a:ext cx="77882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For every state q in S and every character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 in , one and</a:t>
            </a:r>
            <a:r>
              <a:rPr lang="en-US" altLang="en-US">
                <a:solidFill>
                  <a:schemeClr val="tx1"/>
                </a:solidFill>
              </a:rPr>
              <a:t> only one transition of the following form occurs:</a:t>
            </a:r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A7A491B8-8CF3-467C-83D5-E0A2FCBDD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8388" y="26527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E8F8650F-BC3D-44AE-81F7-E80962305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2495550"/>
            <a:ext cx="360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201" name="Oval 9">
            <a:extLst>
              <a:ext uri="{FF2B5EF4-FFF2-40B4-BE49-F238E27FC236}">
                <a16:creationId xmlns:a16="http://schemas.microsoft.com/office/drawing/2014/main" id="{530CC882-6554-4853-A9FF-A3549568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25003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02" name="Oval 10">
            <a:extLst>
              <a:ext uri="{FF2B5EF4-FFF2-40B4-BE49-F238E27FC236}">
                <a16:creationId xmlns:a16="http://schemas.microsoft.com/office/drawing/2014/main" id="{8289E705-2CB2-4463-9241-FC8C01CF9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25003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DF839FD4-D209-42A9-904D-62D1470E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49488"/>
            <a:ext cx="6572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a , b</a:t>
            </a:r>
          </a:p>
        </p:txBody>
      </p:sp>
      <p:sp>
        <p:nvSpPr>
          <p:cNvPr id="8204" name="Text Box 60">
            <a:extLst>
              <a:ext uri="{FF2B5EF4-FFF2-40B4-BE49-F238E27FC236}">
                <a16:creationId xmlns:a16="http://schemas.microsoft.com/office/drawing/2014/main" id="{A33A4FEC-5EFB-45CD-9E35-0933484F4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117850"/>
            <a:ext cx="77882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For every state q in S and every character </a:t>
            </a:r>
            <a:r>
              <a:rPr lang="en-US" altLang="en-US" sz="2000">
                <a:solidFill>
                  <a:schemeClr val="tx1"/>
                </a:solidFill>
                <a:sym typeface="Symbol" panose="05050102010706020507" pitchFamily="18" charset="2"/>
              </a:rPr>
              <a:t> in   {e}, one (or both) of the following will happen</a:t>
            </a:r>
            <a:r>
              <a:rPr lang="en-US" altLang="en-US" sz="2000">
                <a:solidFill>
                  <a:schemeClr val="tx1"/>
                </a:solidFill>
              </a:rPr>
              <a:t>:</a:t>
            </a:r>
          </a:p>
        </p:txBody>
      </p:sp>
      <p:grpSp>
        <p:nvGrpSpPr>
          <p:cNvPr id="43069" name="Group 61">
            <a:extLst>
              <a:ext uri="{FF2B5EF4-FFF2-40B4-BE49-F238E27FC236}">
                <a16:creationId xmlns:a16="http://schemas.microsoft.com/office/drawing/2014/main" id="{88A51082-7CDB-4524-AB2D-00887EDD2008}"/>
              </a:ext>
            </a:extLst>
          </p:cNvPr>
          <p:cNvGrpSpPr>
            <a:grpSpLocks/>
          </p:cNvGrpSpPr>
          <p:nvPr/>
        </p:nvGrpSpPr>
        <p:grpSpPr bwMode="auto">
          <a:xfrm>
            <a:off x="1282701" y="4225925"/>
            <a:ext cx="6423025" cy="2251075"/>
            <a:chOff x="674" y="1776"/>
            <a:chExt cx="4046" cy="1418"/>
          </a:xfrm>
        </p:grpSpPr>
        <p:grpSp>
          <p:nvGrpSpPr>
            <p:cNvPr id="8227" name="Group 62">
              <a:extLst>
                <a:ext uri="{FF2B5EF4-FFF2-40B4-BE49-F238E27FC236}">
                  <a16:creationId xmlns:a16="http://schemas.microsoft.com/office/drawing/2014/main" id="{FF69F9DA-5C8F-401F-8872-940654D71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1776"/>
              <a:ext cx="3234" cy="339"/>
              <a:chOff x="695" y="1776"/>
              <a:chExt cx="3234" cy="339"/>
            </a:xfrm>
          </p:grpSpPr>
          <p:sp>
            <p:nvSpPr>
              <p:cNvPr id="8243" name="Text Box 63">
                <a:extLst>
                  <a:ext uri="{FF2B5EF4-FFF2-40B4-BE49-F238E27FC236}">
                    <a16:creationId xmlns:a16="http://schemas.microsoft.com/office/drawing/2014/main" id="{22A8F113-EBF6-4227-9EC2-05785C82F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6" y="179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8244" name="Oval 64">
                <a:extLst>
                  <a:ext uri="{FF2B5EF4-FFF2-40B4-BE49-F238E27FC236}">
                    <a16:creationId xmlns:a16="http://schemas.microsoft.com/office/drawing/2014/main" id="{D10CE744-D307-4C9D-8B51-CDDA21E88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45" name="Oval 65">
                <a:extLst>
                  <a:ext uri="{FF2B5EF4-FFF2-40B4-BE49-F238E27FC236}">
                    <a16:creationId xmlns:a16="http://schemas.microsoft.com/office/drawing/2014/main" id="{9AB0265D-ED84-47D2-9DFF-A075B7DDF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46" name="Line 66">
                <a:extLst>
                  <a:ext uri="{FF2B5EF4-FFF2-40B4-BE49-F238E27FC236}">
                    <a16:creationId xmlns:a16="http://schemas.microsoft.com/office/drawing/2014/main" id="{55B3682A-A9EE-4022-9FF4-431074004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94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Text Box 67">
                <a:extLst>
                  <a:ext uri="{FF2B5EF4-FFF2-40B4-BE49-F238E27FC236}">
                    <a16:creationId xmlns:a16="http://schemas.microsoft.com/office/drawing/2014/main" id="{401EF48A-8A95-4A24-AA77-3958AE7D4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2" y="1824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48" name="Oval 68">
                <a:extLst>
                  <a:ext uri="{FF2B5EF4-FFF2-40B4-BE49-F238E27FC236}">
                    <a16:creationId xmlns:a16="http://schemas.microsoft.com/office/drawing/2014/main" id="{73E7CC34-B46E-43F0-A68A-DC5EB2E53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8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49" name="Oval 69">
                <a:extLst>
                  <a:ext uri="{FF2B5EF4-FFF2-40B4-BE49-F238E27FC236}">
                    <a16:creationId xmlns:a16="http://schemas.microsoft.com/office/drawing/2014/main" id="{D69D7345-B31B-4BCB-90B4-C88AD8CA5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8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50" name="Text Box 71">
                <a:extLst>
                  <a:ext uri="{FF2B5EF4-FFF2-40B4-BE49-F238E27FC236}">
                    <a16:creationId xmlns:a16="http://schemas.microsoft.com/office/drawing/2014/main" id="{DD03D5C3-2F2B-4D6E-AE19-110E87192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" y="1812"/>
                <a:ext cx="1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en-US" altLang="en-US">
                    <a:solidFill>
                      <a:schemeClr val="tx1"/>
                    </a:solidFill>
                  </a:rPr>
                  <a:t>Empty transition:</a:t>
                </a:r>
              </a:p>
            </p:txBody>
          </p:sp>
          <p:sp>
            <p:nvSpPr>
              <p:cNvPr id="8251" name="Text Box 72">
                <a:extLst>
                  <a:ext uri="{FF2B5EF4-FFF2-40B4-BE49-F238E27FC236}">
                    <a16:creationId xmlns:a16="http://schemas.microsoft.com/office/drawing/2014/main" id="{F95C572C-F284-4E10-B639-5E45016E1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776"/>
                <a:ext cx="6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occurs</a:t>
                </a:r>
              </a:p>
            </p:txBody>
          </p:sp>
        </p:grpSp>
        <p:grpSp>
          <p:nvGrpSpPr>
            <p:cNvPr id="8228" name="Group 73">
              <a:extLst>
                <a:ext uri="{FF2B5EF4-FFF2-40B4-BE49-F238E27FC236}">
                  <a16:creationId xmlns:a16="http://schemas.microsoft.com/office/drawing/2014/main" id="{D7F03A43-F169-484E-A3FE-8A35C4C3D9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" y="2208"/>
              <a:ext cx="4046" cy="986"/>
              <a:chOff x="674" y="2208"/>
              <a:chExt cx="4046" cy="986"/>
            </a:xfrm>
          </p:grpSpPr>
          <p:sp>
            <p:nvSpPr>
              <p:cNvPr id="8229" name="Text Box 74">
                <a:extLst>
                  <a:ext uri="{FF2B5EF4-FFF2-40B4-BE49-F238E27FC236}">
                    <a16:creationId xmlns:a16="http://schemas.microsoft.com/office/drawing/2014/main" id="{8BDE9A4E-C9A2-470A-B8D4-11F627378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" y="2388"/>
                <a:ext cx="187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en-US" altLang="en-US" b="1" dirty="0">
                    <a:solidFill>
                      <a:schemeClr val="tx1"/>
                    </a:solidFill>
                  </a:rPr>
                  <a:t>More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than one transitions on same alphabet:</a:t>
                </a:r>
              </a:p>
            </p:txBody>
          </p:sp>
          <p:grpSp>
            <p:nvGrpSpPr>
              <p:cNvPr id="8230" name="Group 75">
                <a:extLst>
                  <a:ext uri="{FF2B5EF4-FFF2-40B4-BE49-F238E27FC236}">
                    <a16:creationId xmlns:a16="http://schemas.microsoft.com/office/drawing/2014/main" id="{65AEA1B2-C67C-47C8-9127-B8E880B9A8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7" y="2208"/>
                <a:ext cx="1913" cy="458"/>
                <a:chOff x="2663" y="2208"/>
                <a:chExt cx="1913" cy="458"/>
              </a:xfrm>
            </p:grpSpPr>
            <p:sp>
              <p:nvSpPr>
                <p:cNvPr id="8236" name="Oval 77">
                  <a:extLst>
                    <a:ext uri="{FF2B5EF4-FFF2-40B4-BE49-F238E27FC236}">
                      <a16:creationId xmlns:a16="http://schemas.microsoft.com/office/drawing/2014/main" id="{2C9AB39D-FEE1-4681-B9A1-049609548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3" y="242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37" name="Oval 78">
                  <a:extLst>
                    <a:ext uri="{FF2B5EF4-FFF2-40B4-BE49-F238E27FC236}">
                      <a16:creationId xmlns:a16="http://schemas.microsoft.com/office/drawing/2014/main" id="{55074B62-6C4C-4C3E-9104-C75E46436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3" y="242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38" name="Line 79">
                  <a:extLst>
                    <a:ext uri="{FF2B5EF4-FFF2-40B4-BE49-F238E27FC236}">
                      <a16:creationId xmlns:a16="http://schemas.microsoft.com/office/drawing/2014/main" id="{5BFF1608-F9C3-4A82-AE10-BB2E726D22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52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9" name="Oval 81">
                  <a:extLst>
                    <a:ext uri="{FF2B5EF4-FFF2-40B4-BE49-F238E27FC236}">
                      <a16:creationId xmlns:a16="http://schemas.microsoft.com/office/drawing/2014/main" id="{A2168291-F2F5-46D9-B8B7-1D2A4B04DF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5" y="242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40" name="Oval 82">
                  <a:extLst>
                    <a:ext uri="{FF2B5EF4-FFF2-40B4-BE49-F238E27FC236}">
                      <a16:creationId xmlns:a16="http://schemas.microsoft.com/office/drawing/2014/main" id="{15ED2BC8-3134-4312-B49F-6EE6AF594F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5" y="242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41" name="Text Box 83">
                  <a:extLst>
                    <a:ext uri="{FF2B5EF4-FFF2-40B4-BE49-F238E27FC236}">
                      <a16:creationId xmlns:a16="http://schemas.microsoft.com/office/drawing/2014/main" id="{37C1FB43-6C8A-4403-B8B5-BDD05B13AA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" y="2208"/>
                  <a:ext cx="21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a</a:t>
                  </a:r>
                </a:p>
              </p:txBody>
            </p:sp>
            <p:sp>
              <p:nvSpPr>
                <p:cNvPr id="8242" name="Text Box 84">
                  <a:extLst>
                    <a:ext uri="{FF2B5EF4-FFF2-40B4-BE49-F238E27FC236}">
                      <a16:creationId xmlns:a16="http://schemas.microsoft.com/office/drawing/2014/main" id="{0A9E5171-3BD0-4BBB-A8CB-170DD7EBE9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9" y="2352"/>
                  <a:ext cx="61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>
                      <a:solidFill>
                        <a:schemeClr val="tx1"/>
                      </a:solidFill>
                    </a:rPr>
                    <a:t>occurs</a:t>
                  </a:r>
                </a:p>
              </p:txBody>
            </p:sp>
          </p:grpSp>
          <p:sp>
            <p:nvSpPr>
              <p:cNvPr id="8231" name="Oval 86">
                <a:extLst>
                  <a:ext uri="{FF2B5EF4-FFF2-40B4-BE49-F238E27FC236}">
                    <a16:creationId xmlns:a16="http://schemas.microsoft.com/office/drawing/2014/main" id="{754691D1-D10A-4472-BF6A-709B92F38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32" name="Oval 87">
                <a:extLst>
                  <a:ext uri="{FF2B5EF4-FFF2-40B4-BE49-F238E27FC236}">
                    <a16:creationId xmlns:a16="http://schemas.microsoft.com/office/drawing/2014/main" id="{A9CAE890-39EB-4823-8A7C-993B065C4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33" name="Line 88">
                <a:extLst>
                  <a:ext uri="{FF2B5EF4-FFF2-40B4-BE49-F238E27FC236}">
                    <a16:creationId xmlns:a16="http://schemas.microsoft.com/office/drawing/2014/main" id="{28A06573-BD0C-4F03-A7C4-78F0A24DD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Text Box 89">
                <a:extLst>
                  <a:ext uri="{FF2B5EF4-FFF2-40B4-BE49-F238E27FC236}">
                    <a16:creationId xmlns:a16="http://schemas.microsoft.com/office/drawing/2014/main" id="{F2C8FB51-0EBF-4C3E-8CC3-7E00988A9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1" y="2688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a</a:t>
                </a:r>
              </a:p>
            </p:txBody>
          </p:sp>
          <p:sp>
            <p:nvSpPr>
              <p:cNvPr id="8235" name="Text Box 90">
                <a:extLst>
                  <a:ext uri="{FF2B5EF4-FFF2-40B4-BE49-F238E27FC236}">
                    <a16:creationId xmlns:a16="http://schemas.microsoft.com/office/drawing/2014/main" id="{D86DF57F-4EBF-44CE-90F2-66DABA33A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290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sp>
        <p:nvSpPr>
          <p:cNvPr id="8206" name="Text Box 91">
            <a:extLst>
              <a:ext uri="{FF2B5EF4-FFF2-40B4-BE49-F238E27FC236}">
                <a16:creationId xmlns:a16="http://schemas.microsoft.com/office/drawing/2014/main" id="{08B8962E-7346-4E54-A569-7FC7E909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26682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DFA</a:t>
            </a:r>
            <a:r>
              <a:rPr lang="en-US" altLang="en-US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207" name="Text Box 92">
            <a:extLst>
              <a:ext uri="{FF2B5EF4-FFF2-40B4-BE49-F238E27FC236}">
                <a16:creationId xmlns:a16="http://schemas.microsoft.com/office/drawing/2014/main" id="{428F120A-2220-4333-8DB8-29CCF0CED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24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NFA</a:t>
            </a:r>
            <a:r>
              <a:rPr lang="en-US" altLang="en-US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208" name="Text Box 8">
            <a:extLst>
              <a:ext uri="{FF2B5EF4-FFF2-40B4-BE49-F238E27FC236}">
                <a16:creationId xmlns:a16="http://schemas.microsoft.com/office/drawing/2014/main" id="{041C7167-B30E-43A9-9267-DF3D77B14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4278313"/>
            <a:ext cx="360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209" name="Text Box 63">
            <a:extLst>
              <a:ext uri="{FF2B5EF4-FFF2-40B4-BE49-F238E27FC236}">
                <a16:creationId xmlns:a16="http://schemas.microsoft.com/office/drawing/2014/main" id="{07203D32-1C34-4B58-9ADC-0A8D86B53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178425"/>
            <a:ext cx="2873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210" name="Text Box 8">
            <a:extLst>
              <a:ext uri="{FF2B5EF4-FFF2-40B4-BE49-F238E27FC236}">
                <a16:creationId xmlns:a16="http://schemas.microsoft.com/office/drawing/2014/main" id="{8578A882-3CD2-47E7-9799-C153E083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5786438"/>
            <a:ext cx="3587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211" name="Text Box 8">
            <a:extLst>
              <a:ext uri="{FF2B5EF4-FFF2-40B4-BE49-F238E27FC236}">
                <a16:creationId xmlns:a16="http://schemas.microsoft.com/office/drawing/2014/main" id="{5DDDF89A-B0F4-4556-88FC-67536D73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0" y="5218113"/>
            <a:ext cx="3587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212" name="Text Box 11">
            <a:extLst>
              <a:ext uri="{FF2B5EF4-FFF2-40B4-BE49-F238E27FC236}">
                <a16:creationId xmlns:a16="http://schemas.microsoft.com/office/drawing/2014/main" id="{04D6F8FE-2100-4624-A108-6619F1201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4106863"/>
            <a:ext cx="590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l-GR" altLang="en-US">
                <a:solidFill>
                  <a:schemeClr val="tx1"/>
                </a:solidFill>
                <a:latin typeface="Tahoma" panose="020B0604030504040204" pitchFamily="34" charset="0"/>
              </a:rPr>
              <a:t>Λ</a:t>
            </a:r>
            <a:endParaRPr kumimoji="1" lang="en-US" altLang="en-US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213" name="Rectangle 1">
            <a:extLst>
              <a:ext uri="{FF2B5EF4-FFF2-40B4-BE49-F238E27FC236}">
                <a16:creationId xmlns:a16="http://schemas.microsoft.com/office/drawing/2014/main" id="{63A50C64-4F65-4D41-8185-35E2ED23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187575"/>
            <a:ext cx="108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=(a , b)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14" name="Text Box 5">
            <a:extLst>
              <a:ext uri="{FF2B5EF4-FFF2-40B4-BE49-F238E27FC236}">
                <a16:creationId xmlns:a16="http://schemas.microsoft.com/office/drawing/2014/main" id="{CEE65291-E93E-4F41-9219-3157F83CA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1751013"/>
            <a:ext cx="7715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, b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15" name="Freeform 14">
            <a:extLst>
              <a:ext uri="{FF2B5EF4-FFF2-40B4-BE49-F238E27FC236}">
                <a16:creationId xmlns:a16="http://schemas.microsoft.com/office/drawing/2014/main" id="{440166D2-170F-40A8-B89A-6FAF20915EF0}"/>
              </a:ext>
            </a:extLst>
          </p:cNvPr>
          <p:cNvSpPr>
            <a:spLocks/>
          </p:cNvSpPr>
          <p:nvPr/>
        </p:nvSpPr>
        <p:spPr bwMode="auto">
          <a:xfrm rot="300000">
            <a:off x="4489450" y="1946275"/>
            <a:ext cx="685800" cy="579438"/>
          </a:xfrm>
          <a:custGeom>
            <a:avLst/>
            <a:gdLst>
              <a:gd name="T0" fmla="*/ 2147483646 w 408"/>
              <a:gd name="T1" fmla="*/ 2147483646 h 378"/>
              <a:gd name="T2" fmla="*/ 2147483646 w 408"/>
              <a:gd name="T3" fmla="*/ 2147483646 h 37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Text Box 3">
            <a:extLst>
              <a:ext uri="{FF2B5EF4-FFF2-40B4-BE49-F238E27FC236}">
                <a16:creationId xmlns:a16="http://schemas.microsoft.com/office/drawing/2014/main" id="{1FC4B3FA-8210-4A4C-95E9-3BD005E3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163" y="6207125"/>
            <a:ext cx="2873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217" name="Oval 4">
            <a:extLst>
              <a:ext uri="{FF2B5EF4-FFF2-40B4-BE49-F238E27FC236}">
                <a16:creationId xmlns:a16="http://schemas.microsoft.com/office/drawing/2014/main" id="{5C6FDE47-5678-4759-8DFC-8DBEE866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62118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18" name="Oval 5">
            <a:extLst>
              <a:ext uri="{FF2B5EF4-FFF2-40B4-BE49-F238E27FC236}">
                <a16:creationId xmlns:a16="http://schemas.microsoft.com/office/drawing/2014/main" id="{B546F5AD-A016-4ACD-828E-E2D58056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62118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19" name="Line 7">
            <a:extLst>
              <a:ext uri="{FF2B5EF4-FFF2-40B4-BE49-F238E27FC236}">
                <a16:creationId xmlns:a16="http://schemas.microsoft.com/office/drawing/2014/main" id="{48BB1EB8-7D69-4CED-8858-C2D3E064D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6364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Text Box 8">
            <a:extLst>
              <a:ext uri="{FF2B5EF4-FFF2-40B4-BE49-F238E27FC236}">
                <a16:creationId xmlns:a16="http://schemas.microsoft.com/office/drawing/2014/main" id="{E5A02070-991A-4EAB-B7BD-9316D0CC6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6207125"/>
            <a:ext cx="3587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221" name="Oval 9">
            <a:extLst>
              <a:ext uri="{FF2B5EF4-FFF2-40B4-BE49-F238E27FC236}">
                <a16:creationId xmlns:a16="http://schemas.microsoft.com/office/drawing/2014/main" id="{CA946B98-4679-4D6C-88AB-DA6C0F32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62118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22" name="Oval 10">
            <a:extLst>
              <a:ext uri="{FF2B5EF4-FFF2-40B4-BE49-F238E27FC236}">
                <a16:creationId xmlns:a16="http://schemas.microsoft.com/office/drawing/2014/main" id="{56E989ED-37C5-40CA-90F5-FBAA032F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62118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23" name="Text Box 11">
            <a:extLst>
              <a:ext uri="{FF2B5EF4-FFF2-40B4-BE49-F238E27FC236}">
                <a16:creationId xmlns:a16="http://schemas.microsoft.com/office/drawing/2014/main" id="{50198697-8724-45B4-A96B-78AD32FE0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5999163"/>
            <a:ext cx="3762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a </a:t>
            </a:r>
          </a:p>
        </p:txBody>
      </p:sp>
      <p:sp>
        <p:nvSpPr>
          <p:cNvPr id="8224" name="Text Box 71">
            <a:extLst>
              <a:ext uri="{FF2B5EF4-FFF2-40B4-BE49-F238E27FC236}">
                <a16:creationId xmlns:a16="http://schemas.microsoft.com/office/drawing/2014/main" id="{65666377-61A6-44F8-9BCB-9FB6EBEE8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6207125"/>
            <a:ext cx="2365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Only one transition: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9E79688-B0CA-4604-B456-4515889ED6BB}"/>
              </a:ext>
            </a:extLst>
          </p:cNvPr>
          <p:cNvSpPr/>
          <p:nvPr/>
        </p:nvSpPr>
        <p:spPr>
          <a:xfrm>
            <a:off x="7248525" y="4013200"/>
            <a:ext cx="590550" cy="21939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26" name="Rectangle 2">
            <a:extLst>
              <a:ext uri="{FF2B5EF4-FFF2-40B4-BE49-F238E27FC236}">
                <a16:creationId xmlns:a16="http://schemas.microsoft.com/office/drawing/2014/main" id="{4FCF77C5-11F7-4B17-BB73-D60385D01A2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553994" y="5155407"/>
            <a:ext cx="285432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1"/>
                </a:solidFill>
                <a:latin typeface="Palatino Linotype" panose="02040502050505030304" pitchFamily="18" charset="0"/>
              </a:rPr>
              <a:t>All these are not allowed in 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4470CC6-DFB7-481A-8520-BC2C2FA81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299" y="374846"/>
            <a:ext cx="6348413" cy="584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Example-NFA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97C4320-E511-4B18-B56C-ACF83598B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6881" y="1063296"/>
            <a:ext cx="8075612" cy="1924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dirty="0">
                <a:latin typeface="Palatino Linotype" panose="02040502050505030304" pitchFamily="18" charset="0"/>
              </a:rPr>
              <a:t>Regular Expression =  b(a + b)</a:t>
            </a:r>
            <a:r>
              <a:rPr lang="en-US" altLang="en-US" baseline="40000" dirty="0">
                <a:latin typeface="Palatino Linotype" panose="02040502050505030304" pitchFamily="18" charset="0"/>
              </a:rPr>
              <a:t>* </a:t>
            </a:r>
            <a:r>
              <a:rPr lang="en-US" altLang="en-US" dirty="0">
                <a:latin typeface="Palatino Linotype" panose="02040502050505030304" pitchFamily="18" charset="0"/>
              </a:rPr>
              <a:t>, may be accepted by the following NFA</a:t>
            </a:r>
          </a:p>
        </p:txBody>
      </p:sp>
      <p:sp>
        <p:nvSpPr>
          <p:cNvPr id="13316" name="Text Box 13">
            <a:extLst>
              <a:ext uri="{FF2B5EF4-FFF2-40B4-BE49-F238E27FC236}">
                <a16:creationId xmlns:a16="http://schemas.microsoft.com/office/drawing/2014/main" id="{EB520BEB-CCF9-4F83-BF43-201D9AAFE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7" y="2125663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317" name="Line 14">
            <a:extLst>
              <a:ext uri="{FF2B5EF4-FFF2-40B4-BE49-F238E27FC236}">
                <a16:creationId xmlns:a16="http://schemas.microsoft.com/office/drawing/2014/main" id="{C648D923-2013-4880-8091-02D7EB5B1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500313"/>
            <a:ext cx="3767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Text Box 15">
            <a:extLst>
              <a:ext uri="{FF2B5EF4-FFF2-40B4-BE49-F238E27FC236}">
                <a16:creationId xmlns:a16="http://schemas.microsoft.com/office/drawing/2014/main" id="{BDEC3E85-06C1-4614-A7A1-9FE41A57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7" y="2132013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b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3319" name="Group 18">
            <a:extLst>
              <a:ext uri="{FF2B5EF4-FFF2-40B4-BE49-F238E27FC236}">
                <a16:creationId xmlns:a16="http://schemas.microsoft.com/office/drawing/2014/main" id="{A4EACC3C-F2D1-4D34-B9E0-5D40447ABC15}"/>
              </a:ext>
            </a:extLst>
          </p:cNvPr>
          <p:cNvGrpSpPr>
            <a:grpSpLocks/>
          </p:cNvGrpSpPr>
          <p:nvPr/>
        </p:nvGrpSpPr>
        <p:grpSpPr bwMode="auto">
          <a:xfrm>
            <a:off x="2081212" y="2170113"/>
            <a:ext cx="1014413" cy="639762"/>
            <a:chOff x="804" y="2644"/>
            <a:chExt cx="639" cy="403"/>
          </a:xfrm>
        </p:grpSpPr>
        <p:sp>
          <p:nvSpPr>
            <p:cNvPr id="13328" name="Oval 19">
              <a:extLst>
                <a:ext uri="{FF2B5EF4-FFF2-40B4-BE49-F238E27FC236}">
                  <a16:creationId xmlns:a16="http://schemas.microsoft.com/office/drawing/2014/main" id="{7A7B9F80-055B-408B-BDF1-0E9B56925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13329" name="Text Box 20">
              <a:extLst>
                <a:ext uri="{FF2B5EF4-FFF2-40B4-BE49-F238E27FC236}">
                  <a16:creationId xmlns:a16="http://schemas.microsoft.com/office/drawing/2014/main" id="{34D125AA-1E38-489A-8175-D59F37BE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2651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1600">
                  <a:solidFill>
                    <a:schemeClr val="tx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––</a:t>
              </a:r>
              <a:endParaRPr lang="en-US" alt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13320" name="Group 21">
            <a:extLst>
              <a:ext uri="{FF2B5EF4-FFF2-40B4-BE49-F238E27FC236}">
                <a16:creationId xmlns:a16="http://schemas.microsoft.com/office/drawing/2014/main" id="{1B99C55A-F3A6-45C3-942E-822357EA479F}"/>
              </a:ext>
            </a:extLst>
          </p:cNvPr>
          <p:cNvGrpSpPr>
            <a:grpSpLocks/>
          </p:cNvGrpSpPr>
          <p:nvPr/>
        </p:nvGrpSpPr>
        <p:grpSpPr bwMode="auto">
          <a:xfrm>
            <a:off x="6523037" y="2165350"/>
            <a:ext cx="1082675" cy="654050"/>
            <a:chOff x="804" y="2635"/>
            <a:chExt cx="682" cy="412"/>
          </a:xfrm>
        </p:grpSpPr>
        <p:sp>
          <p:nvSpPr>
            <p:cNvPr id="13326" name="Oval 22">
              <a:extLst>
                <a:ext uri="{FF2B5EF4-FFF2-40B4-BE49-F238E27FC236}">
                  <a16:creationId xmlns:a16="http://schemas.microsoft.com/office/drawing/2014/main" id="{4640487C-3BAD-4F65-8F51-D1518CC0A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13327" name="Text Box 23">
              <a:extLst>
                <a:ext uri="{FF2B5EF4-FFF2-40B4-BE49-F238E27FC236}">
                  <a16:creationId xmlns:a16="http://schemas.microsoft.com/office/drawing/2014/main" id="{F93132BE-1F4E-440B-ADCE-4738A65CC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2635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1600">
                  <a:solidFill>
                    <a:schemeClr val="tx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+</a:t>
              </a:r>
              <a:endParaRPr lang="en-US" alt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13321" name="Group 24">
            <a:extLst>
              <a:ext uri="{FF2B5EF4-FFF2-40B4-BE49-F238E27FC236}">
                <a16:creationId xmlns:a16="http://schemas.microsoft.com/office/drawing/2014/main" id="{0D24B5AB-78F1-42DF-939F-101881AAD021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6456362" y="1611313"/>
            <a:ext cx="685800" cy="593725"/>
            <a:chOff x="2880" y="3312"/>
            <a:chExt cx="408" cy="336"/>
          </a:xfrm>
        </p:grpSpPr>
        <p:sp>
          <p:nvSpPr>
            <p:cNvPr id="13323" name="Freeform 25">
              <a:extLst>
                <a:ext uri="{FF2B5EF4-FFF2-40B4-BE49-F238E27FC236}">
                  <a16:creationId xmlns:a16="http://schemas.microsoft.com/office/drawing/2014/main" id="{79EC1C35-D206-4C29-97C6-0963F3E2A1DF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247 h 378"/>
                <a:gd name="T2" fmla="*/ 300 w 408"/>
                <a:gd name="T3" fmla="*/ 242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Freeform 26">
              <a:extLst>
                <a:ext uri="{FF2B5EF4-FFF2-40B4-BE49-F238E27FC236}">
                  <a16:creationId xmlns:a16="http://schemas.microsoft.com/office/drawing/2014/main" id="{01687F0F-8BFF-444A-8E57-31125B481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Freeform 27">
              <a:extLst>
                <a:ext uri="{FF2B5EF4-FFF2-40B4-BE49-F238E27FC236}">
                  <a16:creationId xmlns:a16="http://schemas.microsoft.com/office/drawing/2014/main" id="{6490DC9A-2BC3-4229-99DA-A6F0FE3A2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Text Box 29">
            <a:extLst>
              <a:ext uri="{FF2B5EF4-FFF2-40B4-BE49-F238E27FC236}">
                <a16:creationId xmlns:a16="http://schemas.microsoft.com/office/drawing/2014/main" id="{E2A55DCA-1347-48E3-A647-E928940C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7" y="1447800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a,b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C268D-1721-4660-B6D9-F26316B8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63" y="3139893"/>
            <a:ext cx="5076237" cy="36771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29DD884-DC07-4C99-AFAB-9DE938677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65907" y="480571"/>
            <a:ext cx="6348413" cy="6524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Example-NFA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F08BF0B-F66E-4C7C-9741-848CECBB4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373188"/>
            <a:ext cx="8178800" cy="192405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Example: 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Regular Expression:</a:t>
            </a:r>
            <a:r>
              <a:rPr lang="en-US" alt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l-GR" altLang="en-US" sz="2400" dirty="0">
                <a:latin typeface="Palatino Linotype" panose="02040502050505030304" pitchFamily="18" charset="0"/>
              </a:rPr>
              <a:t>Λ</a:t>
            </a:r>
            <a:r>
              <a:rPr lang="en-US" altLang="en-US" sz="2400" dirty="0">
                <a:latin typeface="Palatino Linotype" panose="02040502050505030304" pitchFamily="18" charset="0"/>
              </a:rPr>
              <a:t> + (a + b)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2400" dirty="0"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1FA8698F-39C3-4D16-B67E-751FA66882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87950" y="6254826"/>
            <a:ext cx="512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0FB5D6-78C9-47BB-B538-E744B2B48AAA}" type="slidenum">
              <a:rPr lang="en-US" altLang="en-US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832EFF8C-FDAB-4320-94A4-14A89517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84" y="3664056"/>
            <a:ext cx="12557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F4F3CC06-7DFF-4281-9957-7D359D7F6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746" y="4038706"/>
            <a:ext cx="37671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D527E48F-BBCF-42F8-8BFC-1F91723F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234" y="3670406"/>
            <a:ext cx="12557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a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344" name="Oval 9">
            <a:extLst>
              <a:ext uri="{FF2B5EF4-FFF2-40B4-BE49-F238E27FC236}">
                <a16:creationId xmlns:a16="http://schemas.microsoft.com/office/drawing/2014/main" id="{3743AF42-9343-43C6-95D2-EFB2AF52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59" y="3708506"/>
            <a:ext cx="639762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14345" name="Text Box 10">
            <a:extLst>
              <a:ext uri="{FF2B5EF4-FFF2-40B4-BE49-F238E27FC236}">
                <a16:creationId xmlns:a16="http://schemas.microsoft.com/office/drawing/2014/main" id="{F8DA9763-2B87-42C7-9C97-C1B9B4BDB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96" y="371168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––</a:t>
            </a:r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14346" name="Oval 12">
            <a:extLst>
              <a:ext uri="{FF2B5EF4-FFF2-40B4-BE49-F238E27FC236}">
                <a16:creationId xmlns:a16="http://schemas.microsoft.com/office/drawing/2014/main" id="{17D4D30B-8C5A-4596-990B-608F4DEC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584" y="3718031"/>
            <a:ext cx="639762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14347" name="Text Box 13">
            <a:extLst>
              <a:ext uri="{FF2B5EF4-FFF2-40B4-BE49-F238E27FC236}">
                <a16:creationId xmlns:a16="http://schemas.microsoft.com/office/drawing/2014/main" id="{7431A533-4DBC-4922-AC24-52DD4A46B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996" y="3719513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14348" name="Freeform 15">
            <a:extLst>
              <a:ext uri="{FF2B5EF4-FFF2-40B4-BE49-F238E27FC236}">
                <a16:creationId xmlns:a16="http://schemas.microsoft.com/office/drawing/2014/main" id="{8D8F2B63-D453-45CE-8AF6-B1CBEF835E08}"/>
              </a:ext>
            </a:extLst>
          </p:cNvPr>
          <p:cNvSpPr>
            <a:spLocks/>
          </p:cNvSpPr>
          <p:nvPr/>
        </p:nvSpPr>
        <p:spPr bwMode="auto">
          <a:xfrm rot="300000">
            <a:off x="176346" y="3138594"/>
            <a:ext cx="685800" cy="579437"/>
          </a:xfrm>
          <a:custGeom>
            <a:avLst/>
            <a:gdLst>
              <a:gd name="T0" fmla="*/ 2147483646 w 408"/>
              <a:gd name="T1" fmla="*/ 2147483646 h 378"/>
              <a:gd name="T2" fmla="*/ 2147483646 w 408"/>
              <a:gd name="T3" fmla="*/ 2147483646 h 37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Freeform 16">
            <a:extLst>
              <a:ext uri="{FF2B5EF4-FFF2-40B4-BE49-F238E27FC236}">
                <a16:creationId xmlns:a16="http://schemas.microsoft.com/office/drawing/2014/main" id="{1762EB92-4DD1-4A3E-9611-FD743FCB1C01}"/>
              </a:ext>
            </a:extLst>
          </p:cNvPr>
          <p:cNvSpPr>
            <a:spLocks/>
          </p:cNvSpPr>
          <p:nvPr/>
        </p:nvSpPr>
        <p:spPr bwMode="auto">
          <a:xfrm rot="-300000">
            <a:off x="662121" y="3638656"/>
            <a:ext cx="60325" cy="74613"/>
          </a:xfrm>
          <a:custGeom>
            <a:avLst/>
            <a:gdLst>
              <a:gd name="T0" fmla="*/ 0 w 36"/>
              <a:gd name="T1" fmla="*/ 2147483646 h 42"/>
              <a:gd name="T2" fmla="*/ 2147483646 w 36"/>
              <a:gd name="T3" fmla="*/ 0 h 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Freeform 17">
            <a:extLst>
              <a:ext uri="{FF2B5EF4-FFF2-40B4-BE49-F238E27FC236}">
                <a16:creationId xmlns:a16="http://schemas.microsoft.com/office/drawing/2014/main" id="{BAC72EB0-BED8-4C7F-AEF3-37BF39B6FBFC}"/>
              </a:ext>
            </a:extLst>
          </p:cNvPr>
          <p:cNvSpPr>
            <a:spLocks/>
          </p:cNvSpPr>
          <p:nvPr/>
        </p:nvSpPr>
        <p:spPr bwMode="auto">
          <a:xfrm rot="-300000">
            <a:off x="652596" y="3637069"/>
            <a:ext cx="4763" cy="84137"/>
          </a:xfrm>
          <a:custGeom>
            <a:avLst/>
            <a:gdLst>
              <a:gd name="T0" fmla="*/ 0 w 3"/>
              <a:gd name="T1" fmla="*/ 0 h 48"/>
              <a:gd name="T2" fmla="*/ 2147483646 w 3"/>
              <a:gd name="T3" fmla="*/ 2147483646 h 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5908FBB8-6EB0-488B-A3D1-6EFA237C0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36" y="2895600"/>
            <a:ext cx="12557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 err="1">
                <a:solidFill>
                  <a:srgbClr val="000000"/>
                </a:solidFill>
              </a:rPr>
              <a:t>a,b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4352" name="Oval 20">
            <a:extLst>
              <a:ext uri="{FF2B5EF4-FFF2-40B4-BE49-F238E27FC236}">
                <a16:creationId xmlns:a16="http://schemas.microsoft.com/office/drawing/2014/main" id="{10CBB027-3BCB-439D-BC87-443E7A0A0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609" y="5078519"/>
            <a:ext cx="639762" cy="6397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14353" name="Text Box 21">
            <a:extLst>
              <a:ext uri="{FF2B5EF4-FFF2-40B4-BE49-F238E27FC236}">
                <a16:creationId xmlns:a16="http://schemas.microsoft.com/office/drawing/2014/main" id="{BEFA216F-E211-4A35-9EAB-C0322DCF9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083" y="5061162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14354" name="Line 23">
            <a:extLst>
              <a:ext uri="{FF2B5EF4-FFF2-40B4-BE49-F238E27FC236}">
                <a16:creationId xmlns:a16="http://schemas.microsoft.com/office/drawing/2014/main" id="{D988919F-BBB2-477B-9738-84D760FA7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596" y="4205394"/>
            <a:ext cx="3919538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Rectangle 24">
            <a:extLst>
              <a:ext uri="{FF2B5EF4-FFF2-40B4-BE49-F238E27FC236}">
                <a16:creationId xmlns:a16="http://schemas.microsoft.com/office/drawing/2014/main" id="{9618B8EE-48F0-4BEC-8B84-EFF42F3E2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721" y="4372081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l-GR" altLang="en-US">
                <a:solidFill>
                  <a:schemeClr val="tx1"/>
                </a:solidFill>
                <a:latin typeface="Tahoma" panose="020B0604030504040204" pitchFamily="34" charset="0"/>
              </a:rPr>
              <a:t>Λ</a:t>
            </a:r>
            <a:endParaRPr kumimoji="1" lang="en-US" altLang="en-US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59066-4950-419F-9CB9-2DD00A689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32" y="360650"/>
            <a:ext cx="4252168" cy="30801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90C48019-DED8-4D45-B6FE-C1196C182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64E320-B8BC-4078-83FA-0CDAFF5C269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064566-0EE0-4B34-9852-0586C3C80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01750"/>
            <a:ext cx="6346825" cy="3883025"/>
          </a:xfrm>
        </p:spPr>
        <p:txBody>
          <a:bodyPr>
            <a:normAutofit/>
          </a:bodyPr>
          <a:lstStyle/>
          <a:p>
            <a:pPr algn="ctr" eaLnBrk="1" hangingPunct="1"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Palatino Linotype" panose="02040502050505030304" pitchFamily="18" charset="0"/>
              </a:rPr>
              <a:t>Regular Expression = a ((a + b)(a + b))*</a:t>
            </a:r>
            <a:endParaRPr lang="en-US" altLang="en-US" sz="2400" b="1" baseline="40000" dirty="0">
              <a:latin typeface="Palatino Linotype" panose="02040502050505030304" pitchFamily="18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DAC61EE5-1EF5-46AD-B282-9F5A91B42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06449"/>
            <a:ext cx="24876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Example: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3B6448F5-D908-40A9-A54E-40AD2B99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00" y="5260975"/>
            <a:ext cx="512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0790AA-E99B-4823-991D-77679B4A600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C8E9B8E-7EE6-4DD5-84F8-906AF32D7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2769" y="2513012"/>
          <a:ext cx="28003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67008" imgH="666825" progId="Visio.Drawing.15">
                  <p:embed/>
                </p:oleObj>
              </mc:Choice>
              <mc:Fallback>
                <p:oleObj name="Visio" r:id="rId2" imgW="1267008" imgH="666825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C8E9B8E-7EE6-4DD5-84F8-906AF32D7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769" y="2513012"/>
                        <a:ext cx="2800350" cy="1466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D9992D0-91BE-41D9-80B9-82049A928588}"/>
              </a:ext>
            </a:extLst>
          </p:cNvPr>
          <p:cNvSpPr/>
          <p:nvPr/>
        </p:nvSpPr>
        <p:spPr>
          <a:xfrm>
            <a:off x="1143000" y="2667000"/>
            <a:ext cx="838200" cy="533400"/>
          </a:xfrm>
          <a:prstGeom prst="wedgeRoundRectCallout">
            <a:avLst>
              <a:gd name="adj1" fmla="val 181176"/>
              <a:gd name="adj2" fmla="val 1401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NFA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0B0E6E5E-88EC-43A6-BE46-C44A3155A269}"/>
              </a:ext>
            </a:extLst>
          </p:cNvPr>
          <p:cNvSpPr/>
          <p:nvPr/>
        </p:nvSpPr>
        <p:spPr>
          <a:xfrm>
            <a:off x="363923" y="5060951"/>
            <a:ext cx="2651170" cy="1054100"/>
          </a:xfrm>
          <a:prstGeom prst="wedgeRoundRectCallout">
            <a:avLst>
              <a:gd name="adj1" fmla="val 107403"/>
              <a:gd name="adj2" fmla="val 3041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0188" indent="-230188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2060"/>
                </a:solidFill>
              </a:rPr>
              <a:t>In order to covert the above NFA to DFA a new state namely dead state is introduced</a:t>
            </a:r>
            <a:r>
              <a:rPr lang="en-US" dirty="0">
                <a:solidFill>
                  <a:srgbClr val="002060"/>
                </a:solidFill>
              </a:rPr>
              <a:t>.  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77D4E7D-4317-4580-AE94-9D879C9BEC35}"/>
              </a:ext>
            </a:extLst>
          </p:cNvPr>
          <p:cNvSpPr/>
          <p:nvPr/>
        </p:nvSpPr>
        <p:spPr>
          <a:xfrm>
            <a:off x="6590053" y="5351463"/>
            <a:ext cx="838200" cy="533400"/>
          </a:xfrm>
          <a:prstGeom prst="wedgeRoundRectCallout">
            <a:avLst>
              <a:gd name="adj1" fmla="val -140587"/>
              <a:gd name="adj2" fmla="val -67369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5637C-B3BE-4EF9-80E3-36B4640C7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551" y="4341629"/>
            <a:ext cx="2414588" cy="2379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EEB4AB-3D0D-4F1B-8A97-D36088CF9887}"/>
              </a:ext>
            </a:extLst>
          </p:cNvPr>
          <p:cNvSpPr txBox="1"/>
          <p:nvPr/>
        </p:nvSpPr>
        <p:spPr>
          <a:xfrm rot="1937251">
            <a:off x="4032945" y="6308869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Dead State</a:t>
            </a:r>
          </a:p>
        </p:txBody>
      </p:sp>
    </p:spTree>
    <p:extLst>
      <p:ext uri="{BB962C8B-B14F-4D97-AF65-F5344CB8AC3E}">
        <p14:creationId xmlns:p14="http://schemas.microsoft.com/office/powerpoint/2010/main" val="124652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sz="1800" b="1" dirty="0"/>
              <a:t> (a+ b)*aa (a + b)</a:t>
            </a:r>
            <a:r>
              <a:rPr lang="en-US" altLang="en-US" sz="1800" b="1" baseline="40000" dirty="0"/>
              <a:t>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1B8FEA-F075-44A2-89D3-8C08B562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45" y="2895599"/>
            <a:ext cx="9970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DE999E-D78F-4E0D-85BE-D501E4498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9286"/>
              </p:ext>
            </p:extLst>
          </p:nvPr>
        </p:nvGraphicFramePr>
        <p:xfrm>
          <a:off x="2220184" y="3287332"/>
          <a:ext cx="3505200" cy="1357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33668" imgH="571340" progId="Visio.Drawing.15">
                  <p:embed/>
                </p:oleObj>
              </mc:Choice>
              <mc:Fallback>
                <p:oleObj name="Visio" r:id="rId2" imgW="1933668" imgH="571340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ADE999E-D78F-4E0D-85BE-D501E4498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184" y="3287332"/>
                        <a:ext cx="3505200" cy="1357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A731BB5-D3B1-4C0D-B559-6FFA4F140340}"/>
              </a:ext>
            </a:extLst>
          </p:cNvPr>
          <p:cNvSpPr/>
          <p:nvPr/>
        </p:nvSpPr>
        <p:spPr>
          <a:xfrm>
            <a:off x="6098886" y="6113463"/>
            <a:ext cx="838200" cy="533400"/>
          </a:xfrm>
          <a:prstGeom prst="wedgeRoundRectCallout">
            <a:avLst>
              <a:gd name="adj1" fmla="val -140587"/>
              <a:gd name="adj2" fmla="val -67369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58DB7E5-AC19-402D-9AA6-70CEE5BD73ED}"/>
              </a:ext>
            </a:extLst>
          </p:cNvPr>
          <p:cNvSpPr/>
          <p:nvPr/>
        </p:nvSpPr>
        <p:spPr>
          <a:xfrm>
            <a:off x="762000" y="4038600"/>
            <a:ext cx="838200" cy="533400"/>
          </a:xfrm>
          <a:prstGeom prst="wedgeRoundRectCallout">
            <a:avLst>
              <a:gd name="adj1" fmla="val 181176"/>
              <a:gd name="adj2" fmla="val 1401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NFA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2D60DB0-9855-4F7D-8691-010481012742}"/>
              </a:ext>
            </a:extLst>
          </p:cNvPr>
          <p:cNvSpPr/>
          <p:nvPr/>
        </p:nvSpPr>
        <p:spPr>
          <a:xfrm>
            <a:off x="3231552" y="5822951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DD0D45E-1B03-4877-8DD0-787EA0EE965A}"/>
              </a:ext>
            </a:extLst>
          </p:cNvPr>
          <p:cNvSpPr/>
          <p:nvPr/>
        </p:nvSpPr>
        <p:spPr>
          <a:xfrm>
            <a:off x="4049502" y="5838864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F1D8072-7910-46B4-8F84-CC8C0516E1AE}"/>
              </a:ext>
            </a:extLst>
          </p:cNvPr>
          <p:cNvSpPr/>
          <p:nvPr/>
        </p:nvSpPr>
        <p:spPr>
          <a:xfrm>
            <a:off x="4846159" y="5822951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14385-C026-453C-9215-ADE4A585FA3D}"/>
              </a:ext>
            </a:extLst>
          </p:cNvPr>
          <p:cNvCxnSpPr>
            <a:cxnSpLocks/>
          </p:cNvCxnSpPr>
          <p:nvPr/>
        </p:nvCxnSpPr>
        <p:spPr>
          <a:xfrm>
            <a:off x="3526231" y="5976163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E609FA-391B-4819-9BD3-FA55071F1333}"/>
              </a:ext>
            </a:extLst>
          </p:cNvPr>
          <p:cNvCxnSpPr>
            <a:cxnSpLocks/>
          </p:cNvCxnSpPr>
          <p:nvPr/>
        </p:nvCxnSpPr>
        <p:spPr>
          <a:xfrm>
            <a:off x="4333534" y="5976163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6DABFDF-0967-45BF-9012-06538709093A}"/>
              </a:ext>
            </a:extLst>
          </p:cNvPr>
          <p:cNvCxnSpPr>
            <a:cxnSpLocks/>
            <a:stCxn id="6" idx="2"/>
            <a:endCxn id="6" idx="0"/>
          </p:cNvCxnSpPr>
          <p:nvPr/>
        </p:nvCxnSpPr>
        <p:spPr>
          <a:xfrm rot="10800000" flipH="1">
            <a:off x="3231552" y="5822951"/>
            <a:ext cx="142016" cy="145256"/>
          </a:xfrm>
          <a:prstGeom prst="curvedConnector4">
            <a:avLst>
              <a:gd name="adj1" fmla="val -160968"/>
              <a:gd name="adj2" fmla="val 25737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C80911-C92E-46B1-BF4E-B17045D63E05}"/>
              </a:ext>
            </a:extLst>
          </p:cNvPr>
          <p:cNvSpPr txBox="1"/>
          <p:nvPr/>
        </p:nvSpPr>
        <p:spPr>
          <a:xfrm>
            <a:off x="2913482" y="5280034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9ADC35-C2DD-49C5-816E-7144BCCFAA31}"/>
              </a:ext>
            </a:extLst>
          </p:cNvPr>
          <p:cNvSpPr txBox="1"/>
          <p:nvPr/>
        </p:nvSpPr>
        <p:spPr>
          <a:xfrm>
            <a:off x="4348783" y="5638285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cxnSp>
        <p:nvCxnSpPr>
          <p:cNvPr id="37" name="Connector: Elbow 30">
            <a:extLst>
              <a:ext uri="{FF2B5EF4-FFF2-40B4-BE49-F238E27FC236}">
                <a16:creationId xmlns:a16="http://schemas.microsoft.com/office/drawing/2014/main" id="{914B2B2A-433D-4EFF-A2B2-32C15BE4AA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9014" y="5744755"/>
            <a:ext cx="12700" cy="200840"/>
          </a:xfrm>
          <a:prstGeom prst="curvedConnector3">
            <a:avLst>
              <a:gd name="adj1" fmla="val 309993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82B721-1625-491E-9655-8C8E0276179E}"/>
              </a:ext>
            </a:extLst>
          </p:cNvPr>
          <p:cNvSpPr txBox="1"/>
          <p:nvPr/>
        </p:nvSpPr>
        <p:spPr>
          <a:xfrm>
            <a:off x="4714312" y="5104628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a, 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A8DF4F-1FE3-457F-98C9-42F7D36E6BD8}"/>
              </a:ext>
            </a:extLst>
          </p:cNvPr>
          <p:cNvSpPr txBox="1"/>
          <p:nvPr/>
        </p:nvSpPr>
        <p:spPr>
          <a:xfrm>
            <a:off x="3569145" y="5635577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1B188F-6E29-4355-BF81-8B26C5036AD9}"/>
              </a:ext>
            </a:extLst>
          </p:cNvPr>
          <p:cNvCxnSpPr>
            <a:cxnSpLocks/>
            <a:stCxn id="16" idx="4"/>
            <a:endCxn id="6" idx="5"/>
          </p:cNvCxnSpPr>
          <p:nvPr/>
        </p:nvCxnSpPr>
        <p:spPr>
          <a:xfrm rot="5400000" flipH="1">
            <a:off x="3803524" y="5741383"/>
            <a:ext cx="58457" cy="717530"/>
          </a:xfrm>
          <a:prstGeom prst="curvedConnector3">
            <a:avLst>
              <a:gd name="adj1" fmla="val -3910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56F5C5C-8B2B-4E83-8D48-A83BB71DA895}"/>
              </a:ext>
            </a:extLst>
          </p:cNvPr>
          <p:cNvSpPr txBox="1"/>
          <p:nvPr/>
        </p:nvSpPr>
        <p:spPr>
          <a:xfrm>
            <a:off x="3667984" y="6298129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B202E-2767-4078-AEC7-E41FCE2E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816" y="64260"/>
            <a:ext cx="4478184" cy="32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5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34153" y="1423879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sz="1800" b="1" dirty="0"/>
              <a:t>b*aa b</a:t>
            </a:r>
            <a:r>
              <a:rPr lang="en-US" altLang="en-US" sz="1800" b="1" baseline="40000" dirty="0"/>
              <a:t>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44052F-E32E-44EE-9ECF-580E8578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568" y="3027661"/>
            <a:ext cx="67066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E7CC80-4C76-48D1-85D2-1C68FE7D9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449" y="4431146"/>
            <a:ext cx="512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0790AA-E99B-4823-991D-77679B4A600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A731BB5-D3B1-4C0D-B559-6FFA4F140340}"/>
              </a:ext>
            </a:extLst>
          </p:cNvPr>
          <p:cNvSpPr/>
          <p:nvPr/>
        </p:nvSpPr>
        <p:spPr>
          <a:xfrm>
            <a:off x="7002902" y="4521634"/>
            <a:ext cx="838200" cy="533400"/>
          </a:xfrm>
          <a:prstGeom prst="wedgeRoundRectCallout">
            <a:avLst>
              <a:gd name="adj1" fmla="val -140587"/>
              <a:gd name="adj2" fmla="val -67369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58DB7E5-AC19-402D-9AA6-70CEE5BD73ED}"/>
              </a:ext>
            </a:extLst>
          </p:cNvPr>
          <p:cNvSpPr/>
          <p:nvPr/>
        </p:nvSpPr>
        <p:spPr>
          <a:xfrm>
            <a:off x="1361216" y="2400198"/>
            <a:ext cx="838200" cy="533400"/>
          </a:xfrm>
          <a:prstGeom prst="wedgeRoundRectCallout">
            <a:avLst>
              <a:gd name="adj1" fmla="val 181176"/>
              <a:gd name="adj2" fmla="val 1401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NFA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2D60DB0-9855-4F7D-8691-010481012742}"/>
              </a:ext>
            </a:extLst>
          </p:cNvPr>
          <p:cNvSpPr/>
          <p:nvPr/>
        </p:nvSpPr>
        <p:spPr>
          <a:xfrm>
            <a:off x="4135568" y="4231122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DD0D45E-1B03-4877-8DD0-787EA0EE965A}"/>
              </a:ext>
            </a:extLst>
          </p:cNvPr>
          <p:cNvSpPr/>
          <p:nvPr/>
        </p:nvSpPr>
        <p:spPr>
          <a:xfrm>
            <a:off x="4953518" y="4247035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F1D8072-7910-46B4-8F84-CC8C0516E1AE}"/>
              </a:ext>
            </a:extLst>
          </p:cNvPr>
          <p:cNvSpPr/>
          <p:nvPr/>
        </p:nvSpPr>
        <p:spPr>
          <a:xfrm>
            <a:off x="5750175" y="4231122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14385-C026-453C-9215-ADE4A585FA3D}"/>
              </a:ext>
            </a:extLst>
          </p:cNvPr>
          <p:cNvCxnSpPr>
            <a:cxnSpLocks/>
          </p:cNvCxnSpPr>
          <p:nvPr/>
        </p:nvCxnSpPr>
        <p:spPr>
          <a:xfrm>
            <a:off x="4430247" y="4384334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E609FA-391B-4819-9BD3-FA55071F1333}"/>
              </a:ext>
            </a:extLst>
          </p:cNvPr>
          <p:cNvCxnSpPr>
            <a:cxnSpLocks/>
          </p:cNvCxnSpPr>
          <p:nvPr/>
        </p:nvCxnSpPr>
        <p:spPr>
          <a:xfrm>
            <a:off x="5237550" y="4384334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6DABFDF-0967-45BF-9012-06538709093A}"/>
              </a:ext>
            </a:extLst>
          </p:cNvPr>
          <p:cNvCxnSpPr>
            <a:cxnSpLocks/>
            <a:stCxn id="6" idx="2"/>
            <a:endCxn id="6" idx="0"/>
          </p:cNvCxnSpPr>
          <p:nvPr/>
        </p:nvCxnSpPr>
        <p:spPr>
          <a:xfrm rot="10800000" flipH="1">
            <a:off x="4135568" y="4231122"/>
            <a:ext cx="142016" cy="145256"/>
          </a:xfrm>
          <a:prstGeom prst="curvedConnector4">
            <a:avLst>
              <a:gd name="adj1" fmla="val -160968"/>
              <a:gd name="adj2" fmla="val 25737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9ADC35-C2DD-49C5-816E-7144BCCFAA31}"/>
              </a:ext>
            </a:extLst>
          </p:cNvPr>
          <p:cNvSpPr txBox="1"/>
          <p:nvPr/>
        </p:nvSpPr>
        <p:spPr>
          <a:xfrm>
            <a:off x="5252799" y="4046456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cxnSp>
        <p:nvCxnSpPr>
          <p:cNvPr id="37" name="Connector: Elbow 30">
            <a:extLst>
              <a:ext uri="{FF2B5EF4-FFF2-40B4-BE49-F238E27FC236}">
                <a16:creationId xmlns:a16="http://schemas.microsoft.com/office/drawing/2014/main" id="{914B2B2A-433D-4EFF-A2B2-32C15BE4AA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3030" y="4152926"/>
            <a:ext cx="12700" cy="200840"/>
          </a:xfrm>
          <a:prstGeom prst="curvedConnector3">
            <a:avLst>
              <a:gd name="adj1" fmla="val 309993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82B721-1625-491E-9655-8C8E0276179E}"/>
              </a:ext>
            </a:extLst>
          </p:cNvPr>
          <p:cNvSpPr txBox="1"/>
          <p:nvPr/>
        </p:nvSpPr>
        <p:spPr>
          <a:xfrm>
            <a:off x="5618328" y="3512799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a, 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A8DF4F-1FE3-457F-98C9-42F7D36E6BD8}"/>
              </a:ext>
            </a:extLst>
          </p:cNvPr>
          <p:cNvSpPr txBox="1"/>
          <p:nvPr/>
        </p:nvSpPr>
        <p:spPr>
          <a:xfrm>
            <a:off x="4473161" y="4043748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1B188F-6E29-4355-BF81-8B26C5036AD9}"/>
              </a:ext>
            </a:extLst>
          </p:cNvPr>
          <p:cNvCxnSpPr>
            <a:cxnSpLocks/>
            <a:stCxn id="16" idx="4"/>
            <a:endCxn id="29" idx="7"/>
          </p:cNvCxnSpPr>
          <p:nvPr/>
        </p:nvCxnSpPr>
        <p:spPr>
          <a:xfrm flipH="1">
            <a:off x="4935244" y="4537547"/>
            <a:ext cx="160290" cy="701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56F5C5C-8B2B-4E83-8D48-A83BB71DA895}"/>
              </a:ext>
            </a:extLst>
          </p:cNvPr>
          <p:cNvSpPr txBox="1"/>
          <p:nvPr/>
        </p:nvSpPr>
        <p:spPr>
          <a:xfrm>
            <a:off x="4966244" y="4724921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775360-16AD-410F-B48D-658229699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798" y="2158605"/>
            <a:ext cx="102072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C9A587C-BEF2-4AE1-9DFA-5A9BF31F0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799" y="1981200"/>
          <a:ext cx="3727002" cy="1102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33668" imgH="571340" progId="Visio.Drawing.15">
                  <p:embed/>
                </p:oleObj>
              </mc:Choice>
              <mc:Fallback>
                <p:oleObj name="Visio" r:id="rId2" imgW="1933668" imgH="571340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C9A587C-BEF2-4AE1-9DFA-5A9BF31F02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799" y="1981200"/>
                        <a:ext cx="3727002" cy="1102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E4C62756-2CC4-4913-BB1C-67C6443CDD0F}"/>
              </a:ext>
            </a:extLst>
          </p:cNvPr>
          <p:cNvSpPr/>
          <p:nvPr/>
        </p:nvSpPr>
        <p:spPr>
          <a:xfrm>
            <a:off x="363923" y="4596247"/>
            <a:ext cx="2651170" cy="1054100"/>
          </a:xfrm>
          <a:prstGeom prst="wedgeRoundRectCallout">
            <a:avLst>
              <a:gd name="adj1" fmla="val 107403"/>
              <a:gd name="adj2" fmla="val 3041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0188" indent="-230188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2060"/>
                </a:solidFill>
              </a:rPr>
              <a:t>In order to covert the above NFA to DFA a new state namely dead state is introduced</a:t>
            </a:r>
            <a:r>
              <a:rPr lang="en-US" dirty="0">
                <a:solidFill>
                  <a:srgbClr val="002060"/>
                </a:solidFill>
              </a:rPr>
              <a:t>.  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97D2D94-597E-49F9-B0C8-2021FC2E08C9}"/>
              </a:ext>
            </a:extLst>
          </p:cNvPr>
          <p:cNvSpPr/>
          <p:nvPr/>
        </p:nvSpPr>
        <p:spPr>
          <a:xfrm rot="18571881">
            <a:off x="4808530" y="5236429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9D2B0-E3B3-4F3B-866B-6BFC7B1179CC}"/>
              </a:ext>
            </a:extLst>
          </p:cNvPr>
          <p:cNvSpPr txBox="1"/>
          <p:nvPr/>
        </p:nvSpPr>
        <p:spPr>
          <a:xfrm>
            <a:off x="4712482" y="56762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a, b</a:t>
            </a:r>
          </a:p>
        </p:txBody>
      </p:sp>
      <p:cxnSp>
        <p:nvCxnSpPr>
          <p:cNvPr id="40" name="Connector: Elbow 21">
            <a:extLst>
              <a:ext uri="{FF2B5EF4-FFF2-40B4-BE49-F238E27FC236}">
                <a16:creationId xmlns:a16="http://schemas.microsoft.com/office/drawing/2014/main" id="{C66A5C68-CDEE-4CEA-A875-F9335EDA9FFE}"/>
              </a:ext>
            </a:extLst>
          </p:cNvPr>
          <p:cNvCxnSpPr>
            <a:cxnSpLocks/>
            <a:stCxn id="29" idx="5"/>
            <a:endCxn id="29" idx="1"/>
          </p:cNvCxnSpPr>
          <p:nvPr/>
        </p:nvCxnSpPr>
        <p:spPr>
          <a:xfrm flipH="1">
            <a:off x="4807409" y="5369610"/>
            <a:ext cx="286274" cy="24150"/>
          </a:xfrm>
          <a:prstGeom prst="curvedConnector5">
            <a:avLst>
              <a:gd name="adj1" fmla="val -53511"/>
              <a:gd name="adj2" fmla="val 1598058"/>
              <a:gd name="adj3" fmla="val 153511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F8E133-C83E-4DCC-867C-908791EABA67}"/>
              </a:ext>
            </a:extLst>
          </p:cNvPr>
          <p:cNvSpPr txBox="1"/>
          <p:nvPr/>
        </p:nvSpPr>
        <p:spPr>
          <a:xfrm>
            <a:off x="3858259" y="3697465"/>
            <a:ext cx="4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A9170B-9AAC-4CB6-B6E7-840E5C9A089F}"/>
              </a:ext>
            </a:extLst>
          </p:cNvPr>
          <p:cNvSpPr txBox="1"/>
          <p:nvPr/>
        </p:nvSpPr>
        <p:spPr>
          <a:xfrm>
            <a:off x="4528899" y="594882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Dead State</a:t>
            </a:r>
          </a:p>
        </p:txBody>
      </p:sp>
    </p:spTree>
    <p:extLst>
      <p:ext uri="{BB962C8B-B14F-4D97-AF65-F5344CB8AC3E}">
        <p14:creationId xmlns:p14="http://schemas.microsoft.com/office/powerpoint/2010/main" val="133343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34152" y="1423879"/>
            <a:ext cx="51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sz="1800" b="1" dirty="0"/>
              <a:t>b* + b*ab* + b*aa b*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E7CC80-4C76-48D1-85D2-1C68FE7D9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449" y="4431146"/>
            <a:ext cx="512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0790AA-E99B-4823-991D-77679B4A600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A731BB5-D3B1-4C0D-B559-6FFA4F140340}"/>
              </a:ext>
            </a:extLst>
          </p:cNvPr>
          <p:cNvSpPr/>
          <p:nvPr/>
        </p:nvSpPr>
        <p:spPr>
          <a:xfrm>
            <a:off x="7002902" y="4521634"/>
            <a:ext cx="838200" cy="533400"/>
          </a:xfrm>
          <a:prstGeom prst="wedgeRoundRectCallout">
            <a:avLst>
              <a:gd name="adj1" fmla="val -140587"/>
              <a:gd name="adj2" fmla="val -67369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58DB7E5-AC19-402D-9AA6-70CEE5BD73ED}"/>
              </a:ext>
            </a:extLst>
          </p:cNvPr>
          <p:cNvSpPr/>
          <p:nvPr/>
        </p:nvSpPr>
        <p:spPr>
          <a:xfrm>
            <a:off x="1361216" y="2400198"/>
            <a:ext cx="838200" cy="533400"/>
          </a:xfrm>
          <a:prstGeom prst="wedgeRoundRectCallout">
            <a:avLst>
              <a:gd name="adj1" fmla="val 181176"/>
              <a:gd name="adj2" fmla="val 1401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NFA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1B188F-6E29-4355-BF81-8B26C5036AD9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935244" y="4475939"/>
            <a:ext cx="182190" cy="762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56F5C5C-8B2B-4E83-8D48-A83BB71DA895}"/>
              </a:ext>
            </a:extLst>
          </p:cNvPr>
          <p:cNvSpPr txBox="1"/>
          <p:nvPr/>
        </p:nvSpPr>
        <p:spPr>
          <a:xfrm>
            <a:off x="4735728" y="4594807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E4C62756-2CC4-4913-BB1C-67C6443CDD0F}"/>
              </a:ext>
            </a:extLst>
          </p:cNvPr>
          <p:cNvSpPr/>
          <p:nvPr/>
        </p:nvSpPr>
        <p:spPr>
          <a:xfrm>
            <a:off x="363923" y="4596247"/>
            <a:ext cx="2651170" cy="1054100"/>
          </a:xfrm>
          <a:prstGeom prst="wedgeRoundRectCallout">
            <a:avLst>
              <a:gd name="adj1" fmla="val 107403"/>
              <a:gd name="adj2" fmla="val 3041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0188" indent="-230188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2060"/>
                </a:solidFill>
              </a:rPr>
              <a:t>In order to covert the above NFA to DFA a new state namely dead state is introduced</a:t>
            </a:r>
            <a:r>
              <a:rPr lang="en-US" dirty="0">
                <a:solidFill>
                  <a:srgbClr val="002060"/>
                </a:solidFill>
              </a:rPr>
              <a:t>.  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97D2D94-597E-49F9-B0C8-2021FC2E08C9}"/>
              </a:ext>
            </a:extLst>
          </p:cNvPr>
          <p:cNvSpPr/>
          <p:nvPr/>
        </p:nvSpPr>
        <p:spPr>
          <a:xfrm rot="18571881">
            <a:off x="4808530" y="5236429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9D2B0-E3B3-4F3B-866B-6BFC7B1179CC}"/>
              </a:ext>
            </a:extLst>
          </p:cNvPr>
          <p:cNvSpPr txBox="1"/>
          <p:nvPr/>
        </p:nvSpPr>
        <p:spPr>
          <a:xfrm>
            <a:off x="4712482" y="56762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a, b</a:t>
            </a:r>
          </a:p>
        </p:txBody>
      </p:sp>
      <p:cxnSp>
        <p:nvCxnSpPr>
          <p:cNvPr id="40" name="Connector: Elbow 21">
            <a:extLst>
              <a:ext uri="{FF2B5EF4-FFF2-40B4-BE49-F238E27FC236}">
                <a16:creationId xmlns:a16="http://schemas.microsoft.com/office/drawing/2014/main" id="{C66A5C68-CDEE-4CEA-A875-F9335EDA9FFE}"/>
              </a:ext>
            </a:extLst>
          </p:cNvPr>
          <p:cNvCxnSpPr>
            <a:cxnSpLocks/>
            <a:stCxn id="29" idx="5"/>
            <a:endCxn id="29" idx="1"/>
          </p:cNvCxnSpPr>
          <p:nvPr/>
        </p:nvCxnSpPr>
        <p:spPr>
          <a:xfrm flipH="1">
            <a:off x="4807409" y="5369610"/>
            <a:ext cx="286274" cy="24150"/>
          </a:xfrm>
          <a:prstGeom prst="curvedConnector5">
            <a:avLst>
              <a:gd name="adj1" fmla="val -53511"/>
              <a:gd name="adj2" fmla="val 1598058"/>
              <a:gd name="adj3" fmla="val 163190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A9170B-9AAC-4CB6-B6E7-840E5C9A089F}"/>
              </a:ext>
            </a:extLst>
          </p:cNvPr>
          <p:cNvSpPr txBox="1"/>
          <p:nvPr/>
        </p:nvSpPr>
        <p:spPr>
          <a:xfrm>
            <a:off x="4528899" y="594882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Dead State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6813AA72-48D6-4182-95FE-0D2F67AF7B76}"/>
              </a:ext>
            </a:extLst>
          </p:cNvPr>
          <p:cNvSpPr/>
          <p:nvPr/>
        </p:nvSpPr>
        <p:spPr>
          <a:xfrm>
            <a:off x="3630109" y="2775723"/>
            <a:ext cx="279430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2D035C8-D62F-4467-8F3A-CBFFA315566D}"/>
              </a:ext>
            </a:extLst>
          </p:cNvPr>
          <p:cNvSpPr/>
          <p:nvPr/>
        </p:nvSpPr>
        <p:spPr>
          <a:xfrm>
            <a:off x="4448059" y="2791636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BC65BE0-8753-4C60-9C7E-20759667FBB8}"/>
              </a:ext>
            </a:extLst>
          </p:cNvPr>
          <p:cNvSpPr/>
          <p:nvPr/>
        </p:nvSpPr>
        <p:spPr>
          <a:xfrm>
            <a:off x="5244716" y="2775723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D4A23E-D3AA-4384-8B7D-3DDDA891A3D8}"/>
              </a:ext>
            </a:extLst>
          </p:cNvPr>
          <p:cNvCxnSpPr>
            <a:cxnSpLocks/>
          </p:cNvCxnSpPr>
          <p:nvPr/>
        </p:nvCxnSpPr>
        <p:spPr>
          <a:xfrm>
            <a:off x="3924788" y="2928935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6B9C1B-3A9F-4B1C-9C29-BD874A0EC333}"/>
              </a:ext>
            </a:extLst>
          </p:cNvPr>
          <p:cNvCxnSpPr>
            <a:cxnSpLocks/>
          </p:cNvCxnSpPr>
          <p:nvPr/>
        </p:nvCxnSpPr>
        <p:spPr>
          <a:xfrm>
            <a:off x="4732091" y="2928935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ctor: Elbow 21">
            <a:extLst>
              <a:ext uri="{FF2B5EF4-FFF2-40B4-BE49-F238E27FC236}">
                <a16:creationId xmlns:a16="http://schemas.microsoft.com/office/drawing/2014/main" id="{35CFCC80-6EA5-4351-98C3-602A2656C098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 rot="10800000" flipH="1">
            <a:off x="3630108" y="2775723"/>
            <a:ext cx="139715" cy="145256"/>
          </a:xfrm>
          <a:prstGeom prst="curvedConnector4">
            <a:avLst>
              <a:gd name="adj1" fmla="val -163619"/>
              <a:gd name="adj2" fmla="val 25737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54C763-3B38-46D1-A3FA-F2B1BC516D21}"/>
              </a:ext>
            </a:extLst>
          </p:cNvPr>
          <p:cNvSpPr txBox="1"/>
          <p:nvPr/>
        </p:nvSpPr>
        <p:spPr>
          <a:xfrm>
            <a:off x="4747340" y="2591057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cxnSp>
        <p:nvCxnSpPr>
          <p:cNvPr id="44" name="Connector: Elbow 30">
            <a:extLst>
              <a:ext uri="{FF2B5EF4-FFF2-40B4-BE49-F238E27FC236}">
                <a16:creationId xmlns:a16="http://schemas.microsoft.com/office/drawing/2014/main" id="{23D73AF9-A3AD-4B92-A2D9-6AC29036E0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7571" y="2697527"/>
            <a:ext cx="12700" cy="200840"/>
          </a:xfrm>
          <a:prstGeom prst="curvedConnector3">
            <a:avLst>
              <a:gd name="adj1" fmla="val 309993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A9E6C6-D11C-40C8-AEAB-5514CDF8A70C}"/>
              </a:ext>
            </a:extLst>
          </p:cNvPr>
          <p:cNvSpPr txBox="1"/>
          <p:nvPr/>
        </p:nvSpPr>
        <p:spPr>
          <a:xfrm>
            <a:off x="5190535" y="2075262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491D09-A4D7-4B9A-8676-16DB49A37B15}"/>
              </a:ext>
            </a:extLst>
          </p:cNvPr>
          <p:cNvSpPr txBox="1"/>
          <p:nvPr/>
        </p:nvSpPr>
        <p:spPr>
          <a:xfrm>
            <a:off x="3967702" y="2588349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A721F8-D816-4D0D-AD09-EDD693B5DD6D}"/>
              </a:ext>
            </a:extLst>
          </p:cNvPr>
          <p:cNvSpPr txBox="1"/>
          <p:nvPr/>
        </p:nvSpPr>
        <p:spPr>
          <a:xfrm>
            <a:off x="3352800" y="2242066"/>
            <a:ext cx="4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2F5AC-6A6D-4535-A4C3-067DCC48005C}"/>
              </a:ext>
            </a:extLst>
          </p:cNvPr>
          <p:cNvSpPr txBox="1"/>
          <p:nvPr/>
        </p:nvSpPr>
        <p:spPr>
          <a:xfrm>
            <a:off x="3618904" y="2696938"/>
            <a:ext cx="36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+</a:t>
            </a:r>
          </a:p>
          <a:p>
            <a:endParaRPr lang="en-US" sz="16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D18904-C8BB-4378-8913-AA175592F509}"/>
              </a:ext>
            </a:extLst>
          </p:cNvPr>
          <p:cNvSpPr txBox="1"/>
          <p:nvPr/>
        </p:nvSpPr>
        <p:spPr>
          <a:xfrm>
            <a:off x="3649506" y="2804297"/>
            <a:ext cx="36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</a:p>
          <a:p>
            <a:endParaRPr lang="en-US" sz="1600" b="1" dirty="0"/>
          </a:p>
        </p:txBody>
      </p:sp>
      <p:cxnSp>
        <p:nvCxnSpPr>
          <p:cNvPr id="63" name="Connector: Elbow 30">
            <a:extLst>
              <a:ext uri="{FF2B5EF4-FFF2-40B4-BE49-F238E27FC236}">
                <a16:creationId xmlns:a16="http://schemas.microsoft.com/office/drawing/2014/main" id="{B1576A13-B292-4BD5-9DE6-F5ACF6EBCF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7648" y="2729115"/>
            <a:ext cx="12700" cy="200840"/>
          </a:xfrm>
          <a:prstGeom prst="curvedConnector3">
            <a:avLst>
              <a:gd name="adj1" fmla="val 309993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D70CCF9-CB76-4B3E-A4AC-3A54B5BBE90B}"/>
              </a:ext>
            </a:extLst>
          </p:cNvPr>
          <p:cNvSpPr txBox="1"/>
          <p:nvPr/>
        </p:nvSpPr>
        <p:spPr>
          <a:xfrm>
            <a:off x="4409110" y="2106162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12E9B7-4748-4287-B001-4382E3811CD2}"/>
              </a:ext>
            </a:extLst>
          </p:cNvPr>
          <p:cNvSpPr txBox="1"/>
          <p:nvPr/>
        </p:nvSpPr>
        <p:spPr>
          <a:xfrm>
            <a:off x="4454635" y="2746162"/>
            <a:ext cx="36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+</a:t>
            </a:r>
          </a:p>
          <a:p>
            <a:endParaRPr lang="en-US" sz="1600" b="1" dirty="0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4226F20-74CC-4600-B82B-2122CB0D0C74}"/>
              </a:ext>
            </a:extLst>
          </p:cNvPr>
          <p:cNvSpPr/>
          <p:nvPr/>
        </p:nvSpPr>
        <p:spPr>
          <a:xfrm>
            <a:off x="4157468" y="4195437"/>
            <a:ext cx="279430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F84B975-865B-4F5F-B92B-555AF549192E}"/>
              </a:ext>
            </a:extLst>
          </p:cNvPr>
          <p:cNvSpPr/>
          <p:nvPr/>
        </p:nvSpPr>
        <p:spPr>
          <a:xfrm>
            <a:off x="4975418" y="4211350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253BF862-E330-4945-988D-172AA7988BC6}"/>
              </a:ext>
            </a:extLst>
          </p:cNvPr>
          <p:cNvSpPr/>
          <p:nvPr/>
        </p:nvSpPr>
        <p:spPr>
          <a:xfrm>
            <a:off x="5772075" y="4195437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B5D0D-87BB-4980-A1E5-35B378B7AB8A}"/>
              </a:ext>
            </a:extLst>
          </p:cNvPr>
          <p:cNvCxnSpPr>
            <a:cxnSpLocks/>
          </p:cNvCxnSpPr>
          <p:nvPr/>
        </p:nvCxnSpPr>
        <p:spPr>
          <a:xfrm>
            <a:off x="4452147" y="4348649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0D90EE-BB7A-49DC-B71B-276CF72338E3}"/>
              </a:ext>
            </a:extLst>
          </p:cNvPr>
          <p:cNvCxnSpPr>
            <a:cxnSpLocks/>
          </p:cNvCxnSpPr>
          <p:nvPr/>
        </p:nvCxnSpPr>
        <p:spPr>
          <a:xfrm>
            <a:off x="5259450" y="4348649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Connector: Elbow 21">
            <a:extLst>
              <a:ext uri="{FF2B5EF4-FFF2-40B4-BE49-F238E27FC236}">
                <a16:creationId xmlns:a16="http://schemas.microsoft.com/office/drawing/2014/main" id="{79190D52-F255-4BA2-8EC7-493EFC32C2E5}"/>
              </a:ext>
            </a:extLst>
          </p:cNvPr>
          <p:cNvCxnSpPr>
            <a:cxnSpLocks/>
            <a:stCxn id="67" idx="2"/>
            <a:endCxn id="67" idx="0"/>
          </p:cNvCxnSpPr>
          <p:nvPr/>
        </p:nvCxnSpPr>
        <p:spPr>
          <a:xfrm rot="10800000" flipH="1">
            <a:off x="4157467" y="4195437"/>
            <a:ext cx="139715" cy="145256"/>
          </a:xfrm>
          <a:prstGeom prst="curvedConnector4">
            <a:avLst>
              <a:gd name="adj1" fmla="val -163619"/>
              <a:gd name="adj2" fmla="val 25737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26E4447-09FF-4A04-9D3F-1178D6F94CF1}"/>
              </a:ext>
            </a:extLst>
          </p:cNvPr>
          <p:cNvSpPr txBox="1"/>
          <p:nvPr/>
        </p:nvSpPr>
        <p:spPr>
          <a:xfrm>
            <a:off x="5274699" y="4010771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cxnSp>
        <p:nvCxnSpPr>
          <p:cNvPr id="74" name="Connector: Elbow 30">
            <a:extLst>
              <a:ext uri="{FF2B5EF4-FFF2-40B4-BE49-F238E27FC236}">
                <a16:creationId xmlns:a16="http://schemas.microsoft.com/office/drawing/2014/main" id="{98A336FB-5CB8-4CC6-91B8-F5FEB9470F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34930" y="4117241"/>
            <a:ext cx="12700" cy="200840"/>
          </a:xfrm>
          <a:prstGeom prst="curvedConnector3">
            <a:avLst>
              <a:gd name="adj1" fmla="val 309993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E5E412F-106E-4898-8DD0-85B617C3CA6B}"/>
              </a:ext>
            </a:extLst>
          </p:cNvPr>
          <p:cNvSpPr txBox="1"/>
          <p:nvPr/>
        </p:nvSpPr>
        <p:spPr>
          <a:xfrm>
            <a:off x="5717894" y="3494976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52DE6E-D74E-42BE-8CBC-182A9EA64181}"/>
              </a:ext>
            </a:extLst>
          </p:cNvPr>
          <p:cNvSpPr txBox="1"/>
          <p:nvPr/>
        </p:nvSpPr>
        <p:spPr>
          <a:xfrm>
            <a:off x="4495061" y="4008063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52EDE5-4D8E-4FD8-90E1-568A6DED7566}"/>
              </a:ext>
            </a:extLst>
          </p:cNvPr>
          <p:cNvSpPr txBox="1"/>
          <p:nvPr/>
        </p:nvSpPr>
        <p:spPr>
          <a:xfrm>
            <a:off x="3880159" y="3661780"/>
            <a:ext cx="4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8EC512-3197-4B81-988D-FF48F49D58BD}"/>
              </a:ext>
            </a:extLst>
          </p:cNvPr>
          <p:cNvSpPr txBox="1"/>
          <p:nvPr/>
        </p:nvSpPr>
        <p:spPr>
          <a:xfrm>
            <a:off x="4146263" y="4116652"/>
            <a:ext cx="36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+</a:t>
            </a:r>
          </a:p>
          <a:p>
            <a:endParaRPr lang="en-US" sz="16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B7BEB2-320C-448D-A52F-2A6F87B33ED7}"/>
              </a:ext>
            </a:extLst>
          </p:cNvPr>
          <p:cNvSpPr txBox="1"/>
          <p:nvPr/>
        </p:nvSpPr>
        <p:spPr>
          <a:xfrm>
            <a:off x="4176865" y="4224011"/>
            <a:ext cx="36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</a:p>
          <a:p>
            <a:endParaRPr lang="en-US" sz="1600" b="1" dirty="0"/>
          </a:p>
        </p:txBody>
      </p:sp>
      <p:cxnSp>
        <p:nvCxnSpPr>
          <p:cNvPr id="80" name="Connector: Elbow 30">
            <a:extLst>
              <a:ext uri="{FF2B5EF4-FFF2-40B4-BE49-F238E27FC236}">
                <a16:creationId xmlns:a16="http://schemas.microsoft.com/office/drawing/2014/main" id="{EE5C2704-0881-47F6-908F-B7017C6843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15007" y="4148829"/>
            <a:ext cx="12700" cy="200840"/>
          </a:xfrm>
          <a:prstGeom prst="curvedConnector3">
            <a:avLst>
              <a:gd name="adj1" fmla="val 309993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000643-DE09-4F95-B35D-D1F38D295672}"/>
              </a:ext>
            </a:extLst>
          </p:cNvPr>
          <p:cNvSpPr txBox="1"/>
          <p:nvPr/>
        </p:nvSpPr>
        <p:spPr>
          <a:xfrm>
            <a:off x="4936469" y="3525876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5BF781-86A6-4F0C-BAED-946BD28A6FC5}"/>
              </a:ext>
            </a:extLst>
          </p:cNvPr>
          <p:cNvSpPr txBox="1"/>
          <p:nvPr/>
        </p:nvSpPr>
        <p:spPr>
          <a:xfrm>
            <a:off x="4972689" y="4159024"/>
            <a:ext cx="36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+</a:t>
            </a:r>
          </a:p>
          <a:p>
            <a:endParaRPr lang="en-US" sz="16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2E6A780-995A-4A48-8169-081C0319C9B4}"/>
              </a:ext>
            </a:extLst>
          </p:cNvPr>
          <p:cNvCxnSpPr>
            <a:cxnSpLocks/>
            <a:stCxn id="69" idx="4"/>
            <a:endCxn id="29" idx="6"/>
          </p:cNvCxnSpPr>
          <p:nvPr/>
        </p:nvCxnSpPr>
        <p:spPr>
          <a:xfrm flipH="1">
            <a:off x="5040939" y="4485949"/>
            <a:ext cx="873152" cy="786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415DD04-35AC-482E-B878-2D6A9416076A}"/>
              </a:ext>
            </a:extLst>
          </p:cNvPr>
          <p:cNvSpPr txBox="1"/>
          <p:nvPr/>
        </p:nvSpPr>
        <p:spPr>
          <a:xfrm>
            <a:off x="5396732" y="4766172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85346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ED937B86-16C4-40CD-B108-60764A8D99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5784850" y="4534287"/>
            <a:ext cx="512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DA6570-D31C-4580-8344-258171AA26F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B6E23D1-837B-4E4A-8E0C-BFFEE26F4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149" y="5339154"/>
            <a:ext cx="6805613" cy="1681548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None/>
            </a:pPr>
            <a:endParaRPr lang="en-US" altLang="en-US" dirty="0"/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dirty="0"/>
              <a:t> Regular Expression = b(a + b)</a:t>
            </a:r>
            <a:r>
              <a:rPr lang="en-US" altLang="en-US" baseline="40000" dirty="0"/>
              <a:t>* </a:t>
            </a:r>
          </a:p>
          <a:p>
            <a:pPr eaLnBrk="1" hangingPunct="1">
              <a:buFont typeface="Monotype Sorts" pitchFamily="2" charset="2"/>
              <a:buNone/>
            </a:pPr>
            <a:endParaRPr lang="el-GR" altLang="en-US" baseline="400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/>
              <a:t>    </a:t>
            </a:r>
          </a:p>
        </p:txBody>
      </p:sp>
      <p:sp>
        <p:nvSpPr>
          <p:cNvPr id="15365" name="Text Box 17">
            <a:extLst>
              <a:ext uri="{FF2B5EF4-FFF2-40B4-BE49-F238E27FC236}">
                <a16:creationId xmlns:a16="http://schemas.microsoft.com/office/drawing/2014/main" id="{403554A7-8753-47D1-812C-791EB5FBB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4569212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66" name="Group 46">
            <a:extLst>
              <a:ext uri="{FF2B5EF4-FFF2-40B4-BE49-F238E27FC236}">
                <a16:creationId xmlns:a16="http://schemas.microsoft.com/office/drawing/2014/main" id="{E9E23F83-310D-4B6E-822D-36D9A5062F9A}"/>
              </a:ext>
            </a:extLst>
          </p:cNvPr>
          <p:cNvGrpSpPr>
            <a:grpSpLocks/>
          </p:cNvGrpSpPr>
          <p:nvPr/>
        </p:nvGrpSpPr>
        <p:grpSpPr bwMode="auto">
          <a:xfrm>
            <a:off x="5775325" y="3626237"/>
            <a:ext cx="1374775" cy="1400175"/>
            <a:chOff x="2304" y="3054"/>
            <a:chExt cx="866" cy="882"/>
          </a:xfrm>
        </p:grpSpPr>
        <p:sp>
          <p:nvSpPr>
            <p:cNvPr id="15383" name="Text Box 19">
              <a:extLst>
                <a:ext uri="{FF2B5EF4-FFF2-40B4-BE49-F238E27FC236}">
                  <a16:creationId xmlns:a16="http://schemas.microsoft.com/office/drawing/2014/main" id="{87EF4223-9513-4651-ACC6-825035548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054"/>
              <a:ext cx="79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a,b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384" name="Group 31">
              <a:extLst>
                <a:ext uri="{FF2B5EF4-FFF2-40B4-BE49-F238E27FC236}">
                  <a16:creationId xmlns:a16="http://schemas.microsoft.com/office/drawing/2014/main" id="{86431D3E-783A-4E6F-920C-9660F84DA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3174"/>
              <a:ext cx="469" cy="762"/>
              <a:chOff x="2190" y="3289"/>
              <a:chExt cx="469" cy="762"/>
            </a:xfrm>
          </p:grpSpPr>
          <p:sp>
            <p:nvSpPr>
              <p:cNvPr id="15385" name="Oval 16">
                <a:extLst>
                  <a:ext uri="{FF2B5EF4-FFF2-40B4-BE49-F238E27FC236}">
                    <a16:creationId xmlns:a16="http://schemas.microsoft.com/office/drawing/2014/main" id="{8EBBA2C5-9923-4FED-9669-A3F7F6CDA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648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386" name="Group 22">
                <a:extLst>
                  <a:ext uri="{FF2B5EF4-FFF2-40B4-BE49-F238E27FC236}">
                    <a16:creationId xmlns:a16="http://schemas.microsoft.com/office/drawing/2014/main" id="{1CA99B8F-4A81-4309-8637-D2518743C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300000">
                <a:off x="2190" y="3289"/>
                <a:ext cx="432" cy="374"/>
                <a:chOff x="2880" y="3312"/>
                <a:chExt cx="408" cy="336"/>
              </a:xfrm>
            </p:grpSpPr>
            <p:sp>
              <p:nvSpPr>
                <p:cNvPr id="15387" name="Freeform 18">
                  <a:extLst>
                    <a:ext uri="{FF2B5EF4-FFF2-40B4-BE49-F238E27FC236}">
                      <a16:creationId xmlns:a16="http://schemas.microsoft.com/office/drawing/2014/main" id="{4F0DEDA6-E64F-492C-BE21-F436C2368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600000">
                  <a:off x="2880" y="3312"/>
                  <a:ext cx="408" cy="328"/>
                </a:xfrm>
                <a:custGeom>
                  <a:avLst/>
                  <a:gdLst>
                    <a:gd name="T0" fmla="*/ 196 w 408"/>
                    <a:gd name="T1" fmla="*/ 214 h 378"/>
                    <a:gd name="T2" fmla="*/ 300 w 408"/>
                    <a:gd name="T3" fmla="*/ 210 h 37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08" h="378">
                      <a:moveTo>
                        <a:pt x="196" y="378"/>
                      </a:moveTo>
                      <a:cubicBezTo>
                        <a:pt x="0" y="79"/>
                        <a:pt x="408" y="0"/>
                        <a:pt x="300" y="370"/>
                      </a:cubicBezTo>
                    </a:path>
                  </a:pathLst>
                </a:custGeom>
                <a:noFill/>
                <a:ln w="7620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8" name="Freeform 20">
                  <a:extLst>
                    <a:ext uri="{FF2B5EF4-FFF2-40B4-BE49-F238E27FC236}">
                      <a16:creationId xmlns:a16="http://schemas.microsoft.com/office/drawing/2014/main" id="{42EED18F-9AE2-455B-B7F2-7C9BB7357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6" y="3603"/>
                  <a:ext cx="36" cy="42"/>
                </a:xfrm>
                <a:custGeom>
                  <a:avLst/>
                  <a:gdLst>
                    <a:gd name="T0" fmla="*/ 0 w 36"/>
                    <a:gd name="T1" fmla="*/ 42 h 42"/>
                    <a:gd name="T2" fmla="*/ 36 w 36"/>
                    <a:gd name="T3" fmla="*/ 0 h 4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6" h="42">
                      <a:moveTo>
                        <a:pt x="0" y="42"/>
                      </a:moveTo>
                      <a:lnTo>
                        <a:pt x="36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9" name="Freeform 21">
                  <a:extLst>
                    <a:ext uri="{FF2B5EF4-FFF2-40B4-BE49-F238E27FC236}">
                      <a16:creationId xmlns:a16="http://schemas.microsoft.com/office/drawing/2014/main" id="{E5588E22-0410-473E-9BEA-B45189F2B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0" y="3600"/>
                  <a:ext cx="3" cy="48"/>
                </a:xfrm>
                <a:custGeom>
                  <a:avLst/>
                  <a:gdLst>
                    <a:gd name="T0" fmla="*/ 0 w 3"/>
                    <a:gd name="T1" fmla="*/ 0 h 48"/>
                    <a:gd name="T2" fmla="*/ 3 w 3"/>
                    <a:gd name="T3" fmla="*/ 48 h 4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" h="48">
                      <a:moveTo>
                        <a:pt x="0" y="0"/>
                      </a:moveTo>
                      <a:lnTo>
                        <a:pt x="3" y="48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5367" name="Text Box 9">
            <a:extLst>
              <a:ext uri="{FF2B5EF4-FFF2-40B4-BE49-F238E27FC236}">
                <a16:creationId xmlns:a16="http://schemas.microsoft.com/office/drawing/2014/main" id="{87D39F95-DB72-48DC-B1E7-7C2ADE42A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2" y="1997462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a,b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8" name="Text Box 4">
            <a:extLst>
              <a:ext uri="{FF2B5EF4-FFF2-40B4-BE49-F238E27FC236}">
                <a16:creationId xmlns:a16="http://schemas.microsoft.com/office/drawing/2014/main" id="{8EA69D91-7E82-4119-ACD8-775C6D4A9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2702312"/>
            <a:ext cx="12557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9" name="Line 12">
            <a:extLst>
              <a:ext uri="{FF2B5EF4-FFF2-40B4-BE49-F238E27FC236}">
                <a16:creationId xmlns:a16="http://schemas.microsoft.com/office/drawing/2014/main" id="{1984DE96-EFC4-4772-8F9E-B9897D02A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2" y="3076962"/>
            <a:ext cx="37671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Text Box 13">
            <a:extLst>
              <a:ext uri="{FF2B5EF4-FFF2-40B4-BE49-F238E27FC236}">
                <a16:creationId xmlns:a16="http://schemas.microsoft.com/office/drawing/2014/main" id="{6D29156A-2019-4359-9BB5-6F5BB3F0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2708662"/>
            <a:ext cx="12557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1" name="Freeform 16">
            <a:extLst>
              <a:ext uri="{FF2B5EF4-FFF2-40B4-BE49-F238E27FC236}">
                <a16:creationId xmlns:a16="http://schemas.microsoft.com/office/drawing/2014/main" id="{E3E1BE78-0413-41AD-9410-C06C3FE35273}"/>
              </a:ext>
            </a:extLst>
          </p:cNvPr>
          <p:cNvSpPr>
            <a:spLocks/>
          </p:cNvSpPr>
          <p:nvPr/>
        </p:nvSpPr>
        <p:spPr bwMode="auto">
          <a:xfrm>
            <a:off x="2057400" y="3235712"/>
            <a:ext cx="3816350" cy="1409700"/>
          </a:xfrm>
          <a:custGeom>
            <a:avLst/>
            <a:gdLst>
              <a:gd name="T0" fmla="*/ 0 w 2404"/>
              <a:gd name="T1" fmla="*/ 0 h 888"/>
              <a:gd name="T2" fmla="*/ 2147483646 w 2404"/>
              <a:gd name="T3" fmla="*/ 2147483646 h 88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04" h="888">
                <a:moveTo>
                  <a:pt x="0" y="0"/>
                </a:moveTo>
                <a:lnTo>
                  <a:pt x="2404" y="88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Text Box 17">
            <a:extLst>
              <a:ext uri="{FF2B5EF4-FFF2-40B4-BE49-F238E27FC236}">
                <a16:creationId xmlns:a16="http://schemas.microsoft.com/office/drawing/2014/main" id="{AF67AB4B-663C-4FEA-84E3-C235428E3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7" y="3908812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73" name="Group 11">
            <a:extLst>
              <a:ext uri="{FF2B5EF4-FFF2-40B4-BE49-F238E27FC236}">
                <a16:creationId xmlns:a16="http://schemas.microsoft.com/office/drawing/2014/main" id="{95D3A44F-C1B7-4094-AD38-E8F02DF497CB}"/>
              </a:ext>
            </a:extLst>
          </p:cNvPr>
          <p:cNvGrpSpPr>
            <a:grpSpLocks/>
          </p:cNvGrpSpPr>
          <p:nvPr/>
        </p:nvGrpSpPr>
        <p:grpSpPr bwMode="auto">
          <a:xfrm>
            <a:off x="1444625" y="2735650"/>
            <a:ext cx="968375" cy="650875"/>
            <a:chOff x="804" y="2637"/>
            <a:chExt cx="610" cy="410"/>
          </a:xfrm>
        </p:grpSpPr>
        <p:sp>
          <p:nvSpPr>
            <p:cNvPr id="15381" name="Oval 9">
              <a:extLst>
                <a:ext uri="{FF2B5EF4-FFF2-40B4-BE49-F238E27FC236}">
                  <a16:creationId xmlns:a16="http://schemas.microsoft.com/office/drawing/2014/main" id="{F06D6BA1-32DA-4F98-B6CB-AEE9AF6FB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2" name="Text Box 10">
              <a:extLst>
                <a:ext uri="{FF2B5EF4-FFF2-40B4-BE49-F238E27FC236}">
                  <a16:creationId xmlns:a16="http://schemas.microsoft.com/office/drawing/2014/main" id="{87F51383-B7BD-48E7-8456-A1F789F4F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" y="2637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1600" b="1">
                  <a:solidFill>
                    <a:schemeClr val="tx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––</a:t>
              </a:r>
              <a:endParaRPr lang="en-US" altLang="en-US" sz="1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74" name="Group 12">
            <a:extLst>
              <a:ext uri="{FF2B5EF4-FFF2-40B4-BE49-F238E27FC236}">
                <a16:creationId xmlns:a16="http://schemas.microsoft.com/office/drawing/2014/main" id="{BC816263-7C29-4C43-8BF1-31DE6375D0A7}"/>
              </a:ext>
            </a:extLst>
          </p:cNvPr>
          <p:cNvGrpSpPr>
            <a:grpSpLocks/>
          </p:cNvGrpSpPr>
          <p:nvPr/>
        </p:nvGrpSpPr>
        <p:grpSpPr bwMode="auto">
          <a:xfrm>
            <a:off x="5845175" y="2684850"/>
            <a:ext cx="1028700" cy="679450"/>
            <a:chOff x="804" y="2619"/>
            <a:chExt cx="648" cy="428"/>
          </a:xfrm>
        </p:grpSpPr>
        <p:sp>
          <p:nvSpPr>
            <p:cNvPr id="15379" name="Oval 13">
              <a:extLst>
                <a:ext uri="{FF2B5EF4-FFF2-40B4-BE49-F238E27FC236}">
                  <a16:creationId xmlns:a16="http://schemas.microsoft.com/office/drawing/2014/main" id="{ECC71B1F-75C4-4203-A471-D23BAF0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0" name="Text Box 14">
              <a:extLst>
                <a:ext uri="{FF2B5EF4-FFF2-40B4-BE49-F238E27FC236}">
                  <a16:creationId xmlns:a16="http://schemas.microsoft.com/office/drawing/2014/main" id="{9CED8B09-F074-4067-87A3-A3FA001F7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2619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1600" b="1">
                  <a:solidFill>
                    <a:schemeClr val="tx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+</a:t>
              </a:r>
              <a:endParaRPr lang="en-US" altLang="en-US" sz="1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75" name="Group 23">
            <a:extLst>
              <a:ext uri="{FF2B5EF4-FFF2-40B4-BE49-F238E27FC236}">
                <a16:creationId xmlns:a16="http://schemas.microsoft.com/office/drawing/2014/main" id="{09E9D9B2-41EC-466F-96FE-3E296BEE5029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5819775" y="2187962"/>
            <a:ext cx="685800" cy="593725"/>
            <a:chOff x="2880" y="3312"/>
            <a:chExt cx="408" cy="336"/>
          </a:xfrm>
        </p:grpSpPr>
        <p:sp>
          <p:nvSpPr>
            <p:cNvPr id="15376" name="Freeform 24">
              <a:extLst>
                <a:ext uri="{FF2B5EF4-FFF2-40B4-BE49-F238E27FC236}">
                  <a16:creationId xmlns:a16="http://schemas.microsoft.com/office/drawing/2014/main" id="{2F76A85F-CFA4-4DA0-A1A0-801DE4342D88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214 h 378"/>
                <a:gd name="T2" fmla="*/ 300 w 408"/>
                <a:gd name="T3" fmla="*/ 210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Freeform 25">
              <a:extLst>
                <a:ext uri="{FF2B5EF4-FFF2-40B4-BE49-F238E27FC236}">
                  <a16:creationId xmlns:a16="http://schemas.microsoft.com/office/drawing/2014/main" id="{5AA00BB0-4C47-4E8E-B611-AD53E80E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Freeform 26">
              <a:extLst>
                <a:ext uri="{FF2B5EF4-FFF2-40B4-BE49-F238E27FC236}">
                  <a16:creationId xmlns:a16="http://schemas.microsoft.com/office/drawing/2014/main" id="{1479D57A-8789-4F6B-811E-D09209035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0E7D06-3DC4-40B1-968C-9A88F2DF9023}"/>
              </a:ext>
            </a:extLst>
          </p:cNvPr>
          <p:cNvSpPr txBox="1"/>
          <p:nvPr/>
        </p:nvSpPr>
        <p:spPr>
          <a:xfrm>
            <a:off x="5628843" y="5106232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Dead State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6A0F4C15-1F1B-4DFF-9EC1-8E64327C5D66}"/>
              </a:ext>
            </a:extLst>
          </p:cNvPr>
          <p:cNvSpPr/>
          <p:nvPr/>
        </p:nvSpPr>
        <p:spPr>
          <a:xfrm>
            <a:off x="1150522" y="4270526"/>
            <a:ext cx="838200" cy="533400"/>
          </a:xfrm>
          <a:prstGeom prst="wedgeRoundRectCallout">
            <a:avLst>
              <a:gd name="adj1" fmla="val 137099"/>
              <a:gd name="adj2" fmla="val -9161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09C828-B17C-431B-964A-580BF2F59855}"/>
              </a:ext>
            </a:extLst>
          </p:cNvPr>
          <p:cNvSpPr txBox="1"/>
          <p:nvPr/>
        </p:nvSpPr>
        <p:spPr>
          <a:xfrm>
            <a:off x="308946" y="1719469"/>
            <a:ext cx="51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sz="1800" b="1" dirty="0"/>
              <a:t>b (a + b)*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5E99F73C-81F2-47B2-B4DA-4BDF699BC75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841020"/>
            <a:ext cx="8229600" cy="819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>
                <a:latin typeface="Palatino Linotype" panose="02040502050505030304" pitchFamily="18" charset="0"/>
              </a:rPr>
              <a:t>Example: </a:t>
            </a:r>
            <a:endParaRPr lang="en-US" altLang="en-US" sz="3200" b="1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90C48019-DED8-4D45-B6FE-C1196C182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64E320-B8BC-4078-83FA-0CDAFF5C269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3B6448F5-D908-40A9-A54E-40AD2B99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00" y="5260975"/>
            <a:ext cx="512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0790AA-E99B-4823-991D-77679B4A600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6390" name="Group 25">
            <a:extLst>
              <a:ext uri="{FF2B5EF4-FFF2-40B4-BE49-F238E27FC236}">
                <a16:creationId xmlns:a16="http://schemas.microsoft.com/office/drawing/2014/main" id="{5D1826B0-565F-4476-983C-BFD58FF36C3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895600"/>
            <a:ext cx="4857750" cy="2111375"/>
            <a:chOff x="924" y="2316"/>
            <a:chExt cx="3060" cy="1330"/>
          </a:xfrm>
        </p:grpSpPr>
        <p:grpSp>
          <p:nvGrpSpPr>
            <p:cNvPr id="16391" name="Group 22">
              <a:extLst>
                <a:ext uri="{FF2B5EF4-FFF2-40B4-BE49-F238E27FC236}">
                  <a16:creationId xmlns:a16="http://schemas.microsoft.com/office/drawing/2014/main" id="{EC873148-0229-44E3-9861-8DE233B7B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8" y="2661"/>
              <a:ext cx="566" cy="452"/>
              <a:chOff x="3178" y="2565"/>
              <a:chExt cx="566" cy="452"/>
            </a:xfrm>
          </p:grpSpPr>
          <p:sp>
            <p:nvSpPr>
              <p:cNvPr id="16399" name="Oval 5">
                <a:extLst>
                  <a:ext uri="{FF2B5EF4-FFF2-40B4-BE49-F238E27FC236}">
                    <a16:creationId xmlns:a16="http://schemas.microsoft.com/office/drawing/2014/main" id="{ADB2C970-1B87-4337-A4F6-00DB73B47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4" y="2643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0" name="Text Box 9">
                <a:extLst>
                  <a:ext uri="{FF2B5EF4-FFF2-40B4-BE49-F238E27FC236}">
                    <a16:creationId xmlns:a16="http://schemas.microsoft.com/office/drawing/2014/main" id="{04D476D2-1E12-4135-94CA-69BB268C6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8" y="2565"/>
                <a:ext cx="566" cy="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</a:t>
                </a:r>
                <a:r>
                  <a:rPr lang="en-US" altLang="en-US" sz="2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en-US" sz="4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11D94EB7-B4F1-4B69-91B2-34763BAA7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3252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a, b</a:t>
              </a:r>
              <a:endParaRPr lang="en-US" altLang="en-US" sz="4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393" name="Group 21">
              <a:extLst>
                <a:ext uri="{FF2B5EF4-FFF2-40B4-BE49-F238E27FC236}">
                  <a16:creationId xmlns:a16="http://schemas.microsoft.com/office/drawing/2014/main" id="{36FF4C39-80E4-4132-ACDE-1232EE8C3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4" y="2664"/>
              <a:ext cx="566" cy="455"/>
              <a:chOff x="792" y="2598"/>
              <a:chExt cx="566" cy="455"/>
            </a:xfrm>
          </p:grpSpPr>
          <p:sp>
            <p:nvSpPr>
              <p:cNvPr id="16397" name="Oval 6">
                <a:extLst>
                  <a:ext uri="{FF2B5EF4-FFF2-40B4-BE49-F238E27FC236}">
                    <a16:creationId xmlns:a16="http://schemas.microsoft.com/office/drawing/2014/main" id="{58467ABB-8AF9-49D8-BC41-CA04E0205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2650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8" name="Text Box 8">
                <a:extLst>
                  <a:ext uri="{FF2B5EF4-FFF2-40B4-BE49-F238E27FC236}">
                    <a16:creationId xmlns:a16="http://schemas.microsoft.com/office/drawing/2014/main" id="{1D8BCF1A-E493-43FA-B3F9-7FCB3A938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" y="2598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lang="en-US" altLang="en-US" sz="2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 </a:t>
                </a:r>
                <a:r>
                  <a:rPr kumimoji="1" lang="en-US" altLang="en-US" sz="2000" b="1">
                    <a:solidFill>
                      <a:schemeClr val="tx1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</a:t>
                </a:r>
                <a:r>
                  <a:rPr lang="en-US" altLang="en-US" sz="2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	</a:t>
                </a:r>
              </a:p>
            </p:txBody>
          </p:sp>
        </p:grpSp>
        <p:sp>
          <p:nvSpPr>
            <p:cNvPr id="16394" name="Freeform 10">
              <a:extLst>
                <a:ext uri="{FF2B5EF4-FFF2-40B4-BE49-F238E27FC236}">
                  <a16:creationId xmlns:a16="http://schemas.microsoft.com/office/drawing/2014/main" id="{06CE90D5-5B78-4B18-AB4F-F81C5FB1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" y="2436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12">
              <a:extLst>
                <a:ext uri="{FF2B5EF4-FFF2-40B4-BE49-F238E27FC236}">
                  <a16:creationId xmlns:a16="http://schemas.microsoft.com/office/drawing/2014/main" id="{2969D671-F7E9-43A3-BF59-390D5784A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2316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a, b</a:t>
              </a:r>
              <a:endParaRPr lang="en-US" altLang="en-US" sz="4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6" name="Freeform 20">
              <a:extLst>
                <a:ext uri="{FF2B5EF4-FFF2-40B4-BE49-F238E27FC236}">
                  <a16:creationId xmlns:a16="http://schemas.microsoft.com/office/drawing/2014/main" id="{CA5486E7-9A73-4042-B06B-AEB34560859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44" y="3078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C337A8C-092F-4318-942A-9B1F6FCCB7E5}"/>
              </a:ext>
            </a:extLst>
          </p:cNvPr>
          <p:cNvSpPr txBox="1"/>
          <p:nvPr/>
        </p:nvSpPr>
        <p:spPr>
          <a:xfrm>
            <a:off x="434152" y="1423879"/>
            <a:ext cx="51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b="1" dirty="0"/>
              <a:t>((a + b)(a + b))*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6B4D11D-90D5-40C3-8585-E4D70C37E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26CBB62D-6A91-4ED5-9175-CEA2EC467EB4}"/>
              </a:ext>
            </a:extLst>
          </p:cNvPr>
          <p:cNvSpPr/>
          <p:nvPr/>
        </p:nvSpPr>
        <p:spPr>
          <a:xfrm>
            <a:off x="1371600" y="4675620"/>
            <a:ext cx="838200" cy="533400"/>
          </a:xfrm>
          <a:prstGeom prst="wedgeRoundRectCallout">
            <a:avLst>
              <a:gd name="adj1" fmla="val 150322"/>
              <a:gd name="adj2" fmla="val -10719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DDD63BFF-ADF2-4EB7-A6D9-FE22E25D39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E20785-D883-4A3E-BD16-C36B635C8D8E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7414" name="Group 4">
            <a:extLst>
              <a:ext uri="{FF2B5EF4-FFF2-40B4-BE49-F238E27FC236}">
                <a16:creationId xmlns:a16="http://schemas.microsoft.com/office/drawing/2014/main" id="{855516F3-33EB-4AD8-A2F6-782AD34BA799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3375025"/>
            <a:ext cx="4708525" cy="1968500"/>
            <a:chOff x="994" y="2048"/>
            <a:chExt cx="2966" cy="1240"/>
          </a:xfrm>
        </p:grpSpPr>
        <p:sp>
          <p:nvSpPr>
            <p:cNvPr id="17415" name="Oval 5">
              <a:extLst>
                <a:ext uri="{FF2B5EF4-FFF2-40B4-BE49-F238E27FC236}">
                  <a16:creationId xmlns:a16="http://schemas.microsoft.com/office/drawing/2014/main" id="{CC9BFADB-4066-434E-B7A2-3301D5BFD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48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6" name="Text Box 6">
              <a:extLst>
                <a:ext uri="{FF2B5EF4-FFF2-40B4-BE49-F238E27FC236}">
                  <a16:creationId xmlns:a16="http://schemas.microsoft.com/office/drawing/2014/main" id="{AAC1E8CA-1769-4E7D-840F-83009B27D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2433"/>
              <a:ext cx="566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4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7" name="Text Box 7">
              <a:extLst>
                <a:ext uri="{FF2B5EF4-FFF2-40B4-BE49-F238E27FC236}">
                  <a16:creationId xmlns:a16="http://schemas.microsoft.com/office/drawing/2014/main" id="{125E7D95-0436-4E30-99F6-12B95AE49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3024"/>
              <a:ext cx="51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a, b</a:t>
              </a:r>
              <a:endParaRPr lang="en-US" altLang="en-US" sz="44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Oval 8">
              <a:extLst>
                <a:ext uri="{FF2B5EF4-FFF2-40B4-BE49-F238E27FC236}">
                  <a16:creationId xmlns:a16="http://schemas.microsoft.com/office/drawing/2014/main" id="{73128703-66C1-4460-B01C-B44DBC4C6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6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 Box 9">
              <a:extLst>
                <a:ext uri="{FF2B5EF4-FFF2-40B4-BE49-F238E27FC236}">
                  <a16:creationId xmlns:a16="http://schemas.microsoft.com/office/drawing/2014/main" id="{BED99B8D-F45A-4973-8BC7-095ED1468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" y="242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	</a:t>
              </a:r>
            </a:p>
          </p:txBody>
        </p:sp>
        <p:sp>
          <p:nvSpPr>
            <p:cNvPr id="17420" name="Freeform 10">
              <a:extLst>
                <a:ext uri="{FF2B5EF4-FFF2-40B4-BE49-F238E27FC236}">
                  <a16:creationId xmlns:a16="http://schemas.microsoft.com/office/drawing/2014/main" id="{F4E64B2C-58CF-45D3-AA86-E468364A8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" y="2184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11">
              <a:extLst>
                <a:ext uri="{FF2B5EF4-FFF2-40B4-BE49-F238E27FC236}">
                  <a16:creationId xmlns:a16="http://schemas.microsoft.com/office/drawing/2014/main" id="{12C20348-ED23-471D-8773-4CD5588CC92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44" y="2826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 Box 12">
              <a:extLst>
                <a:ext uri="{FF2B5EF4-FFF2-40B4-BE49-F238E27FC236}">
                  <a16:creationId xmlns:a16="http://schemas.microsoft.com/office/drawing/2014/main" id="{136869E8-0961-41B5-B435-0E516420D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2048"/>
              <a:ext cx="56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 , b</a:t>
              </a:r>
              <a:endParaRPr lang="en-US" altLang="en-US" sz="44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6B4ED3F-FDDF-4DAB-A4F6-758517BB158C}"/>
              </a:ext>
            </a:extLst>
          </p:cNvPr>
          <p:cNvSpPr/>
          <p:nvPr/>
        </p:nvSpPr>
        <p:spPr>
          <a:xfrm>
            <a:off x="914400" y="5167421"/>
            <a:ext cx="838200" cy="533400"/>
          </a:xfrm>
          <a:prstGeom prst="wedgeRoundRectCallout">
            <a:avLst>
              <a:gd name="adj1" fmla="val 93021"/>
              <a:gd name="adj2" fmla="val -136634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B3167-DDA5-4DE0-8A63-AA5A5D7633E7}"/>
              </a:ext>
            </a:extLst>
          </p:cNvPr>
          <p:cNvSpPr txBox="1"/>
          <p:nvPr/>
        </p:nvSpPr>
        <p:spPr>
          <a:xfrm>
            <a:off x="434152" y="1423879"/>
            <a:ext cx="51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b="1" dirty="0"/>
              <a:t>(a + b)((a + b)(a + b))*</a:t>
            </a:r>
            <a:endParaRPr lang="en-US" altLang="en-US" sz="1800" b="1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17B63642-5CB8-4B58-BE05-ED90B45DC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86F7350D-A9E3-4FB5-A412-C97D5298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191FA53-9D01-4622-AEAD-33722008C6E7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6E49878-90B2-4916-9035-CC0BED39C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667000"/>
            <a:ext cx="6324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   </a:t>
            </a:r>
            <a:r>
              <a:rPr lang="en-US" altLang="en-US" sz="4400" b="1" dirty="0">
                <a:latin typeface="Palatino Linotype" panose="02040502050505030304" pitchFamily="18" charset="0"/>
              </a:rPr>
              <a:t>Some More 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335EF0CD-6906-4319-8D7E-3E65CF9D4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08962" y="5084762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024DEB-50FD-4EAF-A37D-32864972B81F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C6C6F9-173C-4CA7-A4ED-4833CA12DC89}"/>
              </a:ext>
            </a:extLst>
          </p:cNvPr>
          <p:cNvSpPr txBox="1"/>
          <p:nvPr/>
        </p:nvSpPr>
        <p:spPr>
          <a:xfrm>
            <a:off x="434152" y="1423879"/>
            <a:ext cx="51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b="1" dirty="0"/>
              <a:t>(a + b)*a</a:t>
            </a:r>
            <a:endParaRPr lang="en-US" altLang="en-US" sz="1800" b="1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B8A24257-F537-4E2D-B73F-72DFE6F5A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Practice: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9543732C-38FC-4935-8FBE-7B9D2A5A58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23FACD-81D7-4589-9443-B1E00576103D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20486" name="Group 4">
            <a:extLst>
              <a:ext uri="{FF2B5EF4-FFF2-40B4-BE49-F238E27FC236}">
                <a16:creationId xmlns:a16="http://schemas.microsoft.com/office/drawing/2014/main" id="{4E135AC1-700F-425B-952E-8C9F37112CD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26922"/>
            <a:ext cx="5640388" cy="2987675"/>
            <a:chOff x="864" y="1872"/>
            <a:chExt cx="3553" cy="1882"/>
          </a:xfrm>
        </p:grpSpPr>
        <p:grpSp>
          <p:nvGrpSpPr>
            <p:cNvPr id="20487" name="Group 5">
              <a:extLst>
                <a:ext uri="{FF2B5EF4-FFF2-40B4-BE49-F238E27FC236}">
                  <a16:creationId xmlns:a16="http://schemas.microsoft.com/office/drawing/2014/main" id="{EFFB75D2-FFAF-46EC-9499-1641501E5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872"/>
              <a:ext cx="3553" cy="1882"/>
              <a:chOff x="864" y="1872"/>
              <a:chExt cx="3553" cy="1882"/>
            </a:xfrm>
          </p:grpSpPr>
          <p:sp>
            <p:nvSpPr>
              <p:cNvPr id="20490" name="Text Box 6">
                <a:extLst>
                  <a:ext uri="{FF2B5EF4-FFF2-40B4-BE49-F238E27FC236}">
                    <a16:creationId xmlns:a16="http://schemas.microsoft.com/office/drawing/2014/main" id="{329A9BE3-87F5-46CE-85A7-5454FA513D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" y="3104"/>
                <a:ext cx="401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en-US" sz="4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1" name="Text Box 7">
                <a:extLst>
                  <a:ext uri="{FF2B5EF4-FFF2-40B4-BE49-F238E27FC236}">
                    <a16:creationId xmlns:a16="http://schemas.microsoft.com/office/drawing/2014/main" id="{9CDC72B2-45BF-4B4C-B6C5-A3A493689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2" y="2424"/>
                <a:ext cx="401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en-US" sz="4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2" name="Freeform 8">
                <a:extLst>
                  <a:ext uri="{FF2B5EF4-FFF2-40B4-BE49-F238E27FC236}">
                    <a16:creationId xmlns:a16="http://schemas.microsoft.com/office/drawing/2014/main" id="{95F745D2-61E6-4185-9A98-66CF8DE6C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0" y="2480"/>
                <a:ext cx="656" cy="296"/>
              </a:xfrm>
              <a:custGeom>
                <a:avLst/>
                <a:gdLst>
                  <a:gd name="T0" fmla="*/ 0 w 656"/>
                  <a:gd name="T1" fmla="*/ 296 h 296"/>
                  <a:gd name="T2" fmla="*/ 656 w 656"/>
                  <a:gd name="T3" fmla="*/ 0 h 2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56" h="296">
                    <a:moveTo>
                      <a:pt x="0" y="296"/>
                    </a:moveTo>
                    <a:lnTo>
                      <a:pt x="65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3" name="Freeform 9">
                <a:extLst>
                  <a:ext uri="{FF2B5EF4-FFF2-40B4-BE49-F238E27FC236}">
                    <a16:creationId xmlns:a16="http://schemas.microsoft.com/office/drawing/2014/main" id="{97558131-0D93-4D59-AAF2-CE7870B9D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3008"/>
                <a:ext cx="688" cy="368"/>
              </a:xfrm>
              <a:custGeom>
                <a:avLst/>
                <a:gdLst>
                  <a:gd name="T0" fmla="*/ 0 w 688"/>
                  <a:gd name="T1" fmla="*/ 0 h 368"/>
                  <a:gd name="T2" fmla="*/ 688 w 688"/>
                  <a:gd name="T3" fmla="*/ 368 h 36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88" h="368">
                    <a:moveTo>
                      <a:pt x="0" y="0"/>
                    </a:moveTo>
                    <a:lnTo>
                      <a:pt x="688" y="36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494" name="Group 10">
                <a:extLst>
                  <a:ext uri="{FF2B5EF4-FFF2-40B4-BE49-F238E27FC236}">
                    <a16:creationId xmlns:a16="http://schemas.microsoft.com/office/drawing/2014/main" id="{9AC68B3E-4A34-454C-8609-A2668CA829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1872"/>
                <a:ext cx="2545" cy="942"/>
                <a:chOff x="1872" y="1872"/>
                <a:chExt cx="2545" cy="942"/>
              </a:xfrm>
            </p:grpSpPr>
            <p:sp>
              <p:nvSpPr>
                <p:cNvPr id="20517" name="Text Box 11">
                  <a:extLst>
                    <a:ext uri="{FF2B5EF4-FFF2-40B4-BE49-F238E27FC236}">
                      <a16:creationId xmlns:a16="http://schemas.microsoft.com/office/drawing/2014/main" id="{EBC98E06-BF88-42C8-8E5B-CC6F6DA90B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52" y="1872"/>
                  <a:ext cx="56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18" name="Text Box 12">
                  <a:extLst>
                    <a:ext uri="{FF2B5EF4-FFF2-40B4-BE49-F238E27FC236}">
                      <a16:creationId xmlns:a16="http://schemas.microsoft.com/office/drawing/2014/main" id="{031C6789-9486-4DE2-B60B-277B3540D5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8" y="2468"/>
                  <a:ext cx="28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a</a:t>
                  </a: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0519" name="Group 13">
                  <a:extLst>
                    <a:ext uri="{FF2B5EF4-FFF2-40B4-BE49-F238E27FC236}">
                      <a16:creationId xmlns:a16="http://schemas.microsoft.com/office/drawing/2014/main" id="{53365086-CD77-4D34-8D4A-6E6CF86ED6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40" y="2234"/>
                  <a:ext cx="530" cy="387"/>
                  <a:chOff x="726" y="2634"/>
                  <a:chExt cx="566" cy="413"/>
                </a:xfrm>
              </p:grpSpPr>
              <p:sp>
                <p:nvSpPr>
                  <p:cNvPr id="20534" name="Oval 14">
                    <a:extLst>
                      <a:ext uri="{FF2B5EF4-FFF2-40B4-BE49-F238E27FC236}">
                        <a16:creationId xmlns:a16="http://schemas.microsoft.com/office/drawing/2014/main" id="{C16AEE00-2C61-4D00-805F-5DB3425807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4" y="2644"/>
                    <a:ext cx="403" cy="40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1pPr>
                    <a:lvl2pPr marL="742950" indent="-28575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6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2pPr>
                    <a:lvl3pPr marL="11430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4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3pPr>
                    <a:lvl4pPr marL="16002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4pPr>
                    <a:lvl5pPr marL="20574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5pPr>
                    <a:lvl6pPr marL="25146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6pPr>
                    <a:lvl7pPr marL="29718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7pPr>
                    <a:lvl8pPr marL="34290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8pPr>
                    <a:lvl9pPr marL="38862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1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35" name="Text Box 15">
                    <a:extLst>
                      <a:ext uri="{FF2B5EF4-FFF2-40B4-BE49-F238E27FC236}">
                        <a16:creationId xmlns:a16="http://schemas.microsoft.com/office/drawing/2014/main" id="{93325D71-4340-414C-A655-F0931611DB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" y="2634"/>
                    <a:ext cx="566" cy="3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1pPr>
                    <a:lvl2pPr marL="742950" indent="-28575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6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2pPr>
                    <a:lvl3pPr marL="11430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4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3pPr>
                    <a:lvl4pPr marL="16002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4pPr>
                    <a:lvl5pPr marL="20574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5pPr>
                    <a:lvl6pPr marL="25146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6pPr>
                    <a:lvl7pPr marL="29718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7pPr>
                    <a:lvl8pPr marL="34290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8pPr>
                    <a:lvl9pPr marL="38862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    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en-US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sym typeface="Symbol" panose="05050102010706020507" pitchFamily="18" charset="2"/>
                      </a:rPr>
                      <a:t>4+</a:t>
                    </a:r>
                    <a:endParaRPr lang="en-US" altLang="en-US" sz="11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20" name="Group 16">
                  <a:extLst>
                    <a:ext uri="{FF2B5EF4-FFF2-40B4-BE49-F238E27FC236}">
                      <a16:creationId xmlns:a16="http://schemas.microsoft.com/office/drawing/2014/main" id="{F0C73136-BE5C-41F3-9441-950877CE01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300000">
                  <a:off x="3574" y="1908"/>
                  <a:ext cx="404" cy="350"/>
                  <a:chOff x="2880" y="3312"/>
                  <a:chExt cx="408" cy="336"/>
                </a:xfrm>
              </p:grpSpPr>
              <p:sp>
                <p:nvSpPr>
                  <p:cNvPr id="20531" name="Freeform 17">
                    <a:extLst>
                      <a:ext uri="{FF2B5EF4-FFF2-40B4-BE49-F238E27FC236}">
                        <a16:creationId xmlns:a16="http://schemas.microsoft.com/office/drawing/2014/main" id="{9BD8A687-1935-40E8-B9C1-FA95493D4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600000">
                    <a:off x="2880" y="3312"/>
                    <a:ext cx="408" cy="328"/>
                  </a:xfrm>
                  <a:custGeom>
                    <a:avLst/>
                    <a:gdLst>
                      <a:gd name="T0" fmla="*/ 196 w 408"/>
                      <a:gd name="T1" fmla="*/ 186 h 378"/>
                      <a:gd name="T2" fmla="*/ 300 w 408"/>
                      <a:gd name="T3" fmla="*/ 182 h 37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08" h="378">
                        <a:moveTo>
                          <a:pt x="196" y="378"/>
                        </a:moveTo>
                        <a:cubicBezTo>
                          <a:pt x="0" y="79"/>
                          <a:pt x="408" y="0"/>
                          <a:pt x="300" y="370"/>
                        </a:cubicBezTo>
                      </a:path>
                    </a:pathLst>
                  </a:custGeom>
                  <a:noFill/>
                  <a:ln w="7620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32" name="Freeform 18">
                    <a:extLst>
                      <a:ext uri="{FF2B5EF4-FFF2-40B4-BE49-F238E27FC236}">
                        <a16:creationId xmlns:a16="http://schemas.microsoft.com/office/drawing/2014/main" id="{D19C2578-15E3-462A-AB1E-1902A112FB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6" y="3603"/>
                    <a:ext cx="36" cy="42"/>
                  </a:xfrm>
                  <a:custGeom>
                    <a:avLst/>
                    <a:gdLst>
                      <a:gd name="T0" fmla="*/ 0 w 36"/>
                      <a:gd name="T1" fmla="*/ 42 h 42"/>
                      <a:gd name="T2" fmla="*/ 36 w 36"/>
                      <a:gd name="T3" fmla="*/ 0 h 4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6" h="42">
                        <a:moveTo>
                          <a:pt x="0" y="42"/>
                        </a:moveTo>
                        <a:lnTo>
                          <a:pt x="36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33" name="Freeform 19">
                    <a:extLst>
                      <a:ext uri="{FF2B5EF4-FFF2-40B4-BE49-F238E27FC236}">
                        <a16:creationId xmlns:a16="http://schemas.microsoft.com/office/drawing/2014/main" id="{B22C91B7-818F-4305-869C-44A33F34AD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0" y="3600"/>
                    <a:ext cx="3" cy="48"/>
                  </a:xfrm>
                  <a:custGeom>
                    <a:avLst/>
                    <a:gdLst>
                      <a:gd name="T0" fmla="*/ 0 w 3"/>
                      <a:gd name="T1" fmla="*/ 0 h 48"/>
                      <a:gd name="T2" fmla="*/ 3 w 3"/>
                      <a:gd name="T3" fmla="*/ 48 h 4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48">
                        <a:moveTo>
                          <a:pt x="0" y="0"/>
                        </a:moveTo>
                        <a:lnTo>
                          <a:pt x="3" y="48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1" name="Freeform 20">
                  <a:extLst>
                    <a:ext uri="{FF2B5EF4-FFF2-40B4-BE49-F238E27FC236}">
                      <a16:creationId xmlns:a16="http://schemas.microsoft.com/office/drawing/2014/main" id="{8071081E-3237-4B01-9748-CEB82792D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2341" y="2492"/>
                  <a:ext cx="1267" cy="322"/>
                </a:xfrm>
                <a:custGeom>
                  <a:avLst/>
                  <a:gdLst>
                    <a:gd name="T0" fmla="*/ 0 w 2176"/>
                    <a:gd name="T1" fmla="*/ 272 h 336"/>
                    <a:gd name="T2" fmla="*/ 146 w 2176"/>
                    <a:gd name="T3" fmla="*/ 272 h 33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176" h="336">
                      <a:moveTo>
                        <a:pt x="0" y="336"/>
                      </a:moveTo>
                      <a:cubicBezTo>
                        <a:pt x="558" y="66"/>
                        <a:pt x="1458" y="0"/>
                        <a:pt x="2176" y="336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arrow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2" name="Text Box 21">
                  <a:extLst>
                    <a:ext uri="{FF2B5EF4-FFF2-40B4-BE49-F238E27FC236}">
                      <a16:creationId xmlns:a16="http://schemas.microsoft.com/office/drawing/2014/main" id="{41D50AA4-9D4C-43BF-B210-9B11CBCEC1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2877" y="1956"/>
                  <a:ext cx="239" cy="2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0523" name="Group 22">
                  <a:extLst>
                    <a:ext uri="{FF2B5EF4-FFF2-40B4-BE49-F238E27FC236}">
                      <a16:creationId xmlns:a16="http://schemas.microsoft.com/office/drawing/2014/main" id="{8A489DC5-D77C-4C5F-879C-A6537C9596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2244"/>
                  <a:ext cx="566" cy="413"/>
                  <a:chOff x="726" y="2634"/>
                  <a:chExt cx="566" cy="413"/>
                </a:xfrm>
              </p:grpSpPr>
              <p:sp>
                <p:nvSpPr>
                  <p:cNvPr id="20529" name="Oval 23">
                    <a:extLst>
                      <a:ext uri="{FF2B5EF4-FFF2-40B4-BE49-F238E27FC236}">
                        <a16:creationId xmlns:a16="http://schemas.microsoft.com/office/drawing/2014/main" id="{11B78EEC-3C59-4EB9-99F3-2B75950D3D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4" y="2644"/>
                    <a:ext cx="403" cy="40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1pPr>
                    <a:lvl2pPr marL="742950" indent="-28575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6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2pPr>
                    <a:lvl3pPr marL="11430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4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3pPr>
                    <a:lvl4pPr marL="16002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4pPr>
                    <a:lvl5pPr marL="20574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5pPr>
                    <a:lvl6pPr marL="25146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6pPr>
                    <a:lvl7pPr marL="29718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7pPr>
                    <a:lvl8pPr marL="34290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8pPr>
                    <a:lvl9pPr marL="38862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1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30" name="Text Box 24">
                    <a:extLst>
                      <a:ext uri="{FF2B5EF4-FFF2-40B4-BE49-F238E27FC236}">
                        <a16:creationId xmlns:a16="http://schemas.microsoft.com/office/drawing/2014/main" id="{41C9C88E-BF36-4F80-8F96-2492F29796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" y="2634"/>
                    <a:ext cx="566" cy="3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1pPr>
                    <a:lvl2pPr marL="742950" indent="-28575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6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2pPr>
                    <a:lvl3pPr marL="11430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4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3pPr>
                    <a:lvl4pPr marL="16002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4pPr>
                    <a:lvl5pPr marL="20574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5pPr>
                    <a:lvl6pPr marL="25146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6pPr>
                    <a:lvl7pPr marL="29718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7pPr>
                    <a:lvl8pPr marL="34290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8pPr>
                    <a:lvl9pPr marL="38862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    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20524" name="Group 25">
                  <a:extLst>
                    <a:ext uri="{FF2B5EF4-FFF2-40B4-BE49-F238E27FC236}">
                      <a16:creationId xmlns:a16="http://schemas.microsoft.com/office/drawing/2014/main" id="{C10E261E-C417-4140-A365-6E6399F809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300000">
                  <a:off x="1884" y="1920"/>
                  <a:ext cx="404" cy="350"/>
                  <a:chOff x="2880" y="3312"/>
                  <a:chExt cx="408" cy="336"/>
                </a:xfrm>
              </p:grpSpPr>
              <p:sp>
                <p:nvSpPr>
                  <p:cNvPr id="20526" name="Freeform 26">
                    <a:extLst>
                      <a:ext uri="{FF2B5EF4-FFF2-40B4-BE49-F238E27FC236}">
                        <a16:creationId xmlns:a16="http://schemas.microsoft.com/office/drawing/2014/main" id="{F3C522F4-D2A8-4B35-9E6C-4FC33AD27B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600000">
                    <a:off x="2880" y="3312"/>
                    <a:ext cx="408" cy="328"/>
                  </a:xfrm>
                  <a:custGeom>
                    <a:avLst/>
                    <a:gdLst>
                      <a:gd name="T0" fmla="*/ 196 w 408"/>
                      <a:gd name="T1" fmla="*/ 186 h 378"/>
                      <a:gd name="T2" fmla="*/ 300 w 408"/>
                      <a:gd name="T3" fmla="*/ 182 h 37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08" h="378">
                        <a:moveTo>
                          <a:pt x="196" y="378"/>
                        </a:moveTo>
                        <a:cubicBezTo>
                          <a:pt x="0" y="79"/>
                          <a:pt x="408" y="0"/>
                          <a:pt x="300" y="370"/>
                        </a:cubicBezTo>
                      </a:path>
                    </a:pathLst>
                  </a:custGeom>
                  <a:noFill/>
                  <a:ln w="7620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27" name="Freeform 27">
                    <a:extLst>
                      <a:ext uri="{FF2B5EF4-FFF2-40B4-BE49-F238E27FC236}">
                        <a16:creationId xmlns:a16="http://schemas.microsoft.com/office/drawing/2014/main" id="{7F789243-DE2F-4AB2-8CB1-475AE40705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6" y="3603"/>
                    <a:ext cx="36" cy="42"/>
                  </a:xfrm>
                  <a:custGeom>
                    <a:avLst/>
                    <a:gdLst>
                      <a:gd name="T0" fmla="*/ 0 w 36"/>
                      <a:gd name="T1" fmla="*/ 42 h 42"/>
                      <a:gd name="T2" fmla="*/ 36 w 36"/>
                      <a:gd name="T3" fmla="*/ 0 h 4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6" h="42">
                        <a:moveTo>
                          <a:pt x="0" y="42"/>
                        </a:moveTo>
                        <a:lnTo>
                          <a:pt x="36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28" name="Freeform 28">
                    <a:extLst>
                      <a:ext uri="{FF2B5EF4-FFF2-40B4-BE49-F238E27FC236}">
                        <a16:creationId xmlns:a16="http://schemas.microsoft.com/office/drawing/2014/main" id="{0808CDC2-1F5F-420B-AB49-E948E0F096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0" y="3600"/>
                    <a:ext cx="3" cy="48"/>
                  </a:xfrm>
                  <a:custGeom>
                    <a:avLst/>
                    <a:gdLst>
                      <a:gd name="T0" fmla="*/ 0 w 3"/>
                      <a:gd name="T1" fmla="*/ 0 h 48"/>
                      <a:gd name="T2" fmla="*/ 3 w 3"/>
                      <a:gd name="T3" fmla="*/ 48 h 4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48">
                        <a:moveTo>
                          <a:pt x="0" y="0"/>
                        </a:moveTo>
                        <a:lnTo>
                          <a:pt x="3" y="48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5" name="Text Box 29">
                  <a:extLst>
                    <a:ext uri="{FF2B5EF4-FFF2-40B4-BE49-F238E27FC236}">
                      <a16:creationId xmlns:a16="http://schemas.microsoft.com/office/drawing/2014/main" id="{290791EB-3491-432F-A794-9CBC8187E8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5" y="1872"/>
                  <a:ext cx="56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a</a:t>
                  </a: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495" name="Text Box 30">
                <a:extLst>
                  <a:ext uri="{FF2B5EF4-FFF2-40B4-BE49-F238E27FC236}">
                    <a16:creationId xmlns:a16="http://schemas.microsoft.com/office/drawing/2014/main" id="{8EDB7E02-737A-4339-B8C8-6C86A632F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1" y="2824"/>
                <a:ext cx="56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6" name="Text Box 31">
                <a:extLst>
                  <a:ext uri="{FF2B5EF4-FFF2-40B4-BE49-F238E27FC236}">
                    <a16:creationId xmlns:a16="http://schemas.microsoft.com/office/drawing/2014/main" id="{2669CF90-056D-448D-9764-6887421B3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7" y="3408"/>
                <a:ext cx="2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497" name="Group 32">
                <a:extLst>
                  <a:ext uri="{FF2B5EF4-FFF2-40B4-BE49-F238E27FC236}">
                    <a16:creationId xmlns:a16="http://schemas.microsoft.com/office/drawing/2014/main" id="{79EA08B4-411F-4C2B-B8E6-9BAA289C49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3186"/>
                <a:ext cx="530" cy="387"/>
                <a:chOff x="3539" y="3186"/>
                <a:chExt cx="530" cy="387"/>
              </a:xfrm>
            </p:grpSpPr>
            <p:sp>
              <p:nvSpPr>
                <p:cNvPr id="20515" name="Oval 33">
                  <a:extLst>
                    <a:ext uri="{FF2B5EF4-FFF2-40B4-BE49-F238E27FC236}">
                      <a16:creationId xmlns:a16="http://schemas.microsoft.com/office/drawing/2014/main" id="{468B8CE7-4BC4-4356-A290-ACA957F32F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2" y="3195"/>
                  <a:ext cx="377" cy="37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16" name="Text Box 34">
                  <a:extLst>
                    <a:ext uri="{FF2B5EF4-FFF2-40B4-BE49-F238E27FC236}">
                      <a16:creationId xmlns:a16="http://schemas.microsoft.com/office/drawing/2014/main" id="{4EFDF63A-528B-4288-962D-542C08279C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9" y="3186"/>
                  <a:ext cx="530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en-US" sz="1600">
                      <a:solidFill>
                        <a:schemeClr val="tx1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5+</a:t>
                  </a:r>
                  <a:endPara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8" name="Group 35">
                <a:extLst>
                  <a:ext uri="{FF2B5EF4-FFF2-40B4-BE49-F238E27FC236}">
                    <a16:creationId xmlns:a16="http://schemas.microsoft.com/office/drawing/2014/main" id="{77D77576-D175-4A24-998D-8952EC60E2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2" y="2860"/>
                <a:ext cx="404" cy="343"/>
                <a:chOff x="3572" y="2860"/>
                <a:chExt cx="404" cy="343"/>
              </a:xfrm>
            </p:grpSpPr>
            <p:sp>
              <p:nvSpPr>
                <p:cNvPr id="20512" name="Freeform 36">
                  <a:extLst>
                    <a:ext uri="{FF2B5EF4-FFF2-40B4-BE49-F238E27FC236}">
                      <a16:creationId xmlns:a16="http://schemas.microsoft.com/office/drawing/2014/main" id="{D4EED2F3-78B2-49EA-B611-863199C0F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000">
                  <a:off x="3572" y="2860"/>
                  <a:ext cx="404" cy="342"/>
                </a:xfrm>
                <a:custGeom>
                  <a:avLst/>
                  <a:gdLst>
                    <a:gd name="T0" fmla="*/ 186 w 408"/>
                    <a:gd name="T1" fmla="*/ 229 h 378"/>
                    <a:gd name="T2" fmla="*/ 285 w 408"/>
                    <a:gd name="T3" fmla="*/ 224 h 37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08" h="378">
                      <a:moveTo>
                        <a:pt x="196" y="378"/>
                      </a:moveTo>
                      <a:cubicBezTo>
                        <a:pt x="0" y="79"/>
                        <a:pt x="408" y="0"/>
                        <a:pt x="300" y="370"/>
                      </a:cubicBezTo>
                    </a:path>
                  </a:pathLst>
                </a:custGeom>
                <a:noFill/>
                <a:ln w="7620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3" name="Freeform 37">
                  <a:extLst>
                    <a:ext uri="{FF2B5EF4-FFF2-40B4-BE49-F238E27FC236}">
                      <a16:creationId xmlns:a16="http://schemas.microsoft.com/office/drawing/2014/main" id="{071819E4-272A-45AA-B83B-B8857377C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300000">
                  <a:off x="3858" y="3154"/>
                  <a:ext cx="36" cy="44"/>
                </a:xfrm>
                <a:custGeom>
                  <a:avLst/>
                  <a:gdLst>
                    <a:gd name="T0" fmla="*/ 0 w 36"/>
                    <a:gd name="T1" fmla="*/ 52 h 42"/>
                    <a:gd name="T2" fmla="*/ 36 w 36"/>
                    <a:gd name="T3" fmla="*/ 0 h 4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6" h="42">
                      <a:moveTo>
                        <a:pt x="0" y="42"/>
                      </a:moveTo>
                      <a:lnTo>
                        <a:pt x="36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4" name="Freeform 38">
                  <a:extLst>
                    <a:ext uri="{FF2B5EF4-FFF2-40B4-BE49-F238E27FC236}">
                      <a16:creationId xmlns:a16="http://schemas.microsoft.com/office/drawing/2014/main" id="{EFFB5C5F-20C0-4A6F-9285-9A319C9019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300000">
                  <a:off x="3852" y="3153"/>
                  <a:ext cx="3" cy="50"/>
                </a:xfrm>
                <a:custGeom>
                  <a:avLst/>
                  <a:gdLst>
                    <a:gd name="T0" fmla="*/ 0 w 3"/>
                    <a:gd name="T1" fmla="*/ 0 h 48"/>
                    <a:gd name="T2" fmla="*/ 3 w 3"/>
                    <a:gd name="T3" fmla="*/ 58 h 4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" h="48">
                      <a:moveTo>
                        <a:pt x="0" y="0"/>
                      </a:moveTo>
                      <a:lnTo>
                        <a:pt x="3" y="48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499" name="Freeform 39">
                <a:extLst>
                  <a:ext uri="{FF2B5EF4-FFF2-40B4-BE49-F238E27FC236}">
                    <a16:creationId xmlns:a16="http://schemas.microsoft.com/office/drawing/2014/main" id="{526BA323-2EB9-4533-B8D7-103DC6BC456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2340" y="3432"/>
                <a:ext cx="1267" cy="322"/>
              </a:xfrm>
              <a:custGeom>
                <a:avLst/>
                <a:gdLst>
                  <a:gd name="T0" fmla="*/ 0 w 2176"/>
                  <a:gd name="T1" fmla="*/ 272 h 336"/>
                  <a:gd name="T2" fmla="*/ 146 w 2176"/>
                  <a:gd name="T3" fmla="*/ 272 h 33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76" h="336">
                    <a:moveTo>
                      <a:pt x="0" y="336"/>
                    </a:moveTo>
                    <a:cubicBezTo>
                      <a:pt x="558" y="66"/>
                      <a:pt x="1458" y="0"/>
                      <a:pt x="2176" y="33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0" name="Text Box 40">
                <a:extLst>
                  <a:ext uri="{FF2B5EF4-FFF2-40B4-BE49-F238E27FC236}">
                    <a16:creationId xmlns:a16="http://schemas.microsoft.com/office/drawing/2014/main" id="{73DAD3DB-BD84-4636-AB62-FAA653B0B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864" y="2916"/>
                <a:ext cx="23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01" name="Group 41">
                <a:extLst>
                  <a:ext uri="{FF2B5EF4-FFF2-40B4-BE49-F238E27FC236}">
                    <a16:creationId xmlns:a16="http://schemas.microsoft.com/office/drawing/2014/main" id="{D940D4B8-E027-4D22-9DAA-073E940DB7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1" y="3196"/>
                <a:ext cx="566" cy="413"/>
                <a:chOff x="1871" y="3196"/>
                <a:chExt cx="566" cy="413"/>
              </a:xfrm>
            </p:grpSpPr>
            <p:sp>
              <p:nvSpPr>
                <p:cNvPr id="20510" name="Oval 42">
                  <a:extLst>
                    <a:ext uri="{FF2B5EF4-FFF2-40B4-BE49-F238E27FC236}">
                      <a16:creationId xmlns:a16="http://schemas.microsoft.com/office/drawing/2014/main" id="{CEFBD993-1A82-4123-89B8-87A24E8C21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" y="3206"/>
                  <a:ext cx="403" cy="40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11" name="Text Box 43">
                  <a:extLst>
                    <a:ext uri="{FF2B5EF4-FFF2-40B4-BE49-F238E27FC236}">
                      <a16:creationId xmlns:a16="http://schemas.microsoft.com/office/drawing/2014/main" id="{AAF16460-544C-4418-BDC7-B4D07FF9B7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1" y="3196"/>
                  <a:ext cx="566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20502" name="Group 44">
                <a:extLst>
                  <a:ext uri="{FF2B5EF4-FFF2-40B4-BE49-F238E27FC236}">
                    <a16:creationId xmlns:a16="http://schemas.microsoft.com/office/drawing/2014/main" id="{D203E2F8-CB6F-4A73-AFB6-C00B11EC0C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2" y="2872"/>
                <a:ext cx="404" cy="343"/>
                <a:chOff x="1882" y="2872"/>
                <a:chExt cx="404" cy="343"/>
              </a:xfrm>
            </p:grpSpPr>
            <p:sp>
              <p:nvSpPr>
                <p:cNvPr id="20507" name="Freeform 45">
                  <a:extLst>
                    <a:ext uri="{FF2B5EF4-FFF2-40B4-BE49-F238E27FC236}">
                      <a16:creationId xmlns:a16="http://schemas.microsoft.com/office/drawing/2014/main" id="{53FA333A-AFD7-4CCF-8AD4-380985191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000">
                  <a:off x="1882" y="2872"/>
                  <a:ext cx="404" cy="342"/>
                </a:xfrm>
                <a:custGeom>
                  <a:avLst/>
                  <a:gdLst>
                    <a:gd name="T0" fmla="*/ 186 w 408"/>
                    <a:gd name="T1" fmla="*/ 229 h 378"/>
                    <a:gd name="T2" fmla="*/ 285 w 408"/>
                    <a:gd name="T3" fmla="*/ 224 h 37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08" h="378">
                      <a:moveTo>
                        <a:pt x="196" y="378"/>
                      </a:moveTo>
                      <a:cubicBezTo>
                        <a:pt x="0" y="79"/>
                        <a:pt x="408" y="0"/>
                        <a:pt x="300" y="370"/>
                      </a:cubicBezTo>
                    </a:path>
                  </a:pathLst>
                </a:custGeom>
                <a:noFill/>
                <a:ln w="7620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8" name="Freeform 46">
                  <a:extLst>
                    <a:ext uri="{FF2B5EF4-FFF2-40B4-BE49-F238E27FC236}">
                      <a16:creationId xmlns:a16="http://schemas.microsoft.com/office/drawing/2014/main" id="{4D70C76C-A553-4301-A955-A888890F6A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300000">
                  <a:off x="2168" y="3166"/>
                  <a:ext cx="36" cy="44"/>
                </a:xfrm>
                <a:custGeom>
                  <a:avLst/>
                  <a:gdLst>
                    <a:gd name="T0" fmla="*/ 0 w 36"/>
                    <a:gd name="T1" fmla="*/ 52 h 42"/>
                    <a:gd name="T2" fmla="*/ 36 w 36"/>
                    <a:gd name="T3" fmla="*/ 0 h 4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6" h="42">
                      <a:moveTo>
                        <a:pt x="0" y="42"/>
                      </a:moveTo>
                      <a:lnTo>
                        <a:pt x="36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9" name="Freeform 47">
                  <a:extLst>
                    <a:ext uri="{FF2B5EF4-FFF2-40B4-BE49-F238E27FC236}">
                      <a16:creationId xmlns:a16="http://schemas.microsoft.com/office/drawing/2014/main" id="{0E502B07-DFCB-4228-A2E0-559A7B445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300000">
                  <a:off x="2162" y="3165"/>
                  <a:ext cx="3" cy="50"/>
                </a:xfrm>
                <a:custGeom>
                  <a:avLst/>
                  <a:gdLst>
                    <a:gd name="T0" fmla="*/ 0 w 3"/>
                    <a:gd name="T1" fmla="*/ 0 h 48"/>
                    <a:gd name="T2" fmla="*/ 3 w 3"/>
                    <a:gd name="T3" fmla="*/ 58 h 4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" h="48">
                      <a:moveTo>
                        <a:pt x="0" y="0"/>
                      </a:moveTo>
                      <a:lnTo>
                        <a:pt x="3" y="48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03" name="Text Box 48">
                <a:extLst>
                  <a:ext uri="{FF2B5EF4-FFF2-40B4-BE49-F238E27FC236}">
                    <a16:creationId xmlns:a16="http://schemas.microsoft.com/office/drawing/2014/main" id="{54DB42BF-E370-4593-8754-4C69DF49D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4" y="2824"/>
                <a:ext cx="56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04" name="Group 49">
                <a:extLst>
                  <a:ext uri="{FF2B5EF4-FFF2-40B4-BE49-F238E27FC236}">
                    <a16:creationId xmlns:a16="http://schemas.microsoft.com/office/drawing/2014/main" id="{8FB3FC2B-8515-4051-A140-5EBB40C9FB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680"/>
                <a:ext cx="530" cy="387"/>
                <a:chOff x="864" y="2680"/>
                <a:chExt cx="530" cy="387"/>
              </a:xfrm>
            </p:grpSpPr>
            <p:sp>
              <p:nvSpPr>
                <p:cNvPr id="20505" name="Oval 50">
                  <a:extLst>
                    <a:ext uri="{FF2B5EF4-FFF2-40B4-BE49-F238E27FC236}">
                      <a16:creationId xmlns:a16="http://schemas.microsoft.com/office/drawing/2014/main" id="{5A077F38-D6B7-4458-8E0C-8639F184F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7" y="2689"/>
                  <a:ext cx="377" cy="37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06" name="Text Box 51">
                  <a:extLst>
                    <a:ext uri="{FF2B5EF4-FFF2-40B4-BE49-F238E27FC236}">
                      <a16:creationId xmlns:a16="http://schemas.microsoft.com/office/drawing/2014/main" id="{1E262516-1971-45B4-B14F-38E0F1CCA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680"/>
                  <a:ext cx="530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en-US" sz="1600">
                      <a:solidFill>
                        <a:schemeClr val="tx1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1–</a:t>
                  </a:r>
                  <a:endPara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488" name="Freeform 52">
              <a:extLst>
                <a:ext uri="{FF2B5EF4-FFF2-40B4-BE49-F238E27FC236}">
                  <a16:creationId xmlns:a16="http://schemas.microsoft.com/office/drawing/2014/main" id="{D04123A3-53E3-4BFC-87BB-3B2C5F7C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088"/>
              <a:ext cx="1267" cy="322"/>
            </a:xfrm>
            <a:custGeom>
              <a:avLst/>
              <a:gdLst>
                <a:gd name="T0" fmla="*/ 0 w 2176"/>
                <a:gd name="T1" fmla="*/ 272 h 336"/>
                <a:gd name="T2" fmla="*/ 146 w 2176"/>
                <a:gd name="T3" fmla="*/ 272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Freeform 53">
              <a:extLst>
                <a:ext uri="{FF2B5EF4-FFF2-40B4-BE49-F238E27FC236}">
                  <a16:creationId xmlns:a16="http://schemas.microsoft.com/office/drawing/2014/main" id="{B8767DF7-5BA9-485C-A9F6-9C77AC0C0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3050"/>
              <a:ext cx="1267" cy="322"/>
            </a:xfrm>
            <a:custGeom>
              <a:avLst/>
              <a:gdLst>
                <a:gd name="T0" fmla="*/ 0 w 2176"/>
                <a:gd name="T1" fmla="*/ 272 h 336"/>
                <a:gd name="T2" fmla="*/ 146 w 2176"/>
                <a:gd name="T3" fmla="*/ 272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FA92197-0F88-4676-8060-17DED9849942}"/>
              </a:ext>
            </a:extLst>
          </p:cNvPr>
          <p:cNvSpPr txBox="1"/>
          <p:nvPr/>
        </p:nvSpPr>
        <p:spPr>
          <a:xfrm>
            <a:off x="434152" y="1423879"/>
            <a:ext cx="5184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sz="1800" b="1" dirty="0">
                <a:latin typeface="Palatino Linotype" panose="02040502050505030304" pitchFamily="18" charset="0"/>
              </a:rPr>
              <a:t>a (a + b)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1800" b="1" dirty="0">
                <a:latin typeface="Palatino Linotype" panose="02040502050505030304" pitchFamily="18" charset="0"/>
              </a:rPr>
              <a:t> b + b (a + b)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1800" b="1" dirty="0">
                <a:latin typeface="Palatino Linotype" panose="02040502050505030304" pitchFamily="18" charset="0"/>
              </a:rPr>
              <a:t> 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b="1" dirty="0"/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D585AFA7-C1AD-4812-A118-B55B250B1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7E011A94-7428-426A-A444-849E9DAC6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24800" y="4905120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FDCE02A-DF1C-445F-87EC-1C04EB8EBF52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Text Box 1029">
            <a:extLst>
              <a:ext uri="{FF2B5EF4-FFF2-40B4-BE49-F238E27FC236}">
                <a16:creationId xmlns:a16="http://schemas.microsoft.com/office/drawing/2014/main" id="{4D5AD274-B717-471B-AD58-AC23E9AC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33528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a,b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10" name="Group 1030">
            <a:extLst>
              <a:ext uri="{FF2B5EF4-FFF2-40B4-BE49-F238E27FC236}">
                <a16:creationId xmlns:a16="http://schemas.microsoft.com/office/drawing/2014/main" id="{1FBFCEB4-8D49-4130-AE30-41D366490C98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4003675"/>
            <a:ext cx="841375" cy="614362"/>
            <a:chOff x="726" y="2634"/>
            <a:chExt cx="566" cy="413"/>
          </a:xfrm>
        </p:grpSpPr>
        <p:sp>
          <p:nvSpPr>
            <p:cNvPr id="21534" name="Oval 1031">
              <a:extLst>
                <a:ext uri="{FF2B5EF4-FFF2-40B4-BE49-F238E27FC236}">
                  <a16:creationId xmlns:a16="http://schemas.microsoft.com/office/drawing/2014/main" id="{EBE961EA-2CCB-4F25-972F-2542EAE7F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5" name="Text Box 1032">
              <a:extLst>
                <a:ext uri="{FF2B5EF4-FFF2-40B4-BE49-F238E27FC236}">
                  <a16:creationId xmlns:a16="http://schemas.microsoft.com/office/drawing/2014/main" id="{3A512230-4516-4016-9D66-CEF002E44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1511" name="Group 1033">
            <a:extLst>
              <a:ext uri="{FF2B5EF4-FFF2-40B4-BE49-F238E27FC236}">
                <a16:creationId xmlns:a16="http://schemas.microsoft.com/office/drawing/2014/main" id="{C82DDAA6-8314-4F4C-8097-6FBB800D7484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7085013" y="3486150"/>
            <a:ext cx="641350" cy="555625"/>
            <a:chOff x="2880" y="3312"/>
            <a:chExt cx="408" cy="336"/>
          </a:xfrm>
        </p:grpSpPr>
        <p:sp>
          <p:nvSpPr>
            <p:cNvPr id="21531" name="Freeform 1034">
              <a:extLst>
                <a:ext uri="{FF2B5EF4-FFF2-40B4-BE49-F238E27FC236}">
                  <a16:creationId xmlns:a16="http://schemas.microsoft.com/office/drawing/2014/main" id="{2D0C88DA-C59C-4D17-B604-ABD0FC81737B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186 h 378"/>
                <a:gd name="T2" fmla="*/ 300 w 408"/>
                <a:gd name="T3" fmla="*/ 182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1035">
              <a:extLst>
                <a:ext uri="{FF2B5EF4-FFF2-40B4-BE49-F238E27FC236}">
                  <a16:creationId xmlns:a16="http://schemas.microsoft.com/office/drawing/2014/main" id="{3ED0AE89-3723-4C69-8DBB-9FCB12912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1036">
              <a:extLst>
                <a:ext uri="{FF2B5EF4-FFF2-40B4-BE49-F238E27FC236}">
                  <a16:creationId xmlns:a16="http://schemas.microsoft.com/office/drawing/2014/main" id="{577286D6-785C-4810-A86D-98F082560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2" name="Freeform 1037">
            <a:extLst>
              <a:ext uri="{FF2B5EF4-FFF2-40B4-BE49-F238E27FC236}">
                <a16:creationId xmlns:a16="http://schemas.microsoft.com/office/drawing/2014/main" id="{23F51885-989D-4214-A609-E24DA47B150F}"/>
              </a:ext>
            </a:extLst>
          </p:cNvPr>
          <p:cNvSpPr>
            <a:spLocks/>
          </p:cNvSpPr>
          <p:nvPr/>
        </p:nvSpPr>
        <p:spPr bwMode="auto">
          <a:xfrm flipH="1" flipV="1">
            <a:off x="2952750" y="4413250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Text Box 1038">
            <a:extLst>
              <a:ext uri="{FF2B5EF4-FFF2-40B4-BE49-F238E27FC236}">
                <a16:creationId xmlns:a16="http://schemas.microsoft.com/office/drawing/2014/main" id="{989AE8EB-0E31-42C8-B169-6A907E79F35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803650" y="3562350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14" name="Group 1039">
            <a:extLst>
              <a:ext uri="{FF2B5EF4-FFF2-40B4-BE49-F238E27FC236}">
                <a16:creationId xmlns:a16="http://schemas.microsoft.com/office/drawing/2014/main" id="{E4CF7228-66EB-4E84-81CC-F707A103B008}"/>
              </a:ext>
            </a:extLst>
          </p:cNvPr>
          <p:cNvGrpSpPr>
            <a:grpSpLocks/>
          </p:cNvGrpSpPr>
          <p:nvPr/>
        </p:nvGrpSpPr>
        <p:grpSpPr bwMode="auto">
          <a:xfrm>
            <a:off x="2208213" y="4019550"/>
            <a:ext cx="898525" cy="655637"/>
            <a:chOff x="726" y="2634"/>
            <a:chExt cx="566" cy="413"/>
          </a:xfrm>
        </p:grpSpPr>
        <p:sp>
          <p:nvSpPr>
            <p:cNvPr id="21529" name="Oval 1040">
              <a:extLst>
                <a:ext uri="{FF2B5EF4-FFF2-40B4-BE49-F238E27FC236}">
                  <a16:creationId xmlns:a16="http://schemas.microsoft.com/office/drawing/2014/main" id="{F30DB777-2161-41B8-AC39-5C0A44CD8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0" name="Text Box 1041">
              <a:extLst>
                <a:ext uri="{FF2B5EF4-FFF2-40B4-BE49-F238E27FC236}">
                  <a16:creationId xmlns:a16="http://schemas.microsoft.com/office/drawing/2014/main" id="{6DCF97F6-271F-4EFE-BE38-7B9B6E235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15" name="Group 1042">
            <a:extLst>
              <a:ext uri="{FF2B5EF4-FFF2-40B4-BE49-F238E27FC236}">
                <a16:creationId xmlns:a16="http://schemas.microsoft.com/office/drawing/2014/main" id="{D161D8C5-2048-49B5-86C2-620E3AC77499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2227263" y="3505200"/>
            <a:ext cx="641350" cy="555625"/>
            <a:chOff x="2880" y="3312"/>
            <a:chExt cx="408" cy="336"/>
          </a:xfrm>
        </p:grpSpPr>
        <p:sp>
          <p:nvSpPr>
            <p:cNvPr id="21526" name="Freeform 1043">
              <a:extLst>
                <a:ext uri="{FF2B5EF4-FFF2-40B4-BE49-F238E27FC236}">
                  <a16:creationId xmlns:a16="http://schemas.microsoft.com/office/drawing/2014/main" id="{8AEF60F1-040E-4A96-B37D-CBBC173A1480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186 h 378"/>
                <a:gd name="T2" fmla="*/ 300 w 408"/>
                <a:gd name="T3" fmla="*/ 182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1044">
              <a:extLst>
                <a:ext uri="{FF2B5EF4-FFF2-40B4-BE49-F238E27FC236}">
                  <a16:creationId xmlns:a16="http://schemas.microsoft.com/office/drawing/2014/main" id="{55F7265A-7119-49D3-9C3A-15DA21252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1045">
              <a:extLst>
                <a:ext uri="{FF2B5EF4-FFF2-40B4-BE49-F238E27FC236}">
                  <a16:creationId xmlns:a16="http://schemas.microsoft.com/office/drawing/2014/main" id="{4CA49F3C-319E-4493-ADF6-5B6129E87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6" name="Text Box 1046">
            <a:extLst>
              <a:ext uri="{FF2B5EF4-FFF2-40B4-BE49-F238E27FC236}">
                <a16:creationId xmlns:a16="http://schemas.microsoft.com/office/drawing/2014/main" id="{08B7A0DE-F4CE-442E-B786-803AC0E5F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34290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7" name="Freeform 1047">
            <a:extLst>
              <a:ext uri="{FF2B5EF4-FFF2-40B4-BE49-F238E27FC236}">
                <a16:creationId xmlns:a16="http://schemas.microsoft.com/office/drawing/2014/main" id="{92078D1A-AC13-4C7D-B50A-E32CA172C76E}"/>
              </a:ext>
            </a:extLst>
          </p:cNvPr>
          <p:cNvSpPr>
            <a:spLocks/>
          </p:cNvSpPr>
          <p:nvPr/>
        </p:nvSpPr>
        <p:spPr bwMode="auto">
          <a:xfrm>
            <a:off x="2971800" y="3771900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8" name="Group 1048">
            <a:extLst>
              <a:ext uri="{FF2B5EF4-FFF2-40B4-BE49-F238E27FC236}">
                <a16:creationId xmlns:a16="http://schemas.microsoft.com/office/drawing/2014/main" id="{A5DED4AA-E0A4-406F-8A8D-D2F268DBE234}"/>
              </a:ext>
            </a:extLst>
          </p:cNvPr>
          <p:cNvGrpSpPr>
            <a:grpSpLocks/>
          </p:cNvGrpSpPr>
          <p:nvPr/>
        </p:nvGrpSpPr>
        <p:grpSpPr bwMode="auto">
          <a:xfrm>
            <a:off x="7024688" y="4014787"/>
            <a:ext cx="898525" cy="655638"/>
            <a:chOff x="726" y="2634"/>
            <a:chExt cx="566" cy="413"/>
          </a:xfrm>
        </p:grpSpPr>
        <p:sp>
          <p:nvSpPr>
            <p:cNvPr id="21524" name="Oval 1049">
              <a:extLst>
                <a:ext uri="{FF2B5EF4-FFF2-40B4-BE49-F238E27FC236}">
                  <a16:creationId xmlns:a16="http://schemas.microsoft.com/office/drawing/2014/main" id="{0DAECCC9-288A-423F-86D9-DE0EB5019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5" name="Text Box 1050">
              <a:extLst>
                <a:ext uri="{FF2B5EF4-FFF2-40B4-BE49-F238E27FC236}">
                  <a16:creationId xmlns:a16="http://schemas.microsoft.com/office/drawing/2014/main" id="{402577B7-C565-4F97-B2C2-20BF83F83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519" name="Line 1051">
            <a:extLst>
              <a:ext uri="{FF2B5EF4-FFF2-40B4-BE49-F238E27FC236}">
                <a16:creationId xmlns:a16="http://schemas.microsoft.com/office/drawing/2014/main" id="{EF0556A8-CB5F-45AD-8B33-E92CCC478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13" y="4343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052">
            <a:extLst>
              <a:ext uri="{FF2B5EF4-FFF2-40B4-BE49-F238E27FC236}">
                <a16:creationId xmlns:a16="http://schemas.microsoft.com/office/drawing/2014/main" id="{CA4A9331-F3DB-4758-8028-D3BF5A0A302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64263" y="3981450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1" name="Text Box 1053">
            <a:extLst>
              <a:ext uri="{FF2B5EF4-FFF2-40B4-BE49-F238E27FC236}">
                <a16:creationId xmlns:a16="http://schemas.microsoft.com/office/drawing/2014/main" id="{07600A27-B6F3-418E-90CA-F441F20F38A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808413" y="4660900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1522" name="Text Box 1054">
            <a:extLst>
              <a:ext uri="{FF2B5EF4-FFF2-40B4-BE49-F238E27FC236}">
                <a16:creationId xmlns:a16="http://schemas.microsoft.com/office/drawing/2014/main" id="{7345D5A0-F5AF-47A5-96E6-61DB318F584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481263" y="4168775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90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3" name="Text Box 1055">
            <a:extLst>
              <a:ext uri="{FF2B5EF4-FFF2-40B4-BE49-F238E27FC236}">
                <a16:creationId xmlns:a16="http://schemas.microsoft.com/office/drawing/2014/main" id="{4155E166-B1FD-422B-8753-593EEF51F37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221538" y="4129087"/>
            <a:ext cx="7016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4A38A3-5FE0-45B3-9D54-4A9E8D9D6A87}"/>
              </a:ext>
            </a:extLst>
          </p:cNvPr>
          <p:cNvSpPr txBox="1"/>
          <p:nvPr/>
        </p:nvSpPr>
        <p:spPr>
          <a:xfrm>
            <a:off x="434152" y="1423879"/>
            <a:ext cx="5184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sz="1800" b="1" dirty="0">
                <a:latin typeface="Palatino Linotype" panose="02040502050505030304" pitchFamily="18" charset="0"/>
              </a:rPr>
              <a:t>(a + b)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1800" b="1" dirty="0">
                <a:latin typeface="Palatino Linotype" panose="02040502050505030304" pitchFamily="18" charset="0"/>
              </a:rPr>
              <a:t> aa (a + b)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1800" b="1" dirty="0">
                <a:latin typeface="Palatino Linotype" panose="0204050205050503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b="1" dirty="0"/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AF3C048C-BEC6-4423-A7FC-3E4FA0CEB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FD4A45C-AF34-411A-8ACC-1AA28753B481}"/>
              </a:ext>
            </a:extLst>
          </p:cNvPr>
          <p:cNvSpPr/>
          <p:nvPr/>
        </p:nvSpPr>
        <p:spPr>
          <a:xfrm>
            <a:off x="685800" y="4572000"/>
            <a:ext cx="838200" cy="533400"/>
          </a:xfrm>
          <a:prstGeom prst="wedgeRoundRectCallout">
            <a:avLst>
              <a:gd name="adj1" fmla="val 137099"/>
              <a:gd name="adj2" fmla="val -9161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A62A14A3-EEAD-4351-828E-C3BDE7E3E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90417" y="6246019"/>
            <a:ext cx="5127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F61F0D2-DBEB-45BA-9103-F970BC8A262F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Text Box 11">
            <a:extLst>
              <a:ext uri="{FF2B5EF4-FFF2-40B4-BE49-F238E27FC236}">
                <a16:creationId xmlns:a16="http://schemas.microsoft.com/office/drawing/2014/main" id="{53FE2DDF-0688-4AF7-A1D2-190C55A79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272" y="26797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Text Box 13">
            <a:extLst>
              <a:ext uri="{FF2B5EF4-FFF2-40B4-BE49-F238E27FC236}">
                <a16:creationId xmlns:a16="http://schemas.microsoft.com/office/drawing/2014/main" id="{53262215-4826-40ED-B8D2-C5F9A67B8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997" y="4787900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Freeform 16">
            <a:extLst>
              <a:ext uri="{FF2B5EF4-FFF2-40B4-BE49-F238E27FC236}">
                <a16:creationId xmlns:a16="http://schemas.microsoft.com/office/drawing/2014/main" id="{10E0B7DD-33EC-4716-AA8C-89B994F29587}"/>
              </a:ext>
            </a:extLst>
          </p:cNvPr>
          <p:cNvSpPr>
            <a:spLocks/>
          </p:cNvSpPr>
          <p:nvPr/>
        </p:nvSpPr>
        <p:spPr bwMode="auto">
          <a:xfrm>
            <a:off x="627784" y="2063750"/>
            <a:ext cx="1866900" cy="1866900"/>
          </a:xfrm>
          <a:custGeom>
            <a:avLst/>
            <a:gdLst>
              <a:gd name="T0" fmla="*/ 0 w 1176"/>
              <a:gd name="T1" fmla="*/ 2147483646 h 1176"/>
              <a:gd name="T2" fmla="*/ 2147483646 w 1176"/>
              <a:gd name="T3" fmla="*/ 0 h 117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76" h="1176">
                <a:moveTo>
                  <a:pt x="0" y="1176"/>
                </a:moveTo>
                <a:lnTo>
                  <a:pt x="1176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Freeform 17">
            <a:extLst>
              <a:ext uri="{FF2B5EF4-FFF2-40B4-BE49-F238E27FC236}">
                <a16:creationId xmlns:a16="http://schemas.microsoft.com/office/drawing/2014/main" id="{9959ECFF-F097-401C-B984-E0DE0292FF29}"/>
              </a:ext>
            </a:extLst>
          </p:cNvPr>
          <p:cNvSpPr>
            <a:spLocks/>
          </p:cNvSpPr>
          <p:nvPr/>
        </p:nvSpPr>
        <p:spPr bwMode="auto">
          <a:xfrm>
            <a:off x="3145559" y="2057400"/>
            <a:ext cx="1828800" cy="1828800"/>
          </a:xfrm>
          <a:custGeom>
            <a:avLst/>
            <a:gdLst>
              <a:gd name="T0" fmla="*/ 0 w 1152"/>
              <a:gd name="T1" fmla="*/ 0 h 1152"/>
              <a:gd name="T2" fmla="*/ 2147483646 w 1152"/>
              <a:gd name="T3" fmla="*/ 2147483646 h 11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52" h="1152">
                <a:moveTo>
                  <a:pt x="0" y="0"/>
                </a:moveTo>
                <a:lnTo>
                  <a:pt x="1152" y="115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Freeform 18">
            <a:extLst>
              <a:ext uri="{FF2B5EF4-FFF2-40B4-BE49-F238E27FC236}">
                <a16:creationId xmlns:a16="http://schemas.microsoft.com/office/drawing/2014/main" id="{B4F0F207-6334-4720-A8A0-14FAB1650E82}"/>
              </a:ext>
            </a:extLst>
          </p:cNvPr>
          <p:cNvSpPr>
            <a:spLocks/>
          </p:cNvSpPr>
          <p:nvPr/>
        </p:nvSpPr>
        <p:spPr bwMode="auto">
          <a:xfrm>
            <a:off x="678584" y="4289425"/>
            <a:ext cx="1828800" cy="1828800"/>
          </a:xfrm>
          <a:custGeom>
            <a:avLst/>
            <a:gdLst>
              <a:gd name="T0" fmla="*/ 0 w 1152"/>
              <a:gd name="T1" fmla="*/ 0 h 1152"/>
              <a:gd name="T2" fmla="*/ 2147483646 w 1152"/>
              <a:gd name="T3" fmla="*/ 2147483646 h 11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52" h="1152">
                <a:moveTo>
                  <a:pt x="0" y="0"/>
                </a:moveTo>
                <a:lnTo>
                  <a:pt x="1152" y="115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Freeform 19">
            <a:extLst>
              <a:ext uri="{FF2B5EF4-FFF2-40B4-BE49-F238E27FC236}">
                <a16:creationId xmlns:a16="http://schemas.microsoft.com/office/drawing/2014/main" id="{DCB78A0E-89BE-40A5-A2AC-E3F3D27705FD}"/>
              </a:ext>
            </a:extLst>
          </p:cNvPr>
          <p:cNvSpPr>
            <a:spLocks/>
          </p:cNvSpPr>
          <p:nvPr/>
        </p:nvSpPr>
        <p:spPr bwMode="auto">
          <a:xfrm>
            <a:off x="3126509" y="4311650"/>
            <a:ext cx="1803400" cy="1803400"/>
          </a:xfrm>
          <a:custGeom>
            <a:avLst/>
            <a:gdLst>
              <a:gd name="T0" fmla="*/ 0 w 1136"/>
              <a:gd name="T1" fmla="*/ 2147483646 h 1136"/>
              <a:gd name="T2" fmla="*/ 2147483646 w 1136"/>
              <a:gd name="T3" fmla="*/ 0 h 11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36" h="1136">
                <a:moveTo>
                  <a:pt x="0" y="1136"/>
                </a:moveTo>
                <a:lnTo>
                  <a:pt x="1136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Text Box 22">
            <a:extLst>
              <a:ext uri="{FF2B5EF4-FFF2-40B4-BE49-F238E27FC236}">
                <a16:creationId xmlns:a16="http://schemas.microsoft.com/office/drawing/2014/main" id="{6A6C6BB8-1209-4202-8B10-C782C22E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309" y="2540000"/>
            <a:ext cx="895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2" name="Text Box 23">
            <a:extLst>
              <a:ext uri="{FF2B5EF4-FFF2-40B4-BE49-F238E27FC236}">
                <a16:creationId xmlns:a16="http://schemas.microsoft.com/office/drawing/2014/main" id="{EBD26A2A-F2DA-44D7-B8A7-2BF998AD3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709" y="5143500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3" name="Text Box 24">
            <a:extLst>
              <a:ext uri="{FF2B5EF4-FFF2-40B4-BE49-F238E27FC236}">
                <a16:creationId xmlns:a16="http://schemas.microsoft.com/office/drawing/2014/main" id="{EBD8FEEC-C3E4-493C-B7E5-BD2F60896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934" y="3898900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3564" name="Text Box 25">
            <a:extLst>
              <a:ext uri="{FF2B5EF4-FFF2-40B4-BE49-F238E27FC236}">
                <a16:creationId xmlns:a16="http://schemas.microsoft.com/office/drawing/2014/main" id="{2A79AE46-9E6A-46EC-ABBE-A1DEE14A8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272" y="38227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5" name="Text Box 3">
            <a:extLst>
              <a:ext uri="{FF2B5EF4-FFF2-40B4-BE49-F238E27FC236}">
                <a16:creationId xmlns:a16="http://schemas.microsoft.com/office/drawing/2014/main" id="{C3208B39-73FD-4506-935C-14793DA71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09" y="3009900"/>
            <a:ext cx="733706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a , b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566" name="Group 9">
            <a:extLst>
              <a:ext uri="{FF2B5EF4-FFF2-40B4-BE49-F238E27FC236}">
                <a16:creationId xmlns:a16="http://schemas.microsoft.com/office/drawing/2014/main" id="{334CC359-7489-4909-9623-B97C8E53BC05}"/>
              </a:ext>
            </a:extLst>
          </p:cNvPr>
          <p:cNvGrpSpPr>
            <a:grpSpLocks/>
          </p:cNvGrpSpPr>
          <p:nvPr/>
        </p:nvGrpSpPr>
        <p:grpSpPr bwMode="auto">
          <a:xfrm>
            <a:off x="-23091" y="3789363"/>
            <a:ext cx="898525" cy="655637"/>
            <a:chOff x="726" y="2634"/>
            <a:chExt cx="566" cy="413"/>
          </a:xfrm>
        </p:grpSpPr>
        <p:sp>
          <p:nvSpPr>
            <p:cNvPr id="23582" name="Oval 10">
              <a:extLst>
                <a:ext uri="{FF2B5EF4-FFF2-40B4-BE49-F238E27FC236}">
                  <a16:creationId xmlns:a16="http://schemas.microsoft.com/office/drawing/2014/main" id="{B44E5641-B0EE-47AB-BA24-B044ED894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00">
                  <a:solidFill>
                    <a:srgbClr val="0000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3583" name="Text Box 11">
              <a:extLst>
                <a:ext uri="{FF2B5EF4-FFF2-40B4-BE49-F238E27FC236}">
                  <a16:creationId xmlns:a16="http://schemas.microsoft.com/office/drawing/2014/main" id="{3233CED9-F55D-4043-ADA9-608312DDC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567" name="Oval 13">
            <a:extLst>
              <a:ext uri="{FF2B5EF4-FFF2-40B4-BE49-F238E27FC236}">
                <a16:creationId xmlns:a16="http://schemas.microsoft.com/office/drawing/2014/main" id="{39D8CEAA-7AE8-44D8-A95F-A6D71BC3B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447" y="5926138"/>
            <a:ext cx="639762" cy="6397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568" name="Group 18">
            <a:extLst>
              <a:ext uri="{FF2B5EF4-FFF2-40B4-BE49-F238E27FC236}">
                <a16:creationId xmlns:a16="http://schemas.microsoft.com/office/drawing/2014/main" id="{03173526-3C07-42C9-A7B1-8449FC1799D6}"/>
              </a:ext>
            </a:extLst>
          </p:cNvPr>
          <p:cNvGrpSpPr>
            <a:grpSpLocks/>
          </p:cNvGrpSpPr>
          <p:nvPr/>
        </p:nvGrpSpPr>
        <p:grpSpPr bwMode="auto">
          <a:xfrm>
            <a:off x="4767984" y="3236913"/>
            <a:ext cx="898525" cy="1208087"/>
            <a:chOff x="3840" y="2196"/>
            <a:chExt cx="566" cy="761"/>
          </a:xfrm>
        </p:grpSpPr>
        <p:grpSp>
          <p:nvGrpSpPr>
            <p:cNvPr id="23575" name="Group 19">
              <a:extLst>
                <a:ext uri="{FF2B5EF4-FFF2-40B4-BE49-F238E27FC236}">
                  <a16:creationId xmlns:a16="http://schemas.microsoft.com/office/drawing/2014/main" id="{F6047127-6F41-49E2-91CA-B70041AD4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544"/>
              <a:ext cx="566" cy="413"/>
              <a:chOff x="726" y="2634"/>
              <a:chExt cx="566" cy="413"/>
            </a:xfrm>
          </p:grpSpPr>
          <p:sp>
            <p:nvSpPr>
              <p:cNvPr id="23580" name="Oval 20">
                <a:extLst>
                  <a:ext uri="{FF2B5EF4-FFF2-40B4-BE49-F238E27FC236}">
                    <a16:creationId xmlns:a16="http://schemas.microsoft.com/office/drawing/2014/main" id="{5DE1B51A-C4D6-478E-A105-B7640216D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1" name="Text Box 21">
                <a:extLst>
                  <a:ext uri="{FF2B5EF4-FFF2-40B4-BE49-F238E27FC236}">
                    <a16:creationId xmlns:a16="http://schemas.microsoft.com/office/drawing/2014/main" id="{8E3E735A-990A-4E81-9AA7-BAFA652E6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sz="1600">
                    <a:solidFill>
                      <a:schemeClr val="tx1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+</a:t>
                </a:r>
                <a:endPara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576" name="Group 22">
              <a:extLst>
                <a:ext uri="{FF2B5EF4-FFF2-40B4-BE49-F238E27FC236}">
                  <a16:creationId xmlns:a16="http://schemas.microsoft.com/office/drawing/2014/main" id="{48E44DED-8A47-413F-A29B-8180073CFB98}"/>
                </a:ext>
              </a:extLst>
            </p:cNvPr>
            <p:cNvGrpSpPr>
              <a:grpSpLocks/>
            </p:cNvGrpSpPr>
            <p:nvPr/>
          </p:nvGrpSpPr>
          <p:grpSpPr bwMode="auto">
            <a:xfrm rot="-300000">
              <a:off x="3876" y="2196"/>
              <a:ext cx="432" cy="374"/>
              <a:chOff x="2880" y="3312"/>
              <a:chExt cx="408" cy="336"/>
            </a:xfrm>
          </p:grpSpPr>
          <p:sp>
            <p:nvSpPr>
              <p:cNvPr id="23577" name="Freeform 23">
                <a:extLst>
                  <a:ext uri="{FF2B5EF4-FFF2-40B4-BE49-F238E27FC236}">
                    <a16:creationId xmlns:a16="http://schemas.microsoft.com/office/drawing/2014/main" id="{C0EA31AC-0968-4F3B-A6B1-44ABECDC08BF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186 h 378"/>
                  <a:gd name="T2" fmla="*/ 300 w 408"/>
                  <a:gd name="T3" fmla="*/ 182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" name="Freeform 24">
                <a:extLst>
                  <a:ext uri="{FF2B5EF4-FFF2-40B4-BE49-F238E27FC236}">
                    <a16:creationId xmlns:a16="http://schemas.microsoft.com/office/drawing/2014/main" id="{0A41457C-2B80-4D3C-8383-F691C0125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" name="Freeform 25">
                <a:extLst>
                  <a:ext uri="{FF2B5EF4-FFF2-40B4-BE49-F238E27FC236}">
                    <a16:creationId xmlns:a16="http://schemas.microsoft.com/office/drawing/2014/main" id="{D8318D8F-A0E4-45E8-9383-00B37CD61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569" name="Oval 27">
            <a:extLst>
              <a:ext uri="{FF2B5EF4-FFF2-40B4-BE49-F238E27FC236}">
                <a16:creationId xmlns:a16="http://schemas.microsoft.com/office/drawing/2014/main" id="{2ED2088A-5AD8-489B-8FB2-B7E60BD1A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259" y="1697038"/>
            <a:ext cx="639763" cy="6397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0" name="Freeform 32">
            <a:extLst>
              <a:ext uri="{FF2B5EF4-FFF2-40B4-BE49-F238E27FC236}">
                <a16:creationId xmlns:a16="http://schemas.microsoft.com/office/drawing/2014/main" id="{0DB3F78E-564F-4149-B273-D7C3F0657986}"/>
              </a:ext>
            </a:extLst>
          </p:cNvPr>
          <p:cNvSpPr>
            <a:spLocks/>
          </p:cNvSpPr>
          <p:nvPr/>
        </p:nvSpPr>
        <p:spPr bwMode="auto">
          <a:xfrm>
            <a:off x="2936009" y="2336800"/>
            <a:ext cx="596900" cy="3619500"/>
          </a:xfrm>
          <a:custGeom>
            <a:avLst/>
            <a:gdLst>
              <a:gd name="T0" fmla="*/ 0 w 376"/>
              <a:gd name="T1" fmla="*/ 0 h 2280"/>
              <a:gd name="T2" fmla="*/ 0 w 376"/>
              <a:gd name="T3" fmla="*/ 2147483646 h 22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2280">
                <a:moveTo>
                  <a:pt x="0" y="0"/>
                </a:moveTo>
                <a:cubicBezTo>
                  <a:pt x="376" y="648"/>
                  <a:pt x="376" y="1544"/>
                  <a:pt x="0" y="228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Freeform 33">
            <a:extLst>
              <a:ext uri="{FF2B5EF4-FFF2-40B4-BE49-F238E27FC236}">
                <a16:creationId xmlns:a16="http://schemas.microsoft.com/office/drawing/2014/main" id="{43A2BA6C-B712-46A9-A5B5-9A9F68AE008D}"/>
              </a:ext>
            </a:extLst>
          </p:cNvPr>
          <p:cNvSpPr>
            <a:spLocks/>
          </p:cNvSpPr>
          <p:nvPr/>
        </p:nvSpPr>
        <p:spPr bwMode="auto">
          <a:xfrm rot="10800000">
            <a:off x="2097809" y="2324100"/>
            <a:ext cx="596900" cy="3619500"/>
          </a:xfrm>
          <a:custGeom>
            <a:avLst/>
            <a:gdLst>
              <a:gd name="T0" fmla="*/ 0 w 376"/>
              <a:gd name="T1" fmla="*/ 0 h 2280"/>
              <a:gd name="T2" fmla="*/ 0 w 376"/>
              <a:gd name="T3" fmla="*/ 2147483646 h 22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2280">
                <a:moveTo>
                  <a:pt x="0" y="0"/>
                </a:moveTo>
                <a:cubicBezTo>
                  <a:pt x="376" y="648"/>
                  <a:pt x="376" y="1544"/>
                  <a:pt x="0" y="228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Text Box 37">
            <a:extLst>
              <a:ext uri="{FF2B5EF4-FFF2-40B4-BE49-F238E27FC236}">
                <a16:creationId xmlns:a16="http://schemas.microsoft.com/office/drawing/2014/main" id="{5870548F-4626-43A4-954B-D15F54F6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909" y="1754188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3" name="Text Box 38">
            <a:extLst>
              <a:ext uri="{FF2B5EF4-FFF2-40B4-BE49-F238E27FC236}">
                <a16:creationId xmlns:a16="http://schemas.microsoft.com/office/drawing/2014/main" id="{18E5F938-59CF-4168-9294-C894E2DE5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909" y="5964238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E5451-3E8E-4A38-AAB9-23EBD1DD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44" y="1220583"/>
            <a:ext cx="8229600" cy="64341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Palatino Linotype" panose="02040502050505030304" pitchFamily="18" charset="0"/>
              </a:rPr>
              <a:t>Example:</a:t>
            </a:r>
            <a:br>
              <a:rPr lang="en-US" sz="1800" b="1" dirty="0">
                <a:latin typeface="Palatino Linotype" panose="02040502050505030304" pitchFamily="18" charset="0"/>
              </a:rPr>
            </a:b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Regular Expression </a:t>
            </a:r>
            <a:r>
              <a:rPr lang="en-US" alt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=(a + b)</a:t>
            </a:r>
            <a:r>
              <a:rPr lang="en-US" altLang="en-US" sz="1800" b="1" baseline="40000" dirty="0">
                <a:solidFill>
                  <a:schemeClr val="tx1"/>
                </a:solidFill>
                <a:latin typeface="Palatino Linotype" panose="02040502050505030304" pitchFamily="18" charset="0"/>
              </a:rPr>
              <a:t>* </a:t>
            </a:r>
            <a:r>
              <a:rPr lang="en-US" alt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aa (a + b)* + (a + b)</a:t>
            </a:r>
            <a:r>
              <a:rPr lang="en-US" altLang="en-US" sz="1800" b="1" baseline="40000" dirty="0">
                <a:solidFill>
                  <a:schemeClr val="tx1"/>
                </a:solidFill>
                <a:latin typeface="Palatino Linotype" panose="02040502050505030304" pitchFamily="18" charset="0"/>
              </a:rPr>
              <a:t>*</a:t>
            </a:r>
            <a:r>
              <a:rPr lang="en-US" alt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bb (a + b)*</a:t>
            </a:r>
            <a:br>
              <a:rPr lang="en-US" alt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</a:br>
            <a:endParaRPr lang="en-US" sz="18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B524CCE7-AA87-4AA3-A94F-743EDB3EA61D}"/>
              </a:ext>
            </a:extLst>
          </p:cNvPr>
          <p:cNvSpPr/>
          <p:nvPr/>
        </p:nvSpPr>
        <p:spPr>
          <a:xfrm>
            <a:off x="219797" y="6210300"/>
            <a:ext cx="838200" cy="533400"/>
          </a:xfrm>
          <a:prstGeom prst="wedgeRoundRectCallout">
            <a:avLst>
              <a:gd name="adj1" fmla="val 137099"/>
              <a:gd name="adj2" fmla="val -9161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E7D493E-966B-4ED2-B9ED-A1316E05B2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B41B7A-E5D0-41C8-B791-1D0706291811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30F86D3C-3666-4551-BD71-0506A71B3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51588"/>
            <a:ext cx="588962" cy="506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EBF4AC9D-2EB3-45D8-B99B-C0B714DF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8" y="1562100"/>
            <a:ext cx="639762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9B03C19B-1995-49E6-973D-D5E64F72D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27813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606" name="Group 6">
            <a:extLst>
              <a:ext uri="{FF2B5EF4-FFF2-40B4-BE49-F238E27FC236}">
                <a16:creationId xmlns:a16="http://schemas.microsoft.com/office/drawing/2014/main" id="{64108653-09C8-4D8F-8089-4CF993C6F004}"/>
              </a:ext>
            </a:extLst>
          </p:cNvPr>
          <p:cNvGrpSpPr>
            <a:grpSpLocks/>
          </p:cNvGrpSpPr>
          <p:nvPr/>
        </p:nvGrpSpPr>
        <p:grpSpPr bwMode="auto">
          <a:xfrm>
            <a:off x="638176" y="3663950"/>
            <a:ext cx="995363" cy="646113"/>
            <a:chOff x="804" y="2640"/>
            <a:chExt cx="627" cy="407"/>
          </a:xfrm>
        </p:grpSpPr>
        <p:sp>
          <p:nvSpPr>
            <p:cNvPr id="25639" name="Oval 7">
              <a:extLst>
                <a:ext uri="{FF2B5EF4-FFF2-40B4-BE49-F238E27FC236}">
                  <a16:creationId xmlns:a16="http://schemas.microsoft.com/office/drawing/2014/main" id="{EAB2A9DC-F7A3-4383-81B4-D5A8EBFF7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0" name="Text Box 8">
              <a:extLst>
                <a:ext uri="{FF2B5EF4-FFF2-40B4-BE49-F238E27FC236}">
                  <a16:creationId xmlns:a16="http://schemas.microsoft.com/office/drawing/2014/main" id="{8959CEDC-50A0-46D3-B912-8DDDC7B8F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" y="2640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1600" b="1" dirty="0">
                  <a:solidFill>
                    <a:schemeClr val="tx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1–</a:t>
              </a:r>
              <a:endParaRPr lang="en-US" altLang="en-US" sz="11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607" name="Oval 9">
            <a:extLst>
              <a:ext uri="{FF2B5EF4-FFF2-40B4-BE49-F238E27FC236}">
                <a16:creationId xmlns:a16="http://schemas.microsoft.com/office/drawing/2014/main" id="{69B46C27-84CB-4135-977C-6A75C116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5810250"/>
            <a:ext cx="639763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25608" name="Group 10">
            <a:extLst>
              <a:ext uri="{FF2B5EF4-FFF2-40B4-BE49-F238E27FC236}">
                <a16:creationId xmlns:a16="http://schemas.microsoft.com/office/drawing/2014/main" id="{ECF8FE2B-2ACD-44A6-ABC6-BC1FF3B3716A}"/>
              </a:ext>
            </a:extLst>
          </p:cNvPr>
          <p:cNvGrpSpPr>
            <a:grpSpLocks/>
          </p:cNvGrpSpPr>
          <p:nvPr/>
        </p:nvGrpSpPr>
        <p:grpSpPr bwMode="auto">
          <a:xfrm>
            <a:off x="7781925" y="3651253"/>
            <a:ext cx="965200" cy="669926"/>
            <a:chOff x="804" y="2644"/>
            <a:chExt cx="608" cy="422"/>
          </a:xfrm>
        </p:grpSpPr>
        <p:sp>
          <p:nvSpPr>
            <p:cNvPr id="25637" name="Oval 11">
              <a:extLst>
                <a:ext uri="{FF2B5EF4-FFF2-40B4-BE49-F238E27FC236}">
                  <a16:creationId xmlns:a16="http://schemas.microsoft.com/office/drawing/2014/main" id="{F53743E5-E31A-49EE-BFB6-6AFA550A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38" name="Text Box 12">
              <a:extLst>
                <a:ext uri="{FF2B5EF4-FFF2-40B4-BE49-F238E27FC236}">
                  <a16:creationId xmlns:a16="http://schemas.microsoft.com/office/drawing/2014/main" id="{092839AF-B5E7-4C4B-8795-BB581952A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2672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1600" b="1" dirty="0">
                  <a:solidFill>
                    <a:schemeClr val="tx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6+</a:t>
              </a:r>
              <a:endParaRPr lang="en-US" altLang="en-US" sz="11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609" name="Group 13">
            <a:extLst>
              <a:ext uri="{FF2B5EF4-FFF2-40B4-BE49-F238E27FC236}">
                <a16:creationId xmlns:a16="http://schemas.microsoft.com/office/drawing/2014/main" id="{A48B6AC9-742A-4403-AC84-08F3E877658B}"/>
              </a:ext>
            </a:extLst>
          </p:cNvPr>
          <p:cNvGrpSpPr>
            <a:grpSpLocks/>
          </p:cNvGrpSpPr>
          <p:nvPr/>
        </p:nvGrpSpPr>
        <p:grpSpPr bwMode="auto">
          <a:xfrm rot="-300000">
            <a:off x="7715250" y="3082925"/>
            <a:ext cx="685800" cy="593725"/>
            <a:chOff x="2880" y="3312"/>
            <a:chExt cx="408" cy="336"/>
          </a:xfrm>
        </p:grpSpPr>
        <p:sp>
          <p:nvSpPr>
            <p:cNvPr id="25634" name="Freeform 14">
              <a:extLst>
                <a:ext uri="{FF2B5EF4-FFF2-40B4-BE49-F238E27FC236}">
                  <a16:creationId xmlns:a16="http://schemas.microsoft.com/office/drawing/2014/main" id="{0C057A77-C0F0-436C-B0B1-80073B24F696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214 h 378"/>
                <a:gd name="T2" fmla="*/ 300 w 408"/>
                <a:gd name="T3" fmla="*/ 210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Freeform 15">
              <a:extLst>
                <a:ext uri="{FF2B5EF4-FFF2-40B4-BE49-F238E27FC236}">
                  <a16:creationId xmlns:a16="http://schemas.microsoft.com/office/drawing/2014/main" id="{5986B676-6AEA-4E58-9E0D-53DB91EB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Freeform 16">
              <a:extLst>
                <a:ext uri="{FF2B5EF4-FFF2-40B4-BE49-F238E27FC236}">
                  <a16:creationId xmlns:a16="http://schemas.microsoft.com/office/drawing/2014/main" id="{4EE8BE42-61F6-43FF-9A54-556672D4B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0" name="Text Box 19">
            <a:extLst>
              <a:ext uri="{FF2B5EF4-FFF2-40B4-BE49-F238E27FC236}">
                <a16:creationId xmlns:a16="http://schemas.microsoft.com/office/drawing/2014/main" id="{CAE1ADB7-27BD-4786-8948-882D6615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16383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1" name="Text Box 20">
            <a:extLst>
              <a:ext uri="{FF2B5EF4-FFF2-40B4-BE49-F238E27FC236}">
                <a16:creationId xmlns:a16="http://schemas.microsoft.com/office/drawing/2014/main" id="{6B853133-5513-47C4-B7FF-7C2836BE2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584835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2" name="Oval 21">
            <a:extLst>
              <a:ext uri="{FF2B5EF4-FFF2-40B4-BE49-F238E27FC236}">
                <a16:creationId xmlns:a16="http://schemas.microsoft.com/office/drawing/2014/main" id="{7ED6842F-BD68-4180-9289-9724931E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1581150"/>
            <a:ext cx="639762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3" name="Oval 22">
            <a:extLst>
              <a:ext uri="{FF2B5EF4-FFF2-40B4-BE49-F238E27FC236}">
                <a16:creationId xmlns:a16="http://schemas.microsoft.com/office/drawing/2014/main" id="{AE1B3715-207B-4C6E-9A32-871D039FF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5829300"/>
            <a:ext cx="639763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4" name="Text Box 23">
            <a:extLst>
              <a:ext uri="{FF2B5EF4-FFF2-40B4-BE49-F238E27FC236}">
                <a16:creationId xmlns:a16="http://schemas.microsoft.com/office/drawing/2014/main" id="{F37CBB31-D6A5-400D-BDB7-DC90A994C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165735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15" name="Text Box 24">
            <a:extLst>
              <a:ext uri="{FF2B5EF4-FFF2-40B4-BE49-F238E27FC236}">
                <a16:creationId xmlns:a16="http://schemas.microsoft.com/office/drawing/2014/main" id="{C34265EC-7B60-417B-AF50-AF8046FDA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58674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5616" name="Line 25">
            <a:extLst>
              <a:ext uri="{FF2B5EF4-FFF2-40B4-BE49-F238E27FC236}">
                <a16:creationId xmlns:a16="http://schemas.microsoft.com/office/drawing/2014/main" id="{1814DDBC-2401-419A-8790-7753D0D11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905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26">
            <a:extLst>
              <a:ext uri="{FF2B5EF4-FFF2-40B4-BE49-F238E27FC236}">
                <a16:creationId xmlns:a16="http://schemas.microsoft.com/office/drawing/2014/main" id="{A911249D-A788-4EC1-BB2D-CF90ED4D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1912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27">
            <a:extLst>
              <a:ext uri="{FF2B5EF4-FFF2-40B4-BE49-F238E27FC236}">
                <a16:creationId xmlns:a16="http://schemas.microsoft.com/office/drawing/2014/main" id="{519BC60E-6982-4434-8B21-3E9EBA896C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0150" y="2019300"/>
            <a:ext cx="1981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28">
            <a:extLst>
              <a:ext uri="{FF2B5EF4-FFF2-40B4-BE49-F238E27FC236}">
                <a16:creationId xmlns:a16="http://schemas.microsoft.com/office/drawing/2014/main" id="{8A956F7E-2BDE-49EF-A7E2-EB92BAF148D2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181100" y="424815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9">
            <a:extLst>
              <a:ext uri="{FF2B5EF4-FFF2-40B4-BE49-F238E27FC236}">
                <a16:creationId xmlns:a16="http://schemas.microsoft.com/office/drawing/2014/main" id="{772D3356-FA65-478F-880F-3D8E9C0AB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7450" y="4248150"/>
            <a:ext cx="1676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30">
            <a:extLst>
              <a:ext uri="{FF2B5EF4-FFF2-40B4-BE49-F238E27FC236}">
                <a16:creationId xmlns:a16="http://schemas.microsoft.com/office/drawing/2014/main" id="{406C94C3-B96C-406E-A163-0B0C9768C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1943100"/>
            <a:ext cx="1600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31">
            <a:extLst>
              <a:ext uri="{FF2B5EF4-FFF2-40B4-BE49-F238E27FC236}">
                <a16:creationId xmlns:a16="http://schemas.microsoft.com/office/drawing/2014/main" id="{563A74A1-C731-408A-834D-B4232B170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15240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3" name="Text Box 32">
            <a:extLst>
              <a:ext uri="{FF2B5EF4-FFF2-40B4-BE49-F238E27FC236}">
                <a16:creationId xmlns:a16="http://schemas.microsoft.com/office/drawing/2014/main" id="{4B3D17E4-4594-4FA3-A867-E1999A78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245745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4" name="Text Box 33">
            <a:extLst>
              <a:ext uri="{FF2B5EF4-FFF2-40B4-BE49-F238E27FC236}">
                <a16:creationId xmlns:a16="http://schemas.microsoft.com/office/drawing/2014/main" id="{799E48B7-D71F-4807-9B3E-BB36CD247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2263" y="29337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</a:rPr>
              <a:t>a,b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5" name="Text Box 34">
            <a:extLst>
              <a:ext uri="{FF2B5EF4-FFF2-40B4-BE49-F238E27FC236}">
                <a16:creationId xmlns:a16="http://schemas.microsoft.com/office/drawing/2014/main" id="{AC0EEE62-8335-42DC-B1BB-327AFDA8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46863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5626" name="Text Box 35">
            <a:extLst>
              <a:ext uri="{FF2B5EF4-FFF2-40B4-BE49-F238E27FC236}">
                <a16:creationId xmlns:a16="http://schemas.microsoft.com/office/drawing/2014/main" id="{5E573152-A2C4-47EF-8DD7-3D29F4D3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581025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5627" name="Text Box 36">
            <a:extLst>
              <a:ext uri="{FF2B5EF4-FFF2-40B4-BE49-F238E27FC236}">
                <a16:creationId xmlns:a16="http://schemas.microsoft.com/office/drawing/2014/main" id="{46A7170B-2B7F-4870-B53A-D335DA7EF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3" y="48387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25628" name="Group 43">
            <a:extLst>
              <a:ext uri="{FF2B5EF4-FFF2-40B4-BE49-F238E27FC236}">
                <a16:creationId xmlns:a16="http://schemas.microsoft.com/office/drawing/2014/main" id="{15DA6B18-D272-4394-A5D9-E693ADDF3ED3}"/>
              </a:ext>
            </a:extLst>
          </p:cNvPr>
          <p:cNvGrpSpPr>
            <a:grpSpLocks/>
          </p:cNvGrpSpPr>
          <p:nvPr/>
        </p:nvGrpSpPr>
        <p:grpSpPr bwMode="auto">
          <a:xfrm rot="-300000">
            <a:off x="552450" y="3105150"/>
            <a:ext cx="685800" cy="593725"/>
            <a:chOff x="2880" y="3312"/>
            <a:chExt cx="408" cy="336"/>
          </a:xfrm>
        </p:grpSpPr>
        <p:sp>
          <p:nvSpPr>
            <p:cNvPr id="25631" name="Freeform 44">
              <a:extLst>
                <a:ext uri="{FF2B5EF4-FFF2-40B4-BE49-F238E27FC236}">
                  <a16:creationId xmlns:a16="http://schemas.microsoft.com/office/drawing/2014/main" id="{8E19E202-0ABA-4384-B580-641CCBE22D36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214 h 378"/>
                <a:gd name="T2" fmla="*/ 300 w 408"/>
                <a:gd name="T3" fmla="*/ 210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Freeform 45">
              <a:extLst>
                <a:ext uri="{FF2B5EF4-FFF2-40B4-BE49-F238E27FC236}">
                  <a16:creationId xmlns:a16="http://schemas.microsoft.com/office/drawing/2014/main" id="{15E5EB3B-2F48-431E-863A-09015A9A3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Freeform 46">
              <a:extLst>
                <a:ext uri="{FF2B5EF4-FFF2-40B4-BE49-F238E27FC236}">
                  <a16:creationId xmlns:a16="http://schemas.microsoft.com/office/drawing/2014/main" id="{E13604EA-5217-413D-B175-6C74A1928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9" name="Text Box 47">
            <a:extLst>
              <a:ext uri="{FF2B5EF4-FFF2-40B4-BE49-F238E27FC236}">
                <a16:creationId xmlns:a16="http://schemas.microsoft.com/office/drawing/2014/main" id="{145A09AF-6387-4A18-8559-843D16E9A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337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</a:rPr>
              <a:t>a,b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2FBDF3-2D19-405B-B329-AA5EC4B28DB4}"/>
              </a:ext>
            </a:extLst>
          </p:cNvPr>
          <p:cNvSpPr txBox="1"/>
          <p:nvPr/>
        </p:nvSpPr>
        <p:spPr>
          <a:xfrm>
            <a:off x="265257" y="1068028"/>
            <a:ext cx="8519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Regular Expression = </a:t>
            </a:r>
            <a:r>
              <a:rPr lang="en-US" altLang="en-US" sz="1800" b="1" dirty="0">
                <a:latin typeface="Palatino Linotype" panose="02040502050505030304" pitchFamily="18" charset="0"/>
              </a:rPr>
              <a:t>(</a:t>
            </a:r>
            <a:r>
              <a:rPr lang="en-US" altLang="en-US" sz="1800" dirty="0"/>
              <a:t>a + b)</a:t>
            </a:r>
            <a:r>
              <a:rPr lang="en-US" altLang="en-US" sz="1800" baseline="40000" dirty="0"/>
              <a:t>* 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bbb</a:t>
            </a:r>
            <a:r>
              <a:rPr lang="en-US" altLang="en-US" sz="1800" dirty="0"/>
              <a:t>  ( a + b )</a:t>
            </a:r>
            <a:r>
              <a:rPr lang="en-US" altLang="en-US" sz="1800" baseline="40000" dirty="0"/>
              <a:t>*</a:t>
            </a:r>
            <a:r>
              <a:rPr lang="en-US" altLang="en-US" sz="1800" dirty="0"/>
              <a:t>+ </a:t>
            </a:r>
            <a:r>
              <a:rPr lang="en-US" altLang="en-US" sz="1800" b="1" dirty="0">
                <a:latin typeface="Palatino Linotype" panose="02040502050505030304" pitchFamily="18" charset="0"/>
              </a:rPr>
              <a:t>(</a:t>
            </a:r>
            <a:r>
              <a:rPr lang="en-US" altLang="en-US" sz="1800" dirty="0"/>
              <a:t>a + b)</a:t>
            </a:r>
            <a:r>
              <a:rPr lang="en-US" altLang="en-US" sz="1800" baseline="40000" dirty="0"/>
              <a:t>* 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aaa</a:t>
            </a:r>
            <a:r>
              <a:rPr lang="en-US" altLang="en-US" sz="1800" dirty="0"/>
              <a:t> ( a + b )</a:t>
            </a:r>
            <a:r>
              <a:rPr lang="en-US" altLang="en-US" sz="1800" baseline="40000" dirty="0"/>
              <a:t>*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AF838C06-A25E-4E57-8A12-F81D5DAC4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448" y="342138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4DBFDB49-A0A8-4ECF-939E-13830A56ED0B}"/>
              </a:ext>
            </a:extLst>
          </p:cNvPr>
          <p:cNvSpPr/>
          <p:nvPr/>
        </p:nvSpPr>
        <p:spPr>
          <a:xfrm>
            <a:off x="558800" y="5856236"/>
            <a:ext cx="838200" cy="533400"/>
          </a:xfrm>
          <a:prstGeom prst="wedgeRoundRectCallout">
            <a:avLst>
              <a:gd name="adj1" fmla="val 137099"/>
              <a:gd name="adj2" fmla="val -9161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NFA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41C59511-B097-49D0-842B-67F9DB717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3B9826C-3DB1-4222-92D1-ABCE92340B5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Text Box 86">
            <a:extLst>
              <a:ext uri="{FF2B5EF4-FFF2-40B4-BE49-F238E27FC236}">
                <a16:creationId xmlns:a16="http://schemas.microsoft.com/office/drawing/2014/main" id="{CDF52A62-7436-4FB3-B6D9-57878D125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51588"/>
            <a:ext cx="588962" cy="506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7652" name="Group 139">
            <a:extLst>
              <a:ext uri="{FF2B5EF4-FFF2-40B4-BE49-F238E27FC236}">
                <a16:creationId xmlns:a16="http://schemas.microsoft.com/office/drawing/2014/main" id="{88AE92D7-1675-4E69-B35A-2E8FA0F9250E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1524000"/>
            <a:ext cx="8324850" cy="4953000"/>
            <a:chOff x="324" y="960"/>
            <a:chExt cx="5244" cy="3120"/>
          </a:xfrm>
        </p:grpSpPr>
        <p:sp>
          <p:nvSpPr>
            <p:cNvPr id="27654" name="Oval 99">
              <a:extLst>
                <a:ext uri="{FF2B5EF4-FFF2-40B4-BE49-F238E27FC236}">
                  <a16:creationId xmlns:a16="http://schemas.microsoft.com/office/drawing/2014/main" id="{0267FFB4-97DA-4234-87C3-80090EDEA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98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655" name="Text Box 100">
              <a:extLst>
                <a:ext uri="{FF2B5EF4-FFF2-40B4-BE49-F238E27FC236}">
                  <a16:creationId xmlns:a16="http://schemas.microsoft.com/office/drawing/2014/main" id="{C44780D1-52C9-41C1-856C-CB1359CCA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752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7656" name="Group 101">
              <a:extLst>
                <a:ext uri="{FF2B5EF4-FFF2-40B4-BE49-F238E27FC236}">
                  <a16:creationId xmlns:a16="http://schemas.microsoft.com/office/drawing/2014/main" id="{FF9B4D5D-8C72-4A6E-B344-E0DBA2BA5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" y="2302"/>
              <a:ext cx="566" cy="413"/>
              <a:chOff x="726" y="2634"/>
              <a:chExt cx="566" cy="413"/>
            </a:xfrm>
          </p:grpSpPr>
          <p:sp>
            <p:nvSpPr>
              <p:cNvPr id="27691" name="Oval 102">
                <a:extLst>
                  <a:ext uri="{FF2B5EF4-FFF2-40B4-BE49-F238E27FC236}">
                    <a16:creationId xmlns:a16="http://schemas.microsoft.com/office/drawing/2014/main" id="{C86869F1-6CF2-4665-AAEA-40A8921F3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2" name="Text Box 103">
                <a:extLst>
                  <a:ext uri="{FF2B5EF4-FFF2-40B4-BE49-F238E27FC236}">
                    <a16:creationId xmlns:a16="http://schemas.microsoft.com/office/drawing/2014/main" id="{EC5F3E8B-9CC1-4395-936C-E269A385C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sz="1600">
                    <a:solidFill>
                      <a:schemeClr val="tx1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1––</a:t>
                </a:r>
                <a:endPara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657" name="Oval 104">
              <a:extLst>
                <a:ext uri="{FF2B5EF4-FFF2-40B4-BE49-F238E27FC236}">
                  <a16:creationId xmlns:a16="http://schemas.microsoft.com/office/drawing/2014/main" id="{9C09B266-8216-4F9B-9ADF-E25263F4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660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27658" name="Group 106">
              <a:extLst>
                <a:ext uri="{FF2B5EF4-FFF2-40B4-BE49-F238E27FC236}">
                  <a16:creationId xmlns:a16="http://schemas.microsoft.com/office/drawing/2014/main" id="{E7E6FA35-1975-4AD5-B236-589773983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4" y="2290"/>
              <a:ext cx="566" cy="413"/>
              <a:chOff x="726" y="2634"/>
              <a:chExt cx="566" cy="413"/>
            </a:xfrm>
          </p:grpSpPr>
          <p:sp>
            <p:nvSpPr>
              <p:cNvPr id="27689" name="Oval 107">
                <a:extLst>
                  <a:ext uri="{FF2B5EF4-FFF2-40B4-BE49-F238E27FC236}">
                    <a16:creationId xmlns:a16="http://schemas.microsoft.com/office/drawing/2014/main" id="{B51B0E80-E61E-4F6F-93F9-14C7A3BC6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0" name="Text Box 108">
                <a:extLst>
                  <a:ext uri="{FF2B5EF4-FFF2-40B4-BE49-F238E27FC236}">
                    <a16:creationId xmlns:a16="http://schemas.microsoft.com/office/drawing/2014/main" id="{2C1322C2-BDDE-4AAD-99E4-D4EBC33D51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sz="1600">
                    <a:solidFill>
                      <a:schemeClr val="tx1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6+</a:t>
                </a:r>
                <a:endPara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659" name="Group 109">
              <a:extLst>
                <a:ext uri="{FF2B5EF4-FFF2-40B4-BE49-F238E27FC236}">
                  <a16:creationId xmlns:a16="http://schemas.microsoft.com/office/drawing/2014/main" id="{FCEC7A50-51C8-48AF-AA2C-FDB33F652597}"/>
                </a:ext>
              </a:extLst>
            </p:cNvPr>
            <p:cNvGrpSpPr>
              <a:grpSpLocks/>
            </p:cNvGrpSpPr>
            <p:nvPr/>
          </p:nvGrpSpPr>
          <p:grpSpPr bwMode="auto">
            <a:xfrm rot="-300000">
              <a:off x="4860" y="1942"/>
              <a:ext cx="432" cy="374"/>
              <a:chOff x="2880" y="3312"/>
              <a:chExt cx="408" cy="336"/>
            </a:xfrm>
          </p:grpSpPr>
          <p:sp>
            <p:nvSpPr>
              <p:cNvPr id="27686" name="Freeform 110">
                <a:extLst>
                  <a:ext uri="{FF2B5EF4-FFF2-40B4-BE49-F238E27FC236}">
                    <a16:creationId xmlns:a16="http://schemas.microsoft.com/office/drawing/2014/main" id="{07F0769D-D79A-433D-AC90-529B48C5F3A9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186 h 378"/>
                  <a:gd name="T2" fmla="*/ 300 w 408"/>
                  <a:gd name="T3" fmla="*/ 182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Freeform 111">
                <a:extLst>
                  <a:ext uri="{FF2B5EF4-FFF2-40B4-BE49-F238E27FC236}">
                    <a16:creationId xmlns:a16="http://schemas.microsoft.com/office/drawing/2014/main" id="{09E94453-263E-496B-AA4F-282977F49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Freeform 112">
                <a:extLst>
                  <a:ext uri="{FF2B5EF4-FFF2-40B4-BE49-F238E27FC236}">
                    <a16:creationId xmlns:a16="http://schemas.microsoft.com/office/drawing/2014/main" id="{69D77721-290E-46A5-B2B7-80E9C7B5C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60" name="Freeform 113">
              <a:extLst>
                <a:ext uri="{FF2B5EF4-FFF2-40B4-BE49-F238E27FC236}">
                  <a16:creationId xmlns:a16="http://schemas.microsoft.com/office/drawing/2014/main" id="{002D1383-101E-4450-8FC6-A650A4CB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" y="1399"/>
              <a:ext cx="376" cy="2280"/>
            </a:xfrm>
            <a:custGeom>
              <a:avLst/>
              <a:gdLst>
                <a:gd name="T0" fmla="*/ 0 w 376"/>
                <a:gd name="T1" fmla="*/ 0 h 2280"/>
                <a:gd name="T2" fmla="*/ 0 w 376"/>
                <a:gd name="T3" fmla="*/ 2280 h 2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6" h="2280">
                  <a:moveTo>
                    <a:pt x="0" y="0"/>
                  </a:moveTo>
                  <a:cubicBezTo>
                    <a:pt x="376" y="648"/>
                    <a:pt x="376" y="1544"/>
                    <a:pt x="0" y="228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Freeform 114">
              <a:extLst>
                <a:ext uri="{FF2B5EF4-FFF2-40B4-BE49-F238E27FC236}">
                  <a16:creationId xmlns:a16="http://schemas.microsoft.com/office/drawing/2014/main" id="{08381458-D770-4785-A387-9589DF4F44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89" y="1391"/>
              <a:ext cx="376" cy="2280"/>
            </a:xfrm>
            <a:custGeom>
              <a:avLst/>
              <a:gdLst>
                <a:gd name="T0" fmla="*/ 0 w 376"/>
                <a:gd name="T1" fmla="*/ 0 h 2280"/>
                <a:gd name="T2" fmla="*/ 0 w 376"/>
                <a:gd name="T3" fmla="*/ 2280 h 2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6" h="2280">
                  <a:moveTo>
                    <a:pt x="0" y="0"/>
                  </a:moveTo>
                  <a:cubicBezTo>
                    <a:pt x="376" y="648"/>
                    <a:pt x="376" y="1544"/>
                    <a:pt x="0" y="228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Text Box 115">
              <a:extLst>
                <a:ext uri="{FF2B5EF4-FFF2-40B4-BE49-F238E27FC236}">
                  <a16:creationId xmlns:a16="http://schemas.microsoft.com/office/drawing/2014/main" id="{FD59EA48-8EF8-40F2-9815-A40C61F91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1032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3" name="Text Box 116">
              <a:extLst>
                <a:ext uri="{FF2B5EF4-FFF2-40B4-BE49-F238E27FC236}">
                  <a16:creationId xmlns:a16="http://schemas.microsoft.com/office/drawing/2014/main" id="{490D7608-3CAC-4330-8D9F-F2A43B581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3684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4" name="Oval 117">
              <a:extLst>
                <a:ext uri="{FF2B5EF4-FFF2-40B4-BE49-F238E27FC236}">
                  <a16:creationId xmlns:a16="http://schemas.microsoft.com/office/drawing/2014/main" id="{0B224C05-E115-4777-AF6F-699A7309A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996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5" name="Oval 118">
              <a:extLst>
                <a:ext uri="{FF2B5EF4-FFF2-40B4-BE49-F238E27FC236}">
                  <a16:creationId xmlns:a16="http://schemas.microsoft.com/office/drawing/2014/main" id="{0A19FC8F-0D7E-4181-8436-1C51A6A8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3672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6" name="Text Box 119">
              <a:extLst>
                <a:ext uri="{FF2B5EF4-FFF2-40B4-BE49-F238E27FC236}">
                  <a16:creationId xmlns:a16="http://schemas.microsoft.com/office/drawing/2014/main" id="{9A36C1E8-6EDA-47A7-A5C1-1EF5C4F71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1044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667" name="Text Box 120">
              <a:extLst>
                <a:ext uri="{FF2B5EF4-FFF2-40B4-BE49-F238E27FC236}">
                  <a16:creationId xmlns:a16="http://schemas.microsoft.com/office/drawing/2014/main" id="{A77E6196-107C-4781-AC08-BCCCD5FB7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3696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668" name="Line 121">
              <a:extLst>
                <a:ext uri="{FF2B5EF4-FFF2-40B4-BE49-F238E27FC236}">
                  <a16:creationId xmlns:a16="http://schemas.microsoft.com/office/drawing/2014/main" id="{1CE346E1-53B2-439D-9E83-1C64BA390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120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122">
              <a:extLst>
                <a:ext uri="{FF2B5EF4-FFF2-40B4-BE49-F238E27FC236}">
                  <a16:creationId xmlns:a16="http://schemas.microsoft.com/office/drawing/2014/main" id="{2903A604-CBB8-476A-BE91-E5F53E9DC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90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123">
              <a:extLst>
                <a:ext uri="{FF2B5EF4-FFF2-40B4-BE49-F238E27FC236}">
                  <a16:creationId xmlns:a16="http://schemas.microsoft.com/office/drawing/2014/main" id="{B39D9190-8F4A-4608-A19B-08923F031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6" y="1272"/>
              <a:ext cx="124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124">
              <a:extLst>
                <a:ext uri="{FF2B5EF4-FFF2-40B4-BE49-F238E27FC236}">
                  <a16:creationId xmlns:a16="http://schemas.microsoft.com/office/drawing/2014/main" id="{985F8CC2-A2CF-4740-9A61-EDDA00D5DF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4" y="2676"/>
              <a:ext cx="12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125">
              <a:extLst>
                <a:ext uri="{FF2B5EF4-FFF2-40B4-BE49-F238E27FC236}">
                  <a16:creationId xmlns:a16="http://schemas.microsoft.com/office/drawing/2014/main" id="{A5281400-CE54-47AC-8132-69C314775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8" y="2676"/>
              <a:ext cx="105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126">
              <a:extLst>
                <a:ext uri="{FF2B5EF4-FFF2-40B4-BE49-F238E27FC236}">
                  <a16:creationId xmlns:a16="http://schemas.microsoft.com/office/drawing/2014/main" id="{6475FB94-8F65-4DC5-A2BF-35A7E4B70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2" y="1224"/>
              <a:ext cx="100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Text Box 127">
              <a:extLst>
                <a:ext uri="{FF2B5EF4-FFF2-40B4-BE49-F238E27FC236}">
                  <a16:creationId xmlns:a16="http://schemas.microsoft.com/office/drawing/2014/main" id="{DD5DB3EF-12D2-4CF5-BA7D-7BA3FFA66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960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5" name="Text Box 128">
              <a:extLst>
                <a:ext uri="{FF2B5EF4-FFF2-40B4-BE49-F238E27FC236}">
                  <a16:creationId xmlns:a16="http://schemas.microsoft.com/office/drawing/2014/main" id="{4CF76481-954A-4F1B-B6D6-2F0EE485C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1548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6" name="Text Box 129">
              <a:extLst>
                <a:ext uri="{FF2B5EF4-FFF2-40B4-BE49-F238E27FC236}">
                  <a16:creationId xmlns:a16="http://schemas.microsoft.com/office/drawing/2014/main" id="{DE31F435-C2A2-4D0D-AE13-792D9BEC5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" y="1848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a,b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7" name="Text Box 130">
              <a:extLst>
                <a:ext uri="{FF2B5EF4-FFF2-40B4-BE49-F238E27FC236}">
                  <a16:creationId xmlns:a16="http://schemas.microsoft.com/office/drawing/2014/main" id="{45AE6289-86ED-4144-84E5-6D8D4B84E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2952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78" name="Text Box 131">
              <a:extLst>
                <a:ext uri="{FF2B5EF4-FFF2-40B4-BE49-F238E27FC236}">
                  <a16:creationId xmlns:a16="http://schemas.microsoft.com/office/drawing/2014/main" id="{288997BD-BD1E-4682-AB23-DD1F73F0C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3660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79" name="Text Box 132">
              <a:extLst>
                <a:ext uri="{FF2B5EF4-FFF2-40B4-BE49-F238E27FC236}">
                  <a16:creationId xmlns:a16="http://schemas.microsoft.com/office/drawing/2014/main" id="{5A4EDE76-F459-4EF5-8E73-24B6BDCDB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" y="3048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80" name="Text Box 133">
              <a:extLst>
                <a:ext uri="{FF2B5EF4-FFF2-40B4-BE49-F238E27FC236}">
                  <a16:creationId xmlns:a16="http://schemas.microsoft.com/office/drawing/2014/main" id="{F051EDCF-99A3-49CA-BCA4-F81745803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28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81" name="Text Box 134">
              <a:extLst>
                <a:ext uri="{FF2B5EF4-FFF2-40B4-BE49-F238E27FC236}">
                  <a16:creationId xmlns:a16="http://schemas.microsoft.com/office/drawing/2014/main" id="{A097EEA4-5658-4701-A5EB-2F5974CC7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" y="2328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82" name="Line 135">
              <a:extLst>
                <a:ext uri="{FF2B5EF4-FFF2-40B4-BE49-F238E27FC236}">
                  <a16:creationId xmlns:a16="http://schemas.microsoft.com/office/drawing/2014/main" id="{7913F236-E5B0-4196-A926-AD1D7D0D1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2" y="1320"/>
              <a:ext cx="1392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136">
              <a:extLst>
                <a:ext uri="{FF2B5EF4-FFF2-40B4-BE49-F238E27FC236}">
                  <a16:creationId xmlns:a16="http://schemas.microsoft.com/office/drawing/2014/main" id="{FB507170-39D9-4192-B829-74A63CBCC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2" y="1416"/>
              <a:ext cx="144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Text Box 137">
              <a:extLst>
                <a:ext uri="{FF2B5EF4-FFF2-40B4-BE49-F238E27FC236}">
                  <a16:creationId xmlns:a16="http://schemas.microsoft.com/office/drawing/2014/main" id="{F188B7A4-CDF1-40A9-810A-D5740B20F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1836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85" name="Text Box 138">
              <a:extLst>
                <a:ext uri="{FF2B5EF4-FFF2-40B4-BE49-F238E27FC236}">
                  <a16:creationId xmlns:a16="http://schemas.microsoft.com/office/drawing/2014/main" id="{D5F71914-B789-4B6C-9297-1D861EA30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2940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70C72D7-D142-4772-A2FA-E86D9B817E5D}"/>
              </a:ext>
            </a:extLst>
          </p:cNvPr>
          <p:cNvSpPr txBox="1"/>
          <p:nvPr/>
        </p:nvSpPr>
        <p:spPr>
          <a:xfrm>
            <a:off x="265257" y="1068028"/>
            <a:ext cx="8519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Regular Expression = </a:t>
            </a:r>
            <a:r>
              <a:rPr lang="en-US" altLang="en-US" sz="1800" b="1" dirty="0">
                <a:latin typeface="Palatino Linotype" panose="02040502050505030304" pitchFamily="18" charset="0"/>
              </a:rPr>
              <a:t>(</a:t>
            </a:r>
            <a:r>
              <a:rPr lang="en-US" altLang="en-US" sz="1800" dirty="0"/>
              <a:t>a + b)</a:t>
            </a:r>
            <a:r>
              <a:rPr lang="en-US" altLang="en-US" sz="1800" baseline="40000" dirty="0"/>
              <a:t>* 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bbb</a:t>
            </a:r>
            <a:r>
              <a:rPr lang="en-US" altLang="en-US" sz="1800" dirty="0"/>
              <a:t> ) ( a + b )</a:t>
            </a:r>
            <a:r>
              <a:rPr lang="en-US" altLang="en-US" sz="1800" baseline="40000" dirty="0"/>
              <a:t>*</a:t>
            </a:r>
            <a:r>
              <a:rPr lang="en-US" altLang="en-US" sz="1800" dirty="0"/>
              <a:t>+ </a:t>
            </a:r>
            <a:r>
              <a:rPr lang="en-US" altLang="en-US" sz="1800" b="1" dirty="0">
                <a:latin typeface="Palatino Linotype" panose="02040502050505030304" pitchFamily="18" charset="0"/>
              </a:rPr>
              <a:t>(</a:t>
            </a:r>
            <a:r>
              <a:rPr lang="en-US" altLang="en-US" sz="1800" dirty="0"/>
              <a:t>a + b)</a:t>
            </a:r>
            <a:r>
              <a:rPr lang="en-US" altLang="en-US" sz="1800" baseline="40000" dirty="0"/>
              <a:t>* 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aaa</a:t>
            </a:r>
            <a:r>
              <a:rPr lang="en-US" altLang="en-US" sz="1800" dirty="0"/>
              <a:t> ( a + b )</a:t>
            </a:r>
            <a:r>
              <a:rPr lang="en-US" altLang="en-US" sz="1800" baseline="40000" dirty="0"/>
              <a:t>*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5EFFAF07-B8C0-4382-928A-6C419FF11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448" y="342138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AC70B967-7D88-4997-A068-DEDD897D1FFF}"/>
              </a:ext>
            </a:extLst>
          </p:cNvPr>
          <p:cNvSpPr/>
          <p:nvPr/>
        </p:nvSpPr>
        <p:spPr>
          <a:xfrm>
            <a:off x="492464" y="5768182"/>
            <a:ext cx="838200" cy="533400"/>
          </a:xfrm>
          <a:prstGeom prst="wedgeRoundRectCallout">
            <a:avLst>
              <a:gd name="adj1" fmla="val 137099"/>
              <a:gd name="adj2" fmla="val -9161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93BAE046-B5D6-4D07-B2B3-F06775834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87884" y="5957766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A1D333-A5FE-4263-9E32-3C46095C6139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9461" name="Group 92">
            <a:extLst>
              <a:ext uri="{FF2B5EF4-FFF2-40B4-BE49-F238E27FC236}">
                <a16:creationId xmlns:a16="http://schemas.microsoft.com/office/drawing/2014/main" id="{93441221-35E8-419C-B266-792BE8976BEB}"/>
              </a:ext>
            </a:extLst>
          </p:cNvPr>
          <p:cNvGrpSpPr>
            <a:grpSpLocks/>
          </p:cNvGrpSpPr>
          <p:nvPr/>
        </p:nvGrpSpPr>
        <p:grpSpPr bwMode="auto">
          <a:xfrm>
            <a:off x="970756" y="3429000"/>
            <a:ext cx="7202488" cy="3063875"/>
            <a:chOff x="924" y="1452"/>
            <a:chExt cx="4537" cy="1930"/>
          </a:xfrm>
        </p:grpSpPr>
        <p:sp>
          <p:nvSpPr>
            <p:cNvPr id="19462" name="Text Box 12">
              <a:extLst>
                <a:ext uri="{FF2B5EF4-FFF2-40B4-BE49-F238E27FC236}">
                  <a16:creationId xmlns:a16="http://schemas.microsoft.com/office/drawing/2014/main" id="{779304A0-5327-464F-B8C2-D92DE942C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9" y="2096"/>
              <a:ext cx="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9463" name="Group 13">
              <a:extLst>
                <a:ext uri="{FF2B5EF4-FFF2-40B4-BE49-F238E27FC236}">
                  <a16:creationId xmlns:a16="http://schemas.microsoft.com/office/drawing/2014/main" id="{E28203C9-BB7B-4756-B7F8-6B8F92D74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1" y="1850"/>
              <a:ext cx="530" cy="387"/>
              <a:chOff x="726" y="2634"/>
              <a:chExt cx="566" cy="413"/>
            </a:xfrm>
          </p:grpSpPr>
          <p:sp>
            <p:nvSpPr>
              <p:cNvPr id="19527" name="Oval 14">
                <a:extLst>
                  <a:ext uri="{FF2B5EF4-FFF2-40B4-BE49-F238E27FC236}">
                    <a16:creationId xmlns:a16="http://schemas.microsoft.com/office/drawing/2014/main" id="{418A5ADC-1189-451B-B136-841F4DAF4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8" name="Text Box 15">
                <a:extLst>
                  <a:ext uri="{FF2B5EF4-FFF2-40B4-BE49-F238E27FC236}">
                    <a16:creationId xmlns:a16="http://schemas.microsoft.com/office/drawing/2014/main" id="{5B1EDD6D-450F-4041-856E-4A9C89507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+</a:t>
                </a:r>
                <a:endParaRPr lang="en-US" altLang="en-US" sz="1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64" name="Group 16">
              <a:extLst>
                <a:ext uri="{FF2B5EF4-FFF2-40B4-BE49-F238E27FC236}">
                  <a16:creationId xmlns:a16="http://schemas.microsoft.com/office/drawing/2014/main" id="{6B1269CB-7C6E-4987-9052-95246AF5ECEC}"/>
                </a:ext>
              </a:extLst>
            </p:cNvPr>
            <p:cNvGrpSpPr>
              <a:grpSpLocks/>
            </p:cNvGrpSpPr>
            <p:nvPr/>
          </p:nvGrpSpPr>
          <p:grpSpPr bwMode="auto">
            <a:xfrm rot="-300000">
              <a:off x="4965" y="1524"/>
              <a:ext cx="404" cy="350"/>
              <a:chOff x="2880" y="3312"/>
              <a:chExt cx="408" cy="336"/>
            </a:xfrm>
          </p:grpSpPr>
          <p:sp>
            <p:nvSpPr>
              <p:cNvPr id="19524" name="Freeform 17">
                <a:extLst>
                  <a:ext uri="{FF2B5EF4-FFF2-40B4-BE49-F238E27FC236}">
                    <a16:creationId xmlns:a16="http://schemas.microsoft.com/office/drawing/2014/main" id="{8081E8D8-047C-46A1-8103-468C9A2ACC35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214 h 378"/>
                  <a:gd name="T2" fmla="*/ 300 w 408"/>
                  <a:gd name="T3" fmla="*/ 210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5" name="Freeform 18">
                <a:extLst>
                  <a:ext uri="{FF2B5EF4-FFF2-40B4-BE49-F238E27FC236}">
                    <a16:creationId xmlns:a16="http://schemas.microsoft.com/office/drawing/2014/main" id="{18F304C7-7FB0-45D6-A85C-0F6A9824C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6" name="Freeform 19">
                <a:extLst>
                  <a:ext uri="{FF2B5EF4-FFF2-40B4-BE49-F238E27FC236}">
                    <a16:creationId xmlns:a16="http://schemas.microsoft.com/office/drawing/2014/main" id="{5AB5D318-FD91-434B-95F2-97D90D281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5" name="Freeform 20">
              <a:extLst>
                <a:ext uri="{FF2B5EF4-FFF2-40B4-BE49-F238E27FC236}">
                  <a16:creationId xmlns:a16="http://schemas.microsoft.com/office/drawing/2014/main" id="{354D8C44-9450-464D-A46F-98DA05850EF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735" y="2120"/>
              <a:ext cx="1267" cy="322"/>
            </a:xfrm>
            <a:custGeom>
              <a:avLst/>
              <a:gdLst>
                <a:gd name="T0" fmla="*/ 0 w 2176"/>
                <a:gd name="T1" fmla="*/ 284 h 336"/>
                <a:gd name="T2" fmla="*/ 250 w 2176"/>
                <a:gd name="T3" fmla="*/ 284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Text Box 21">
              <a:extLst>
                <a:ext uri="{FF2B5EF4-FFF2-40B4-BE49-F238E27FC236}">
                  <a16:creationId xmlns:a16="http://schemas.microsoft.com/office/drawing/2014/main" id="{5BC994D4-554A-4144-A0EB-6C9883ACA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256" y="1560"/>
              <a:ext cx="2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7" name="Text Box 31">
              <a:extLst>
                <a:ext uri="{FF2B5EF4-FFF2-40B4-BE49-F238E27FC236}">
                  <a16:creationId xmlns:a16="http://schemas.microsoft.com/office/drawing/2014/main" id="{2350ECF5-C7C4-4902-8C92-B15366A49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3036"/>
              <a:ext cx="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9468" name="Group 32">
              <a:extLst>
                <a:ext uri="{FF2B5EF4-FFF2-40B4-BE49-F238E27FC236}">
                  <a16:creationId xmlns:a16="http://schemas.microsoft.com/office/drawing/2014/main" id="{05986C4D-FB07-45F2-9478-87ADCED0D0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0" y="2802"/>
              <a:ext cx="530" cy="387"/>
              <a:chOff x="3491" y="3186"/>
              <a:chExt cx="530" cy="387"/>
            </a:xfrm>
          </p:grpSpPr>
          <p:sp>
            <p:nvSpPr>
              <p:cNvPr id="19522" name="Oval 33">
                <a:extLst>
                  <a:ext uri="{FF2B5EF4-FFF2-40B4-BE49-F238E27FC236}">
                    <a16:creationId xmlns:a16="http://schemas.microsoft.com/office/drawing/2014/main" id="{B71AFF4D-B3B1-4951-8EE8-0F671FA9D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3195"/>
                <a:ext cx="377" cy="3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3" name="Text Box 34">
                <a:extLst>
                  <a:ext uri="{FF2B5EF4-FFF2-40B4-BE49-F238E27FC236}">
                    <a16:creationId xmlns:a16="http://schemas.microsoft.com/office/drawing/2014/main" id="{B3853AEF-97FE-44B6-B222-9BC3F7806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1" y="3186"/>
                <a:ext cx="53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+</a:t>
                </a:r>
                <a:endParaRPr lang="en-US" altLang="en-US" sz="1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69" name="Group 35">
              <a:extLst>
                <a:ext uri="{FF2B5EF4-FFF2-40B4-BE49-F238E27FC236}">
                  <a16:creationId xmlns:a16="http://schemas.microsoft.com/office/drawing/2014/main" id="{FABF692F-BA8B-4056-9A62-F9A48DFB0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3" y="2476"/>
              <a:ext cx="404" cy="343"/>
              <a:chOff x="3524" y="2860"/>
              <a:chExt cx="404" cy="343"/>
            </a:xfrm>
          </p:grpSpPr>
          <p:sp>
            <p:nvSpPr>
              <p:cNvPr id="19519" name="Freeform 36">
                <a:extLst>
                  <a:ext uri="{FF2B5EF4-FFF2-40B4-BE49-F238E27FC236}">
                    <a16:creationId xmlns:a16="http://schemas.microsoft.com/office/drawing/2014/main" id="{DB8E5B91-CA95-447F-8488-961188918117}"/>
                  </a:ext>
                </a:extLst>
              </p:cNvPr>
              <p:cNvSpPr>
                <a:spLocks/>
              </p:cNvSpPr>
              <p:nvPr/>
            </p:nvSpPr>
            <p:spPr bwMode="auto">
              <a:xfrm rot="300000">
                <a:off x="3524" y="2860"/>
                <a:ext cx="404" cy="342"/>
              </a:xfrm>
              <a:custGeom>
                <a:avLst/>
                <a:gdLst>
                  <a:gd name="T0" fmla="*/ 188 w 408"/>
                  <a:gd name="T1" fmla="*/ 253 h 378"/>
                  <a:gd name="T2" fmla="*/ 288 w 408"/>
                  <a:gd name="T3" fmla="*/ 248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0" name="Freeform 37">
                <a:extLst>
                  <a:ext uri="{FF2B5EF4-FFF2-40B4-BE49-F238E27FC236}">
                    <a16:creationId xmlns:a16="http://schemas.microsoft.com/office/drawing/2014/main" id="{4BFA8A65-0AAE-45B3-A977-965E5290F9A1}"/>
                  </a:ext>
                </a:extLst>
              </p:cNvPr>
              <p:cNvSpPr>
                <a:spLocks/>
              </p:cNvSpPr>
              <p:nvPr/>
            </p:nvSpPr>
            <p:spPr bwMode="auto">
              <a:xfrm rot="-300000">
                <a:off x="3810" y="3154"/>
                <a:ext cx="36" cy="44"/>
              </a:xfrm>
              <a:custGeom>
                <a:avLst/>
                <a:gdLst>
                  <a:gd name="T0" fmla="*/ 0 w 36"/>
                  <a:gd name="T1" fmla="*/ 50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21" name="Freeform 38">
                <a:extLst>
                  <a:ext uri="{FF2B5EF4-FFF2-40B4-BE49-F238E27FC236}">
                    <a16:creationId xmlns:a16="http://schemas.microsoft.com/office/drawing/2014/main" id="{071C06EC-840F-4587-AD67-9B0C3A48A2CA}"/>
                  </a:ext>
                </a:extLst>
              </p:cNvPr>
              <p:cNvSpPr>
                <a:spLocks/>
              </p:cNvSpPr>
              <p:nvPr/>
            </p:nvSpPr>
            <p:spPr bwMode="auto">
              <a:xfrm rot="-300000">
                <a:off x="3804" y="3153"/>
                <a:ext cx="3" cy="50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56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0" name="Freeform 39">
              <a:extLst>
                <a:ext uri="{FF2B5EF4-FFF2-40B4-BE49-F238E27FC236}">
                  <a16:creationId xmlns:a16="http://schemas.microsoft.com/office/drawing/2014/main" id="{D1338620-793F-48EE-B6BB-F07515C22F3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736" y="3060"/>
              <a:ext cx="1267" cy="322"/>
            </a:xfrm>
            <a:custGeom>
              <a:avLst/>
              <a:gdLst>
                <a:gd name="T0" fmla="*/ 0 w 2176"/>
                <a:gd name="T1" fmla="*/ 284 h 336"/>
                <a:gd name="T2" fmla="*/ 250 w 2176"/>
                <a:gd name="T3" fmla="*/ 284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Text Box 40">
              <a:extLst>
                <a:ext uri="{FF2B5EF4-FFF2-40B4-BE49-F238E27FC236}">
                  <a16:creationId xmlns:a16="http://schemas.microsoft.com/office/drawing/2014/main" id="{5C84ABC1-97DF-4B60-88E9-D64971DE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255" y="2532"/>
              <a:ext cx="2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2" name="Text Box 6">
              <a:extLst>
                <a:ext uri="{FF2B5EF4-FFF2-40B4-BE49-F238E27FC236}">
                  <a16:creationId xmlns:a16="http://schemas.microsoft.com/office/drawing/2014/main" id="{227FD537-2537-49A5-BFED-ACD144171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2720"/>
              <a:ext cx="40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sz="4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3" name="Text Box 7">
              <a:extLst>
                <a:ext uri="{FF2B5EF4-FFF2-40B4-BE49-F238E27FC236}">
                  <a16:creationId xmlns:a16="http://schemas.microsoft.com/office/drawing/2014/main" id="{DE90788D-2926-426C-A5BB-CA4D5085E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" y="2040"/>
              <a:ext cx="401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4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4" name="Freeform 8">
              <a:extLst>
                <a:ext uri="{FF2B5EF4-FFF2-40B4-BE49-F238E27FC236}">
                  <a16:creationId xmlns:a16="http://schemas.microsoft.com/office/drawing/2014/main" id="{41A812D1-D678-46E0-9D69-6F388CFD8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" y="2096"/>
              <a:ext cx="656" cy="296"/>
            </a:xfrm>
            <a:custGeom>
              <a:avLst/>
              <a:gdLst>
                <a:gd name="T0" fmla="*/ 0 w 656"/>
                <a:gd name="T1" fmla="*/ 296 h 296"/>
                <a:gd name="T2" fmla="*/ 656 w 656"/>
                <a:gd name="T3" fmla="*/ 0 h 2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6" h="296">
                  <a:moveTo>
                    <a:pt x="0" y="296"/>
                  </a:moveTo>
                  <a:lnTo>
                    <a:pt x="65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Freeform 9">
              <a:extLst>
                <a:ext uri="{FF2B5EF4-FFF2-40B4-BE49-F238E27FC236}">
                  <a16:creationId xmlns:a16="http://schemas.microsoft.com/office/drawing/2014/main" id="{669BEACD-924D-4A6A-AFE8-0062AAA86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7" y="2624"/>
              <a:ext cx="688" cy="368"/>
            </a:xfrm>
            <a:custGeom>
              <a:avLst/>
              <a:gdLst>
                <a:gd name="T0" fmla="*/ 0 w 688"/>
                <a:gd name="T1" fmla="*/ 0 h 368"/>
                <a:gd name="T2" fmla="*/ 688 w 688"/>
                <a:gd name="T3" fmla="*/ 368 h 3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8" h="368">
                  <a:moveTo>
                    <a:pt x="0" y="0"/>
                  </a:moveTo>
                  <a:lnTo>
                    <a:pt x="688" y="36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76" name="Group 22">
              <a:extLst>
                <a:ext uri="{FF2B5EF4-FFF2-40B4-BE49-F238E27FC236}">
                  <a16:creationId xmlns:a16="http://schemas.microsoft.com/office/drawing/2014/main" id="{93A59D75-F231-41F3-9BD1-B983D4EE8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3" y="1860"/>
              <a:ext cx="566" cy="413"/>
              <a:chOff x="726" y="2634"/>
              <a:chExt cx="566" cy="413"/>
            </a:xfrm>
          </p:grpSpPr>
          <p:sp>
            <p:nvSpPr>
              <p:cNvPr id="19517" name="Oval 23">
                <a:extLst>
                  <a:ext uri="{FF2B5EF4-FFF2-40B4-BE49-F238E27FC236}">
                    <a16:creationId xmlns:a16="http://schemas.microsoft.com/office/drawing/2014/main" id="{97846D80-ACFD-4D44-9292-F037B889B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8" name="Text Box 24">
                <a:extLst>
                  <a:ext uri="{FF2B5EF4-FFF2-40B4-BE49-F238E27FC236}">
                    <a16:creationId xmlns:a16="http://schemas.microsoft.com/office/drawing/2014/main" id="{D09B4667-0E91-4D86-B50D-CB08B72E6D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77" name="Group 41">
              <a:extLst>
                <a:ext uri="{FF2B5EF4-FFF2-40B4-BE49-F238E27FC236}">
                  <a16:creationId xmlns:a16="http://schemas.microsoft.com/office/drawing/2014/main" id="{6EEF1C67-F7E5-4983-8599-F77C8395A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2" y="2812"/>
              <a:ext cx="566" cy="413"/>
              <a:chOff x="1823" y="3196"/>
              <a:chExt cx="566" cy="413"/>
            </a:xfrm>
          </p:grpSpPr>
          <p:sp>
            <p:nvSpPr>
              <p:cNvPr id="19515" name="Oval 42">
                <a:extLst>
                  <a:ext uri="{FF2B5EF4-FFF2-40B4-BE49-F238E27FC236}">
                    <a16:creationId xmlns:a16="http://schemas.microsoft.com/office/drawing/2014/main" id="{F2FE9799-22A0-45EF-8B28-FF9C943ED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3206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6" name="Text Box 43">
                <a:extLst>
                  <a:ext uri="{FF2B5EF4-FFF2-40B4-BE49-F238E27FC236}">
                    <a16:creationId xmlns:a16="http://schemas.microsoft.com/office/drawing/2014/main" id="{83CFEAB1-8B6D-48E6-A555-F0A989A04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3196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78" name="Group 49">
              <a:extLst>
                <a:ext uri="{FF2B5EF4-FFF2-40B4-BE49-F238E27FC236}">
                  <a16:creationId xmlns:a16="http://schemas.microsoft.com/office/drawing/2014/main" id="{CB5B8DFC-BE6F-4CBE-95BE-B98B13D8F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4" y="2296"/>
              <a:ext cx="530" cy="387"/>
              <a:chOff x="816" y="2680"/>
              <a:chExt cx="530" cy="387"/>
            </a:xfrm>
          </p:grpSpPr>
          <p:sp>
            <p:nvSpPr>
              <p:cNvPr id="19513" name="Oval 50">
                <a:extLst>
                  <a:ext uri="{FF2B5EF4-FFF2-40B4-BE49-F238E27FC236}">
                    <a16:creationId xmlns:a16="http://schemas.microsoft.com/office/drawing/2014/main" id="{E5D6ECA8-9AB5-4C8E-99BE-159F6B70D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2689"/>
                <a:ext cx="377" cy="3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4" name="Text Box 51">
                <a:extLst>
                  <a:ext uri="{FF2B5EF4-FFF2-40B4-BE49-F238E27FC236}">
                    <a16:creationId xmlns:a16="http://schemas.microsoft.com/office/drawing/2014/main" id="{2E3F4FB0-D83C-4E49-A8A4-2EDC2E01D4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680"/>
                <a:ext cx="53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sz="1600">
                    <a:solidFill>
                      <a:schemeClr val="tx1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1–</a:t>
                </a:r>
                <a:endPara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479" name="Freeform 52">
              <a:extLst>
                <a:ext uri="{FF2B5EF4-FFF2-40B4-BE49-F238E27FC236}">
                  <a16:creationId xmlns:a16="http://schemas.microsoft.com/office/drawing/2014/main" id="{11B33278-D4EC-4BB4-8ECF-8DB51A92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" y="1692"/>
              <a:ext cx="1267" cy="322"/>
            </a:xfrm>
            <a:custGeom>
              <a:avLst/>
              <a:gdLst>
                <a:gd name="T0" fmla="*/ 0 w 2176"/>
                <a:gd name="T1" fmla="*/ 284 h 336"/>
                <a:gd name="T2" fmla="*/ 250 w 2176"/>
                <a:gd name="T3" fmla="*/ 284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Freeform 53">
              <a:extLst>
                <a:ext uri="{FF2B5EF4-FFF2-40B4-BE49-F238E27FC236}">
                  <a16:creationId xmlns:a16="http://schemas.microsoft.com/office/drawing/2014/main" id="{A926AADB-E7D4-41B4-B2AA-3231EC10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1" y="2664"/>
              <a:ext cx="1267" cy="322"/>
            </a:xfrm>
            <a:custGeom>
              <a:avLst/>
              <a:gdLst>
                <a:gd name="T0" fmla="*/ 0 w 2176"/>
                <a:gd name="T1" fmla="*/ 284 h 336"/>
                <a:gd name="T2" fmla="*/ 250 w 2176"/>
                <a:gd name="T3" fmla="*/ 284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Oval 56">
              <a:extLst>
                <a:ext uri="{FF2B5EF4-FFF2-40B4-BE49-F238E27FC236}">
                  <a16:creationId xmlns:a16="http://schemas.microsoft.com/office/drawing/2014/main" id="{DCB91B0E-23F2-4C36-A193-4FD3F97FE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1870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9482" name="Group 58">
              <a:extLst>
                <a:ext uri="{FF2B5EF4-FFF2-40B4-BE49-F238E27FC236}">
                  <a16:creationId xmlns:a16="http://schemas.microsoft.com/office/drawing/2014/main" id="{41E25CE1-5A60-424B-8AFF-11645DB812ED}"/>
                </a:ext>
              </a:extLst>
            </p:cNvPr>
            <p:cNvGrpSpPr>
              <a:grpSpLocks/>
            </p:cNvGrpSpPr>
            <p:nvPr/>
          </p:nvGrpSpPr>
          <p:grpSpPr bwMode="auto">
            <a:xfrm rot="-300000">
              <a:off x="3277" y="1536"/>
              <a:ext cx="404" cy="350"/>
              <a:chOff x="2880" y="3312"/>
              <a:chExt cx="408" cy="336"/>
            </a:xfrm>
          </p:grpSpPr>
          <p:sp>
            <p:nvSpPr>
              <p:cNvPr id="19508" name="Freeform 59">
                <a:extLst>
                  <a:ext uri="{FF2B5EF4-FFF2-40B4-BE49-F238E27FC236}">
                    <a16:creationId xmlns:a16="http://schemas.microsoft.com/office/drawing/2014/main" id="{F1E062B5-78C3-4114-B0B3-636D48231C25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214 h 378"/>
                  <a:gd name="T2" fmla="*/ 300 w 408"/>
                  <a:gd name="T3" fmla="*/ 210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9" name="Freeform 60">
                <a:extLst>
                  <a:ext uri="{FF2B5EF4-FFF2-40B4-BE49-F238E27FC236}">
                    <a16:creationId xmlns:a16="http://schemas.microsoft.com/office/drawing/2014/main" id="{A2F497E5-F780-4426-8668-F1AD038D7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0" name="Freeform 61">
                <a:extLst>
                  <a:ext uri="{FF2B5EF4-FFF2-40B4-BE49-F238E27FC236}">
                    <a16:creationId xmlns:a16="http://schemas.microsoft.com/office/drawing/2014/main" id="{7D272F77-B305-447C-85C9-5F92C939A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83" name="Text Box 62">
              <a:extLst>
                <a:ext uri="{FF2B5EF4-FFF2-40B4-BE49-F238E27FC236}">
                  <a16:creationId xmlns:a16="http://schemas.microsoft.com/office/drawing/2014/main" id="{A78FEB90-6A31-41BD-B128-C9CDC29BF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1488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06" name="Oval 64">
              <a:extLst>
                <a:ext uri="{FF2B5EF4-FFF2-40B4-BE49-F238E27FC236}">
                  <a16:creationId xmlns:a16="http://schemas.microsoft.com/office/drawing/2014/main" id="{F7900B54-3E93-4C10-B717-79B5C9734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2822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9485" name="Group 66">
              <a:extLst>
                <a:ext uri="{FF2B5EF4-FFF2-40B4-BE49-F238E27FC236}">
                  <a16:creationId xmlns:a16="http://schemas.microsoft.com/office/drawing/2014/main" id="{41B4EEF4-3BC6-483E-88CF-1FC3EBCE3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5" y="2488"/>
              <a:ext cx="404" cy="343"/>
              <a:chOff x="1834" y="2872"/>
              <a:chExt cx="404" cy="343"/>
            </a:xfrm>
          </p:grpSpPr>
          <p:sp>
            <p:nvSpPr>
              <p:cNvPr id="19503" name="Freeform 67">
                <a:extLst>
                  <a:ext uri="{FF2B5EF4-FFF2-40B4-BE49-F238E27FC236}">
                    <a16:creationId xmlns:a16="http://schemas.microsoft.com/office/drawing/2014/main" id="{00CA9373-EE90-4782-A0A5-B3CEC84915EB}"/>
                  </a:ext>
                </a:extLst>
              </p:cNvPr>
              <p:cNvSpPr>
                <a:spLocks/>
              </p:cNvSpPr>
              <p:nvPr/>
            </p:nvSpPr>
            <p:spPr bwMode="auto">
              <a:xfrm rot="300000">
                <a:off x="1834" y="2872"/>
                <a:ext cx="404" cy="342"/>
              </a:xfrm>
              <a:custGeom>
                <a:avLst/>
                <a:gdLst>
                  <a:gd name="T0" fmla="*/ 188 w 408"/>
                  <a:gd name="T1" fmla="*/ 253 h 378"/>
                  <a:gd name="T2" fmla="*/ 288 w 408"/>
                  <a:gd name="T3" fmla="*/ 248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4" name="Freeform 68">
                <a:extLst>
                  <a:ext uri="{FF2B5EF4-FFF2-40B4-BE49-F238E27FC236}">
                    <a16:creationId xmlns:a16="http://schemas.microsoft.com/office/drawing/2014/main" id="{C172AB60-2CFA-411E-B5E4-9AE6CA7B1EA4}"/>
                  </a:ext>
                </a:extLst>
              </p:cNvPr>
              <p:cNvSpPr>
                <a:spLocks/>
              </p:cNvSpPr>
              <p:nvPr/>
            </p:nvSpPr>
            <p:spPr bwMode="auto">
              <a:xfrm rot="-300000">
                <a:off x="2120" y="3166"/>
                <a:ext cx="36" cy="44"/>
              </a:xfrm>
              <a:custGeom>
                <a:avLst/>
                <a:gdLst>
                  <a:gd name="T0" fmla="*/ 0 w 36"/>
                  <a:gd name="T1" fmla="*/ 50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5" name="Freeform 69">
                <a:extLst>
                  <a:ext uri="{FF2B5EF4-FFF2-40B4-BE49-F238E27FC236}">
                    <a16:creationId xmlns:a16="http://schemas.microsoft.com/office/drawing/2014/main" id="{164DDDB4-092F-4680-8D83-C771907DAAC6}"/>
                  </a:ext>
                </a:extLst>
              </p:cNvPr>
              <p:cNvSpPr>
                <a:spLocks/>
              </p:cNvSpPr>
              <p:nvPr/>
            </p:nvSpPr>
            <p:spPr bwMode="auto">
              <a:xfrm rot="-300000">
                <a:off x="2114" y="3165"/>
                <a:ext cx="3" cy="50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56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86" name="Text Box 70">
              <a:extLst>
                <a:ext uri="{FF2B5EF4-FFF2-40B4-BE49-F238E27FC236}">
                  <a16:creationId xmlns:a16="http://schemas.microsoft.com/office/drawing/2014/main" id="{9724A639-FF81-4D8E-A1BC-EDF35DE06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7" y="2440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Line 72">
              <a:extLst>
                <a:ext uri="{FF2B5EF4-FFF2-40B4-BE49-F238E27FC236}">
                  <a16:creationId xmlns:a16="http://schemas.microsoft.com/office/drawing/2014/main" id="{09E1A297-A4DB-4D87-98F4-358807ECE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30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73">
              <a:extLst>
                <a:ext uri="{FF2B5EF4-FFF2-40B4-BE49-F238E27FC236}">
                  <a16:creationId xmlns:a16="http://schemas.microsoft.com/office/drawing/2014/main" id="{3F9FFFA6-118F-429A-AD5B-19DCA204B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206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Text Box 75">
              <a:extLst>
                <a:ext uri="{FF2B5EF4-FFF2-40B4-BE49-F238E27FC236}">
                  <a16:creationId xmlns:a16="http://schemas.microsoft.com/office/drawing/2014/main" id="{2B8359AA-67B9-4258-9D4D-9D34C90FF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" y="1836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Text Box 76">
              <a:extLst>
                <a:ext uri="{FF2B5EF4-FFF2-40B4-BE49-F238E27FC236}">
                  <a16:creationId xmlns:a16="http://schemas.microsoft.com/office/drawing/2014/main" id="{5E287BFD-A737-4C2C-9ACC-2A668AFDE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" y="2796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1" name="Text Box 80">
              <a:extLst>
                <a:ext uri="{FF2B5EF4-FFF2-40B4-BE49-F238E27FC236}">
                  <a16:creationId xmlns:a16="http://schemas.microsoft.com/office/drawing/2014/main" id="{2ED59840-8AD9-4276-B3F9-5D8280401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44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2" name="Text Box 81">
              <a:extLst>
                <a:ext uri="{FF2B5EF4-FFF2-40B4-BE49-F238E27FC236}">
                  <a16:creationId xmlns:a16="http://schemas.microsoft.com/office/drawing/2014/main" id="{D2A4FA95-90FF-4097-93D7-78C0AEEAD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892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9493" name="Group 82">
              <a:extLst>
                <a:ext uri="{FF2B5EF4-FFF2-40B4-BE49-F238E27FC236}">
                  <a16:creationId xmlns:a16="http://schemas.microsoft.com/office/drawing/2014/main" id="{47CAADDD-9E06-416F-A77A-1D4B306395D7}"/>
                </a:ext>
              </a:extLst>
            </p:cNvPr>
            <p:cNvGrpSpPr>
              <a:grpSpLocks/>
            </p:cNvGrpSpPr>
            <p:nvPr/>
          </p:nvGrpSpPr>
          <p:grpSpPr bwMode="auto">
            <a:xfrm rot="-300000">
              <a:off x="1956" y="1536"/>
              <a:ext cx="404" cy="350"/>
              <a:chOff x="2880" y="3312"/>
              <a:chExt cx="408" cy="336"/>
            </a:xfrm>
          </p:grpSpPr>
          <p:sp>
            <p:nvSpPr>
              <p:cNvPr id="19500" name="Freeform 83">
                <a:extLst>
                  <a:ext uri="{FF2B5EF4-FFF2-40B4-BE49-F238E27FC236}">
                    <a16:creationId xmlns:a16="http://schemas.microsoft.com/office/drawing/2014/main" id="{66E7216B-2A02-418F-81D2-808D7F4B0A9D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214 h 378"/>
                  <a:gd name="T2" fmla="*/ 300 w 408"/>
                  <a:gd name="T3" fmla="*/ 210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1" name="Freeform 84">
                <a:extLst>
                  <a:ext uri="{FF2B5EF4-FFF2-40B4-BE49-F238E27FC236}">
                    <a16:creationId xmlns:a16="http://schemas.microsoft.com/office/drawing/2014/main" id="{64BA0629-A61A-49C7-8311-77E2D9085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2" name="Freeform 85">
                <a:extLst>
                  <a:ext uri="{FF2B5EF4-FFF2-40B4-BE49-F238E27FC236}">
                    <a16:creationId xmlns:a16="http://schemas.microsoft.com/office/drawing/2014/main" id="{9662988E-2F49-4DEF-BDF0-401C6BCD9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94" name="Group 86">
              <a:extLst>
                <a:ext uri="{FF2B5EF4-FFF2-40B4-BE49-F238E27FC236}">
                  <a16:creationId xmlns:a16="http://schemas.microsoft.com/office/drawing/2014/main" id="{D6DDA9D5-4921-407F-A39D-31044AA8958E}"/>
                </a:ext>
              </a:extLst>
            </p:cNvPr>
            <p:cNvGrpSpPr>
              <a:grpSpLocks/>
            </p:cNvGrpSpPr>
            <p:nvPr/>
          </p:nvGrpSpPr>
          <p:grpSpPr bwMode="auto">
            <a:xfrm rot="-300000">
              <a:off x="1980" y="2482"/>
              <a:ext cx="404" cy="350"/>
              <a:chOff x="2880" y="3312"/>
              <a:chExt cx="408" cy="336"/>
            </a:xfrm>
          </p:grpSpPr>
          <p:sp>
            <p:nvSpPr>
              <p:cNvPr id="19497" name="Freeform 87">
                <a:extLst>
                  <a:ext uri="{FF2B5EF4-FFF2-40B4-BE49-F238E27FC236}">
                    <a16:creationId xmlns:a16="http://schemas.microsoft.com/office/drawing/2014/main" id="{058499FD-F963-441A-8352-9803B0C0D46E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214 h 378"/>
                  <a:gd name="T2" fmla="*/ 300 w 408"/>
                  <a:gd name="T3" fmla="*/ 210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8" name="Freeform 88">
                <a:extLst>
                  <a:ext uri="{FF2B5EF4-FFF2-40B4-BE49-F238E27FC236}">
                    <a16:creationId xmlns:a16="http://schemas.microsoft.com/office/drawing/2014/main" id="{501644A8-F377-4605-8815-94577F4EE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Freeform 89">
                <a:extLst>
                  <a:ext uri="{FF2B5EF4-FFF2-40B4-BE49-F238E27FC236}">
                    <a16:creationId xmlns:a16="http://schemas.microsoft.com/office/drawing/2014/main" id="{0C3A4E96-6ABE-4376-A9D2-9609957BF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95" name="Text Box 90">
              <a:extLst>
                <a:ext uri="{FF2B5EF4-FFF2-40B4-BE49-F238E27FC236}">
                  <a16:creationId xmlns:a16="http://schemas.microsoft.com/office/drawing/2014/main" id="{FE79540C-D7CE-4630-B274-12A494544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1452"/>
              <a:ext cx="401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4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6" name="Text Box 91">
              <a:extLst>
                <a:ext uri="{FF2B5EF4-FFF2-40B4-BE49-F238E27FC236}">
                  <a16:creationId xmlns:a16="http://schemas.microsoft.com/office/drawing/2014/main" id="{9247141D-3342-421F-AED1-B9E0106DC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7" y="2388"/>
              <a:ext cx="40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sz="4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3" name="Text Box 21">
            <a:extLst>
              <a:ext uri="{FF2B5EF4-FFF2-40B4-BE49-F238E27FC236}">
                <a16:creationId xmlns:a16="http://schemas.microsoft.com/office/drawing/2014/main" id="{A4EB0C57-F18D-4F48-B72E-FC756DED3B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599362" y="3328289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Text Box 21">
            <a:extLst>
              <a:ext uri="{FF2B5EF4-FFF2-40B4-BE49-F238E27FC236}">
                <a16:creationId xmlns:a16="http://schemas.microsoft.com/office/drawing/2014/main" id="{6F36E252-FCC0-4F2A-A2FA-0653226C34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571581" y="4800600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EA64D8-7694-4BF9-B449-A68E9D482DD2}"/>
              </a:ext>
            </a:extLst>
          </p:cNvPr>
          <p:cNvSpPr txBox="1"/>
          <p:nvPr/>
        </p:nvSpPr>
        <p:spPr>
          <a:xfrm>
            <a:off x="434152" y="1423879"/>
            <a:ext cx="6365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sz="1800" b="1" dirty="0">
                <a:latin typeface="Palatino Linotype" panose="02040502050505030304" pitchFamily="18" charset="0"/>
              </a:rPr>
              <a:t>(a + b) + a(a + b)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1800" b="1" dirty="0">
                <a:latin typeface="Palatino Linotype" panose="02040502050505030304" pitchFamily="18" charset="0"/>
              </a:rPr>
              <a:t>a + b(a + b)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1800" b="1" dirty="0">
                <a:latin typeface="Palatino Linotype" panose="02040502050505030304" pitchFamily="18" charset="0"/>
              </a:rPr>
              <a:t>b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b="1" dirty="0"/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C46009C0-A64E-43E9-8103-BFA4E6A12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75" name="Speech Bubble: Rectangle with Corners Rounded 74">
            <a:extLst>
              <a:ext uri="{FF2B5EF4-FFF2-40B4-BE49-F238E27FC236}">
                <a16:creationId xmlns:a16="http://schemas.microsoft.com/office/drawing/2014/main" id="{6CD03337-D52D-4472-8B87-5A4D254C08FC}"/>
              </a:ext>
            </a:extLst>
          </p:cNvPr>
          <p:cNvSpPr/>
          <p:nvPr/>
        </p:nvSpPr>
        <p:spPr>
          <a:xfrm>
            <a:off x="210420" y="5959475"/>
            <a:ext cx="838200" cy="533400"/>
          </a:xfrm>
          <a:prstGeom prst="wedgeRoundRectCallout">
            <a:avLst>
              <a:gd name="adj1" fmla="val 137099"/>
              <a:gd name="adj2" fmla="val -9161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C836C9C-4565-486C-A54F-1D39FD551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5913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8506F71-8C12-4335-AD9F-05C8C76130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Palatino Linotype" panose="02040502050505030304" pitchFamily="18" charset="0"/>
              </a:rPr>
              <a:t>Consider the </a:t>
            </a:r>
            <a:r>
              <a:rPr lang="en-US" altLang="en-US" b="1" dirty="0">
                <a:latin typeface="Palatino Linotype" panose="02040502050505030304" pitchFamily="18" charset="0"/>
              </a:rPr>
              <a:t>EVEN-EVEN</a:t>
            </a:r>
            <a:r>
              <a:rPr lang="en-US" altLang="en-US" dirty="0">
                <a:latin typeface="Palatino Linotype" panose="02040502050505030304" pitchFamily="18" charset="0"/>
              </a:rPr>
              <a:t> language, defined over </a:t>
            </a:r>
            <a:r>
              <a:rPr lang="el-GR" altLang="en-US" sz="3000" dirty="0">
                <a:latin typeface="Palatino Linotype" panose="02040502050505030304" pitchFamily="18" charset="0"/>
              </a:rPr>
              <a:t>Σ</a:t>
            </a:r>
            <a:r>
              <a:rPr lang="en-US" altLang="en-US" sz="3000" dirty="0">
                <a:latin typeface="Palatino Linotype" panose="02040502050505030304" pitchFamily="18" charset="0"/>
              </a:rPr>
              <a:t>={a, b}. </a:t>
            </a:r>
          </a:p>
          <a:p>
            <a:pPr eaLnBrk="1" hangingPunct="1"/>
            <a:r>
              <a:rPr lang="en-US" altLang="en-US" sz="3000" b="1" dirty="0">
                <a:latin typeface="Palatino Linotype" panose="02040502050505030304" pitchFamily="18" charset="0"/>
              </a:rPr>
              <a:t>EVEN-EVEN</a:t>
            </a:r>
            <a:r>
              <a:rPr lang="en-US" altLang="en-US" sz="3000" dirty="0">
                <a:latin typeface="Palatino Linotype" panose="02040502050505030304" pitchFamily="18" charset="0"/>
              </a:rPr>
              <a:t> language can be expressed by the regular expression 	</a:t>
            </a:r>
          </a:p>
          <a:p>
            <a:pPr marL="0" indent="0" algn="ctr" eaLnBrk="1" hangingPunct="1">
              <a:buNone/>
            </a:pPr>
            <a:r>
              <a:rPr lang="en-US" altLang="en-US" sz="2400" b="1" dirty="0">
                <a:latin typeface="Palatino Linotype" panose="02040502050505030304" pitchFamily="18" charset="0"/>
              </a:rPr>
              <a:t>Regular Expression=(</a:t>
            </a:r>
            <a:r>
              <a:rPr lang="en-US" altLang="en-US" sz="2400" b="1" dirty="0" err="1">
                <a:latin typeface="Palatino Linotype" panose="02040502050505030304" pitchFamily="18" charset="0"/>
              </a:rPr>
              <a:t>aa+bb</a:t>
            </a:r>
            <a:r>
              <a:rPr lang="en-US" altLang="en-US" sz="2400" b="1" dirty="0">
                <a:latin typeface="Palatino Linotype" panose="02040502050505030304" pitchFamily="18" charset="0"/>
              </a:rPr>
              <a:t>+(</a:t>
            </a:r>
            <a:r>
              <a:rPr lang="en-US" altLang="en-US" sz="2400" b="1" dirty="0" err="1">
                <a:latin typeface="Palatino Linotype" panose="02040502050505030304" pitchFamily="18" charset="0"/>
              </a:rPr>
              <a:t>ab+ba</a:t>
            </a:r>
            <a:r>
              <a:rPr lang="en-US" altLang="en-US" sz="2400" b="1" dirty="0">
                <a:latin typeface="Palatino Linotype" panose="02040502050505030304" pitchFamily="18" charset="0"/>
              </a:rPr>
              <a:t>)(</a:t>
            </a:r>
            <a:r>
              <a:rPr lang="en-US" altLang="en-US" sz="2400" b="1" dirty="0" err="1">
                <a:latin typeface="Palatino Linotype" panose="02040502050505030304" pitchFamily="18" charset="0"/>
              </a:rPr>
              <a:t>aa+bb</a:t>
            </a:r>
            <a:r>
              <a:rPr lang="en-US" altLang="en-US" sz="2400" b="1" dirty="0">
                <a:latin typeface="Palatino Linotype" panose="02040502050505030304" pitchFamily="18" charset="0"/>
              </a:rPr>
              <a:t>)</a:t>
            </a:r>
            <a:r>
              <a:rPr lang="en-US" altLang="en-US" sz="24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2400" b="1" dirty="0">
                <a:latin typeface="Palatino Linotype" panose="02040502050505030304" pitchFamily="18" charset="0"/>
              </a:rPr>
              <a:t>(</a:t>
            </a:r>
            <a:r>
              <a:rPr lang="en-US" altLang="en-US" sz="2400" b="1" dirty="0" err="1">
                <a:latin typeface="Palatino Linotype" panose="02040502050505030304" pitchFamily="18" charset="0"/>
              </a:rPr>
              <a:t>ab+ba</a:t>
            </a:r>
            <a:r>
              <a:rPr lang="en-US" altLang="en-US" sz="2400" b="1" dirty="0">
                <a:latin typeface="Palatino Linotype" panose="02040502050505030304" pitchFamily="18" charset="0"/>
              </a:rPr>
              <a:t>))</a:t>
            </a:r>
            <a:r>
              <a:rPr lang="en-US" altLang="en-US" sz="24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2400" b="1" dirty="0">
                <a:latin typeface="Palatino Linotype" panose="02040502050505030304" pitchFamily="18" charset="0"/>
              </a:rPr>
              <a:t>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	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C0AA0FE3-EC49-46AB-B746-63B1B5DF7A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ABC6349-225B-443F-A8C5-DDB38838F4B9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F3FF1094-E5F8-4F3F-A0E5-7DEA9AFE38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1C34826-998D-467F-A3E1-34C99C25309E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60D93D66-993A-40E8-9867-7AF6EBF8F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566" y="3315443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29701" name="Group 6">
            <a:extLst>
              <a:ext uri="{FF2B5EF4-FFF2-40B4-BE49-F238E27FC236}">
                <a16:creationId xmlns:a16="http://schemas.microsoft.com/office/drawing/2014/main" id="{C98692B5-8619-43E8-9098-1FD11951C711}"/>
              </a:ext>
            </a:extLst>
          </p:cNvPr>
          <p:cNvGrpSpPr>
            <a:grpSpLocks/>
          </p:cNvGrpSpPr>
          <p:nvPr/>
        </p:nvGrpSpPr>
        <p:grpSpPr bwMode="auto">
          <a:xfrm>
            <a:off x="5255491" y="2943968"/>
            <a:ext cx="841375" cy="614363"/>
            <a:chOff x="726" y="2634"/>
            <a:chExt cx="566" cy="413"/>
          </a:xfrm>
        </p:grpSpPr>
        <p:sp>
          <p:nvSpPr>
            <p:cNvPr id="29730" name="Oval 7">
              <a:extLst>
                <a:ext uri="{FF2B5EF4-FFF2-40B4-BE49-F238E27FC236}">
                  <a16:creationId xmlns:a16="http://schemas.microsoft.com/office/drawing/2014/main" id="{AA377279-99AB-4705-9528-4A00DCF6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1" name="Text Box 8">
              <a:extLst>
                <a:ext uri="{FF2B5EF4-FFF2-40B4-BE49-F238E27FC236}">
                  <a16:creationId xmlns:a16="http://schemas.microsoft.com/office/drawing/2014/main" id="{D001CCEA-FE5F-4966-8669-62FBE3784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702" name="Freeform 9">
            <a:extLst>
              <a:ext uri="{FF2B5EF4-FFF2-40B4-BE49-F238E27FC236}">
                <a16:creationId xmlns:a16="http://schemas.microsoft.com/office/drawing/2014/main" id="{E955748B-09E5-4A0D-B2E3-EBD769FD08B4}"/>
              </a:ext>
            </a:extLst>
          </p:cNvPr>
          <p:cNvSpPr>
            <a:spLocks/>
          </p:cNvSpPr>
          <p:nvPr/>
        </p:nvSpPr>
        <p:spPr bwMode="auto">
          <a:xfrm flipH="1" flipV="1">
            <a:off x="3352078" y="3353543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Text Box 10">
            <a:extLst>
              <a:ext uri="{FF2B5EF4-FFF2-40B4-BE49-F238E27FC236}">
                <a16:creationId xmlns:a16="http://schemas.microsoft.com/office/drawing/2014/main" id="{20ADE230-9256-4FAB-B734-F97D7500329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07019" y="2495159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704" name="Group 11">
            <a:extLst>
              <a:ext uri="{FF2B5EF4-FFF2-40B4-BE49-F238E27FC236}">
                <a16:creationId xmlns:a16="http://schemas.microsoft.com/office/drawing/2014/main" id="{7A2BE915-494F-4699-B90C-B3881EDAA922}"/>
              </a:ext>
            </a:extLst>
          </p:cNvPr>
          <p:cNvGrpSpPr>
            <a:grpSpLocks/>
          </p:cNvGrpSpPr>
          <p:nvPr/>
        </p:nvGrpSpPr>
        <p:grpSpPr bwMode="auto">
          <a:xfrm>
            <a:off x="2607541" y="2959843"/>
            <a:ext cx="898525" cy="655638"/>
            <a:chOff x="726" y="2634"/>
            <a:chExt cx="566" cy="413"/>
          </a:xfrm>
        </p:grpSpPr>
        <p:sp>
          <p:nvSpPr>
            <p:cNvPr id="29728" name="Oval 12">
              <a:extLst>
                <a:ext uri="{FF2B5EF4-FFF2-40B4-BE49-F238E27FC236}">
                  <a16:creationId xmlns:a16="http://schemas.microsoft.com/office/drawing/2014/main" id="{A074852C-4E5E-4145-B26B-4A148487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9" name="Text Box 13">
              <a:extLst>
                <a:ext uri="{FF2B5EF4-FFF2-40B4-BE49-F238E27FC236}">
                  <a16:creationId xmlns:a16="http://schemas.microsoft.com/office/drawing/2014/main" id="{55A9027A-20BB-4CCD-93AD-3CF97B63C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</p:grpSp>
      <p:sp>
        <p:nvSpPr>
          <p:cNvPr id="29705" name="Freeform 14">
            <a:extLst>
              <a:ext uri="{FF2B5EF4-FFF2-40B4-BE49-F238E27FC236}">
                <a16:creationId xmlns:a16="http://schemas.microsoft.com/office/drawing/2014/main" id="{80C0F9A9-BF3F-4EB9-B669-BCC50469BFA7}"/>
              </a:ext>
            </a:extLst>
          </p:cNvPr>
          <p:cNvSpPr>
            <a:spLocks/>
          </p:cNvSpPr>
          <p:nvPr/>
        </p:nvSpPr>
        <p:spPr bwMode="auto">
          <a:xfrm>
            <a:off x="3371128" y="2712193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06" name="Group 15">
            <a:extLst>
              <a:ext uri="{FF2B5EF4-FFF2-40B4-BE49-F238E27FC236}">
                <a16:creationId xmlns:a16="http://schemas.microsoft.com/office/drawing/2014/main" id="{CA586247-1898-4399-A481-2B62C380E7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708347" y="5632399"/>
            <a:ext cx="841375" cy="614363"/>
            <a:chOff x="726" y="2634"/>
            <a:chExt cx="566" cy="413"/>
          </a:xfrm>
        </p:grpSpPr>
        <p:sp>
          <p:nvSpPr>
            <p:cNvPr id="29726" name="Oval 16">
              <a:extLst>
                <a:ext uri="{FF2B5EF4-FFF2-40B4-BE49-F238E27FC236}">
                  <a16:creationId xmlns:a16="http://schemas.microsoft.com/office/drawing/2014/main" id="{116141D5-E018-4F77-B00E-0C5D38FC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7" name="Text Box 17">
              <a:extLst>
                <a:ext uri="{FF2B5EF4-FFF2-40B4-BE49-F238E27FC236}">
                  <a16:creationId xmlns:a16="http://schemas.microsoft.com/office/drawing/2014/main" id="{047D4C9E-4E37-4EA4-AC3D-E46A32941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707" name="Freeform 18">
            <a:extLst>
              <a:ext uri="{FF2B5EF4-FFF2-40B4-BE49-F238E27FC236}">
                <a16:creationId xmlns:a16="http://schemas.microsoft.com/office/drawing/2014/main" id="{240A2783-CD30-4B61-8242-0D721A3BC7E1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766960" y="4365574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Freeform 19">
            <a:extLst>
              <a:ext uri="{FF2B5EF4-FFF2-40B4-BE49-F238E27FC236}">
                <a16:creationId xmlns:a16="http://schemas.microsoft.com/office/drawing/2014/main" id="{4989E925-B4EC-422E-8C81-A8F6BEFF2832}"/>
              </a:ext>
            </a:extLst>
          </p:cNvPr>
          <p:cNvSpPr>
            <a:spLocks/>
          </p:cNvSpPr>
          <p:nvPr/>
        </p:nvSpPr>
        <p:spPr bwMode="auto">
          <a:xfrm rot="5400000">
            <a:off x="2408310" y="4384624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Text Box 20">
            <a:extLst>
              <a:ext uri="{FF2B5EF4-FFF2-40B4-BE49-F238E27FC236}">
                <a16:creationId xmlns:a16="http://schemas.microsoft.com/office/drawing/2014/main" id="{331F0A32-008F-493C-9177-96D2D4D5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166" y="5925293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29710" name="Group 21">
            <a:extLst>
              <a:ext uri="{FF2B5EF4-FFF2-40B4-BE49-F238E27FC236}">
                <a16:creationId xmlns:a16="http://schemas.microsoft.com/office/drawing/2014/main" id="{AB9D496E-38B0-4D92-B6DF-DC4CEDA84879}"/>
              </a:ext>
            </a:extLst>
          </p:cNvPr>
          <p:cNvGrpSpPr>
            <a:grpSpLocks/>
          </p:cNvGrpSpPr>
          <p:nvPr/>
        </p:nvGrpSpPr>
        <p:grpSpPr bwMode="auto">
          <a:xfrm>
            <a:off x="5357091" y="5553818"/>
            <a:ext cx="841375" cy="614363"/>
            <a:chOff x="726" y="2634"/>
            <a:chExt cx="566" cy="413"/>
          </a:xfrm>
        </p:grpSpPr>
        <p:sp>
          <p:nvSpPr>
            <p:cNvPr id="29724" name="Oval 22">
              <a:extLst>
                <a:ext uri="{FF2B5EF4-FFF2-40B4-BE49-F238E27FC236}">
                  <a16:creationId xmlns:a16="http://schemas.microsoft.com/office/drawing/2014/main" id="{F7C5D0B1-9250-4977-97D9-E792A84C0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5" name="Text Box 23">
              <a:extLst>
                <a:ext uri="{FF2B5EF4-FFF2-40B4-BE49-F238E27FC236}">
                  <a16:creationId xmlns:a16="http://schemas.microsoft.com/office/drawing/2014/main" id="{BB3BB747-343C-41ED-A61D-F361B2BE7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711" name="Freeform 24">
            <a:extLst>
              <a:ext uri="{FF2B5EF4-FFF2-40B4-BE49-F238E27FC236}">
                <a16:creationId xmlns:a16="http://schemas.microsoft.com/office/drawing/2014/main" id="{AA0D9C1F-4BAA-4422-9794-457557C4ABC4}"/>
              </a:ext>
            </a:extLst>
          </p:cNvPr>
          <p:cNvSpPr>
            <a:spLocks/>
          </p:cNvSpPr>
          <p:nvPr/>
        </p:nvSpPr>
        <p:spPr bwMode="auto">
          <a:xfrm flipH="1" flipV="1">
            <a:off x="3453678" y="5963393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Text Box 25">
            <a:extLst>
              <a:ext uri="{FF2B5EF4-FFF2-40B4-BE49-F238E27FC236}">
                <a16:creationId xmlns:a16="http://schemas.microsoft.com/office/drawing/2014/main" id="{F08892C2-573B-4445-BE92-FEF118D59F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04578" y="5112493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3" name="Freeform 26">
            <a:extLst>
              <a:ext uri="{FF2B5EF4-FFF2-40B4-BE49-F238E27FC236}">
                <a16:creationId xmlns:a16="http://schemas.microsoft.com/office/drawing/2014/main" id="{E69D352F-1797-4597-9656-303D2A852AF3}"/>
              </a:ext>
            </a:extLst>
          </p:cNvPr>
          <p:cNvSpPr>
            <a:spLocks/>
          </p:cNvSpPr>
          <p:nvPr/>
        </p:nvSpPr>
        <p:spPr bwMode="auto">
          <a:xfrm>
            <a:off x="3434628" y="5322043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Freeform 27">
            <a:extLst>
              <a:ext uri="{FF2B5EF4-FFF2-40B4-BE49-F238E27FC236}">
                <a16:creationId xmlns:a16="http://schemas.microsoft.com/office/drawing/2014/main" id="{3AE9DB9F-8425-44B3-89A8-768C9D9308B0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4419673" y="4286199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Freeform 28">
            <a:extLst>
              <a:ext uri="{FF2B5EF4-FFF2-40B4-BE49-F238E27FC236}">
                <a16:creationId xmlns:a16="http://schemas.microsoft.com/office/drawing/2014/main" id="{680CAB82-6C8C-4C2A-A02B-085BC1660FC9}"/>
              </a:ext>
            </a:extLst>
          </p:cNvPr>
          <p:cNvSpPr>
            <a:spLocks/>
          </p:cNvSpPr>
          <p:nvPr/>
        </p:nvSpPr>
        <p:spPr bwMode="auto">
          <a:xfrm rot="5400000">
            <a:off x="5061023" y="4305249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Text Box 29">
            <a:extLst>
              <a:ext uri="{FF2B5EF4-FFF2-40B4-BE49-F238E27FC236}">
                <a16:creationId xmlns:a16="http://schemas.microsoft.com/office/drawing/2014/main" id="{0455A71E-5AF2-4B61-B36E-74AEB1DC280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61516" y="4426693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7" name="Text Box 30">
            <a:extLst>
              <a:ext uri="{FF2B5EF4-FFF2-40B4-BE49-F238E27FC236}">
                <a16:creationId xmlns:a16="http://schemas.microsoft.com/office/drawing/2014/main" id="{6A36110F-E5BE-4D9A-8463-5DB92FD3988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248891" y="4450506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8" name="Text Box 31">
            <a:extLst>
              <a:ext uri="{FF2B5EF4-FFF2-40B4-BE49-F238E27FC236}">
                <a16:creationId xmlns:a16="http://schemas.microsoft.com/office/drawing/2014/main" id="{D866AB23-66BC-4431-A7A0-EB6FDBC0EC5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72928" y="4350493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9" name="Text Box 32">
            <a:extLst>
              <a:ext uri="{FF2B5EF4-FFF2-40B4-BE49-F238E27FC236}">
                <a16:creationId xmlns:a16="http://schemas.microsoft.com/office/drawing/2014/main" id="{2103DD47-70F2-4C48-87DB-E8DDC72FE82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887316" y="4350493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20" name="Text Box 33">
            <a:extLst>
              <a:ext uri="{FF2B5EF4-FFF2-40B4-BE49-F238E27FC236}">
                <a16:creationId xmlns:a16="http://schemas.microsoft.com/office/drawing/2014/main" id="{E7BB22A9-DA2C-42A9-B4C9-4E3ECCA8B3B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77403" y="3036043"/>
            <a:ext cx="631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1</a:t>
            </a:r>
          </a:p>
        </p:txBody>
      </p:sp>
      <p:sp>
        <p:nvSpPr>
          <p:cNvPr id="29721" name="Text Box 34">
            <a:extLst>
              <a:ext uri="{FF2B5EF4-FFF2-40B4-BE49-F238E27FC236}">
                <a16:creationId xmlns:a16="http://schemas.microsoft.com/office/drawing/2014/main" id="{5940E941-A17A-4BFA-86F6-F97796A3470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58703" y="5626843"/>
            <a:ext cx="631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9722" name="Text Box 35">
            <a:extLst>
              <a:ext uri="{FF2B5EF4-FFF2-40B4-BE49-F238E27FC236}">
                <a16:creationId xmlns:a16="http://schemas.microsoft.com/office/drawing/2014/main" id="{4C35A850-DC79-4EE5-B173-4370BED0ED0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82503" y="3016993"/>
            <a:ext cx="631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9723" name="Text Box 36">
            <a:extLst>
              <a:ext uri="{FF2B5EF4-FFF2-40B4-BE49-F238E27FC236}">
                <a16:creationId xmlns:a16="http://schemas.microsoft.com/office/drawing/2014/main" id="{FEF5569E-0832-4161-8B7E-5B5F82D1C58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952028" y="5683993"/>
            <a:ext cx="631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7BAE2E-7C64-42D2-A62D-1494F633A64E}"/>
              </a:ext>
            </a:extLst>
          </p:cNvPr>
          <p:cNvSpPr txBox="1"/>
          <p:nvPr/>
        </p:nvSpPr>
        <p:spPr>
          <a:xfrm>
            <a:off x="685800" y="1622876"/>
            <a:ext cx="6095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1" hangingPunct="1">
              <a:buNone/>
            </a:pPr>
            <a:r>
              <a:rPr lang="en-US" altLang="en-US" sz="1800" b="1" dirty="0"/>
              <a:t>Regular Expression=(</a:t>
            </a:r>
            <a:r>
              <a:rPr lang="en-US" altLang="en-US" sz="1800" b="1" dirty="0" err="1"/>
              <a:t>aa+bb</a:t>
            </a:r>
            <a:r>
              <a:rPr lang="en-US" altLang="en-US" sz="1800" b="1" dirty="0"/>
              <a:t> +(</a:t>
            </a:r>
            <a:r>
              <a:rPr lang="en-US" altLang="en-US" sz="1800" b="1" dirty="0" err="1"/>
              <a:t>ab+ba</a:t>
            </a:r>
            <a:r>
              <a:rPr lang="en-US" altLang="en-US" sz="1800" b="1" dirty="0"/>
              <a:t>)(</a:t>
            </a:r>
            <a:r>
              <a:rPr lang="en-US" altLang="en-US" sz="1800" b="1" dirty="0" err="1"/>
              <a:t>aa+bb</a:t>
            </a:r>
            <a:r>
              <a:rPr lang="en-US" altLang="en-US" sz="1800" b="1" dirty="0"/>
              <a:t>)</a:t>
            </a:r>
            <a:r>
              <a:rPr lang="en-US" altLang="en-US" sz="1800" b="1" baseline="40000" dirty="0"/>
              <a:t>*</a:t>
            </a:r>
            <a:r>
              <a:rPr lang="en-US" altLang="en-US" sz="1800" b="1" dirty="0"/>
              <a:t>(</a:t>
            </a:r>
            <a:r>
              <a:rPr lang="en-US" altLang="en-US" sz="1800" b="1" dirty="0" err="1"/>
              <a:t>ab+ba</a:t>
            </a:r>
            <a:r>
              <a:rPr lang="en-US" altLang="en-US" sz="1800" b="1" dirty="0"/>
              <a:t>))</a:t>
            </a:r>
            <a:r>
              <a:rPr lang="en-US" altLang="en-US" sz="1800" b="1" baseline="40000" dirty="0"/>
              <a:t>*</a:t>
            </a:r>
            <a:r>
              <a:rPr lang="en-US" altLang="en-US" sz="1800" b="1" dirty="0"/>
              <a:t> 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5C278FD0-B12B-4D50-A6B6-06BDA07A7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509" y="831722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40C1-C62C-48E9-A2B4-17234A17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371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i="1" dirty="0">
                <a:solidFill>
                  <a:srgbClr val="0070C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529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.  (b</a:t>
            </a:r>
            <a:r>
              <a:rPr lang="en-US" altLang="en-US" b="1" dirty="0"/>
              <a:t>*</a:t>
            </a:r>
            <a:r>
              <a:rPr lang="en-US" altLang="en-US" b="1" dirty="0" err="1"/>
              <a:t>aab</a:t>
            </a:r>
            <a:r>
              <a:rPr lang="en-US" altLang="en-US" b="1" dirty="0"/>
              <a:t>*)*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Example</a:t>
            </a:r>
            <a:r>
              <a:rPr lang="en-US" altLang="en-US" sz="4400" b="1" dirty="0"/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1B8FEA-F075-44A2-89D3-8C08B562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45" y="2895599"/>
            <a:ext cx="9970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BF1FB-49C6-4FBA-B34E-0F3D9DAB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36846"/>
            <a:ext cx="4699068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  (b</a:t>
            </a:r>
            <a:r>
              <a:rPr lang="en-US" altLang="en-US" b="1" dirty="0"/>
              <a:t>*</a:t>
            </a:r>
            <a:r>
              <a:rPr lang="en-US" altLang="en-US" b="1" dirty="0" err="1"/>
              <a:t>aab</a:t>
            </a:r>
            <a:r>
              <a:rPr lang="en-US" altLang="en-US" b="1" dirty="0"/>
              <a:t>*ab*</a:t>
            </a:r>
            <a:r>
              <a:rPr lang="en-US" altLang="en-US" b="1" dirty="0" err="1"/>
              <a:t>ba</a:t>
            </a:r>
            <a:r>
              <a:rPr lang="en-US" altLang="en-US" b="1" dirty="0"/>
              <a:t>*)*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Example</a:t>
            </a:r>
            <a:r>
              <a:rPr lang="en-US" altLang="en-US" sz="4400" b="1" dirty="0"/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1B8FEA-F075-44A2-89D3-8C08B562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45" y="2895599"/>
            <a:ext cx="9970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08303F-B185-4C2B-9AF9-A4774518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8" y="2554607"/>
            <a:ext cx="7911630" cy="27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 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b* + (a(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a+b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)*b)*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Practice</a:t>
            </a:r>
            <a:r>
              <a:rPr lang="en-US" altLang="en-US" sz="4400" b="1" dirty="0"/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1B8FEA-F075-44A2-89D3-8C08B562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45" y="2895599"/>
            <a:ext cx="9970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44052F-E32E-44EE-9ECF-580E8578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568" y="3027661"/>
            <a:ext cx="67066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9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 ( </a:t>
            </a:r>
            <a:r>
              <a:rPr lang="en-US" altLang="en-US" b="1" dirty="0"/>
              <a:t>x</a:t>
            </a:r>
            <a:r>
              <a:rPr lang="en-US" altLang="en-US" sz="1800" b="1" dirty="0"/>
              <a:t> ). 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b* + b*ab* + b*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aab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Example:</a:t>
            </a:r>
            <a:r>
              <a:rPr lang="en-US" altLang="en-US" sz="4400" b="1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FFF3C-6FB8-43ED-B37C-2EC7DE49C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199"/>
            <a:ext cx="120336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B6B5B6-DF82-4F4F-902E-1F3A9A80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2360292"/>
            <a:ext cx="100530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D893813-5A6D-48B4-98B0-1F3C80406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23" y="2409682"/>
            <a:ext cx="450595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 ( </a:t>
            </a:r>
            <a:r>
              <a:rPr lang="en-US" altLang="en-US" b="1" dirty="0"/>
              <a:t>x</a:t>
            </a:r>
            <a:r>
              <a:rPr lang="en-US" altLang="en-US" sz="1800" b="1" dirty="0"/>
              <a:t> ). ((a + b)(a + b)(a + b))*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Example:</a:t>
            </a:r>
            <a:r>
              <a:rPr lang="en-US" altLang="en-US" sz="4400" b="1" dirty="0"/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B6B5B6-DF82-4F4F-902E-1F3A9A80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2360292"/>
            <a:ext cx="100530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800" b="1" dirty="0"/>
              <a:t>  a((a + b)(a + b)(a + b))*b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Palatino Linotype" panose="02040502050505030304" pitchFamily="18" charset="0"/>
              </a:rPr>
              <a:t>Example:</a:t>
            </a:r>
            <a:r>
              <a:rPr lang="en-US" altLang="en-US" sz="4400" b="1" dirty="0"/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B6B5B6-DF82-4F4F-902E-1F3A9A80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2360292"/>
            <a:ext cx="100530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58A61-C83C-4BB8-83BD-440E7390F106}"/>
              </a:ext>
            </a:extLst>
          </p:cNvPr>
          <p:cNvSpPr txBox="1"/>
          <p:nvPr/>
        </p:nvSpPr>
        <p:spPr>
          <a:xfrm>
            <a:off x="838200" y="1066800"/>
            <a:ext cx="7315200" cy="3170099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>
              <a:spcBef>
                <a:spcPct val="0"/>
              </a:spcBef>
              <a:buNone/>
              <a:defRPr kumimoji="0" sz="4000" b="1" i="1">
                <a:ln>
                  <a:noFill/>
                </a:ln>
                <a:solidFill>
                  <a:schemeClr val="tx2"/>
                </a:solidFill>
                <a:effectLst/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Deterministic Finite Automata (DFA) and Non-Deterministic Finite Automata (NFA)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77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3716</TotalTime>
  <Words>967</Words>
  <Application>Microsoft Office PowerPoint</Application>
  <PresentationFormat>On-screen Show (4:3)</PresentationFormat>
  <Paragraphs>330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Constantia</vt:lpstr>
      <vt:lpstr>Monotype Sorts</vt:lpstr>
      <vt:lpstr>Palatino Linotype</vt:lpstr>
      <vt:lpstr>Tahoma</vt:lpstr>
      <vt:lpstr>Times New Roman</vt:lpstr>
      <vt:lpstr>Trebuchet MS</vt:lpstr>
      <vt:lpstr>Wingdings</vt:lpstr>
      <vt:lpstr>Wingdings 2</vt:lpstr>
      <vt:lpstr>Flow</vt:lpstr>
      <vt:lpstr>Visio</vt:lpstr>
      <vt:lpstr>Theory of Automata</vt:lpstr>
      <vt:lpstr>   Some More Examples</vt:lpstr>
      <vt:lpstr>Example </vt:lpstr>
      <vt:lpstr>Example </vt:lpstr>
      <vt:lpstr>Practice </vt:lpstr>
      <vt:lpstr>Example: </vt:lpstr>
      <vt:lpstr>Example: </vt:lpstr>
      <vt:lpstr>Example: </vt:lpstr>
      <vt:lpstr>PowerPoint Presentation</vt:lpstr>
      <vt:lpstr>DFA and NFA</vt:lpstr>
      <vt:lpstr>Example-NFA</vt:lpstr>
      <vt:lpstr>Example-NFA</vt:lpstr>
      <vt:lpstr>PowerPoint Presentation</vt:lpstr>
      <vt:lpstr>Example: </vt:lpstr>
      <vt:lpstr>Example: </vt:lpstr>
      <vt:lpstr>Example: </vt:lpstr>
      <vt:lpstr>PowerPoint Presentation</vt:lpstr>
      <vt:lpstr>Example: </vt:lpstr>
      <vt:lpstr>Example: </vt:lpstr>
      <vt:lpstr>Practice: </vt:lpstr>
      <vt:lpstr>Example: </vt:lpstr>
      <vt:lpstr>Example: </vt:lpstr>
      <vt:lpstr>Example: Regular Expression =(a + b)* aa (a + b)* + (a + b)*bb (a + b)* </vt:lpstr>
      <vt:lpstr>Example: </vt:lpstr>
      <vt:lpstr>Example: </vt:lpstr>
      <vt:lpstr>Example: </vt:lpstr>
      <vt:lpstr>Example</vt:lpstr>
      <vt:lpstr>Example: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524</cp:revision>
  <cp:lastPrinted>2021-09-28T03:28:40Z</cp:lastPrinted>
  <dcterms:created xsi:type="dcterms:W3CDTF">2006-08-16T00:00:00Z</dcterms:created>
  <dcterms:modified xsi:type="dcterms:W3CDTF">2021-09-28T15:02:42Z</dcterms:modified>
</cp:coreProperties>
</file>