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693" r:id="rId3"/>
    <p:sldId id="677" r:id="rId4"/>
    <p:sldId id="685" r:id="rId5"/>
    <p:sldId id="585" r:id="rId6"/>
    <p:sldId id="590" r:id="rId7"/>
    <p:sldId id="476" r:id="rId8"/>
    <p:sldId id="261" r:id="rId9"/>
    <p:sldId id="262" r:id="rId10"/>
    <p:sldId id="263" r:id="rId11"/>
    <p:sldId id="678" r:id="rId12"/>
    <p:sldId id="681" r:id="rId13"/>
    <p:sldId id="682" r:id="rId14"/>
    <p:sldId id="672" r:id="rId15"/>
    <p:sldId id="691" r:id="rId16"/>
    <p:sldId id="692" r:id="rId17"/>
    <p:sldId id="949" r:id="rId18"/>
    <p:sldId id="689" r:id="rId19"/>
    <p:sldId id="947" r:id="rId20"/>
    <p:sldId id="724" r:id="rId21"/>
    <p:sldId id="944" r:id="rId22"/>
    <p:sldId id="938" r:id="rId23"/>
    <p:sldId id="943" r:id="rId24"/>
    <p:sldId id="941" r:id="rId25"/>
    <p:sldId id="946" r:id="rId26"/>
    <p:sldId id="948" r:id="rId2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7T17:53:08.8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0 125 0,'0'0'0'15,"0"0"-125"-15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1.bin"/><Relationship Id="rId18" Type="http://schemas.openxmlformats.org/officeDocument/2006/relationships/oleObject" Target="../embeddings/oleObject26.bin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17" Type="http://schemas.openxmlformats.org/officeDocument/2006/relationships/oleObject" Target="../embeddings/oleObject25.bin"/><Relationship Id="rId2" Type="http://schemas.openxmlformats.org/officeDocument/2006/relationships/tags" Target="../tags/tag6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6.wmf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8.bin"/><Relationship Id="rId19" Type="http://schemas.openxmlformats.org/officeDocument/2006/relationships/oleObject" Target="../embeddings/oleObject27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Patino"/>
              </a:rPr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Lecture # 09</a:t>
            </a:r>
          </a:p>
          <a:p>
            <a:pPr algn="ctr"/>
            <a:r>
              <a:rPr lang="en-US" dirty="0"/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4A925EE-64EA-4F7B-9C35-E9787F9CB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5FBC5F9-CC03-4117-9596-D0597F6B3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23" y="1973710"/>
            <a:ext cx="7832777" cy="29105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Palatino Linotype" panose="02040502050505030304" pitchFamily="18" charset="0"/>
              </a:rPr>
              <a:t>Consider two regular languages L</a:t>
            </a:r>
            <a:r>
              <a:rPr lang="en-US" altLang="en-US" sz="24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2400" baseline="40000" dirty="0">
                <a:latin typeface="Palatino Linotype" panose="02040502050505030304" pitchFamily="18" charset="0"/>
              </a:rPr>
              <a:t> </a:t>
            </a:r>
            <a:r>
              <a:rPr lang="en-US" altLang="en-US" sz="2400" dirty="0">
                <a:latin typeface="Palatino Linotype" panose="02040502050505030304" pitchFamily="18" charset="0"/>
                <a:sym typeface="Math1" pitchFamily="2" charset="2"/>
              </a:rPr>
              <a:t>and </a:t>
            </a:r>
            <a:r>
              <a:rPr lang="en-US" altLang="en-US" sz="2400" baseline="40000" dirty="0">
                <a:latin typeface="Palatino Linotype" panose="02040502050505030304" pitchFamily="18" charset="0"/>
              </a:rPr>
              <a:t> </a:t>
            </a:r>
            <a:r>
              <a:rPr lang="en-US" altLang="en-US" sz="2400" dirty="0">
                <a:latin typeface="Palatino Linotype" panose="02040502050505030304" pitchFamily="18" charset="0"/>
              </a:rPr>
              <a:t>L</a:t>
            </a:r>
            <a:r>
              <a:rPr lang="en-US" altLang="en-US" sz="24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400" dirty="0">
                <a:latin typeface="Palatino Linotype" panose="02040502050505030304" pitchFamily="18" charset="0"/>
              </a:rPr>
              <a:t>, defined over the alphabet </a:t>
            </a:r>
            <a:r>
              <a:rPr lang="el-GR" altLang="en-US" sz="2400" dirty="0">
                <a:latin typeface="Palatino Linotype" panose="02040502050505030304" pitchFamily="18" charset="0"/>
              </a:rPr>
              <a:t>Σ</a:t>
            </a:r>
            <a:r>
              <a:rPr lang="en-US" altLang="en-US" sz="2400" dirty="0">
                <a:latin typeface="Palatino Linotype" panose="02040502050505030304" pitchFamily="18" charset="0"/>
              </a:rPr>
              <a:t> = {a, b}, where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Palatino Linotype" panose="02040502050505030304" pitchFamily="18" charset="0"/>
              </a:rPr>
              <a:t> L</a:t>
            </a:r>
            <a:r>
              <a:rPr lang="en-US" altLang="en-US" sz="24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2400" baseline="40000" dirty="0">
                <a:latin typeface="Palatino Linotype" panose="02040502050505030304" pitchFamily="18" charset="0"/>
              </a:rPr>
              <a:t> </a:t>
            </a:r>
            <a:r>
              <a:rPr lang="en-US" altLang="en-US" sz="2400" dirty="0">
                <a:latin typeface="Palatino Linotype" panose="02040502050505030304" pitchFamily="18" charset="0"/>
                <a:sym typeface="Math1" pitchFamily="2" charset="2"/>
              </a:rPr>
              <a:t>= language of words with double a’s.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Palatino Linotype" panose="02040502050505030304" pitchFamily="18" charset="0"/>
              </a:rPr>
              <a:t> L</a:t>
            </a:r>
            <a:r>
              <a:rPr lang="en-US" altLang="en-US" sz="24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400" baseline="40000" dirty="0">
                <a:latin typeface="Palatino Linotype" panose="02040502050505030304" pitchFamily="18" charset="0"/>
              </a:rPr>
              <a:t> </a:t>
            </a:r>
            <a:r>
              <a:rPr lang="en-US" altLang="en-US" sz="2400" dirty="0">
                <a:latin typeface="Palatino Linotype" panose="02040502050505030304" pitchFamily="18" charset="0"/>
                <a:sym typeface="Math1" pitchFamily="2" charset="2"/>
              </a:rPr>
              <a:t>= language of words containing even number of a’s.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Palatino Linotype" panose="02040502050505030304" pitchFamily="18" charset="0"/>
                <a:sym typeface="Math1" pitchFamily="2" charset="2"/>
              </a:rPr>
              <a:t>FAs accepting languages </a:t>
            </a:r>
            <a:r>
              <a:rPr lang="en-US" altLang="en-US" sz="2400" dirty="0">
                <a:latin typeface="Palatino Linotype" panose="02040502050505030304" pitchFamily="18" charset="0"/>
              </a:rPr>
              <a:t>L</a:t>
            </a:r>
            <a:r>
              <a:rPr lang="en-US" altLang="en-US" sz="24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2400" baseline="40000" dirty="0">
                <a:latin typeface="Palatino Linotype" panose="02040502050505030304" pitchFamily="18" charset="0"/>
              </a:rPr>
              <a:t> </a:t>
            </a:r>
            <a:r>
              <a:rPr lang="en-US" altLang="en-US" sz="2400" dirty="0">
                <a:latin typeface="Palatino Linotype" panose="02040502050505030304" pitchFamily="18" charset="0"/>
                <a:sym typeface="Math1" pitchFamily="2" charset="2"/>
              </a:rPr>
              <a:t>and </a:t>
            </a:r>
            <a:r>
              <a:rPr lang="en-US" altLang="en-US" sz="2400" baseline="40000" dirty="0">
                <a:latin typeface="Palatino Linotype" panose="02040502050505030304" pitchFamily="18" charset="0"/>
              </a:rPr>
              <a:t> </a:t>
            </a:r>
            <a:r>
              <a:rPr lang="en-US" altLang="en-US" sz="2400" dirty="0">
                <a:latin typeface="Palatino Linotype" panose="02040502050505030304" pitchFamily="18" charset="0"/>
              </a:rPr>
              <a:t>L</a:t>
            </a:r>
            <a:r>
              <a:rPr lang="en-US" altLang="en-US" sz="24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400" dirty="0">
                <a:latin typeface="Palatino Linotype" panose="02040502050505030304" pitchFamily="18" charset="0"/>
              </a:rPr>
              <a:t> may be as follows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2888BB4C-7CA6-4067-9414-5E311A032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09" y="530216"/>
            <a:ext cx="2742242" cy="60261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669699" name="Text Box 3">
            <a:extLst>
              <a:ext uri="{FF2B5EF4-FFF2-40B4-BE49-F238E27FC236}">
                <a16:creationId xmlns:a16="http://schemas.microsoft.com/office/drawing/2014/main" id="{8723C944-21BF-4B46-895A-A0F1DF7642C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72104" y="1219200"/>
            <a:ext cx="5512606" cy="2910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en-US" sz="1400" dirty="0">
                <a:latin typeface="Palatino Linotype" panose="02040502050505030304" pitchFamily="18" charset="0"/>
              </a:rPr>
              <a:t>Let r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latin typeface="Palatino Linotype" panose="02040502050505030304" pitchFamily="18" charset="0"/>
              </a:rPr>
              <a:t>= </a:t>
            </a:r>
            <a:r>
              <a:rPr lang="en-US" altLang="en-US" sz="1400" b="1" dirty="0">
                <a:latin typeface="Palatino Linotype" panose="02040502050505030304" pitchFamily="18" charset="0"/>
              </a:rPr>
              <a:t>(</a:t>
            </a:r>
            <a:r>
              <a:rPr lang="en-US" altLang="en-US" sz="1400" b="1" dirty="0" err="1">
                <a:latin typeface="Palatino Linotype" panose="02040502050505030304" pitchFamily="18" charset="0"/>
              </a:rPr>
              <a:t>a+b</a:t>
            </a:r>
            <a:r>
              <a:rPr lang="en-US" altLang="en-US" sz="1400" b="1" dirty="0">
                <a:latin typeface="Palatino Linotype" panose="02040502050505030304" pitchFamily="18" charset="0"/>
              </a:rPr>
              <a:t>)</a:t>
            </a:r>
            <a:r>
              <a:rPr lang="en-US" altLang="en-US" sz="1400" b="1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1400" b="1" dirty="0">
                <a:latin typeface="Palatino Linotype" panose="02040502050505030304" pitchFamily="18" charset="0"/>
              </a:rPr>
              <a:t>aa(</a:t>
            </a:r>
            <a:r>
              <a:rPr lang="en-US" altLang="en-US" sz="1400" b="1" dirty="0" err="1">
                <a:latin typeface="Palatino Linotype" panose="02040502050505030304" pitchFamily="18" charset="0"/>
              </a:rPr>
              <a:t>a+b</a:t>
            </a:r>
            <a:r>
              <a:rPr lang="en-US" altLang="en-US" sz="1400" b="1" dirty="0">
                <a:latin typeface="Palatino Linotype" panose="02040502050505030304" pitchFamily="18" charset="0"/>
              </a:rPr>
              <a:t>)</a:t>
            </a:r>
            <a:r>
              <a:rPr lang="en-US" altLang="en-US" sz="1400" b="1" baseline="40000" dirty="0">
                <a:latin typeface="Palatino Linotype" panose="02040502050505030304" pitchFamily="18" charset="0"/>
              </a:rPr>
              <a:t>* </a:t>
            </a:r>
            <a:r>
              <a:rPr lang="en-US" altLang="en-US" sz="1400" dirty="0">
                <a:latin typeface="Palatino Linotype" panose="02040502050505030304" pitchFamily="18" charset="0"/>
              </a:rPr>
              <a:t>defines L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latin typeface="Palatino Linotype" panose="02040502050505030304" pitchFamily="18" charset="0"/>
              </a:rPr>
              <a:t> and FA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1 </a:t>
            </a:r>
            <a:r>
              <a:rPr lang="en-US" altLang="en-US" sz="1400" dirty="0">
                <a:latin typeface="Palatino Linotype" panose="02040502050505030304" pitchFamily="18" charset="0"/>
              </a:rPr>
              <a:t>be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endParaRPr lang="en-US" altLang="en-US" sz="1400" baseline="-30000" dirty="0">
              <a:latin typeface="Palatino Linotype" panose="0204050205050503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endParaRPr lang="en-US" altLang="en-US" sz="1400" baseline="-30000" dirty="0">
              <a:latin typeface="Palatino Linotype" panose="02040502050505030304" pitchFamily="18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n-US" altLang="en-US" sz="1400" dirty="0">
              <a:latin typeface="Palatino Linotype" panose="0204050205050503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and </a:t>
            </a:r>
            <a:r>
              <a:rPr lang="en-US" altLang="en-US" sz="1400" dirty="0">
                <a:latin typeface="Palatino Linotype" panose="02040502050505030304" pitchFamily="18" charset="0"/>
              </a:rPr>
              <a:t>r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1400" dirty="0">
                <a:latin typeface="Palatino Linotype" panose="02040502050505030304" pitchFamily="18" charset="0"/>
              </a:rPr>
              <a:t>= </a:t>
            </a:r>
            <a:r>
              <a:rPr lang="en-US" altLang="en-US" sz="1400" b="1" dirty="0">
                <a:latin typeface="Palatino Linotype" panose="02040502050505030304" pitchFamily="18" charset="0"/>
              </a:rPr>
              <a:t>b+ (b*ab</a:t>
            </a:r>
            <a:r>
              <a:rPr lang="en-US" altLang="en-US" sz="1400" b="1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1400" b="1" dirty="0">
                <a:latin typeface="Palatino Linotype" panose="02040502050505030304" pitchFamily="18" charset="0"/>
              </a:rPr>
              <a:t>ab*)</a:t>
            </a:r>
            <a:r>
              <a:rPr lang="en-US" altLang="en-US" sz="1400" b="1" baseline="40000" dirty="0">
                <a:latin typeface="Palatino Linotype" panose="02040502050505030304" pitchFamily="18" charset="0"/>
              </a:rPr>
              <a:t>* </a:t>
            </a:r>
            <a:r>
              <a:rPr lang="en-US" altLang="en-US" sz="1400" dirty="0">
                <a:latin typeface="Palatino Linotype" panose="02040502050505030304" pitchFamily="18" charset="0"/>
              </a:rPr>
              <a:t>defines L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1400" baseline="30000" dirty="0">
                <a:latin typeface="Palatino Linotype" panose="02040502050505030304" pitchFamily="18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and FA</a:t>
            </a:r>
            <a:r>
              <a:rPr lang="en-US" altLang="en-US" sz="1400" baseline="-30000" dirty="0">
                <a:latin typeface="Palatino Linotype" panose="02040502050505030304" pitchFamily="18" charset="0"/>
              </a:rPr>
              <a:t>2 </a:t>
            </a: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be</a:t>
            </a: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E93A2A13-E13C-418B-B0BA-4649BE2F80C8}"/>
              </a:ext>
            </a:extLst>
          </p:cNvPr>
          <p:cNvGrpSpPr>
            <a:grpSpLocks/>
          </p:cNvGrpSpPr>
          <p:nvPr/>
        </p:nvGrpSpPr>
        <p:grpSpPr bwMode="auto">
          <a:xfrm>
            <a:off x="318199" y="1662037"/>
            <a:ext cx="3618767" cy="1426336"/>
            <a:chOff x="1116" y="857"/>
            <a:chExt cx="3828" cy="1107"/>
          </a:xfrm>
        </p:grpSpPr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BA10F321-D88D-4918-BF30-7DB9FB3DE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912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650">
                  <a:latin typeface="Times New Roman" panose="02020603050405020304" pitchFamily="18" charset="0"/>
                </a:rPr>
                <a:t>a,b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6" name="Group 24">
              <a:extLst>
                <a:ext uri="{FF2B5EF4-FFF2-40B4-BE49-F238E27FC236}">
                  <a16:creationId xmlns:a16="http://schemas.microsoft.com/office/drawing/2014/main" id="{DFDB7F64-4C1B-477A-94A4-70CEB00D56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2" y="1322"/>
              <a:ext cx="530" cy="387"/>
              <a:chOff x="726" y="2634"/>
              <a:chExt cx="566" cy="413"/>
            </a:xfrm>
          </p:grpSpPr>
          <p:sp>
            <p:nvSpPr>
              <p:cNvPr id="51" name="Oval 25">
                <a:extLst>
                  <a:ext uri="{FF2B5EF4-FFF2-40B4-BE49-F238E27FC236}">
                    <a16:creationId xmlns:a16="http://schemas.microsoft.com/office/drawing/2014/main" id="{3F6C45CD-5721-4F6E-931B-7EB3E75BB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altLang="en-US" sz="1575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26">
                <a:extLst>
                  <a:ext uri="{FF2B5EF4-FFF2-40B4-BE49-F238E27FC236}">
                    <a16:creationId xmlns:a16="http://schemas.microsoft.com/office/drawing/2014/main" id="{537B8C66-2469-4912-862B-04902B5F4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en-US" altLang="en-US" sz="825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 algn="ctr" eaLnBrk="0" hangingPunct="0"/>
                <a:endParaRPr lang="en-US" altLang="en-US" sz="825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roup 27">
              <a:extLst>
                <a:ext uri="{FF2B5EF4-FFF2-40B4-BE49-F238E27FC236}">
                  <a16:creationId xmlns:a16="http://schemas.microsoft.com/office/drawing/2014/main" id="{2F8C3767-7D5A-447B-9ABE-E3875C6AA70B}"/>
                </a:ext>
              </a:extLst>
            </p:cNvPr>
            <p:cNvGrpSpPr>
              <a:grpSpLocks/>
            </p:cNvGrpSpPr>
            <p:nvPr/>
          </p:nvGrpSpPr>
          <p:grpSpPr bwMode="auto">
            <a:xfrm rot="21300000">
              <a:off x="4176" y="996"/>
              <a:ext cx="404" cy="350"/>
              <a:chOff x="2880" y="3312"/>
              <a:chExt cx="408" cy="336"/>
            </a:xfrm>
          </p:grpSpPr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7C2B98D2-09E0-477C-BC83-0AA36666946D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378 h 378"/>
                  <a:gd name="T2" fmla="*/ 300 w 408"/>
                  <a:gd name="T3" fmla="*/ 3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940DCBD7-27DD-4857-88A7-525A949B1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ED761F70-1D13-4D5A-A730-0FB9733CB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28779382-1390-40A1-A9F3-9D5FF3BAD26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573" y="1580"/>
              <a:ext cx="1267" cy="322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9" name="Text Box 32">
              <a:extLst>
                <a:ext uri="{FF2B5EF4-FFF2-40B4-BE49-F238E27FC236}">
                  <a16:creationId xmlns:a16="http://schemas.microsoft.com/office/drawing/2014/main" id="{A0285ADF-7213-4AED-8DEB-6DD8723B7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09" y="1044"/>
              <a:ext cx="2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650">
                  <a:latin typeface="Times New Roman" panose="02020603050405020304" pitchFamily="18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6" name="Oval 34">
              <a:extLst>
                <a:ext uri="{FF2B5EF4-FFF2-40B4-BE49-F238E27FC236}">
                  <a16:creationId xmlns:a16="http://schemas.microsoft.com/office/drawing/2014/main" id="{A37F78F8-2574-4B1E-8212-F63662386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" y="1342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2C7D7295-D498-4BF5-9AFE-441051D6E75B}"/>
                </a:ext>
              </a:extLst>
            </p:cNvPr>
            <p:cNvGrpSpPr>
              <a:grpSpLocks/>
            </p:cNvGrpSpPr>
            <p:nvPr/>
          </p:nvGrpSpPr>
          <p:grpSpPr bwMode="auto">
            <a:xfrm rot="21300000">
              <a:off x="1116" y="1008"/>
              <a:ext cx="404" cy="350"/>
              <a:chOff x="2880" y="3312"/>
              <a:chExt cx="408" cy="336"/>
            </a:xfrm>
          </p:grpSpPr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4323FE3C-C243-4AD3-BBA9-E145FA040417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378 h 378"/>
                  <a:gd name="T2" fmla="*/ 300 w 408"/>
                  <a:gd name="T3" fmla="*/ 3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Freeform 38">
                <a:extLst>
                  <a:ext uri="{FF2B5EF4-FFF2-40B4-BE49-F238E27FC236}">
                    <a16:creationId xmlns:a16="http://schemas.microsoft.com/office/drawing/2014/main" id="{7381C5FA-084F-4278-95E0-08F6C17BF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Freeform 39">
                <a:extLst>
                  <a:ext uri="{FF2B5EF4-FFF2-40B4-BE49-F238E27FC236}">
                    <a16:creationId xmlns:a16="http://schemas.microsoft.com/office/drawing/2014/main" id="{533E4205-3620-4457-9DE9-4EF87E971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32" name="Text Box 40">
              <a:extLst>
                <a:ext uri="{FF2B5EF4-FFF2-40B4-BE49-F238E27FC236}">
                  <a16:creationId xmlns:a16="http://schemas.microsoft.com/office/drawing/2014/main" id="{6DE4E8F0-6071-424E-857E-EFC39BC8F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" y="857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650" dirty="0">
                  <a:latin typeface="Times New Roman" panose="02020603050405020304" pitchFamily="18" charset="0"/>
                </a:rPr>
                <a:t>b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1EA0089E-5F57-4673-B68B-202F82481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1176"/>
              <a:ext cx="1267" cy="322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34" name="Group 42">
              <a:extLst>
                <a:ext uri="{FF2B5EF4-FFF2-40B4-BE49-F238E27FC236}">
                  <a16:creationId xmlns:a16="http://schemas.microsoft.com/office/drawing/2014/main" id="{83842002-DE97-4311-B575-3181BA292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8" y="1329"/>
              <a:ext cx="566" cy="413"/>
              <a:chOff x="726" y="2634"/>
              <a:chExt cx="566" cy="413"/>
            </a:xfrm>
          </p:grpSpPr>
          <p:sp>
            <p:nvSpPr>
              <p:cNvPr id="41" name="Oval 43">
                <a:extLst>
                  <a:ext uri="{FF2B5EF4-FFF2-40B4-BE49-F238E27FC236}">
                    <a16:creationId xmlns:a16="http://schemas.microsoft.com/office/drawing/2014/main" id="{D9E01A91-BD1C-4624-83E8-061FDF4BC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altLang="en-US" sz="1575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Text Box 44">
                <a:extLst>
                  <a:ext uri="{FF2B5EF4-FFF2-40B4-BE49-F238E27FC236}">
                    <a16:creationId xmlns:a16="http://schemas.microsoft.com/office/drawing/2014/main" id="{A3D5095F-3B43-446A-92FF-9F997D1D3E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en-US" altLang="en-US" sz="825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 algn="ctr" eaLnBrk="0" hangingPunct="0"/>
                <a:endParaRPr lang="en-US" altLang="en-US" sz="825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5" name="Line 45">
              <a:extLst>
                <a:ext uri="{FF2B5EF4-FFF2-40B4-BE49-F238E27FC236}">
                  <a16:creationId xmlns:a16="http://schemas.microsoft.com/office/drawing/2014/main" id="{BBCDD9E7-64AA-4F34-813D-61B4BDA51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53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" name="Text Box 46">
              <a:extLst>
                <a:ext uri="{FF2B5EF4-FFF2-40B4-BE49-F238E27FC236}">
                  <a16:creationId xmlns:a16="http://schemas.microsoft.com/office/drawing/2014/main" id="{9DDA418C-D0F6-49BC-A8C6-6D5E2452A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596" y="1308"/>
              <a:ext cx="2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650">
                  <a:latin typeface="Times New Roman" panose="02020603050405020304" pitchFamily="18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47">
              <a:extLst>
                <a:ext uri="{FF2B5EF4-FFF2-40B4-BE49-F238E27FC236}">
                  <a16:creationId xmlns:a16="http://schemas.microsoft.com/office/drawing/2014/main" id="{B5A54265-ED8A-4B87-8DBE-A28E07225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12" y="1736"/>
              <a:ext cx="2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" name="Text Box 48">
              <a:extLst>
                <a:ext uri="{FF2B5EF4-FFF2-40B4-BE49-F238E27FC236}">
                  <a16:creationId xmlns:a16="http://schemas.microsoft.com/office/drawing/2014/main" id="{F0F83E76-97F3-4107-89AC-0EFD0094F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23" y="1378"/>
              <a:ext cx="50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875" b="1" dirty="0">
                  <a:latin typeface="Times New Roman" panose="02020603050405020304" pitchFamily="18" charset="0"/>
                </a:rPr>
                <a:t>p-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49">
              <a:extLst>
                <a:ext uri="{FF2B5EF4-FFF2-40B4-BE49-F238E27FC236}">
                  <a16:creationId xmlns:a16="http://schemas.microsoft.com/office/drawing/2014/main" id="{3AB93575-0E8A-44B5-83DC-4B0458421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238" y="1340"/>
              <a:ext cx="56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dirty="0">
                  <a:latin typeface="Times New Roman" panose="02020603050405020304" pitchFamily="18" charset="0"/>
                </a:rPr>
                <a:t>r+</a:t>
              </a:r>
            </a:p>
          </p:txBody>
        </p:sp>
        <p:sp>
          <p:nvSpPr>
            <p:cNvPr id="40" name="Text Box 50">
              <a:extLst>
                <a:ext uri="{FF2B5EF4-FFF2-40B4-BE49-F238E27FC236}">
                  <a16:creationId xmlns:a16="http://schemas.microsoft.com/office/drawing/2014/main" id="{7F27BB9C-D7AA-4DF8-8E0A-85CB8776B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904" y="1344"/>
              <a:ext cx="38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875" b="1">
                  <a:latin typeface="Times New Roman" panose="02020603050405020304" pitchFamily="18" charset="0"/>
                </a:rPr>
                <a:t>q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53" name="Text Box 4">
            <a:extLst>
              <a:ext uri="{FF2B5EF4-FFF2-40B4-BE49-F238E27FC236}">
                <a16:creationId xmlns:a16="http://schemas.microsoft.com/office/drawing/2014/main" id="{3FE3A717-BE64-4DD3-8FC4-CBAB51A2F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149" y="4021063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" name="Text Box 5">
            <a:extLst>
              <a:ext uri="{FF2B5EF4-FFF2-40B4-BE49-F238E27FC236}">
                <a16:creationId xmlns:a16="http://schemas.microsoft.com/office/drawing/2014/main" id="{9F6D2CA9-BEEC-46B3-99FC-A5FD205BD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37" y="4005586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" name="Oval 6">
            <a:extLst>
              <a:ext uri="{FF2B5EF4-FFF2-40B4-BE49-F238E27FC236}">
                <a16:creationId xmlns:a16="http://schemas.microsoft.com/office/drawing/2014/main" id="{4BAC2779-FEA8-40D7-94DE-1BDA80C11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468" y="4594946"/>
            <a:ext cx="445294" cy="4452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56" name="Text Box 7">
            <a:extLst>
              <a:ext uri="{FF2B5EF4-FFF2-40B4-BE49-F238E27FC236}">
                <a16:creationId xmlns:a16="http://schemas.microsoft.com/office/drawing/2014/main" id="{8D4244A5-A41F-413C-9DEF-20208A731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605" y="4516365"/>
            <a:ext cx="673894" cy="46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0" hangingPunct="0"/>
            <a:r>
              <a:rPr lang="en-US" altLang="en-US" sz="825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1875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58" name="Text Box 8">
            <a:extLst>
              <a:ext uri="{FF2B5EF4-FFF2-40B4-BE49-F238E27FC236}">
                <a16:creationId xmlns:a16="http://schemas.microsoft.com/office/drawing/2014/main" id="{84219AAE-1401-43FD-8807-94ADE566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255" y="5005710"/>
            <a:ext cx="264319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59" name="Oval 9">
            <a:extLst>
              <a:ext uri="{FF2B5EF4-FFF2-40B4-BE49-F238E27FC236}">
                <a16:creationId xmlns:a16="http://schemas.microsoft.com/office/drawing/2014/main" id="{ED9CA812-44E5-4BAB-B091-C7C159E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99" y="4567561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Text Box 10">
            <a:extLst>
              <a:ext uri="{FF2B5EF4-FFF2-40B4-BE49-F238E27FC236}">
                <a16:creationId xmlns:a16="http://schemas.microsoft.com/office/drawing/2014/main" id="{07BA559A-98A7-4A8C-AAF8-C71F5FCB2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30" y="4477074"/>
            <a:ext cx="673894" cy="4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975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1875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575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825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6822831D-9BC7-4AF6-B18F-05F29E96C12F}"/>
              </a:ext>
            </a:extLst>
          </p:cNvPr>
          <p:cNvSpPr>
            <a:spLocks/>
          </p:cNvSpPr>
          <p:nvPr/>
        </p:nvSpPr>
        <p:spPr bwMode="auto">
          <a:xfrm>
            <a:off x="725392" y="4234185"/>
            <a:ext cx="2590800" cy="40005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2" name="Text Box 12">
            <a:extLst>
              <a:ext uri="{FF2B5EF4-FFF2-40B4-BE49-F238E27FC236}">
                <a16:creationId xmlns:a16="http://schemas.microsoft.com/office/drawing/2014/main" id="{A6B71131-98B3-4EA5-A9B6-344D0DCFA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111" y="4277048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63" name="Freeform 13">
            <a:extLst>
              <a:ext uri="{FF2B5EF4-FFF2-40B4-BE49-F238E27FC236}">
                <a16:creationId xmlns:a16="http://schemas.microsoft.com/office/drawing/2014/main" id="{EEECC8BA-B618-4BEC-91DC-4775DFD6559A}"/>
              </a:ext>
            </a:extLst>
          </p:cNvPr>
          <p:cNvSpPr>
            <a:spLocks/>
          </p:cNvSpPr>
          <p:nvPr/>
        </p:nvSpPr>
        <p:spPr bwMode="auto">
          <a:xfrm flipH="1" flipV="1">
            <a:off x="718248" y="4998566"/>
            <a:ext cx="2590800" cy="40005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64" name="Group 14">
            <a:extLst>
              <a:ext uri="{FF2B5EF4-FFF2-40B4-BE49-F238E27FC236}">
                <a16:creationId xmlns:a16="http://schemas.microsoft.com/office/drawing/2014/main" id="{EB7FC2E8-3182-491A-8EC8-97C6D576E8CA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3166173" y="4167511"/>
            <a:ext cx="514350" cy="445294"/>
            <a:chOff x="2880" y="3312"/>
            <a:chExt cx="408" cy="336"/>
          </a:xfrm>
        </p:grpSpPr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182EB4E7-C4A9-43F3-9F1F-BE36DEDD3481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FAA52083-2CB0-43BB-BE41-E5F7F1C99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00660375-FFC3-439A-9C58-D25919E64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68" name="Group 18">
            <a:extLst>
              <a:ext uri="{FF2B5EF4-FFF2-40B4-BE49-F238E27FC236}">
                <a16:creationId xmlns:a16="http://schemas.microsoft.com/office/drawing/2014/main" id="{9090E878-0E42-4831-AFE4-3259D56B2BC9}"/>
              </a:ext>
            </a:extLst>
          </p:cNvPr>
          <p:cNvGrpSpPr>
            <a:grpSpLocks/>
          </p:cNvGrpSpPr>
          <p:nvPr/>
        </p:nvGrpSpPr>
        <p:grpSpPr bwMode="auto">
          <a:xfrm rot="21240000">
            <a:off x="232473" y="4134174"/>
            <a:ext cx="514350" cy="445294"/>
            <a:chOff x="2880" y="3312"/>
            <a:chExt cx="408" cy="336"/>
          </a:xfrm>
        </p:grpSpPr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CB6F8D4F-839D-4D00-9668-06F343EE364C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EBE776A3-F8D1-4DDA-9305-210D78929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DEEDC8D8-F7E9-4DDA-AB70-196128B9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72" name="Text Box 29">
            <a:extLst>
              <a:ext uri="{FF2B5EF4-FFF2-40B4-BE49-F238E27FC236}">
                <a16:creationId xmlns:a16="http://schemas.microsoft.com/office/drawing/2014/main" id="{795E6239-B865-4675-8BDB-2CDA38FE82A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85630" y="4448526"/>
            <a:ext cx="465236" cy="39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2700" b="1" dirty="0">
                <a:latin typeface="Times New Roman" panose="02020603050405020304" pitchFamily="18" charset="0"/>
                <a:sym typeface="Math1" pitchFamily="2" charset="2"/>
              </a:rPr>
              <a:t>-</a:t>
            </a:r>
          </a:p>
          <a:p>
            <a:pPr eaLnBrk="0" hangingPunct="0"/>
            <a:endParaRPr lang="en-US" altLang="en-US" sz="1575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Text Box 29">
            <a:extLst>
              <a:ext uri="{FF2B5EF4-FFF2-40B4-BE49-F238E27FC236}">
                <a16:creationId xmlns:a16="http://schemas.microsoft.com/office/drawing/2014/main" id="{31DF7D3D-A7B9-49F6-80E6-3A9FED9C3D7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63754" y="4650937"/>
            <a:ext cx="465236" cy="39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2100" b="1" dirty="0">
                <a:latin typeface="Times New Roman" panose="02020603050405020304" pitchFamily="18" charset="0"/>
                <a:sym typeface="Math1" pitchFamily="2" charset="2"/>
              </a:rPr>
              <a:t>+</a:t>
            </a:r>
          </a:p>
          <a:p>
            <a:pPr eaLnBrk="0" hangingPunct="0"/>
            <a:endParaRPr lang="en-US" altLang="en-US" sz="1575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Text Box 4">
            <a:extLst>
              <a:ext uri="{FF2B5EF4-FFF2-40B4-BE49-F238E27FC236}">
                <a16:creationId xmlns:a16="http://schemas.microsoft.com/office/drawing/2014/main" id="{6DC528D2-FEC6-434B-A08C-17F41EB5A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729" y="1614942"/>
            <a:ext cx="67270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a,b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75" name="Group 5">
            <a:extLst>
              <a:ext uri="{FF2B5EF4-FFF2-40B4-BE49-F238E27FC236}">
                <a16:creationId xmlns:a16="http://schemas.microsoft.com/office/drawing/2014/main" id="{E95873EC-6E19-4905-878C-8BBCB73B4E25}"/>
              </a:ext>
            </a:extLst>
          </p:cNvPr>
          <p:cNvGrpSpPr>
            <a:grpSpLocks/>
          </p:cNvGrpSpPr>
          <p:nvPr/>
        </p:nvGrpSpPr>
        <p:grpSpPr bwMode="auto">
          <a:xfrm>
            <a:off x="7321411" y="2103099"/>
            <a:ext cx="631031" cy="460772"/>
            <a:chOff x="726" y="2634"/>
            <a:chExt cx="566" cy="413"/>
          </a:xfrm>
        </p:grpSpPr>
        <p:sp>
          <p:nvSpPr>
            <p:cNvPr id="76" name="Oval 6">
              <a:extLst>
                <a:ext uri="{FF2B5EF4-FFF2-40B4-BE49-F238E27FC236}">
                  <a16:creationId xmlns:a16="http://schemas.microsoft.com/office/drawing/2014/main" id="{C7BC48D3-4080-4020-81FD-B01F275FC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7">
              <a:extLst>
                <a:ext uri="{FF2B5EF4-FFF2-40B4-BE49-F238E27FC236}">
                  <a16:creationId xmlns:a16="http://schemas.microsoft.com/office/drawing/2014/main" id="{01A7A212-AEC1-4823-8AE8-6C162676D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825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0" hangingPunct="0"/>
              <a:endParaRPr lang="en-US" altLang="en-US" sz="825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" name="Group 8">
            <a:extLst>
              <a:ext uri="{FF2B5EF4-FFF2-40B4-BE49-F238E27FC236}">
                <a16:creationId xmlns:a16="http://schemas.microsoft.com/office/drawing/2014/main" id="{D1D48736-CA70-4B3A-B059-77E5AE045089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8444031" y="1714955"/>
            <a:ext cx="481013" cy="416719"/>
            <a:chOff x="2880" y="3312"/>
            <a:chExt cx="408" cy="336"/>
          </a:xfrm>
        </p:grpSpPr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8046B068-2903-4191-B87F-8BBE2BCCD1E0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CBB3A535-0696-4FC5-B311-125B780FE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27A15B05-B0C2-4B70-A151-9F2F82AB3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82" name="Freeform 12">
            <a:extLst>
              <a:ext uri="{FF2B5EF4-FFF2-40B4-BE49-F238E27FC236}">
                <a16:creationId xmlns:a16="http://schemas.microsoft.com/office/drawing/2014/main" id="{EA86E86F-15F2-49F6-9DE4-550DA00332A2}"/>
              </a:ext>
            </a:extLst>
          </p:cNvPr>
          <p:cNvSpPr>
            <a:spLocks/>
          </p:cNvSpPr>
          <p:nvPr/>
        </p:nvSpPr>
        <p:spPr bwMode="auto">
          <a:xfrm flipH="1" flipV="1">
            <a:off x="5893850" y="2410280"/>
            <a:ext cx="1508522" cy="383381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3" name="Text Box 13">
            <a:extLst>
              <a:ext uri="{FF2B5EF4-FFF2-40B4-BE49-F238E27FC236}">
                <a16:creationId xmlns:a16="http://schemas.microsoft.com/office/drawing/2014/main" id="{BF99F1DA-37C3-494B-AB57-A6753D51DF9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532026" y="1772104"/>
            <a:ext cx="284559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84" name="Group 14">
            <a:extLst>
              <a:ext uri="{FF2B5EF4-FFF2-40B4-BE49-F238E27FC236}">
                <a16:creationId xmlns:a16="http://schemas.microsoft.com/office/drawing/2014/main" id="{2BDF340A-ABFC-4032-B089-CE9DD0C1D3B9}"/>
              </a:ext>
            </a:extLst>
          </p:cNvPr>
          <p:cNvGrpSpPr>
            <a:grpSpLocks/>
          </p:cNvGrpSpPr>
          <p:nvPr/>
        </p:nvGrpSpPr>
        <p:grpSpPr bwMode="auto">
          <a:xfrm>
            <a:off x="5335448" y="2115004"/>
            <a:ext cx="673894" cy="491729"/>
            <a:chOff x="726" y="2634"/>
            <a:chExt cx="566" cy="413"/>
          </a:xfrm>
        </p:grpSpPr>
        <p:sp>
          <p:nvSpPr>
            <p:cNvPr id="85" name="Oval 15">
              <a:extLst>
                <a:ext uri="{FF2B5EF4-FFF2-40B4-BE49-F238E27FC236}">
                  <a16:creationId xmlns:a16="http://schemas.microsoft.com/office/drawing/2014/main" id="{8F1F3982-FD37-4F7B-BA04-70E878129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56E9B2EE-57A9-438F-9846-65B663DCC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825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0" hangingPunct="0"/>
              <a:endParaRPr lang="en-US" altLang="en-US" sz="825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" name="Group 17">
            <a:extLst>
              <a:ext uri="{FF2B5EF4-FFF2-40B4-BE49-F238E27FC236}">
                <a16:creationId xmlns:a16="http://schemas.microsoft.com/office/drawing/2014/main" id="{A7A62D8B-9C6C-46B3-9216-50204F605DCE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5349734" y="1729243"/>
            <a:ext cx="481013" cy="416719"/>
            <a:chOff x="2880" y="3312"/>
            <a:chExt cx="408" cy="336"/>
          </a:xfrm>
        </p:grpSpPr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BD566288-F4A4-4C43-AAE1-5C88DC50465E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6D5FFE01-8055-4A20-ABF6-8D2FE567A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F2B305DD-D0EF-4293-A1E3-22760A668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91" name="Text Box 21">
            <a:extLst>
              <a:ext uri="{FF2B5EF4-FFF2-40B4-BE49-F238E27FC236}">
                <a16:creationId xmlns:a16="http://schemas.microsoft.com/office/drawing/2014/main" id="{0B4B4B66-FDD3-40FE-B35E-1447F7256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020" y="1672092"/>
            <a:ext cx="67270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" name="Freeform 22">
            <a:extLst>
              <a:ext uri="{FF2B5EF4-FFF2-40B4-BE49-F238E27FC236}">
                <a16:creationId xmlns:a16="http://schemas.microsoft.com/office/drawing/2014/main" id="{20EFF0C0-ADB0-49FB-B41A-A4923020BC69}"/>
              </a:ext>
            </a:extLst>
          </p:cNvPr>
          <p:cNvSpPr>
            <a:spLocks/>
          </p:cNvSpPr>
          <p:nvPr/>
        </p:nvSpPr>
        <p:spPr bwMode="auto">
          <a:xfrm>
            <a:off x="5908138" y="1929268"/>
            <a:ext cx="1508522" cy="383381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93" name="Group 23">
            <a:extLst>
              <a:ext uri="{FF2B5EF4-FFF2-40B4-BE49-F238E27FC236}">
                <a16:creationId xmlns:a16="http://schemas.microsoft.com/office/drawing/2014/main" id="{D0FBA21E-EA04-4EB8-ABFB-5E0EEC92DF22}"/>
              </a:ext>
            </a:extLst>
          </p:cNvPr>
          <p:cNvGrpSpPr>
            <a:grpSpLocks/>
          </p:cNvGrpSpPr>
          <p:nvPr/>
        </p:nvGrpSpPr>
        <p:grpSpPr bwMode="auto">
          <a:xfrm>
            <a:off x="8398788" y="2111434"/>
            <a:ext cx="673894" cy="491728"/>
            <a:chOff x="726" y="2634"/>
            <a:chExt cx="566" cy="413"/>
          </a:xfrm>
        </p:grpSpPr>
        <p:sp>
          <p:nvSpPr>
            <p:cNvPr id="94" name="Oval 24">
              <a:extLst>
                <a:ext uri="{FF2B5EF4-FFF2-40B4-BE49-F238E27FC236}">
                  <a16:creationId xmlns:a16="http://schemas.microsoft.com/office/drawing/2014/main" id="{42EC6ED8-D05B-434D-AAF7-859E7D85A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5" name="Text Box 25">
              <a:extLst>
                <a:ext uri="{FF2B5EF4-FFF2-40B4-BE49-F238E27FC236}">
                  <a16:creationId xmlns:a16="http://schemas.microsoft.com/office/drawing/2014/main" id="{219B142E-7E16-4994-A265-600950484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825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0" hangingPunct="0"/>
              <a:endParaRPr lang="en-US" altLang="en-US" sz="825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6" name="Line 26">
            <a:extLst>
              <a:ext uri="{FF2B5EF4-FFF2-40B4-BE49-F238E27FC236}">
                <a16:creationId xmlns:a16="http://schemas.microsoft.com/office/drawing/2014/main" id="{00CE7701-D0C9-45D3-B9F5-FCEE80C6D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0047" y="2357891"/>
            <a:ext cx="631031" cy="111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7" name="Text Box 27">
            <a:extLst>
              <a:ext uri="{FF2B5EF4-FFF2-40B4-BE49-F238E27FC236}">
                <a16:creationId xmlns:a16="http://schemas.microsoft.com/office/drawing/2014/main" id="{1D9DC880-1928-4BF3-89D4-023BFE19F41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032808" y="2071432"/>
            <a:ext cx="28456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 dirty="0">
                <a:latin typeface="Times New Roman" panose="02020603050405020304" pitchFamily="18" charset="0"/>
              </a:rPr>
              <a:t>a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8" name="Text Box 28">
            <a:extLst>
              <a:ext uri="{FF2B5EF4-FFF2-40B4-BE49-F238E27FC236}">
                <a16:creationId xmlns:a16="http://schemas.microsoft.com/office/drawing/2014/main" id="{10D26C09-AD75-43FB-9CBB-00C5CC2A774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535598" y="2596016"/>
            <a:ext cx="28456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9" name="Text Box 29">
            <a:extLst>
              <a:ext uri="{FF2B5EF4-FFF2-40B4-BE49-F238E27FC236}">
                <a16:creationId xmlns:a16="http://schemas.microsoft.com/office/drawing/2014/main" id="{E34808AF-1D54-4D61-89AF-2177D415F7E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40222" y="2126911"/>
            <a:ext cx="623888" cy="53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875" b="1" dirty="0">
                <a:latin typeface="Times New Roman" panose="02020603050405020304" pitchFamily="18" charset="0"/>
              </a:rPr>
              <a:t>P</a:t>
            </a:r>
            <a:r>
              <a:rPr lang="en-US" altLang="en-US" sz="2250" b="1" dirty="0">
                <a:latin typeface="Times New Roman" panose="02020603050405020304" pitchFamily="18" charset="0"/>
                <a:sym typeface="Math1" pitchFamily="2" charset="2"/>
              </a:rPr>
              <a:t>+</a:t>
            </a:r>
          </a:p>
          <a:p>
            <a:pPr eaLnBrk="0" hangingPunct="0"/>
            <a:endParaRPr lang="en-US" altLang="en-US" sz="1575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Text Box 30">
            <a:extLst>
              <a:ext uri="{FF2B5EF4-FFF2-40B4-BE49-F238E27FC236}">
                <a16:creationId xmlns:a16="http://schemas.microsoft.com/office/drawing/2014/main" id="{5EDAA6C3-0B1F-4C41-A46B-36F8266B20D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617864" y="2182870"/>
            <a:ext cx="469106" cy="2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1" name="Text Box 31">
            <a:extLst>
              <a:ext uri="{FF2B5EF4-FFF2-40B4-BE49-F238E27FC236}">
                <a16:creationId xmlns:a16="http://schemas.microsoft.com/office/drawing/2014/main" id="{5B79FBF7-DAE7-4D5E-AE37-4D6FA0F4867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464284" y="2129293"/>
            <a:ext cx="452438" cy="24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875" b="1">
                <a:latin typeface="Times New Roman" panose="02020603050405020304" pitchFamily="18" charset="0"/>
              </a:rPr>
              <a:t>q+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" name="Text Box 29">
            <a:extLst>
              <a:ext uri="{FF2B5EF4-FFF2-40B4-BE49-F238E27FC236}">
                <a16:creationId xmlns:a16="http://schemas.microsoft.com/office/drawing/2014/main" id="{BD46CF18-1DAF-4816-8656-20844987AA4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598874" y="2180491"/>
            <a:ext cx="465236" cy="39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2700" b="1" dirty="0">
                <a:latin typeface="Times New Roman" panose="02020603050405020304" pitchFamily="18" charset="0"/>
                <a:sym typeface="Math1" pitchFamily="2" charset="2"/>
              </a:rPr>
              <a:t>-</a:t>
            </a:r>
          </a:p>
          <a:p>
            <a:pPr eaLnBrk="0" hangingPunct="0"/>
            <a:endParaRPr lang="en-US" altLang="en-US" sz="1575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0CEDC032-6BFA-4755-951F-E1855EA23590}"/>
              </a:ext>
            </a:extLst>
          </p:cNvPr>
          <p:cNvSpPr/>
          <p:nvPr/>
        </p:nvSpPr>
        <p:spPr>
          <a:xfrm>
            <a:off x="4069185" y="2180491"/>
            <a:ext cx="983561" cy="422671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03" name="Text Box 4">
            <a:extLst>
              <a:ext uri="{FF2B5EF4-FFF2-40B4-BE49-F238E27FC236}">
                <a16:creationId xmlns:a16="http://schemas.microsoft.com/office/drawing/2014/main" id="{21C2314E-20E2-426D-8F09-6C1E14242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942" y="3923597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" name="Text Box 5">
            <a:extLst>
              <a:ext uri="{FF2B5EF4-FFF2-40B4-BE49-F238E27FC236}">
                <a16:creationId xmlns:a16="http://schemas.microsoft.com/office/drawing/2014/main" id="{73A2CBFB-6A8B-4F7B-8D7B-5F79D5891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429" y="3908120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" name="Oval 6">
            <a:extLst>
              <a:ext uri="{FF2B5EF4-FFF2-40B4-BE49-F238E27FC236}">
                <a16:creationId xmlns:a16="http://schemas.microsoft.com/office/drawing/2014/main" id="{EDE20801-C4CD-4767-99DA-1F8674241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261" y="4497480"/>
            <a:ext cx="445294" cy="4452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106" name="Text Box 7">
            <a:extLst>
              <a:ext uri="{FF2B5EF4-FFF2-40B4-BE49-F238E27FC236}">
                <a16:creationId xmlns:a16="http://schemas.microsoft.com/office/drawing/2014/main" id="{8D4F101F-0B9C-4E01-B09B-35CD2F70B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823" y="4418899"/>
            <a:ext cx="673894" cy="46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0" hangingPunct="0"/>
            <a:r>
              <a:rPr lang="en-US" altLang="en-US" sz="825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1875">
                <a:solidFill>
                  <a:srgbClr val="000000"/>
                </a:solidFill>
                <a:latin typeface="Times New Roman" panose="02020603050405020304" pitchFamily="18" charset="0"/>
              </a:rPr>
              <a:t>2+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107" name="Text Box 8">
            <a:extLst>
              <a:ext uri="{FF2B5EF4-FFF2-40B4-BE49-F238E27FC236}">
                <a16:creationId xmlns:a16="http://schemas.microsoft.com/office/drawing/2014/main" id="{05FBE195-2094-42AC-A5B5-4D9D4674D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048" y="5093982"/>
            <a:ext cx="264319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108" name="Oval 9">
            <a:extLst>
              <a:ext uri="{FF2B5EF4-FFF2-40B4-BE49-F238E27FC236}">
                <a16:creationId xmlns:a16="http://schemas.microsoft.com/office/drawing/2014/main" id="{D77CB6AE-B99D-4FC2-BF80-CB5A38120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992" y="4470095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" name="Text Box 10">
            <a:extLst>
              <a:ext uri="{FF2B5EF4-FFF2-40B4-BE49-F238E27FC236}">
                <a16:creationId xmlns:a16="http://schemas.microsoft.com/office/drawing/2014/main" id="{93BE08C8-49C1-41C0-90FF-231FB2667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886" y="4365320"/>
            <a:ext cx="673894" cy="4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975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1875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250">
                <a:sym typeface="Math1" pitchFamily="2" charset="2"/>
              </a:rPr>
              <a:t>-</a:t>
            </a:r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825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10" name="Freeform 11">
            <a:extLst>
              <a:ext uri="{FF2B5EF4-FFF2-40B4-BE49-F238E27FC236}">
                <a16:creationId xmlns:a16="http://schemas.microsoft.com/office/drawing/2014/main" id="{3AE27384-5540-4331-AC3A-F94812AD658B}"/>
              </a:ext>
            </a:extLst>
          </p:cNvPr>
          <p:cNvSpPr>
            <a:spLocks/>
          </p:cNvSpPr>
          <p:nvPr/>
        </p:nvSpPr>
        <p:spPr bwMode="auto">
          <a:xfrm>
            <a:off x="5521185" y="4136719"/>
            <a:ext cx="2590800" cy="40005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1" name="Text Box 12">
            <a:extLst>
              <a:ext uri="{FF2B5EF4-FFF2-40B4-BE49-F238E27FC236}">
                <a16:creationId xmlns:a16="http://schemas.microsoft.com/office/drawing/2014/main" id="{3C76A167-2691-46C2-8EBF-B09B75F39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903" y="3993844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112" name="Freeform 13">
            <a:extLst>
              <a:ext uri="{FF2B5EF4-FFF2-40B4-BE49-F238E27FC236}">
                <a16:creationId xmlns:a16="http://schemas.microsoft.com/office/drawing/2014/main" id="{C34E438A-7CAF-4B16-AB50-DB2384DB2CE7}"/>
              </a:ext>
            </a:extLst>
          </p:cNvPr>
          <p:cNvSpPr>
            <a:spLocks/>
          </p:cNvSpPr>
          <p:nvPr/>
        </p:nvSpPr>
        <p:spPr bwMode="auto">
          <a:xfrm flipH="1" flipV="1">
            <a:off x="5514041" y="4901100"/>
            <a:ext cx="2590800" cy="40005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113" name="Group 14">
            <a:extLst>
              <a:ext uri="{FF2B5EF4-FFF2-40B4-BE49-F238E27FC236}">
                <a16:creationId xmlns:a16="http://schemas.microsoft.com/office/drawing/2014/main" id="{13B9FB38-9A78-491D-BB22-370E9023EDF1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7961966" y="4070045"/>
            <a:ext cx="514350" cy="445294"/>
            <a:chOff x="2880" y="3312"/>
            <a:chExt cx="408" cy="336"/>
          </a:xfrm>
        </p:grpSpPr>
        <p:sp>
          <p:nvSpPr>
            <p:cNvPr id="114" name="Freeform 15">
              <a:extLst>
                <a:ext uri="{FF2B5EF4-FFF2-40B4-BE49-F238E27FC236}">
                  <a16:creationId xmlns:a16="http://schemas.microsoft.com/office/drawing/2014/main" id="{991B5244-5EBE-48D2-9FD1-B37C6D88B62D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5" name="Freeform 16">
              <a:extLst>
                <a:ext uri="{FF2B5EF4-FFF2-40B4-BE49-F238E27FC236}">
                  <a16:creationId xmlns:a16="http://schemas.microsoft.com/office/drawing/2014/main" id="{BE49CA09-C879-434A-8E70-B87B2BB38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6" name="Freeform 17">
              <a:extLst>
                <a:ext uri="{FF2B5EF4-FFF2-40B4-BE49-F238E27FC236}">
                  <a16:creationId xmlns:a16="http://schemas.microsoft.com/office/drawing/2014/main" id="{275DADDB-61A3-44BB-B583-B16AE2D56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17" name="Group 18">
            <a:extLst>
              <a:ext uri="{FF2B5EF4-FFF2-40B4-BE49-F238E27FC236}">
                <a16:creationId xmlns:a16="http://schemas.microsoft.com/office/drawing/2014/main" id="{E74D3456-1065-4F46-9642-59EA1436560F}"/>
              </a:ext>
            </a:extLst>
          </p:cNvPr>
          <p:cNvGrpSpPr>
            <a:grpSpLocks/>
          </p:cNvGrpSpPr>
          <p:nvPr/>
        </p:nvGrpSpPr>
        <p:grpSpPr bwMode="auto">
          <a:xfrm rot="21240000">
            <a:off x="5028266" y="4036708"/>
            <a:ext cx="514350" cy="445294"/>
            <a:chOff x="2880" y="3312"/>
            <a:chExt cx="408" cy="336"/>
          </a:xfrm>
        </p:grpSpPr>
        <p:sp>
          <p:nvSpPr>
            <p:cNvPr id="118" name="Freeform 19">
              <a:extLst>
                <a:ext uri="{FF2B5EF4-FFF2-40B4-BE49-F238E27FC236}">
                  <a16:creationId xmlns:a16="http://schemas.microsoft.com/office/drawing/2014/main" id="{8CF5BBDC-3590-4519-8ED7-153E7DDB6848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9" name="Freeform 20">
              <a:extLst>
                <a:ext uri="{FF2B5EF4-FFF2-40B4-BE49-F238E27FC236}">
                  <a16:creationId xmlns:a16="http://schemas.microsoft.com/office/drawing/2014/main" id="{9D82FDB3-9568-48D6-A630-55713FBA0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0" name="Freeform 21">
              <a:extLst>
                <a:ext uri="{FF2B5EF4-FFF2-40B4-BE49-F238E27FC236}">
                  <a16:creationId xmlns:a16="http://schemas.microsoft.com/office/drawing/2014/main" id="{A53C79DD-CEC5-45C6-BB11-9401161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121" name="Arrow: Striped Right 120">
            <a:extLst>
              <a:ext uri="{FF2B5EF4-FFF2-40B4-BE49-F238E27FC236}">
                <a16:creationId xmlns:a16="http://schemas.microsoft.com/office/drawing/2014/main" id="{CC7D5052-6D44-4382-8920-38C0E85D60A2}"/>
              </a:ext>
            </a:extLst>
          </p:cNvPr>
          <p:cNvSpPr/>
          <p:nvPr/>
        </p:nvSpPr>
        <p:spPr>
          <a:xfrm>
            <a:off x="3878935" y="4587293"/>
            <a:ext cx="1146951" cy="473884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1CB5B-D6E3-46F1-A91A-71222AE8A476}"/>
              </a:ext>
            </a:extLst>
          </p:cNvPr>
          <p:cNvSpPr txBox="1"/>
          <p:nvPr/>
        </p:nvSpPr>
        <p:spPr>
          <a:xfrm>
            <a:off x="3792367" y="1913655"/>
            <a:ext cx="1807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Complemented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F369FE0-67DD-455B-882B-A9BC0EFCEB91}"/>
              </a:ext>
            </a:extLst>
          </p:cNvPr>
          <p:cNvSpPr txBox="1"/>
          <p:nvPr/>
        </p:nvSpPr>
        <p:spPr>
          <a:xfrm>
            <a:off x="3719652" y="4278085"/>
            <a:ext cx="1807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</a:rPr>
              <a:t>Complemented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9103227-F075-471D-A3C4-76BBF546DE7B}"/>
              </a:ext>
            </a:extLst>
          </p:cNvPr>
          <p:cNvSpPr txBox="1"/>
          <p:nvPr/>
        </p:nvSpPr>
        <p:spPr>
          <a:xfrm>
            <a:off x="6423551" y="2906324"/>
            <a:ext cx="112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/>
              <a:t>FA</a:t>
            </a:r>
            <a:r>
              <a:rPr lang="en-US" altLang="en-US" sz="1800" b="1" baseline="-30000" dirty="0"/>
              <a:t>1</a:t>
            </a:r>
            <a:r>
              <a:rPr lang="en-US" altLang="en-US" sz="1800" b="1" baseline="40000" dirty="0"/>
              <a:t>c</a:t>
            </a:r>
            <a:endParaRPr lang="en-US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BBF5E6A-7D2A-40B0-ACE3-31BAD6815DEF}"/>
              </a:ext>
            </a:extLst>
          </p:cNvPr>
          <p:cNvSpPr txBox="1"/>
          <p:nvPr/>
        </p:nvSpPr>
        <p:spPr>
          <a:xfrm>
            <a:off x="6564364" y="5382459"/>
            <a:ext cx="112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/>
              <a:t>FA</a:t>
            </a:r>
            <a:r>
              <a:rPr lang="en-US" altLang="en-US" b="1" baseline="-30000" dirty="0"/>
              <a:t>2</a:t>
            </a:r>
            <a:r>
              <a:rPr lang="en-US" altLang="en-US" sz="1800" b="1" baseline="40000" dirty="0"/>
              <a:t>c</a:t>
            </a:r>
            <a:endParaRPr lang="en-US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F083E7A-E5D5-4D2B-B44B-2F39638E155E}"/>
              </a:ext>
            </a:extLst>
          </p:cNvPr>
          <p:cNvSpPr txBox="1"/>
          <p:nvPr/>
        </p:nvSpPr>
        <p:spPr>
          <a:xfrm>
            <a:off x="6439019" y="6007130"/>
            <a:ext cx="2221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Now: L</a:t>
            </a:r>
            <a:r>
              <a:rPr lang="en-US" altLang="en-US" sz="1800" b="1" baseline="-30000" dirty="0">
                <a:solidFill>
                  <a:srgbClr val="00B050"/>
                </a:solidFill>
                <a:latin typeface="Palatino Linotype" panose="02040502050505030304" pitchFamily="18" charset="0"/>
              </a:rPr>
              <a:t>1</a:t>
            </a:r>
            <a:r>
              <a:rPr lang="en-US" altLang="en-US" sz="1800" b="1" baseline="40000" dirty="0">
                <a:solidFill>
                  <a:srgbClr val="00B050"/>
                </a:solidFill>
                <a:latin typeface="Palatino Linotype" panose="02040502050505030304" pitchFamily="18" charset="0"/>
              </a:rPr>
              <a:t>c</a:t>
            </a:r>
            <a:r>
              <a:rPr lang="en-US" altLang="en-US" sz="18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 U L</a:t>
            </a:r>
            <a:r>
              <a:rPr lang="en-US" altLang="en-US" sz="1800" b="1" baseline="-30000" dirty="0">
                <a:solidFill>
                  <a:srgbClr val="00B050"/>
                </a:solidFill>
                <a:latin typeface="Palatino Linotype" panose="02040502050505030304" pitchFamily="18" charset="0"/>
              </a:rPr>
              <a:t>2</a:t>
            </a:r>
            <a:r>
              <a:rPr lang="en-US" altLang="en-US" sz="1800" b="1" baseline="40000" dirty="0">
                <a:solidFill>
                  <a:srgbClr val="00B050"/>
                </a:solidFill>
                <a:latin typeface="Palatino Linotype" panose="02040502050505030304" pitchFamily="18" charset="0"/>
              </a:rPr>
              <a:t>c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6AAE1F1-7722-466E-897F-FC00D6BD5C93}"/>
              </a:ext>
            </a:extLst>
          </p:cNvPr>
          <p:cNvSpPr txBox="1"/>
          <p:nvPr/>
        </p:nvSpPr>
        <p:spPr>
          <a:xfrm>
            <a:off x="4572000" y="775000"/>
            <a:ext cx="468283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(</a:t>
            </a:r>
            <a:r>
              <a:rPr lang="en-US" altLang="en-US" sz="1800" b="1" dirty="0">
                <a:solidFill>
                  <a:srgbClr val="0070C0"/>
                </a:solidFill>
              </a:rPr>
              <a:t>FA</a:t>
            </a:r>
            <a:r>
              <a:rPr lang="en-US" altLang="en-US" sz="1800" b="1" baseline="-30000" dirty="0">
                <a:solidFill>
                  <a:srgbClr val="0070C0"/>
                </a:solidFill>
              </a:rPr>
              <a:t>1</a:t>
            </a:r>
            <a:r>
              <a:rPr lang="en-US" altLang="en-US" sz="1800" b="1" baseline="40000" dirty="0">
                <a:solidFill>
                  <a:srgbClr val="0070C0"/>
                </a:solidFill>
                <a:latin typeface="Palatino Linotype" panose="02040502050505030304" pitchFamily="18" charset="0"/>
              </a:rPr>
              <a:t>c</a:t>
            </a:r>
            <a:r>
              <a:rPr lang="en-US" altLang="en-US" sz="1800" b="1" baseline="-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U</a:t>
            </a: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1800" b="1" dirty="0">
                <a:solidFill>
                  <a:srgbClr val="0070C0"/>
                </a:solidFill>
              </a:rPr>
              <a:t>FA</a:t>
            </a:r>
            <a:r>
              <a:rPr lang="en-US" altLang="en-US" sz="1800" b="1" baseline="-30000" dirty="0">
                <a:solidFill>
                  <a:srgbClr val="0070C0"/>
                </a:solidFill>
              </a:rPr>
              <a:t>1</a:t>
            </a:r>
            <a:r>
              <a:rPr lang="en-US" altLang="en-US" sz="1800" b="1" baseline="40000" dirty="0">
                <a:solidFill>
                  <a:srgbClr val="0070C0"/>
                </a:solidFill>
                <a:latin typeface="Palatino Linotype" panose="02040502050505030304" pitchFamily="18" charset="0"/>
              </a:rPr>
              <a:t>c</a:t>
            </a: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</a:t>
            </a:r>
            <a:r>
              <a:rPr lang="en-US" altLang="en-US" sz="1800" b="1" baseline="40000" dirty="0">
                <a:solidFill>
                  <a:srgbClr val="0070C0"/>
                </a:solidFill>
                <a:latin typeface="Palatino Linotype" panose="02040502050505030304" pitchFamily="18" charset="0"/>
              </a:rPr>
              <a:t>c </a:t>
            </a: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= (FA</a:t>
            </a:r>
            <a:r>
              <a:rPr lang="en-US" altLang="en-US" sz="1800" b="1" baseline="-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1</a:t>
            </a:r>
            <a:r>
              <a:rPr lang="en-US" altLang="en-US" sz="1800" b="1" baseline="40000" dirty="0">
                <a:solidFill>
                  <a:srgbClr val="0070C0"/>
                </a:solidFill>
                <a:latin typeface="Palatino Linotype" panose="02040502050505030304" pitchFamily="18" charset="0"/>
              </a:rPr>
              <a:t>c</a:t>
            </a: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</a:t>
            </a:r>
            <a:r>
              <a:rPr lang="en-US" altLang="en-US" sz="1800" b="1" baseline="40000" dirty="0">
                <a:solidFill>
                  <a:srgbClr val="0070C0"/>
                </a:solidFill>
                <a:latin typeface="Palatino Linotype" panose="02040502050505030304" pitchFamily="18" charset="0"/>
              </a:rPr>
              <a:t>c</a:t>
            </a:r>
            <a:r>
              <a:rPr lang="hy-AM" alt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Math1" pitchFamily="2" charset="2"/>
              </a:rPr>
              <a:t> Ո</a:t>
            </a: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(FA</a:t>
            </a:r>
            <a:r>
              <a:rPr lang="en-US" altLang="en-US" sz="1800" b="1" baseline="-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</a:t>
            </a:r>
            <a:r>
              <a:rPr lang="en-US" altLang="en-US" sz="1800" b="1" baseline="40000" dirty="0">
                <a:solidFill>
                  <a:srgbClr val="0070C0"/>
                </a:solidFill>
                <a:latin typeface="Palatino Linotype" panose="02040502050505030304" pitchFamily="18" charset="0"/>
              </a:rPr>
              <a:t>c</a:t>
            </a: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</a:t>
            </a:r>
            <a:r>
              <a:rPr lang="en-US" altLang="en-US" sz="1800" b="1" baseline="40000" dirty="0">
                <a:solidFill>
                  <a:srgbClr val="0070C0"/>
                </a:solidFill>
                <a:latin typeface="Palatino Linotype" panose="02040502050505030304" pitchFamily="18" charset="0"/>
              </a:rPr>
              <a:t>c </a:t>
            </a: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=FA</a:t>
            </a:r>
            <a:r>
              <a:rPr lang="en-US" altLang="en-US" sz="1800" b="1" baseline="-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1</a:t>
            </a:r>
            <a:r>
              <a:rPr lang="hy-AM" alt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Math1" pitchFamily="2" charset="2"/>
              </a:rPr>
              <a:t> Ո </a:t>
            </a: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Math1" pitchFamily="2" charset="2"/>
              </a:rPr>
              <a:t>FA</a:t>
            </a:r>
            <a:r>
              <a:rPr lang="en-US" altLang="en-US" sz="1800" b="1" baseline="-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0C749D-9E27-4DCF-950F-914230E9499A}"/>
              </a:ext>
            </a:extLst>
          </p:cNvPr>
          <p:cNvSpPr txBox="1"/>
          <p:nvPr/>
        </p:nvSpPr>
        <p:spPr>
          <a:xfrm>
            <a:off x="144394" y="5743727"/>
            <a:ext cx="57027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100" indent="-165100" algn="just" eaLnBrk="1" hangingPunct="1">
              <a:spcBef>
                <a:spcPct val="0"/>
              </a:spcBef>
              <a:buClrTx/>
            </a:pP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1.The initial state of FA3 must correspond to the  initial state of FA1 and the initial state of FA2.</a:t>
            </a:r>
          </a:p>
          <a:p>
            <a:pPr marL="225425" indent="-225425" algn="just" eaLnBrk="1" hangingPunct="1">
              <a:spcBef>
                <a:spcPct val="0"/>
              </a:spcBef>
              <a:buClrTx/>
            </a:pP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2. The final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3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must correspond to a final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or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2 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or both.</a:t>
            </a:r>
          </a:p>
        </p:txBody>
      </p:sp>
    </p:spTree>
    <p:extLst>
      <p:ext uri="{BB962C8B-B14F-4D97-AF65-F5344CB8AC3E}">
        <p14:creationId xmlns:p14="http://schemas.microsoft.com/office/powerpoint/2010/main" val="206449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2888BB4C-7CA6-4067-9414-5E311A032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63" y="401097"/>
            <a:ext cx="2742242" cy="60261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</a:t>
            </a:r>
          </a:p>
        </p:txBody>
      </p:sp>
      <p:graphicFrame>
        <p:nvGraphicFramePr>
          <p:cNvPr id="57" name="Group 44">
            <a:extLst>
              <a:ext uri="{FF2B5EF4-FFF2-40B4-BE49-F238E27FC236}">
                <a16:creationId xmlns:a16="http://schemas.microsoft.com/office/drawing/2014/main" id="{94CB1BE4-5EF2-48A4-BC92-73A0E5676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834202"/>
              </p:ext>
            </p:extLst>
          </p:nvPr>
        </p:nvGraphicFramePr>
        <p:xfrm>
          <a:off x="4051777" y="-20428"/>
          <a:ext cx="4850130" cy="2895524"/>
        </p:xfrm>
        <a:graphic>
          <a:graphicData uri="http://schemas.openxmlformats.org/drawingml/2006/table">
            <a:tbl>
              <a:tblPr/>
              <a:tblGrid>
                <a:gridCol w="1648537">
                  <a:extLst>
                    <a:ext uri="{9D8B030D-6E8A-4147-A177-3AD203B41FA5}">
                      <a16:colId xmlns:a16="http://schemas.microsoft.com/office/drawing/2014/main" val="2894379008"/>
                    </a:ext>
                  </a:extLst>
                </a:gridCol>
                <a:gridCol w="1566110">
                  <a:extLst>
                    <a:ext uri="{9D8B030D-6E8A-4147-A177-3AD203B41FA5}">
                      <a16:colId xmlns:a16="http://schemas.microsoft.com/office/drawing/2014/main" val="4130200472"/>
                    </a:ext>
                  </a:extLst>
                </a:gridCol>
                <a:gridCol w="1635483">
                  <a:extLst>
                    <a:ext uri="{9D8B030D-6E8A-4147-A177-3AD203B41FA5}">
                      <a16:colId xmlns:a16="http://schemas.microsoft.com/office/drawing/2014/main" val="3985133064"/>
                    </a:ext>
                  </a:extLst>
                </a:gridCol>
              </a:tblGrid>
              <a:tr h="379741">
                <a:tc row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Old States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New States after reading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35486"/>
                  </a:ext>
                </a:extLst>
              </a:tr>
              <a:tr h="379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21233"/>
                  </a:ext>
                </a:extLst>
              </a:tr>
              <a:tr h="35600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 </a:t>
                      </a:r>
                      <a:r>
                        <a:rPr kumimoji="1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±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=(p,1)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(q,2)=z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2</a:t>
                      </a:r>
                      <a:endParaRPr kumimoji="0" lang="en-US" altLang="en-US" sz="1800" b="0" i="0" u="none" strike="noStrike" cap="none" normalizeH="0" baseline="-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(p,1)=z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70242"/>
                  </a:ext>
                </a:extLst>
              </a:tr>
              <a:tr h="35600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+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=(q,2)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(r,1)=z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(p,2)= 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4</a:t>
                      </a:r>
                      <a:endParaRPr kumimoji="0" lang="en-US" altLang="en-US" sz="1800" b="0" i="0" u="none" strike="noStrike" cap="none" normalizeH="0" baseline="-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638688"/>
                  </a:ext>
                </a:extLst>
              </a:tr>
              <a:tr h="35600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=(r,1)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(r,2)=z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5</a:t>
                      </a:r>
                      <a:endParaRPr kumimoji="0" lang="en-US" altLang="en-US" sz="1800" b="0" i="0" u="none" strike="noStrike" cap="none" normalizeH="0" baseline="-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(r,1)= 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54767"/>
                  </a:ext>
                </a:extLst>
              </a:tr>
              <a:tr h="35600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+=(p,2)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(q,1)= 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(p,2)= 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258718"/>
                  </a:ext>
                </a:extLst>
              </a:tr>
              <a:tr h="35600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r>
                        <a:rPr kumimoji="0" lang="en-US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=(r,2)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(r,1)= 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3</a:t>
                      </a:r>
                      <a:endParaRPr kumimoji="0" lang="en-US" altLang="en-US" sz="1800" b="0" i="0" u="none" strike="noStrike" cap="none" normalizeH="0" baseline="-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(r,2)= 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860021"/>
                  </a:ext>
                </a:extLst>
              </a:tr>
              <a:tr h="35600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6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+=(q,1)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(r,2)= 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(P,1)= 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1</a:t>
                      </a:r>
                      <a:endParaRPr kumimoji="0" lang="en-US" altLang="en-US" sz="1800" b="0" i="0" u="none" strike="noStrike" cap="none" normalizeH="0" baseline="-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760086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1CC45E8F-FF7D-4173-AD9C-55AC22FB8C9D}"/>
              </a:ext>
            </a:extLst>
          </p:cNvPr>
          <p:cNvSpPr txBox="1"/>
          <p:nvPr/>
        </p:nvSpPr>
        <p:spPr>
          <a:xfrm>
            <a:off x="125380" y="5651711"/>
            <a:ext cx="42611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100" indent="-165100" algn="just" eaLnBrk="1" hangingPunct="1">
              <a:spcBef>
                <a:spcPct val="0"/>
              </a:spcBef>
              <a:buClrTx/>
            </a:pP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1.The initial state of FA3 must correspond to the  initial state of FA1 and the initial state of FA2.</a:t>
            </a:r>
          </a:p>
          <a:p>
            <a:pPr marL="225425" indent="-225425" algn="just" eaLnBrk="1" hangingPunct="1">
              <a:spcBef>
                <a:spcPct val="0"/>
              </a:spcBef>
              <a:buClrTx/>
            </a:pP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2. The final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3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must correspond to a final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or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2 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or both.</a:t>
            </a:r>
          </a:p>
        </p:txBody>
      </p:sp>
      <p:grpSp>
        <p:nvGrpSpPr>
          <p:cNvPr id="75" name="Group 5">
            <a:extLst>
              <a:ext uri="{FF2B5EF4-FFF2-40B4-BE49-F238E27FC236}">
                <a16:creationId xmlns:a16="http://schemas.microsoft.com/office/drawing/2014/main" id="{C589DC62-8ED3-4E78-B0C6-540050988821}"/>
              </a:ext>
            </a:extLst>
          </p:cNvPr>
          <p:cNvGrpSpPr>
            <a:grpSpLocks/>
          </p:cNvGrpSpPr>
          <p:nvPr/>
        </p:nvGrpSpPr>
        <p:grpSpPr bwMode="auto">
          <a:xfrm>
            <a:off x="2002852" y="2036454"/>
            <a:ext cx="631031" cy="460772"/>
            <a:chOff x="726" y="2634"/>
            <a:chExt cx="566" cy="413"/>
          </a:xfrm>
        </p:grpSpPr>
        <p:sp>
          <p:nvSpPr>
            <p:cNvPr id="76" name="Oval 6">
              <a:extLst>
                <a:ext uri="{FF2B5EF4-FFF2-40B4-BE49-F238E27FC236}">
                  <a16:creationId xmlns:a16="http://schemas.microsoft.com/office/drawing/2014/main" id="{1C436786-8B9D-4BCD-A3AE-F1D37F6FE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7">
              <a:extLst>
                <a:ext uri="{FF2B5EF4-FFF2-40B4-BE49-F238E27FC236}">
                  <a16:creationId xmlns:a16="http://schemas.microsoft.com/office/drawing/2014/main" id="{474DB863-19D3-4140-AE7D-F4082BFBE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825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0" hangingPunct="0"/>
              <a:endParaRPr lang="en-US" altLang="en-US" sz="825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" name="Group 8">
            <a:extLst>
              <a:ext uri="{FF2B5EF4-FFF2-40B4-BE49-F238E27FC236}">
                <a16:creationId xmlns:a16="http://schemas.microsoft.com/office/drawing/2014/main" id="{0A72A38E-578F-4E72-9464-A44798ECC34F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3125472" y="1648310"/>
            <a:ext cx="481013" cy="416719"/>
            <a:chOff x="2880" y="3312"/>
            <a:chExt cx="408" cy="336"/>
          </a:xfrm>
        </p:grpSpPr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CE83579C-A24A-42C2-9D87-AF0661F68698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BBBAE20C-9EA6-4097-A355-F54F2A1EC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4F1D7D0A-2FDC-40EF-9C88-F82E3083B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82" name="Freeform 12">
            <a:extLst>
              <a:ext uri="{FF2B5EF4-FFF2-40B4-BE49-F238E27FC236}">
                <a16:creationId xmlns:a16="http://schemas.microsoft.com/office/drawing/2014/main" id="{43114775-A7B3-4C43-BAAC-5A66B07B2787}"/>
              </a:ext>
            </a:extLst>
          </p:cNvPr>
          <p:cNvSpPr>
            <a:spLocks/>
          </p:cNvSpPr>
          <p:nvPr/>
        </p:nvSpPr>
        <p:spPr bwMode="auto">
          <a:xfrm flipH="1" flipV="1">
            <a:off x="575291" y="2343635"/>
            <a:ext cx="1508522" cy="383381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3" name="Text Box 13">
            <a:extLst>
              <a:ext uri="{FF2B5EF4-FFF2-40B4-BE49-F238E27FC236}">
                <a16:creationId xmlns:a16="http://schemas.microsoft.com/office/drawing/2014/main" id="{59DCD235-CCDF-4F84-8DB3-69AC4A25C6A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213467" y="1705459"/>
            <a:ext cx="284559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 dirty="0">
                <a:latin typeface="Times New Roman" panose="02020603050405020304" pitchFamily="18" charset="0"/>
              </a:rPr>
              <a:t>a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84" name="Group 14">
            <a:extLst>
              <a:ext uri="{FF2B5EF4-FFF2-40B4-BE49-F238E27FC236}">
                <a16:creationId xmlns:a16="http://schemas.microsoft.com/office/drawing/2014/main" id="{E01D5747-AFB5-487D-BAC7-A50DBD2E281D}"/>
              </a:ext>
            </a:extLst>
          </p:cNvPr>
          <p:cNvGrpSpPr>
            <a:grpSpLocks/>
          </p:cNvGrpSpPr>
          <p:nvPr/>
        </p:nvGrpSpPr>
        <p:grpSpPr bwMode="auto">
          <a:xfrm>
            <a:off x="16889" y="2048359"/>
            <a:ext cx="673894" cy="491729"/>
            <a:chOff x="726" y="2634"/>
            <a:chExt cx="566" cy="413"/>
          </a:xfrm>
        </p:grpSpPr>
        <p:sp>
          <p:nvSpPr>
            <p:cNvPr id="85" name="Oval 15">
              <a:extLst>
                <a:ext uri="{FF2B5EF4-FFF2-40B4-BE49-F238E27FC236}">
                  <a16:creationId xmlns:a16="http://schemas.microsoft.com/office/drawing/2014/main" id="{38CE4EF1-E1DA-4BD5-A97E-5E2710645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3805678C-814D-41ED-BEBE-65BB2A9F4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825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0" hangingPunct="0"/>
              <a:endParaRPr lang="en-US" altLang="en-US" sz="825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" name="Group 17">
            <a:extLst>
              <a:ext uri="{FF2B5EF4-FFF2-40B4-BE49-F238E27FC236}">
                <a16:creationId xmlns:a16="http://schemas.microsoft.com/office/drawing/2014/main" id="{2DBD7766-45E7-4548-BE8B-C8166E6DFF47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31175" y="1662598"/>
            <a:ext cx="481013" cy="416719"/>
            <a:chOff x="2880" y="3312"/>
            <a:chExt cx="408" cy="336"/>
          </a:xfrm>
        </p:grpSpPr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D1C91D41-5CB0-4C98-AE12-1297030A90BA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C43FCB7A-B54C-488F-B8F8-E9BEA64F2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D6CD9F63-966E-4D9D-9108-EEBF94C11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91" name="Text Box 21">
            <a:extLst>
              <a:ext uri="{FF2B5EF4-FFF2-40B4-BE49-F238E27FC236}">
                <a16:creationId xmlns:a16="http://schemas.microsoft.com/office/drawing/2014/main" id="{BAE391DD-857F-4DFF-A703-3932CF03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1" y="1605447"/>
            <a:ext cx="67270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" name="Freeform 22">
            <a:extLst>
              <a:ext uri="{FF2B5EF4-FFF2-40B4-BE49-F238E27FC236}">
                <a16:creationId xmlns:a16="http://schemas.microsoft.com/office/drawing/2014/main" id="{9CFD2863-720A-47AD-9DC4-D202833430E7}"/>
              </a:ext>
            </a:extLst>
          </p:cNvPr>
          <p:cNvSpPr>
            <a:spLocks/>
          </p:cNvSpPr>
          <p:nvPr/>
        </p:nvSpPr>
        <p:spPr bwMode="auto">
          <a:xfrm>
            <a:off x="589579" y="1862623"/>
            <a:ext cx="1508522" cy="383381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93" name="Group 23">
            <a:extLst>
              <a:ext uri="{FF2B5EF4-FFF2-40B4-BE49-F238E27FC236}">
                <a16:creationId xmlns:a16="http://schemas.microsoft.com/office/drawing/2014/main" id="{AA4F940B-E06B-4B10-AD2B-A9306230228D}"/>
              </a:ext>
            </a:extLst>
          </p:cNvPr>
          <p:cNvGrpSpPr>
            <a:grpSpLocks/>
          </p:cNvGrpSpPr>
          <p:nvPr/>
        </p:nvGrpSpPr>
        <p:grpSpPr bwMode="auto">
          <a:xfrm>
            <a:off x="3080229" y="2044789"/>
            <a:ext cx="673894" cy="491728"/>
            <a:chOff x="726" y="2634"/>
            <a:chExt cx="566" cy="413"/>
          </a:xfrm>
        </p:grpSpPr>
        <p:sp>
          <p:nvSpPr>
            <p:cNvPr id="94" name="Oval 24">
              <a:extLst>
                <a:ext uri="{FF2B5EF4-FFF2-40B4-BE49-F238E27FC236}">
                  <a16:creationId xmlns:a16="http://schemas.microsoft.com/office/drawing/2014/main" id="{712D7552-0B7E-41D7-AA43-B64816397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5" name="Text Box 25">
              <a:extLst>
                <a:ext uri="{FF2B5EF4-FFF2-40B4-BE49-F238E27FC236}">
                  <a16:creationId xmlns:a16="http://schemas.microsoft.com/office/drawing/2014/main" id="{13448DAE-BD33-4BC2-9BD8-3D4C62554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825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0" hangingPunct="0"/>
              <a:endParaRPr lang="en-US" altLang="en-US" sz="825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6" name="Line 26">
            <a:extLst>
              <a:ext uri="{FF2B5EF4-FFF2-40B4-BE49-F238E27FC236}">
                <a16:creationId xmlns:a16="http://schemas.microsoft.com/office/drawing/2014/main" id="{9E884723-2F99-4146-A12D-A3AEC0478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1488" y="2291246"/>
            <a:ext cx="631031" cy="111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7" name="Text Box 27">
            <a:extLst>
              <a:ext uri="{FF2B5EF4-FFF2-40B4-BE49-F238E27FC236}">
                <a16:creationId xmlns:a16="http://schemas.microsoft.com/office/drawing/2014/main" id="{0D58B2FF-8BBD-45DA-99E9-94D99061080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714249" y="2004787"/>
            <a:ext cx="28456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 dirty="0">
                <a:latin typeface="Times New Roman" panose="02020603050405020304" pitchFamily="18" charset="0"/>
              </a:rPr>
              <a:t>a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8" name="Text Box 28">
            <a:extLst>
              <a:ext uri="{FF2B5EF4-FFF2-40B4-BE49-F238E27FC236}">
                <a16:creationId xmlns:a16="http://schemas.microsoft.com/office/drawing/2014/main" id="{F9CFC20E-7783-45A9-838A-EE5A2AE0B92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217039" y="2529371"/>
            <a:ext cx="28456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9" name="Text Box 29">
            <a:extLst>
              <a:ext uri="{FF2B5EF4-FFF2-40B4-BE49-F238E27FC236}">
                <a16:creationId xmlns:a16="http://schemas.microsoft.com/office/drawing/2014/main" id="{99BB0A20-DEC4-4C82-A27C-0A0B0424668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21663" y="2060266"/>
            <a:ext cx="623888" cy="53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875" b="1" dirty="0">
                <a:latin typeface="Times New Roman" panose="02020603050405020304" pitchFamily="18" charset="0"/>
              </a:rPr>
              <a:t>P</a:t>
            </a:r>
            <a:r>
              <a:rPr lang="en-US" altLang="en-US" sz="2250" b="1" dirty="0">
                <a:latin typeface="Times New Roman" panose="02020603050405020304" pitchFamily="18" charset="0"/>
                <a:sym typeface="Math1" pitchFamily="2" charset="2"/>
              </a:rPr>
              <a:t>+</a:t>
            </a:r>
          </a:p>
          <a:p>
            <a:pPr eaLnBrk="0" hangingPunct="0"/>
            <a:endParaRPr lang="en-US" altLang="en-US" sz="1575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Text Box 30">
            <a:extLst>
              <a:ext uri="{FF2B5EF4-FFF2-40B4-BE49-F238E27FC236}">
                <a16:creationId xmlns:a16="http://schemas.microsoft.com/office/drawing/2014/main" id="{0671688A-FC7C-4B67-AE5E-25620DB6F92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299305" y="2116225"/>
            <a:ext cx="469106" cy="2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1" name="Text Box 31">
            <a:extLst>
              <a:ext uri="{FF2B5EF4-FFF2-40B4-BE49-F238E27FC236}">
                <a16:creationId xmlns:a16="http://schemas.microsoft.com/office/drawing/2014/main" id="{25A0544D-895F-4BB3-A218-EC068CE2BD2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145725" y="2062648"/>
            <a:ext cx="452438" cy="24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875" b="1">
                <a:latin typeface="Times New Roman" panose="02020603050405020304" pitchFamily="18" charset="0"/>
              </a:rPr>
              <a:t>q+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" name="Text Box 29">
            <a:extLst>
              <a:ext uri="{FF2B5EF4-FFF2-40B4-BE49-F238E27FC236}">
                <a16:creationId xmlns:a16="http://schemas.microsoft.com/office/drawing/2014/main" id="{D27E6289-3FF1-4139-9C8B-2ECF16607E9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0315" y="2113846"/>
            <a:ext cx="465236" cy="39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2700" b="1" dirty="0">
                <a:latin typeface="Times New Roman" panose="02020603050405020304" pitchFamily="18" charset="0"/>
                <a:sym typeface="Math1" pitchFamily="2" charset="2"/>
              </a:rPr>
              <a:t>-</a:t>
            </a:r>
          </a:p>
          <a:p>
            <a:pPr eaLnBrk="0" hangingPunct="0"/>
            <a:endParaRPr lang="en-US" altLang="en-US" sz="1575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DAAE553-7E50-4262-9E75-880C8AB9DFB7}"/>
              </a:ext>
            </a:extLst>
          </p:cNvPr>
          <p:cNvSpPr txBox="1"/>
          <p:nvPr/>
        </p:nvSpPr>
        <p:spPr>
          <a:xfrm>
            <a:off x="1108537" y="2945520"/>
            <a:ext cx="112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/>
              <a:t>FA</a:t>
            </a:r>
            <a:r>
              <a:rPr lang="en-US" altLang="en-US" sz="1800" b="1" baseline="-30000" dirty="0"/>
              <a:t>1</a:t>
            </a:r>
            <a:r>
              <a:rPr lang="en-US" altLang="en-US" sz="1800" b="1" baseline="40000" dirty="0"/>
              <a:t>c</a:t>
            </a:r>
            <a:endParaRPr lang="en-US" b="1" dirty="0"/>
          </a:p>
        </p:txBody>
      </p:sp>
      <p:sp>
        <p:nvSpPr>
          <p:cNvPr id="104" name="Text Box 4">
            <a:extLst>
              <a:ext uri="{FF2B5EF4-FFF2-40B4-BE49-F238E27FC236}">
                <a16:creationId xmlns:a16="http://schemas.microsoft.com/office/drawing/2014/main" id="{057D9964-20D3-4E7C-9FEB-A8C62BD56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186" y="3543162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" name="Text Box 5">
            <a:extLst>
              <a:ext uri="{FF2B5EF4-FFF2-40B4-BE49-F238E27FC236}">
                <a16:creationId xmlns:a16="http://schemas.microsoft.com/office/drawing/2014/main" id="{81C053C6-12DA-46DA-93FC-DEF0F22D0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73" y="3659379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 dirty="0">
                <a:latin typeface="Times New Roman" panose="02020603050405020304" pitchFamily="18" charset="0"/>
              </a:rPr>
              <a:t>b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6" name="Oval 6">
            <a:extLst>
              <a:ext uri="{FF2B5EF4-FFF2-40B4-BE49-F238E27FC236}">
                <a16:creationId xmlns:a16="http://schemas.microsoft.com/office/drawing/2014/main" id="{9CF27444-E861-4648-A0B0-6ED7E39C5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505" y="4117045"/>
            <a:ext cx="445294" cy="4452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107" name="Text Box 7">
            <a:extLst>
              <a:ext uri="{FF2B5EF4-FFF2-40B4-BE49-F238E27FC236}">
                <a16:creationId xmlns:a16="http://schemas.microsoft.com/office/drawing/2014/main" id="{55D3EED5-3D2C-4AF5-BABE-A3BE33041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3067" y="4038464"/>
            <a:ext cx="673894" cy="46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0" hangingPunct="0"/>
            <a:r>
              <a:rPr lang="en-US" altLang="en-US" sz="825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1875">
                <a:solidFill>
                  <a:srgbClr val="000000"/>
                </a:solidFill>
                <a:latin typeface="Times New Roman" panose="02020603050405020304" pitchFamily="18" charset="0"/>
              </a:rPr>
              <a:t>2+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108" name="Text Box 8">
            <a:extLst>
              <a:ext uri="{FF2B5EF4-FFF2-40B4-BE49-F238E27FC236}">
                <a16:creationId xmlns:a16="http://schemas.microsoft.com/office/drawing/2014/main" id="{C0580FD4-120D-4E28-929D-D9E269C50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292" y="4845241"/>
            <a:ext cx="264319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109" name="Oval 9">
            <a:extLst>
              <a:ext uri="{FF2B5EF4-FFF2-40B4-BE49-F238E27FC236}">
                <a16:creationId xmlns:a16="http://schemas.microsoft.com/office/drawing/2014/main" id="{C7468ACF-1D19-4335-9B6F-AE646F8E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6" y="4221354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" name="Text Box 10">
            <a:extLst>
              <a:ext uri="{FF2B5EF4-FFF2-40B4-BE49-F238E27FC236}">
                <a16:creationId xmlns:a16="http://schemas.microsoft.com/office/drawing/2014/main" id="{26C8C5BE-1C76-49B2-8BC5-EEABBE151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70" y="4116579"/>
            <a:ext cx="673894" cy="4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975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1875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250">
                <a:sym typeface="Math1" pitchFamily="2" charset="2"/>
              </a:rPr>
              <a:t>-</a:t>
            </a:r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825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11" name="Freeform 11">
            <a:extLst>
              <a:ext uri="{FF2B5EF4-FFF2-40B4-BE49-F238E27FC236}">
                <a16:creationId xmlns:a16="http://schemas.microsoft.com/office/drawing/2014/main" id="{32CADB47-9B0C-4CC3-9CEC-8DD02DA7D16D}"/>
              </a:ext>
            </a:extLst>
          </p:cNvPr>
          <p:cNvSpPr>
            <a:spLocks/>
          </p:cNvSpPr>
          <p:nvPr/>
        </p:nvSpPr>
        <p:spPr bwMode="auto">
          <a:xfrm>
            <a:off x="489429" y="3887978"/>
            <a:ext cx="2497830" cy="40005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2" name="Text Box 12">
            <a:extLst>
              <a:ext uri="{FF2B5EF4-FFF2-40B4-BE49-F238E27FC236}">
                <a16:creationId xmlns:a16="http://schemas.microsoft.com/office/drawing/2014/main" id="{11C338EF-FEFC-4D03-ADFF-D46735B87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147" y="3745103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 dirty="0">
              <a:latin typeface="Times New Roman" panose="02020603050405020304" pitchFamily="18" charset="0"/>
            </a:endParaRPr>
          </a:p>
        </p:txBody>
      </p:sp>
      <p:sp>
        <p:nvSpPr>
          <p:cNvPr id="113" name="Freeform 13">
            <a:extLst>
              <a:ext uri="{FF2B5EF4-FFF2-40B4-BE49-F238E27FC236}">
                <a16:creationId xmlns:a16="http://schemas.microsoft.com/office/drawing/2014/main" id="{F115F450-56DC-4D8B-8667-599DBD6ABB1D}"/>
              </a:ext>
            </a:extLst>
          </p:cNvPr>
          <p:cNvSpPr>
            <a:spLocks/>
          </p:cNvSpPr>
          <p:nvPr/>
        </p:nvSpPr>
        <p:spPr bwMode="auto">
          <a:xfrm flipH="1" flipV="1">
            <a:off x="524841" y="4545349"/>
            <a:ext cx="2583386" cy="50706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114" name="Group 14">
            <a:extLst>
              <a:ext uri="{FF2B5EF4-FFF2-40B4-BE49-F238E27FC236}">
                <a16:creationId xmlns:a16="http://schemas.microsoft.com/office/drawing/2014/main" id="{32CAA9FF-EB97-4BC8-94E6-77541EDC296A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2930210" y="3689610"/>
            <a:ext cx="514350" cy="445294"/>
            <a:chOff x="2880" y="3312"/>
            <a:chExt cx="408" cy="336"/>
          </a:xfrm>
        </p:grpSpPr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0F7A3F26-BC6A-41CD-8E27-376BF99CBC46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B5005419-7C0D-447A-BE12-FF01E1235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0AFE9DAE-EF86-4BDE-BCFF-DE3446743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18" name="Group 18">
            <a:extLst>
              <a:ext uri="{FF2B5EF4-FFF2-40B4-BE49-F238E27FC236}">
                <a16:creationId xmlns:a16="http://schemas.microsoft.com/office/drawing/2014/main" id="{D3FEE0AF-D7B5-41E0-A43D-FD90D76250B0}"/>
              </a:ext>
            </a:extLst>
          </p:cNvPr>
          <p:cNvGrpSpPr>
            <a:grpSpLocks/>
          </p:cNvGrpSpPr>
          <p:nvPr/>
        </p:nvGrpSpPr>
        <p:grpSpPr bwMode="auto">
          <a:xfrm rot="21240000">
            <a:off x="-3490" y="3787967"/>
            <a:ext cx="514350" cy="445294"/>
            <a:chOff x="2880" y="3312"/>
            <a:chExt cx="408" cy="336"/>
          </a:xfrm>
        </p:grpSpPr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8D3679E9-2B3D-488D-B681-CD13CC48704F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F01413C2-B9DA-443F-A2BD-D7612D751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42F01F68-15CE-480D-86D1-CC134578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05DCC432-029A-46FB-9FF9-60F9381AD5A3}"/>
              </a:ext>
            </a:extLst>
          </p:cNvPr>
          <p:cNvSpPr txBox="1"/>
          <p:nvPr/>
        </p:nvSpPr>
        <p:spPr>
          <a:xfrm>
            <a:off x="1532608" y="5133718"/>
            <a:ext cx="112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/>
              <a:t>FA</a:t>
            </a:r>
            <a:r>
              <a:rPr lang="en-US" altLang="en-US" b="1" baseline="-30000" dirty="0"/>
              <a:t>2</a:t>
            </a:r>
            <a:r>
              <a:rPr lang="en-US" altLang="en-US" sz="1800" b="1" baseline="40000" dirty="0"/>
              <a:t>c</a:t>
            </a:r>
            <a:endParaRPr 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2A1020B-5ED3-404B-A8D0-4A6F7826E205}"/>
              </a:ext>
            </a:extLst>
          </p:cNvPr>
          <p:cNvSpPr txBox="1"/>
          <p:nvPr/>
        </p:nvSpPr>
        <p:spPr>
          <a:xfrm>
            <a:off x="1316995" y="1209810"/>
            <a:ext cx="112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00B050"/>
                </a:solidFill>
              </a:rPr>
              <a:t>FA</a:t>
            </a:r>
            <a:r>
              <a:rPr lang="en-US" altLang="en-US" sz="1800" b="1" baseline="-30000" dirty="0">
                <a:solidFill>
                  <a:srgbClr val="00B050"/>
                </a:solidFill>
              </a:rPr>
              <a:t>1</a:t>
            </a:r>
            <a:r>
              <a:rPr lang="en-US" altLang="en-US" sz="1800" b="1" baseline="40000" dirty="0">
                <a:solidFill>
                  <a:srgbClr val="00B050"/>
                </a:solidFill>
              </a:rPr>
              <a:t>c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EDDC7E5-9DAE-4855-B855-0CF0F5F1AD79}"/>
              </a:ext>
            </a:extLst>
          </p:cNvPr>
          <p:cNvSpPr txBox="1"/>
          <p:nvPr/>
        </p:nvSpPr>
        <p:spPr>
          <a:xfrm>
            <a:off x="3138196" y="1484688"/>
            <a:ext cx="8886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b="1" dirty="0">
                <a:latin typeface="Palatino Linotype" panose="02040502050505030304" pitchFamily="18" charset="0"/>
              </a:rPr>
              <a:t>a, b </a:t>
            </a:r>
            <a:endParaRPr lang="en-US" sz="16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61A8524-1D4D-4498-8CB2-091DAEAC7D72}"/>
              </a:ext>
            </a:extLst>
          </p:cNvPr>
          <p:cNvSpPr txBox="1"/>
          <p:nvPr/>
        </p:nvSpPr>
        <p:spPr>
          <a:xfrm>
            <a:off x="1772257" y="1242783"/>
            <a:ext cx="888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U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B561A56-A5D1-40B3-A23B-B782429F0E75}"/>
              </a:ext>
            </a:extLst>
          </p:cNvPr>
          <p:cNvSpPr txBox="1"/>
          <p:nvPr/>
        </p:nvSpPr>
        <p:spPr>
          <a:xfrm>
            <a:off x="2009988" y="1227163"/>
            <a:ext cx="112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00B050"/>
                </a:solidFill>
              </a:rPr>
              <a:t>FA</a:t>
            </a:r>
            <a:r>
              <a:rPr lang="en-US" altLang="en-US" b="1" baseline="-30000" dirty="0">
                <a:solidFill>
                  <a:srgbClr val="00B050"/>
                </a:solidFill>
              </a:rPr>
              <a:t>2</a:t>
            </a:r>
            <a:r>
              <a:rPr lang="en-US" altLang="en-US" sz="1800" b="1" baseline="40000" dirty="0">
                <a:solidFill>
                  <a:srgbClr val="00B050"/>
                </a:solidFill>
              </a:rPr>
              <a:t>c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23" name="Text Box 3">
            <a:extLst>
              <a:ext uri="{FF2B5EF4-FFF2-40B4-BE49-F238E27FC236}">
                <a16:creationId xmlns:a16="http://schemas.microsoft.com/office/drawing/2014/main" id="{631EBAE0-1A75-46FF-A57F-C8BB76E0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976" y="5132386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 dirty="0">
                <a:latin typeface="Times New Roman" panose="02020603050405020304" pitchFamily="18" charset="0"/>
              </a:rPr>
              <a:t>b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24" name="Text Box 4">
            <a:extLst>
              <a:ext uri="{FF2B5EF4-FFF2-40B4-BE49-F238E27FC236}">
                <a16:creationId xmlns:a16="http://schemas.microsoft.com/office/drawing/2014/main" id="{500B0407-76E0-4B1C-A2BB-098141DEF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541" y="5132039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5" name="Oval 5">
            <a:extLst>
              <a:ext uri="{FF2B5EF4-FFF2-40B4-BE49-F238E27FC236}">
                <a16:creationId xmlns:a16="http://schemas.microsoft.com/office/drawing/2014/main" id="{19975319-90C0-4A55-9298-7A543486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999" y="5702507"/>
            <a:ext cx="445294" cy="4452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326" name="Text Box 6">
            <a:extLst>
              <a:ext uri="{FF2B5EF4-FFF2-40B4-BE49-F238E27FC236}">
                <a16:creationId xmlns:a16="http://schemas.microsoft.com/office/drawing/2014/main" id="{F6C14633-38E4-46E8-AF47-7A36C9E95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712" y="5566776"/>
            <a:ext cx="673894" cy="46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0" hangingPunct="0"/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z</a:t>
            </a:r>
            <a:r>
              <a:rPr lang="en-US" altLang="en-US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5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+</a:t>
            </a:r>
          </a:p>
        </p:txBody>
      </p:sp>
      <p:sp>
        <p:nvSpPr>
          <p:cNvPr id="327" name="Text Box 7">
            <a:extLst>
              <a:ext uri="{FF2B5EF4-FFF2-40B4-BE49-F238E27FC236}">
                <a16:creationId xmlns:a16="http://schemas.microsoft.com/office/drawing/2014/main" id="{0C2FA195-A34E-41AE-B8A6-F89C96891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787" y="6299009"/>
            <a:ext cx="264319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328" name="Oval 8">
            <a:extLst>
              <a:ext uri="{FF2B5EF4-FFF2-40B4-BE49-F238E27FC236}">
                <a16:creationId xmlns:a16="http://schemas.microsoft.com/office/drawing/2014/main" id="{852D3F71-0041-4A3C-9D1E-C9872E0E9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731" y="5675123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9" name="Text Box 9">
            <a:extLst>
              <a:ext uri="{FF2B5EF4-FFF2-40B4-BE49-F238E27FC236}">
                <a16:creationId xmlns:a16="http://schemas.microsoft.com/office/drawing/2014/main" id="{0E70E794-DF50-433B-8337-7D266102F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499" y="5527484"/>
            <a:ext cx="673894" cy="4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z</a:t>
            </a:r>
            <a:r>
              <a:rPr lang="en-US" altLang="en-US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3</a:t>
            </a:r>
            <a:endParaRPr lang="en-US" altLang="en-US" sz="2400" b="1" baseline="-30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0" name="Freeform 10">
            <a:extLst>
              <a:ext uri="{FF2B5EF4-FFF2-40B4-BE49-F238E27FC236}">
                <a16:creationId xmlns:a16="http://schemas.microsoft.com/office/drawing/2014/main" id="{0DFF56B0-FAB4-4501-8B1D-11998B4579BF}"/>
              </a:ext>
            </a:extLst>
          </p:cNvPr>
          <p:cNvSpPr>
            <a:spLocks/>
          </p:cNvSpPr>
          <p:nvPr/>
        </p:nvSpPr>
        <p:spPr bwMode="auto">
          <a:xfrm>
            <a:off x="5311923" y="5341747"/>
            <a:ext cx="2590800" cy="40005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31" name="Text Box 11">
            <a:extLst>
              <a:ext uri="{FF2B5EF4-FFF2-40B4-BE49-F238E27FC236}">
                <a16:creationId xmlns:a16="http://schemas.microsoft.com/office/drawing/2014/main" id="{E251BEA9-ECED-4B0A-B2A1-6E600739E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642" y="5198872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332" name="Freeform 12">
            <a:extLst>
              <a:ext uri="{FF2B5EF4-FFF2-40B4-BE49-F238E27FC236}">
                <a16:creationId xmlns:a16="http://schemas.microsoft.com/office/drawing/2014/main" id="{660890C9-12AF-4003-BD22-C0D74484919C}"/>
              </a:ext>
            </a:extLst>
          </p:cNvPr>
          <p:cNvSpPr>
            <a:spLocks/>
          </p:cNvSpPr>
          <p:nvPr/>
        </p:nvSpPr>
        <p:spPr bwMode="auto">
          <a:xfrm flipH="1" flipV="1">
            <a:off x="5304779" y="6106128"/>
            <a:ext cx="2590800" cy="40005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333" name="Group 13">
            <a:extLst>
              <a:ext uri="{FF2B5EF4-FFF2-40B4-BE49-F238E27FC236}">
                <a16:creationId xmlns:a16="http://schemas.microsoft.com/office/drawing/2014/main" id="{412FE5C9-7C04-4AD4-9FB6-2289ABEFFA67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7752704" y="5275073"/>
            <a:ext cx="514350" cy="445294"/>
            <a:chOff x="2880" y="3312"/>
            <a:chExt cx="408" cy="336"/>
          </a:xfrm>
        </p:grpSpPr>
        <p:sp>
          <p:nvSpPr>
            <p:cNvPr id="334" name="Freeform 14">
              <a:extLst>
                <a:ext uri="{FF2B5EF4-FFF2-40B4-BE49-F238E27FC236}">
                  <a16:creationId xmlns:a16="http://schemas.microsoft.com/office/drawing/2014/main" id="{EE5576A8-AF28-419D-ABD6-DD76AF15FBD6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35" name="Freeform 15">
              <a:extLst>
                <a:ext uri="{FF2B5EF4-FFF2-40B4-BE49-F238E27FC236}">
                  <a16:creationId xmlns:a16="http://schemas.microsoft.com/office/drawing/2014/main" id="{5887AF57-9374-421B-BEBE-8FCFFBD46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36" name="Freeform 16">
              <a:extLst>
                <a:ext uri="{FF2B5EF4-FFF2-40B4-BE49-F238E27FC236}">
                  <a16:creationId xmlns:a16="http://schemas.microsoft.com/office/drawing/2014/main" id="{07DDF67D-E6E6-4FEB-AB45-EE441C2C9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337" name="Group 17">
            <a:extLst>
              <a:ext uri="{FF2B5EF4-FFF2-40B4-BE49-F238E27FC236}">
                <a16:creationId xmlns:a16="http://schemas.microsoft.com/office/drawing/2014/main" id="{6F7E7595-44C9-468D-8BE2-5FD7918A0108}"/>
              </a:ext>
            </a:extLst>
          </p:cNvPr>
          <p:cNvGrpSpPr>
            <a:grpSpLocks/>
          </p:cNvGrpSpPr>
          <p:nvPr/>
        </p:nvGrpSpPr>
        <p:grpSpPr bwMode="auto">
          <a:xfrm rot="21240000">
            <a:off x="4850844" y="5244008"/>
            <a:ext cx="514350" cy="445294"/>
            <a:chOff x="2880" y="3312"/>
            <a:chExt cx="408" cy="336"/>
          </a:xfrm>
        </p:grpSpPr>
        <p:sp>
          <p:nvSpPr>
            <p:cNvPr id="338" name="Freeform 18">
              <a:extLst>
                <a:ext uri="{FF2B5EF4-FFF2-40B4-BE49-F238E27FC236}">
                  <a16:creationId xmlns:a16="http://schemas.microsoft.com/office/drawing/2014/main" id="{1F559D07-0A2A-417D-A97D-4734B08E7096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39" name="Freeform 19">
              <a:extLst>
                <a:ext uri="{FF2B5EF4-FFF2-40B4-BE49-F238E27FC236}">
                  <a16:creationId xmlns:a16="http://schemas.microsoft.com/office/drawing/2014/main" id="{19829912-1C62-4CC1-A967-C6D279315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40" name="Freeform 20">
              <a:extLst>
                <a:ext uri="{FF2B5EF4-FFF2-40B4-BE49-F238E27FC236}">
                  <a16:creationId xmlns:a16="http://schemas.microsoft.com/office/drawing/2014/main" id="{6A73A2FA-4003-4B8B-91F9-075EDEE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341" name="Text Box 21">
            <a:extLst>
              <a:ext uri="{FF2B5EF4-FFF2-40B4-BE49-F238E27FC236}">
                <a16:creationId xmlns:a16="http://schemas.microsoft.com/office/drawing/2014/main" id="{7BC4743E-C605-4261-A9D5-4B792A27B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230" y="3657602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2" name="Oval 22">
            <a:extLst>
              <a:ext uri="{FF2B5EF4-FFF2-40B4-BE49-F238E27FC236}">
                <a16:creationId xmlns:a16="http://schemas.microsoft.com/office/drawing/2014/main" id="{6F533204-40C1-4232-A2C6-2A86E8C07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243" y="4333877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3" name="Text Box 23">
            <a:extLst>
              <a:ext uri="{FF2B5EF4-FFF2-40B4-BE49-F238E27FC236}">
                <a16:creationId xmlns:a16="http://schemas.microsoft.com/office/drawing/2014/main" id="{91A1E5CA-B642-4D01-8641-2DB0AE37C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341" y="4210788"/>
            <a:ext cx="904431" cy="40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z</a:t>
            </a:r>
            <a:r>
              <a:rPr lang="en-US" altLang="en-US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2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+</a:t>
            </a:r>
          </a:p>
        </p:txBody>
      </p:sp>
      <p:sp>
        <p:nvSpPr>
          <p:cNvPr id="344" name="Text Box 24">
            <a:extLst>
              <a:ext uri="{FF2B5EF4-FFF2-40B4-BE49-F238E27FC236}">
                <a16:creationId xmlns:a16="http://schemas.microsoft.com/office/drawing/2014/main" id="{BD701E77-5016-4BA6-B719-EF71D8835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0198" y="3627775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 dirty="0">
                <a:latin typeface="Times New Roman" panose="02020603050405020304" pitchFamily="18" charset="0"/>
              </a:rPr>
              <a:t>b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45" name="Oval 25">
            <a:extLst>
              <a:ext uri="{FF2B5EF4-FFF2-40B4-BE49-F238E27FC236}">
                <a16:creationId xmlns:a16="http://schemas.microsoft.com/office/drawing/2014/main" id="{3251F027-8539-4CF0-8D21-90195B785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293" y="4333877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6" name="Text Box 26">
            <a:extLst>
              <a:ext uri="{FF2B5EF4-FFF2-40B4-BE49-F238E27FC236}">
                <a16:creationId xmlns:a16="http://schemas.microsoft.com/office/drawing/2014/main" id="{E97CB18F-D854-4212-B9F8-A8FA6DDB8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9912" y="4200527"/>
            <a:ext cx="673894" cy="4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z</a:t>
            </a:r>
            <a:r>
              <a:rPr lang="en-US" altLang="en-US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6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+</a:t>
            </a:r>
          </a:p>
        </p:txBody>
      </p:sp>
      <p:sp>
        <p:nvSpPr>
          <p:cNvPr id="347" name="Text Box 27">
            <a:extLst>
              <a:ext uri="{FF2B5EF4-FFF2-40B4-BE49-F238E27FC236}">
                <a16:creationId xmlns:a16="http://schemas.microsoft.com/office/drawing/2014/main" id="{DCA8F5AB-4F8E-46FB-B325-0A9A50F92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780" y="3786190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" name="Oval 28">
            <a:extLst>
              <a:ext uri="{FF2B5EF4-FFF2-40B4-BE49-F238E27FC236}">
                <a16:creationId xmlns:a16="http://schemas.microsoft.com/office/drawing/2014/main" id="{389161C8-3FC7-473F-931F-076103A17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343" y="4333877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9" name="Text Box 29">
            <a:extLst>
              <a:ext uri="{FF2B5EF4-FFF2-40B4-BE49-F238E27FC236}">
                <a16:creationId xmlns:a16="http://schemas.microsoft.com/office/drawing/2014/main" id="{92B4980B-1CD3-4A08-A775-DCE439C36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674" y="4169730"/>
            <a:ext cx="673894" cy="4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0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50" name="Oval 30">
            <a:extLst>
              <a:ext uri="{FF2B5EF4-FFF2-40B4-BE49-F238E27FC236}">
                <a16:creationId xmlns:a16="http://schemas.microsoft.com/office/drawing/2014/main" id="{48D2DF04-72CE-4400-A759-47752BEB7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343" y="3133727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1" name="Text Box 31">
            <a:extLst>
              <a:ext uri="{FF2B5EF4-FFF2-40B4-BE49-F238E27FC236}">
                <a16:creationId xmlns:a16="http://schemas.microsoft.com/office/drawing/2014/main" id="{3253F546-CD34-4DD9-A1D0-FC64B1693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664" y="2887267"/>
            <a:ext cx="673894" cy="4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±</a:t>
            </a:r>
            <a:endParaRPr lang="en-US" altLang="en-US" b="1" strike="sngStrike" dirty="0">
              <a:sym typeface="Math1" pitchFamily="2" charset="2"/>
            </a:endParaRPr>
          </a:p>
        </p:txBody>
      </p:sp>
      <p:sp>
        <p:nvSpPr>
          <p:cNvPr id="352" name="Line 32">
            <a:extLst>
              <a:ext uri="{FF2B5EF4-FFF2-40B4-BE49-F238E27FC236}">
                <a16:creationId xmlns:a16="http://schemas.microsoft.com/office/drawing/2014/main" id="{3C01ECF0-82D6-4A54-ADAD-582C8A850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273" y="4800601"/>
            <a:ext cx="237673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53" name="Line 33">
            <a:extLst>
              <a:ext uri="{FF2B5EF4-FFF2-40B4-BE49-F238E27FC236}">
                <a16:creationId xmlns:a16="http://schemas.microsoft.com/office/drawing/2014/main" id="{843C7946-E1DB-460D-8D65-C3C8E32E9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2453" y="4814889"/>
            <a:ext cx="382733" cy="9269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54" name="Text Box 34">
            <a:extLst>
              <a:ext uri="{FF2B5EF4-FFF2-40B4-BE49-F238E27FC236}">
                <a16:creationId xmlns:a16="http://schemas.microsoft.com/office/drawing/2014/main" id="{D3FA60AB-E418-4426-890F-9C50B62E9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568" y="4934156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355" name="Text Box 35">
            <a:extLst>
              <a:ext uri="{FF2B5EF4-FFF2-40B4-BE49-F238E27FC236}">
                <a16:creationId xmlns:a16="http://schemas.microsoft.com/office/drawing/2014/main" id="{AF388367-71AF-4997-8DF7-DABA54263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910" y="507042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 dirty="0">
              <a:latin typeface="Times New Roman" panose="02020603050405020304" pitchFamily="18" charset="0"/>
            </a:endParaRPr>
          </a:p>
        </p:txBody>
      </p:sp>
      <p:sp>
        <p:nvSpPr>
          <p:cNvPr id="356" name="Line 36">
            <a:extLst>
              <a:ext uri="{FF2B5EF4-FFF2-40B4-BE49-F238E27FC236}">
                <a16:creationId xmlns:a16="http://schemas.microsoft.com/office/drawing/2014/main" id="{3E9AC0EB-5C38-41FE-A860-7AAE0B0F8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161" y="4572001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57" name="Line 37">
            <a:extLst>
              <a:ext uri="{FF2B5EF4-FFF2-40B4-BE49-F238E27FC236}">
                <a16:creationId xmlns:a16="http://schemas.microsoft.com/office/drawing/2014/main" id="{ABE012BF-D236-4734-B3DE-23DEE74D7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4973" y="4562330"/>
            <a:ext cx="1404939" cy="96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58" name="Text Box 38">
            <a:extLst>
              <a:ext uri="{FF2B5EF4-FFF2-40B4-BE49-F238E27FC236}">
                <a16:creationId xmlns:a16="http://schemas.microsoft.com/office/drawing/2014/main" id="{1770B5C0-9DE9-4DCF-9021-B1646AF29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080" y="4514852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9" name="Text Box 39">
            <a:extLst>
              <a:ext uri="{FF2B5EF4-FFF2-40B4-BE49-F238E27FC236}">
                <a16:creationId xmlns:a16="http://schemas.microsoft.com/office/drawing/2014/main" id="{E1AB486A-4391-4195-BF2B-F55B86181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6473" y="4471989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360" name="Line 40">
            <a:extLst>
              <a:ext uri="{FF2B5EF4-FFF2-40B4-BE49-F238E27FC236}">
                <a16:creationId xmlns:a16="http://schemas.microsoft.com/office/drawing/2014/main" id="{85EDBBC9-F698-4645-8F75-605893D2E5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61912" y="3429000"/>
            <a:ext cx="1552997" cy="9236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61" name="Line 41">
            <a:extLst>
              <a:ext uri="{FF2B5EF4-FFF2-40B4-BE49-F238E27FC236}">
                <a16:creationId xmlns:a16="http://schemas.microsoft.com/office/drawing/2014/main" id="{88DFF2F6-EF0C-4BB0-A4D1-3748DFBFEA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5185" y="3486151"/>
            <a:ext cx="1582588" cy="9044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362" name="Group 42">
            <a:extLst>
              <a:ext uri="{FF2B5EF4-FFF2-40B4-BE49-F238E27FC236}">
                <a16:creationId xmlns:a16="http://schemas.microsoft.com/office/drawing/2014/main" id="{81965D9A-68BB-441D-A65E-68ABE67AE798}"/>
              </a:ext>
            </a:extLst>
          </p:cNvPr>
          <p:cNvGrpSpPr>
            <a:grpSpLocks/>
          </p:cNvGrpSpPr>
          <p:nvPr/>
        </p:nvGrpSpPr>
        <p:grpSpPr bwMode="auto">
          <a:xfrm rot="21240000">
            <a:off x="6326336" y="3900490"/>
            <a:ext cx="514350" cy="445294"/>
            <a:chOff x="2880" y="3312"/>
            <a:chExt cx="408" cy="336"/>
          </a:xfrm>
        </p:grpSpPr>
        <p:sp>
          <p:nvSpPr>
            <p:cNvPr id="363" name="Freeform 43">
              <a:extLst>
                <a:ext uri="{FF2B5EF4-FFF2-40B4-BE49-F238E27FC236}">
                  <a16:creationId xmlns:a16="http://schemas.microsoft.com/office/drawing/2014/main" id="{5E187224-1456-4B3F-9354-5EF97FB6F4F1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64" name="Freeform 44">
              <a:extLst>
                <a:ext uri="{FF2B5EF4-FFF2-40B4-BE49-F238E27FC236}">
                  <a16:creationId xmlns:a16="http://schemas.microsoft.com/office/drawing/2014/main" id="{1851D374-C202-4242-8A59-E37918D5E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65" name="Freeform 45">
              <a:extLst>
                <a:ext uri="{FF2B5EF4-FFF2-40B4-BE49-F238E27FC236}">
                  <a16:creationId xmlns:a16="http://schemas.microsoft.com/office/drawing/2014/main" id="{1DFA0F82-F7EE-42F5-B2DB-D08597855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366" name="Group 46">
            <a:extLst>
              <a:ext uri="{FF2B5EF4-FFF2-40B4-BE49-F238E27FC236}">
                <a16:creationId xmlns:a16="http://schemas.microsoft.com/office/drawing/2014/main" id="{D0A9A9A2-316F-435A-A120-24115DDF510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917952" y="3120630"/>
            <a:ext cx="514350" cy="445294"/>
            <a:chOff x="2880" y="3312"/>
            <a:chExt cx="408" cy="336"/>
          </a:xfrm>
        </p:grpSpPr>
        <p:sp>
          <p:nvSpPr>
            <p:cNvPr id="367" name="Freeform 47">
              <a:extLst>
                <a:ext uri="{FF2B5EF4-FFF2-40B4-BE49-F238E27FC236}">
                  <a16:creationId xmlns:a16="http://schemas.microsoft.com/office/drawing/2014/main" id="{867DDA6D-8502-4E8F-A0CA-9D19A3608DCE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68" name="Freeform 48">
              <a:extLst>
                <a:ext uri="{FF2B5EF4-FFF2-40B4-BE49-F238E27FC236}">
                  <a16:creationId xmlns:a16="http://schemas.microsoft.com/office/drawing/2014/main" id="{1C32EEC7-C4D3-4799-8792-D108017BC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69" name="Freeform 49">
              <a:extLst>
                <a:ext uri="{FF2B5EF4-FFF2-40B4-BE49-F238E27FC236}">
                  <a16:creationId xmlns:a16="http://schemas.microsoft.com/office/drawing/2014/main" id="{555EAB5E-CCF2-44B0-A40F-6E1E9772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370" name="Text Box 50">
            <a:extLst>
              <a:ext uri="{FF2B5EF4-FFF2-40B4-BE49-F238E27FC236}">
                <a16:creationId xmlns:a16="http://schemas.microsoft.com/office/drawing/2014/main" id="{7A34C236-7EAD-4FFB-B9C8-03254FCB1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951" y="3129198"/>
            <a:ext cx="690633" cy="35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6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78ADB28-1129-447B-A6BE-915A5578D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7185" y="573584"/>
            <a:ext cx="5829300" cy="85725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continued …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8776239-DB0C-4385-A869-BD804D780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9127" y="1484711"/>
            <a:ext cx="8778674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>
                <a:latin typeface="Palatino Linotype" panose="02040502050505030304" pitchFamily="18" charset="0"/>
              </a:rPr>
              <a:t>An FA that accepts the language (L</a:t>
            </a:r>
            <a:r>
              <a:rPr lang="en-US" altLang="en-US" sz="18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1800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1800" baseline="-30000" dirty="0">
                <a:latin typeface="Palatino Linotype" panose="02040502050505030304" pitchFamily="18" charset="0"/>
              </a:rPr>
              <a:t> </a:t>
            </a: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U</a:t>
            </a:r>
            <a:r>
              <a:rPr lang="en-US" altLang="en-US" sz="1800" dirty="0">
                <a:latin typeface="Palatino Linotype" panose="02040502050505030304" pitchFamily="18" charset="0"/>
              </a:rPr>
              <a:t> L</a:t>
            </a:r>
            <a:r>
              <a:rPr lang="en-US" altLang="en-US" sz="18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1800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1800" dirty="0">
                <a:latin typeface="Palatino Linotype" panose="02040502050505030304" pitchFamily="18" charset="0"/>
              </a:rPr>
              <a:t>)</a:t>
            </a:r>
            <a:r>
              <a:rPr lang="en-US" altLang="en-US" sz="1800" baseline="40000" dirty="0">
                <a:latin typeface="Palatino Linotype" panose="02040502050505030304" pitchFamily="18" charset="0"/>
              </a:rPr>
              <a:t>c </a:t>
            </a:r>
            <a:r>
              <a:rPr lang="en-US" altLang="en-US" sz="1800" dirty="0">
                <a:latin typeface="Palatino Linotype" panose="02040502050505030304" pitchFamily="18" charset="0"/>
              </a:rPr>
              <a:t>= L</a:t>
            </a:r>
            <a:r>
              <a:rPr lang="en-US" altLang="en-US" sz="1800" baseline="-30000" dirty="0">
                <a:latin typeface="Palatino Linotype" panose="02040502050505030304" pitchFamily="18" charset="0"/>
              </a:rPr>
              <a:t>1</a:t>
            </a:r>
            <a:r>
              <a:rPr lang="hy-AM" altLang="en-US" sz="1800" dirty="0">
                <a:latin typeface="Arial" panose="020B0604020202020204" pitchFamily="34" charset="0"/>
                <a:cs typeface="Arial" panose="020B0604020202020204" pitchFamily="34" charset="0"/>
                <a:sym typeface="Math1" pitchFamily="2" charset="2"/>
              </a:rPr>
              <a:t>Ո</a:t>
            </a:r>
            <a:r>
              <a:rPr lang="en-US" altLang="en-US" sz="1800" dirty="0">
                <a:latin typeface="Palatino Linotype" panose="02040502050505030304" pitchFamily="18" charset="0"/>
              </a:rPr>
              <a:t> L</a:t>
            </a:r>
            <a:r>
              <a:rPr lang="en-US" altLang="en-US" sz="1800" baseline="-30000" dirty="0">
                <a:latin typeface="Palatino Linotype" panose="02040502050505030304" pitchFamily="18" charset="0"/>
              </a:rPr>
              <a:t>2 </a:t>
            </a:r>
            <a:r>
              <a:rPr lang="en-US" altLang="en-US" sz="1800" dirty="0">
                <a:latin typeface="Palatino Linotype" panose="02040502050505030304" pitchFamily="18" charset="0"/>
              </a:rPr>
              <a:t>may be </a:t>
            </a:r>
            <a:r>
              <a:rPr lang="en-US" altLang="en-US" sz="1800" dirty="0"/>
              <a:t>Corresponding RE can be determined as follows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B00900-61F6-4541-8FA3-D3DA729EABE5}"/>
              </a:ext>
            </a:extLst>
          </p:cNvPr>
          <p:cNvSpPr txBox="1"/>
          <p:nvPr/>
        </p:nvSpPr>
        <p:spPr>
          <a:xfrm>
            <a:off x="2933866" y="6099750"/>
            <a:ext cx="1367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/>
              <a:t>FA3=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A8CCBB-FAB8-4FAE-A8AA-21BA76CB36A3}"/>
              </a:ext>
            </a:extLst>
          </p:cNvPr>
          <p:cNvSpPr txBox="1"/>
          <p:nvPr/>
        </p:nvSpPr>
        <p:spPr>
          <a:xfrm>
            <a:off x="5205870" y="319441"/>
            <a:ext cx="468283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(L</a:t>
            </a:r>
            <a:r>
              <a:rPr lang="en-US" altLang="en-US" sz="1800" b="1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lang="en-US" altLang="en-US" sz="1800" b="1" baseline="40000" dirty="0">
                <a:solidFill>
                  <a:srgbClr val="FF0000"/>
                </a:solidFill>
                <a:latin typeface="Palatino Linotype" panose="02040502050505030304" pitchFamily="18" charset="0"/>
              </a:rPr>
              <a:t>c</a:t>
            </a:r>
            <a:r>
              <a:rPr lang="en-US" altLang="en-US" sz="1800" b="1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Palatino Linotype" panose="02040502050505030304" pitchFamily="18" charset="0"/>
                <a:sym typeface="Math1" pitchFamily="2" charset="2"/>
              </a:rPr>
              <a:t>U</a:t>
            </a:r>
            <a:r>
              <a:rPr lang="en-US" alt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 L</a:t>
            </a:r>
            <a:r>
              <a:rPr lang="en-US" altLang="en-US" sz="1800" b="1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2</a:t>
            </a:r>
            <a:r>
              <a:rPr lang="en-US" altLang="en-US" sz="1800" b="1" baseline="40000" dirty="0">
                <a:solidFill>
                  <a:srgbClr val="FF0000"/>
                </a:solidFill>
                <a:latin typeface="Palatino Linotype" panose="02040502050505030304" pitchFamily="18" charset="0"/>
              </a:rPr>
              <a:t>c</a:t>
            </a:r>
            <a:r>
              <a:rPr lang="en-US" alt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)</a:t>
            </a:r>
            <a:r>
              <a:rPr lang="en-US" altLang="en-US" sz="1800" b="1" baseline="40000" dirty="0">
                <a:solidFill>
                  <a:srgbClr val="FF0000"/>
                </a:solidFill>
                <a:latin typeface="Palatino Linotype" panose="02040502050505030304" pitchFamily="18" charset="0"/>
              </a:rPr>
              <a:t>c </a:t>
            </a:r>
            <a:r>
              <a:rPr lang="en-US" alt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1800" b="1" dirty="0">
                <a:latin typeface="Palatino Linotype" panose="02040502050505030304" pitchFamily="18" charset="0"/>
              </a:rPr>
              <a:t>= (L</a:t>
            </a:r>
            <a:r>
              <a:rPr lang="en-US" altLang="en-US" sz="1800" b="1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1800" b="1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1800" b="1" dirty="0">
                <a:latin typeface="Palatino Linotype" panose="02040502050505030304" pitchFamily="18" charset="0"/>
              </a:rPr>
              <a:t>)</a:t>
            </a:r>
            <a:r>
              <a:rPr lang="en-US" altLang="en-US" sz="1800" b="1" baseline="40000" dirty="0">
                <a:latin typeface="Palatino Linotype" panose="02040502050505030304" pitchFamily="18" charset="0"/>
              </a:rPr>
              <a:t>c</a:t>
            </a:r>
            <a:r>
              <a:rPr lang="hy-AM" altLang="en-US" sz="1800" b="1" dirty="0">
                <a:latin typeface="Arial" panose="020B0604020202020204" pitchFamily="34" charset="0"/>
                <a:cs typeface="Arial" panose="020B0604020202020204" pitchFamily="34" charset="0"/>
                <a:sym typeface="Math1" pitchFamily="2" charset="2"/>
              </a:rPr>
              <a:t> Ո</a:t>
            </a:r>
            <a:r>
              <a:rPr lang="en-US" altLang="en-US" sz="1800" b="1" dirty="0">
                <a:latin typeface="Palatino Linotype" panose="02040502050505030304" pitchFamily="18" charset="0"/>
              </a:rPr>
              <a:t>(L</a:t>
            </a:r>
            <a:r>
              <a:rPr lang="en-US" altLang="en-US" sz="1800" b="1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1800" b="1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1800" b="1" dirty="0">
                <a:latin typeface="Palatino Linotype" panose="02040502050505030304" pitchFamily="18" charset="0"/>
              </a:rPr>
              <a:t>)</a:t>
            </a:r>
            <a:r>
              <a:rPr lang="en-US" altLang="en-US" sz="1800" b="1" baseline="40000" dirty="0">
                <a:latin typeface="Palatino Linotype" panose="02040502050505030304" pitchFamily="18" charset="0"/>
              </a:rPr>
              <a:t>c </a:t>
            </a:r>
            <a:r>
              <a:rPr lang="en-US" altLang="en-US" sz="1800" b="1" dirty="0">
                <a:latin typeface="Palatino Linotype" panose="02040502050505030304" pitchFamily="18" charset="0"/>
              </a:rPr>
              <a:t>= L</a:t>
            </a:r>
            <a:r>
              <a:rPr lang="en-US" altLang="en-US" sz="1800" b="1" baseline="-30000" dirty="0">
                <a:latin typeface="Palatino Linotype" panose="02040502050505030304" pitchFamily="18" charset="0"/>
              </a:rPr>
              <a:t>1</a:t>
            </a:r>
            <a:r>
              <a:rPr lang="hy-AM" altLang="en-US" sz="1800" b="1" dirty="0">
                <a:latin typeface="Arial" panose="020B0604020202020204" pitchFamily="34" charset="0"/>
                <a:cs typeface="Arial" panose="020B0604020202020204" pitchFamily="34" charset="0"/>
                <a:sym typeface="Math1" pitchFamily="2" charset="2"/>
              </a:rPr>
              <a:t> Ո </a:t>
            </a:r>
            <a:r>
              <a:rPr lang="en-US" altLang="en-US" sz="1800" b="1" dirty="0">
                <a:latin typeface="Palatino Linotype" panose="02040502050505030304" pitchFamily="18" charset="0"/>
              </a:rPr>
              <a:t>L</a:t>
            </a:r>
            <a:r>
              <a:rPr lang="en-US" altLang="en-US" sz="1800" b="1" baseline="-30000" dirty="0">
                <a:latin typeface="Palatino Linotype" panose="02040502050505030304" pitchFamily="18" charset="0"/>
              </a:rPr>
              <a:t>2 </a:t>
            </a:r>
          </a:p>
        </p:txBody>
      </p:sp>
      <p:sp>
        <p:nvSpPr>
          <p:cNvPr id="109" name="Text Box 3">
            <a:extLst>
              <a:ext uri="{FF2B5EF4-FFF2-40B4-BE49-F238E27FC236}">
                <a16:creationId xmlns:a16="http://schemas.microsoft.com/office/drawing/2014/main" id="{C64A323A-E45A-4466-9C7F-9EC8AE134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026" y="4201267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 dirty="0">
                <a:latin typeface="Times New Roman" panose="02020603050405020304" pitchFamily="18" charset="0"/>
              </a:rPr>
              <a:t>b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10" name="Text Box 4">
            <a:extLst>
              <a:ext uri="{FF2B5EF4-FFF2-40B4-BE49-F238E27FC236}">
                <a16:creationId xmlns:a16="http://schemas.microsoft.com/office/drawing/2014/main" id="{19F9F261-90FC-4D5E-9B8B-022436CC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591" y="4200920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" name="Oval 5">
            <a:extLst>
              <a:ext uri="{FF2B5EF4-FFF2-40B4-BE49-F238E27FC236}">
                <a16:creationId xmlns:a16="http://schemas.microsoft.com/office/drawing/2014/main" id="{2F871CCC-B61C-4177-911D-F083349C1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049" y="4771388"/>
            <a:ext cx="445294" cy="4452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112" name="Text Box 6">
            <a:extLst>
              <a:ext uri="{FF2B5EF4-FFF2-40B4-BE49-F238E27FC236}">
                <a16:creationId xmlns:a16="http://schemas.microsoft.com/office/drawing/2014/main" id="{69851467-F4DC-4A32-80E6-444F12DC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762" y="4635657"/>
            <a:ext cx="673894" cy="46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0" hangingPunct="0"/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z</a:t>
            </a:r>
            <a:r>
              <a:rPr lang="en-US" altLang="en-US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5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sym typeface="Math1" pitchFamily="2" charset="2"/>
            </a:endParaRPr>
          </a:p>
        </p:txBody>
      </p:sp>
      <p:sp>
        <p:nvSpPr>
          <p:cNvPr id="113" name="Text Box 7">
            <a:extLst>
              <a:ext uri="{FF2B5EF4-FFF2-40B4-BE49-F238E27FC236}">
                <a16:creationId xmlns:a16="http://schemas.microsoft.com/office/drawing/2014/main" id="{FF27B8A6-C483-4FDD-9156-B0463202A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837" y="5367890"/>
            <a:ext cx="264319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114" name="Oval 8">
            <a:extLst>
              <a:ext uri="{FF2B5EF4-FFF2-40B4-BE49-F238E27FC236}">
                <a16:creationId xmlns:a16="http://schemas.microsoft.com/office/drawing/2014/main" id="{D219C887-C66D-49C4-8BB1-3DF0EC186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781" y="4744004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" name="Text Box 9">
            <a:extLst>
              <a:ext uri="{FF2B5EF4-FFF2-40B4-BE49-F238E27FC236}">
                <a16:creationId xmlns:a16="http://schemas.microsoft.com/office/drawing/2014/main" id="{EA02BC37-261D-4050-8DDD-F51486936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549" y="4596365"/>
            <a:ext cx="673894" cy="49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Z</a:t>
            </a:r>
            <a:r>
              <a:rPr lang="en-US" altLang="en-US" sz="1600" b="1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3</a:t>
            </a: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" name="Freeform 10">
            <a:extLst>
              <a:ext uri="{FF2B5EF4-FFF2-40B4-BE49-F238E27FC236}">
                <a16:creationId xmlns:a16="http://schemas.microsoft.com/office/drawing/2014/main" id="{7FA081DC-5C9F-439D-AA10-B0A70C9294F9}"/>
              </a:ext>
            </a:extLst>
          </p:cNvPr>
          <p:cNvSpPr>
            <a:spLocks/>
          </p:cNvSpPr>
          <p:nvPr/>
        </p:nvSpPr>
        <p:spPr bwMode="auto">
          <a:xfrm>
            <a:off x="3295973" y="4410628"/>
            <a:ext cx="2590800" cy="40005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7" name="Text Box 11">
            <a:extLst>
              <a:ext uri="{FF2B5EF4-FFF2-40B4-BE49-F238E27FC236}">
                <a16:creationId xmlns:a16="http://schemas.microsoft.com/office/drawing/2014/main" id="{D6C3C934-8977-4B53-BF72-9DBC073BC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692" y="4267753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118" name="Freeform 12">
            <a:extLst>
              <a:ext uri="{FF2B5EF4-FFF2-40B4-BE49-F238E27FC236}">
                <a16:creationId xmlns:a16="http://schemas.microsoft.com/office/drawing/2014/main" id="{9F201183-7C81-43B3-918D-F1A8830B0DDC}"/>
              </a:ext>
            </a:extLst>
          </p:cNvPr>
          <p:cNvSpPr>
            <a:spLocks/>
          </p:cNvSpPr>
          <p:nvPr/>
        </p:nvSpPr>
        <p:spPr bwMode="auto">
          <a:xfrm flipH="1" flipV="1">
            <a:off x="3288829" y="5175009"/>
            <a:ext cx="2590800" cy="40005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119" name="Group 13">
            <a:extLst>
              <a:ext uri="{FF2B5EF4-FFF2-40B4-BE49-F238E27FC236}">
                <a16:creationId xmlns:a16="http://schemas.microsoft.com/office/drawing/2014/main" id="{FA9CDF3D-8269-4E85-B1FC-7D0E9EA28840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5736754" y="4343954"/>
            <a:ext cx="514350" cy="445294"/>
            <a:chOff x="2880" y="3312"/>
            <a:chExt cx="408" cy="336"/>
          </a:xfrm>
        </p:grpSpPr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6494F0B0-4D32-43CA-92AA-88F38F512964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F8AD23E5-CBF7-4B6A-B209-C1A2DB5F2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2" name="Freeform 16">
              <a:extLst>
                <a:ext uri="{FF2B5EF4-FFF2-40B4-BE49-F238E27FC236}">
                  <a16:creationId xmlns:a16="http://schemas.microsoft.com/office/drawing/2014/main" id="{2621FB97-CE45-4226-8B15-42AB97C6E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23" name="Group 17">
            <a:extLst>
              <a:ext uri="{FF2B5EF4-FFF2-40B4-BE49-F238E27FC236}">
                <a16:creationId xmlns:a16="http://schemas.microsoft.com/office/drawing/2014/main" id="{98279229-A5E2-41C3-9D6B-646A6AA58BF1}"/>
              </a:ext>
            </a:extLst>
          </p:cNvPr>
          <p:cNvGrpSpPr>
            <a:grpSpLocks/>
          </p:cNvGrpSpPr>
          <p:nvPr/>
        </p:nvGrpSpPr>
        <p:grpSpPr bwMode="auto">
          <a:xfrm rot="21240000">
            <a:off x="2834894" y="4312889"/>
            <a:ext cx="514350" cy="445294"/>
            <a:chOff x="2880" y="3312"/>
            <a:chExt cx="408" cy="336"/>
          </a:xfrm>
        </p:grpSpPr>
        <p:sp>
          <p:nvSpPr>
            <p:cNvPr id="124" name="Freeform 18">
              <a:extLst>
                <a:ext uri="{FF2B5EF4-FFF2-40B4-BE49-F238E27FC236}">
                  <a16:creationId xmlns:a16="http://schemas.microsoft.com/office/drawing/2014/main" id="{4AA8D71F-D923-42B2-A242-31265D7CF3DB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A5E86A0F-483B-450E-88EC-E9B6FB5B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AC845CCB-ACED-497D-88DA-3760B604A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127" name="Text Box 21">
            <a:extLst>
              <a:ext uri="{FF2B5EF4-FFF2-40B4-BE49-F238E27FC236}">
                <a16:creationId xmlns:a16="http://schemas.microsoft.com/office/drawing/2014/main" id="{92B53A23-C741-41CE-B686-50DE4CD0C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280" y="2726483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" name="Oval 22">
            <a:extLst>
              <a:ext uri="{FF2B5EF4-FFF2-40B4-BE49-F238E27FC236}">
                <a16:creationId xmlns:a16="http://schemas.microsoft.com/office/drawing/2014/main" id="{98B99619-4369-4FD8-909E-F43C4D91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293" y="3402758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" name="Text Box 23">
            <a:extLst>
              <a:ext uri="{FF2B5EF4-FFF2-40B4-BE49-F238E27FC236}">
                <a16:creationId xmlns:a16="http://schemas.microsoft.com/office/drawing/2014/main" id="{4C61F6DD-C351-48D9-B20B-93DC4E782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144" y="3196048"/>
            <a:ext cx="904431" cy="40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z</a:t>
            </a:r>
            <a:r>
              <a:rPr lang="en-US" altLang="en-US" sz="1600" b="1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2</a:t>
            </a:r>
            <a:endParaRPr lang="en-US" altLang="en-US" sz="1600" b="1" dirty="0">
              <a:solidFill>
                <a:srgbClr val="000000"/>
              </a:solidFill>
              <a:latin typeface="Times New Roman" panose="02020603050405020304" pitchFamily="18" charset="0"/>
              <a:sym typeface="Math1" pitchFamily="2" charset="2"/>
            </a:endParaRPr>
          </a:p>
        </p:txBody>
      </p:sp>
      <p:sp>
        <p:nvSpPr>
          <p:cNvPr id="130" name="Text Box 24">
            <a:extLst>
              <a:ext uri="{FF2B5EF4-FFF2-40B4-BE49-F238E27FC236}">
                <a16:creationId xmlns:a16="http://schemas.microsoft.com/office/drawing/2014/main" id="{6956B92C-6C60-4B92-B2A1-F0AB55044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248" y="2696656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 dirty="0">
                <a:latin typeface="Times New Roman" panose="02020603050405020304" pitchFamily="18" charset="0"/>
              </a:rPr>
              <a:t>b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31" name="Oval 25">
            <a:extLst>
              <a:ext uri="{FF2B5EF4-FFF2-40B4-BE49-F238E27FC236}">
                <a16:creationId xmlns:a16="http://schemas.microsoft.com/office/drawing/2014/main" id="{3C2F621D-7DAF-42FF-A7FF-D554FD13D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343" y="3402758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" name="Text Box 27">
            <a:extLst>
              <a:ext uri="{FF2B5EF4-FFF2-40B4-BE49-F238E27FC236}">
                <a16:creationId xmlns:a16="http://schemas.microsoft.com/office/drawing/2014/main" id="{BBFD7DD9-C466-4410-85D0-01C33F3B6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1830" y="2855071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" name="Oval 28">
            <a:extLst>
              <a:ext uri="{FF2B5EF4-FFF2-40B4-BE49-F238E27FC236}">
                <a16:creationId xmlns:a16="http://schemas.microsoft.com/office/drawing/2014/main" id="{2E4E7BB3-BCDC-404E-8318-7CCC6B823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393" y="3402758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" name="Text Box 29">
            <a:extLst>
              <a:ext uri="{FF2B5EF4-FFF2-40B4-BE49-F238E27FC236}">
                <a16:creationId xmlns:a16="http://schemas.microsoft.com/office/drawing/2014/main" id="{BEB79590-9F2F-4B99-8791-3E802C4F5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724" y="3238611"/>
            <a:ext cx="673894" cy="4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0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" name="Oval 30">
            <a:extLst>
              <a:ext uri="{FF2B5EF4-FFF2-40B4-BE49-F238E27FC236}">
                <a16:creationId xmlns:a16="http://schemas.microsoft.com/office/drawing/2014/main" id="{C6CA5424-1010-4718-BF39-07E6D953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393" y="2202608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" name="Text Box 31">
            <a:extLst>
              <a:ext uri="{FF2B5EF4-FFF2-40B4-BE49-F238E27FC236}">
                <a16:creationId xmlns:a16="http://schemas.microsoft.com/office/drawing/2014/main" id="{F0686B9D-AD73-40B8-BDA5-2D7852868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714" y="1956148"/>
            <a:ext cx="673894" cy="4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en-US" altLang="en-US" b="1" strike="sngStrike" dirty="0">
              <a:sym typeface="Math1" pitchFamily="2" charset="2"/>
            </a:endParaRPr>
          </a:p>
        </p:txBody>
      </p:sp>
      <p:sp>
        <p:nvSpPr>
          <p:cNvPr id="137" name="Line 32">
            <a:extLst>
              <a:ext uri="{FF2B5EF4-FFF2-40B4-BE49-F238E27FC236}">
                <a16:creationId xmlns:a16="http://schemas.microsoft.com/office/drawing/2014/main" id="{BB4ED611-2495-4453-B5FF-D82118B09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323" y="3869482"/>
            <a:ext cx="237673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8" name="Line 33">
            <a:extLst>
              <a:ext uri="{FF2B5EF4-FFF2-40B4-BE49-F238E27FC236}">
                <a16:creationId xmlns:a16="http://schemas.microsoft.com/office/drawing/2014/main" id="{2BA105E6-9A1F-4F93-A3EA-630FE53077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6503" y="3883770"/>
            <a:ext cx="382733" cy="9269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9" name="Text Box 34">
            <a:extLst>
              <a:ext uri="{FF2B5EF4-FFF2-40B4-BE49-F238E27FC236}">
                <a16:creationId xmlns:a16="http://schemas.microsoft.com/office/drawing/2014/main" id="{1D18B09A-062C-407E-8B2F-DEF4B72A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618" y="4003037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140" name="Text Box 35">
            <a:extLst>
              <a:ext uri="{FF2B5EF4-FFF2-40B4-BE49-F238E27FC236}">
                <a16:creationId xmlns:a16="http://schemas.microsoft.com/office/drawing/2014/main" id="{831CBB96-92F5-4F25-A9F2-802DBB5B1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960" y="4139306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 dirty="0">
              <a:latin typeface="Times New Roman" panose="02020603050405020304" pitchFamily="18" charset="0"/>
            </a:endParaRPr>
          </a:p>
        </p:txBody>
      </p:sp>
      <p:sp>
        <p:nvSpPr>
          <p:cNvPr id="141" name="Line 36">
            <a:extLst>
              <a:ext uri="{FF2B5EF4-FFF2-40B4-BE49-F238E27FC236}">
                <a16:creationId xmlns:a16="http://schemas.microsoft.com/office/drawing/2014/main" id="{6DB85EA3-86AE-449D-A18A-791CCBD28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0211" y="3640882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2" name="Line 37">
            <a:extLst>
              <a:ext uri="{FF2B5EF4-FFF2-40B4-BE49-F238E27FC236}">
                <a16:creationId xmlns:a16="http://schemas.microsoft.com/office/drawing/2014/main" id="{413C5FF1-992A-4C4D-B65A-25C782D02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9023" y="3631211"/>
            <a:ext cx="1404939" cy="96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3" name="Text Box 38">
            <a:extLst>
              <a:ext uri="{FF2B5EF4-FFF2-40B4-BE49-F238E27FC236}">
                <a16:creationId xmlns:a16="http://schemas.microsoft.com/office/drawing/2014/main" id="{F0846CC7-467A-4C77-8423-0C62F9C2C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130" y="3583733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4" name="Text Box 39">
            <a:extLst>
              <a:ext uri="{FF2B5EF4-FFF2-40B4-BE49-F238E27FC236}">
                <a16:creationId xmlns:a16="http://schemas.microsoft.com/office/drawing/2014/main" id="{53776B09-D453-4C02-AB9B-0A8B9ABD6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523" y="354087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145" name="Line 40">
            <a:extLst>
              <a:ext uri="{FF2B5EF4-FFF2-40B4-BE49-F238E27FC236}">
                <a16:creationId xmlns:a16="http://schemas.microsoft.com/office/drawing/2014/main" id="{4C09DC8C-005C-4F81-93AA-078FA72615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45962" y="2497881"/>
            <a:ext cx="1552997" cy="9236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6" name="Line 41">
            <a:extLst>
              <a:ext uri="{FF2B5EF4-FFF2-40B4-BE49-F238E27FC236}">
                <a16:creationId xmlns:a16="http://schemas.microsoft.com/office/drawing/2014/main" id="{004BF03D-33B8-478E-BFD3-D536F2C633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9235" y="2555032"/>
            <a:ext cx="1582588" cy="9044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147" name="Group 42">
            <a:extLst>
              <a:ext uri="{FF2B5EF4-FFF2-40B4-BE49-F238E27FC236}">
                <a16:creationId xmlns:a16="http://schemas.microsoft.com/office/drawing/2014/main" id="{46CE4B29-4C64-40DA-A789-BC8FE6C44678}"/>
              </a:ext>
            </a:extLst>
          </p:cNvPr>
          <p:cNvGrpSpPr>
            <a:grpSpLocks/>
          </p:cNvGrpSpPr>
          <p:nvPr/>
        </p:nvGrpSpPr>
        <p:grpSpPr bwMode="auto">
          <a:xfrm rot="21240000">
            <a:off x="4310386" y="2969371"/>
            <a:ext cx="514350" cy="445294"/>
            <a:chOff x="2880" y="3312"/>
            <a:chExt cx="408" cy="336"/>
          </a:xfrm>
        </p:grpSpPr>
        <p:sp>
          <p:nvSpPr>
            <p:cNvPr id="148" name="Freeform 43">
              <a:extLst>
                <a:ext uri="{FF2B5EF4-FFF2-40B4-BE49-F238E27FC236}">
                  <a16:creationId xmlns:a16="http://schemas.microsoft.com/office/drawing/2014/main" id="{24A55FB6-1CFD-4604-AC3C-A46E674A7595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9" name="Freeform 44">
              <a:extLst>
                <a:ext uri="{FF2B5EF4-FFF2-40B4-BE49-F238E27FC236}">
                  <a16:creationId xmlns:a16="http://schemas.microsoft.com/office/drawing/2014/main" id="{93C36C6B-16BD-4CA3-BD02-6BCA4756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0" name="Freeform 45">
              <a:extLst>
                <a:ext uri="{FF2B5EF4-FFF2-40B4-BE49-F238E27FC236}">
                  <a16:creationId xmlns:a16="http://schemas.microsoft.com/office/drawing/2014/main" id="{99CC3E02-D64F-4A61-9BAA-67F1DB32E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51" name="Group 46">
            <a:extLst>
              <a:ext uri="{FF2B5EF4-FFF2-40B4-BE49-F238E27FC236}">
                <a16:creationId xmlns:a16="http://schemas.microsoft.com/office/drawing/2014/main" id="{15D5B1B2-48ED-416E-8A6A-3A6D9FB6A696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902002" y="2189511"/>
            <a:ext cx="514350" cy="445294"/>
            <a:chOff x="2880" y="3312"/>
            <a:chExt cx="408" cy="336"/>
          </a:xfrm>
        </p:grpSpPr>
        <p:sp>
          <p:nvSpPr>
            <p:cNvPr id="152" name="Freeform 47">
              <a:extLst>
                <a:ext uri="{FF2B5EF4-FFF2-40B4-BE49-F238E27FC236}">
                  <a16:creationId xmlns:a16="http://schemas.microsoft.com/office/drawing/2014/main" id="{CF959D6D-0B07-43CF-9E1C-49A6E0EE81AA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3" name="Freeform 48">
              <a:extLst>
                <a:ext uri="{FF2B5EF4-FFF2-40B4-BE49-F238E27FC236}">
                  <a16:creationId xmlns:a16="http://schemas.microsoft.com/office/drawing/2014/main" id="{607DC9B2-364E-4113-912A-83985371A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4" name="Freeform 49">
              <a:extLst>
                <a:ext uri="{FF2B5EF4-FFF2-40B4-BE49-F238E27FC236}">
                  <a16:creationId xmlns:a16="http://schemas.microsoft.com/office/drawing/2014/main" id="{F8D487DA-A8FC-4B03-82B0-888FFD9C9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155" name="Text Box 50">
            <a:extLst>
              <a:ext uri="{FF2B5EF4-FFF2-40B4-BE49-F238E27FC236}">
                <a16:creationId xmlns:a16="http://schemas.microsoft.com/office/drawing/2014/main" id="{95EB26A4-ABB1-4406-822D-778B547D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001" y="2198079"/>
            <a:ext cx="690633" cy="35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8" name="Text Box 26">
            <a:extLst>
              <a:ext uri="{FF2B5EF4-FFF2-40B4-BE49-F238E27FC236}">
                <a16:creationId xmlns:a16="http://schemas.microsoft.com/office/drawing/2014/main" id="{6F256DD7-6A45-4CC8-A051-CCF8EFC3C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045" y="3211037"/>
            <a:ext cx="673894" cy="4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z</a:t>
            </a:r>
            <a:r>
              <a:rPr lang="en-US" altLang="en-US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6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sym typeface="Math1" pitchFamily="2" charset="2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0452A5-CC75-49D6-8943-3AD74E129057}"/>
              </a:ext>
            </a:extLst>
          </p:cNvPr>
          <p:cNvSpPr txBox="1"/>
          <p:nvPr/>
        </p:nvSpPr>
        <p:spPr>
          <a:xfrm>
            <a:off x="3500592" y="6162756"/>
            <a:ext cx="468283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(</a:t>
            </a:r>
            <a:r>
              <a:rPr lang="en-US" altLang="en-US" sz="1800" b="1" dirty="0">
                <a:solidFill>
                  <a:srgbClr val="0070C0"/>
                </a:solidFill>
              </a:rPr>
              <a:t>FA</a:t>
            </a:r>
            <a:r>
              <a:rPr lang="en-US" altLang="en-US" sz="1800" b="1" baseline="-30000" dirty="0">
                <a:solidFill>
                  <a:srgbClr val="0070C0"/>
                </a:solidFill>
              </a:rPr>
              <a:t>1</a:t>
            </a:r>
            <a:r>
              <a:rPr lang="en-US" altLang="en-US" sz="1800" b="1" baseline="40000" dirty="0">
                <a:solidFill>
                  <a:srgbClr val="0070C0"/>
                </a:solidFill>
                <a:latin typeface="Palatino Linotype" panose="02040502050505030304" pitchFamily="18" charset="0"/>
              </a:rPr>
              <a:t>c</a:t>
            </a:r>
            <a:r>
              <a:rPr lang="en-US" altLang="en-US" sz="1800" b="1" baseline="-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U</a:t>
            </a: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1800" b="1" dirty="0">
                <a:solidFill>
                  <a:srgbClr val="0070C0"/>
                </a:solidFill>
              </a:rPr>
              <a:t>FA</a:t>
            </a:r>
            <a:r>
              <a:rPr lang="en-US" altLang="en-US" sz="1800" b="1" baseline="-30000" dirty="0">
                <a:solidFill>
                  <a:srgbClr val="0070C0"/>
                </a:solidFill>
              </a:rPr>
              <a:t>1</a:t>
            </a:r>
            <a:r>
              <a:rPr lang="en-US" altLang="en-US" sz="1800" b="1" baseline="40000" dirty="0">
                <a:solidFill>
                  <a:srgbClr val="0070C0"/>
                </a:solidFill>
                <a:latin typeface="Palatino Linotype" panose="02040502050505030304" pitchFamily="18" charset="0"/>
              </a:rPr>
              <a:t>c</a:t>
            </a: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</a:t>
            </a:r>
            <a:r>
              <a:rPr lang="en-US" altLang="en-US" sz="1800" b="1" baseline="40000" dirty="0">
                <a:solidFill>
                  <a:srgbClr val="0070C0"/>
                </a:solidFill>
                <a:latin typeface="Palatino Linotype" panose="02040502050505030304" pitchFamily="18" charset="0"/>
              </a:rPr>
              <a:t>c </a:t>
            </a: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=FA</a:t>
            </a:r>
            <a:r>
              <a:rPr lang="en-US" altLang="en-US" sz="1800" b="1" baseline="-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1</a:t>
            </a:r>
            <a:r>
              <a:rPr lang="hy-AM" alt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Math1" pitchFamily="2" charset="2"/>
              </a:rPr>
              <a:t> Ո </a:t>
            </a: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Math1" pitchFamily="2" charset="2"/>
              </a:rPr>
              <a:t>FA</a:t>
            </a:r>
            <a:r>
              <a:rPr lang="en-US" altLang="en-US" sz="1800" b="1" baseline="-30000" dirty="0">
                <a:solidFill>
                  <a:srgbClr val="0070C0"/>
                </a:solidFill>
                <a:latin typeface="Palatino Linotype" panose="02040502050505030304" pitchFamily="18" charset="0"/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400743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921F-7F88-4236-8E27-368CB8B4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117" y="457200"/>
            <a:ext cx="6477000" cy="533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Palatino Linotype" panose="02040502050505030304" pitchFamily="18" charset="0"/>
              </a:rPr>
              <a:t>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AE22E-FAC8-4C5A-A449-B6ABE05F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2" y="1295400"/>
            <a:ext cx="3405048" cy="1338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972CD-DDC2-4E89-BC1E-F55699F3D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97" y="1352289"/>
            <a:ext cx="3549503" cy="13729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C23270-45E1-47AD-AB2C-246D8D8D9647}"/>
              </a:ext>
            </a:extLst>
          </p:cNvPr>
          <p:cNvSpPr txBox="1">
            <a:spLocks/>
          </p:cNvSpPr>
          <p:nvPr/>
        </p:nvSpPr>
        <p:spPr>
          <a:xfrm>
            <a:off x="1768106" y="2458510"/>
            <a:ext cx="1143000" cy="5334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Palatino Linotype" panose="02040502050505030304" pitchFamily="18" charset="0"/>
              </a:rPr>
              <a:t>FA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79FB68-90B5-442C-A75D-EF268FFE618D}"/>
              </a:ext>
            </a:extLst>
          </p:cNvPr>
          <p:cNvSpPr txBox="1">
            <a:spLocks/>
          </p:cNvSpPr>
          <p:nvPr/>
        </p:nvSpPr>
        <p:spPr>
          <a:xfrm>
            <a:off x="6759648" y="2477299"/>
            <a:ext cx="1143000" cy="5334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Palatino Linotype" panose="02040502050505030304" pitchFamily="18" charset="0"/>
              </a:rPr>
              <a:t>FA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599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758A-B476-4939-86D1-983E36AD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901E-67EA-4B1F-942D-05D1341C88C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A7339-4A5E-4495-ABF0-8D0F0EAFC1B6}"/>
              </a:ext>
            </a:extLst>
          </p:cNvPr>
          <p:cNvSpPr/>
          <p:nvPr/>
        </p:nvSpPr>
        <p:spPr>
          <a:xfrm>
            <a:off x="0" y="3429000"/>
            <a:ext cx="952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Method 2 (Short Method</a:t>
            </a:r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)</a:t>
            </a:r>
          </a:p>
          <a:p>
            <a:pPr algn="ctr"/>
            <a:endParaRPr lang="en-US" altLang="en-US" sz="3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6F0D6-6412-4816-8E71-CFF7B0DBB6E3}"/>
              </a:ext>
            </a:extLst>
          </p:cNvPr>
          <p:cNvSpPr/>
          <p:nvPr/>
        </p:nvSpPr>
        <p:spPr>
          <a:xfrm>
            <a:off x="914400" y="2430400"/>
            <a:ext cx="7010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Intersection of Two FAs</a:t>
            </a:r>
          </a:p>
        </p:txBody>
      </p:sp>
    </p:spTree>
    <p:extLst>
      <p:ext uri="{BB962C8B-B14F-4D97-AF65-F5344CB8AC3E}">
        <p14:creationId xmlns:p14="http://schemas.microsoft.com/office/powerpoint/2010/main" val="392780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2888BB4C-7CA6-4067-9414-5E311A032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63" y="401097"/>
            <a:ext cx="2742242" cy="60261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</a:t>
            </a:r>
          </a:p>
        </p:txBody>
      </p:sp>
      <p:graphicFrame>
        <p:nvGraphicFramePr>
          <p:cNvPr id="57" name="Group 44">
            <a:extLst>
              <a:ext uri="{FF2B5EF4-FFF2-40B4-BE49-F238E27FC236}">
                <a16:creationId xmlns:a16="http://schemas.microsoft.com/office/drawing/2014/main" id="{94CB1BE4-5EF2-48A4-BC92-73A0E5676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649493"/>
              </p:ext>
            </p:extLst>
          </p:nvPr>
        </p:nvGraphicFramePr>
        <p:xfrm>
          <a:off x="4056344" y="27183"/>
          <a:ext cx="4850130" cy="2892256"/>
        </p:xfrm>
        <a:graphic>
          <a:graphicData uri="http://schemas.openxmlformats.org/drawingml/2006/table">
            <a:tbl>
              <a:tblPr/>
              <a:tblGrid>
                <a:gridCol w="1648537">
                  <a:extLst>
                    <a:ext uri="{9D8B030D-6E8A-4147-A177-3AD203B41FA5}">
                      <a16:colId xmlns:a16="http://schemas.microsoft.com/office/drawing/2014/main" val="2894379008"/>
                    </a:ext>
                  </a:extLst>
                </a:gridCol>
                <a:gridCol w="1566110">
                  <a:extLst>
                    <a:ext uri="{9D8B030D-6E8A-4147-A177-3AD203B41FA5}">
                      <a16:colId xmlns:a16="http://schemas.microsoft.com/office/drawing/2014/main" val="4130200472"/>
                    </a:ext>
                  </a:extLst>
                </a:gridCol>
                <a:gridCol w="1635483">
                  <a:extLst>
                    <a:ext uri="{9D8B030D-6E8A-4147-A177-3AD203B41FA5}">
                      <a16:colId xmlns:a16="http://schemas.microsoft.com/office/drawing/2014/main" val="3985133064"/>
                    </a:ext>
                  </a:extLst>
                </a:gridCol>
              </a:tblGrid>
              <a:tr h="379741">
                <a:tc row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Old States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New States after reading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35486"/>
                  </a:ext>
                </a:extLst>
              </a:tr>
              <a:tr h="379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21233"/>
                  </a:ext>
                </a:extLst>
              </a:tr>
              <a:tr h="35600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 </a:t>
                      </a:r>
                      <a:r>
                        <a:rPr kumimoji="1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  <a:sym typeface="Math1" pitchFamily="2" charset="2"/>
                        </a:rPr>
                        <a:t>-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=(p,1)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(q,2)=z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2</a:t>
                      </a:r>
                      <a:endParaRPr kumimoji="0" lang="en-US" altLang="en-US" sz="1800" b="0" i="0" u="none" strike="noStrike" cap="none" normalizeH="0" baseline="-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(p,1)=z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70242"/>
                  </a:ext>
                </a:extLst>
              </a:tr>
              <a:tr h="35273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=(q,2)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(r,1)=z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(p,2)= 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4</a:t>
                      </a:r>
                      <a:endParaRPr kumimoji="0" lang="en-US" altLang="en-US" sz="1800" b="0" i="0" u="none" strike="noStrike" cap="none" normalizeH="0" baseline="-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638688"/>
                  </a:ext>
                </a:extLst>
              </a:tr>
              <a:tr h="35600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+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=(r,1)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(r,2)=z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5</a:t>
                      </a:r>
                      <a:endParaRPr kumimoji="0" lang="en-US" altLang="en-US" sz="1800" b="0" i="0" u="none" strike="noStrike" cap="none" normalizeH="0" baseline="-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(r,1)= 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54767"/>
                  </a:ext>
                </a:extLst>
              </a:tr>
              <a:tr h="35600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=(p,2)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(q,1)= 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(p,2)= 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258718"/>
                  </a:ext>
                </a:extLst>
              </a:tr>
              <a:tr h="35600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  <a:r>
                        <a:rPr kumimoji="0" lang="en-US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=(r,2)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(r,1)= 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3</a:t>
                      </a:r>
                      <a:endParaRPr kumimoji="0" lang="en-US" altLang="en-US" sz="1800" b="0" i="0" u="none" strike="noStrike" cap="none" normalizeH="0" baseline="-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(r,2)= 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860021"/>
                  </a:ext>
                </a:extLst>
              </a:tr>
              <a:tr h="35600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6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 =(q,1)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(r,2)= 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(P,1)= z</a:t>
                      </a:r>
                      <a:r>
                        <a:rPr kumimoji="0" lang="en-US" altLang="en-US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sym typeface="Math1" pitchFamily="2" charset="2"/>
                        </a:rPr>
                        <a:t>1</a:t>
                      </a:r>
                      <a:endParaRPr kumimoji="0" lang="en-US" altLang="en-US" sz="1800" b="0" i="0" u="none" strike="noStrike" cap="none" normalizeH="0" baseline="-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760086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1CC45E8F-FF7D-4173-AD9C-55AC22FB8C9D}"/>
              </a:ext>
            </a:extLst>
          </p:cNvPr>
          <p:cNvSpPr txBox="1"/>
          <p:nvPr/>
        </p:nvSpPr>
        <p:spPr>
          <a:xfrm>
            <a:off x="116295" y="5637200"/>
            <a:ext cx="42611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100" indent="-165100" algn="just" eaLnBrk="1" hangingPunct="1">
              <a:spcBef>
                <a:spcPct val="0"/>
              </a:spcBef>
              <a:buClrTx/>
            </a:pP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1.The initial state of FA3 must correspond to the  initial state of FA1 and the initial state of FA2.</a:t>
            </a:r>
          </a:p>
          <a:p>
            <a:pPr marL="225425" indent="-225425" algn="just" eaLnBrk="1" hangingPunct="1">
              <a:spcBef>
                <a:spcPct val="0"/>
              </a:spcBef>
              <a:buClrTx/>
            </a:pP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2. The final state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3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must correspond to the final states of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 and FA</a:t>
            </a:r>
            <a:r>
              <a:rPr lang="en-US" altLang="en-US" sz="1400" baseline="-30000" dirty="0">
                <a:solidFill>
                  <a:srgbClr val="FF0000"/>
                </a:solidFill>
                <a:latin typeface="Palatino Linotype" panose="02040502050505030304" pitchFamily="18" charset="0"/>
              </a:rPr>
              <a:t>2 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</a:rPr>
              <a:t>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2A1020B-5ED3-404B-A8D0-4A6F7826E205}"/>
              </a:ext>
            </a:extLst>
          </p:cNvPr>
          <p:cNvSpPr txBox="1"/>
          <p:nvPr/>
        </p:nvSpPr>
        <p:spPr>
          <a:xfrm>
            <a:off x="1740346" y="2991440"/>
            <a:ext cx="112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00B050"/>
                </a:solidFill>
              </a:rPr>
              <a:t>FA</a:t>
            </a:r>
            <a:r>
              <a:rPr lang="en-US" altLang="en-US" sz="1800" b="1" baseline="-30000" dirty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B561A56-A5D1-40B3-A23B-B782429F0E75}"/>
              </a:ext>
            </a:extLst>
          </p:cNvPr>
          <p:cNvSpPr txBox="1"/>
          <p:nvPr/>
        </p:nvSpPr>
        <p:spPr>
          <a:xfrm>
            <a:off x="1670093" y="4976865"/>
            <a:ext cx="112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00B050"/>
                </a:solidFill>
              </a:rPr>
              <a:t>FA</a:t>
            </a:r>
            <a:r>
              <a:rPr lang="en-US" altLang="en-US" b="1" baseline="-30000" dirty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71" name="Group 22">
            <a:extLst>
              <a:ext uri="{FF2B5EF4-FFF2-40B4-BE49-F238E27FC236}">
                <a16:creationId xmlns:a16="http://schemas.microsoft.com/office/drawing/2014/main" id="{FCBEFB63-FB7E-4D80-84A7-306AA51DF739}"/>
              </a:ext>
            </a:extLst>
          </p:cNvPr>
          <p:cNvGrpSpPr>
            <a:grpSpLocks/>
          </p:cNvGrpSpPr>
          <p:nvPr/>
        </p:nvGrpSpPr>
        <p:grpSpPr bwMode="auto">
          <a:xfrm>
            <a:off x="318199" y="1662037"/>
            <a:ext cx="3618767" cy="1426336"/>
            <a:chOff x="1116" y="857"/>
            <a:chExt cx="3828" cy="1107"/>
          </a:xfrm>
        </p:grpSpPr>
        <p:sp>
          <p:nvSpPr>
            <p:cNvPr id="177" name="Text Box 23">
              <a:extLst>
                <a:ext uri="{FF2B5EF4-FFF2-40B4-BE49-F238E27FC236}">
                  <a16:creationId xmlns:a16="http://schemas.microsoft.com/office/drawing/2014/main" id="{BF3150C1-7589-4F7C-A63A-A219130CF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912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650">
                  <a:latin typeface="Times New Roman" panose="02020603050405020304" pitchFamily="18" charset="0"/>
                </a:rPr>
                <a:t>a,b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79" name="Group 24">
              <a:extLst>
                <a:ext uri="{FF2B5EF4-FFF2-40B4-BE49-F238E27FC236}">
                  <a16:creationId xmlns:a16="http://schemas.microsoft.com/office/drawing/2014/main" id="{D217030D-5BCD-4E4E-BF91-22F233148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2" y="1322"/>
              <a:ext cx="530" cy="387"/>
              <a:chOff x="726" y="2634"/>
              <a:chExt cx="566" cy="413"/>
            </a:xfrm>
          </p:grpSpPr>
          <p:sp>
            <p:nvSpPr>
              <p:cNvPr id="203" name="Oval 25">
                <a:extLst>
                  <a:ext uri="{FF2B5EF4-FFF2-40B4-BE49-F238E27FC236}">
                    <a16:creationId xmlns:a16="http://schemas.microsoft.com/office/drawing/2014/main" id="{139BAD72-FBDA-4D78-B60D-5E14586A9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altLang="en-US" sz="1575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" name="Text Box 26">
                <a:extLst>
                  <a:ext uri="{FF2B5EF4-FFF2-40B4-BE49-F238E27FC236}">
                    <a16:creationId xmlns:a16="http://schemas.microsoft.com/office/drawing/2014/main" id="{77D1898E-3790-4BC9-A4B2-63E54DE861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en-US" altLang="en-US" sz="825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 algn="ctr" eaLnBrk="0" hangingPunct="0"/>
                <a:endParaRPr lang="en-US" altLang="en-US" sz="825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1" name="Group 27">
              <a:extLst>
                <a:ext uri="{FF2B5EF4-FFF2-40B4-BE49-F238E27FC236}">
                  <a16:creationId xmlns:a16="http://schemas.microsoft.com/office/drawing/2014/main" id="{89225608-BC0C-4204-B5FE-C3DBEFADB5D9}"/>
                </a:ext>
              </a:extLst>
            </p:cNvPr>
            <p:cNvGrpSpPr>
              <a:grpSpLocks/>
            </p:cNvGrpSpPr>
            <p:nvPr/>
          </p:nvGrpSpPr>
          <p:grpSpPr bwMode="auto">
            <a:xfrm rot="21300000">
              <a:off x="4176" y="996"/>
              <a:ext cx="404" cy="350"/>
              <a:chOff x="2880" y="3312"/>
              <a:chExt cx="408" cy="336"/>
            </a:xfrm>
          </p:grpSpPr>
          <p:sp>
            <p:nvSpPr>
              <p:cNvPr id="200" name="Freeform 28">
                <a:extLst>
                  <a:ext uri="{FF2B5EF4-FFF2-40B4-BE49-F238E27FC236}">
                    <a16:creationId xmlns:a16="http://schemas.microsoft.com/office/drawing/2014/main" id="{D1F0D1C1-DAFE-4925-9B3E-EF0CD36B2A01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378 h 378"/>
                  <a:gd name="T2" fmla="*/ 300 w 408"/>
                  <a:gd name="T3" fmla="*/ 3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1" name="Freeform 29">
                <a:extLst>
                  <a:ext uri="{FF2B5EF4-FFF2-40B4-BE49-F238E27FC236}">
                    <a16:creationId xmlns:a16="http://schemas.microsoft.com/office/drawing/2014/main" id="{593F37C9-1C3F-416C-8B43-9FCF84B1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2" name="Freeform 30">
                <a:extLst>
                  <a:ext uri="{FF2B5EF4-FFF2-40B4-BE49-F238E27FC236}">
                    <a16:creationId xmlns:a16="http://schemas.microsoft.com/office/drawing/2014/main" id="{17263506-90B6-4AFB-9AEC-F5C4E3C3C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2A22B7BF-F4EB-46BD-8A64-A3ADCC6352B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573" y="1580"/>
              <a:ext cx="1267" cy="322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3" name="Text Box 32">
              <a:extLst>
                <a:ext uri="{FF2B5EF4-FFF2-40B4-BE49-F238E27FC236}">
                  <a16:creationId xmlns:a16="http://schemas.microsoft.com/office/drawing/2014/main" id="{399D56DC-D7AD-4E1D-97BA-B37C8E169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09" y="1044"/>
              <a:ext cx="2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650">
                  <a:latin typeface="Times New Roman" panose="02020603050405020304" pitchFamily="18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" name="Oval 34">
              <a:extLst>
                <a:ext uri="{FF2B5EF4-FFF2-40B4-BE49-F238E27FC236}">
                  <a16:creationId xmlns:a16="http://schemas.microsoft.com/office/drawing/2014/main" id="{BC8A9BEB-1CA2-46CE-933C-E51EC1239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" y="1342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85" name="Group 36">
              <a:extLst>
                <a:ext uri="{FF2B5EF4-FFF2-40B4-BE49-F238E27FC236}">
                  <a16:creationId xmlns:a16="http://schemas.microsoft.com/office/drawing/2014/main" id="{34771B65-E8C1-425F-A1AD-A1C731785230}"/>
                </a:ext>
              </a:extLst>
            </p:cNvPr>
            <p:cNvGrpSpPr>
              <a:grpSpLocks/>
            </p:cNvGrpSpPr>
            <p:nvPr/>
          </p:nvGrpSpPr>
          <p:grpSpPr bwMode="auto">
            <a:xfrm rot="21300000">
              <a:off x="1116" y="1008"/>
              <a:ext cx="404" cy="350"/>
              <a:chOff x="2880" y="3312"/>
              <a:chExt cx="408" cy="336"/>
            </a:xfrm>
          </p:grpSpPr>
          <p:sp>
            <p:nvSpPr>
              <p:cNvPr id="197" name="Freeform 37">
                <a:extLst>
                  <a:ext uri="{FF2B5EF4-FFF2-40B4-BE49-F238E27FC236}">
                    <a16:creationId xmlns:a16="http://schemas.microsoft.com/office/drawing/2014/main" id="{9BF74EEC-911A-4648-837D-82A192620642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378 h 378"/>
                  <a:gd name="T2" fmla="*/ 300 w 408"/>
                  <a:gd name="T3" fmla="*/ 3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8" name="Freeform 38">
                <a:extLst>
                  <a:ext uri="{FF2B5EF4-FFF2-40B4-BE49-F238E27FC236}">
                    <a16:creationId xmlns:a16="http://schemas.microsoft.com/office/drawing/2014/main" id="{425EA0A5-7E83-4CC9-BDDC-A0F4F8272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99" name="Freeform 39">
                <a:extLst>
                  <a:ext uri="{FF2B5EF4-FFF2-40B4-BE49-F238E27FC236}">
                    <a16:creationId xmlns:a16="http://schemas.microsoft.com/office/drawing/2014/main" id="{0F1F75CE-04F6-416B-8BC1-7411A340F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86" name="Text Box 40">
              <a:extLst>
                <a:ext uri="{FF2B5EF4-FFF2-40B4-BE49-F238E27FC236}">
                  <a16:creationId xmlns:a16="http://schemas.microsoft.com/office/drawing/2014/main" id="{EF3E8DC0-B078-40C6-8E5D-6265F7954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" y="857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650" dirty="0">
                  <a:latin typeface="Times New Roman" panose="02020603050405020304" pitchFamily="18" charset="0"/>
                </a:rPr>
                <a:t>b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7" name="Freeform 41">
              <a:extLst>
                <a:ext uri="{FF2B5EF4-FFF2-40B4-BE49-F238E27FC236}">
                  <a16:creationId xmlns:a16="http://schemas.microsoft.com/office/drawing/2014/main" id="{3F164619-1F81-43A8-9D81-E742EABF6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1176"/>
              <a:ext cx="1267" cy="322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188" name="Group 42">
              <a:extLst>
                <a:ext uri="{FF2B5EF4-FFF2-40B4-BE49-F238E27FC236}">
                  <a16:creationId xmlns:a16="http://schemas.microsoft.com/office/drawing/2014/main" id="{CAD73490-2B5D-46A3-A8EA-667CCE4774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8" y="1329"/>
              <a:ext cx="566" cy="413"/>
              <a:chOff x="726" y="2634"/>
              <a:chExt cx="566" cy="413"/>
            </a:xfrm>
          </p:grpSpPr>
          <p:sp>
            <p:nvSpPr>
              <p:cNvPr id="195" name="Oval 43">
                <a:extLst>
                  <a:ext uri="{FF2B5EF4-FFF2-40B4-BE49-F238E27FC236}">
                    <a16:creationId xmlns:a16="http://schemas.microsoft.com/office/drawing/2014/main" id="{24AF36EF-1D3B-4A4E-8770-49EC86BD8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 altLang="en-US" sz="1575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" name="Text Box 44">
                <a:extLst>
                  <a:ext uri="{FF2B5EF4-FFF2-40B4-BE49-F238E27FC236}">
                    <a16:creationId xmlns:a16="http://schemas.microsoft.com/office/drawing/2014/main" id="{FC3DEAE0-5A8B-418C-BAB4-3E9C058618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en-US" altLang="en-US" sz="825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 algn="ctr" eaLnBrk="0" hangingPunct="0"/>
                <a:endParaRPr lang="en-US" altLang="en-US" sz="825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9" name="Line 45">
              <a:extLst>
                <a:ext uri="{FF2B5EF4-FFF2-40B4-BE49-F238E27FC236}">
                  <a16:creationId xmlns:a16="http://schemas.microsoft.com/office/drawing/2014/main" id="{559D1D19-1FC2-44CF-95D1-AC465F386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53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0" name="Text Box 46">
              <a:extLst>
                <a:ext uri="{FF2B5EF4-FFF2-40B4-BE49-F238E27FC236}">
                  <a16:creationId xmlns:a16="http://schemas.microsoft.com/office/drawing/2014/main" id="{DB38EA83-9546-40AD-9E43-2FE12C2CD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596" y="1308"/>
              <a:ext cx="2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650">
                  <a:latin typeface="Times New Roman" panose="02020603050405020304" pitchFamily="18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1" name="Text Box 47">
              <a:extLst>
                <a:ext uri="{FF2B5EF4-FFF2-40B4-BE49-F238E27FC236}">
                  <a16:creationId xmlns:a16="http://schemas.microsoft.com/office/drawing/2014/main" id="{9AF080E0-1FA0-4015-9DA7-2FDE701C2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12" y="1736"/>
              <a:ext cx="2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2" name="Text Box 48">
              <a:extLst>
                <a:ext uri="{FF2B5EF4-FFF2-40B4-BE49-F238E27FC236}">
                  <a16:creationId xmlns:a16="http://schemas.microsoft.com/office/drawing/2014/main" id="{9128DE67-74C8-4AD5-A4EB-9A0D0DF9E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23" y="1378"/>
              <a:ext cx="50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875" b="1" dirty="0">
                  <a:latin typeface="Times New Roman" panose="02020603050405020304" pitchFamily="18" charset="0"/>
                </a:rPr>
                <a:t>p-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3" name="Text Box 49">
              <a:extLst>
                <a:ext uri="{FF2B5EF4-FFF2-40B4-BE49-F238E27FC236}">
                  <a16:creationId xmlns:a16="http://schemas.microsoft.com/office/drawing/2014/main" id="{29523ACC-972E-440E-999C-33BC622D9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238" y="1340"/>
              <a:ext cx="56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dirty="0">
                  <a:latin typeface="Times New Roman" panose="02020603050405020304" pitchFamily="18" charset="0"/>
                </a:rPr>
                <a:t>r+</a:t>
              </a:r>
            </a:p>
          </p:txBody>
        </p:sp>
        <p:sp>
          <p:nvSpPr>
            <p:cNvPr id="194" name="Text Box 50">
              <a:extLst>
                <a:ext uri="{FF2B5EF4-FFF2-40B4-BE49-F238E27FC236}">
                  <a16:creationId xmlns:a16="http://schemas.microsoft.com/office/drawing/2014/main" id="{4DF89B6E-1E26-42B1-919D-692D5AE93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904" y="1344"/>
              <a:ext cx="38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 sz="1875" b="1">
                  <a:latin typeface="Times New Roman" panose="02020603050405020304" pitchFamily="18" charset="0"/>
                </a:rPr>
                <a:t>q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205" name="Text Box 4">
            <a:extLst>
              <a:ext uri="{FF2B5EF4-FFF2-40B4-BE49-F238E27FC236}">
                <a16:creationId xmlns:a16="http://schemas.microsoft.com/office/drawing/2014/main" id="{21FF1A2E-3223-4D80-9ECA-419DA670D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729" y="3622841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6" name="Text Box 5">
            <a:extLst>
              <a:ext uri="{FF2B5EF4-FFF2-40B4-BE49-F238E27FC236}">
                <a16:creationId xmlns:a16="http://schemas.microsoft.com/office/drawing/2014/main" id="{FF250801-D5B4-4771-ACA8-3FAA0CAB5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7" y="3607364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7" name="Oval 6">
            <a:extLst>
              <a:ext uri="{FF2B5EF4-FFF2-40B4-BE49-F238E27FC236}">
                <a16:creationId xmlns:a16="http://schemas.microsoft.com/office/drawing/2014/main" id="{26B4DD40-79A5-4E66-BE9C-164F75B1C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48" y="4196724"/>
            <a:ext cx="445294" cy="4452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208" name="Text Box 7">
            <a:extLst>
              <a:ext uri="{FF2B5EF4-FFF2-40B4-BE49-F238E27FC236}">
                <a16:creationId xmlns:a16="http://schemas.microsoft.com/office/drawing/2014/main" id="{4A7851CC-7A61-4F28-B061-A89CB3BC6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85" y="4118143"/>
            <a:ext cx="673894" cy="46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0" hangingPunct="0"/>
            <a:r>
              <a:rPr lang="en-US" altLang="en-US" sz="825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1875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209" name="Text Box 8">
            <a:extLst>
              <a:ext uri="{FF2B5EF4-FFF2-40B4-BE49-F238E27FC236}">
                <a16:creationId xmlns:a16="http://schemas.microsoft.com/office/drawing/2014/main" id="{D9BDA2C0-4A17-4AAF-A5CD-5D61484A3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5" y="4607488"/>
            <a:ext cx="264319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210" name="Oval 9">
            <a:extLst>
              <a:ext uri="{FF2B5EF4-FFF2-40B4-BE49-F238E27FC236}">
                <a16:creationId xmlns:a16="http://schemas.microsoft.com/office/drawing/2014/main" id="{9F95F7E9-B599-422C-8EC1-D91E4AED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79" y="4169339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" name="Text Box 10">
            <a:extLst>
              <a:ext uri="{FF2B5EF4-FFF2-40B4-BE49-F238E27FC236}">
                <a16:creationId xmlns:a16="http://schemas.microsoft.com/office/drawing/2014/main" id="{E8E5BFFC-3A44-4AEE-A427-4B4592EAA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0" y="4078852"/>
            <a:ext cx="673894" cy="4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975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1875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575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825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212" name="Freeform 11">
            <a:extLst>
              <a:ext uri="{FF2B5EF4-FFF2-40B4-BE49-F238E27FC236}">
                <a16:creationId xmlns:a16="http://schemas.microsoft.com/office/drawing/2014/main" id="{1B2A47AF-FC12-4B2A-AD83-E396AB8D098E}"/>
              </a:ext>
            </a:extLst>
          </p:cNvPr>
          <p:cNvSpPr>
            <a:spLocks/>
          </p:cNvSpPr>
          <p:nvPr/>
        </p:nvSpPr>
        <p:spPr bwMode="auto">
          <a:xfrm>
            <a:off x="688972" y="3835963"/>
            <a:ext cx="2590800" cy="40005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3" name="Text Box 12">
            <a:extLst>
              <a:ext uri="{FF2B5EF4-FFF2-40B4-BE49-F238E27FC236}">
                <a16:creationId xmlns:a16="http://schemas.microsoft.com/office/drawing/2014/main" id="{487F5D47-5264-41D2-BF7A-1DB1FB1D4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691" y="3878826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214" name="Freeform 13">
            <a:extLst>
              <a:ext uri="{FF2B5EF4-FFF2-40B4-BE49-F238E27FC236}">
                <a16:creationId xmlns:a16="http://schemas.microsoft.com/office/drawing/2014/main" id="{E1F433B0-EEEA-4A3D-A530-AEA865EA04C4}"/>
              </a:ext>
            </a:extLst>
          </p:cNvPr>
          <p:cNvSpPr>
            <a:spLocks/>
          </p:cNvSpPr>
          <p:nvPr/>
        </p:nvSpPr>
        <p:spPr bwMode="auto">
          <a:xfrm flipH="1" flipV="1">
            <a:off x="681828" y="4600344"/>
            <a:ext cx="2590800" cy="40005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215" name="Group 14">
            <a:extLst>
              <a:ext uri="{FF2B5EF4-FFF2-40B4-BE49-F238E27FC236}">
                <a16:creationId xmlns:a16="http://schemas.microsoft.com/office/drawing/2014/main" id="{CAE30171-E833-40FF-B869-15D889D21B4C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3129753" y="3769289"/>
            <a:ext cx="514350" cy="445294"/>
            <a:chOff x="2880" y="3312"/>
            <a:chExt cx="408" cy="336"/>
          </a:xfrm>
        </p:grpSpPr>
        <p:sp>
          <p:nvSpPr>
            <p:cNvPr id="216" name="Freeform 15">
              <a:extLst>
                <a:ext uri="{FF2B5EF4-FFF2-40B4-BE49-F238E27FC236}">
                  <a16:creationId xmlns:a16="http://schemas.microsoft.com/office/drawing/2014/main" id="{30C5060F-0A0D-4BCD-B263-DF2DA5365AF1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17" name="Freeform 16">
              <a:extLst>
                <a:ext uri="{FF2B5EF4-FFF2-40B4-BE49-F238E27FC236}">
                  <a16:creationId xmlns:a16="http://schemas.microsoft.com/office/drawing/2014/main" id="{F212CBD0-E52B-4CF5-AFC6-4F974BF13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18" name="Freeform 17">
              <a:extLst>
                <a:ext uri="{FF2B5EF4-FFF2-40B4-BE49-F238E27FC236}">
                  <a16:creationId xmlns:a16="http://schemas.microsoft.com/office/drawing/2014/main" id="{7939C08A-6C34-4398-9DDB-0B659D3B2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219" name="Group 18">
            <a:extLst>
              <a:ext uri="{FF2B5EF4-FFF2-40B4-BE49-F238E27FC236}">
                <a16:creationId xmlns:a16="http://schemas.microsoft.com/office/drawing/2014/main" id="{6A2CB1EE-EC29-4B2D-9F92-91D30F0640C4}"/>
              </a:ext>
            </a:extLst>
          </p:cNvPr>
          <p:cNvGrpSpPr>
            <a:grpSpLocks/>
          </p:cNvGrpSpPr>
          <p:nvPr/>
        </p:nvGrpSpPr>
        <p:grpSpPr bwMode="auto">
          <a:xfrm rot="21240000">
            <a:off x="196053" y="3735952"/>
            <a:ext cx="514350" cy="445294"/>
            <a:chOff x="2880" y="3312"/>
            <a:chExt cx="408" cy="336"/>
          </a:xfrm>
        </p:grpSpPr>
        <p:sp>
          <p:nvSpPr>
            <p:cNvPr id="220" name="Freeform 19">
              <a:extLst>
                <a:ext uri="{FF2B5EF4-FFF2-40B4-BE49-F238E27FC236}">
                  <a16:creationId xmlns:a16="http://schemas.microsoft.com/office/drawing/2014/main" id="{09537380-2427-45F0-B134-FECDC330CE25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1" name="Freeform 20">
              <a:extLst>
                <a:ext uri="{FF2B5EF4-FFF2-40B4-BE49-F238E27FC236}">
                  <a16:creationId xmlns:a16="http://schemas.microsoft.com/office/drawing/2014/main" id="{69E1767F-4C35-4D27-A538-F280878F6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2" name="Freeform 21">
              <a:extLst>
                <a:ext uri="{FF2B5EF4-FFF2-40B4-BE49-F238E27FC236}">
                  <a16:creationId xmlns:a16="http://schemas.microsoft.com/office/drawing/2014/main" id="{930E75CA-986E-4313-8F26-E76CB1EF2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23" name="Text Box 29">
            <a:extLst>
              <a:ext uri="{FF2B5EF4-FFF2-40B4-BE49-F238E27FC236}">
                <a16:creationId xmlns:a16="http://schemas.microsoft.com/office/drawing/2014/main" id="{C47C43DA-32A8-44BC-92CD-3562F0DA05F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49210" y="4050304"/>
            <a:ext cx="465236" cy="39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2700" b="1" dirty="0">
                <a:latin typeface="Times New Roman" panose="02020603050405020304" pitchFamily="18" charset="0"/>
                <a:sym typeface="Math1" pitchFamily="2" charset="2"/>
              </a:rPr>
              <a:t>-</a:t>
            </a:r>
          </a:p>
          <a:p>
            <a:pPr eaLnBrk="0" hangingPunct="0"/>
            <a:endParaRPr lang="en-US" altLang="en-US" sz="1575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4" name="Text Box 29">
            <a:extLst>
              <a:ext uri="{FF2B5EF4-FFF2-40B4-BE49-F238E27FC236}">
                <a16:creationId xmlns:a16="http://schemas.microsoft.com/office/drawing/2014/main" id="{25D0A387-E6D8-4DE2-A9F0-5EF73448944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7334" y="4252715"/>
            <a:ext cx="465236" cy="39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2100" b="1" dirty="0">
                <a:latin typeface="Times New Roman" panose="02020603050405020304" pitchFamily="18" charset="0"/>
                <a:sym typeface="Math1" pitchFamily="2" charset="2"/>
              </a:rPr>
              <a:t>+</a:t>
            </a:r>
          </a:p>
          <a:p>
            <a:pPr eaLnBrk="0" hangingPunct="0"/>
            <a:endParaRPr lang="en-US" altLang="en-US" sz="1575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644DEE4-01DB-425D-BDD3-E7F7AF5E5E74}"/>
              </a:ext>
            </a:extLst>
          </p:cNvPr>
          <p:cNvSpPr txBox="1"/>
          <p:nvPr/>
        </p:nvSpPr>
        <p:spPr>
          <a:xfrm>
            <a:off x="1184558" y="1239843"/>
            <a:ext cx="4585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FA</a:t>
            </a:r>
            <a:r>
              <a:rPr lang="en-US" altLang="en-US" b="1" baseline="-25000" dirty="0"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1</a:t>
            </a:r>
            <a:r>
              <a:rPr lang="hy-AM" altLang="en-US" sz="1800" b="1" dirty="0">
                <a:latin typeface="Arial" panose="020B0604020202020204" pitchFamily="34" charset="0"/>
                <a:cs typeface="Arial" panose="020B0604020202020204" pitchFamily="34" charset="0"/>
                <a:sym typeface="Math1" pitchFamily="2" charset="2"/>
              </a:rPr>
              <a:t> Ո</a:t>
            </a:r>
            <a:r>
              <a:rPr lang="en-US" altLang="en-US" b="1" dirty="0"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 FA</a:t>
            </a:r>
            <a:r>
              <a:rPr lang="en-US" altLang="en-US" b="1" baseline="-25000" dirty="0"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2</a:t>
            </a:r>
            <a:r>
              <a:rPr lang="en-US" altLang="en-US" sz="1800" b="1" baseline="-30000" dirty="0">
                <a:latin typeface="Palatino Linotype" panose="02040502050505030304" pitchFamily="18" charset="0"/>
              </a:rPr>
              <a:t> 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26" name="Text Box 3">
            <a:extLst>
              <a:ext uri="{FF2B5EF4-FFF2-40B4-BE49-F238E27FC236}">
                <a16:creationId xmlns:a16="http://schemas.microsoft.com/office/drawing/2014/main" id="{C45C50FF-6190-4BA5-AAE9-3444EB2AF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514" y="5121508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 dirty="0">
                <a:latin typeface="Times New Roman" panose="02020603050405020304" pitchFamily="18" charset="0"/>
              </a:rPr>
              <a:t>b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27" name="Text Box 4">
            <a:extLst>
              <a:ext uri="{FF2B5EF4-FFF2-40B4-BE49-F238E27FC236}">
                <a16:creationId xmlns:a16="http://schemas.microsoft.com/office/drawing/2014/main" id="{0C20966B-D2B1-4657-AF17-617E81694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079" y="5121161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8" name="Oval 5">
            <a:extLst>
              <a:ext uri="{FF2B5EF4-FFF2-40B4-BE49-F238E27FC236}">
                <a16:creationId xmlns:a16="http://schemas.microsoft.com/office/drawing/2014/main" id="{1097F537-9E0A-45EC-986F-B696E0F99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537" y="5691629"/>
            <a:ext cx="445294" cy="4452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229" name="Text Box 6">
            <a:extLst>
              <a:ext uri="{FF2B5EF4-FFF2-40B4-BE49-F238E27FC236}">
                <a16:creationId xmlns:a16="http://schemas.microsoft.com/office/drawing/2014/main" id="{A768BE03-86B5-4FD7-BE36-921D2829B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250" y="5555898"/>
            <a:ext cx="673894" cy="46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0" hangingPunct="0"/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z</a:t>
            </a:r>
            <a:r>
              <a:rPr lang="en-US" altLang="en-US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5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sym typeface="Math1" pitchFamily="2" charset="2"/>
            </a:endParaRPr>
          </a:p>
        </p:txBody>
      </p:sp>
      <p:sp>
        <p:nvSpPr>
          <p:cNvPr id="230" name="Text Box 7">
            <a:extLst>
              <a:ext uri="{FF2B5EF4-FFF2-40B4-BE49-F238E27FC236}">
                <a16:creationId xmlns:a16="http://schemas.microsoft.com/office/drawing/2014/main" id="{8F168096-E977-44B8-9A22-023CF1E44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325" y="6288131"/>
            <a:ext cx="264319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231" name="Oval 8">
            <a:extLst>
              <a:ext uri="{FF2B5EF4-FFF2-40B4-BE49-F238E27FC236}">
                <a16:creationId xmlns:a16="http://schemas.microsoft.com/office/drawing/2014/main" id="{1A88C9D9-2A3D-4B4D-B5A4-F3E78D53C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269" y="5664245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" name="Text Box 9">
            <a:extLst>
              <a:ext uri="{FF2B5EF4-FFF2-40B4-BE49-F238E27FC236}">
                <a16:creationId xmlns:a16="http://schemas.microsoft.com/office/drawing/2014/main" id="{9E4B965C-93AA-4B08-9D78-B47A72D2A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037" y="5516606"/>
            <a:ext cx="673894" cy="49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Z</a:t>
            </a:r>
            <a:r>
              <a:rPr lang="en-US" altLang="en-US" sz="1600" b="1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3</a:t>
            </a: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+</a:t>
            </a:r>
            <a:endParaRPr lang="en-US" altLang="en-US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" name="Freeform 10">
            <a:extLst>
              <a:ext uri="{FF2B5EF4-FFF2-40B4-BE49-F238E27FC236}">
                <a16:creationId xmlns:a16="http://schemas.microsoft.com/office/drawing/2014/main" id="{94186857-F99A-4944-8790-30FE5E591517}"/>
              </a:ext>
            </a:extLst>
          </p:cNvPr>
          <p:cNvSpPr>
            <a:spLocks/>
          </p:cNvSpPr>
          <p:nvPr/>
        </p:nvSpPr>
        <p:spPr bwMode="auto">
          <a:xfrm>
            <a:off x="5198461" y="5330869"/>
            <a:ext cx="2590800" cy="40005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34" name="Text Box 11">
            <a:extLst>
              <a:ext uri="{FF2B5EF4-FFF2-40B4-BE49-F238E27FC236}">
                <a16:creationId xmlns:a16="http://schemas.microsoft.com/office/drawing/2014/main" id="{F3D37861-6E9A-4C83-965D-A03C44DC0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180" y="5187994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235" name="Freeform 12">
            <a:extLst>
              <a:ext uri="{FF2B5EF4-FFF2-40B4-BE49-F238E27FC236}">
                <a16:creationId xmlns:a16="http://schemas.microsoft.com/office/drawing/2014/main" id="{4FF50EE7-67FF-4733-86B3-F0D36E7B637C}"/>
              </a:ext>
            </a:extLst>
          </p:cNvPr>
          <p:cNvSpPr>
            <a:spLocks/>
          </p:cNvSpPr>
          <p:nvPr/>
        </p:nvSpPr>
        <p:spPr bwMode="auto">
          <a:xfrm flipH="1" flipV="1">
            <a:off x="5191317" y="6095250"/>
            <a:ext cx="2590800" cy="40005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236" name="Group 13">
            <a:extLst>
              <a:ext uri="{FF2B5EF4-FFF2-40B4-BE49-F238E27FC236}">
                <a16:creationId xmlns:a16="http://schemas.microsoft.com/office/drawing/2014/main" id="{2A63686C-EA46-4F57-8D1E-4D88BC67A02F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7639242" y="5264195"/>
            <a:ext cx="514350" cy="445294"/>
            <a:chOff x="2880" y="3312"/>
            <a:chExt cx="408" cy="336"/>
          </a:xfrm>
        </p:grpSpPr>
        <p:sp>
          <p:nvSpPr>
            <p:cNvPr id="237" name="Freeform 14">
              <a:extLst>
                <a:ext uri="{FF2B5EF4-FFF2-40B4-BE49-F238E27FC236}">
                  <a16:creationId xmlns:a16="http://schemas.microsoft.com/office/drawing/2014/main" id="{AAF37316-3E7A-44D4-88B6-CD3CA59AFE88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8" name="Freeform 15">
              <a:extLst>
                <a:ext uri="{FF2B5EF4-FFF2-40B4-BE49-F238E27FC236}">
                  <a16:creationId xmlns:a16="http://schemas.microsoft.com/office/drawing/2014/main" id="{FC46490B-19CB-444F-9D1C-0AD9D1C08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9" name="Freeform 16">
              <a:extLst>
                <a:ext uri="{FF2B5EF4-FFF2-40B4-BE49-F238E27FC236}">
                  <a16:creationId xmlns:a16="http://schemas.microsoft.com/office/drawing/2014/main" id="{25EABEAC-5DE3-4E06-A402-F66A2A66A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240" name="Group 17">
            <a:extLst>
              <a:ext uri="{FF2B5EF4-FFF2-40B4-BE49-F238E27FC236}">
                <a16:creationId xmlns:a16="http://schemas.microsoft.com/office/drawing/2014/main" id="{56C99BDB-90F0-4BF4-9D14-6940495BEFD9}"/>
              </a:ext>
            </a:extLst>
          </p:cNvPr>
          <p:cNvGrpSpPr>
            <a:grpSpLocks/>
          </p:cNvGrpSpPr>
          <p:nvPr/>
        </p:nvGrpSpPr>
        <p:grpSpPr bwMode="auto">
          <a:xfrm rot="21240000">
            <a:off x="4737382" y="5233130"/>
            <a:ext cx="514350" cy="445294"/>
            <a:chOff x="2880" y="3312"/>
            <a:chExt cx="408" cy="336"/>
          </a:xfrm>
        </p:grpSpPr>
        <p:sp>
          <p:nvSpPr>
            <p:cNvPr id="241" name="Freeform 18">
              <a:extLst>
                <a:ext uri="{FF2B5EF4-FFF2-40B4-BE49-F238E27FC236}">
                  <a16:creationId xmlns:a16="http://schemas.microsoft.com/office/drawing/2014/main" id="{3AF59123-6172-4DC2-BEE9-3516EEA928DE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2" name="Freeform 19">
              <a:extLst>
                <a:ext uri="{FF2B5EF4-FFF2-40B4-BE49-F238E27FC236}">
                  <a16:creationId xmlns:a16="http://schemas.microsoft.com/office/drawing/2014/main" id="{09747DE6-AB2B-4338-AD49-FD4BA015A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3" name="Freeform 20">
              <a:extLst>
                <a:ext uri="{FF2B5EF4-FFF2-40B4-BE49-F238E27FC236}">
                  <a16:creationId xmlns:a16="http://schemas.microsoft.com/office/drawing/2014/main" id="{04160BDD-2635-4398-8704-794F2EE6D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4" name="Text Box 21">
            <a:extLst>
              <a:ext uri="{FF2B5EF4-FFF2-40B4-BE49-F238E27FC236}">
                <a16:creationId xmlns:a16="http://schemas.microsoft.com/office/drawing/2014/main" id="{9D3E59C7-C08D-40C8-9B78-17E762281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768" y="3646724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" name="Oval 22">
            <a:extLst>
              <a:ext uri="{FF2B5EF4-FFF2-40B4-BE49-F238E27FC236}">
                <a16:creationId xmlns:a16="http://schemas.microsoft.com/office/drawing/2014/main" id="{6140161E-D800-45B2-BA98-F21E98338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781" y="4322999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" name="Text Box 23">
            <a:extLst>
              <a:ext uri="{FF2B5EF4-FFF2-40B4-BE49-F238E27FC236}">
                <a16:creationId xmlns:a16="http://schemas.microsoft.com/office/drawing/2014/main" id="{79E2586E-D653-4D9A-8096-CF2FF1558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632" y="4116289"/>
            <a:ext cx="904431" cy="40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z</a:t>
            </a:r>
            <a:r>
              <a:rPr lang="en-US" altLang="en-US" sz="1600" b="1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2</a:t>
            </a:r>
            <a:endParaRPr lang="en-US" altLang="en-US" sz="1600" b="1" dirty="0">
              <a:solidFill>
                <a:srgbClr val="000000"/>
              </a:solidFill>
              <a:latin typeface="Times New Roman" panose="02020603050405020304" pitchFamily="18" charset="0"/>
              <a:sym typeface="Math1" pitchFamily="2" charset="2"/>
            </a:endParaRPr>
          </a:p>
        </p:txBody>
      </p:sp>
      <p:sp>
        <p:nvSpPr>
          <p:cNvPr id="247" name="Text Box 24">
            <a:extLst>
              <a:ext uri="{FF2B5EF4-FFF2-40B4-BE49-F238E27FC236}">
                <a16:creationId xmlns:a16="http://schemas.microsoft.com/office/drawing/2014/main" id="{B580CEC1-7A3A-4327-8C4D-1761F2122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736" y="3616897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 dirty="0">
                <a:latin typeface="Times New Roman" panose="02020603050405020304" pitchFamily="18" charset="0"/>
              </a:rPr>
              <a:t>b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48" name="Oval 25">
            <a:extLst>
              <a:ext uri="{FF2B5EF4-FFF2-40B4-BE49-F238E27FC236}">
                <a16:creationId xmlns:a16="http://schemas.microsoft.com/office/drawing/2014/main" id="{B1BFBC9B-6778-45EA-88A4-BF289DE69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831" y="4322999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9" name="Text Box 27">
            <a:extLst>
              <a:ext uri="{FF2B5EF4-FFF2-40B4-BE49-F238E27FC236}">
                <a16:creationId xmlns:a16="http://schemas.microsoft.com/office/drawing/2014/main" id="{878F4F8F-065B-414B-ABC6-07A8121CE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318" y="3775312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0" name="Oval 28">
            <a:extLst>
              <a:ext uri="{FF2B5EF4-FFF2-40B4-BE49-F238E27FC236}">
                <a16:creationId xmlns:a16="http://schemas.microsoft.com/office/drawing/2014/main" id="{D649D20C-65A6-483E-8575-A71155735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881" y="4322999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1" name="Text Box 29">
            <a:extLst>
              <a:ext uri="{FF2B5EF4-FFF2-40B4-BE49-F238E27FC236}">
                <a16:creationId xmlns:a16="http://schemas.microsoft.com/office/drawing/2014/main" id="{3156A65F-8733-41B6-9C5C-9529C6758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212" y="4158852"/>
            <a:ext cx="673894" cy="4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0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2" name="Oval 30">
            <a:extLst>
              <a:ext uri="{FF2B5EF4-FFF2-40B4-BE49-F238E27FC236}">
                <a16:creationId xmlns:a16="http://schemas.microsoft.com/office/drawing/2014/main" id="{92457BB7-5F1E-4DD6-99F4-F4E2898B1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881" y="3122849"/>
            <a:ext cx="479822" cy="47982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157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3" name="Text Box 31">
            <a:extLst>
              <a:ext uri="{FF2B5EF4-FFF2-40B4-BE49-F238E27FC236}">
                <a16:creationId xmlns:a16="http://schemas.microsoft.com/office/drawing/2014/main" id="{D77D5E8F-D38A-4E7A-B257-8F3154A60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202" y="2876389"/>
            <a:ext cx="673894" cy="4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en-US" altLang="en-US" b="1" strike="sngStrike" dirty="0">
              <a:sym typeface="Math1" pitchFamily="2" charset="2"/>
            </a:endParaRPr>
          </a:p>
        </p:txBody>
      </p:sp>
      <p:sp>
        <p:nvSpPr>
          <p:cNvPr id="254" name="Line 32">
            <a:extLst>
              <a:ext uri="{FF2B5EF4-FFF2-40B4-BE49-F238E27FC236}">
                <a16:creationId xmlns:a16="http://schemas.microsoft.com/office/drawing/2014/main" id="{57A0C890-57D6-49AF-8406-45C11D90D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9811" y="4789723"/>
            <a:ext cx="237673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55" name="Line 33">
            <a:extLst>
              <a:ext uri="{FF2B5EF4-FFF2-40B4-BE49-F238E27FC236}">
                <a16:creationId xmlns:a16="http://schemas.microsoft.com/office/drawing/2014/main" id="{7DCCA169-59BE-4183-9FF3-AB4D71655A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8991" y="4804011"/>
            <a:ext cx="382733" cy="9269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56" name="Text Box 34">
            <a:extLst>
              <a:ext uri="{FF2B5EF4-FFF2-40B4-BE49-F238E27FC236}">
                <a16:creationId xmlns:a16="http://schemas.microsoft.com/office/drawing/2014/main" id="{AE130900-240A-4862-91DE-12D3341FA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106" y="4923278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257" name="Text Box 35">
            <a:extLst>
              <a:ext uri="{FF2B5EF4-FFF2-40B4-BE49-F238E27FC236}">
                <a16:creationId xmlns:a16="http://schemas.microsoft.com/office/drawing/2014/main" id="{38AF13E9-F6BF-47BE-9853-F4F0FF00E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1448" y="5059547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 dirty="0">
              <a:latin typeface="Times New Roman" panose="02020603050405020304" pitchFamily="18" charset="0"/>
            </a:endParaRPr>
          </a:p>
        </p:txBody>
      </p:sp>
      <p:sp>
        <p:nvSpPr>
          <p:cNvPr id="258" name="Line 36">
            <a:extLst>
              <a:ext uri="{FF2B5EF4-FFF2-40B4-BE49-F238E27FC236}">
                <a16:creationId xmlns:a16="http://schemas.microsoft.com/office/drawing/2014/main" id="{D08BCCB7-FC02-41B1-81CF-703AEC752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2699" y="4561123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59" name="Line 37">
            <a:extLst>
              <a:ext uri="{FF2B5EF4-FFF2-40B4-BE49-F238E27FC236}">
                <a16:creationId xmlns:a16="http://schemas.microsoft.com/office/drawing/2014/main" id="{BAEFF0CD-FD36-4384-A2A3-1D5FFB8BB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511" y="4551452"/>
            <a:ext cx="1404939" cy="96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60" name="Text Box 38">
            <a:extLst>
              <a:ext uri="{FF2B5EF4-FFF2-40B4-BE49-F238E27FC236}">
                <a16:creationId xmlns:a16="http://schemas.microsoft.com/office/drawing/2014/main" id="{88328C5F-E349-4BA1-B263-652EA4A7E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618" y="4503974"/>
            <a:ext cx="57864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1" name="Text Box 39">
            <a:extLst>
              <a:ext uri="{FF2B5EF4-FFF2-40B4-BE49-F238E27FC236}">
                <a16:creationId xmlns:a16="http://schemas.microsoft.com/office/drawing/2014/main" id="{ACE8D23B-663F-4B12-B70B-53BA96A22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011" y="4461111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3300">
              <a:latin typeface="Times New Roman" panose="02020603050405020304" pitchFamily="18" charset="0"/>
            </a:endParaRPr>
          </a:p>
        </p:txBody>
      </p:sp>
      <p:sp>
        <p:nvSpPr>
          <p:cNvPr id="262" name="Line 40">
            <a:extLst>
              <a:ext uri="{FF2B5EF4-FFF2-40B4-BE49-F238E27FC236}">
                <a16:creationId xmlns:a16="http://schemas.microsoft.com/office/drawing/2014/main" id="{C39E83D6-0E17-42BE-A4EF-5FD34C852B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8450" y="3418122"/>
            <a:ext cx="1552997" cy="9236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63" name="Line 41">
            <a:extLst>
              <a:ext uri="{FF2B5EF4-FFF2-40B4-BE49-F238E27FC236}">
                <a16:creationId xmlns:a16="http://schemas.microsoft.com/office/drawing/2014/main" id="{53727DEC-397C-4CF6-8CEF-BE76DD458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1723" y="3475273"/>
            <a:ext cx="1582588" cy="9044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264" name="Group 42">
            <a:extLst>
              <a:ext uri="{FF2B5EF4-FFF2-40B4-BE49-F238E27FC236}">
                <a16:creationId xmlns:a16="http://schemas.microsoft.com/office/drawing/2014/main" id="{8F607819-74EE-49FB-962F-1AB62164EB94}"/>
              </a:ext>
            </a:extLst>
          </p:cNvPr>
          <p:cNvGrpSpPr>
            <a:grpSpLocks/>
          </p:cNvGrpSpPr>
          <p:nvPr/>
        </p:nvGrpSpPr>
        <p:grpSpPr bwMode="auto">
          <a:xfrm rot="21240000">
            <a:off x="6212874" y="3889612"/>
            <a:ext cx="514350" cy="445294"/>
            <a:chOff x="2880" y="3312"/>
            <a:chExt cx="408" cy="336"/>
          </a:xfrm>
        </p:grpSpPr>
        <p:sp>
          <p:nvSpPr>
            <p:cNvPr id="265" name="Freeform 43">
              <a:extLst>
                <a:ext uri="{FF2B5EF4-FFF2-40B4-BE49-F238E27FC236}">
                  <a16:creationId xmlns:a16="http://schemas.microsoft.com/office/drawing/2014/main" id="{95AB51C5-CEF5-4FDC-A1B7-638456F98CE2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6" name="Freeform 44">
              <a:extLst>
                <a:ext uri="{FF2B5EF4-FFF2-40B4-BE49-F238E27FC236}">
                  <a16:creationId xmlns:a16="http://schemas.microsoft.com/office/drawing/2014/main" id="{C1C03CDD-6E1E-4AE5-A618-600A52C8E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7" name="Freeform 45">
              <a:extLst>
                <a:ext uri="{FF2B5EF4-FFF2-40B4-BE49-F238E27FC236}">
                  <a16:creationId xmlns:a16="http://schemas.microsoft.com/office/drawing/2014/main" id="{3AFEB111-E281-447F-88A1-AF1436A62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268" name="Group 46">
            <a:extLst>
              <a:ext uri="{FF2B5EF4-FFF2-40B4-BE49-F238E27FC236}">
                <a16:creationId xmlns:a16="http://schemas.microsoft.com/office/drawing/2014/main" id="{C091AB80-FD13-421E-AF5D-3CD58AA70EE3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804490" y="3109752"/>
            <a:ext cx="514350" cy="445294"/>
            <a:chOff x="2880" y="3312"/>
            <a:chExt cx="408" cy="336"/>
          </a:xfrm>
        </p:grpSpPr>
        <p:sp>
          <p:nvSpPr>
            <p:cNvPr id="269" name="Freeform 47">
              <a:extLst>
                <a:ext uri="{FF2B5EF4-FFF2-40B4-BE49-F238E27FC236}">
                  <a16:creationId xmlns:a16="http://schemas.microsoft.com/office/drawing/2014/main" id="{BD225C01-FF3C-4828-8B7F-20E9B3906792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70" name="Freeform 48">
              <a:extLst>
                <a:ext uri="{FF2B5EF4-FFF2-40B4-BE49-F238E27FC236}">
                  <a16:creationId xmlns:a16="http://schemas.microsoft.com/office/drawing/2014/main" id="{9BA46E7D-2079-4615-B3C7-FDC0A450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71" name="Freeform 49">
              <a:extLst>
                <a:ext uri="{FF2B5EF4-FFF2-40B4-BE49-F238E27FC236}">
                  <a16:creationId xmlns:a16="http://schemas.microsoft.com/office/drawing/2014/main" id="{78F6EAB1-F425-4F5E-A5CB-BB1DA4DD2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72" name="Text Box 50">
            <a:extLst>
              <a:ext uri="{FF2B5EF4-FFF2-40B4-BE49-F238E27FC236}">
                <a16:creationId xmlns:a16="http://schemas.microsoft.com/office/drawing/2014/main" id="{1461E75A-CF45-4B9E-9AE1-661567469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489" y="3118320"/>
            <a:ext cx="690633" cy="35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1650">
                <a:latin typeface="Times New Roman" panose="02020603050405020304" pitchFamily="18" charset="0"/>
              </a:rPr>
              <a:t>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3" name="Text Box 26">
            <a:extLst>
              <a:ext uri="{FF2B5EF4-FFF2-40B4-BE49-F238E27FC236}">
                <a16:creationId xmlns:a16="http://schemas.microsoft.com/office/drawing/2014/main" id="{FD55A79E-A65A-4912-B719-4FBB370F8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533" y="4131278"/>
            <a:ext cx="673894" cy="4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825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z</a:t>
            </a:r>
            <a:r>
              <a:rPr lang="en-US" altLang="en-US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Math1" pitchFamily="2" charset="2"/>
              </a:rPr>
              <a:t>6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sym typeface="Math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046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921F-7F88-4236-8E27-368CB8B4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117" y="457200"/>
            <a:ext cx="6477000" cy="533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Palatino Linotype" panose="02040502050505030304" pitchFamily="18" charset="0"/>
              </a:rPr>
              <a:t>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AE22E-FAC8-4C5A-A449-B6ABE05F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2" y="1295400"/>
            <a:ext cx="3405048" cy="1338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972CD-DDC2-4E89-BC1E-F55699F3D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97" y="1352289"/>
            <a:ext cx="3549503" cy="13729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C23270-45E1-47AD-AB2C-246D8D8D9647}"/>
              </a:ext>
            </a:extLst>
          </p:cNvPr>
          <p:cNvSpPr txBox="1">
            <a:spLocks/>
          </p:cNvSpPr>
          <p:nvPr/>
        </p:nvSpPr>
        <p:spPr>
          <a:xfrm>
            <a:off x="1768106" y="2458510"/>
            <a:ext cx="1143000" cy="5334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Palatino Linotype" panose="02040502050505030304" pitchFamily="18" charset="0"/>
              </a:rPr>
              <a:t>FA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79FB68-90B5-442C-A75D-EF268FFE618D}"/>
              </a:ext>
            </a:extLst>
          </p:cNvPr>
          <p:cNvSpPr txBox="1">
            <a:spLocks/>
          </p:cNvSpPr>
          <p:nvPr/>
        </p:nvSpPr>
        <p:spPr>
          <a:xfrm>
            <a:off x="6759648" y="2477299"/>
            <a:ext cx="1143000" cy="5334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Palatino Linotype" panose="02040502050505030304" pitchFamily="18" charset="0"/>
              </a:rPr>
              <a:t>FA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2220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10C1-86D7-4E7C-A9E5-4233C15A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9672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289C-CEA9-45D5-A42B-02CD3873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465138" algn="just" eaLnBrk="1" hangingPunct="1">
              <a:spcBef>
                <a:spcPct val="0"/>
              </a:spcBef>
              <a:buClrTx/>
              <a:buNone/>
              <a:tabLst>
                <a:tab pos="284163" algn="l"/>
              </a:tabLst>
            </a:pPr>
            <a:r>
              <a:rPr lang="en-US" altLang="en-US" sz="2000" b="1" dirty="0">
                <a:latin typeface="Palatino Linotype" panose="02040502050505030304" pitchFamily="18" charset="0"/>
              </a:rPr>
              <a:t>1.</a:t>
            </a:r>
            <a:r>
              <a:rPr lang="en-US" altLang="en-US" sz="1800" b="1" dirty="0">
                <a:latin typeface="Palatino Linotype" panose="02040502050505030304" pitchFamily="18" charset="0"/>
              </a:rPr>
              <a:t>The initial state of FA3 must correspond to the initial state of FA1 and the initial state of FA2.</a:t>
            </a:r>
          </a:p>
          <a:p>
            <a:pPr marL="465138" indent="-465138" algn="just" eaLnBrk="1" hangingPunct="1">
              <a:spcBef>
                <a:spcPct val="0"/>
              </a:spcBef>
              <a:buClrTx/>
              <a:buNone/>
            </a:pPr>
            <a:r>
              <a:rPr lang="en-US" altLang="en-US" sz="1800" b="1" dirty="0">
                <a:latin typeface="Palatino Linotype" panose="02040502050505030304" pitchFamily="18" charset="0"/>
              </a:rPr>
              <a:t>2. The final state of FA</a:t>
            </a:r>
            <a:r>
              <a:rPr lang="en-US" altLang="en-US" sz="1800" b="1" baseline="-30000" dirty="0">
                <a:latin typeface="Palatino Linotype" panose="02040502050505030304" pitchFamily="18" charset="0"/>
              </a:rPr>
              <a:t>3</a:t>
            </a:r>
            <a:r>
              <a:rPr lang="en-US" altLang="en-US" sz="1800" b="1" dirty="0">
                <a:latin typeface="Palatino Linotype" panose="02040502050505030304" pitchFamily="18" charset="0"/>
              </a:rPr>
              <a:t> must correspond to a final state of FA</a:t>
            </a:r>
            <a:r>
              <a:rPr lang="en-US" altLang="en-US" sz="1800" b="1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1800" b="1" dirty="0">
                <a:latin typeface="Palatino Linotype" panose="02040502050505030304" pitchFamily="18" charset="0"/>
              </a:rPr>
              <a:t> or FA</a:t>
            </a:r>
            <a:r>
              <a:rPr lang="en-US" altLang="en-US" sz="1800" b="1" baseline="-30000" dirty="0">
                <a:latin typeface="Palatino Linotype" panose="02040502050505030304" pitchFamily="18" charset="0"/>
              </a:rPr>
              <a:t>2 </a:t>
            </a:r>
            <a:r>
              <a:rPr lang="en-US" altLang="en-US" sz="1800" b="1" dirty="0">
                <a:latin typeface="Palatino Linotype" panose="02040502050505030304" pitchFamily="18" charset="0"/>
              </a:rPr>
              <a:t>or both.</a:t>
            </a:r>
          </a:p>
          <a:p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877C8E-914C-456B-8F79-21C7B03CC26C}"/>
              </a:ext>
            </a:extLst>
          </p:cNvPr>
          <p:cNvSpPr txBox="1">
            <a:spLocks noChangeArrowheads="1"/>
          </p:cNvSpPr>
          <p:nvPr/>
        </p:nvSpPr>
        <p:spPr>
          <a:xfrm>
            <a:off x="-381000" y="1284632"/>
            <a:ext cx="4953000" cy="6096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defPPr>
              <a:defRPr lang="en-US"/>
            </a:defPPr>
            <a:lvl1pPr marL="284163" indent="-284163" algn="ctr">
              <a:spcBef>
                <a:spcPct val="0"/>
              </a:spcBef>
              <a:buFont typeface="Wingdings" panose="05000000000000000000" pitchFamily="2" charset="2"/>
              <a:buChar char="v"/>
              <a:defRPr kumimoji="0" sz="2800" b="1">
                <a:ln>
                  <a:noFill/>
                </a:ln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Union of two FAs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97E14C-3B36-4317-8AE5-106922621EF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748790"/>
            <a:ext cx="4953000" cy="6096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84163" indent="-284163" algn="ctr"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Concatenation two FAs</a:t>
            </a:r>
            <a:endParaRPr lang="en-US" altLang="en-US" sz="28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B56F6-4F7E-43DA-AC15-D4605A123C09}"/>
              </a:ext>
            </a:extLst>
          </p:cNvPr>
          <p:cNvSpPr txBox="1"/>
          <p:nvPr/>
        </p:nvSpPr>
        <p:spPr>
          <a:xfrm>
            <a:off x="450330" y="3474564"/>
            <a:ext cx="8208364" cy="1172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5138" indent="-465138" algn="just">
              <a:lnSpc>
                <a:spcPct val="90000"/>
              </a:lnSpc>
              <a:spcBef>
                <a:spcPct val="0"/>
              </a:spcBef>
              <a:buSzPct val="95000"/>
            </a:pPr>
            <a:r>
              <a:rPr lang="en-US" altLang="en-US" sz="1600" b="1" dirty="0">
                <a:latin typeface="Palatino Linotype" panose="02040502050505030304" pitchFamily="18" charset="0"/>
              </a:rPr>
              <a:t>1. The initial state of FA3 must correspond to the initial state of FA1 </a:t>
            </a:r>
          </a:p>
          <a:p>
            <a:pPr marL="465138" indent="-465138" algn="just">
              <a:lnSpc>
                <a:spcPct val="90000"/>
              </a:lnSpc>
              <a:spcBef>
                <a:spcPct val="0"/>
              </a:spcBef>
              <a:buSzPct val="95000"/>
            </a:pPr>
            <a:r>
              <a:rPr lang="en-US" altLang="en-US" sz="1600" b="1" dirty="0">
                <a:latin typeface="Palatino Linotype" panose="02040502050505030304" pitchFamily="18" charset="0"/>
              </a:rPr>
              <a:t>2. The final state of FA3 must correspond to the final state of FA2.</a:t>
            </a:r>
          </a:p>
          <a:p>
            <a:pPr marL="171450" indent="-171450" algn="just">
              <a:lnSpc>
                <a:spcPct val="90000"/>
              </a:lnSpc>
              <a:spcBef>
                <a:spcPct val="0"/>
              </a:spcBef>
              <a:buSzPct val="95000"/>
            </a:pPr>
            <a:r>
              <a:rPr lang="en-US" sz="1600" b="1" dirty="0">
                <a:latin typeface="Palatino Linotype" panose="02040502050505030304" pitchFamily="18" charset="0"/>
              </a:rPr>
              <a:t>3. The moment a final state of first FA1 is entered, the initial state of second FA2 will   be included as well</a:t>
            </a:r>
            <a:endParaRPr lang="en-US" altLang="en-US" sz="1600" b="1" dirty="0">
              <a:latin typeface="Palatino Linotype" panose="02040502050505030304" pitchFamily="18" charset="0"/>
            </a:endParaRPr>
          </a:p>
          <a:p>
            <a:pPr marL="47625" algn="just">
              <a:lnSpc>
                <a:spcPct val="90000"/>
              </a:lnSpc>
              <a:spcBef>
                <a:spcPct val="0"/>
              </a:spcBef>
              <a:buClrTx/>
            </a:pPr>
            <a:endParaRPr kumimoji="0" lang="en-US" altLang="en-US" sz="14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56B9CE8-898E-4E29-AA17-0944FB1BCC04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4378266"/>
            <a:ext cx="7086600" cy="6096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defPPr>
              <a:defRPr lang="en-US"/>
            </a:defPPr>
            <a:lvl1pPr marL="284163" indent="-284163" algn="ctr">
              <a:spcBef>
                <a:spcPct val="0"/>
              </a:spcBef>
              <a:buFont typeface="Wingdings" panose="05000000000000000000" pitchFamily="2" charset="2"/>
              <a:buChar char="v"/>
              <a:defRPr kumimoji="0" sz="2800" b="1">
                <a:ln>
                  <a:noFill/>
                </a:ln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 Intersection of two FAs (Short Method)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58842-10AD-4234-B3E5-7431E891775C}"/>
              </a:ext>
            </a:extLst>
          </p:cNvPr>
          <p:cNvSpPr txBox="1"/>
          <p:nvPr/>
        </p:nvSpPr>
        <p:spPr>
          <a:xfrm>
            <a:off x="463446" y="5111468"/>
            <a:ext cx="74676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65138" indent="-465138" algn="just">
              <a:lnSpc>
                <a:spcPct val="90000"/>
              </a:lnSpc>
              <a:spcBef>
                <a:spcPct val="0"/>
              </a:spcBef>
              <a:buSzPct val="95000"/>
              <a:defRPr b="1">
                <a:latin typeface="Palatino Linotype" panose="02040502050505030304" pitchFamily="18" charset="0"/>
              </a:defRPr>
            </a:lvl1pPr>
          </a:lstStyle>
          <a:p>
            <a:r>
              <a:rPr lang="en-US" altLang="en-US" dirty="0"/>
              <a:t>1</a:t>
            </a:r>
            <a:r>
              <a:rPr lang="en-US" altLang="en-US" sz="1600" dirty="0"/>
              <a:t>.The initial state of FA3 must correspond to the  initial state of FA1 and the initial state of FA2.</a:t>
            </a:r>
          </a:p>
          <a:p>
            <a:r>
              <a:rPr lang="en-US" altLang="en-US" sz="1600" dirty="0"/>
              <a:t>2. The final state of FA3 must correspond to the final states of FA1 and FA2 .</a:t>
            </a:r>
          </a:p>
        </p:txBody>
      </p:sp>
    </p:spTree>
    <p:extLst>
      <p:ext uri="{BB962C8B-B14F-4D97-AF65-F5344CB8AC3E}">
        <p14:creationId xmlns:p14="http://schemas.microsoft.com/office/powerpoint/2010/main" val="405415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758A-B476-4939-86D1-983E36AD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901E-67EA-4B1F-942D-05D1341C88C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6F0D6-6412-4816-8E71-CFF7B0DBB6E3}"/>
              </a:ext>
            </a:extLst>
          </p:cNvPr>
          <p:cNvSpPr/>
          <p:nvPr/>
        </p:nvSpPr>
        <p:spPr>
          <a:xfrm>
            <a:off x="1219200" y="2362200"/>
            <a:ext cx="632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Context Free Grammar</a:t>
            </a:r>
          </a:p>
        </p:txBody>
      </p:sp>
    </p:spTree>
    <p:extLst>
      <p:ext uri="{BB962C8B-B14F-4D97-AF65-F5344CB8AC3E}">
        <p14:creationId xmlns:p14="http://schemas.microsoft.com/office/powerpoint/2010/main" val="34291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7366-3633-4E1F-B77A-FD10598D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7777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1CD3-ED72-47F1-A43A-5C14B4A8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13" y="1697336"/>
            <a:ext cx="8229600" cy="43891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Definition of Languages </a:t>
            </a:r>
          </a:p>
          <a:p>
            <a:pPr marL="630238" indent="-165100">
              <a:buFont typeface="Wingdings" panose="05000000000000000000" pitchFamily="2" charset="2"/>
              <a:buChar char="ü"/>
            </a:pPr>
            <a:r>
              <a:rPr lang="en-US" sz="2000" dirty="0">
                <a:latin typeface="Palatino Linotype" panose="02040502050505030304" pitchFamily="18" charset="0"/>
              </a:rPr>
              <a:t> Descriptive Definition of Languages</a:t>
            </a:r>
          </a:p>
          <a:p>
            <a:pPr marL="630238" indent="-165100">
              <a:buFont typeface="Wingdings" panose="05000000000000000000" pitchFamily="2" charset="2"/>
              <a:buChar char="ü"/>
            </a:pPr>
            <a:r>
              <a:rPr lang="en-US" sz="2000" dirty="0">
                <a:latin typeface="Palatino Linotype" panose="02040502050505030304" pitchFamily="18" charset="0"/>
              </a:rPr>
              <a:t> Regular Expression</a:t>
            </a:r>
          </a:p>
          <a:p>
            <a:pPr marL="630238" indent="-165100">
              <a:buFont typeface="Wingdings" panose="05000000000000000000" pitchFamily="2" charset="2"/>
              <a:buChar char="ü"/>
            </a:pPr>
            <a:r>
              <a:rPr lang="en-US" sz="2000" dirty="0">
                <a:latin typeface="Palatino Linotype" panose="02040502050505030304" pitchFamily="18" charset="0"/>
              </a:rPr>
              <a:t>  Finite Automata</a:t>
            </a:r>
          </a:p>
          <a:p>
            <a:pPr marL="1198563" indent="-163513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Non-Deterministic Finite Automata (NFA)</a:t>
            </a:r>
          </a:p>
          <a:p>
            <a:pPr marL="1198563" indent="-163513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 Deterministic Finite Automata (DFA)</a:t>
            </a:r>
          </a:p>
          <a:p>
            <a:pPr marL="1198563" indent="-163513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Conversation of NFA to DFA</a:t>
            </a:r>
          </a:p>
          <a:p>
            <a:pPr marL="1198563" indent="-163513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 Union of Two FAs</a:t>
            </a:r>
          </a:p>
          <a:p>
            <a:pPr marL="1198563" indent="-163513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 Concatenation of Two FAs</a:t>
            </a:r>
          </a:p>
          <a:p>
            <a:pPr marL="1198563" indent="-163513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 Intersection of Two FAs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465138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630238" indent="-165100">
              <a:buFont typeface="Wingdings" panose="05000000000000000000" pitchFamily="2" charset="2"/>
              <a:buChar char="ü"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20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7DC8623-55A5-481E-921D-8BE5BC6B4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187" y="1492588"/>
            <a:ext cx="7110413" cy="5334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en-US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Definition of Context Free Grammar </a:t>
            </a:r>
          </a:p>
        </p:txBody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59FE6344-2E78-4FC1-853B-D9C708014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563" y="2590800"/>
            <a:ext cx="8686800" cy="3048000"/>
          </a:xfrm>
        </p:spPr>
        <p:txBody>
          <a:bodyPr rtlCol="0">
            <a:normAutofit/>
          </a:bodyPr>
          <a:lstStyle/>
          <a:p>
            <a:pPr marL="919163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CFG is the  collection of the followings</a:t>
            </a:r>
          </a:p>
          <a:p>
            <a:pPr marL="990600" lvl="1" indent="-303213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An alphabet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Σ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 of letters called terminals from which we are going to make strings that will be the words of a language.</a:t>
            </a:r>
          </a:p>
          <a:p>
            <a:pPr marL="990600" lvl="1" indent="-303213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A set of symbols called non-terminals, one of which is S, stands for “start here”.</a:t>
            </a:r>
          </a:p>
          <a:p>
            <a:pPr marL="990600" lvl="1" indent="-303213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A finite set of productions</a:t>
            </a:r>
          </a:p>
          <a:p>
            <a:pPr marL="990600" lvl="1" indent="-303213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800" dirty="0">
              <a:solidFill>
                <a:srgbClr val="FF0000"/>
              </a:solidFill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D59F4EFB-CF15-49E0-9C4D-D1B640E9A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29600" y="6172200"/>
            <a:ext cx="512763" cy="3804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24263F-0A3D-4B76-904C-470752C568E4}" type="slidenum">
              <a:rPr lang="en-US" altLang="en-US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9EEC64-C38B-4F47-95FA-C6A69A9DC4C5}"/>
                  </a:ext>
                </a:extLst>
              </p14:cNvPr>
              <p14:cNvContentPartPr/>
              <p14:nvPr/>
            </p14:nvContentPartPr>
            <p14:xfrm>
              <a:off x="-2707726" y="149258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9EEC64-C38B-4F47-95FA-C6A69A9DC4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16726" y="148358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 spd="slow" advTm="55998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7DC8623-55A5-481E-921D-8BE5BC6B4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9588" y="1096169"/>
            <a:ext cx="6780213" cy="5334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en-US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Why Context Free Grammar?</a:t>
            </a:r>
          </a:p>
        </p:txBody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59FE6344-2E78-4FC1-853B-D9C708014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2392519"/>
            <a:ext cx="8534400" cy="3048000"/>
          </a:xfrm>
        </p:spPr>
        <p:txBody>
          <a:bodyPr rtlCol="0">
            <a:normAutofit/>
          </a:bodyPr>
          <a:lstStyle/>
          <a:p>
            <a:pPr marL="630238" indent="-404813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The context free grammar has the capability to generate the words of any type of language as compared to the regular expression</a:t>
            </a:r>
          </a:p>
          <a:p>
            <a:pPr marL="630238" indent="-404813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1484313" algn="l"/>
              </a:tabLst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The context free can generate a palindrome language </a:t>
            </a:r>
          </a:p>
          <a:p>
            <a:pPr marL="295593" indent="0" algn="ctr" eaLnBrk="1" fontAlgn="auto" hangingPunct="1">
              <a:lnSpc>
                <a:spcPct val="90000"/>
              </a:lnSpc>
              <a:spcAft>
                <a:spcPts val="0"/>
              </a:spcAft>
              <a:buNone/>
              <a:tabLst>
                <a:tab pos="1484313" algn="l"/>
              </a:tabLst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(( reverse (words) = words</a:t>
            </a:r>
            <a:r>
              <a:rPr lang="en-US" sz="2200" dirty="0">
                <a:latin typeface="Palatino Linotype" panose="02040502050505030304" pitchFamily="18" charset="0"/>
              </a:rPr>
              <a:t> 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))</a:t>
            </a:r>
          </a:p>
          <a:p>
            <a:pPr marL="569913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1484313" algn="l"/>
              </a:tabLst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The context free grammar can generate languages of the form:</a:t>
            </a:r>
          </a:p>
          <a:p>
            <a:pPr marL="801688" indent="-176213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“Number of a’s must be equal to number of b’s”</a:t>
            </a:r>
          </a:p>
          <a:p>
            <a:pPr marL="801688" indent="-176213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 “Number of a’s must be double of number of b’s”  ,etc. </a:t>
            </a:r>
          </a:p>
          <a:p>
            <a:pPr marL="990600" lvl="1" indent="-303213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800" dirty="0">
              <a:solidFill>
                <a:srgbClr val="FF0000"/>
              </a:solidFill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8FD50904-A29E-4BC4-A34F-4B36C7BCB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153400" y="6203469"/>
            <a:ext cx="5127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867CF3-1E48-4349-A4B8-9A489B770011}" type="slidenum">
              <a:rPr lang="en-US" altLang="en-US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42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B14B41C0-8D59-46AB-89BD-C456472C8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32" y="612958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eaLnBrk="1" hangingPunct="1"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  <a:lvl2pPr>
              <a:defRPr sz="3600">
                <a:solidFill>
                  <a:schemeClr val="accent1"/>
                </a:solidFill>
              </a:defRPr>
            </a:lvl2pPr>
            <a:lvl3pPr>
              <a:defRPr sz="3600">
                <a:solidFill>
                  <a:schemeClr val="accent1"/>
                </a:solidFill>
              </a:defRPr>
            </a:lvl3pPr>
            <a:lvl4pPr>
              <a:defRPr sz="3600">
                <a:solidFill>
                  <a:schemeClr val="accent1"/>
                </a:solidFill>
              </a:defRPr>
            </a:lvl4pPr>
            <a:lvl5pPr>
              <a:defRPr sz="3600">
                <a:solidFill>
                  <a:schemeClr val="accent1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rgbClr val="002060"/>
                </a:solidFill>
              </a:rPr>
              <a:t>CFG terminologies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CBAE05A-FB11-4888-9966-848D3F6CD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50168"/>
            <a:ext cx="7924800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	</a:t>
            </a:r>
            <a:r>
              <a:rPr lang="en-US" altLang="en-US" b="1" u="sng" dirty="0">
                <a:latin typeface="Palatino Linotype" panose="02040502050505030304" pitchFamily="18" charset="0"/>
              </a:rPr>
              <a:t>Terminals</a:t>
            </a:r>
            <a:r>
              <a:rPr lang="en-US" altLang="en-US" dirty="0">
                <a:latin typeface="Palatino Linotype" panose="02040502050505030304" pitchFamily="18" charset="0"/>
              </a:rPr>
              <a:t>: The symbols that can’t be replaced by anything are called terminals.</a:t>
            </a:r>
          </a:p>
          <a:p>
            <a:pPr algn="just" eaLnBrk="1" hangingPunct="1">
              <a:buFontTx/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           </a:t>
            </a: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Note:</a:t>
            </a:r>
            <a:r>
              <a:rPr lang="en-US" altLang="en-US" dirty="0">
                <a:solidFill>
                  <a:srgbClr val="0070C0"/>
                </a:solidFill>
                <a:latin typeface="Palatino Linotype" panose="02040502050505030304" pitchFamily="18" charset="0"/>
              </a:rPr>
              <a:t> The terminals are designated by small letters</a:t>
            </a:r>
          </a:p>
          <a:p>
            <a:pPr algn="just" eaLnBrk="1" hangingPunct="1">
              <a:buFontTx/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	</a:t>
            </a:r>
            <a:r>
              <a:rPr lang="en-US" altLang="en-US" b="1" u="sng" dirty="0">
                <a:latin typeface="Palatino Linotype" panose="02040502050505030304" pitchFamily="18" charset="0"/>
              </a:rPr>
              <a:t>Non-Terminals</a:t>
            </a:r>
            <a:r>
              <a:rPr lang="en-US" altLang="en-US" dirty="0">
                <a:latin typeface="Palatino Linotype" panose="02040502050505030304" pitchFamily="18" charset="0"/>
              </a:rPr>
              <a:t>: The symbols that must be replaced by other things are called non-terminals.</a:t>
            </a:r>
          </a:p>
          <a:p>
            <a:pPr algn="just" eaLnBrk="1" hangingPunct="1">
              <a:buFont typeface="Wingdings 3" panose="05040102010807070707" pitchFamily="18" charset="2"/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             </a:t>
            </a: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Note:</a:t>
            </a:r>
            <a:r>
              <a:rPr lang="en-US" altLang="en-US" dirty="0">
                <a:solidFill>
                  <a:srgbClr val="0070C0"/>
                </a:solidFill>
                <a:latin typeface="Palatino Linotype" panose="02040502050505030304" pitchFamily="18" charset="0"/>
              </a:rPr>
              <a:t> The non-terminals are designated by capital letters</a:t>
            </a:r>
          </a:p>
          <a:p>
            <a:pPr algn="just" eaLnBrk="1" hangingPunct="1">
              <a:buFontTx/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	</a:t>
            </a:r>
            <a:r>
              <a:rPr lang="en-US" altLang="en-US" b="1" u="sng" dirty="0">
                <a:latin typeface="Palatino Linotype" panose="02040502050505030304" pitchFamily="18" charset="0"/>
              </a:rPr>
              <a:t>Productions</a:t>
            </a:r>
            <a:r>
              <a:rPr lang="en-US" altLang="en-US" dirty="0">
                <a:latin typeface="Palatino Linotype" panose="02040502050505030304" pitchFamily="18" charset="0"/>
              </a:rPr>
              <a:t>: The grammatical rules are often called productions rule. Productions can be written in the form: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BD8C8AB-B8C3-49F3-9711-2C7EF6E81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4356100"/>
            <a:ext cx="182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2400" dirty="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l-GR" altLang="en-US" sz="2400" dirty="0">
                <a:solidFill>
                  <a:srgbClr val="0070C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β</a:t>
            </a:r>
            <a:endParaRPr lang="en-US" altLang="en-US" sz="24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12293" name="Object 4">
            <a:extLst>
              <a:ext uri="{FF2B5EF4-FFF2-40B4-BE49-F238E27FC236}">
                <a16:creationId xmlns:a16="http://schemas.microsoft.com/office/drawing/2014/main" id="{845E46C7-1A27-4079-BB65-D0491F1AA1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250" y="5189537"/>
          <a:ext cx="58578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190417" imgH="152334" progId="Equation.3">
                  <p:embed/>
                </p:oleObj>
              </mc:Choice>
              <mc:Fallback>
                <p:oleObj name="Equation" r:id="rId4" imgW="190417" imgH="152334" progId="Equation.3">
                  <p:embed/>
                  <p:pic>
                    <p:nvPicPr>
                      <p:cNvPr id="12293" name="Object 4">
                        <a:extLst>
                          <a:ext uri="{FF2B5EF4-FFF2-40B4-BE49-F238E27FC236}">
                            <a16:creationId xmlns:a16="http://schemas.microsoft.com/office/drawing/2014/main" id="{845E46C7-1A27-4079-BB65-D0491F1AA1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5189537"/>
                        <a:ext cx="585788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21">
            <a:extLst>
              <a:ext uri="{FF2B5EF4-FFF2-40B4-BE49-F238E27FC236}">
                <a16:creationId xmlns:a16="http://schemas.microsoft.com/office/drawing/2014/main" id="{FD98ABDD-8AE7-4EFC-B657-182E676D4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5094287"/>
            <a:ext cx="182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lang="en-US" altLang="en-US" sz="240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    </a:t>
            </a:r>
            <a:r>
              <a:rPr lang="en-US" altLang="en-US" sz="2400">
                <a:solidFill>
                  <a:srgbClr val="0070C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aS</a:t>
            </a:r>
            <a:endParaRPr lang="en-US" altLang="en-US" sz="240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052256D8-E9DC-4200-A399-3336E510D2DB}"/>
              </a:ext>
            </a:extLst>
          </p:cNvPr>
          <p:cNvSpPr/>
          <p:nvPr/>
        </p:nvSpPr>
        <p:spPr>
          <a:xfrm>
            <a:off x="4171950" y="4953000"/>
            <a:ext cx="2698750" cy="742950"/>
          </a:xfrm>
          <a:prstGeom prst="wedgeRoundRectCallout">
            <a:avLst>
              <a:gd name="adj1" fmla="val -95240"/>
              <a:gd name="adj2" fmla="val -73187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The symbol “</a:t>
            </a:r>
            <a:r>
              <a:rPr lang="en-US" altLang="en-US" dirty="0">
                <a:solidFill>
                  <a:srgbClr val="00206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” means “can be replaced by”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7A7997E5-BEEB-49AA-873C-BEFC5C965DFA}"/>
              </a:ext>
            </a:extLst>
          </p:cNvPr>
          <p:cNvSpPr/>
          <p:nvPr/>
        </p:nvSpPr>
        <p:spPr>
          <a:xfrm>
            <a:off x="63500" y="5940425"/>
            <a:ext cx="2870200" cy="742950"/>
          </a:xfrm>
          <a:prstGeom prst="wedgeRoundRectCallout">
            <a:avLst>
              <a:gd name="adj1" fmla="val 50562"/>
              <a:gd name="adj2" fmla="val -118990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The symbol “    </a:t>
            </a:r>
            <a:r>
              <a:rPr lang="en-US" altLang="en-US" dirty="0">
                <a:solidFill>
                  <a:srgbClr val="00206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” means “can develop into”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2297" name="Object 4">
            <a:extLst>
              <a:ext uri="{FF2B5EF4-FFF2-40B4-BE49-F238E27FC236}">
                <a16:creationId xmlns:a16="http://schemas.microsoft.com/office/drawing/2014/main" id="{A6E138B9-9271-4B13-843C-2BFFAB76C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150" y="6007100"/>
          <a:ext cx="4889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6" imgW="190417" imgH="152334" progId="Equation.3">
                  <p:embed/>
                </p:oleObj>
              </mc:Choice>
              <mc:Fallback>
                <p:oleObj name="Equation" r:id="rId6" imgW="190417" imgH="152334" progId="Equation.3">
                  <p:embed/>
                  <p:pic>
                    <p:nvPicPr>
                      <p:cNvPr id="12297" name="Object 4">
                        <a:extLst>
                          <a:ext uri="{FF2B5EF4-FFF2-40B4-BE49-F238E27FC236}">
                            <a16:creationId xmlns:a16="http://schemas.microsoft.com/office/drawing/2014/main" id="{A6E138B9-9271-4B13-843C-2BFFAB76C0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6007100"/>
                        <a:ext cx="48895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7">
            <a:extLst>
              <a:ext uri="{FF2B5EF4-FFF2-40B4-BE49-F238E27FC236}">
                <a16:creationId xmlns:a16="http://schemas.microsoft.com/office/drawing/2014/main" id="{CA7C3A29-B244-41F4-83CE-FB33D5A41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4927599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= aa 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2ED1A828-AF1D-4710-BE2B-E840B23D8516}"/>
              </a:ext>
            </a:extLst>
          </p:cNvPr>
          <p:cNvSpPr/>
          <p:nvPr/>
        </p:nvSpPr>
        <p:spPr>
          <a:xfrm>
            <a:off x="5359400" y="5825331"/>
            <a:ext cx="3276600" cy="712788"/>
          </a:xfrm>
          <a:prstGeom prst="wedgeRoundRectCallout">
            <a:avLst>
              <a:gd name="adj1" fmla="val 27611"/>
              <a:gd name="adj2" fmla="val -12599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The symbol “ </a:t>
            </a:r>
            <a:r>
              <a:rPr lang="en-US" altLang="en-US" sz="2800" dirty="0">
                <a:solidFill>
                  <a:srgbClr val="00206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= </a:t>
            </a:r>
            <a:r>
              <a:rPr lang="en-US" altLang="en-US" dirty="0">
                <a:solidFill>
                  <a:srgbClr val="00206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” means </a:t>
            </a:r>
          </a:p>
          <a:p>
            <a:pPr algn="ctr">
              <a:defRPr/>
            </a:pPr>
            <a:r>
              <a:rPr lang="en-US" altLang="en-US" dirty="0">
                <a:solidFill>
                  <a:srgbClr val="00206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“ string is generated ”</a:t>
            </a:r>
            <a:endParaRPr lang="en-US" dirty="0">
              <a:solidFill>
                <a:srgbClr val="00206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 advTm="235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F9B6B54C-9C14-4AE7-B883-011615FDB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109496" y="6248400"/>
            <a:ext cx="530004" cy="4033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873E99-0D74-49DC-A6DB-CA7DE9BCF4A0}" type="slidenum">
              <a:rPr lang="en-US" altLang="en-US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4B41C0-8D59-46AB-89BD-C456472C8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100" y="770756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eaLnBrk="1" hangingPunct="1"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  <a:lvl2pPr>
              <a:defRPr sz="3600">
                <a:solidFill>
                  <a:schemeClr val="accent1"/>
                </a:solidFill>
              </a:defRPr>
            </a:lvl2pPr>
            <a:lvl3pPr>
              <a:defRPr sz="3600">
                <a:solidFill>
                  <a:schemeClr val="accent1"/>
                </a:solidFill>
              </a:defRPr>
            </a:lvl3pPr>
            <a:lvl4pPr>
              <a:defRPr sz="3600">
                <a:solidFill>
                  <a:schemeClr val="accent1"/>
                </a:solidFill>
              </a:defRPr>
            </a:lvl4pPr>
            <a:lvl5pPr>
              <a:defRPr sz="3600">
                <a:solidFill>
                  <a:schemeClr val="accent1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CFG terminologies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CAB08-E988-478A-AF19-7DCED28AA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157" y="2339572"/>
            <a:ext cx="1890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240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>
                <a:solidFill>
                  <a:srgbClr val="00B05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l-GR" altLang="en-US" sz="2400">
                <a:solidFill>
                  <a:srgbClr val="0070C0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β</a:t>
            </a:r>
            <a:endParaRPr lang="en-US" altLang="en-US" sz="240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879FAC3-57F4-40A2-9C12-9ADCE33C49F1}"/>
              </a:ext>
            </a:extLst>
          </p:cNvPr>
          <p:cNvSpPr/>
          <p:nvPr/>
        </p:nvSpPr>
        <p:spPr>
          <a:xfrm>
            <a:off x="230982" y="2541990"/>
            <a:ext cx="2362862" cy="585750"/>
          </a:xfrm>
          <a:prstGeom prst="wedgeRoundRectCallout">
            <a:avLst>
              <a:gd name="adj1" fmla="val 96378"/>
              <a:gd name="adj2" fmla="val -4592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Single Non-terminal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[A or B or C……. Z]</a:t>
            </a:r>
          </a:p>
          <a:p>
            <a:pPr algn="ctr">
              <a:defRPr/>
            </a:pPr>
            <a:r>
              <a:rPr lang="en-US" sz="1600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ECAFDB3-63F0-4909-8D00-09AE8940311A}"/>
              </a:ext>
            </a:extLst>
          </p:cNvPr>
          <p:cNvSpPr/>
          <p:nvPr/>
        </p:nvSpPr>
        <p:spPr>
          <a:xfrm>
            <a:off x="2153561" y="4381531"/>
            <a:ext cx="2190569" cy="576982"/>
          </a:xfrm>
          <a:prstGeom prst="wedgeRoundRectCallout">
            <a:avLst>
              <a:gd name="adj1" fmla="val 50948"/>
              <a:gd name="adj2" fmla="val -317372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Single terminal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[a or b or c……. d]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9F867A4-D608-463E-833B-C9D7B11C5583}"/>
              </a:ext>
            </a:extLst>
          </p:cNvPr>
          <p:cNvSpPr/>
          <p:nvPr/>
        </p:nvSpPr>
        <p:spPr>
          <a:xfrm>
            <a:off x="114479" y="3551225"/>
            <a:ext cx="2479365" cy="583996"/>
          </a:xfrm>
          <a:prstGeom prst="wedgeRoundRectCallout">
            <a:avLst>
              <a:gd name="adj1" fmla="val 97862"/>
              <a:gd name="adj2" fmla="val -187541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Mixture of no-terminals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[AAB, BCA, CC... Etc.]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F04BDF6-F999-4796-9BFE-85D04B095DAB}"/>
              </a:ext>
            </a:extLst>
          </p:cNvPr>
          <p:cNvSpPr/>
          <p:nvPr/>
        </p:nvSpPr>
        <p:spPr>
          <a:xfrm>
            <a:off x="4585116" y="4397014"/>
            <a:ext cx="2188929" cy="576982"/>
          </a:xfrm>
          <a:prstGeom prst="wedgeRoundRectCallout">
            <a:avLst>
              <a:gd name="adj1" fmla="val -53887"/>
              <a:gd name="adj2" fmla="val -332980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Mixture of terminals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aabc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 , </a:t>
            </a:r>
            <a:r>
              <a:rPr lang="en-US" sz="16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bbbd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, etc.]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03412AE-29FF-4382-A36A-A1FC09410631}"/>
              </a:ext>
            </a:extLst>
          </p:cNvPr>
          <p:cNvSpPr/>
          <p:nvPr/>
        </p:nvSpPr>
        <p:spPr>
          <a:xfrm>
            <a:off x="7015032" y="4190597"/>
            <a:ext cx="2188929" cy="861088"/>
          </a:xfrm>
          <a:prstGeom prst="wedgeRoundRectCallout">
            <a:avLst>
              <a:gd name="adj1" fmla="val -162355"/>
              <a:gd name="adj2" fmla="val -22873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Mixture of terminals and not-terminals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ABbc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 , </a:t>
            </a:r>
            <a:r>
              <a:rPr lang="en-US" sz="16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Abbd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, etc.]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01753298-36E8-45F9-B3FE-30F44B1672F2}"/>
              </a:ext>
            </a:extLst>
          </p:cNvPr>
          <p:cNvSpPr/>
          <p:nvPr/>
        </p:nvSpPr>
        <p:spPr>
          <a:xfrm>
            <a:off x="7015032" y="3019022"/>
            <a:ext cx="1768865" cy="576982"/>
          </a:xfrm>
          <a:prstGeom prst="wedgeRoundRectCallout">
            <a:avLst>
              <a:gd name="adj1" fmla="val -185586"/>
              <a:gd name="adj2" fmla="val -130923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Empty String</a:t>
            </a:r>
          </a:p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˄</a:t>
            </a:r>
            <a:endParaRPr lang="en-US" sz="1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1033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A4F12236-4842-4A34-AB55-13709B513841}"/>
              </a:ext>
            </a:extLst>
          </p:cNvPr>
          <p:cNvSpPr/>
          <p:nvPr/>
        </p:nvSpPr>
        <p:spPr>
          <a:xfrm>
            <a:off x="1126085" y="4703762"/>
            <a:ext cx="3276600" cy="471488"/>
          </a:xfrm>
          <a:prstGeom prst="wedgeRoundRectCallout">
            <a:avLst>
              <a:gd name="adj1" fmla="val -21966"/>
              <a:gd name="adj2" fmla="val -500345"/>
              <a:gd name="adj3" fmla="val 16667"/>
            </a:avLst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3037" indent="-171450" algn="just"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Applying prod. (2), </a:t>
            </a:r>
            <a:r>
              <a:rPr lang="en-US" altLang="en-US" sz="1200" dirty="0">
                <a:solidFill>
                  <a:schemeClr val="tx1"/>
                </a:solidFill>
                <a:latin typeface="Palatino Linotype" panose="02040502050505030304" pitchFamily="18" charset="0"/>
                <a:sym typeface="Math1" pitchFamily="2" charset="2"/>
              </a:rPr>
              <a:t>˄ can be generated</a:t>
            </a: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07C3959-D40F-444C-9CC2-91BDC4D2C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7862" y="576262"/>
            <a:ext cx="6059931" cy="620713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Context Free Language (CFL)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A098C39A-9E50-419D-AB0B-C25ED25CB0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3741" y="1527175"/>
            <a:ext cx="4335463" cy="2236787"/>
          </a:xfrm>
        </p:spPr>
        <p:txBody>
          <a:bodyPr rtlCol="0">
            <a:normAutofit/>
          </a:bodyPr>
          <a:lstStyle/>
          <a:p>
            <a:pPr marL="328295" indent="-28575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The language generated by CFG is called Context Free Language (CFL).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1700" b="1" u="sng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1</a:t>
            </a:r>
            <a:r>
              <a:rPr lang="en-US" altLang="en-US" sz="17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:</a:t>
            </a:r>
            <a:r>
              <a:rPr lang="en-US" altLang="en-US" sz="17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	R.E</a:t>
            </a: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 = a*    =     {</a:t>
            </a:r>
            <a:r>
              <a:rPr lang="en-US" alt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˄, a, aa, </a:t>
            </a:r>
            <a:r>
              <a:rPr lang="en-US" altLang="en-US" sz="1700" dirty="0" err="1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aaa</a:t>
            </a:r>
            <a:r>
              <a:rPr lang="en-US" alt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, </a:t>
            </a:r>
            <a:r>
              <a:rPr lang="en-US" altLang="en-US" sz="1700" dirty="0" err="1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aaaa</a:t>
            </a:r>
            <a:r>
              <a:rPr lang="en-US" alt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…</a:t>
            </a: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}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	CFG Prod:</a:t>
            </a:r>
          </a:p>
          <a:p>
            <a:pPr marL="858838" lvl="2" indent="-230188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tabLst>
                <a:tab pos="1144588" algn="l"/>
              </a:tabLst>
              <a:defRPr/>
            </a:pP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aS</a:t>
            </a:r>
            <a:endParaRPr lang="en-US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858838" lvl="2" indent="-230188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tabLst>
                <a:tab pos="1144588" algn="l"/>
              </a:tabLst>
              <a:defRPr/>
            </a:pP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S</a:t>
            </a: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˄</a:t>
            </a:r>
            <a:endParaRPr lang="en-US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Palatino Linotype" panose="02040502050505030304" pitchFamily="18" charset="0"/>
              <a:sym typeface="Math1" pitchFamily="2" charset="2"/>
            </a:endParaRPr>
          </a:p>
          <a:p>
            <a:pPr marL="285750" lvl="2" indent="-3175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1500" dirty="0">
              <a:solidFill>
                <a:schemeClr val="tx1">
                  <a:lumMod val="75000"/>
                  <a:lumOff val="25000"/>
                </a:schemeClr>
              </a:solidFill>
              <a:sym typeface="Math1" pitchFamily="2" charset="2"/>
            </a:endParaRPr>
          </a:p>
        </p:txBody>
      </p:sp>
      <p:sp>
        <p:nvSpPr>
          <p:cNvPr id="14341" name="Slide Number Placeholder 5">
            <a:extLst>
              <a:ext uri="{FF2B5EF4-FFF2-40B4-BE49-F238E27FC236}">
                <a16:creationId xmlns:a16="http://schemas.microsoft.com/office/drawing/2014/main" id="{7483299E-B164-45EB-A667-5DD6886DF4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23640" y="7137400"/>
            <a:ext cx="512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54093C-4D1D-47DC-B7BC-3A900985384B}" type="slidenum">
              <a:rPr lang="en-US" altLang="en-US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14342" name="Group 14">
            <a:extLst>
              <a:ext uri="{FF2B5EF4-FFF2-40B4-BE49-F238E27FC236}">
                <a16:creationId xmlns:a16="http://schemas.microsoft.com/office/drawing/2014/main" id="{7870FE96-C78C-45D1-8D3A-12AFD3DA2FE7}"/>
              </a:ext>
            </a:extLst>
          </p:cNvPr>
          <p:cNvGrpSpPr>
            <a:grpSpLocks/>
          </p:cNvGrpSpPr>
          <p:nvPr/>
        </p:nvGrpSpPr>
        <p:grpSpPr bwMode="auto">
          <a:xfrm>
            <a:off x="3807372" y="4705350"/>
            <a:ext cx="1600200" cy="342900"/>
            <a:chOff x="3673986" y="4255583"/>
            <a:chExt cx="1600200" cy="341632"/>
          </a:xfrm>
        </p:grpSpPr>
        <p:sp>
          <p:nvSpPr>
            <p:cNvPr id="14375" name="Text Box 2">
              <a:extLst>
                <a:ext uri="{FF2B5EF4-FFF2-40B4-BE49-F238E27FC236}">
                  <a16:creationId xmlns:a16="http://schemas.microsoft.com/office/drawing/2014/main" id="{6D076370-AB50-4901-BF57-6DBCFF643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986" y="4255583"/>
              <a:ext cx="160020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6286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lvl="2"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Times New Roman" panose="02020603050405020304" pitchFamily="18" charset="0"/>
                  <a:sym typeface="Math1" pitchFamily="2" charset="2"/>
                </a:rPr>
                <a:t>  S     </a:t>
              </a:r>
              <a:r>
                <a:rPr lang="en-US" altLang="en-US" sz="1800"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˄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4376" name="Object 4">
              <a:extLst>
                <a:ext uri="{FF2B5EF4-FFF2-40B4-BE49-F238E27FC236}">
                  <a16:creationId xmlns:a16="http://schemas.microsoft.com/office/drawing/2014/main" id="{3D63D860-D548-41E9-AD2F-F327288FDE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4442" y="4291461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0" name="Equation" r:id="rId4" imgW="190417" imgH="152334" progId="Equation.3">
                    <p:embed/>
                  </p:oleObj>
                </mc:Choice>
                <mc:Fallback>
                  <p:oleObj name="Equation" r:id="rId4" imgW="190417" imgH="152334" progId="Equation.3">
                    <p:embed/>
                    <p:pic>
                      <p:nvPicPr>
                        <p:cNvPr id="14376" name="Object 4">
                          <a:extLst>
                            <a:ext uri="{FF2B5EF4-FFF2-40B4-BE49-F238E27FC236}">
                              <a16:creationId xmlns:a16="http://schemas.microsoft.com/office/drawing/2014/main" id="{3D63D860-D548-41E9-AD2F-F327288FDE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442" y="4291461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73EFC262-B3D4-4421-846B-581BD09B79BB}"/>
              </a:ext>
            </a:extLst>
          </p:cNvPr>
          <p:cNvSpPr/>
          <p:nvPr/>
        </p:nvSpPr>
        <p:spPr>
          <a:xfrm>
            <a:off x="2953297" y="4119562"/>
            <a:ext cx="2759075" cy="471488"/>
          </a:xfrm>
          <a:prstGeom prst="wedgeRoundRectCallout">
            <a:avLst>
              <a:gd name="adj1" fmla="val -76035"/>
              <a:gd name="adj2" fmla="val -369582"/>
              <a:gd name="adj3" fmla="val 16667"/>
            </a:avLst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3037" indent="-171450" algn="ctr"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a can be generated by applying prod. (1) once and prod. (2)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14A90A4E-58E4-48BD-A860-662C3E902143}"/>
              </a:ext>
            </a:extLst>
          </p:cNvPr>
          <p:cNvSpPr/>
          <p:nvPr/>
        </p:nvSpPr>
        <p:spPr>
          <a:xfrm>
            <a:off x="3807372" y="3378200"/>
            <a:ext cx="2759075" cy="471487"/>
          </a:xfrm>
          <a:prstGeom prst="wedgeRoundRectCallout">
            <a:avLst>
              <a:gd name="adj1" fmla="val -97690"/>
              <a:gd name="adj2" fmla="val -209974"/>
              <a:gd name="adj3" fmla="val 16667"/>
            </a:avLst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3037" indent="-171450" algn="ctr"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aa can be generated by applying prod. (1) twice and then prod. (2)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C3082CB-CF5B-43E1-8C2F-0E380CA23FEE}"/>
              </a:ext>
            </a:extLst>
          </p:cNvPr>
          <p:cNvSpPr/>
          <p:nvPr/>
        </p:nvSpPr>
        <p:spPr>
          <a:xfrm>
            <a:off x="4990060" y="2568576"/>
            <a:ext cx="2957512" cy="646111"/>
          </a:xfrm>
          <a:prstGeom prst="wedgeRoundRectCallout">
            <a:avLst>
              <a:gd name="adj1" fmla="val -113994"/>
              <a:gd name="adj2" fmla="val -40167"/>
              <a:gd name="adj3" fmla="val 16667"/>
            </a:avLst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3037" indent="-171450" algn="ctr">
              <a:buFont typeface="Wingdings" panose="05000000000000000000" pitchFamily="2" charset="2"/>
              <a:buChar char="v"/>
              <a:defRPr/>
            </a:pPr>
            <a:r>
              <a:rPr lang="en-US" sz="12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aaa</a:t>
            </a: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 can be generated by applying prod. (1) thrice the prod. (2) and so on</a:t>
            </a:r>
          </a:p>
        </p:txBody>
      </p:sp>
      <p:grpSp>
        <p:nvGrpSpPr>
          <p:cNvPr id="14346" name="Group 13">
            <a:extLst>
              <a:ext uri="{FF2B5EF4-FFF2-40B4-BE49-F238E27FC236}">
                <a16:creationId xmlns:a16="http://schemas.microsoft.com/office/drawing/2014/main" id="{FBCA15E2-408A-4CED-85A4-DD0A35D86638}"/>
              </a:ext>
            </a:extLst>
          </p:cNvPr>
          <p:cNvGrpSpPr>
            <a:grpSpLocks/>
          </p:cNvGrpSpPr>
          <p:nvPr/>
        </p:nvGrpSpPr>
        <p:grpSpPr bwMode="auto">
          <a:xfrm>
            <a:off x="5712372" y="4052887"/>
            <a:ext cx="914400" cy="369888"/>
            <a:chOff x="7730320" y="4220284"/>
            <a:chExt cx="914400" cy="369332"/>
          </a:xfrm>
        </p:grpSpPr>
        <p:graphicFrame>
          <p:nvGraphicFramePr>
            <p:cNvPr id="14373" name="Object 4">
              <a:extLst>
                <a:ext uri="{FF2B5EF4-FFF2-40B4-BE49-F238E27FC236}">
                  <a16:creationId xmlns:a16="http://schemas.microsoft.com/office/drawing/2014/main" id="{4AB3C51B-C014-4E83-AC0F-850F30BE15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" name="Equation" r:id="rId6" imgW="190417" imgH="152334" progId="Equation.3">
                    <p:embed/>
                  </p:oleObj>
                </mc:Choice>
                <mc:Fallback>
                  <p:oleObj name="Equation" r:id="rId6" imgW="190417" imgH="152334" progId="Equation.3">
                    <p:embed/>
                    <p:pic>
                      <p:nvPicPr>
                        <p:cNvPr id="14373" name="Object 4">
                          <a:extLst>
                            <a:ext uri="{FF2B5EF4-FFF2-40B4-BE49-F238E27FC236}">
                              <a16:creationId xmlns:a16="http://schemas.microsoft.com/office/drawing/2014/main" id="{4AB3C51B-C014-4E83-AC0F-850F30BE15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4" name="TextBox 12">
              <a:extLst>
                <a:ext uri="{FF2B5EF4-FFF2-40B4-BE49-F238E27FC236}">
                  <a16:creationId xmlns:a16="http://schemas.microsoft.com/office/drawing/2014/main" id="{8D2A633A-88B9-4D09-AC26-6C4DF8786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0320" y="4220284"/>
              <a:ext cx="91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  <a:sym typeface="Math1" pitchFamily="2" charset="2"/>
                </a:rPr>
                <a:t>S      </a:t>
              </a: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aS</a:t>
              </a:r>
            </a:p>
          </p:txBody>
        </p:sp>
      </p:grpSp>
      <p:graphicFrame>
        <p:nvGraphicFramePr>
          <p:cNvPr id="14347" name="Object 4">
            <a:extLst>
              <a:ext uri="{FF2B5EF4-FFF2-40B4-BE49-F238E27FC236}">
                <a16:creationId xmlns:a16="http://schemas.microsoft.com/office/drawing/2014/main" id="{E383F856-F738-492A-B342-897D46C27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9222" y="4340225"/>
          <a:ext cx="58578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7" imgW="190417" imgH="152334" progId="Equation.3">
                  <p:embed/>
                </p:oleObj>
              </mc:Choice>
              <mc:Fallback>
                <p:oleObj name="Equation" r:id="rId7" imgW="190417" imgH="152334" progId="Equation.3">
                  <p:embed/>
                  <p:pic>
                    <p:nvPicPr>
                      <p:cNvPr id="14347" name="Object 4">
                        <a:extLst>
                          <a:ext uri="{FF2B5EF4-FFF2-40B4-BE49-F238E27FC236}">
                            <a16:creationId xmlns:a16="http://schemas.microsoft.com/office/drawing/2014/main" id="{E383F856-F738-492A-B342-897D46C27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222" y="4340225"/>
                        <a:ext cx="58578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Box 47">
            <a:extLst>
              <a:ext uri="{FF2B5EF4-FFF2-40B4-BE49-F238E27FC236}">
                <a16:creationId xmlns:a16="http://schemas.microsoft.com/office/drawing/2014/main" id="{46AD422F-2ADC-41E1-8403-EE25CDDE3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0147" y="4268787"/>
            <a:ext cx="1068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Palatino Linotype" panose="02040502050505030304" pitchFamily="18" charset="0"/>
                <a:sym typeface="Math1" pitchFamily="2" charset="2"/>
              </a:rPr>
              <a:t>        a˄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    =    a</a:t>
            </a:r>
          </a:p>
        </p:txBody>
      </p:sp>
      <p:grpSp>
        <p:nvGrpSpPr>
          <p:cNvPr id="14349" name="Group 51">
            <a:extLst>
              <a:ext uri="{FF2B5EF4-FFF2-40B4-BE49-F238E27FC236}">
                <a16:creationId xmlns:a16="http://schemas.microsoft.com/office/drawing/2014/main" id="{3200495E-5B00-44C2-A09F-61FA6180ED04}"/>
              </a:ext>
            </a:extLst>
          </p:cNvPr>
          <p:cNvGrpSpPr>
            <a:grpSpLocks/>
          </p:cNvGrpSpPr>
          <p:nvPr/>
        </p:nvGrpSpPr>
        <p:grpSpPr bwMode="auto">
          <a:xfrm>
            <a:off x="7993610" y="2794000"/>
            <a:ext cx="1068387" cy="369887"/>
            <a:chOff x="7730320" y="4220284"/>
            <a:chExt cx="1068172" cy="369332"/>
          </a:xfrm>
        </p:grpSpPr>
        <p:graphicFrame>
          <p:nvGraphicFramePr>
            <p:cNvPr id="14371" name="Object 4">
              <a:extLst>
                <a:ext uri="{FF2B5EF4-FFF2-40B4-BE49-F238E27FC236}">
                  <a16:creationId xmlns:a16="http://schemas.microsoft.com/office/drawing/2014/main" id="{916F95D2-6348-411F-99BF-7C11794035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3" name="Equation" r:id="rId8" imgW="190417" imgH="152334" progId="Equation.3">
                    <p:embed/>
                  </p:oleObj>
                </mc:Choice>
                <mc:Fallback>
                  <p:oleObj name="Equation" r:id="rId8" imgW="190417" imgH="152334" progId="Equation.3">
                    <p:embed/>
                    <p:pic>
                      <p:nvPicPr>
                        <p:cNvPr id="14371" name="Object 4">
                          <a:extLst>
                            <a:ext uri="{FF2B5EF4-FFF2-40B4-BE49-F238E27FC236}">
                              <a16:creationId xmlns:a16="http://schemas.microsoft.com/office/drawing/2014/main" id="{916F95D2-6348-411F-99BF-7C11794035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2" name="TextBox 53">
              <a:extLst>
                <a:ext uri="{FF2B5EF4-FFF2-40B4-BE49-F238E27FC236}">
                  <a16:creationId xmlns:a16="http://schemas.microsoft.com/office/drawing/2014/main" id="{F82C6994-34CA-4C2C-B5C0-3E5FC31DF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0320" y="4220284"/>
              <a:ext cx="106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sym typeface="Math1" pitchFamily="2" charset="2"/>
                </a:rPr>
                <a:t>        aaS</a:t>
              </a:r>
              <a:endParaRPr lang="en-US" altLang="en-US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endParaRPr>
            </a:p>
          </p:txBody>
        </p:sp>
      </p:grpSp>
      <p:grpSp>
        <p:nvGrpSpPr>
          <p:cNvPr id="14350" name="Group 57">
            <a:extLst>
              <a:ext uri="{FF2B5EF4-FFF2-40B4-BE49-F238E27FC236}">
                <a16:creationId xmlns:a16="http://schemas.microsoft.com/office/drawing/2014/main" id="{5106C7F8-71EB-46A1-B918-B3EC1537FC14}"/>
              </a:ext>
            </a:extLst>
          </p:cNvPr>
          <p:cNvGrpSpPr>
            <a:grpSpLocks/>
          </p:cNvGrpSpPr>
          <p:nvPr/>
        </p:nvGrpSpPr>
        <p:grpSpPr bwMode="auto">
          <a:xfrm>
            <a:off x="8031710" y="2593975"/>
            <a:ext cx="914400" cy="430212"/>
            <a:chOff x="7767755" y="4250289"/>
            <a:chExt cx="914400" cy="369332"/>
          </a:xfrm>
        </p:grpSpPr>
        <p:graphicFrame>
          <p:nvGraphicFramePr>
            <p:cNvPr id="14369" name="Object 4">
              <a:extLst>
                <a:ext uri="{FF2B5EF4-FFF2-40B4-BE49-F238E27FC236}">
                  <a16:creationId xmlns:a16="http://schemas.microsoft.com/office/drawing/2014/main" id="{65D0EA81-29C2-4F9B-927E-844BE1107D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4" name="Equation" r:id="rId9" imgW="190417" imgH="152334" progId="Equation.3">
                    <p:embed/>
                  </p:oleObj>
                </mc:Choice>
                <mc:Fallback>
                  <p:oleObj name="Equation" r:id="rId9" imgW="190417" imgH="152334" progId="Equation.3">
                    <p:embed/>
                    <p:pic>
                      <p:nvPicPr>
                        <p:cNvPr id="14369" name="Object 4">
                          <a:extLst>
                            <a:ext uri="{FF2B5EF4-FFF2-40B4-BE49-F238E27FC236}">
                              <a16:creationId xmlns:a16="http://schemas.microsoft.com/office/drawing/2014/main" id="{65D0EA81-29C2-4F9B-927E-844BE1107D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0" name="TextBox 59">
              <a:extLst>
                <a:ext uri="{FF2B5EF4-FFF2-40B4-BE49-F238E27FC236}">
                  <a16:creationId xmlns:a16="http://schemas.microsoft.com/office/drawing/2014/main" id="{AE22FC1A-1EF2-4C06-96CC-21A685900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7755" y="4250289"/>
              <a:ext cx="91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  <a:sym typeface="Math1" pitchFamily="2" charset="2"/>
                </a:rPr>
                <a:t>S      </a:t>
              </a: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aS</a:t>
              </a:r>
            </a:p>
          </p:txBody>
        </p:sp>
      </p:grpSp>
      <p:grpSp>
        <p:nvGrpSpPr>
          <p:cNvPr id="14351" name="Group 64">
            <a:extLst>
              <a:ext uri="{FF2B5EF4-FFF2-40B4-BE49-F238E27FC236}">
                <a16:creationId xmlns:a16="http://schemas.microsoft.com/office/drawing/2014/main" id="{40858494-A138-4D21-AE6B-477B82D25AE4}"/>
              </a:ext>
            </a:extLst>
          </p:cNvPr>
          <p:cNvGrpSpPr>
            <a:grpSpLocks/>
          </p:cNvGrpSpPr>
          <p:nvPr/>
        </p:nvGrpSpPr>
        <p:grpSpPr bwMode="auto">
          <a:xfrm>
            <a:off x="8006310" y="3028950"/>
            <a:ext cx="1211262" cy="369887"/>
            <a:chOff x="7730320" y="4220284"/>
            <a:chExt cx="1211172" cy="369332"/>
          </a:xfrm>
        </p:grpSpPr>
        <p:graphicFrame>
          <p:nvGraphicFramePr>
            <p:cNvPr id="14367" name="Object 4">
              <a:extLst>
                <a:ext uri="{FF2B5EF4-FFF2-40B4-BE49-F238E27FC236}">
                  <a16:creationId xmlns:a16="http://schemas.microsoft.com/office/drawing/2014/main" id="{5A76B868-8443-4AC8-AD97-D20559400A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" name="Equation" r:id="rId10" imgW="190417" imgH="152334" progId="Equation.3">
                    <p:embed/>
                  </p:oleObj>
                </mc:Choice>
                <mc:Fallback>
                  <p:oleObj name="Equation" r:id="rId10" imgW="190417" imgH="152334" progId="Equation.3">
                    <p:embed/>
                    <p:pic>
                      <p:nvPicPr>
                        <p:cNvPr id="14367" name="Object 4">
                          <a:extLst>
                            <a:ext uri="{FF2B5EF4-FFF2-40B4-BE49-F238E27FC236}">
                              <a16:creationId xmlns:a16="http://schemas.microsoft.com/office/drawing/2014/main" id="{5A76B868-8443-4AC8-AD97-D20559400A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8" name="TextBox 66">
              <a:extLst>
                <a:ext uri="{FF2B5EF4-FFF2-40B4-BE49-F238E27FC236}">
                  <a16:creationId xmlns:a16="http://schemas.microsoft.com/office/drawing/2014/main" id="{89ED969F-8600-40D0-8E38-571E8A79B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0320" y="4220284"/>
              <a:ext cx="1211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sym typeface="Math1" pitchFamily="2" charset="2"/>
                </a:rPr>
                <a:t>        aaaS</a:t>
              </a:r>
              <a:endParaRPr lang="en-US" altLang="en-US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endParaRPr>
            </a:p>
          </p:txBody>
        </p:sp>
      </p:grpSp>
      <p:sp>
        <p:nvSpPr>
          <p:cNvPr id="14352" name="Text Box 2">
            <a:extLst>
              <a:ext uri="{FF2B5EF4-FFF2-40B4-BE49-F238E27FC236}">
                <a16:creationId xmlns:a16="http://schemas.microsoft.com/office/drawing/2014/main" id="{81A247F2-157A-4819-A481-D7D9825AA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247" y="4921250"/>
            <a:ext cx="160020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6286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sym typeface="Math1" pitchFamily="2" charset="2"/>
              </a:rPr>
              <a:t>  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14353" name="Group 43">
            <a:extLst>
              <a:ext uri="{FF2B5EF4-FFF2-40B4-BE49-F238E27FC236}">
                <a16:creationId xmlns:a16="http://schemas.microsoft.com/office/drawing/2014/main" id="{B6A7F571-A9A4-45A8-A026-F2AB6C4D0339}"/>
              </a:ext>
            </a:extLst>
          </p:cNvPr>
          <p:cNvGrpSpPr>
            <a:grpSpLocks/>
          </p:cNvGrpSpPr>
          <p:nvPr/>
        </p:nvGrpSpPr>
        <p:grpSpPr bwMode="auto">
          <a:xfrm>
            <a:off x="7976147" y="3265487"/>
            <a:ext cx="1211263" cy="646113"/>
            <a:chOff x="7978975" y="2752021"/>
            <a:chExt cx="1211172" cy="648142"/>
          </a:xfrm>
        </p:grpSpPr>
        <p:sp>
          <p:nvSpPr>
            <p:cNvPr id="14365" name="TextBox 74">
              <a:extLst>
                <a:ext uri="{FF2B5EF4-FFF2-40B4-BE49-F238E27FC236}">
                  <a16:creationId xmlns:a16="http://schemas.microsoft.com/office/drawing/2014/main" id="{50F32159-F543-429E-8F28-6A451CAD7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8975" y="2752021"/>
              <a:ext cx="1211172" cy="648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sym typeface="Math1" pitchFamily="2" charset="2"/>
                </a:rPr>
                <a:t>        aaa˄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    =   aaa</a:t>
              </a:r>
            </a:p>
          </p:txBody>
        </p:sp>
        <p:graphicFrame>
          <p:nvGraphicFramePr>
            <p:cNvPr id="14366" name="Object 4">
              <a:extLst>
                <a:ext uri="{FF2B5EF4-FFF2-40B4-BE49-F238E27FC236}">
                  <a16:creationId xmlns:a16="http://schemas.microsoft.com/office/drawing/2014/main" id="{427B1EC0-78E6-4240-87B2-C8522C2BD6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98141" y="2831198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6" name="Equation" r:id="rId11" imgW="190417" imgH="152334" progId="Equation.3">
                    <p:embed/>
                  </p:oleObj>
                </mc:Choice>
                <mc:Fallback>
                  <p:oleObj name="Equation" r:id="rId11" imgW="190417" imgH="152334" progId="Equation.3">
                    <p:embed/>
                    <p:pic>
                      <p:nvPicPr>
                        <p:cNvPr id="14366" name="Object 4">
                          <a:extLst>
                            <a:ext uri="{FF2B5EF4-FFF2-40B4-BE49-F238E27FC236}">
                              <a16:creationId xmlns:a16="http://schemas.microsoft.com/office/drawing/2014/main" id="{427B1EC0-78E6-4240-87B2-C8522C2BD6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8141" y="2831198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4" name="Group 77">
            <a:extLst>
              <a:ext uri="{FF2B5EF4-FFF2-40B4-BE49-F238E27FC236}">
                <a16:creationId xmlns:a16="http://schemas.microsoft.com/office/drawing/2014/main" id="{DB640505-2A4E-4ED2-8010-3BB509BF2F1B}"/>
              </a:ext>
            </a:extLst>
          </p:cNvPr>
          <p:cNvGrpSpPr>
            <a:grpSpLocks/>
          </p:cNvGrpSpPr>
          <p:nvPr/>
        </p:nvGrpSpPr>
        <p:grpSpPr bwMode="auto">
          <a:xfrm>
            <a:off x="6558510" y="3327400"/>
            <a:ext cx="914400" cy="368300"/>
            <a:chOff x="7730320" y="4220284"/>
            <a:chExt cx="914400" cy="369332"/>
          </a:xfrm>
        </p:grpSpPr>
        <p:graphicFrame>
          <p:nvGraphicFramePr>
            <p:cNvPr id="14363" name="Object 4">
              <a:extLst>
                <a:ext uri="{FF2B5EF4-FFF2-40B4-BE49-F238E27FC236}">
                  <a16:creationId xmlns:a16="http://schemas.microsoft.com/office/drawing/2014/main" id="{190C1D02-4AF3-4CCA-B0B0-2DFDC6A5C3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" name="Equation" r:id="rId12" imgW="190417" imgH="152334" progId="Equation.3">
                    <p:embed/>
                  </p:oleObj>
                </mc:Choice>
                <mc:Fallback>
                  <p:oleObj name="Equation" r:id="rId12" imgW="190417" imgH="152334" progId="Equation.3">
                    <p:embed/>
                    <p:pic>
                      <p:nvPicPr>
                        <p:cNvPr id="14363" name="Object 4">
                          <a:extLst>
                            <a:ext uri="{FF2B5EF4-FFF2-40B4-BE49-F238E27FC236}">
                              <a16:creationId xmlns:a16="http://schemas.microsoft.com/office/drawing/2014/main" id="{190C1D02-4AF3-4CCA-B0B0-2DFDC6A5C3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4" name="TextBox 79">
              <a:extLst>
                <a:ext uri="{FF2B5EF4-FFF2-40B4-BE49-F238E27FC236}">
                  <a16:creationId xmlns:a16="http://schemas.microsoft.com/office/drawing/2014/main" id="{00319144-5D58-4F79-BBFF-BB7E42849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0320" y="4220284"/>
              <a:ext cx="91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  <a:sym typeface="Math1" pitchFamily="2" charset="2"/>
                </a:rPr>
                <a:t>S      </a:t>
              </a: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aS</a:t>
              </a:r>
            </a:p>
          </p:txBody>
        </p:sp>
      </p:grpSp>
      <p:grpSp>
        <p:nvGrpSpPr>
          <p:cNvPr id="14355" name="Group 80">
            <a:extLst>
              <a:ext uri="{FF2B5EF4-FFF2-40B4-BE49-F238E27FC236}">
                <a16:creationId xmlns:a16="http://schemas.microsoft.com/office/drawing/2014/main" id="{735C7706-4DDF-49D5-8E09-EBBB9A6F6918}"/>
              </a:ext>
            </a:extLst>
          </p:cNvPr>
          <p:cNvGrpSpPr>
            <a:grpSpLocks/>
          </p:cNvGrpSpPr>
          <p:nvPr/>
        </p:nvGrpSpPr>
        <p:grpSpPr bwMode="auto">
          <a:xfrm>
            <a:off x="6536285" y="3541712"/>
            <a:ext cx="1068387" cy="369888"/>
            <a:chOff x="7730320" y="4220284"/>
            <a:chExt cx="1068172" cy="369332"/>
          </a:xfrm>
        </p:grpSpPr>
        <p:graphicFrame>
          <p:nvGraphicFramePr>
            <p:cNvPr id="14361" name="Object 4">
              <a:extLst>
                <a:ext uri="{FF2B5EF4-FFF2-40B4-BE49-F238E27FC236}">
                  <a16:creationId xmlns:a16="http://schemas.microsoft.com/office/drawing/2014/main" id="{B183C910-3A29-4657-87D8-EE64EBA065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8" name="Equation" r:id="rId13" imgW="190417" imgH="152334" progId="Equation.3">
                    <p:embed/>
                  </p:oleObj>
                </mc:Choice>
                <mc:Fallback>
                  <p:oleObj name="Equation" r:id="rId13" imgW="190417" imgH="152334" progId="Equation.3">
                    <p:embed/>
                    <p:pic>
                      <p:nvPicPr>
                        <p:cNvPr id="14361" name="Object 4">
                          <a:extLst>
                            <a:ext uri="{FF2B5EF4-FFF2-40B4-BE49-F238E27FC236}">
                              <a16:creationId xmlns:a16="http://schemas.microsoft.com/office/drawing/2014/main" id="{B183C910-3A29-4657-87D8-EE64EBA065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2" name="TextBox 82">
              <a:extLst>
                <a:ext uri="{FF2B5EF4-FFF2-40B4-BE49-F238E27FC236}">
                  <a16:creationId xmlns:a16="http://schemas.microsoft.com/office/drawing/2014/main" id="{15F96233-358A-44AD-9DDD-B941959E4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0320" y="4220284"/>
              <a:ext cx="106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sym typeface="Math1" pitchFamily="2" charset="2"/>
                </a:rPr>
                <a:t>        aaS</a:t>
              </a:r>
              <a:endParaRPr lang="en-US" altLang="en-US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endParaRPr>
            </a:p>
          </p:txBody>
        </p:sp>
      </p:grpSp>
      <p:grpSp>
        <p:nvGrpSpPr>
          <p:cNvPr id="14356" name="Group 94">
            <a:extLst>
              <a:ext uri="{FF2B5EF4-FFF2-40B4-BE49-F238E27FC236}">
                <a16:creationId xmlns:a16="http://schemas.microsoft.com/office/drawing/2014/main" id="{28C5B5A8-C02F-4644-A17C-50C938BF3FCA}"/>
              </a:ext>
            </a:extLst>
          </p:cNvPr>
          <p:cNvGrpSpPr>
            <a:grpSpLocks/>
          </p:cNvGrpSpPr>
          <p:nvPr/>
        </p:nvGrpSpPr>
        <p:grpSpPr bwMode="auto">
          <a:xfrm>
            <a:off x="6458497" y="3765550"/>
            <a:ext cx="1247775" cy="646112"/>
            <a:chOff x="7729972" y="4227637"/>
            <a:chExt cx="914400" cy="645361"/>
          </a:xfrm>
        </p:grpSpPr>
        <p:graphicFrame>
          <p:nvGraphicFramePr>
            <p:cNvPr id="14359" name="Object 4">
              <a:extLst>
                <a:ext uri="{FF2B5EF4-FFF2-40B4-BE49-F238E27FC236}">
                  <a16:creationId xmlns:a16="http://schemas.microsoft.com/office/drawing/2014/main" id="{9B1338DC-C9AC-4D5E-839D-97DC536B37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" name="Equation" r:id="rId14" imgW="190417" imgH="152334" progId="Equation.3">
                    <p:embed/>
                  </p:oleObj>
                </mc:Choice>
                <mc:Fallback>
                  <p:oleObj name="Equation" r:id="rId14" imgW="190417" imgH="152334" progId="Equation.3">
                    <p:embed/>
                    <p:pic>
                      <p:nvPicPr>
                        <p:cNvPr id="14359" name="Object 4">
                          <a:extLst>
                            <a:ext uri="{FF2B5EF4-FFF2-40B4-BE49-F238E27FC236}">
                              <a16:creationId xmlns:a16="http://schemas.microsoft.com/office/drawing/2014/main" id="{9B1338DC-C9AC-4D5E-839D-97DC536B37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58BC079-CCC1-4C81-8DD2-B9A18EB521CE}"/>
                </a:ext>
              </a:extLst>
            </p:cNvPr>
            <p:cNvSpPr txBox="1"/>
            <p:nvPr/>
          </p:nvSpPr>
          <p:spPr>
            <a:xfrm>
              <a:off x="7729972" y="4227637"/>
              <a:ext cx="914400" cy="645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dirty="0">
                  <a:latin typeface="Times New Roman" panose="02020603050405020304" pitchFamily="18" charset="0"/>
                  <a:sym typeface="Math1" pitchFamily="2" charset="2"/>
                </a:rPr>
                <a:t>          </a:t>
              </a:r>
              <a:r>
                <a:rPr lang="en-US" altLang="en-US" dirty="0"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aa</a:t>
              </a:r>
              <a:r>
                <a: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alatino Linotype" panose="02040502050505030304" pitchFamily="18" charset="0"/>
                  <a:sym typeface="Math1" pitchFamily="2" charset="2"/>
                </a:rPr>
                <a:t> ˄</a:t>
              </a:r>
            </a:p>
            <a:p>
              <a:pPr>
                <a:defRPr/>
              </a:pPr>
              <a:r>
                <a: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      =   aa</a:t>
              </a:r>
              <a:endParaRPr lang="en-US" altLang="en-US" dirty="0"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slow" advTm="2154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2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A4F12236-4842-4A34-AB55-13709B513841}"/>
              </a:ext>
            </a:extLst>
          </p:cNvPr>
          <p:cNvSpPr/>
          <p:nvPr/>
        </p:nvSpPr>
        <p:spPr>
          <a:xfrm>
            <a:off x="220663" y="3651250"/>
            <a:ext cx="1600200" cy="815975"/>
          </a:xfrm>
          <a:prstGeom prst="wedgeRoundRectCallout">
            <a:avLst>
              <a:gd name="adj1" fmla="val 97151"/>
              <a:gd name="adj2" fmla="val -295153"/>
              <a:gd name="adj3" fmla="val 16667"/>
            </a:avLst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3037" indent="-171450" algn="just"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Applying prod. (2), </a:t>
            </a:r>
            <a:r>
              <a:rPr lang="en-US" altLang="en-US" sz="1200" dirty="0">
                <a:solidFill>
                  <a:schemeClr val="tx1"/>
                </a:solidFill>
                <a:latin typeface="Palatino Linotype" panose="02040502050505030304" pitchFamily="18" charset="0"/>
                <a:sym typeface="Math1" pitchFamily="2" charset="2"/>
              </a:rPr>
              <a:t>˄ can be generated</a:t>
            </a: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07C3959-D40F-444C-9CC2-91BDC4D2C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1350" y="508793"/>
            <a:ext cx="5105400" cy="620713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Regular Expression to CFG Conversion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A098C39A-9E50-419D-AB0B-C25ED25CB0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1113" y="1062038"/>
            <a:ext cx="6472238" cy="2465387"/>
          </a:xfrm>
        </p:spPr>
        <p:txBody>
          <a:bodyPr rtlCol="0">
            <a:normAutofit/>
          </a:bodyPr>
          <a:lstStyle/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US" altLang="en-US" sz="1700" b="1" u="sng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2</a:t>
            </a:r>
            <a:r>
              <a:rPr lang="en-US" altLang="en-US" sz="17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:</a:t>
            </a:r>
            <a:r>
              <a:rPr lang="en-US" altLang="en-US" sz="17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	R.E</a:t>
            </a: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 = (</a:t>
            </a:r>
            <a:r>
              <a:rPr lang="en-US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a+b</a:t>
            </a: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) *    =     {</a:t>
            </a:r>
            <a:r>
              <a:rPr lang="en-US" alt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˄, a, b, aa , bb, ab, </a:t>
            </a:r>
            <a:r>
              <a:rPr lang="en-US" altLang="en-US" sz="1700" dirty="0" err="1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ba</a:t>
            </a:r>
            <a:r>
              <a:rPr lang="en-US" alt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, </a:t>
            </a:r>
            <a:r>
              <a:rPr lang="en-US" altLang="en-US" sz="1700" dirty="0" err="1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aaa</a:t>
            </a:r>
            <a:r>
              <a:rPr lang="en-US" alt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, </a:t>
            </a:r>
            <a:r>
              <a:rPr lang="en-US" altLang="en-US" sz="1700" dirty="0" err="1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bbbb</a:t>
            </a:r>
            <a:r>
              <a:rPr lang="en-US" alt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 …</a:t>
            </a: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}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CFG Prod:</a:t>
            </a:r>
          </a:p>
          <a:p>
            <a:pPr marL="858838" lvl="2" indent="-230188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tabLst>
                <a:tab pos="1144588" algn="l"/>
              </a:tabLst>
              <a:defRPr/>
            </a:pP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aS</a:t>
            </a:r>
            <a:endParaRPr lang="en-US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858838" lvl="2" indent="-230188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tabLst>
                <a:tab pos="1144588" algn="l"/>
              </a:tabLst>
              <a:defRPr/>
            </a:pPr>
            <a:r>
              <a:rPr lang="en-US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S</a:t>
            </a:r>
            <a:r>
              <a:rPr lang="en-US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bs</a:t>
            </a:r>
            <a:endParaRPr lang="en-US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  <a:sym typeface="Math1" pitchFamily="2" charset="2"/>
            </a:endParaRPr>
          </a:p>
          <a:p>
            <a:pPr marL="858838" lvl="2" indent="-230188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tabLst>
                <a:tab pos="1144588" algn="l"/>
              </a:tabLst>
              <a:defRPr/>
            </a:pP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S</a:t>
            </a:r>
            <a:r>
              <a:rPr lang="en-U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</a:t>
            </a:r>
            <a:endParaRPr lang="en-US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Palatino Linotype" panose="02040502050505030304" pitchFamily="18" charset="0"/>
              <a:sym typeface="Math1" pitchFamily="2" charset="2"/>
            </a:endParaRPr>
          </a:p>
          <a:p>
            <a:pPr marL="285750" lvl="2" indent="-3175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1500" dirty="0">
              <a:solidFill>
                <a:schemeClr val="tx1">
                  <a:lumMod val="75000"/>
                  <a:lumOff val="25000"/>
                </a:schemeClr>
              </a:solidFill>
              <a:sym typeface="Math1" pitchFamily="2" charset="2"/>
            </a:endParaRPr>
          </a:p>
        </p:txBody>
      </p:sp>
      <p:sp>
        <p:nvSpPr>
          <p:cNvPr id="15365" name="Slide Number Placeholder 5">
            <a:extLst>
              <a:ext uri="{FF2B5EF4-FFF2-40B4-BE49-F238E27FC236}">
                <a16:creationId xmlns:a16="http://schemas.microsoft.com/office/drawing/2014/main" id="{A695E128-5678-422E-87F6-CAFB74DEB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396288" y="6410325"/>
            <a:ext cx="512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7A82CB-0DFC-4460-BDD8-2E876F00EA67}" type="slidenum">
              <a:rPr lang="en-US" altLang="en-US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15366" name="Group 14">
            <a:extLst>
              <a:ext uri="{FF2B5EF4-FFF2-40B4-BE49-F238E27FC236}">
                <a16:creationId xmlns:a16="http://schemas.microsoft.com/office/drawing/2014/main" id="{FF208335-17A9-4A0E-98A2-80B5D4B5C133}"/>
              </a:ext>
            </a:extLst>
          </p:cNvPr>
          <p:cNvGrpSpPr>
            <a:grpSpLocks/>
          </p:cNvGrpSpPr>
          <p:nvPr/>
        </p:nvGrpSpPr>
        <p:grpSpPr bwMode="auto">
          <a:xfrm>
            <a:off x="0" y="4430713"/>
            <a:ext cx="1600200" cy="342900"/>
            <a:chOff x="3673986" y="4255583"/>
            <a:chExt cx="1600200" cy="341632"/>
          </a:xfrm>
        </p:grpSpPr>
        <p:sp>
          <p:nvSpPr>
            <p:cNvPr id="15422" name="Text Box 2">
              <a:extLst>
                <a:ext uri="{FF2B5EF4-FFF2-40B4-BE49-F238E27FC236}">
                  <a16:creationId xmlns:a16="http://schemas.microsoft.com/office/drawing/2014/main" id="{E4058E2E-3E04-4E2D-B6D5-32E03E068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986" y="4255583"/>
              <a:ext cx="160020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6286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lvl="2"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Times New Roman" panose="02020603050405020304" pitchFamily="18" charset="0"/>
                  <a:sym typeface="Math1" pitchFamily="2" charset="2"/>
                </a:rPr>
                <a:t>  S     </a:t>
              </a:r>
              <a:r>
                <a:rPr lang="en-US" altLang="en-US" sz="1800"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˄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5423" name="Object 4">
              <a:extLst>
                <a:ext uri="{FF2B5EF4-FFF2-40B4-BE49-F238E27FC236}">
                  <a16:creationId xmlns:a16="http://schemas.microsoft.com/office/drawing/2014/main" id="{C218B8C5-76EA-4B3D-B8D3-D062A19926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3554274"/>
                </p:ext>
              </p:extLst>
            </p:nvPr>
          </p:nvGraphicFramePr>
          <p:xfrm>
            <a:off x="4623395" y="4291960"/>
            <a:ext cx="585788" cy="268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" name="Equation" r:id="rId4" imgW="190417" imgH="152334" progId="Equation.3">
                    <p:embed/>
                  </p:oleObj>
                </mc:Choice>
                <mc:Fallback>
                  <p:oleObj name="Equation" r:id="rId4" imgW="190417" imgH="152334" progId="Equation.3">
                    <p:embed/>
                    <p:pic>
                      <p:nvPicPr>
                        <p:cNvPr id="15423" name="Object 4">
                          <a:extLst>
                            <a:ext uri="{FF2B5EF4-FFF2-40B4-BE49-F238E27FC236}">
                              <a16:creationId xmlns:a16="http://schemas.microsoft.com/office/drawing/2014/main" id="{C218B8C5-76EA-4B3D-B8D3-D062A19926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3395" y="4291960"/>
                          <a:ext cx="585788" cy="2688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73EFC262-B3D4-4421-846B-581BD09B79BB}"/>
              </a:ext>
            </a:extLst>
          </p:cNvPr>
          <p:cNvSpPr/>
          <p:nvPr/>
        </p:nvSpPr>
        <p:spPr>
          <a:xfrm>
            <a:off x="1308100" y="4862513"/>
            <a:ext cx="1925638" cy="769937"/>
          </a:xfrm>
          <a:prstGeom prst="wedgeRoundRectCallout">
            <a:avLst>
              <a:gd name="adj1" fmla="val 28247"/>
              <a:gd name="adj2" fmla="val -463798"/>
              <a:gd name="adj3" fmla="val 16667"/>
            </a:avLst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3037" indent="-171450" algn="ctr"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a can be generated by applying prod. (1) once then prod. (3)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14A90A4E-58E4-48BD-A860-662C3E902143}"/>
              </a:ext>
            </a:extLst>
          </p:cNvPr>
          <p:cNvSpPr/>
          <p:nvPr/>
        </p:nvSpPr>
        <p:spPr>
          <a:xfrm>
            <a:off x="5135563" y="4789488"/>
            <a:ext cx="1754187" cy="900112"/>
          </a:xfrm>
          <a:prstGeom prst="wedgeRoundRectCallout">
            <a:avLst>
              <a:gd name="adj1" fmla="val -155803"/>
              <a:gd name="adj2" fmla="val -391395"/>
              <a:gd name="adj3" fmla="val 16667"/>
            </a:avLst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3037" indent="-171450" algn="ctr"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aa can be generated by applying prod. (1) twice then prod. (3)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C3082CB-CF5B-43E1-8C2F-0E380CA23FEE}"/>
              </a:ext>
            </a:extLst>
          </p:cNvPr>
          <p:cNvSpPr/>
          <p:nvPr/>
        </p:nvSpPr>
        <p:spPr>
          <a:xfrm>
            <a:off x="3275013" y="4862513"/>
            <a:ext cx="1754187" cy="795337"/>
          </a:xfrm>
          <a:prstGeom prst="wedgeRoundRectCallout">
            <a:avLst>
              <a:gd name="adj1" fmla="val -65301"/>
              <a:gd name="adj2" fmla="val -450246"/>
              <a:gd name="adj3" fmla="val 16667"/>
            </a:avLst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3037" indent="-171450" algn="ctr"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 can be generated by applying prod. (2) once then prod. (3) </a:t>
            </a:r>
          </a:p>
        </p:txBody>
      </p:sp>
      <p:grpSp>
        <p:nvGrpSpPr>
          <p:cNvPr id="15370" name="Group 13">
            <a:extLst>
              <a:ext uri="{FF2B5EF4-FFF2-40B4-BE49-F238E27FC236}">
                <a16:creationId xmlns:a16="http://schemas.microsoft.com/office/drawing/2014/main" id="{FD565490-8FD1-43E4-91D3-A3A2C4CB6C44}"/>
              </a:ext>
            </a:extLst>
          </p:cNvPr>
          <p:cNvGrpSpPr>
            <a:grpSpLocks/>
          </p:cNvGrpSpPr>
          <p:nvPr/>
        </p:nvGrpSpPr>
        <p:grpSpPr bwMode="auto">
          <a:xfrm>
            <a:off x="1770063" y="5657850"/>
            <a:ext cx="914400" cy="369888"/>
            <a:chOff x="7730320" y="4220284"/>
            <a:chExt cx="914400" cy="369332"/>
          </a:xfrm>
        </p:grpSpPr>
        <p:graphicFrame>
          <p:nvGraphicFramePr>
            <p:cNvPr id="15420" name="Object 4">
              <a:extLst>
                <a:ext uri="{FF2B5EF4-FFF2-40B4-BE49-F238E27FC236}">
                  <a16:creationId xmlns:a16="http://schemas.microsoft.com/office/drawing/2014/main" id="{AA47FC28-B54D-4F89-B12A-4C7D372D0B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" name="Equation" r:id="rId6" imgW="190417" imgH="152334" progId="Equation.3">
                    <p:embed/>
                  </p:oleObj>
                </mc:Choice>
                <mc:Fallback>
                  <p:oleObj name="Equation" r:id="rId6" imgW="190417" imgH="152334" progId="Equation.3">
                    <p:embed/>
                    <p:pic>
                      <p:nvPicPr>
                        <p:cNvPr id="15420" name="Object 4">
                          <a:extLst>
                            <a:ext uri="{FF2B5EF4-FFF2-40B4-BE49-F238E27FC236}">
                              <a16:creationId xmlns:a16="http://schemas.microsoft.com/office/drawing/2014/main" id="{AA47FC28-B54D-4F89-B12A-4C7D372D0B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21" name="TextBox 12">
              <a:extLst>
                <a:ext uri="{FF2B5EF4-FFF2-40B4-BE49-F238E27FC236}">
                  <a16:creationId xmlns:a16="http://schemas.microsoft.com/office/drawing/2014/main" id="{3F70A486-3935-4FD9-B997-CB2403970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0320" y="4220284"/>
              <a:ext cx="91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  <a:sym typeface="Math1" pitchFamily="2" charset="2"/>
                </a:rPr>
                <a:t>S      </a:t>
              </a: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aS</a:t>
              </a:r>
            </a:p>
          </p:txBody>
        </p:sp>
      </p:grpSp>
      <p:graphicFrame>
        <p:nvGraphicFramePr>
          <p:cNvPr id="15371" name="Object 4">
            <a:extLst>
              <a:ext uri="{FF2B5EF4-FFF2-40B4-BE49-F238E27FC236}">
                <a16:creationId xmlns:a16="http://schemas.microsoft.com/office/drawing/2014/main" id="{499812C0-AC50-4639-AD7E-7C199221B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6913" y="5945188"/>
          <a:ext cx="585787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Equation" r:id="rId7" imgW="190417" imgH="152334" progId="Equation.3">
                  <p:embed/>
                </p:oleObj>
              </mc:Choice>
              <mc:Fallback>
                <p:oleObj name="Equation" r:id="rId7" imgW="190417" imgH="152334" progId="Equation.3">
                  <p:embed/>
                  <p:pic>
                    <p:nvPicPr>
                      <p:cNvPr id="15371" name="Object 4">
                        <a:extLst>
                          <a:ext uri="{FF2B5EF4-FFF2-40B4-BE49-F238E27FC236}">
                            <a16:creationId xmlns:a16="http://schemas.microsoft.com/office/drawing/2014/main" id="{499812C0-AC50-4639-AD7E-7C199221BC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5945188"/>
                        <a:ext cx="585787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Box 47">
            <a:extLst>
              <a:ext uri="{FF2B5EF4-FFF2-40B4-BE49-F238E27FC236}">
                <a16:creationId xmlns:a16="http://schemas.microsoft.com/office/drawing/2014/main" id="{CC5A6CC9-CB44-49E3-B452-F62E4A5E1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929" y="5874133"/>
            <a:ext cx="1068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Palatino Linotype" panose="02040502050505030304" pitchFamily="18" charset="0"/>
                <a:sym typeface="Math1" pitchFamily="2" charset="2"/>
              </a:rPr>
              <a:t>        a˄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    =    a</a:t>
            </a:r>
          </a:p>
        </p:txBody>
      </p:sp>
      <p:grpSp>
        <p:nvGrpSpPr>
          <p:cNvPr id="15373" name="Group 77">
            <a:extLst>
              <a:ext uri="{FF2B5EF4-FFF2-40B4-BE49-F238E27FC236}">
                <a16:creationId xmlns:a16="http://schemas.microsoft.com/office/drawing/2014/main" id="{2BA4F4E4-EFDB-4439-9E46-B6CFD8BDCA3D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5667375"/>
            <a:ext cx="914400" cy="368300"/>
            <a:chOff x="7730320" y="4220284"/>
            <a:chExt cx="914400" cy="369332"/>
          </a:xfrm>
        </p:grpSpPr>
        <p:graphicFrame>
          <p:nvGraphicFramePr>
            <p:cNvPr id="15418" name="Object 4">
              <a:extLst>
                <a:ext uri="{FF2B5EF4-FFF2-40B4-BE49-F238E27FC236}">
                  <a16:creationId xmlns:a16="http://schemas.microsoft.com/office/drawing/2014/main" id="{E5A23A3D-2CC5-458C-9E2F-C5FF7E35EA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" name="Equation" r:id="rId8" imgW="190417" imgH="152334" progId="Equation.3">
                    <p:embed/>
                  </p:oleObj>
                </mc:Choice>
                <mc:Fallback>
                  <p:oleObj name="Equation" r:id="rId8" imgW="190417" imgH="152334" progId="Equation.3">
                    <p:embed/>
                    <p:pic>
                      <p:nvPicPr>
                        <p:cNvPr id="15418" name="Object 4">
                          <a:extLst>
                            <a:ext uri="{FF2B5EF4-FFF2-40B4-BE49-F238E27FC236}">
                              <a16:creationId xmlns:a16="http://schemas.microsoft.com/office/drawing/2014/main" id="{E5A23A3D-2CC5-458C-9E2F-C5FF7E35EA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9" name="TextBox 79">
              <a:extLst>
                <a:ext uri="{FF2B5EF4-FFF2-40B4-BE49-F238E27FC236}">
                  <a16:creationId xmlns:a16="http://schemas.microsoft.com/office/drawing/2014/main" id="{9DA0C892-D67C-4D7E-8BF8-330377A79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0320" y="4220284"/>
              <a:ext cx="91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  <a:sym typeface="Math1" pitchFamily="2" charset="2"/>
                </a:rPr>
                <a:t>S      </a:t>
              </a: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aS</a:t>
              </a:r>
            </a:p>
          </p:txBody>
        </p:sp>
      </p:grpSp>
      <p:grpSp>
        <p:nvGrpSpPr>
          <p:cNvPr id="15374" name="Group 80">
            <a:extLst>
              <a:ext uri="{FF2B5EF4-FFF2-40B4-BE49-F238E27FC236}">
                <a16:creationId xmlns:a16="http://schemas.microsoft.com/office/drawing/2014/main" id="{061A25DE-FDCC-4F63-AE9C-E51405B80B08}"/>
              </a:ext>
            </a:extLst>
          </p:cNvPr>
          <p:cNvGrpSpPr>
            <a:grpSpLocks/>
          </p:cNvGrpSpPr>
          <p:nvPr/>
        </p:nvGrpSpPr>
        <p:grpSpPr bwMode="auto">
          <a:xfrm>
            <a:off x="5553075" y="5872163"/>
            <a:ext cx="1068388" cy="369887"/>
            <a:chOff x="7730320" y="4220284"/>
            <a:chExt cx="1068172" cy="369332"/>
          </a:xfrm>
        </p:grpSpPr>
        <p:graphicFrame>
          <p:nvGraphicFramePr>
            <p:cNvPr id="15416" name="Object 4">
              <a:extLst>
                <a:ext uri="{FF2B5EF4-FFF2-40B4-BE49-F238E27FC236}">
                  <a16:creationId xmlns:a16="http://schemas.microsoft.com/office/drawing/2014/main" id="{6B99218C-DBAB-45A2-A5E4-B6FDCA5927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" name="Equation" r:id="rId9" imgW="190417" imgH="152334" progId="Equation.3">
                    <p:embed/>
                  </p:oleObj>
                </mc:Choice>
                <mc:Fallback>
                  <p:oleObj name="Equation" r:id="rId9" imgW="190417" imgH="152334" progId="Equation.3">
                    <p:embed/>
                    <p:pic>
                      <p:nvPicPr>
                        <p:cNvPr id="15416" name="Object 4">
                          <a:extLst>
                            <a:ext uri="{FF2B5EF4-FFF2-40B4-BE49-F238E27FC236}">
                              <a16:creationId xmlns:a16="http://schemas.microsoft.com/office/drawing/2014/main" id="{6B99218C-DBAB-45A2-A5E4-B6FDCA5927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7" name="TextBox 82">
              <a:extLst>
                <a:ext uri="{FF2B5EF4-FFF2-40B4-BE49-F238E27FC236}">
                  <a16:creationId xmlns:a16="http://schemas.microsoft.com/office/drawing/2014/main" id="{84E943CC-CDC6-4365-BC77-565E7DD02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0320" y="4220284"/>
              <a:ext cx="106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sym typeface="Math1" pitchFamily="2" charset="2"/>
                </a:rPr>
                <a:t>        aaS</a:t>
              </a:r>
              <a:endParaRPr lang="en-US" altLang="en-US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endParaRPr>
            </a:p>
          </p:txBody>
        </p:sp>
      </p:grpSp>
      <p:grpSp>
        <p:nvGrpSpPr>
          <p:cNvPr id="15375" name="Group 94">
            <a:extLst>
              <a:ext uri="{FF2B5EF4-FFF2-40B4-BE49-F238E27FC236}">
                <a16:creationId xmlns:a16="http://schemas.microsoft.com/office/drawing/2014/main" id="{9822608B-2123-45C6-8C12-6426B592C230}"/>
              </a:ext>
            </a:extLst>
          </p:cNvPr>
          <p:cNvGrpSpPr>
            <a:grpSpLocks/>
          </p:cNvGrpSpPr>
          <p:nvPr/>
        </p:nvGrpSpPr>
        <p:grpSpPr bwMode="auto">
          <a:xfrm>
            <a:off x="5494338" y="6140450"/>
            <a:ext cx="1247775" cy="646113"/>
            <a:chOff x="7729972" y="4227637"/>
            <a:chExt cx="914400" cy="645361"/>
          </a:xfrm>
        </p:grpSpPr>
        <p:graphicFrame>
          <p:nvGraphicFramePr>
            <p:cNvPr id="15414" name="Object 4">
              <a:extLst>
                <a:ext uri="{FF2B5EF4-FFF2-40B4-BE49-F238E27FC236}">
                  <a16:creationId xmlns:a16="http://schemas.microsoft.com/office/drawing/2014/main" id="{CE74532E-650D-45E7-919F-D8E86060EB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" name="Equation" r:id="rId10" imgW="190417" imgH="152334" progId="Equation.3">
                    <p:embed/>
                  </p:oleObj>
                </mc:Choice>
                <mc:Fallback>
                  <p:oleObj name="Equation" r:id="rId10" imgW="190417" imgH="152334" progId="Equation.3">
                    <p:embed/>
                    <p:pic>
                      <p:nvPicPr>
                        <p:cNvPr id="15414" name="Object 4">
                          <a:extLst>
                            <a:ext uri="{FF2B5EF4-FFF2-40B4-BE49-F238E27FC236}">
                              <a16:creationId xmlns:a16="http://schemas.microsoft.com/office/drawing/2014/main" id="{CE74532E-650D-45E7-919F-D8E86060EB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58BC079-CCC1-4C81-8DD2-B9A18EB521CE}"/>
                </a:ext>
              </a:extLst>
            </p:cNvPr>
            <p:cNvSpPr txBox="1"/>
            <p:nvPr/>
          </p:nvSpPr>
          <p:spPr>
            <a:xfrm>
              <a:off x="7729972" y="4227637"/>
              <a:ext cx="914400" cy="645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dirty="0">
                  <a:latin typeface="Times New Roman" panose="02020603050405020304" pitchFamily="18" charset="0"/>
                  <a:sym typeface="Math1" pitchFamily="2" charset="2"/>
                </a:rPr>
                <a:t>          </a:t>
              </a:r>
              <a:r>
                <a:rPr lang="en-US" altLang="en-US" dirty="0"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aa</a:t>
              </a:r>
              <a:r>
                <a: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alatino Linotype" panose="02040502050505030304" pitchFamily="18" charset="0"/>
                  <a:sym typeface="Math1" pitchFamily="2" charset="2"/>
                </a:rPr>
                <a:t> ˄</a:t>
              </a:r>
            </a:p>
            <a:p>
              <a:pPr>
                <a:defRPr/>
              </a:pPr>
              <a:r>
                <a: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      =   aa</a:t>
              </a:r>
              <a:endParaRPr lang="en-US" altLang="en-US" dirty="0"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endParaRPr>
            </a:p>
          </p:txBody>
        </p:sp>
      </p:grp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FD198013-62DD-4ED3-AF2F-3A62518085D9}"/>
              </a:ext>
            </a:extLst>
          </p:cNvPr>
          <p:cNvSpPr/>
          <p:nvPr/>
        </p:nvSpPr>
        <p:spPr>
          <a:xfrm>
            <a:off x="6996113" y="4773613"/>
            <a:ext cx="2035175" cy="922337"/>
          </a:xfrm>
          <a:prstGeom prst="wedgeRoundRectCallout">
            <a:avLst>
              <a:gd name="adj1" fmla="val -211336"/>
              <a:gd name="adj2" fmla="val -384447"/>
              <a:gd name="adj3" fmla="val 16667"/>
            </a:avLst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3037" indent="-171450" algn="ctr"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bb can be generated by applying prod. (2) twice and then prod. (3) </a:t>
            </a:r>
          </a:p>
        </p:txBody>
      </p:sp>
      <p:grpSp>
        <p:nvGrpSpPr>
          <p:cNvPr id="15377" name="Group 13">
            <a:extLst>
              <a:ext uri="{FF2B5EF4-FFF2-40B4-BE49-F238E27FC236}">
                <a16:creationId xmlns:a16="http://schemas.microsoft.com/office/drawing/2014/main" id="{75E95A42-F59E-4CAB-8F17-5B4A3EEF279E}"/>
              </a:ext>
            </a:extLst>
          </p:cNvPr>
          <p:cNvGrpSpPr>
            <a:grpSpLocks/>
          </p:cNvGrpSpPr>
          <p:nvPr/>
        </p:nvGrpSpPr>
        <p:grpSpPr bwMode="auto">
          <a:xfrm>
            <a:off x="3681413" y="5659438"/>
            <a:ext cx="914400" cy="369887"/>
            <a:chOff x="7730320" y="4220284"/>
            <a:chExt cx="914400" cy="342981"/>
          </a:xfrm>
        </p:grpSpPr>
        <p:graphicFrame>
          <p:nvGraphicFramePr>
            <p:cNvPr id="15412" name="Object 4">
              <a:extLst>
                <a:ext uri="{FF2B5EF4-FFF2-40B4-BE49-F238E27FC236}">
                  <a16:creationId xmlns:a16="http://schemas.microsoft.com/office/drawing/2014/main" id="{996DCFB3-DF54-4300-B6DC-12CC0C004E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" name="Equation" r:id="rId11" imgW="190417" imgH="152334" progId="Equation.3">
                    <p:embed/>
                  </p:oleObj>
                </mc:Choice>
                <mc:Fallback>
                  <p:oleObj name="Equation" r:id="rId11" imgW="190417" imgH="152334" progId="Equation.3">
                    <p:embed/>
                    <p:pic>
                      <p:nvPicPr>
                        <p:cNvPr id="15412" name="Object 4">
                          <a:extLst>
                            <a:ext uri="{FF2B5EF4-FFF2-40B4-BE49-F238E27FC236}">
                              <a16:creationId xmlns:a16="http://schemas.microsoft.com/office/drawing/2014/main" id="{996DCFB3-DF54-4300-B6DC-12CC0C004E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3" name="TextBox 12">
              <a:extLst>
                <a:ext uri="{FF2B5EF4-FFF2-40B4-BE49-F238E27FC236}">
                  <a16:creationId xmlns:a16="http://schemas.microsoft.com/office/drawing/2014/main" id="{9C96F362-05CF-4ED3-8544-FE8BC6E7F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0320" y="4220284"/>
              <a:ext cx="914400" cy="342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  <a:sym typeface="Math1" pitchFamily="2" charset="2"/>
                </a:rPr>
                <a:t>S      </a:t>
              </a: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bS</a:t>
              </a:r>
            </a:p>
          </p:txBody>
        </p:sp>
      </p:grpSp>
      <p:graphicFrame>
        <p:nvGraphicFramePr>
          <p:cNvPr id="15378" name="Object 4">
            <a:extLst>
              <a:ext uri="{FF2B5EF4-FFF2-40B4-BE49-F238E27FC236}">
                <a16:creationId xmlns:a16="http://schemas.microsoft.com/office/drawing/2014/main" id="{E8F693EC-2FDF-48DF-94D8-BD8431AA28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8263" y="5954713"/>
          <a:ext cx="5857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Equation" r:id="rId12" imgW="190417" imgH="152334" progId="Equation.3">
                  <p:embed/>
                </p:oleObj>
              </mc:Choice>
              <mc:Fallback>
                <p:oleObj name="Equation" r:id="rId12" imgW="190417" imgH="152334" progId="Equation.3">
                  <p:embed/>
                  <p:pic>
                    <p:nvPicPr>
                      <p:cNvPr id="15378" name="Object 4">
                        <a:extLst>
                          <a:ext uri="{FF2B5EF4-FFF2-40B4-BE49-F238E27FC236}">
                            <a16:creationId xmlns:a16="http://schemas.microsoft.com/office/drawing/2014/main" id="{E8F693EC-2FDF-48DF-94D8-BD8431AA2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5954713"/>
                        <a:ext cx="58578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TextBox 47">
            <a:extLst>
              <a:ext uri="{FF2B5EF4-FFF2-40B4-BE49-F238E27FC236}">
                <a16:creationId xmlns:a16="http://schemas.microsoft.com/office/drawing/2014/main" id="{23E929B2-0883-4317-96C5-AF0DD4F7E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3" y="5881688"/>
            <a:ext cx="1068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Palatino Linotype" panose="02040502050505030304" pitchFamily="18" charset="0"/>
                <a:sym typeface="Math1" pitchFamily="2" charset="2"/>
              </a:rPr>
              <a:t>        b˄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rPr>
              <a:t>    =   b</a:t>
            </a:r>
          </a:p>
        </p:txBody>
      </p:sp>
      <p:grpSp>
        <p:nvGrpSpPr>
          <p:cNvPr id="15380" name="Group 77">
            <a:extLst>
              <a:ext uri="{FF2B5EF4-FFF2-40B4-BE49-F238E27FC236}">
                <a16:creationId xmlns:a16="http://schemas.microsoft.com/office/drawing/2014/main" id="{327D148C-6993-4B04-B350-3CDD715B7F83}"/>
              </a:ext>
            </a:extLst>
          </p:cNvPr>
          <p:cNvGrpSpPr>
            <a:grpSpLocks/>
          </p:cNvGrpSpPr>
          <p:nvPr/>
        </p:nvGrpSpPr>
        <p:grpSpPr bwMode="auto">
          <a:xfrm>
            <a:off x="7348538" y="5653088"/>
            <a:ext cx="914400" cy="368300"/>
            <a:chOff x="7730320" y="4220284"/>
            <a:chExt cx="914400" cy="369332"/>
          </a:xfrm>
        </p:grpSpPr>
        <p:graphicFrame>
          <p:nvGraphicFramePr>
            <p:cNvPr id="15410" name="Object 4">
              <a:extLst>
                <a:ext uri="{FF2B5EF4-FFF2-40B4-BE49-F238E27FC236}">
                  <a16:creationId xmlns:a16="http://schemas.microsoft.com/office/drawing/2014/main" id="{6BA0F6FA-A8C8-44E7-9CBB-528464C042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" name="Equation" r:id="rId13" imgW="190417" imgH="152334" progId="Equation.3">
                    <p:embed/>
                  </p:oleObj>
                </mc:Choice>
                <mc:Fallback>
                  <p:oleObj name="Equation" r:id="rId13" imgW="190417" imgH="152334" progId="Equation.3">
                    <p:embed/>
                    <p:pic>
                      <p:nvPicPr>
                        <p:cNvPr id="15410" name="Object 4">
                          <a:extLst>
                            <a:ext uri="{FF2B5EF4-FFF2-40B4-BE49-F238E27FC236}">
                              <a16:creationId xmlns:a16="http://schemas.microsoft.com/office/drawing/2014/main" id="{6BA0F6FA-A8C8-44E7-9CBB-528464C042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1" name="TextBox 79">
              <a:extLst>
                <a:ext uri="{FF2B5EF4-FFF2-40B4-BE49-F238E27FC236}">
                  <a16:creationId xmlns:a16="http://schemas.microsoft.com/office/drawing/2014/main" id="{AC81864E-46D2-4DF7-924C-8E8719C89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0320" y="4220284"/>
              <a:ext cx="91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  <a:sym typeface="Math1" pitchFamily="2" charset="2"/>
                </a:rPr>
                <a:t>S      </a:t>
              </a: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bS</a:t>
              </a:r>
            </a:p>
          </p:txBody>
        </p:sp>
      </p:grpSp>
      <p:grpSp>
        <p:nvGrpSpPr>
          <p:cNvPr id="15381" name="Group 80">
            <a:extLst>
              <a:ext uri="{FF2B5EF4-FFF2-40B4-BE49-F238E27FC236}">
                <a16:creationId xmlns:a16="http://schemas.microsoft.com/office/drawing/2014/main" id="{09C0FEDC-80DE-43FD-A6B4-1CCB8C3D04DA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5859463"/>
            <a:ext cx="1068387" cy="369887"/>
            <a:chOff x="7730320" y="4220284"/>
            <a:chExt cx="1068172" cy="369332"/>
          </a:xfrm>
        </p:grpSpPr>
        <p:graphicFrame>
          <p:nvGraphicFramePr>
            <p:cNvPr id="15408" name="Object 4">
              <a:extLst>
                <a:ext uri="{FF2B5EF4-FFF2-40B4-BE49-F238E27FC236}">
                  <a16:creationId xmlns:a16="http://schemas.microsoft.com/office/drawing/2014/main" id="{F33B62F5-76D1-4C1A-AE02-DE2D4178D6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6" name="Equation" r:id="rId14" imgW="190417" imgH="152334" progId="Equation.3">
                    <p:embed/>
                  </p:oleObj>
                </mc:Choice>
                <mc:Fallback>
                  <p:oleObj name="Equation" r:id="rId14" imgW="190417" imgH="152334" progId="Equation.3">
                    <p:embed/>
                    <p:pic>
                      <p:nvPicPr>
                        <p:cNvPr id="15408" name="Object 4">
                          <a:extLst>
                            <a:ext uri="{FF2B5EF4-FFF2-40B4-BE49-F238E27FC236}">
                              <a16:creationId xmlns:a16="http://schemas.microsoft.com/office/drawing/2014/main" id="{F33B62F5-76D1-4C1A-AE02-DE2D4178D6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9" name="TextBox 82">
              <a:extLst>
                <a:ext uri="{FF2B5EF4-FFF2-40B4-BE49-F238E27FC236}">
                  <a16:creationId xmlns:a16="http://schemas.microsoft.com/office/drawing/2014/main" id="{BF71284A-18DE-4BCF-B6B6-68998BA31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0320" y="4220284"/>
              <a:ext cx="106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sym typeface="Math1" pitchFamily="2" charset="2"/>
                </a:rPr>
                <a:t>        bbS</a:t>
              </a:r>
              <a:endParaRPr lang="en-US" altLang="en-US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endParaRPr>
            </a:p>
          </p:txBody>
        </p:sp>
      </p:grpSp>
      <p:grpSp>
        <p:nvGrpSpPr>
          <p:cNvPr id="15382" name="Group 94">
            <a:extLst>
              <a:ext uri="{FF2B5EF4-FFF2-40B4-BE49-F238E27FC236}">
                <a16:creationId xmlns:a16="http://schemas.microsoft.com/office/drawing/2014/main" id="{2151ECB8-D9C3-4E88-8BCC-D6E04F012933}"/>
              </a:ext>
            </a:extLst>
          </p:cNvPr>
          <p:cNvGrpSpPr>
            <a:grpSpLocks/>
          </p:cNvGrpSpPr>
          <p:nvPr/>
        </p:nvGrpSpPr>
        <p:grpSpPr bwMode="auto">
          <a:xfrm>
            <a:off x="7248525" y="6127750"/>
            <a:ext cx="1247775" cy="646113"/>
            <a:chOff x="7729972" y="4227637"/>
            <a:chExt cx="914400" cy="645361"/>
          </a:xfrm>
        </p:grpSpPr>
        <p:graphicFrame>
          <p:nvGraphicFramePr>
            <p:cNvPr id="15406" name="Object 4">
              <a:extLst>
                <a:ext uri="{FF2B5EF4-FFF2-40B4-BE49-F238E27FC236}">
                  <a16:creationId xmlns:a16="http://schemas.microsoft.com/office/drawing/2014/main" id="{F18FC44A-899E-4779-ABE2-50E018956C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7" name="Equation" r:id="rId15" imgW="190417" imgH="152334" progId="Equation.3">
                    <p:embed/>
                  </p:oleObj>
                </mc:Choice>
                <mc:Fallback>
                  <p:oleObj name="Equation" r:id="rId15" imgW="190417" imgH="152334" progId="Equation.3">
                    <p:embed/>
                    <p:pic>
                      <p:nvPicPr>
                        <p:cNvPr id="15406" name="Object 4">
                          <a:extLst>
                            <a:ext uri="{FF2B5EF4-FFF2-40B4-BE49-F238E27FC236}">
                              <a16:creationId xmlns:a16="http://schemas.microsoft.com/office/drawing/2014/main" id="{F18FC44A-899E-4779-ABE2-50E018956C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29B7E44-2E7F-4B11-B94F-600DF378001D}"/>
                </a:ext>
              </a:extLst>
            </p:cNvPr>
            <p:cNvSpPr txBox="1"/>
            <p:nvPr/>
          </p:nvSpPr>
          <p:spPr>
            <a:xfrm>
              <a:off x="7729972" y="4227637"/>
              <a:ext cx="914400" cy="645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dirty="0">
                  <a:latin typeface="Times New Roman" panose="02020603050405020304" pitchFamily="18" charset="0"/>
                  <a:sym typeface="Math1" pitchFamily="2" charset="2"/>
                </a:rPr>
                <a:t>          </a:t>
              </a:r>
              <a:r>
                <a:rPr lang="en-US" altLang="en-US" dirty="0"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bb</a:t>
              </a:r>
              <a:r>
                <a: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alatino Linotype" panose="02040502050505030304" pitchFamily="18" charset="0"/>
                  <a:sym typeface="Math1" pitchFamily="2" charset="2"/>
                </a:rPr>
                <a:t> ˄</a:t>
              </a:r>
            </a:p>
            <a:p>
              <a:pPr>
                <a:defRPr/>
              </a:pPr>
              <a:r>
                <a: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      =   bb</a:t>
              </a:r>
              <a:endParaRPr lang="en-US" altLang="en-US" dirty="0"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endParaRPr>
            </a:p>
          </p:txBody>
        </p:sp>
      </p:grp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AD1351BC-765E-447C-86B4-46808F41C75F}"/>
              </a:ext>
            </a:extLst>
          </p:cNvPr>
          <p:cNvSpPr/>
          <p:nvPr/>
        </p:nvSpPr>
        <p:spPr>
          <a:xfrm>
            <a:off x="6843713" y="2757488"/>
            <a:ext cx="2035175" cy="922337"/>
          </a:xfrm>
          <a:prstGeom prst="wedgeRoundRectCallout">
            <a:avLst>
              <a:gd name="adj1" fmla="val -187993"/>
              <a:gd name="adj2" fmla="val -166907"/>
              <a:gd name="adj3" fmla="val 16667"/>
            </a:avLst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3037" indent="-171450" algn="ctr"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ab can be generated by applying prods. (1) and prod. (2) once and then prod. (3).</a:t>
            </a:r>
          </a:p>
        </p:txBody>
      </p:sp>
      <p:grpSp>
        <p:nvGrpSpPr>
          <p:cNvPr id="15384" name="Group 77">
            <a:extLst>
              <a:ext uri="{FF2B5EF4-FFF2-40B4-BE49-F238E27FC236}">
                <a16:creationId xmlns:a16="http://schemas.microsoft.com/office/drawing/2014/main" id="{5820D694-A8C0-4650-BC6D-695DC31887B8}"/>
              </a:ext>
            </a:extLst>
          </p:cNvPr>
          <p:cNvGrpSpPr>
            <a:grpSpLocks/>
          </p:cNvGrpSpPr>
          <p:nvPr/>
        </p:nvGrpSpPr>
        <p:grpSpPr bwMode="auto">
          <a:xfrm>
            <a:off x="7535863" y="3651250"/>
            <a:ext cx="914400" cy="368300"/>
            <a:chOff x="7730320" y="4220284"/>
            <a:chExt cx="914400" cy="369332"/>
          </a:xfrm>
        </p:grpSpPr>
        <p:graphicFrame>
          <p:nvGraphicFramePr>
            <p:cNvPr id="15404" name="Object 4">
              <a:extLst>
                <a:ext uri="{FF2B5EF4-FFF2-40B4-BE49-F238E27FC236}">
                  <a16:creationId xmlns:a16="http://schemas.microsoft.com/office/drawing/2014/main" id="{54D44E8B-084A-4888-A8E7-A588DCB174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" name="Equation" r:id="rId16" imgW="190417" imgH="152334" progId="Equation.3">
                    <p:embed/>
                  </p:oleObj>
                </mc:Choice>
                <mc:Fallback>
                  <p:oleObj name="Equation" r:id="rId16" imgW="190417" imgH="152334" progId="Equation.3">
                    <p:embed/>
                    <p:pic>
                      <p:nvPicPr>
                        <p:cNvPr id="15404" name="Object 4">
                          <a:extLst>
                            <a:ext uri="{FF2B5EF4-FFF2-40B4-BE49-F238E27FC236}">
                              <a16:creationId xmlns:a16="http://schemas.microsoft.com/office/drawing/2014/main" id="{54D44E8B-084A-4888-A8E7-A588DCB174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5" name="TextBox 79">
              <a:extLst>
                <a:ext uri="{FF2B5EF4-FFF2-40B4-BE49-F238E27FC236}">
                  <a16:creationId xmlns:a16="http://schemas.microsoft.com/office/drawing/2014/main" id="{4B6310C0-5C41-4C37-8320-5A81FD804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0320" y="4220284"/>
              <a:ext cx="91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  <a:sym typeface="Math1" pitchFamily="2" charset="2"/>
                </a:rPr>
                <a:t>S      </a:t>
              </a: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aS</a:t>
              </a:r>
            </a:p>
          </p:txBody>
        </p:sp>
      </p:grpSp>
      <p:grpSp>
        <p:nvGrpSpPr>
          <p:cNvPr id="15385" name="Group 80">
            <a:extLst>
              <a:ext uri="{FF2B5EF4-FFF2-40B4-BE49-F238E27FC236}">
                <a16:creationId xmlns:a16="http://schemas.microsoft.com/office/drawing/2014/main" id="{4C6EE335-4790-4AA2-BD8A-825BFF041B72}"/>
              </a:ext>
            </a:extLst>
          </p:cNvPr>
          <p:cNvGrpSpPr>
            <a:grpSpLocks/>
          </p:cNvGrpSpPr>
          <p:nvPr/>
        </p:nvGrpSpPr>
        <p:grpSpPr bwMode="auto">
          <a:xfrm>
            <a:off x="7494588" y="3856038"/>
            <a:ext cx="1068387" cy="369887"/>
            <a:chOff x="7730320" y="4220284"/>
            <a:chExt cx="1068172" cy="369332"/>
          </a:xfrm>
        </p:grpSpPr>
        <p:graphicFrame>
          <p:nvGraphicFramePr>
            <p:cNvPr id="15402" name="Object 4">
              <a:extLst>
                <a:ext uri="{FF2B5EF4-FFF2-40B4-BE49-F238E27FC236}">
                  <a16:creationId xmlns:a16="http://schemas.microsoft.com/office/drawing/2014/main" id="{CA1F2248-D207-46C6-AA3A-CF9A03F52C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" name="Equation" r:id="rId17" imgW="190417" imgH="152334" progId="Equation.3">
                    <p:embed/>
                  </p:oleObj>
                </mc:Choice>
                <mc:Fallback>
                  <p:oleObj name="Equation" r:id="rId17" imgW="190417" imgH="152334" progId="Equation.3">
                    <p:embed/>
                    <p:pic>
                      <p:nvPicPr>
                        <p:cNvPr id="15402" name="Object 4">
                          <a:extLst>
                            <a:ext uri="{FF2B5EF4-FFF2-40B4-BE49-F238E27FC236}">
                              <a16:creationId xmlns:a16="http://schemas.microsoft.com/office/drawing/2014/main" id="{CA1F2248-D207-46C6-AA3A-CF9A03F52C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3" name="TextBox 82">
              <a:extLst>
                <a:ext uri="{FF2B5EF4-FFF2-40B4-BE49-F238E27FC236}">
                  <a16:creationId xmlns:a16="http://schemas.microsoft.com/office/drawing/2014/main" id="{C88F6007-746F-441B-BEC7-BFB77C1BA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0320" y="4220284"/>
              <a:ext cx="106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sym typeface="Math1" pitchFamily="2" charset="2"/>
                </a:rPr>
                <a:t>        abS</a:t>
              </a:r>
              <a:endParaRPr lang="en-US" altLang="en-US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endParaRPr>
            </a:p>
          </p:txBody>
        </p:sp>
      </p:grpSp>
      <p:grpSp>
        <p:nvGrpSpPr>
          <p:cNvPr id="15386" name="Group 94">
            <a:extLst>
              <a:ext uri="{FF2B5EF4-FFF2-40B4-BE49-F238E27FC236}">
                <a16:creationId xmlns:a16="http://schemas.microsoft.com/office/drawing/2014/main" id="{589DB77F-49B2-4B91-A7BA-1EDA7F9D5F8A}"/>
              </a:ext>
            </a:extLst>
          </p:cNvPr>
          <p:cNvGrpSpPr>
            <a:grpSpLocks/>
          </p:cNvGrpSpPr>
          <p:nvPr/>
        </p:nvGrpSpPr>
        <p:grpSpPr bwMode="auto">
          <a:xfrm>
            <a:off x="7435850" y="4124325"/>
            <a:ext cx="1247775" cy="646113"/>
            <a:chOff x="7729972" y="4227637"/>
            <a:chExt cx="914400" cy="645361"/>
          </a:xfrm>
        </p:grpSpPr>
        <p:graphicFrame>
          <p:nvGraphicFramePr>
            <p:cNvPr id="15400" name="Object 4">
              <a:extLst>
                <a:ext uri="{FF2B5EF4-FFF2-40B4-BE49-F238E27FC236}">
                  <a16:creationId xmlns:a16="http://schemas.microsoft.com/office/drawing/2014/main" id="{08ED9E3E-2BC4-45C2-81F8-4F903B1F31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" name="Equation" r:id="rId18" imgW="190417" imgH="152334" progId="Equation.3">
                    <p:embed/>
                  </p:oleObj>
                </mc:Choice>
                <mc:Fallback>
                  <p:oleObj name="Equation" r:id="rId18" imgW="190417" imgH="152334" progId="Equation.3">
                    <p:embed/>
                    <p:pic>
                      <p:nvPicPr>
                        <p:cNvPr id="15400" name="Object 4">
                          <a:extLst>
                            <a:ext uri="{FF2B5EF4-FFF2-40B4-BE49-F238E27FC236}">
                              <a16:creationId xmlns:a16="http://schemas.microsoft.com/office/drawing/2014/main" id="{08ED9E3E-2BC4-45C2-81F8-4F903B1F31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12D1B65-87B9-4E47-93B9-BCD347DADB7B}"/>
                </a:ext>
              </a:extLst>
            </p:cNvPr>
            <p:cNvSpPr txBox="1"/>
            <p:nvPr/>
          </p:nvSpPr>
          <p:spPr>
            <a:xfrm>
              <a:off x="7729972" y="4227637"/>
              <a:ext cx="914400" cy="645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dirty="0">
                  <a:latin typeface="Times New Roman" panose="02020603050405020304" pitchFamily="18" charset="0"/>
                  <a:sym typeface="Math1" pitchFamily="2" charset="2"/>
                </a:rPr>
                <a:t>          </a:t>
              </a:r>
              <a:r>
                <a:rPr lang="en-US" altLang="en-US" dirty="0"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ab</a:t>
              </a:r>
              <a:r>
                <a: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alatino Linotype" panose="02040502050505030304" pitchFamily="18" charset="0"/>
                  <a:sym typeface="Math1" pitchFamily="2" charset="2"/>
                </a:rPr>
                <a:t> ˄</a:t>
              </a:r>
            </a:p>
            <a:p>
              <a:pPr>
                <a:defRPr/>
              </a:pPr>
              <a:r>
                <a: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      =   ab</a:t>
              </a:r>
              <a:endParaRPr lang="en-US" altLang="en-US" dirty="0"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endParaRPr>
            </a:p>
          </p:txBody>
        </p:sp>
      </p:grp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416048CB-F2DA-4CCE-8A5C-E311863F1151}"/>
              </a:ext>
            </a:extLst>
          </p:cNvPr>
          <p:cNvSpPr/>
          <p:nvPr/>
        </p:nvSpPr>
        <p:spPr>
          <a:xfrm>
            <a:off x="6953250" y="1676400"/>
            <a:ext cx="2035175" cy="922338"/>
          </a:xfrm>
          <a:prstGeom prst="wedgeRoundRectCallout">
            <a:avLst>
              <a:gd name="adj1" fmla="val -175738"/>
              <a:gd name="adj2" fmla="val -48483"/>
              <a:gd name="adj3" fmla="val 16667"/>
            </a:avLst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3037" indent="-171450" algn="ctr">
              <a:buFont typeface="Wingdings" panose="05000000000000000000" pitchFamily="2" charset="2"/>
              <a:buChar char="v"/>
              <a:defRPr/>
            </a:pPr>
            <a:r>
              <a:rPr lang="en-US" sz="12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ba</a:t>
            </a:r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 can be generated by applying prod. (2) and prod. (1) once, and then  prod. (3) </a:t>
            </a:r>
          </a:p>
        </p:txBody>
      </p:sp>
      <p:grpSp>
        <p:nvGrpSpPr>
          <p:cNvPr id="15388" name="Group 77">
            <a:extLst>
              <a:ext uri="{FF2B5EF4-FFF2-40B4-BE49-F238E27FC236}">
                <a16:creationId xmlns:a16="http://schemas.microsoft.com/office/drawing/2014/main" id="{0AEB70F4-AC40-4CD3-8C69-DBB29DC39F1A}"/>
              </a:ext>
            </a:extLst>
          </p:cNvPr>
          <p:cNvGrpSpPr>
            <a:grpSpLocks/>
          </p:cNvGrpSpPr>
          <p:nvPr/>
        </p:nvGrpSpPr>
        <p:grpSpPr bwMode="auto">
          <a:xfrm>
            <a:off x="7507288" y="485775"/>
            <a:ext cx="914400" cy="368300"/>
            <a:chOff x="7730320" y="4220284"/>
            <a:chExt cx="914400" cy="369332"/>
          </a:xfrm>
        </p:grpSpPr>
        <p:graphicFrame>
          <p:nvGraphicFramePr>
            <p:cNvPr id="15398" name="Object 4">
              <a:extLst>
                <a:ext uri="{FF2B5EF4-FFF2-40B4-BE49-F238E27FC236}">
                  <a16:creationId xmlns:a16="http://schemas.microsoft.com/office/drawing/2014/main" id="{2E75A77D-EDCD-43A4-B8BA-B8DFE81CDE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1" name="Equation" r:id="rId19" imgW="190417" imgH="152334" progId="Equation.3">
                    <p:embed/>
                  </p:oleObj>
                </mc:Choice>
                <mc:Fallback>
                  <p:oleObj name="Equation" r:id="rId19" imgW="190417" imgH="152334" progId="Equation.3">
                    <p:embed/>
                    <p:pic>
                      <p:nvPicPr>
                        <p:cNvPr id="15398" name="Object 4">
                          <a:extLst>
                            <a:ext uri="{FF2B5EF4-FFF2-40B4-BE49-F238E27FC236}">
                              <a16:creationId xmlns:a16="http://schemas.microsoft.com/office/drawing/2014/main" id="{2E75A77D-EDCD-43A4-B8BA-B8DFE81CDE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9" name="TextBox 79">
              <a:extLst>
                <a:ext uri="{FF2B5EF4-FFF2-40B4-BE49-F238E27FC236}">
                  <a16:creationId xmlns:a16="http://schemas.microsoft.com/office/drawing/2014/main" id="{6233C7A7-1E98-43AB-AA1D-289152921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0320" y="4220284"/>
              <a:ext cx="91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  <a:sym typeface="Math1" pitchFamily="2" charset="2"/>
                </a:rPr>
                <a:t>S      b</a:t>
              </a: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S</a:t>
              </a:r>
            </a:p>
          </p:txBody>
        </p:sp>
      </p:grpSp>
      <p:grpSp>
        <p:nvGrpSpPr>
          <p:cNvPr id="15389" name="Group 80">
            <a:extLst>
              <a:ext uri="{FF2B5EF4-FFF2-40B4-BE49-F238E27FC236}">
                <a16:creationId xmlns:a16="http://schemas.microsoft.com/office/drawing/2014/main" id="{8890E1FE-099A-497C-9B07-FE4B2ACF616B}"/>
              </a:ext>
            </a:extLst>
          </p:cNvPr>
          <p:cNvGrpSpPr>
            <a:grpSpLocks/>
          </p:cNvGrpSpPr>
          <p:nvPr/>
        </p:nvGrpSpPr>
        <p:grpSpPr bwMode="auto">
          <a:xfrm>
            <a:off x="7466013" y="692150"/>
            <a:ext cx="1068387" cy="369888"/>
            <a:chOff x="7730320" y="4220284"/>
            <a:chExt cx="1068172" cy="369332"/>
          </a:xfrm>
        </p:grpSpPr>
        <p:graphicFrame>
          <p:nvGraphicFramePr>
            <p:cNvPr id="15396" name="Object 4">
              <a:extLst>
                <a:ext uri="{FF2B5EF4-FFF2-40B4-BE49-F238E27FC236}">
                  <a16:creationId xmlns:a16="http://schemas.microsoft.com/office/drawing/2014/main" id="{79078347-A667-4B28-AA4C-ED1168E316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" name="Equation" r:id="rId20" imgW="190417" imgH="152334" progId="Equation.3">
                    <p:embed/>
                  </p:oleObj>
                </mc:Choice>
                <mc:Fallback>
                  <p:oleObj name="Equation" r:id="rId20" imgW="190417" imgH="152334" progId="Equation.3">
                    <p:embed/>
                    <p:pic>
                      <p:nvPicPr>
                        <p:cNvPr id="15396" name="Object 4">
                          <a:extLst>
                            <a:ext uri="{FF2B5EF4-FFF2-40B4-BE49-F238E27FC236}">
                              <a16:creationId xmlns:a16="http://schemas.microsoft.com/office/drawing/2014/main" id="{79078347-A667-4B28-AA4C-ED1168E316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7" name="TextBox 82">
              <a:extLst>
                <a:ext uri="{FF2B5EF4-FFF2-40B4-BE49-F238E27FC236}">
                  <a16:creationId xmlns:a16="http://schemas.microsoft.com/office/drawing/2014/main" id="{72D267C8-EA77-4BE3-990A-A6324F65B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0320" y="4220284"/>
              <a:ext cx="106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Palatino Linotype" panose="02040502050505030304" pitchFamily="18" charset="0"/>
                  <a:sym typeface="Math1" pitchFamily="2" charset="2"/>
                </a:rPr>
                <a:t>        baS</a:t>
              </a:r>
              <a:endParaRPr lang="en-US" altLang="en-US"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endParaRPr>
            </a:p>
          </p:txBody>
        </p:sp>
      </p:grpSp>
      <p:grpSp>
        <p:nvGrpSpPr>
          <p:cNvPr id="15390" name="Group 94">
            <a:extLst>
              <a:ext uri="{FF2B5EF4-FFF2-40B4-BE49-F238E27FC236}">
                <a16:creationId xmlns:a16="http://schemas.microsoft.com/office/drawing/2014/main" id="{DE603D17-327A-4B97-A9C7-90DB331D24C7}"/>
              </a:ext>
            </a:extLst>
          </p:cNvPr>
          <p:cNvGrpSpPr>
            <a:grpSpLocks/>
          </p:cNvGrpSpPr>
          <p:nvPr/>
        </p:nvGrpSpPr>
        <p:grpSpPr bwMode="auto">
          <a:xfrm>
            <a:off x="7407275" y="960438"/>
            <a:ext cx="1247775" cy="646112"/>
            <a:chOff x="7729972" y="4227637"/>
            <a:chExt cx="914400" cy="645361"/>
          </a:xfrm>
        </p:grpSpPr>
        <p:graphicFrame>
          <p:nvGraphicFramePr>
            <p:cNvPr id="15394" name="Object 4">
              <a:extLst>
                <a:ext uri="{FF2B5EF4-FFF2-40B4-BE49-F238E27FC236}">
                  <a16:creationId xmlns:a16="http://schemas.microsoft.com/office/drawing/2014/main" id="{6EE3BC1F-55B1-42B0-85CE-4956404223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9486" y="4291460"/>
            <a:ext cx="585788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" name="Equation" r:id="rId21" imgW="190417" imgH="152334" progId="Equation.3">
                    <p:embed/>
                  </p:oleObj>
                </mc:Choice>
                <mc:Fallback>
                  <p:oleObj name="Equation" r:id="rId21" imgW="190417" imgH="152334" progId="Equation.3">
                    <p:embed/>
                    <p:pic>
                      <p:nvPicPr>
                        <p:cNvPr id="15394" name="Object 4">
                          <a:extLst>
                            <a:ext uri="{FF2B5EF4-FFF2-40B4-BE49-F238E27FC236}">
                              <a16:creationId xmlns:a16="http://schemas.microsoft.com/office/drawing/2014/main" id="{6EE3BC1F-55B1-42B0-85CE-4956404223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9486" y="4291460"/>
                          <a:ext cx="585788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EF82039-0CFA-4FA4-97B9-2E9EFE4EFAEA}"/>
                </a:ext>
              </a:extLst>
            </p:cNvPr>
            <p:cNvSpPr txBox="1"/>
            <p:nvPr/>
          </p:nvSpPr>
          <p:spPr>
            <a:xfrm>
              <a:off x="7729972" y="4227637"/>
              <a:ext cx="914400" cy="645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dirty="0">
                  <a:latin typeface="Times New Roman" panose="02020603050405020304" pitchFamily="18" charset="0"/>
                  <a:sym typeface="Math1" pitchFamily="2" charset="2"/>
                </a:rPr>
                <a:t>          </a:t>
              </a:r>
              <a:r>
                <a:rPr lang="en-US" altLang="en-US" dirty="0" err="1"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ba</a:t>
              </a:r>
              <a:r>
                <a: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alatino Linotype" panose="02040502050505030304" pitchFamily="18" charset="0"/>
                  <a:sym typeface="Math1" pitchFamily="2" charset="2"/>
                </a:rPr>
                <a:t> ˄</a:t>
              </a:r>
            </a:p>
            <a:p>
              <a:pPr>
                <a:defRPr/>
              </a:pPr>
              <a:r>
                <a: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      =   </a:t>
              </a:r>
              <a:r>
                <a:rPr lang="en-US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alatino Linotype" panose="02040502050505030304" pitchFamily="18" charset="0"/>
                  <a:cs typeface="Arial" panose="020B0604020202020204" pitchFamily="34" charset="0"/>
                  <a:sym typeface="Math1" pitchFamily="2" charset="2"/>
                </a:rPr>
                <a:t>ba</a:t>
              </a:r>
              <a:endParaRPr lang="en-US" altLang="en-US" dirty="0">
                <a:latin typeface="Palatino Linotype" panose="02040502050505030304" pitchFamily="18" charset="0"/>
                <a:cs typeface="Arial" panose="020B0604020202020204" pitchFamily="34" charset="0"/>
                <a:sym typeface="Math1" pitchFamily="2" charset="2"/>
              </a:endParaRPr>
            </a:p>
          </p:txBody>
        </p:sp>
      </p:grpSp>
      <p:sp>
        <p:nvSpPr>
          <p:cNvPr id="15391" name="Rectangle 2">
            <a:extLst>
              <a:ext uri="{FF2B5EF4-FFF2-40B4-BE49-F238E27FC236}">
                <a16:creationId xmlns:a16="http://schemas.microsoft.com/office/drawing/2014/main" id="{961FBA3D-1BC1-45CF-8867-0BE282AEC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016" y="2431256"/>
            <a:ext cx="31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Palatino Linotype" panose="02040502050505030304" pitchFamily="18" charset="0"/>
                <a:sym typeface="Math1" pitchFamily="2" charset="2"/>
              </a:rPr>
              <a:t>˄</a:t>
            </a:r>
          </a:p>
        </p:txBody>
      </p:sp>
    </p:spTree>
    <p:custDataLst>
      <p:tags r:id="rId2"/>
    </p:custDataLst>
  </p:cSld>
  <p:clrMapOvr>
    <a:masterClrMapping/>
  </p:clrMapOvr>
  <p:transition spd="slow" advTm="1674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2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40C1-C62C-48E9-A2B4-17234A177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371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b="1" i="1" dirty="0">
                <a:solidFill>
                  <a:srgbClr val="0070C0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1356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758A-B476-4939-86D1-983E36AD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901E-67EA-4B1F-942D-05D1341C88C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A7339-4A5E-4495-ABF0-8D0F0EAFC1B6}"/>
              </a:ext>
            </a:extLst>
          </p:cNvPr>
          <p:cNvSpPr/>
          <p:nvPr/>
        </p:nvSpPr>
        <p:spPr>
          <a:xfrm>
            <a:off x="1295400" y="2133600"/>
            <a:ext cx="632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Intersection of Two FAs</a:t>
            </a:r>
          </a:p>
        </p:txBody>
      </p:sp>
    </p:spTree>
    <p:extLst>
      <p:ext uri="{BB962C8B-B14F-4D97-AF65-F5344CB8AC3E}">
        <p14:creationId xmlns:p14="http://schemas.microsoft.com/office/powerpoint/2010/main" val="265874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758A-B476-4939-86D1-983E36AD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901E-67EA-4B1F-942D-05D1341C88C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A7339-4A5E-4495-ABF0-8D0F0EAFC1B6}"/>
              </a:ext>
            </a:extLst>
          </p:cNvPr>
          <p:cNvSpPr/>
          <p:nvPr/>
        </p:nvSpPr>
        <p:spPr>
          <a:xfrm>
            <a:off x="0" y="2828835"/>
            <a:ext cx="952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Method 1 (</a:t>
            </a:r>
            <a:r>
              <a:rPr lang="en-US" sz="36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Demorgan's</a:t>
            </a:r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law)</a:t>
            </a:r>
          </a:p>
          <a:p>
            <a:pPr algn="ctr"/>
            <a:endParaRPr lang="en-US" altLang="en-US" sz="36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5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78D0-D266-4006-B1F7-64232F24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B74D-84EA-4744-97C7-D67586C7234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40411C72-3A32-4CA0-9288-A5225E3A9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5608" y="609600"/>
            <a:ext cx="6712783" cy="85725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Complement of a language</a:t>
            </a:r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EC440E5F-C342-4D8E-91A7-16AF90527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196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Palatino Linotype" panose="02040502050505030304" pitchFamily="18" charset="0"/>
              </a:rPr>
              <a:t>Let L be a language defined over an alphabet </a:t>
            </a:r>
            <a:r>
              <a:rPr lang="el-GR" altLang="en-US" sz="2400" dirty="0">
                <a:latin typeface="Palatino Linotype" panose="02040502050505030304" pitchFamily="18" charset="0"/>
              </a:rPr>
              <a:t>Σ</a:t>
            </a:r>
            <a:r>
              <a:rPr lang="en-US" altLang="en-US" sz="2400" dirty="0">
                <a:latin typeface="Palatino Linotype" panose="02040502050505030304" pitchFamily="18" charset="0"/>
              </a:rPr>
              <a:t>, then the language of strings, defined over </a:t>
            </a:r>
            <a:r>
              <a:rPr lang="el-GR" altLang="en-US" sz="2400" dirty="0">
                <a:latin typeface="Palatino Linotype" panose="02040502050505030304" pitchFamily="18" charset="0"/>
              </a:rPr>
              <a:t>Σ</a:t>
            </a:r>
            <a:r>
              <a:rPr lang="en-US" altLang="en-US" sz="2400" dirty="0">
                <a:latin typeface="Palatino Linotype" panose="02040502050505030304" pitchFamily="18" charset="0"/>
              </a:rPr>
              <a:t>, </a:t>
            </a:r>
            <a:r>
              <a:rPr lang="en-US" altLang="en-US" sz="2400" b="1" dirty="0">
                <a:latin typeface="Palatino Linotype" panose="02040502050505030304" pitchFamily="18" charset="0"/>
              </a:rPr>
              <a:t>not belonging to L, </a:t>
            </a:r>
            <a:r>
              <a:rPr lang="en-US" altLang="en-US" sz="2400" dirty="0">
                <a:latin typeface="Palatino Linotype" panose="02040502050505030304" pitchFamily="18" charset="0"/>
              </a:rPr>
              <a:t>is called </a:t>
            </a:r>
            <a:r>
              <a:rPr lang="en-US" altLang="en-US" sz="2400" b="1" dirty="0">
                <a:latin typeface="Palatino Linotype" panose="02040502050505030304" pitchFamily="18" charset="0"/>
              </a:rPr>
              <a:t>Complement of the language L</a:t>
            </a:r>
            <a:r>
              <a:rPr lang="en-US" altLang="en-US" sz="2400" dirty="0">
                <a:latin typeface="Palatino Linotype" panose="02040502050505030304" pitchFamily="18" charset="0"/>
              </a:rPr>
              <a:t>, denoted by L</a:t>
            </a:r>
            <a:r>
              <a:rPr lang="en-US" altLang="en-US" sz="2400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2400" dirty="0">
                <a:latin typeface="Palatino Linotype" panose="02040502050505030304" pitchFamily="18" charset="0"/>
              </a:rPr>
              <a:t> or L</a:t>
            </a:r>
            <a:r>
              <a:rPr lang="en-US" altLang="en-US" sz="2400" b="1" baseline="100000" dirty="0">
                <a:latin typeface="Palatino Linotype" panose="02040502050505030304" pitchFamily="18" charset="0"/>
              </a:rPr>
              <a:t>/</a:t>
            </a:r>
            <a:r>
              <a:rPr lang="en-US" altLang="en-US" sz="2400" dirty="0">
                <a:latin typeface="Palatino Linotype" panose="02040502050505030304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u="sng" dirty="0">
                <a:latin typeface="Palatino Linotype" panose="02040502050505030304" pitchFamily="18" charset="0"/>
              </a:rPr>
              <a:t>Note</a:t>
            </a:r>
            <a:r>
              <a:rPr lang="en-US" altLang="en-US" sz="2400" dirty="0">
                <a:latin typeface="Palatino Linotype" panose="02040502050505030304" pitchFamily="18" charset="0"/>
              </a:rPr>
              <a:t>: To describe the complement of a language, it is very important to describe the alphabet of that language over which the language is defined.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Palatino Linotype" panose="02040502050505030304" pitchFamily="18" charset="0"/>
              </a:rPr>
              <a:t>For a certain language L, the complement of L</a:t>
            </a:r>
            <a:r>
              <a:rPr lang="en-US" altLang="en-US" sz="2400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2400" dirty="0">
                <a:latin typeface="Palatino Linotype" panose="02040502050505030304" pitchFamily="18" charset="0"/>
              </a:rPr>
              <a:t> is the given language L </a:t>
            </a:r>
            <a:r>
              <a:rPr lang="en-US" altLang="en-US" sz="2400" i="1" dirty="0">
                <a:latin typeface="Palatino Linotype" panose="02040502050505030304" pitchFamily="18" charset="0"/>
              </a:rPr>
              <a:t>i.e.</a:t>
            </a:r>
            <a:r>
              <a:rPr lang="en-US" altLang="en-US" sz="2400" dirty="0">
                <a:latin typeface="Palatino Linotype" panose="02040502050505030304" pitchFamily="18" charset="0"/>
              </a:rPr>
              <a:t> (</a:t>
            </a:r>
            <a:r>
              <a:rPr lang="en-US" altLang="en-US" sz="2400" dirty="0" err="1">
                <a:latin typeface="Palatino Linotype" panose="02040502050505030304" pitchFamily="18" charset="0"/>
              </a:rPr>
              <a:t>L</a:t>
            </a:r>
            <a:r>
              <a:rPr lang="en-US" altLang="en-US" sz="2400" baseline="40000" dirty="0" err="1">
                <a:latin typeface="Palatino Linotype" panose="02040502050505030304" pitchFamily="18" charset="0"/>
              </a:rPr>
              <a:t>c</a:t>
            </a:r>
            <a:r>
              <a:rPr lang="en-US" altLang="en-US" sz="2400" dirty="0">
                <a:latin typeface="Palatino Linotype" panose="02040502050505030304" pitchFamily="18" charset="0"/>
              </a:rPr>
              <a:t>)</a:t>
            </a:r>
            <a:r>
              <a:rPr lang="en-US" altLang="en-US" sz="2400" baseline="40000" dirty="0">
                <a:latin typeface="Palatino Linotype" panose="02040502050505030304" pitchFamily="18" charset="0"/>
              </a:rPr>
              <a:t>c  </a:t>
            </a:r>
            <a:r>
              <a:rPr lang="en-US" altLang="en-US" sz="2400" dirty="0">
                <a:latin typeface="Palatino Linotype" panose="02040502050505030304" pitchFamily="18" charset="0"/>
              </a:rPr>
              <a:t>= L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u="sng" dirty="0">
                <a:latin typeface="Palatino Linotype" panose="02040502050505030304" pitchFamily="18" charset="0"/>
              </a:rPr>
              <a:t>Theorem</a:t>
            </a:r>
            <a:r>
              <a:rPr lang="en-US" altLang="en-US" sz="2400" dirty="0">
                <a:latin typeface="Palatino Linotype" panose="02040502050505030304" pitchFamily="18" charset="0"/>
              </a:rPr>
              <a:t>: If L is a regular language, then, L</a:t>
            </a:r>
            <a:r>
              <a:rPr lang="en-US" altLang="en-US" sz="2400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2400" dirty="0">
                <a:latin typeface="Palatino Linotype" panose="02040502050505030304" pitchFamily="18" charset="0"/>
              </a:rPr>
              <a:t> is also a regular language.</a:t>
            </a:r>
            <a:r>
              <a:rPr lang="en-US" altLang="en-US" sz="2100" dirty="0">
                <a:latin typeface="Palatino Linotype" panose="0204050205050503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4B0B295C-F2C4-48C1-B1E7-37130C97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7A78-0F3A-402F-B158-9E6CDCF9F5F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81282" name="Rectangle 2">
            <a:extLst>
              <a:ext uri="{FF2B5EF4-FFF2-40B4-BE49-F238E27FC236}">
                <a16:creationId xmlns:a16="http://schemas.microsoft.com/office/drawing/2014/main" id="{DD913DFB-2027-4A6A-9091-F7E883D64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5829300" cy="501704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63073849-CC89-400E-AA62-F36D288CF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83263"/>
            <a:ext cx="8113841" cy="3200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 Let L be the language over the alphabet  </a:t>
            </a:r>
            <a:r>
              <a:rPr lang="el-GR" altLang="en-US" sz="1800" dirty="0"/>
              <a:t>Σ</a:t>
            </a:r>
            <a:r>
              <a:rPr lang="en-US" altLang="en-US" sz="1800" dirty="0"/>
              <a:t> = {a, b}, consisting of only two words aba and abb, then the FA accepting L may be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Converting final states to non-final states and old non-final states to final states, then FA accepting L</a:t>
            </a:r>
            <a:r>
              <a:rPr lang="en-US" altLang="en-US" sz="1800" baseline="40000" dirty="0"/>
              <a:t>c</a:t>
            </a:r>
            <a:r>
              <a:rPr lang="en-US" altLang="en-US" sz="1800" dirty="0"/>
              <a:t> may be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2467D-D5B4-4D4D-B00F-1B981F05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419837"/>
            <a:ext cx="5342648" cy="2151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A39B47-813E-4F43-A48C-CFF8EEBFC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64" y="1906472"/>
            <a:ext cx="4627375" cy="1907778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994D534-AA61-42DC-8A90-D00D6BC080EE}"/>
              </a:ext>
            </a:extLst>
          </p:cNvPr>
          <p:cNvSpPr/>
          <p:nvPr/>
        </p:nvSpPr>
        <p:spPr>
          <a:xfrm>
            <a:off x="1151648" y="3191661"/>
            <a:ext cx="1591552" cy="471086"/>
          </a:xfrm>
          <a:prstGeom prst="wedgeRoundRectCallout">
            <a:avLst>
              <a:gd name="adj1" fmla="val 45292"/>
              <a:gd name="adj2" fmla="val -13865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Original DFA</a:t>
            </a:r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0E525F1A-8E67-4FC5-B6E0-0E0D173C323F}"/>
              </a:ext>
            </a:extLst>
          </p:cNvPr>
          <p:cNvSpPr/>
          <p:nvPr/>
        </p:nvSpPr>
        <p:spPr>
          <a:xfrm>
            <a:off x="609600" y="6097844"/>
            <a:ext cx="2133600" cy="471086"/>
          </a:xfrm>
          <a:prstGeom prst="wedgeRoundRectCallout">
            <a:avLst>
              <a:gd name="adj1" fmla="val 39546"/>
              <a:gd name="adj2" fmla="val -19826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Complemented DFA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5C5B298F-E555-4E65-85E1-991CD188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2460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AAAF479-904A-459D-A268-CEA1F3EDEA4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kumimoji="0"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109AD3A-2D53-48FF-9438-B7B18CCE1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37482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altLang="en-US" sz="3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</a:t>
            </a:r>
            <a:r>
              <a:rPr lang="en-US" altLang="en-US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B08D157-BB65-4A04-AF40-07AF13DB8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61440"/>
            <a:ext cx="8229600" cy="43891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000" b="1" dirty="0"/>
              <a:t>((a+ b) (a + b))</a:t>
            </a:r>
            <a:r>
              <a:rPr lang="en-US" altLang="en-US" sz="2000" b="1" baseline="40000" dirty="0"/>
              <a:t>*   </a:t>
            </a:r>
            <a:r>
              <a:rPr lang="en-US" altLang="en-US" sz="2000" b="1" dirty="0">
                <a:solidFill>
                  <a:srgbClr val="0070C0"/>
                </a:solidFill>
              </a:rPr>
              <a:t>- For Even Length Strings   </a:t>
            </a:r>
            <a:endParaRPr lang="en-US" altLang="en-US" sz="2400" b="1" dirty="0">
              <a:solidFill>
                <a:srgbClr val="0070C0"/>
              </a:solidFill>
            </a:endParaRPr>
          </a:p>
          <a:p>
            <a:pPr marL="533400" indent="-533400">
              <a:buFont typeface="Monotype Sorts" pitchFamily="2" charset="2"/>
              <a:buNone/>
            </a:pPr>
            <a:endParaRPr lang="en-US" altLang="en-US" sz="2400" dirty="0">
              <a:solidFill>
                <a:srgbClr val="0070C0"/>
              </a:solidFill>
            </a:endParaRPr>
          </a:p>
          <a:p>
            <a:pPr marL="533400" indent="-533400">
              <a:buFont typeface="Monotype Sorts" pitchFamily="2" charset="2"/>
              <a:buNone/>
            </a:pPr>
            <a:endParaRPr lang="el-GR" altLang="en-US" sz="2400" dirty="0"/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1D3F0CAB-1C2A-490E-96AF-973B412FB42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736725"/>
            <a:ext cx="4857750" cy="2111375"/>
            <a:chOff x="924" y="2316"/>
            <a:chExt cx="3060" cy="1330"/>
          </a:xfrm>
        </p:grpSpPr>
        <p:grpSp>
          <p:nvGrpSpPr>
            <p:cNvPr id="7" name="Group 22">
              <a:extLst>
                <a:ext uri="{FF2B5EF4-FFF2-40B4-BE49-F238E27FC236}">
                  <a16:creationId xmlns:a16="http://schemas.microsoft.com/office/drawing/2014/main" id="{0C693770-09B7-4ECF-B8AC-C7F48C666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8" y="2661"/>
              <a:ext cx="566" cy="452"/>
              <a:chOff x="3178" y="2565"/>
              <a:chExt cx="566" cy="452"/>
            </a:xfrm>
          </p:grpSpPr>
          <p:sp>
            <p:nvSpPr>
              <p:cNvPr id="16" name="Oval 5">
                <a:extLst>
                  <a:ext uri="{FF2B5EF4-FFF2-40B4-BE49-F238E27FC236}">
                    <a16:creationId xmlns:a16="http://schemas.microsoft.com/office/drawing/2014/main" id="{7F942629-35F9-4F0C-9DEE-324C16CF3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4" y="2643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852594EF-9899-476E-B944-F0475DF27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8" y="2565"/>
                <a:ext cx="566" cy="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</a:t>
                </a:r>
                <a:r>
                  <a:rPr kumimoji="0" lang="en-US" alt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kumimoji="0" lang="en-US" altLang="en-US" sz="44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576A9E16-DF55-49A1-9E38-B0C524B8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3252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a, b</a:t>
              </a:r>
              <a:endParaRPr kumimoji="0" lang="en-US" altLang="en-US" sz="4400">
                <a:latin typeface="Times New Roman" panose="02020603050405020304" pitchFamily="18" charset="0"/>
              </a:endParaRPr>
            </a:p>
          </p:txBody>
        </p:sp>
        <p:grpSp>
          <p:nvGrpSpPr>
            <p:cNvPr id="10" name="Group 21">
              <a:extLst>
                <a:ext uri="{FF2B5EF4-FFF2-40B4-BE49-F238E27FC236}">
                  <a16:creationId xmlns:a16="http://schemas.microsoft.com/office/drawing/2014/main" id="{72D52241-489D-4370-8216-624BE2260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4" y="2664"/>
              <a:ext cx="566" cy="455"/>
              <a:chOff x="792" y="2598"/>
              <a:chExt cx="566" cy="455"/>
            </a:xfrm>
          </p:grpSpPr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1C49C17C-23D7-4AE9-9040-D8A540259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" y="2650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 Box 8">
                <a:extLst>
                  <a:ext uri="{FF2B5EF4-FFF2-40B4-BE49-F238E27FC236}">
                    <a16:creationId xmlns:a16="http://schemas.microsoft.com/office/drawing/2014/main" id="{26C74A2E-F3F8-460C-A448-1E3D7B528E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2" y="2598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y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x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3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</a:t>
                </a:r>
                <a:r>
                  <a:rPr kumimoji="0" lang="en-US" altLang="en-US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 </a:t>
                </a:r>
                <a:r>
                  <a:rPr lang="en-US" altLang="en-US" sz="2000">
                    <a:sym typeface="Symbol" panose="05050102010706020507" pitchFamily="18" charset="2"/>
                  </a:rPr>
                  <a:t></a:t>
                </a:r>
                <a:r>
                  <a:rPr kumimoji="0" lang="en-US" altLang="en-US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	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3872F4C-6147-4C31-AF0E-21A1D107B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" y="2436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602AD87F-0AFA-4D27-AC04-A2EAB951F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" y="2316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a, b</a:t>
              </a:r>
              <a:endParaRPr kumimoji="0"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8430B28-FA08-4356-910B-448BE762A28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344" y="3078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C2E60A6-C58F-4C23-8667-A2A598787AE4}"/>
              </a:ext>
            </a:extLst>
          </p:cNvPr>
          <p:cNvSpPr txBox="1"/>
          <p:nvPr/>
        </p:nvSpPr>
        <p:spPr>
          <a:xfrm>
            <a:off x="488950" y="3754624"/>
            <a:ext cx="569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1800" b="1" dirty="0"/>
              <a:t>((a+ b) (a + b))</a:t>
            </a:r>
            <a:r>
              <a:rPr lang="en-US" altLang="en-US" sz="1800" b="1" baseline="40000" dirty="0"/>
              <a:t>*   </a:t>
            </a:r>
            <a:r>
              <a:rPr lang="en-US" altLang="en-US" sz="1800" b="1" dirty="0">
                <a:solidFill>
                  <a:srgbClr val="0070C0"/>
                </a:solidFill>
              </a:rPr>
              <a:t>- For Odd Length Strings   </a:t>
            </a:r>
            <a:endParaRPr lang="en-US" altLang="en-US" sz="2000" b="1" dirty="0">
              <a:solidFill>
                <a:srgbClr val="0070C0"/>
              </a:solidFill>
            </a:endParaRPr>
          </a:p>
        </p:txBody>
      </p:sp>
      <p:grpSp>
        <p:nvGrpSpPr>
          <p:cNvPr id="28" name="Group 4">
            <a:extLst>
              <a:ext uri="{FF2B5EF4-FFF2-40B4-BE49-F238E27FC236}">
                <a16:creationId xmlns:a16="http://schemas.microsoft.com/office/drawing/2014/main" id="{5E60B898-9C8D-495D-8D4A-8BBFA3BA9759}"/>
              </a:ext>
            </a:extLst>
          </p:cNvPr>
          <p:cNvGrpSpPr>
            <a:grpSpLocks/>
          </p:cNvGrpSpPr>
          <p:nvPr/>
        </p:nvGrpSpPr>
        <p:grpSpPr bwMode="auto">
          <a:xfrm>
            <a:off x="2138362" y="4251908"/>
            <a:ext cx="4708525" cy="1962150"/>
            <a:chOff x="994" y="2052"/>
            <a:chExt cx="2966" cy="1236"/>
          </a:xfrm>
        </p:grpSpPr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40471230-E3DF-4498-8FBC-1B1B89D8E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487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6">
              <a:extLst>
                <a:ext uri="{FF2B5EF4-FFF2-40B4-BE49-F238E27FC236}">
                  <a16:creationId xmlns:a16="http://schemas.microsoft.com/office/drawing/2014/main" id="{088F994C-BA81-4990-B0FB-4C3CCF98A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2433"/>
              <a:ext cx="566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</a:t>
              </a:r>
              <a:r>
                <a:rPr kumimoji="0"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kumimoji="0"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5D1EF9FB-45F2-411A-B790-72174DB09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" y="3024"/>
              <a:ext cx="31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a,b</a:t>
              </a:r>
              <a:endParaRPr kumimoji="0"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71DF667E-A171-4E2A-B2F7-5180EA415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6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F7845B81-DCB9-4140-B483-1162C64D0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" y="242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</a:t>
              </a:r>
              <a:r>
                <a:rPr kumimoji="0"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kumimoji="0"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0"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	</a:t>
              </a: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0C2CD2C6-F422-46F8-AEEF-300499BA3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" y="2184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3C77069A-EC7B-46EE-AAFE-44983423B5A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344" y="2826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12">
              <a:extLst>
                <a:ext uri="{FF2B5EF4-FFF2-40B4-BE49-F238E27FC236}">
                  <a16:creationId xmlns:a16="http://schemas.microsoft.com/office/drawing/2014/main" id="{2AEF4C9E-4482-40A4-BF6D-6AD07C71D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2052"/>
              <a:ext cx="31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a,b</a:t>
              </a:r>
              <a:endParaRPr kumimoji="0" lang="en-US" altLang="en-US" sz="4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09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BCF6E38-EE92-4D74-B74C-A7A525A72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6447501" cy="644577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Theorem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2AA15E0-81B2-4569-B20E-17DB8BE35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7856" y="1676400"/>
            <a:ext cx="7810188" cy="470829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800" b="1" u="sng" dirty="0">
                <a:solidFill>
                  <a:srgbClr val="0070C0"/>
                </a:solidFill>
                <a:latin typeface="Palatino Linotype" panose="02040502050505030304" pitchFamily="18" charset="0"/>
              </a:rPr>
              <a:t>Statement</a:t>
            </a:r>
            <a:r>
              <a:rPr lang="en-US" alt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: </a:t>
            </a:r>
            <a:r>
              <a:rPr lang="en-US" altLang="en-US" sz="2800" dirty="0">
                <a:latin typeface="Palatino Linotype" panose="02040502050505030304" pitchFamily="18" charset="0"/>
              </a:rPr>
              <a:t>If L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1 </a:t>
            </a:r>
            <a:r>
              <a:rPr lang="en-US" altLang="en-US" sz="2800" dirty="0">
                <a:latin typeface="Palatino Linotype" panose="02040502050505030304" pitchFamily="18" charset="0"/>
              </a:rPr>
              <a:t>and L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800" dirty="0">
                <a:latin typeface="Palatino Linotype" panose="02040502050505030304" pitchFamily="18" charset="0"/>
              </a:rPr>
              <a:t> are two regular languages, then L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1 </a:t>
            </a:r>
            <a:r>
              <a:rPr lang="hy-AM" altLang="en-US" sz="2800" dirty="0">
                <a:latin typeface="Arial" panose="020B0604020202020204" pitchFamily="34" charset="0"/>
                <a:cs typeface="Arial" panose="020B0604020202020204" pitchFamily="34" charset="0"/>
                <a:sym typeface="Math1" pitchFamily="2" charset="2"/>
              </a:rPr>
              <a:t>Ո</a:t>
            </a:r>
            <a:r>
              <a:rPr lang="en-US" altLang="en-US" sz="2800" dirty="0">
                <a:latin typeface="Palatino Linotype" panose="02040502050505030304" pitchFamily="18" charset="0"/>
              </a:rPr>
              <a:t> L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800" dirty="0">
                <a:latin typeface="Palatino Linotype" panose="02040502050505030304" pitchFamily="18" charset="0"/>
              </a:rPr>
              <a:t> is also regular.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 u="sng" dirty="0">
                <a:solidFill>
                  <a:srgbClr val="0070C0"/>
                </a:solidFill>
                <a:latin typeface="Palatino Linotype" panose="02040502050505030304" pitchFamily="18" charset="0"/>
              </a:rPr>
              <a:t>Proof</a:t>
            </a:r>
            <a:r>
              <a:rPr lang="en-US" alt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: </a:t>
            </a:r>
            <a:r>
              <a:rPr lang="en-US" altLang="en-US" sz="2800" dirty="0">
                <a:latin typeface="Palatino Linotype" panose="02040502050505030304" pitchFamily="18" charset="0"/>
              </a:rPr>
              <a:t>Using De-Morgan's law for sets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800" dirty="0">
                <a:latin typeface="Palatino Linotype" panose="02040502050505030304" pitchFamily="18" charset="0"/>
              </a:rPr>
              <a:t>	</a:t>
            </a:r>
            <a:r>
              <a:rPr lang="en-US" altLang="en-US" sz="2800" b="1" dirty="0">
                <a:latin typeface="Palatino Linotype" panose="02040502050505030304" pitchFamily="18" charset="0"/>
              </a:rPr>
              <a:t>  (L</a:t>
            </a:r>
            <a:r>
              <a:rPr lang="en-US" altLang="en-US" sz="2800" b="1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2800" b="1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2800" b="1" baseline="-30000" dirty="0">
                <a:latin typeface="Palatino Linotype" panose="02040502050505030304" pitchFamily="18" charset="0"/>
              </a:rPr>
              <a:t> </a:t>
            </a:r>
            <a:r>
              <a:rPr lang="en-US" altLang="en-US" sz="2800" b="1" dirty="0">
                <a:latin typeface="Palatino Linotype" panose="02040502050505030304" pitchFamily="18" charset="0"/>
                <a:sym typeface="Math1" pitchFamily="2" charset="2"/>
              </a:rPr>
              <a:t>U</a:t>
            </a:r>
            <a:r>
              <a:rPr lang="en-US" altLang="en-US" sz="2800" b="1" dirty="0">
                <a:latin typeface="Palatino Linotype" panose="02040502050505030304" pitchFamily="18" charset="0"/>
              </a:rPr>
              <a:t> L</a:t>
            </a:r>
            <a:r>
              <a:rPr lang="en-US" altLang="en-US" sz="2800" b="1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800" b="1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2800" b="1" dirty="0">
                <a:latin typeface="Palatino Linotype" panose="02040502050505030304" pitchFamily="18" charset="0"/>
              </a:rPr>
              <a:t>)</a:t>
            </a:r>
            <a:r>
              <a:rPr lang="en-US" altLang="en-US" sz="2800" b="1" baseline="40000" dirty="0">
                <a:latin typeface="Palatino Linotype" panose="02040502050505030304" pitchFamily="18" charset="0"/>
              </a:rPr>
              <a:t>c </a:t>
            </a:r>
            <a:r>
              <a:rPr lang="en-US" altLang="en-US" sz="2800" b="1" dirty="0">
                <a:latin typeface="Palatino Linotype" panose="02040502050505030304" pitchFamily="18" charset="0"/>
              </a:rPr>
              <a:t> = (L</a:t>
            </a:r>
            <a:r>
              <a:rPr lang="en-US" altLang="en-US" sz="2800" b="1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2800" b="1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2800" b="1" dirty="0">
                <a:latin typeface="Palatino Linotype" panose="02040502050505030304" pitchFamily="18" charset="0"/>
              </a:rPr>
              <a:t>)</a:t>
            </a:r>
            <a:r>
              <a:rPr lang="en-US" altLang="en-US" sz="2800" b="1" baseline="40000" dirty="0">
                <a:latin typeface="Palatino Linotype" panose="02040502050505030304" pitchFamily="18" charset="0"/>
              </a:rPr>
              <a:t>c</a:t>
            </a:r>
            <a:r>
              <a:rPr lang="hy-AM" altLang="en-US" sz="2800" b="1" dirty="0">
                <a:latin typeface="Arial" panose="020B0604020202020204" pitchFamily="34" charset="0"/>
                <a:cs typeface="Arial" panose="020B0604020202020204" pitchFamily="34" charset="0"/>
                <a:sym typeface="Math1" pitchFamily="2" charset="2"/>
              </a:rPr>
              <a:t> Ո</a:t>
            </a:r>
            <a:r>
              <a:rPr lang="en-US" altLang="en-US" sz="2800" b="1" dirty="0">
                <a:latin typeface="Palatino Linotype" panose="02040502050505030304" pitchFamily="18" charset="0"/>
              </a:rPr>
              <a:t>(L</a:t>
            </a:r>
            <a:r>
              <a:rPr lang="en-US" altLang="en-US" sz="2800" b="1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800" b="1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2800" b="1" dirty="0">
                <a:latin typeface="Palatino Linotype" panose="02040502050505030304" pitchFamily="18" charset="0"/>
              </a:rPr>
              <a:t>)</a:t>
            </a:r>
            <a:r>
              <a:rPr lang="en-US" altLang="en-US" sz="2800" b="1" baseline="40000" dirty="0">
                <a:latin typeface="Palatino Linotype" panose="02040502050505030304" pitchFamily="18" charset="0"/>
              </a:rPr>
              <a:t>c </a:t>
            </a:r>
            <a:r>
              <a:rPr lang="en-US" altLang="en-US" sz="2800" b="1" dirty="0">
                <a:latin typeface="Palatino Linotype" panose="02040502050505030304" pitchFamily="18" charset="0"/>
              </a:rPr>
              <a:t>= L</a:t>
            </a:r>
            <a:r>
              <a:rPr lang="en-US" altLang="en-US" sz="2800" b="1" baseline="-30000" dirty="0">
                <a:latin typeface="Palatino Linotype" panose="02040502050505030304" pitchFamily="18" charset="0"/>
              </a:rPr>
              <a:t>1</a:t>
            </a:r>
            <a:r>
              <a:rPr lang="hy-AM" altLang="en-US" sz="2800" b="1" dirty="0">
                <a:latin typeface="Arial" panose="020B0604020202020204" pitchFamily="34" charset="0"/>
                <a:cs typeface="Arial" panose="020B0604020202020204" pitchFamily="34" charset="0"/>
                <a:sym typeface="Math1" pitchFamily="2" charset="2"/>
              </a:rPr>
              <a:t> Ո </a:t>
            </a:r>
            <a:r>
              <a:rPr lang="en-US" altLang="en-US" sz="2800" b="1" dirty="0">
                <a:latin typeface="Palatino Linotype" panose="02040502050505030304" pitchFamily="18" charset="0"/>
              </a:rPr>
              <a:t>L</a:t>
            </a:r>
            <a:r>
              <a:rPr lang="en-US" altLang="en-US" sz="2800" b="1" baseline="-30000" dirty="0">
                <a:latin typeface="Palatino Linotype" panose="02040502050505030304" pitchFamily="18" charset="0"/>
              </a:rPr>
              <a:t>2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altLang="en-US" sz="2800" b="1" baseline="-30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altLang="en-US" sz="2800" b="1" baseline="-30000" dirty="0">
              <a:latin typeface="Palatino Linotype" panose="0204050205050503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Palatino Linotype" panose="02040502050505030304" pitchFamily="18" charset="0"/>
              </a:rPr>
              <a:t>Since L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2800" baseline="40000" dirty="0">
                <a:latin typeface="Palatino Linotype" panose="02040502050505030304" pitchFamily="18" charset="0"/>
              </a:rPr>
              <a:t> </a:t>
            </a:r>
            <a:r>
              <a:rPr lang="en-US" altLang="en-US" sz="2800" dirty="0">
                <a:latin typeface="Palatino Linotype" panose="02040502050505030304" pitchFamily="18" charset="0"/>
                <a:sym typeface="Math1" pitchFamily="2" charset="2"/>
              </a:rPr>
              <a:t>and </a:t>
            </a:r>
            <a:r>
              <a:rPr lang="en-US" altLang="en-US" sz="2800" dirty="0">
                <a:latin typeface="Palatino Linotype" panose="02040502050505030304" pitchFamily="18" charset="0"/>
              </a:rPr>
              <a:t>L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800" dirty="0">
                <a:latin typeface="Palatino Linotype" panose="02040502050505030304" pitchFamily="18" charset="0"/>
              </a:rPr>
              <a:t> are regular languages, so are L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2800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 </a:t>
            </a:r>
            <a:r>
              <a:rPr lang="en-US" altLang="en-US" sz="2800" dirty="0">
                <a:latin typeface="Palatino Linotype" panose="02040502050505030304" pitchFamily="18" charset="0"/>
                <a:sym typeface="Math1" pitchFamily="2" charset="2"/>
              </a:rPr>
              <a:t>and</a:t>
            </a:r>
            <a:r>
              <a:rPr lang="en-US" altLang="en-US" sz="2800" dirty="0">
                <a:latin typeface="Palatino Linotype" panose="02040502050505030304" pitchFamily="18" charset="0"/>
              </a:rPr>
              <a:t> L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800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2800" dirty="0">
                <a:latin typeface="Palatino Linotype" panose="02040502050505030304" pitchFamily="18" charset="0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Palatino Linotype" panose="02040502050505030304" pitchFamily="18" charset="0"/>
              </a:rPr>
              <a:t>L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2800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 </a:t>
            </a:r>
            <a:r>
              <a:rPr lang="en-US" altLang="en-US" sz="2800" dirty="0">
                <a:latin typeface="Palatino Linotype" panose="02040502050505030304" pitchFamily="18" charset="0"/>
                <a:sym typeface="Math1" pitchFamily="2" charset="2"/>
              </a:rPr>
              <a:t>and</a:t>
            </a:r>
            <a:r>
              <a:rPr lang="en-US" altLang="en-US" sz="2800" dirty="0">
                <a:latin typeface="Palatino Linotype" panose="02040502050505030304" pitchFamily="18" charset="0"/>
              </a:rPr>
              <a:t> L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800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2800" dirty="0">
                <a:latin typeface="Palatino Linotype" panose="02040502050505030304" pitchFamily="18" charset="0"/>
              </a:rPr>
              <a:t> being regular provide </a:t>
            </a:r>
            <a:r>
              <a:rPr lang="en-US" altLang="en-US" sz="2400" dirty="0">
                <a:latin typeface="Palatino Linotype" panose="02040502050505030304" pitchFamily="18" charset="0"/>
              </a:rPr>
              <a:t>that</a:t>
            </a:r>
            <a:r>
              <a:rPr lang="en-US" altLang="en-US" sz="2800" dirty="0">
                <a:latin typeface="Palatino Linotype" panose="02040502050505030304" pitchFamily="18" charset="0"/>
              </a:rPr>
              <a:t> L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2800" baseline="40000" dirty="0">
                <a:latin typeface="Palatino Linotype" panose="02040502050505030304" pitchFamily="18" charset="0"/>
              </a:rPr>
              <a:t>c </a:t>
            </a:r>
            <a:r>
              <a:rPr lang="en-US" altLang="en-US" sz="2800" dirty="0">
                <a:latin typeface="Palatino Linotype" panose="02040502050505030304" pitchFamily="18" charset="0"/>
                <a:sym typeface="Math1" pitchFamily="2" charset="2"/>
              </a:rPr>
              <a:t>U</a:t>
            </a:r>
            <a:r>
              <a:rPr lang="en-US" altLang="en-US" sz="2800" baseline="40000" dirty="0">
                <a:latin typeface="Palatino Linotype" panose="02040502050505030304" pitchFamily="18" charset="0"/>
              </a:rPr>
              <a:t> </a:t>
            </a:r>
            <a:r>
              <a:rPr lang="en-US" altLang="en-US" sz="2800" dirty="0">
                <a:latin typeface="Palatino Linotype" panose="02040502050505030304" pitchFamily="18" charset="0"/>
              </a:rPr>
              <a:t>L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800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2800" dirty="0">
                <a:latin typeface="Palatino Linotype" panose="02040502050505030304" pitchFamily="18" charset="0"/>
              </a:rPr>
              <a:t> is also regular language and so  (L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2800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 </a:t>
            </a:r>
            <a:r>
              <a:rPr lang="en-US" altLang="en-US" sz="2800" dirty="0">
                <a:latin typeface="Palatino Linotype" panose="02040502050505030304" pitchFamily="18" charset="0"/>
                <a:sym typeface="Math1" pitchFamily="2" charset="2"/>
              </a:rPr>
              <a:t>U</a:t>
            </a:r>
            <a:r>
              <a:rPr lang="en-US" altLang="en-US" sz="2800" dirty="0">
                <a:latin typeface="Palatino Linotype" panose="02040502050505030304" pitchFamily="18" charset="0"/>
              </a:rPr>
              <a:t> L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800" baseline="40000" dirty="0">
                <a:latin typeface="Palatino Linotype" panose="02040502050505030304" pitchFamily="18" charset="0"/>
              </a:rPr>
              <a:t>c</a:t>
            </a:r>
            <a:r>
              <a:rPr lang="en-US" altLang="en-US" sz="2800" dirty="0">
                <a:latin typeface="Palatino Linotype" panose="02040502050505030304" pitchFamily="18" charset="0"/>
              </a:rPr>
              <a:t>)</a:t>
            </a:r>
            <a:r>
              <a:rPr lang="en-US" altLang="en-US" sz="2800" baseline="40000" dirty="0">
                <a:latin typeface="Palatino Linotype" panose="02040502050505030304" pitchFamily="18" charset="0"/>
              </a:rPr>
              <a:t>c </a:t>
            </a:r>
            <a:r>
              <a:rPr lang="en-US" altLang="en-US" sz="2800" dirty="0">
                <a:latin typeface="Palatino Linotype" panose="02040502050505030304" pitchFamily="18" charset="0"/>
              </a:rPr>
              <a:t>= L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1</a:t>
            </a:r>
            <a:r>
              <a:rPr lang="hy-AM" altLang="en-US" sz="2800" dirty="0">
                <a:latin typeface="Arial" panose="020B0604020202020204" pitchFamily="34" charset="0"/>
                <a:cs typeface="Arial" panose="020B0604020202020204" pitchFamily="34" charset="0"/>
                <a:sym typeface="Math1" pitchFamily="2" charset="2"/>
              </a:rPr>
              <a:t> Ո </a:t>
            </a:r>
            <a:r>
              <a:rPr lang="en-US" altLang="en-US" sz="2800" dirty="0">
                <a:latin typeface="Palatino Linotype" panose="02040502050505030304" pitchFamily="18" charset="0"/>
              </a:rPr>
              <a:t>L</a:t>
            </a:r>
            <a:r>
              <a:rPr lang="en-US" altLang="en-US" sz="28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800" dirty="0">
                <a:latin typeface="Palatino Linotype" panose="02040502050505030304" pitchFamily="18" charset="0"/>
              </a:rPr>
              <a:t>, being complement of regular language is regular language.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10911-FBEF-4F26-B71D-5EA79213600A}"/>
              </a:ext>
            </a:extLst>
          </p:cNvPr>
          <p:cNvSpPr txBox="1"/>
          <p:nvPr/>
        </p:nvSpPr>
        <p:spPr>
          <a:xfrm>
            <a:off x="1600200" y="3429000"/>
            <a:ext cx="637556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(</a:t>
            </a:r>
            <a:r>
              <a:rPr lang="en-US" altLang="en-US" sz="2400" b="1" dirty="0">
                <a:solidFill>
                  <a:srgbClr val="00B050"/>
                </a:solidFill>
              </a:rPr>
              <a:t>FA</a:t>
            </a:r>
            <a:r>
              <a:rPr lang="en-US" altLang="en-US" sz="2400" b="1" baseline="-30000" dirty="0">
                <a:solidFill>
                  <a:srgbClr val="00B050"/>
                </a:solidFill>
              </a:rPr>
              <a:t>1</a:t>
            </a:r>
            <a:r>
              <a:rPr lang="en-US" altLang="en-US" sz="2400" b="1" baseline="40000" dirty="0">
                <a:solidFill>
                  <a:srgbClr val="00B050"/>
                </a:solidFill>
                <a:latin typeface="Palatino Linotype" panose="02040502050505030304" pitchFamily="18" charset="0"/>
              </a:rPr>
              <a:t>c</a:t>
            </a:r>
            <a:r>
              <a:rPr lang="en-US" altLang="en-US" sz="2400" b="1" baseline="-300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400" b="1" dirty="0">
                <a:solidFill>
                  <a:srgbClr val="00B050"/>
                </a:solidFill>
                <a:latin typeface="Palatino Linotype" panose="02040502050505030304" pitchFamily="18" charset="0"/>
                <a:sym typeface="Math1" pitchFamily="2" charset="2"/>
              </a:rPr>
              <a:t>U</a:t>
            </a:r>
            <a:r>
              <a:rPr lang="en-US" alt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400" b="1" dirty="0">
                <a:solidFill>
                  <a:srgbClr val="00B050"/>
                </a:solidFill>
              </a:rPr>
              <a:t>FA</a:t>
            </a:r>
            <a:r>
              <a:rPr lang="en-US" altLang="en-US" sz="2400" b="1" baseline="-30000" dirty="0">
                <a:solidFill>
                  <a:srgbClr val="00B050"/>
                </a:solidFill>
              </a:rPr>
              <a:t>1</a:t>
            </a:r>
            <a:r>
              <a:rPr lang="en-US" altLang="en-US" sz="2400" b="1" baseline="40000" dirty="0">
                <a:solidFill>
                  <a:srgbClr val="00B050"/>
                </a:solidFill>
                <a:latin typeface="Palatino Linotype" panose="02040502050505030304" pitchFamily="18" charset="0"/>
              </a:rPr>
              <a:t>c</a:t>
            </a:r>
            <a:r>
              <a:rPr lang="en-US" alt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)</a:t>
            </a:r>
            <a:r>
              <a:rPr lang="en-US" altLang="en-US" sz="2400" b="1" baseline="40000" dirty="0">
                <a:solidFill>
                  <a:srgbClr val="00B050"/>
                </a:solidFill>
                <a:latin typeface="Palatino Linotype" panose="02040502050505030304" pitchFamily="18" charset="0"/>
              </a:rPr>
              <a:t>c </a:t>
            </a:r>
            <a:r>
              <a:rPr lang="en-US" alt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 = (FA</a:t>
            </a:r>
            <a:r>
              <a:rPr lang="en-US" altLang="en-US" sz="2400" b="1" baseline="-30000" dirty="0">
                <a:solidFill>
                  <a:srgbClr val="00B050"/>
                </a:solidFill>
                <a:latin typeface="Palatino Linotype" panose="02040502050505030304" pitchFamily="18" charset="0"/>
              </a:rPr>
              <a:t>1</a:t>
            </a:r>
            <a:r>
              <a:rPr lang="en-US" altLang="en-US" sz="2400" b="1" baseline="40000" dirty="0">
                <a:solidFill>
                  <a:srgbClr val="00B050"/>
                </a:solidFill>
                <a:latin typeface="Palatino Linotype" panose="02040502050505030304" pitchFamily="18" charset="0"/>
              </a:rPr>
              <a:t>c</a:t>
            </a:r>
            <a:r>
              <a:rPr lang="en-US" alt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)</a:t>
            </a:r>
            <a:r>
              <a:rPr lang="en-US" altLang="en-US" sz="2400" b="1" baseline="40000" dirty="0">
                <a:solidFill>
                  <a:srgbClr val="00B050"/>
                </a:solidFill>
                <a:latin typeface="Palatino Linotype" panose="02040502050505030304" pitchFamily="18" charset="0"/>
              </a:rPr>
              <a:t>c</a:t>
            </a:r>
            <a:r>
              <a:rPr lang="hy-AM" alt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ath1" pitchFamily="2" charset="2"/>
              </a:rPr>
              <a:t> Ո</a:t>
            </a:r>
            <a:r>
              <a:rPr lang="en-US" alt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(FA</a:t>
            </a:r>
            <a:r>
              <a:rPr lang="en-US" altLang="en-US" sz="2400" b="1" baseline="-30000" dirty="0">
                <a:solidFill>
                  <a:srgbClr val="00B050"/>
                </a:solidFill>
                <a:latin typeface="Palatino Linotype" panose="02040502050505030304" pitchFamily="18" charset="0"/>
              </a:rPr>
              <a:t>2</a:t>
            </a:r>
            <a:r>
              <a:rPr lang="en-US" altLang="en-US" sz="2400" b="1" baseline="40000" dirty="0">
                <a:solidFill>
                  <a:srgbClr val="00B050"/>
                </a:solidFill>
                <a:latin typeface="Palatino Linotype" panose="02040502050505030304" pitchFamily="18" charset="0"/>
              </a:rPr>
              <a:t>c</a:t>
            </a:r>
            <a:r>
              <a:rPr lang="en-US" alt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)</a:t>
            </a:r>
            <a:r>
              <a:rPr lang="en-US" altLang="en-US" sz="2400" b="1" baseline="40000" dirty="0">
                <a:solidFill>
                  <a:srgbClr val="00B050"/>
                </a:solidFill>
                <a:latin typeface="Palatino Linotype" panose="02040502050505030304" pitchFamily="18" charset="0"/>
              </a:rPr>
              <a:t>c </a:t>
            </a:r>
            <a:r>
              <a:rPr lang="en-US" alt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=FA</a:t>
            </a:r>
            <a:r>
              <a:rPr lang="en-US" altLang="en-US" sz="2400" b="1" baseline="-30000" dirty="0">
                <a:solidFill>
                  <a:srgbClr val="00B050"/>
                </a:solidFill>
                <a:latin typeface="Palatino Linotype" panose="02040502050505030304" pitchFamily="18" charset="0"/>
              </a:rPr>
              <a:t>1</a:t>
            </a:r>
            <a:r>
              <a:rPr lang="hy-AM" alt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ath1" pitchFamily="2" charset="2"/>
              </a:rPr>
              <a:t> Ո </a:t>
            </a:r>
            <a:r>
              <a:rPr lang="en-US" alt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Math1" pitchFamily="2" charset="2"/>
              </a:rPr>
              <a:t>FA</a:t>
            </a:r>
            <a:r>
              <a:rPr lang="en-US" altLang="en-US" sz="2400" b="1" baseline="-30000" dirty="0">
                <a:solidFill>
                  <a:srgbClr val="00B050"/>
                </a:solidFill>
                <a:latin typeface="Palatino Linotype" panose="02040502050505030304" pitchFamily="18" charset="0"/>
              </a:rPr>
              <a:t>2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300ED6F-B3D0-4136-94BD-6A454F9C7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Remark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886EB2C-9274-455B-AF55-1570C6122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250" b="1" dirty="0">
                <a:latin typeface="Palatino Linotype" panose="02040502050505030304" pitchFamily="18" charset="0"/>
              </a:rPr>
              <a:t>Following is a remark </a:t>
            </a:r>
            <a:r>
              <a:rPr lang="en-US" altLang="en-US" sz="2250" dirty="0"/>
              <a:t>	</a:t>
            </a:r>
          </a:p>
          <a:p>
            <a:pPr marL="630238" indent="-342900"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Palatino Linotype" panose="02040502050505030304" pitchFamily="18" charset="0"/>
              </a:rPr>
              <a:t> If  L</a:t>
            </a:r>
            <a:r>
              <a:rPr lang="en-US" altLang="en-US" sz="24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2400" baseline="40000" dirty="0">
                <a:latin typeface="Palatino Linotype" panose="02040502050505030304" pitchFamily="18" charset="0"/>
              </a:rPr>
              <a:t> </a:t>
            </a:r>
            <a:r>
              <a:rPr lang="en-US" altLang="en-US" sz="2400" dirty="0">
                <a:latin typeface="Palatino Linotype" panose="02040502050505030304" pitchFamily="18" charset="0"/>
                <a:sym typeface="Math1" pitchFamily="2" charset="2"/>
              </a:rPr>
              <a:t>and </a:t>
            </a:r>
            <a:r>
              <a:rPr lang="en-US" altLang="en-US" sz="2400" baseline="40000" dirty="0">
                <a:latin typeface="Palatino Linotype" panose="02040502050505030304" pitchFamily="18" charset="0"/>
              </a:rPr>
              <a:t> </a:t>
            </a:r>
            <a:r>
              <a:rPr lang="en-US" altLang="en-US" sz="2400" dirty="0">
                <a:latin typeface="Palatino Linotype" panose="02040502050505030304" pitchFamily="18" charset="0"/>
              </a:rPr>
              <a:t>L</a:t>
            </a:r>
            <a:r>
              <a:rPr lang="en-US" altLang="en-US" sz="24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400" dirty="0">
                <a:latin typeface="Palatino Linotype" panose="02040502050505030304" pitchFamily="18" charset="0"/>
              </a:rPr>
              <a:t> are regular languages, then these can be expressed by the corresponding FAs. </a:t>
            </a:r>
          </a:p>
          <a:p>
            <a:pPr marL="630238" indent="-342900"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Palatino Linotype" panose="02040502050505030304" pitchFamily="18" charset="0"/>
              </a:rPr>
              <a:t> Finding regular expressions defining the language </a:t>
            </a:r>
          </a:p>
          <a:p>
            <a:pPr marL="749300" indent="-461963" algn="just">
              <a:buNone/>
            </a:pPr>
            <a:r>
              <a:rPr lang="en-US" altLang="en-US" sz="2400" dirty="0">
                <a:latin typeface="Palatino Linotype" panose="02040502050505030304" pitchFamily="18" charset="0"/>
              </a:rPr>
              <a:t>      L</a:t>
            </a:r>
            <a:r>
              <a:rPr lang="en-US" altLang="en-US" sz="2400" baseline="-30000" dirty="0">
                <a:latin typeface="Palatino Linotype" panose="02040502050505030304" pitchFamily="18" charset="0"/>
              </a:rPr>
              <a:t>1</a:t>
            </a:r>
            <a:r>
              <a:rPr lang="en-US" altLang="en-US" sz="2400" baseline="40000" dirty="0">
                <a:latin typeface="Palatino Linotype" panose="02040502050505030304" pitchFamily="18" charset="0"/>
              </a:rPr>
              <a:t> </a:t>
            </a:r>
            <a:r>
              <a:rPr lang="hy-AM" altLang="en-US" sz="2400" dirty="0">
                <a:latin typeface="Arial" panose="020B0604020202020204" pitchFamily="34" charset="0"/>
                <a:cs typeface="Arial" panose="020B0604020202020204" pitchFamily="34" charset="0"/>
                <a:sym typeface="Math1" pitchFamily="2" charset="2"/>
              </a:rPr>
              <a:t>Ո</a:t>
            </a:r>
            <a:r>
              <a:rPr lang="en-US" altLang="en-US" sz="24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2400" baseline="40000" dirty="0">
                <a:latin typeface="Palatino Linotype" panose="02040502050505030304" pitchFamily="18" charset="0"/>
              </a:rPr>
              <a:t> </a:t>
            </a:r>
            <a:r>
              <a:rPr lang="en-US" altLang="en-US" sz="2400" dirty="0">
                <a:latin typeface="Palatino Linotype" panose="02040502050505030304" pitchFamily="18" charset="0"/>
              </a:rPr>
              <a:t>L</a:t>
            </a:r>
            <a:r>
              <a:rPr lang="en-US" altLang="en-US" sz="2400" baseline="-30000" dirty="0">
                <a:latin typeface="Palatino Linotype" panose="02040502050505030304" pitchFamily="18" charset="0"/>
              </a:rPr>
              <a:t>2</a:t>
            </a:r>
            <a:r>
              <a:rPr lang="en-US" altLang="en-US" sz="2400" dirty="0">
                <a:latin typeface="Palatino Linotype" panose="02040502050505030304" pitchFamily="18" charset="0"/>
              </a:rPr>
              <a:t> is not so easy and building corresponding FA    is rather harder.</a:t>
            </a:r>
          </a:p>
          <a:p>
            <a:pPr marL="630238" indent="-342900" algn="just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Palatino Linotype" panose="02040502050505030304" pitchFamily="18" charset="0"/>
              </a:rPr>
              <a:t> Following is an example of finding an FA accepting the intersection of two regular languages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.6|5.7|14.3|9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3|0.9|0.2|0.2|0.2|0.2|0.2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5538</TotalTime>
  <Words>2125</Words>
  <Application>Microsoft Office PowerPoint</Application>
  <PresentationFormat>On-screen Show (4:3)</PresentationFormat>
  <Paragraphs>444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Calibri</vt:lpstr>
      <vt:lpstr>Constantia</vt:lpstr>
      <vt:lpstr>Monotype Sorts</vt:lpstr>
      <vt:lpstr>Palatino Linotype</vt:lpstr>
      <vt:lpstr>Patino</vt:lpstr>
      <vt:lpstr>Tahoma</vt:lpstr>
      <vt:lpstr>Times New Roman</vt:lpstr>
      <vt:lpstr>Trebuchet MS</vt:lpstr>
      <vt:lpstr>Wingdings</vt:lpstr>
      <vt:lpstr>Wingdings 2</vt:lpstr>
      <vt:lpstr>Wingdings 3</vt:lpstr>
      <vt:lpstr>Flow</vt:lpstr>
      <vt:lpstr>Equation</vt:lpstr>
      <vt:lpstr>Theory of Automata</vt:lpstr>
      <vt:lpstr>Revision</vt:lpstr>
      <vt:lpstr>PowerPoint Presentation</vt:lpstr>
      <vt:lpstr>PowerPoint Presentation</vt:lpstr>
      <vt:lpstr>Complement of a language</vt:lpstr>
      <vt:lpstr>Example</vt:lpstr>
      <vt:lpstr>Example </vt:lpstr>
      <vt:lpstr>Theorem</vt:lpstr>
      <vt:lpstr>Remark</vt:lpstr>
      <vt:lpstr>Example</vt:lpstr>
      <vt:lpstr>Example</vt:lpstr>
      <vt:lpstr>Example</vt:lpstr>
      <vt:lpstr>Example continued …</vt:lpstr>
      <vt:lpstr>Practice</vt:lpstr>
      <vt:lpstr>PowerPoint Presentation</vt:lpstr>
      <vt:lpstr>Example</vt:lpstr>
      <vt:lpstr>Practice</vt:lpstr>
      <vt:lpstr>Rules</vt:lpstr>
      <vt:lpstr>PowerPoint Presentation</vt:lpstr>
      <vt:lpstr>Definition of Context Free Grammar </vt:lpstr>
      <vt:lpstr>Why Context Free Grammar?</vt:lpstr>
      <vt:lpstr>PowerPoint Presentation</vt:lpstr>
      <vt:lpstr>PowerPoint Presentation</vt:lpstr>
      <vt:lpstr>Context Free Language (CFL)</vt:lpstr>
      <vt:lpstr>Regular Expression to CFG Conversion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Muhammad Fayaz</cp:lastModifiedBy>
  <cp:revision>866</cp:revision>
  <cp:lastPrinted>2021-10-06T09:37:52Z</cp:lastPrinted>
  <dcterms:created xsi:type="dcterms:W3CDTF">2006-08-16T00:00:00Z</dcterms:created>
  <dcterms:modified xsi:type="dcterms:W3CDTF">2021-10-26T04:17:20Z</dcterms:modified>
</cp:coreProperties>
</file>