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374" r:id="rId3"/>
    <p:sldId id="284" r:id="rId4"/>
    <p:sldId id="324" r:id="rId5"/>
    <p:sldId id="379" r:id="rId6"/>
    <p:sldId id="361" r:id="rId7"/>
    <p:sldId id="380" r:id="rId8"/>
    <p:sldId id="381" r:id="rId9"/>
    <p:sldId id="382" r:id="rId10"/>
    <p:sldId id="383" r:id="rId11"/>
    <p:sldId id="272" r:id="rId12"/>
    <p:sldId id="384" r:id="rId13"/>
    <p:sldId id="385" r:id="rId14"/>
    <p:sldId id="386" r:id="rId15"/>
    <p:sldId id="387" r:id="rId16"/>
    <p:sldId id="303" r:id="rId17"/>
    <p:sldId id="281" r:id="rId18"/>
    <p:sldId id="282" r:id="rId19"/>
    <p:sldId id="283" r:id="rId20"/>
    <p:sldId id="376" r:id="rId21"/>
    <p:sldId id="388" r:id="rId22"/>
    <p:sldId id="389" r:id="rId23"/>
    <p:sldId id="390" r:id="rId24"/>
    <p:sldId id="286" r:id="rId25"/>
    <p:sldId id="392" r:id="rId26"/>
    <p:sldId id="393" r:id="rId27"/>
    <p:sldId id="394" r:id="rId28"/>
    <p:sldId id="396" r:id="rId29"/>
    <p:sldId id="307" r:id="rId30"/>
    <p:sldId id="308" r:id="rId31"/>
    <p:sldId id="405" r:id="rId32"/>
    <p:sldId id="310" r:id="rId33"/>
    <p:sldId id="311" r:id="rId34"/>
    <p:sldId id="403" r:id="rId35"/>
    <p:sldId id="40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66F50-7846-4840-805E-9FD23634789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E785F-C64E-4762-9453-A2FB756E9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883" indent="-285724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2898" indent="-22858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600057" indent="-22858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7217" indent="-22858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290988AC-8D12-4A8F-8107-3EF0AC008943}" type="slidenum">
              <a:rPr lang="en-US" sz="1200">
                <a:cs typeface="Browallia New" pitchFamily="34" charset="-34"/>
              </a:rPr>
              <a:pPr eaLnBrk="1" hangingPunct="1"/>
              <a:t>4</a:t>
            </a:fld>
            <a:endParaRPr lang="th-TH" sz="1200" dirty="0">
              <a:cs typeface="Browallia New" pitchFamily="34" charset="-34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CD4E5725-740E-4039-9F2A-C70D7E6C79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DA03A6-50E7-47C4-8942-5C859C1EB526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5001E42-A4FB-4F62-BC9C-357318535B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9EF3F5F-16FD-4F96-9A5B-46BC632B4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3794-045E-473D-AB38-0795FBEB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EEE2B-DD6C-4CB7-B00C-FBA66EEC213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05AEE-8E0F-4E56-B4A2-0BE55464D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60F66-5784-40F4-92A8-2FF9459D31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F00AEE-4FA5-4CC4-958C-21449361E8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4E293-01E4-4153-8CAE-718F6514EB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5D985-7ED7-4102-AFBC-D5232222FD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Theory of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Lecture # 1</a:t>
            </a:r>
          </a:p>
          <a:p>
            <a:pPr algn="ctr"/>
            <a:r>
              <a:rPr lang="en-US" dirty="0"/>
              <a:t>Dr. Muhammad Fayaz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>
            <a:extLst>
              <a:ext uri="{FF2B5EF4-FFF2-40B4-BE49-F238E27FC236}">
                <a16:creationId xmlns:a16="http://schemas.microsoft.com/office/drawing/2014/main" id="{F7A5B1C2-001A-4E73-95A5-8683E014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819602C-1499-4C2E-9D19-4587CCAC1DAD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10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C72652D-8A5F-47CD-BCC3-674AC51F6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NOTE: 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4A91C30-6EF4-411D-925F-0881E980AC0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1644650"/>
            <a:ext cx="8382000" cy="4438650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en-US" sz="3000" u="sng" dirty="0"/>
              <a:t>EMPTY STRING or NULL STRING</a:t>
            </a:r>
          </a:p>
          <a:p>
            <a:r>
              <a:rPr lang="en-US" altLang="en-US" sz="3000" dirty="0"/>
              <a:t>Sometimes a string with no symbol at all is used, denoted by (Small Greek letter Lambda) </a:t>
            </a:r>
            <a:r>
              <a:rPr lang="el-GR" altLang="en-US" sz="3000" dirty="0"/>
              <a:t>λ</a:t>
            </a:r>
            <a:r>
              <a:rPr lang="en-US" altLang="en-US" sz="3000" dirty="0"/>
              <a:t> or (Capital Greek letter Lambda) </a:t>
            </a:r>
            <a:r>
              <a:rPr lang="el-GR" altLang="en-US" sz="3000" dirty="0"/>
              <a:t>Λ</a:t>
            </a:r>
            <a:r>
              <a:rPr lang="en-US" altLang="en-US" sz="3000" dirty="0"/>
              <a:t>, is called an empty string or null string.</a:t>
            </a:r>
          </a:p>
          <a:p>
            <a:pPr>
              <a:buFont typeface="Monotype Sorts" pitchFamily="2" charset="2"/>
              <a:buNone/>
            </a:pPr>
            <a:endParaRPr lang="el-GR" altLang="en-US" sz="3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184ED203-8CA9-4E52-8319-E11E5C72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8E9033D-C337-4C9C-867B-77FC67F74D8E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11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CAC4F53-ED9F-46AB-936B-C6D70ECAF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3037"/>
            <a:ext cx="8229600" cy="1143000"/>
          </a:xfrm>
        </p:spPr>
        <p:txBody>
          <a:bodyPr/>
          <a:lstStyle/>
          <a:p>
            <a:pPr algn="ctr"/>
            <a:r>
              <a:rPr lang="en-US" altLang="en-US" b="1" dirty="0"/>
              <a:t>Words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A1F1527-1A83-4AE6-AD86-266F99ED9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17880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000" dirty="0"/>
              <a:t> Definition: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/>
              <a:t>	Words are strings belonging to some language.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/>
              <a:t>Example: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/>
              <a:t>	If </a:t>
            </a:r>
            <a:r>
              <a:rPr lang="el-GR" altLang="en-US" sz="3000" dirty="0"/>
              <a:t>Σ</a:t>
            </a:r>
            <a:r>
              <a:rPr lang="en-US" altLang="en-US" sz="3000" dirty="0"/>
              <a:t>= {x} then a language L can be defined as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/>
              <a:t>   L={</a:t>
            </a:r>
            <a:r>
              <a:rPr lang="en-US" altLang="en-US" sz="3000" dirty="0" err="1"/>
              <a:t>x</a:t>
            </a:r>
            <a:r>
              <a:rPr lang="en-US" altLang="en-US" sz="3000" baseline="30000" dirty="0" err="1"/>
              <a:t>n</a:t>
            </a:r>
            <a:r>
              <a:rPr lang="en-US" altLang="en-US" sz="3000" baseline="30000" dirty="0"/>
              <a:t> </a:t>
            </a:r>
            <a:r>
              <a:rPr lang="en-US" altLang="en-US" sz="3000" dirty="0"/>
              <a:t>: n=1,2,3,…..} or L={</a:t>
            </a:r>
            <a:r>
              <a:rPr lang="en-US" altLang="en-US" sz="3000" dirty="0" err="1"/>
              <a:t>x,xx,xxx</a:t>
            </a:r>
            <a:r>
              <a:rPr lang="en-US" altLang="en-US" sz="3000" dirty="0"/>
              <a:t>,….}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/>
              <a:t>   Here </a:t>
            </a:r>
            <a:r>
              <a:rPr lang="en-US" altLang="en-US" sz="3000" dirty="0" err="1"/>
              <a:t>x,xx</a:t>
            </a:r>
            <a:r>
              <a:rPr lang="en-US" altLang="en-US" sz="3000" dirty="0"/>
              <a:t>,… are the words of 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5704CCC2-39C7-472B-8261-F28EEB49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685948FB-04B1-411D-B22C-54D97DB7AB16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12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3EBFAD0-1680-4956-AEBA-907AF8443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NOTE: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6AF7C23-73A2-406C-87CA-C0FF28CEA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r>
              <a:rPr lang="en-US" altLang="en-US" sz="3200"/>
              <a:t>All words are strings, but not all strings are words.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2A0A1A54-551B-4D9E-AB20-F3C78A4A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6BB381BA-C647-44C6-856C-346C7F97DCFF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13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439A109-019E-4D32-AFC8-827A160B1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altLang="en-US" b="1" dirty="0"/>
              <a:t>Length of Strings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380B282-5531-4582-BF5C-CAECF799B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000" b="1" dirty="0"/>
              <a:t>Definition:</a:t>
            </a:r>
          </a:p>
          <a:p>
            <a:pPr>
              <a:buFont typeface="Monotype Sorts" pitchFamily="2" charset="2"/>
              <a:buNone/>
            </a:pPr>
            <a:r>
              <a:rPr lang="en-US" altLang="en-US" sz="3000" dirty="0"/>
              <a:t>	The length of string s, denoted by |s|, is the number of letters in the string.</a:t>
            </a:r>
          </a:p>
          <a:p>
            <a:r>
              <a:rPr lang="en-US" altLang="en-US" sz="3000" dirty="0"/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 altLang="en-US" sz="3000" dirty="0"/>
              <a:t>	</a:t>
            </a:r>
            <a:r>
              <a:rPr lang="el-GR" altLang="en-US" sz="3000" dirty="0"/>
              <a:t>Σ</a:t>
            </a:r>
            <a:r>
              <a:rPr lang="en-US" altLang="en-US" sz="3000" dirty="0"/>
              <a:t>={</a:t>
            </a:r>
            <a:r>
              <a:rPr lang="en-US" altLang="en-US" sz="3000" dirty="0" err="1"/>
              <a:t>a,b</a:t>
            </a:r>
            <a:r>
              <a:rPr lang="en-US" altLang="en-US" sz="3000" dirty="0"/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en-US" sz="3000" dirty="0"/>
              <a:t>	s=</a:t>
            </a:r>
            <a:r>
              <a:rPr lang="en-US" altLang="en-US" sz="3000" dirty="0" err="1"/>
              <a:t>ababa</a:t>
            </a:r>
            <a:endParaRPr lang="en-US" altLang="en-US" sz="3000" dirty="0"/>
          </a:p>
          <a:p>
            <a:pPr>
              <a:buFont typeface="Monotype Sorts" pitchFamily="2" charset="2"/>
              <a:buNone/>
            </a:pPr>
            <a:r>
              <a:rPr lang="en-US" altLang="en-US" sz="3000" dirty="0"/>
              <a:t>  |s|=5</a:t>
            </a:r>
            <a:endParaRPr lang="en-US" altLang="en-US" sz="3000" baseline="-10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8DF9AA83-49A2-4951-9271-496897A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0B982DC-239B-4731-BEF1-678422293A7B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14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9FE6467-FE2C-4B29-AAAD-2289FBC951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000"/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 altLang="en-US" sz="3000"/>
              <a:t>	 </a:t>
            </a:r>
            <a:r>
              <a:rPr lang="el-GR" altLang="en-US" sz="3000"/>
              <a:t>Σ</a:t>
            </a:r>
            <a:r>
              <a:rPr lang="en-US" altLang="en-US" sz="3000"/>
              <a:t>= {B, aB, bab, d}</a:t>
            </a:r>
          </a:p>
          <a:p>
            <a:pPr>
              <a:buFont typeface="Monotype Sorts" pitchFamily="2" charset="2"/>
              <a:buNone/>
            </a:pPr>
            <a:r>
              <a:rPr lang="en-US" altLang="en-US" sz="3000"/>
              <a:t>	 s=BaBbabBd</a:t>
            </a:r>
          </a:p>
          <a:p>
            <a:pPr>
              <a:buFont typeface="Monotype Sorts" pitchFamily="2" charset="2"/>
              <a:buNone/>
            </a:pPr>
            <a:r>
              <a:rPr lang="en-US" altLang="en-US" sz="3000"/>
              <a:t>	 Tokenizing=(B), (aB), (bab), (d)</a:t>
            </a:r>
          </a:p>
          <a:p>
            <a:pPr>
              <a:buFont typeface="Monotype Sorts" pitchFamily="2" charset="2"/>
              <a:buNone/>
            </a:pPr>
            <a:r>
              <a:rPr lang="en-US" altLang="en-US" sz="3000"/>
              <a:t>	 |s|=4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DB1163FA-1D25-4123-A3ED-890E1C3F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EF7603DD-215B-4F94-A9E8-1EC6C26050C2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15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1026">
            <a:extLst>
              <a:ext uri="{FF2B5EF4-FFF2-40B4-BE49-F238E27FC236}">
                <a16:creationId xmlns:a16="http://schemas.microsoft.com/office/drawing/2014/main" id="{1B5E2EA2-691F-41F0-B7B3-235E760F6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2190" y="533400"/>
            <a:ext cx="8229600" cy="1143000"/>
          </a:xfrm>
        </p:spPr>
        <p:txBody>
          <a:bodyPr/>
          <a:lstStyle/>
          <a:p>
            <a:pPr algn="ctr"/>
            <a:r>
              <a:rPr lang="en-US" altLang="en-US" dirty="0"/>
              <a:t>Reverse of a String</a:t>
            </a:r>
          </a:p>
        </p:txBody>
      </p:sp>
      <p:sp>
        <p:nvSpPr>
          <p:cNvPr id="20484" name="Rectangle 1027">
            <a:extLst>
              <a:ext uri="{FF2B5EF4-FFF2-40B4-BE49-F238E27FC236}">
                <a16:creationId xmlns:a16="http://schemas.microsoft.com/office/drawing/2014/main" id="{50B4D884-A9EC-4641-AEF3-EA41730724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000" dirty="0">
                <a:solidFill>
                  <a:srgbClr val="00B0F0"/>
                </a:solidFill>
              </a:rPr>
              <a:t>Definition:</a:t>
            </a:r>
          </a:p>
          <a:p>
            <a:pPr>
              <a:buFont typeface="Monotype Sorts" pitchFamily="2" charset="2"/>
              <a:buNone/>
            </a:pPr>
            <a:r>
              <a:rPr lang="en-US" altLang="en-US" sz="3000" dirty="0"/>
              <a:t>	The reverse of a string s denoted by Rev(s) or  </a:t>
            </a:r>
            <a:r>
              <a:rPr lang="en-US" altLang="en-US" sz="3000" dirty="0" err="1"/>
              <a:t>s</a:t>
            </a:r>
            <a:r>
              <a:rPr lang="en-US" altLang="en-US" sz="3000" baseline="30000" dirty="0" err="1"/>
              <a:t>r</a:t>
            </a:r>
            <a:r>
              <a:rPr lang="en-US" altLang="en-US" sz="3000" dirty="0"/>
              <a:t>,  is obtained by writing the letters of s in reverse order.</a:t>
            </a:r>
          </a:p>
          <a:p>
            <a:r>
              <a:rPr lang="en-US" altLang="en-US" sz="3000" dirty="0"/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 altLang="en-US" sz="3000" dirty="0"/>
              <a:t>	If s=</a:t>
            </a:r>
            <a:r>
              <a:rPr lang="en-US" altLang="en-US" sz="3000" dirty="0" err="1"/>
              <a:t>abc</a:t>
            </a:r>
            <a:r>
              <a:rPr lang="en-US" altLang="en-US" sz="3000" dirty="0"/>
              <a:t> is a string defined over </a:t>
            </a:r>
            <a:r>
              <a:rPr lang="el-GR" altLang="en-US" sz="3000" dirty="0"/>
              <a:t>Σ</a:t>
            </a:r>
            <a:r>
              <a:rPr lang="en-US" altLang="en-US" sz="3000" dirty="0"/>
              <a:t>={</a:t>
            </a:r>
            <a:r>
              <a:rPr lang="en-US" altLang="en-US" sz="3000" dirty="0" err="1"/>
              <a:t>a,b,c</a:t>
            </a:r>
            <a:r>
              <a:rPr lang="en-US" altLang="en-US" sz="3000" dirty="0"/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en-US" sz="3000" dirty="0"/>
              <a:t>	  then Rev(s) or </a:t>
            </a:r>
            <a:r>
              <a:rPr lang="en-US" altLang="en-US" sz="3000" dirty="0" err="1"/>
              <a:t>s</a:t>
            </a:r>
            <a:r>
              <a:rPr lang="en-US" altLang="en-US" sz="3000" baseline="30000" dirty="0" err="1"/>
              <a:t>r</a:t>
            </a:r>
            <a:r>
              <a:rPr lang="en-US" altLang="en-US" sz="3000" baseline="30000" dirty="0"/>
              <a:t> </a:t>
            </a:r>
            <a:r>
              <a:rPr lang="en-US" altLang="en-US" sz="3000" dirty="0"/>
              <a:t>= cba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D5ADB0C2-E24A-4609-BF19-90FCEB3C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D3690AA-79C4-41C8-9821-B6EB58A968EA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16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09EA6DA-9101-4A32-8478-66A15DDAB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000"/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 altLang="en-US" sz="3000"/>
              <a:t>	 </a:t>
            </a:r>
            <a:r>
              <a:rPr lang="el-GR" altLang="en-US" sz="3000"/>
              <a:t>Σ</a:t>
            </a:r>
            <a:r>
              <a:rPr lang="en-US" altLang="en-US" sz="3000"/>
              <a:t>= {B, aB, bab, d}</a:t>
            </a:r>
          </a:p>
          <a:p>
            <a:pPr>
              <a:buFont typeface="Monotype Sorts" pitchFamily="2" charset="2"/>
              <a:buNone/>
            </a:pPr>
            <a:r>
              <a:rPr lang="en-US" altLang="en-US" sz="3000"/>
              <a:t>	 s=BaBbabBd</a:t>
            </a:r>
          </a:p>
          <a:p>
            <a:pPr>
              <a:buFont typeface="Monotype Sorts" pitchFamily="2" charset="2"/>
              <a:buNone/>
            </a:pPr>
            <a:r>
              <a:rPr lang="en-US" altLang="en-US" sz="3000"/>
              <a:t>	Rev(s)=dBbabaBB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69E2B020-2F8B-4996-8E2D-87D5FFFA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27BF5B2-37F0-49AC-B5DD-9172F9682F49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17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8F0314D0-BCB4-499A-B50A-89309D9F3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7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en-US" sz="2800" dirty="0"/>
            </a:br>
            <a:r>
              <a:rPr lang="en-US" altLang="en-US" sz="2800" dirty="0"/>
              <a:t>  </a:t>
            </a:r>
            <a:br>
              <a:rPr lang="en-US" altLang="en-US" sz="2800" dirty="0"/>
            </a:br>
            <a:r>
              <a:rPr lang="en-US" altLang="en-US" sz="4000" b="1" dirty="0"/>
              <a:t>Defining Languages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1C3449A-13AE-4883-A0CC-31C7CF75DE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3000" dirty="0"/>
              <a:t>The languages can be defined in different ways , such as Descriptive definition,  Regular Expressions(RE) and  Finite Automaton(FA) etc.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3000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b="1" dirty="0"/>
              <a:t>  Descriptive definition of language: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/>
              <a:t>	The language is defined, describing the conditions imposed on its words.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913FBC7D-3357-46BA-AE63-403622A6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8E43027F-2509-4CA7-954D-13654769FF25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18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1BE5A5E-4816-4324-BD5B-6F950BDCC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/>
              <a:t>Example: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	The language  L of strings of odd length, defined over </a:t>
            </a:r>
            <a:r>
              <a:rPr lang="el-GR" altLang="en-US" dirty="0"/>
              <a:t>Σ</a:t>
            </a:r>
            <a:r>
              <a:rPr lang="en-US" altLang="en-US" dirty="0"/>
              <a:t>={a}, can be written as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	L={a, </a:t>
            </a:r>
            <a:r>
              <a:rPr lang="en-US" altLang="en-US" dirty="0" err="1"/>
              <a:t>aaa</a:t>
            </a:r>
            <a:r>
              <a:rPr lang="en-US" altLang="en-US" dirty="0"/>
              <a:t>, </a:t>
            </a:r>
            <a:r>
              <a:rPr lang="en-US" altLang="en-US" dirty="0" err="1"/>
              <a:t>aaaaa</a:t>
            </a:r>
            <a:r>
              <a:rPr lang="en-US" altLang="en-US" dirty="0"/>
              <a:t>,…..}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Example: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	The language L of strings that does not start with a, defined over </a:t>
            </a:r>
            <a:r>
              <a:rPr lang="el-GR" altLang="en-US" dirty="0"/>
              <a:t>Σ</a:t>
            </a:r>
            <a:r>
              <a:rPr lang="en-US" altLang="en-US" dirty="0"/>
              <a:t>={</a:t>
            </a:r>
            <a:r>
              <a:rPr lang="en-US" altLang="en-US" dirty="0" err="1"/>
              <a:t>a,b,c</a:t>
            </a:r>
            <a:r>
              <a:rPr lang="en-US" altLang="en-US" dirty="0"/>
              <a:t>}, can be written as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	L={b, c, </a:t>
            </a:r>
            <a:r>
              <a:rPr lang="en-US" altLang="en-US" dirty="0" err="1"/>
              <a:t>ba</a:t>
            </a:r>
            <a:r>
              <a:rPr lang="en-US" altLang="en-US" dirty="0"/>
              <a:t>, bb, </a:t>
            </a:r>
            <a:r>
              <a:rPr lang="en-US" altLang="en-US" dirty="0" err="1"/>
              <a:t>bc</a:t>
            </a:r>
            <a:r>
              <a:rPr lang="en-US" altLang="en-US" dirty="0"/>
              <a:t>, ca, </a:t>
            </a:r>
            <a:r>
              <a:rPr lang="en-US" altLang="en-US" dirty="0" err="1"/>
              <a:t>cb</a:t>
            </a:r>
            <a:r>
              <a:rPr lang="en-US" altLang="en-US" dirty="0"/>
              <a:t>,  cc, …}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BAB188CB-07C3-446A-B9D5-367232AC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BD1347B3-70FD-47DB-8170-AD1A9073441D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19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8DAFB9C-43AD-4272-A05E-A3CA04685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000" dirty="0"/>
              <a:t>Example: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/>
              <a:t>	The language L of strings of length 2, defined over </a:t>
            </a:r>
            <a:r>
              <a:rPr lang="el-GR" altLang="en-US" sz="3000" dirty="0"/>
              <a:t>Σ</a:t>
            </a:r>
            <a:r>
              <a:rPr lang="en-US" altLang="en-US" sz="3000" dirty="0"/>
              <a:t>={0,1,2}, can be written as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/>
              <a:t>   L={00, 01, 02,10, 11,12,20,21,22}</a:t>
            </a:r>
          </a:p>
          <a:p>
            <a:pPr>
              <a:lnSpc>
                <a:spcPct val="90000"/>
              </a:lnSpc>
            </a:pPr>
            <a:r>
              <a:rPr lang="en-US" altLang="en-US" sz="3000" dirty="0"/>
              <a:t>Example: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/>
              <a:t>	The language L of strings ending in 0, defined over  </a:t>
            </a:r>
            <a:r>
              <a:rPr lang="el-GR" altLang="en-US" sz="3000" dirty="0"/>
              <a:t>Σ</a:t>
            </a:r>
            <a:r>
              <a:rPr lang="en-US" altLang="en-US" sz="3000" dirty="0"/>
              <a:t> ={0,1}, can be written as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/>
              <a:t>	L={0,00,10,000,010,100,110,…}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D0F7FA5-282A-49CD-8483-535F6F88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649288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1"/>
                </a:solidFill>
                <a:latin typeface="+mn-lt"/>
                <a:cs typeface="Arial" pitchFamily="34" charset="0"/>
              </a:rPr>
              <a:t>   </a:t>
            </a:r>
            <a:r>
              <a:rPr lang="en-US" sz="4000" b="1" dirty="0">
                <a:solidFill>
                  <a:srgbClr val="0070C0"/>
                </a:solidFill>
                <a:latin typeface="Palatino Linotype" panose="02040502050505030304" pitchFamily="18" charset="0"/>
                <a:cs typeface="Arial" pitchFamily="34" charset="0"/>
              </a:rPr>
              <a:t>Marks Distribution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92C0504-5D71-4662-AD63-4C5F667887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749630"/>
              </p:ext>
            </p:extLst>
          </p:nvPr>
        </p:nvGraphicFramePr>
        <p:xfrm>
          <a:off x="1295400" y="1371600"/>
          <a:ext cx="7010400" cy="4601565"/>
        </p:xfrm>
        <a:graphic>
          <a:graphicData uri="http://schemas.openxmlformats.org/drawingml/2006/table">
            <a:tbl>
              <a:tblPr/>
              <a:tblGrid>
                <a:gridCol w="2378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9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847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Trebuchet MS"/>
                        </a:rPr>
                        <a:t>Marks Distribution</a:t>
                      </a:r>
                    </a:p>
                  </a:txBody>
                  <a:tcPr marL="57150" marR="57150" marT="57140" marB="57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5D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9154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FFFF"/>
                          </a:solidFill>
                          <a:latin typeface="Trebuchet MS"/>
                        </a:rPr>
                        <a:t>Marks Head</a:t>
                      </a:r>
                    </a:p>
                  </a:txBody>
                  <a:tcPr marL="57150" marR="57150" marT="57140" marB="571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5D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Trebuchet MS"/>
                        </a:rPr>
                        <a:t> Frequency</a:t>
                      </a:r>
                    </a:p>
                  </a:txBody>
                  <a:tcPr marL="57150" marR="57150" marT="57140" marB="57140" anchor="ctr">
                    <a:lnL>
                      <a:noFill/>
                    </a:lnL>
                    <a:lnR>
                      <a:noFill/>
                    </a:lnR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5D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Trebuchet MS"/>
                        </a:rPr>
                        <a:t>Total Marks </a:t>
                      </a:r>
                    </a:p>
                  </a:txBody>
                  <a:tcPr marL="57150" marR="57150" marT="57140" marB="571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5D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751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Quizzes</a:t>
                      </a:r>
                    </a:p>
                  </a:txBody>
                  <a:tcPr marL="57150" marR="76200" marT="57140" marB="571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FED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57150" marR="76200" marT="57140" marB="571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FED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 marL="57150" marR="76200" marT="57140" marB="571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F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Assignments</a:t>
                      </a:r>
                    </a:p>
                  </a:txBody>
                  <a:tcPr marL="57150" marR="76200" marT="57140" marB="57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D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57150" marR="76200" marT="57140" marB="57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D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57150" marR="76200" marT="57140" marB="57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Mid Term Paper</a:t>
                      </a:r>
                    </a:p>
                  </a:txBody>
                  <a:tcPr marL="57150" marR="76200" marT="57140" marB="57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D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57150" marR="76200" marT="57140" marB="57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D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57150" marR="76200" marT="57140" marB="57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8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Final Paper</a:t>
                      </a:r>
                    </a:p>
                  </a:txBody>
                  <a:tcPr marL="57150" marR="76200" marT="57140" marB="57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D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57150" marR="76200" marT="57140" marB="57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D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57150" marR="76200" marT="57140" marB="57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2920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Class Activities/Attendance</a:t>
                      </a:r>
                    </a:p>
                  </a:txBody>
                  <a:tcPr marL="57150" marR="76200" marT="57140" marB="57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D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TBA</a:t>
                      </a:r>
                    </a:p>
                  </a:txBody>
                  <a:tcPr marL="57150" marR="76200" marT="57140" marB="57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D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57150" marR="76200" marT="57140" marB="57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56395"/>
                  </a:ext>
                </a:extLst>
              </a:tr>
              <a:tr h="6384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 </a:t>
                      </a:r>
                    </a:p>
                  </a:txBody>
                  <a:tcPr marL="57150" marR="57150" marT="57140" marB="57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D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rebuchet MS"/>
                        </a:rPr>
                        <a:t>Total Marks</a:t>
                      </a:r>
                    </a:p>
                  </a:txBody>
                  <a:tcPr marL="57150" marR="76200" marT="57140" marB="57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5D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rebuchet MS"/>
                        </a:rPr>
                        <a:t>100</a:t>
                      </a:r>
                    </a:p>
                  </a:txBody>
                  <a:tcPr marL="57150" marR="76200" marT="57140" marB="571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CAC7ECEF-A6AD-42C1-B651-97D7D52C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0AF775F1-5459-47B2-B932-C37ACED41F58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20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1027">
            <a:extLst>
              <a:ext uri="{FF2B5EF4-FFF2-40B4-BE49-F238E27FC236}">
                <a16:creationId xmlns:a16="http://schemas.microsoft.com/office/drawing/2014/main" id="{41C166CE-30A6-4273-976D-144531C153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891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/>
              <a:t>Example: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language </a:t>
            </a:r>
            <a:r>
              <a:rPr lang="en-US" altLang="en-US" b="1" dirty="0"/>
              <a:t>EQUAL</a:t>
            </a:r>
            <a:r>
              <a:rPr lang="en-US" altLang="en-US" dirty="0"/>
              <a:t>, of strings with number of a’s equal to number of b’s, defined over </a:t>
            </a:r>
            <a:r>
              <a:rPr lang="el-GR" altLang="en-US" dirty="0"/>
              <a:t>Σ</a:t>
            </a:r>
            <a:r>
              <a:rPr lang="en-US" altLang="en-US" dirty="0"/>
              <a:t>={</a:t>
            </a:r>
            <a:r>
              <a:rPr lang="en-US" altLang="en-US" dirty="0" err="1"/>
              <a:t>a,b</a:t>
            </a:r>
            <a:r>
              <a:rPr lang="en-US" altLang="en-US" dirty="0"/>
              <a:t>}, can be written as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	{</a:t>
            </a:r>
            <a:r>
              <a:rPr lang="el-GR" altLang="en-US" sz="3000" dirty="0"/>
              <a:t>Λ</a:t>
            </a:r>
            <a:r>
              <a:rPr lang="en-US" altLang="en-US" dirty="0"/>
              <a:t> ,</a:t>
            </a:r>
            <a:r>
              <a:rPr lang="en-US" altLang="en-US" dirty="0" err="1"/>
              <a:t>ab,aabb,abab,baba,abba</a:t>
            </a:r>
            <a:r>
              <a:rPr lang="en-US" altLang="en-US" dirty="0"/>
              <a:t>,…}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/>
              <a:t>Example: </a:t>
            </a:r>
            <a:r>
              <a:rPr lang="en-US" altLang="en-US" dirty="0"/>
              <a:t>The language </a:t>
            </a:r>
            <a:r>
              <a:rPr lang="en-US" altLang="en-US" b="1" dirty="0"/>
              <a:t>EVEN-EVEN</a:t>
            </a:r>
            <a:r>
              <a:rPr lang="en-US" altLang="en-US" dirty="0"/>
              <a:t>, of strings with even number of a’s and even number of b’s, defined over </a:t>
            </a:r>
            <a:r>
              <a:rPr lang="el-GR" altLang="en-US" dirty="0"/>
              <a:t>Σ</a:t>
            </a:r>
            <a:r>
              <a:rPr lang="en-US" altLang="en-US" dirty="0"/>
              <a:t>={</a:t>
            </a:r>
            <a:r>
              <a:rPr lang="en-US" altLang="en-US" dirty="0" err="1"/>
              <a:t>a,b</a:t>
            </a:r>
            <a:r>
              <a:rPr lang="en-US" altLang="en-US" dirty="0"/>
              <a:t>}, can be written as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dirty="0"/>
              <a:t>{</a:t>
            </a:r>
            <a:r>
              <a:rPr lang="el-GR" altLang="en-US" dirty="0"/>
              <a:t>Λ</a:t>
            </a:r>
            <a:r>
              <a:rPr lang="en-US" altLang="en-US" dirty="0"/>
              <a:t>, aa, bb ,</a:t>
            </a:r>
            <a:r>
              <a:rPr lang="en-US" altLang="en-US" dirty="0" err="1"/>
              <a:t>aabb,abab</a:t>
            </a:r>
            <a:r>
              <a:rPr lang="en-US" altLang="en-US" dirty="0"/>
              <a:t>, abba, </a:t>
            </a:r>
            <a:r>
              <a:rPr lang="en-US" altLang="en-US" dirty="0" err="1"/>
              <a:t>baab</a:t>
            </a:r>
            <a:r>
              <a:rPr lang="en-US" altLang="en-US" dirty="0"/>
              <a:t>, baba, </a:t>
            </a:r>
            <a:r>
              <a:rPr lang="en-US" altLang="en-US" dirty="0" err="1"/>
              <a:t>bbaa</a:t>
            </a:r>
            <a:r>
              <a:rPr lang="en-US" altLang="en-US" dirty="0"/>
              <a:t>, </a:t>
            </a:r>
            <a:r>
              <a:rPr lang="en-US" altLang="en-US" dirty="0" err="1"/>
              <a:t>bbbb</a:t>
            </a:r>
            <a:r>
              <a:rPr lang="en-US" altLang="en-US" dirty="0"/>
              <a:t>,…}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369F1EA6-44CF-4355-BAF7-A0CAF287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6B7C2DDF-FD01-4F33-AA9E-3E8FFF3FD8A0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21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4FB58D03-776A-4919-B5FC-2FE85298D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Example: The language {a</a:t>
            </a:r>
            <a:r>
              <a:rPr lang="en-US" altLang="en-US" baseline="40000"/>
              <a:t>n</a:t>
            </a:r>
            <a:r>
              <a:rPr lang="en-US" altLang="en-US"/>
              <a:t>b</a:t>
            </a:r>
            <a:r>
              <a:rPr lang="en-US" altLang="en-US" baseline="40000"/>
              <a:t>n </a:t>
            </a:r>
            <a:r>
              <a:rPr lang="en-US" altLang="en-US"/>
              <a:t>}, of strings defined over </a:t>
            </a:r>
            <a:r>
              <a:rPr lang="el-GR" altLang="en-US"/>
              <a:t>Σ</a:t>
            </a:r>
            <a:r>
              <a:rPr lang="en-US" altLang="en-US"/>
              <a:t>={a,b}, as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	{a</a:t>
            </a:r>
            <a:r>
              <a:rPr lang="en-US" altLang="en-US" baseline="40000"/>
              <a:t>n</a:t>
            </a:r>
            <a:r>
              <a:rPr lang="en-US" altLang="en-US" sz="800" baseline="40000"/>
              <a:t> </a:t>
            </a:r>
            <a:r>
              <a:rPr lang="en-US" altLang="en-US" baseline="40000"/>
              <a:t> </a:t>
            </a:r>
            <a:r>
              <a:rPr lang="en-US" altLang="en-US"/>
              <a:t>b</a:t>
            </a:r>
            <a:r>
              <a:rPr lang="en-US" altLang="en-US" baseline="40000"/>
              <a:t>n</a:t>
            </a:r>
            <a:r>
              <a:rPr lang="en-US" altLang="en-US" sz="800" baseline="40000"/>
              <a:t> </a:t>
            </a:r>
            <a:r>
              <a:rPr lang="en-US" altLang="en-US" baseline="40000"/>
              <a:t> </a:t>
            </a:r>
            <a:r>
              <a:rPr lang="en-US" altLang="en-US"/>
              <a:t>: n=1,2,3,…}, can be written as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	{ab, aabb, aaabbb,aaaabbbb,…}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000" baseline="90000"/>
          </a:p>
          <a:p>
            <a:pPr>
              <a:lnSpc>
                <a:spcPct val="90000"/>
              </a:lnSpc>
            </a:pPr>
            <a:r>
              <a:rPr lang="en-US" altLang="en-US"/>
              <a:t>Example: The language {a</a:t>
            </a:r>
            <a:r>
              <a:rPr lang="en-US" altLang="en-US" baseline="40000"/>
              <a:t>n</a:t>
            </a:r>
            <a:r>
              <a:rPr lang="en-US" altLang="en-US"/>
              <a:t>b</a:t>
            </a:r>
            <a:r>
              <a:rPr lang="en-US" altLang="en-US" baseline="40000"/>
              <a:t>n</a:t>
            </a:r>
            <a:r>
              <a:rPr lang="en-US" altLang="en-US"/>
              <a:t>a</a:t>
            </a:r>
            <a:r>
              <a:rPr lang="en-US" altLang="en-US" baseline="40000"/>
              <a:t>n </a:t>
            </a:r>
            <a:r>
              <a:rPr lang="en-US" altLang="en-US"/>
              <a:t>}, of strings defined over </a:t>
            </a:r>
            <a:r>
              <a:rPr lang="el-GR" altLang="en-US"/>
              <a:t>Σ</a:t>
            </a:r>
            <a:r>
              <a:rPr lang="en-US" altLang="en-US"/>
              <a:t>={a,b}, as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	{a</a:t>
            </a:r>
            <a:r>
              <a:rPr lang="en-US" altLang="en-US" baseline="40000"/>
              <a:t>n</a:t>
            </a:r>
            <a:r>
              <a:rPr lang="en-US" altLang="en-US" sz="800" baseline="40000"/>
              <a:t> </a:t>
            </a:r>
            <a:r>
              <a:rPr lang="en-US" altLang="en-US"/>
              <a:t>b</a:t>
            </a:r>
            <a:r>
              <a:rPr lang="en-US" altLang="en-US" baseline="40000"/>
              <a:t>n</a:t>
            </a:r>
            <a:r>
              <a:rPr lang="en-US" altLang="en-US" sz="800" baseline="40000"/>
              <a:t> </a:t>
            </a:r>
            <a:r>
              <a:rPr lang="en-US" altLang="en-US"/>
              <a:t>a</a:t>
            </a:r>
            <a:r>
              <a:rPr lang="en-US" altLang="en-US" baseline="40000"/>
              <a:t>n</a:t>
            </a:r>
            <a:r>
              <a:rPr lang="en-US" altLang="en-US"/>
              <a:t>: n=1,2,3,…}, can be written as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	{aba, aabbaa, aaabbbaaa,aaaabbbbaaaa,…}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000" baseline="90000"/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D1C0A478-C6DC-4C1B-8B51-5FEF0E46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47E325B-A86C-41AB-B1E6-FAAAF71FC050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22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D2B06CC-B3C8-4DB5-9FAF-F9DA83909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Example: The language </a:t>
            </a:r>
            <a:r>
              <a:rPr lang="en-US" altLang="en-US" b="1"/>
              <a:t>SQUARE</a:t>
            </a:r>
            <a:r>
              <a:rPr lang="en-US" altLang="en-US"/>
              <a:t>, of strings defined over </a:t>
            </a:r>
            <a:r>
              <a:rPr lang="el-GR" altLang="en-US"/>
              <a:t>Σ</a:t>
            </a:r>
            <a:r>
              <a:rPr lang="en-US" altLang="en-US"/>
              <a:t>={a}, as 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{a</a:t>
            </a:r>
            <a:r>
              <a:rPr lang="en-US" altLang="en-US" baseline="40000"/>
              <a:t>n</a:t>
            </a:r>
            <a:r>
              <a:rPr lang="en-US" altLang="en-US" sz="800" baseline="40000"/>
              <a:t> </a:t>
            </a:r>
            <a:r>
              <a:rPr lang="en-US" altLang="en-US" sz="2000" baseline="90000"/>
              <a:t>2</a:t>
            </a:r>
            <a:r>
              <a:rPr lang="en-US" altLang="en-US" baseline="40000"/>
              <a:t> </a:t>
            </a:r>
            <a:r>
              <a:rPr lang="en-US" altLang="en-US"/>
              <a:t>: n=1,2,3,…}, can be written as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{a, aaaa, aaaaaaaaa,…}</a:t>
            </a:r>
          </a:p>
          <a:p>
            <a:pPr>
              <a:buFont typeface="Monotype Sorts" pitchFamily="2" charset="2"/>
              <a:buNone/>
            </a:pPr>
            <a:endParaRPr lang="en-US" altLang="en-US"/>
          </a:p>
          <a:p>
            <a:endParaRPr lang="en-US" altLang="en-US" sz="2600" baseline="40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2A3C13DB-CBC5-425F-89E8-C56D635F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4710884-80F3-482C-8E3A-8209616D87B2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23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38EAD99-AAAA-4C56-9328-F754163B0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/>
              <a:t>Example: The language </a:t>
            </a:r>
            <a:r>
              <a:rPr lang="en-US" altLang="en-US" sz="3200" b="1"/>
              <a:t>DOUBLESQUARE</a:t>
            </a:r>
            <a:r>
              <a:rPr lang="en-US" altLang="en-US" sz="3200"/>
              <a:t>, of strings defined over </a:t>
            </a:r>
            <a:r>
              <a:rPr lang="el-GR" altLang="en-US" sz="3200"/>
              <a:t>Σ</a:t>
            </a:r>
            <a:r>
              <a:rPr lang="en-US" altLang="en-US" sz="3200"/>
              <a:t>={a,b}, as </a:t>
            </a:r>
          </a:p>
          <a:p>
            <a:pPr>
              <a:buFont typeface="Monotype Sorts" pitchFamily="2" charset="2"/>
              <a:buNone/>
            </a:pPr>
            <a:r>
              <a:rPr lang="en-US" altLang="en-US" sz="3200"/>
              <a:t>	{a</a:t>
            </a:r>
            <a:r>
              <a:rPr lang="en-US" altLang="en-US" sz="3200" baseline="40000"/>
              <a:t>n</a:t>
            </a:r>
            <a:r>
              <a:rPr lang="en-US" altLang="en-US" sz="900" baseline="40000"/>
              <a:t> </a:t>
            </a:r>
            <a:r>
              <a:rPr lang="en-US" altLang="en-US" sz="2400" baseline="90000"/>
              <a:t>2</a:t>
            </a:r>
            <a:r>
              <a:rPr lang="en-US" altLang="en-US" sz="3200" baseline="40000"/>
              <a:t> </a:t>
            </a:r>
            <a:r>
              <a:rPr lang="en-US" altLang="en-US" sz="3200"/>
              <a:t>b</a:t>
            </a:r>
            <a:r>
              <a:rPr lang="en-US" altLang="en-US" sz="3200" baseline="40000"/>
              <a:t>n</a:t>
            </a:r>
            <a:r>
              <a:rPr lang="en-US" altLang="en-US" sz="900" baseline="40000"/>
              <a:t> </a:t>
            </a:r>
            <a:r>
              <a:rPr lang="en-US" altLang="en-US" sz="2400" baseline="90000"/>
              <a:t>2</a:t>
            </a:r>
            <a:r>
              <a:rPr lang="en-US" altLang="en-US" sz="3200" baseline="40000"/>
              <a:t> </a:t>
            </a:r>
            <a:r>
              <a:rPr lang="en-US" altLang="en-US" sz="3200"/>
              <a:t>: n=1,2,3,…}, can be written as</a:t>
            </a:r>
          </a:p>
          <a:p>
            <a:pPr>
              <a:buFont typeface="Monotype Sorts" pitchFamily="2" charset="2"/>
              <a:buNone/>
            </a:pPr>
            <a:r>
              <a:rPr lang="en-US" altLang="en-US" sz="3200"/>
              <a:t>	{ab, aaaabbbb, aaaaaaaaabbbbbbbbb,…}</a:t>
            </a:r>
          </a:p>
          <a:p>
            <a:pPr>
              <a:buFont typeface="Monotype Sorts" pitchFamily="2" charset="2"/>
              <a:buNone/>
            </a:pPr>
            <a:endParaRPr lang="en-US" altLang="en-US" sz="2400" baseline="90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0F9E05EF-9E26-423B-845F-98A63BD4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548396AA-D588-43E9-A4D8-DE20A240E3EF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24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9131383-627C-4574-9FD9-48D2FF1DA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en-US" sz="4000" b="1">
                <a:solidFill>
                  <a:schemeClr val="tx1"/>
                </a:solidFill>
                <a:latin typeface="Palatino Linotype" panose="02040502050505030304" pitchFamily="18" charset="0"/>
              </a:rPr>
            </a:br>
            <a:br>
              <a:rPr lang="en-US" altLang="en-US" sz="4000" b="1">
                <a:solidFill>
                  <a:schemeClr val="tx1"/>
                </a:solidFill>
                <a:latin typeface="Palatino Linotype" panose="02040502050505030304" pitchFamily="18" charset="0"/>
              </a:rPr>
            </a:br>
            <a:r>
              <a:rPr lang="en-US" altLang="en-US" sz="4000" b="1">
                <a:solidFill>
                  <a:schemeClr val="tx1"/>
                </a:solidFill>
                <a:latin typeface="Palatino Linotype" panose="02040502050505030304" pitchFamily="18" charset="0"/>
              </a:rPr>
              <a:t>An Important language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982497C2-6583-49CD-92CD-CE14A6146A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2600" y="1738313"/>
            <a:ext cx="8178800" cy="417195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sz="3000" b="1" dirty="0"/>
              <a:t>PALINDROME</a:t>
            </a:r>
            <a:r>
              <a:rPr lang="en-US" altLang="en-US" sz="3000" dirty="0"/>
              <a:t>:</a:t>
            </a:r>
          </a:p>
          <a:p>
            <a:pPr marL="533400" indent="-53340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/>
              <a:t>	The language consisting of </a:t>
            </a:r>
            <a:r>
              <a:rPr lang="el-GR" altLang="en-US" sz="3000" dirty="0"/>
              <a:t>Λ</a:t>
            </a:r>
            <a:r>
              <a:rPr lang="en-US" altLang="en-US" sz="3000" dirty="0"/>
              <a:t> and the strings s defined over </a:t>
            </a:r>
            <a:r>
              <a:rPr lang="el-GR" altLang="en-US" sz="3000" dirty="0"/>
              <a:t>Σ</a:t>
            </a:r>
            <a:r>
              <a:rPr lang="en-US" altLang="en-US" sz="3000" dirty="0"/>
              <a:t>  such that Rev(s)=s.</a:t>
            </a:r>
          </a:p>
          <a:p>
            <a:pPr marL="533400" indent="-53340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/>
              <a:t>	</a:t>
            </a:r>
          </a:p>
          <a:p>
            <a:pPr marL="533400" indent="-53340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b="1" dirty="0"/>
              <a:t>     Example: </a:t>
            </a:r>
            <a:r>
              <a:rPr lang="en-US" altLang="en-US" sz="3000" dirty="0"/>
              <a:t>For </a:t>
            </a:r>
            <a:r>
              <a:rPr lang="el-GR" altLang="en-US" sz="3000" dirty="0"/>
              <a:t>Σ</a:t>
            </a:r>
            <a:r>
              <a:rPr lang="en-US" altLang="en-US" sz="3000" dirty="0"/>
              <a:t>={a , b}, </a:t>
            </a:r>
          </a:p>
          <a:p>
            <a:pPr marL="533400" indent="-53340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/>
              <a:t>	PALINDROME={</a:t>
            </a:r>
            <a:r>
              <a:rPr lang="el-GR" altLang="en-US" sz="3000" dirty="0"/>
              <a:t>Λ</a:t>
            </a:r>
            <a:r>
              <a:rPr lang="en-US" altLang="en-US" sz="3000" dirty="0"/>
              <a:t> , a, b, aa, bb, </a:t>
            </a:r>
            <a:r>
              <a:rPr lang="en-US" altLang="en-US" sz="3000" dirty="0" err="1"/>
              <a:t>aaa</a:t>
            </a:r>
            <a:r>
              <a:rPr lang="en-US" altLang="en-US" sz="3000" dirty="0"/>
              <a:t>, aba, </a:t>
            </a:r>
            <a:r>
              <a:rPr lang="en-US" altLang="en-US" sz="3000" dirty="0" err="1"/>
              <a:t>bab</a:t>
            </a:r>
            <a:r>
              <a:rPr lang="en-US" altLang="en-US" sz="3000" dirty="0"/>
              <a:t>, </a:t>
            </a:r>
            <a:r>
              <a:rPr lang="en-US" altLang="en-US" sz="3000" dirty="0" err="1"/>
              <a:t>bbb</a:t>
            </a:r>
            <a:r>
              <a:rPr lang="en-US" altLang="en-US" sz="3000" dirty="0"/>
              <a:t>, ...}</a:t>
            </a: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F4541D50-4EC1-44C3-8117-36E6F89B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375D092-E658-49E7-A841-43E7BEF4E823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25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30D473C-EE6D-49F3-A076-3AEBFA38C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>
                <a:latin typeface="Palatino Linotype" panose="02040502050505030304" pitchFamily="18" charset="0"/>
              </a:rPr>
              <a:t>Summing-up 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454D816D-A28F-499C-ABBD-45389FD428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altLang="en-US" sz="2400" dirty="0">
              <a:solidFill>
                <a:schemeClr val="tx2"/>
              </a:solidFill>
              <a:latin typeface="Arial Black" panose="020B0A04020102020204" pitchFamily="34" charset="0"/>
            </a:endParaRPr>
          </a:p>
          <a:p>
            <a:pPr lvl="1">
              <a:buFont typeface="Monotype Sorts" pitchFamily="2" charset="2"/>
              <a:buChar char="z"/>
            </a:pPr>
            <a:r>
              <a:rPr lang="en-US" altLang="en-US" sz="2600" dirty="0"/>
              <a:t> Introduction to the course title, Alphabets, Strings, Null string, Words, length of a string, Reverse of a string, Defining languages, Descriptive definition of languages, EQUAL, EVEN-EVEN, Equal,  { a</a:t>
            </a:r>
            <a:r>
              <a:rPr lang="en-US" altLang="en-US" sz="2600" baseline="30000" dirty="0"/>
              <a:t>n </a:t>
            </a:r>
            <a:r>
              <a:rPr lang="en-US" altLang="en-US" sz="2600" dirty="0"/>
              <a:t>b</a:t>
            </a:r>
            <a:r>
              <a:rPr lang="en-US" altLang="en-US" sz="2600" baseline="30000" dirty="0"/>
              <a:t>n</a:t>
            </a:r>
            <a:r>
              <a:rPr lang="en-US" altLang="en-US" sz="2600" dirty="0"/>
              <a:t>},  { a</a:t>
            </a:r>
            <a:r>
              <a:rPr lang="en-US" altLang="en-US" sz="2600" baseline="30000" dirty="0"/>
              <a:t>n </a:t>
            </a:r>
            <a:r>
              <a:rPr lang="en-US" altLang="en-US" sz="2600" dirty="0"/>
              <a:t>b</a:t>
            </a:r>
            <a:r>
              <a:rPr lang="en-US" altLang="en-US" sz="2600" baseline="30000" dirty="0"/>
              <a:t>n </a:t>
            </a:r>
            <a:r>
              <a:rPr lang="en-US" altLang="en-US" sz="2600" dirty="0"/>
              <a:t>a</a:t>
            </a:r>
            <a:r>
              <a:rPr lang="en-US" altLang="en-US" sz="2600" baseline="30000" dirty="0"/>
              <a:t>n </a:t>
            </a:r>
            <a:r>
              <a:rPr lang="en-US" altLang="en-US" sz="2600" dirty="0"/>
              <a:t>}, SQUARE, DOUBLESQUARE,  PALINDROME. </a:t>
            </a:r>
          </a:p>
          <a:p>
            <a:pPr lvl="1"/>
            <a:endParaRPr lang="en-US" altLang="en-US" sz="2600" baseline="30000" dirty="0"/>
          </a:p>
          <a:p>
            <a:endParaRPr lang="en-US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D2885B0C-D5C3-4960-B06D-408D68D2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921480-C39A-485B-9F80-FBCE47C4CB4C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26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419F386-0586-44A6-8624-91F0C515F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507167"/>
            <a:ext cx="7772400" cy="1143000"/>
          </a:xfrm>
        </p:spPr>
        <p:txBody>
          <a:bodyPr/>
          <a:lstStyle/>
          <a:p>
            <a:pPr algn="ctr"/>
            <a:br>
              <a:rPr lang="en-US" altLang="en-US" sz="2800" dirty="0"/>
            </a:br>
            <a:r>
              <a:rPr lang="en-US" altLang="en-US" sz="3600" b="1" dirty="0">
                <a:latin typeface="Palatino Linotype" panose="02040502050505030304" pitchFamily="18" charset="0"/>
              </a:rPr>
              <a:t>Kleene Star Closure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05F1D84E-E96D-4CBF-BF22-2F4A70347C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3000" dirty="0"/>
          </a:p>
          <a:p>
            <a:r>
              <a:rPr lang="en-US" altLang="en-US" sz="3000" dirty="0"/>
              <a:t>Given </a:t>
            </a:r>
            <a:r>
              <a:rPr lang="el-GR" altLang="en-US" sz="3000" dirty="0"/>
              <a:t>Σ,</a:t>
            </a:r>
            <a:r>
              <a:rPr lang="en-US" altLang="en-US" sz="3000" dirty="0"/>
              <a:t> then the Kleene Star Closure of the alphabet </a:t>
            </a:r>
            <a:r>
              <a:rPr lang="el-GR" altLang="en-US" sz="3000" dirty="0"/>
              <a:t>Σ</a:t>
            </a:r>
            <a:r>
              <a:rPr lang="en-US" altLang="en-US" sz="3000" dirty="0"/>
              <a:t>, denoted by </a:t>
            </a:r>
            <a:r>
              <a:rPr lang="el-GR" altLang="en-US" sz="3000" dirty="0"/>
              <a:t>Σ</a:t>
            </a:r>
            <a:r>
              <a:rPr lang="en-US" altLang="en-US" baseline="40000" dirty="0"/>
              <a:t>*</a:t>
            </a:r>
            <a:r>
              <a:rPr lang="en-US" altLang="en-US" sz="4400" baseline="10000" dirty="0"/>
              <a:t>, </a:t>
            </a:r>
            <a:r>
              <a:rPr lang="en-US" altLang="en-US" sz="3000" dirty="0"/>
              <a:t> is the collection of all strings defined over </a:t>
            </a:r>
            <a:r>
              <a:rPr lang="el-GR" altLang="en-US" sz="3000" dirty="0"/>
              <a:t>Σ</a:t>
            </a:r>
            <a:r>
              <a:rPr lang="en-US" altLang="en-US" sz="3000" dirty="0"/>
              <a:t>, including </a:t>
            </a:r>
            <a:r>
              <a:rPr lang="el-GR" altLang="en-US" sz="3000" dirty="0"/>
              <a:t>Λ</a:t>
            </a:r>
            <a:r>
              <a:rPr lang="en-US" altLang="en-US" sz="3000" dirty="0"/>
              <a:t>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246AB296-AE0B-434C-92CC-7C5CEEB7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161001-6AAD-4143-B2AB-8E9ADFFBAAF1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27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F0ADDFE-F48F-4D4D-A233-FE791F130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Examples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CF81D40E-7A9F-42CD-9A78-2F03BC0F7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  <a:r>
              <a:rPr lang="en-US" altLang="en-US" sz="3000"/>
              <a:t>If </a:t>
            </a:r>
            <a:r>
              <a:rPr lang="el-GR" altLang="en-US" sz="3000"/>
              <a:t>Σ</a:t>
            </a:r>
            <a:r>
              <a:rPr lang="en-US" altLang="en-US" sz="3000"/>
              <a:t> = {x} </a:t>
            </a:r>
          </a:p>
          <a:p>
            <a:pPr>
              <a:buFont typeface="Monotype Sorts" pitchFamily="2" charset="2"/>
              <a:buNone/>
            </a:pPr>
            <a:r>
              <a:rPr lang="en-US" altLang="en-US" sz="3000"/>
              <a:t>	Then </a:t>
            </a:r>
            <a:r>
              <a:rPr lang="el-GR" altLang="en-US" sz="3000"/>
              <a:t>Σ</a:t>
            </a:r>
            <a:r>
              <a:rPr lang="el-GR" altLang="en-US" sz="3000" baseline="40000"/>
              <a:t>*</a:t>
            </a:r>
            <a:r>
              <a:rPr lang="en-US" altLang="en-US" sz="3000"/>
              <a:t> = {</a:t>
            </a:r>
            <a:r>
              <a:rPr lang="el-GR" altLang="en-US" sz="3000"/>
              <a:t>Λ</a:t>
            </a:r>
            <a:r>
              <a:rPr lang="en-US" altLang="en-US" sz="3000"/>
              <a:t>, x, xx, xxx, xxxx, ….}</a:t>
            </a:r>
          </a:p>
          <a:p>
            <a:r>
              <a:rPr lang="en-US" altLang="en-US" sz="3000"/>
              <a:t> If </a:t>
            </a:r>
            <a:r>
              <a:rPr lang="el-GR" altLang="en-US" sz="3000"/>
              <a:t>Σ</a:t>
            </a:r>
            <a:r>
              <a:rPr lang="en-US" altLang="en-US" sz="3000"/>
              <a:t> = {0,1} </a:t>
            </a:r>
          </a:p>
          <a:p>
            <a:pPr>
              <a:buFont typeface="Monotype Sorts" pitchFamily="2" charset="2"/>
              <a:buNone/>
            </a:pPr>
            <a:r>
              <a:rPr lang="en-US" altLang="en-US" sz="3000"/>
              <a:t>	Then </a:t>
            </a:r>
            <a:r>
              <a:rPr lang="el-GR" altLang="en-US" sz="3000"/>
              <a:t>Σ</a:t>
            </a:r>
            <a:r>
              <a:rPr lang="en-US" altLang="en-US" sz="3000" baseline="40000"/>
              <a:t>*</a:t>
            </a:r>
            <a:r>
              <a:rPr lang="en-US" altLang="en-US" sz="3000"/>
              <a:t> = {</a:t>
            </a:r>
            <a:r>
              <a:rPr lang="el-GR" altLang="en-US" sz="3000"/>
              <a:t>Λ</a:t>
            </a:r>
            <a:r>
              <a:rPr lang="en-US" altLang="en-US" sz="3000"/>
              <a:t>, 0, 1, 00, 01, 10, 11, ….}</a:t>
            </a:r>
            <a:endParaRPr lang="el-GR" altLang="en-US" sz="3000"/>
          </a:p>
          <a:p>
            <a:r>
              <a:rPr lang="en-US" altLang="en-US" sz="3000"/>
              <a:t> If </a:t>
            </a:r>
            <a:r>
              <a:rPr lang="el-GR" altLang="en-US" sz="3000"/>
              <a:t>Σ</a:t>
            </a:r>
            <a:r>
              <a:rPr lang="en-US" altLang="en-US" sz="3000"/>
              <a:t> = {aaB, c} </a:t>
            </a:r>
          </a:p>
          <a:p>
            <a:pPr>
              <a:buFont typeface="Monotype Sorts" pitchFamily="2" charset="2"/>
              <a:buNone/>
            </a:pPr>
            <a:r>
              <a:rPr lang="en-US" altLang="en-US" sz="3000"/>
              <a:t>	Then </a:t>
            </a:r>
            <a:r>
              <a:rPr lang="el-GR" altLang="en-US" sz="3000"/>
              <a:t>Σ</a:t>
            </a:r>
            <a:r>
              <a:rPr lang="en-US" altLang="en-US" sz="3000" baseline="10000"/>
              <a:t>*</a:t>
            </a:r>
            <a:r>
              <a:rPr lang="en-US" altLang="en-US" sz="3000"/>
              <a:t> = {</a:t>
            </a:r>
            <a:r>
              <a:rPr lang="el-GR" altLang="en-US" sz="3000"/>
              <a:t>Λ</a:t>
            </a:r>
            <a:r>
              <a:rPr lang="en-US" altLang="en-US" sz="3000"/>
              <a:t>, aaB, c, aaBaaB, aaBc, caaB, 		     cc, ….}</a:t>
            </a:r>
            <a:endParaRPr lang="el-GR" altLang="en-US"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12EABFE4-26F8-4329-8E91-C9A5E517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10CEFE-3130-40FC-A40E-051CA5393876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28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D8912A8-4069-4D9A-9F1D-CD03B7E7F1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8449" y="304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>
                <a:latin typeface="Palatino Linotype" panose="02040502050505030304" pitchFamily="18" charset="0"/>
              </a:rPr>
              <a:t>PLUS Operation (</a:t>
            </a:r>
            <a:r>
              <a:rPr lang="en-US" altLang="en-US" sz="3200" b="1" baseline="30000" dirty="0">
                <a:latin typeface="Palatino Linotype" panose="02040502050505030304" pitchFamily="18" charset="0"/>
              </a:rPr>
              <a:t>+</a:t>
            </a:r>
            <a:r>
              <a:rPr lang="en-US" altLang="en-US" sz="3200" b="1" dirty="0">
                <a:latin typeface="Palatino Linotype" panose="02040502050505030304" pitchFamily="18" charset="0"/>
              </a:rPr>
              <a:t>)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801AFF4C-141B-4B02-9AAF-A300CC5FE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Plus Operation is same as Kleene Star Closure except that it does not generate  </a:t>
            </a:r>
            <a:r>
              <a:rPr lang="el-GR" altLang="en-US" dirty="0"/>
              <a:t>Λ (null string</a:t>
            </a:r>
            <a:r>
              <a:rPr lang="en-US" altLang="en-US" dirty="0"/>
              <a:t>). 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Example:</a:t>
            </a:r>
          </a:p>
          <a:p>
            <a:r>
              <a:rPr lang="en-US" altLang="en-US" dirty="0"/>
              <a:t> If </a:t>
            </a:r>
            <a:r>
              <a:rPr lang="el-GR" altLang="en-US" dirty="0"/>
              <a:t>Σ</a:t>
            </a:r>
            <a:r>
              <a:rPr lang="en-US" altLang="en-US" dirty="0"/>
              <a:t> = {0,1} 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Then </a:t>
            </a:r>
            <a:r>
              <a:rPr lang="el-GR" altLang="en-US" dirty="0"/>
              <a:t>Σ</a:t>
            </a:r>
            <a:r>
              <a:rPr lang="en-US" altLang="en-US" baseline="40000" dirty="0"/>
              <a:t>+</a:t>
            </a:r>
            <a:r>
              <a:rPr lang="en-US" altLang="en-US" dirty="0"/>
              <a:t> = {0, 1, 00, 01, 10, 11, ….}</a:t>
            </a:r>
          </a:p>
          <a:p>
            <a:r>
              <a:rPr lang="en-US" altLang="en-US" dirty="0"/>
              <a:t>If </a:t>
            </a:r>
            <a:r>
              <a:rPr lang="el-GR" altLang="en-US" dirty="0"/>
              <a:t>Σ</a:t>
            </a:r>
            <a:r>
              <a:rPr lang="en-US" altLang="en-US" dirty="0"/>
              <a:t> = {</a:t>
            </a:r>
            <a:r>
              <a:rPr lang="en-US" altLang="en-US" dirty="0" err="1"/>
              <a:t>aab</a:t>
            </a:r>
            <a:r>
              <a:rPr lang="en-US" altLang="en-US" dirty="0"/>
              <a:t>, c} 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	Then </a:t>
            </a:r>
            <a:r>
              <a:rPr lang="el-GR" altLang="en-US" dirty="0"/>
              <a:t>Σ</a:t>
            </a:r>
            <a:r>
              <a:rPr lang="en-US" altLang="en-US" baseline="40000" dirty="0"/>
              <a:t>+</a:t>
            </a:r>
            <a:r>
              <a:rPr lang="en-US" altLang="en-US" dirty="0"/>
              <a:t> = {</a:t>
            </a:r>
            <a:r>
              <a:rPr lang="en-US" altLang="en-US" dirty="0" err="1"/>
              <a:t>aab</a:t>
            </a:r>
            <a:r>
              <a:rPr lang="en-US" altLang="en-US" dirty="0"/>
              <a:t>, c, </a:t>
            </a:r>
            <a:r>
              <a:rPr lang="en-US" altLang="en-US" dirty="0" err="1"/>
              <a:t>aabaab</a:t>
            </a:r>
            <a:r>
              <a:rPr lang="en-US" altLang="en-US" dirty="0"/>
              <a:t>, </a:t>
            </a:r>
            <a:r>
              <a:rPr lang="en-US" altLang="en-US" dirty="0" err="1"/>
              <a:t>aabc</a:t>
            </a:r>
            <a:r>
              <a:rPr lang="en-US" altLang="en-US" dirty="0"/>
              <a:t>, </a:t>
            </a:r>
            <a:r>
              <a:rPr lang="en-US" altLang="en-US" dirty="0" err="1"/>
              <a:t>caab</a:t>
            </a:r>
            <a:r>
              <a:rPr lang="en-US" altLang="en-US" dirty="0"/>
              <a:t>, cc, ….}</a:t>
            </a:r>
            <a:endParaRPr lang="el-GR" altLang="en-US" dirty="0"/>
          </a:p>
          <a:p>
            <a:pPr>
              <a:buFont typeface="Monotype Sorts" pitchFamily="2" charset="2"/>
              <a:buNone/>
            </a:pPr>
            <a:endParaRPr lang="el-G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2E627DC5-72EF-4D86-AAB8-FDCDF0B4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70D750-609F-4912-84D1-11E39E2790F2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29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D54113A-55D9-4832-B3DB-15A8C0C8B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8167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Palatino Linotype" panose="02040502050505030304" pitchFamily="18" charset="0"/>
              </a:rPr>
              <a:t>Defining Languages (continued)…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902E089-5ACC-44DA-8AD0-7A85A5CD1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b="1" dirty="0"/>
              <a:t>Method 2 (Regular Expressions)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Consider the language  L={</a:t>
            </a:r>
            <a:r>
              <a:rPr lang="el-GR" altLang="en-US" sz="2800" dirty="0"/>
              <a:t>Λ</a:t>
            </a:r>
            <a:r>
              <a:rPr lang="en-US" altLang="en-US" sz="2800" dirty="0"/>
              <a:t>, x, xx, xxx,…} of strings, defined over </a:t>
            </a:r>
            <a:r>
              <a:rPr lang="el-GR" altLang="en-US" sz="2800" dirty="0"/>
              <a:t>Σ</a:t>
            </a:r>
            <a:r>
              <a:rPr lang="en-US" altLang="en-US" sz="2800" dirty="0"/>
              <a:t> = {x}.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/>
              <a:t>	We can write this language as the Kleene star closure of alphabet </a:t>
            </a:r>
            <a:r>
              <a:rPr lang="el-GR" altLang="en-US" sz="2800" dirty="0"/>
              <a:t>Σ</a:t>
            </a:r>
            <a:r>
              <a:rPr lang="en-US" altLang="en-US" sz="2800" dirty="0"/>
              <a:t> or L=</a:t>
            </a:r>
            <a:r>
              <a:rPr lang="el-GR" altLang="en-US" sz="2800" dirty="0"/>
              <a:t>Σ</a:t>
            </a:r>
            <a:r>
              <a:rPr lang="en-US" altLang="en-US" sz="2800" baseline="40000" dirty="0"/>
              <a:t>*</a:t>
            </a:r>
            <a:r>
              <a:rPr lang="en-US" altLang="en-US" sz="2800" dirty="0"/>
              <a:t>={x}</a:t>
            </a:r>
            <a:r>
              <a:rPr lang="en-US" altLang="en-US" sz="2800" baseline="40000" dirty="0"/>
              <a:t>*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baseline="40000" dirty="0"/>
              <a:t>	</a:t>
            </a:r>
            <a:r>
              <a:rPr lang="en-US" altLang="en-US" sz="2800" dirty="0"/>
              <a:t>this language can also be expressed by the regular expression x</a:t>
            </a:r>
            <a:r>
              <a:rPr lang="en-US" altLang="en-US" sz="2800" baseline="40000" dirty="0"/>
              <a:t>*</a:t>
            </a:r>
            <a:r>
              <a:rPr lang="en-US" altLang="en-US" sz="28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Similarly the language  L={x, xx, xxx,…}, defined over </a:t>
            </a:r>
            <a:r>
              <a:rPr lang="el-GR" altLang="en-US" sz="2800" dirty="0"/>
              <a:t>Σ</a:t>
            </a:r>
            <a:r>
              <a:rPr lang="en-US" altLang="en-US" sz="2800" dirty="0"/>
              <a:t> = {x}, can be expressed by the regular expression x</a:t>
            </a:r>
            <a:r>
              <a:rPr lang="en-US" altLang="en-US" sz="2800" baseline="40000" dirty="0"/>
              <a:t>+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53BDFECB-A488-41F9-B74D-23CEDA81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800C8DD-5F54-4A8C-AB94-EC19F2A93022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1026">
            <a:extLst>
              <a:ext uri="{FF2B5EF4-FFF2-40B4-BE49-F238E27FC236}">
                <a16:creationId xmlns:a16="http://schemas.microsoft.com/office/drawing/2014/main" id="{AE25E0A8-03F3-4AB3-99C8-599A9F584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8675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What does Automata Theory mean?</a:t>
            </a:r>
          </a:p>
        </p:txBody>
      </p:sp>
      <p:sp>
        <p:nvSpPr>
          <p:cNvPr id="9220" name="Rectangle 1027">
            <a:extLst>
              <a:ext uri="{FF2B5EF4-FFF2-40B4-BE49-F238E27FC236}">
                <a16:creationId xmlns:a16="http://schemas.microsoft.com/office/drawing/2014/main" id="{3D31E8CB-5A83-450A-AED1-91C4EAD7E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149792"/>
            <a:ext cx="8229600" cy="4389120"/>
          </a:xfrm>
        </p:spPr>
        <p:txBody>
          <a:bodyPr/>
          <a:lstStyle/>
          <a:p>
            <a:endParaRPr lang="en-US" altLang="en-US" sz="3000" dirty="0"/>
          </a:p>
          <a:p>
            <a:r>
              <a:rPr lang="en-US" sz="3000" dirty="0"/>
              <a:t>The word “Theory” means that this subject is a more mathematical subject and less practical.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endParaRPr lang="en-US" altLang="en-US" sz="3000" dirty="0"/>
          </a:p>
          <a:p>
            <a:r>
              <a:rPr lang="en-US" altLang="en-US" sz="3000" dirty="0"/>
              <a:t>Automata is the plural of automaton, and it means  “something that works automatically”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1A257F74-63F8-4175-95F2-6ECDE3EF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9D71BC-E3E7-413A-84F9-28D8A3A2BB95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30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25E349A0-C57B-43CC-BC9A-4FE6B9C5C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7686EF74-097F-4846-B2CD-C0E1FB3F4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z="2800" dirty="0"/>
              <a:t>Now consider another language L, consisting of all possible strings, defined over  </a:t>
            </a:r>
            <a:r>
              <a:rPr lang="el-GR" altLang="en-US" sz="2800" dirty="0"/>
              <a:t>Σ</a:t>
            </a:r>
            <a:r>
              <a:rPr lang="en-US" altLang="en-US" sz="2800" dirty="0"/>
              <a:t> = {a, b}.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This language can also be expressed by the regular expression 	</a:t>
            </a:r>
          </a:p>
          <a:p>
            <a:pPr lvl="1"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/>
              <a:t>		       (a + b)</a:t>
            </a:r>
            <a:r>
              <a:rPr lang="en-US" altLang="en-US" sz="2800" baseline="40000" dirty="0"/>
              <a:t>*</a:t>
            </a:r>
            <a:r>
              <a:rPr lang="en-US" altLang="en-US" sz="2800" dirty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68A16AF7-C397-47B5-83A4-16F5CC37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32A2B0-F867-44FC-92C2-65B062FF3684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31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90A3085-ACC3-4A18-A6AA-90396A0C1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CE30A9F-11BB-49E1-9AB2-9C7565F42C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z="2800" dirty="0"/>
              <a:t>Now consider another language L, of even length, defined over </a:t>
            </a:r>
            <a:r>
              <a:rPr lang="el-GR" altLang="en-US" sz="2800" dirty="0"/>
              <a:t>Σ</a:t>
            </a:r>
            <a:r>
              <a:rPr lang="en-US" altLang="en-US" sz="2800" dirty="0"/>
              <a:t> = {a, b}, then it’s regular expression may be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/>
              <a:t>			               ((</a:t>
            </a:r>
            <a:r>
              <a:rPr lang="en-US" altLang="en-US" sz="2800" dirty="0" err="1"/>
              <a:t>a+b</a:t>
            </a:r>
            <a:r>
              <a:rPr lang="en-US" altLang="en-US" sz="2800" dirty="0"/>
              <a:t>)(</a:t>
            </a:r>
            <a:r>
              <a:rPr lang="en-US" altLang="en-US" sz="2800" dirty="0" err="1"/>
              <a:t>a+b</a:t>
            </a:r>
            <a:r>
              <a:rPr lang="en-US" altLang="en-US" sz="2800" dirty="0"/>
              <a:t>))</a:t>
            </a:r>
            <a:r>
              <a:rPr lang="en-US" altLang="en-US" sz="2800" baseline="40000" dirty="0"/>
              <a:t>*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Now consider another language L, of odd length, defined over </a:t>
            </a:r>
            <a:r>
              <a:rPr lang="el-GR" altLang="en-US" sz="2800" dirty="0"/>
              <a:t>Σ</a:t>
            </a:r>
            <a:r>
              <a:rPr lang="en-US" altLang="en-US" sz="2800" dirty="0"/>
              <a:t> = {a, b}, then it’s regular expression may be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/>
              <a:t>			       (</a:t>
            </a:r>
            <a:r>
              <a:rPr lang="en-US" altLang="en-US" sz="2800" dirty="0" err="1"/>
              <a:t>a+b</a:t>
            </a:r>
            <a:r>
              <a:rPr lang="en-US" altLang="en-US" sz="2800" dirty="0"/>
              <a:t>)((</a:t>
            </a:r>
            <a:r>
              <a:rPr lang="en-US" altLang="en-US" sz="2800" dirty="0" err="1"/>
              <a:t>a+b</a:t>
            </a:r>
            <a:r>
              <a:rPr lang="en-US" altLang="en-US" sz="2800" dirty="0"/>
              <a:t>)(</a:t>
            </a:r>
            <a:r>
              <a:rPr lang="en-US" altLang="en-US" sz="2800" dirty="0" err="1"/>
              <a:t>a+b</a:t>
            </a:r>
            <a:r>
              <a:rPr lang="en-US" altLang="en-US" sz="2800" dirty="0"/>
              <a:t>))</a:t>
            </a:r>
            <a:r>
              <a:rPr lang="en-US" altLang="en-US" sz="2800" baseline="40000" dirty="0"/>
              <a:t>* </a:t>
            </a:r>
            <a:r>
              <a:rPr lang="en-US" altLang="en-US" sz="2800" dirty="0"/>
              <a:t>or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/>
              <a:t>			      ((</a:t>
            </a:r>
            <a:r>
              <a:rPr lang="en-US" altLang="en-US" sz="2800" dirty="0" err="1"/>
              <a:t>a+b</a:t>
            </a:r>
            <a:r>
              <a:rPr lang="en-US" altLang="en-US" sz="2800" dirty="0"/>
              <a:t>)(</a:t>
            </a:r>
            <a:r>
              <a:rPr lang="en-US" altLang="en-US" sz="2800" dirty="0" err="1"/>
              <a:t>a+b</a:t>
            </a:r>
            <a:r>
              <a:rPr lang="en-US" altLang="en-US" sz="2800" dirty="0"/>
              <a:t>))</a:t>
            </a:r>
            <a:r>
              <a:rPr lang="en-US" altLang="en-US" sz="2800" baseline="40000" dirty="0"/>
              <a:t>*</a:t>
            </a:r>
            <a:r>
              <a:rPr lang="en-US" altLang="en-US" sz="2800" dirty="0"/>
              <a:t>(</a:t>
            </a:r>
            <a:r>
              <a:rPr lang="en-US" altLang="en-US" sz="2800" dirty="0" err="1"/>
              <a:t>a+b</a:t>
            </a:r>
            <a:r>
              <a:rPr lang="en-US" altLang="en-US" sz="2800" dirty="0"/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BC09BE4D-D048-47F6-8CEF-7C59630A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079E12-E617-4094-B201-F87E593AA9A6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32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03734A1-1042-4ADD-9E3E-B9D33E3FE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7473CAF-E946-4A2C-A777-5E8A800AE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305800" cy="47434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3000" dirty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Consider the language, defined over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/>
              <a:t>	</a:t>
            </a:r>
            <a:r>
              <a:rPr lang="el-GR" altLang="en-US" sz="3000" dirty="0"/>
              <a:t>Σ</a:t>
            </a:r>
            <a:r>
              <a:rPr lang="en-US" altLang="en-US" sz="3000" dirty="0"/>
              <a:t>={a ,  b} of words having at least one a, may be expressed by a  regular expression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/>
              <a:t>	(</a:t>
            </a:r>
            <a:r>
              <a:rPr lang="en-US" altLang="en-US" sz="3000" dirty="0" err="1"/>
              <a:t>a+b</a:t>
            </a:r>
            <a:r>
              <a:rPr lang="en-US" altLang="en-US" sz="3000" dirty="0"/>
              <a:t>)</a:t>
            </a:r>
            <a:r>
              <a:rPr lang="en-US" altLang="en-US" sz="3000" baseline="40000" dirty="0"/>
              <a:t>*</a:t>
            </a:r>
            <a:r>
              <a:rPr lang="en-US" altLang="en-US" sz="3000" dirty="0"/>
              <a:t>a(</a:t>
            </a:r>
            <a:r>
              <a:rPr lang="en-US" altLang="en-US" sz="3000" dirty="0" err="1"/>
              <a:t>a+b</a:t>
            </a:r>
            <a:r>
              <a:rPr lang="en-US" altLang="en-US" sz="3000" dirty="0"/>
              <a:t>)</a:t>
            </a:r>
            <a:r>
              <a:rPr lang="en-US" altLang="en-US" sz="3000" baseline="40000" dirty="0"/>
              <a:t>*</a:t>
            </a:r>
            <a:r>
              <a:rPr lang="en-US" altLang="en-US" sz="30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	Consider the language, defined over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/>
              <a:t>	 </a:t>
            </a:r>
            <a:r>
              <a:rPr lang="el-GR" altLang="en-US" sz="3000" dirty="0"/>
              <a:t>Σ</a:t>
            </a:r>
            <a:r>
              <a:rPr lang="en-US" altLang="en-US" sz="3000" dirty="0"/>
              <a:t> = {a, b} of words having at least one a and one b, may be expressed by a  regular expression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 dirty="0"/>
              <a:t>(</a:t>
            </a:r>
            <a:r>
              <a:rPr lang="en-US" altLang="en-US" sz="2600" dirty="0" err="1"/>
              <a:t>a+b</a:t>
            </a:r>
            <a:r>
              <a:rPr lang="en-US" altLang="en-US" sz="2600" dirty="0"/>
              <a:t>)</a:t>
            </a:r>
            <a:r>
              <a:rPr lang="en-US" altLang="en-US" sz="2600" baseline="40000" dirty="0"/>
              <a:t>*</a:t>
            </a:r>
            <a:r>
              <a:rPr lang="en-US" altLang="en-US" sz="2600" dirty="0"/>
              <a:t>a(</a:t>
            </a:r>
            <a:r>
              <a:rPr lang="en-US" altLang="en-US" sz="2600" dirty="0" err="1"/>
              <a:t>a+b</a:t>
            </a:r>
            <a:r>
              <a:rPr lang="en-US" altLang="en-US" sz="2600" dirty="0"/>
              <a:t>)</a:t>
            </a:r>
            <a:r>
              <a:rPr lang="en-US" altLang="en-US" sz="2600" baseline="40000" dirty="0"/>
              <a:t>*</a:t>
            </a:r>
            <a:r>
              <a:rPr lang="en-US" altLang="en-US" sz="2600" dirty="0"/>
              <a:t>b(</a:t>
            </a:r>
            <a:r>
              <a:rPr lang="en-US" altLang="en-US" sz="2600" dirty="0" err="1"/>
              <a:t>a+b</a:t>
            </a:r>
            <a:r>
              <a:rPr lang="en-US" altLang="en-US" sz="2600" dirty="0"/>
              <a:t>)</a:t>
            </a:r>
            <a:r>
              <a:rPr lang="en-US" altLang="en-US" sz="2600" baseline="40000" dirty="0"/>
              <a:t>*</a:t>
            </a:r>
            <a:r>
              <a:rPr lang="en-US" altLang="en-US" sz="2600" dirty="0"/>
              <a:t>+ (</a:t>
            </a:r>
            <a:r>
              <a:rPr lang="en-US" altLang="en-US" sz="2600" dirty="0" err="1"/>
              <a:t>a+b</a:t>
            </a:r>
            <a:r>
              <a:rPr lang="en-US" altLang="en-US" sz="2600" dirty="0"/>
              <a:t>)</a:t>
            </a:r>
            <a:r>
              <a:rPr lang="en-US" altLang="en-US" sz="2600" baseline="40000" dirty="0"/>
              <a:t>*</a:t>
            </a:r>
            <a:r>
              <a:rPr lang="en-US" altLang="en-US" sz="2600" dirty="0"/>
              <a:t>b(</a:t>
            </a:r>
            <a:r>
              <a:rPr lang="en-US" altLang="en-US" sz="2600" dirty="0" err="1"/>
              <a:t>a+b</a:t>
            </a:r>
            <a:r>
              <a:rPr lang="en-US" altLang="en-US" sz="2600" dirty="0"/>
              <a:t>)</a:t>
            </a:r>
            <a:r>
              <a:rPr lang="en-US" altLang="en-US" sz="2600" baseline="40000" dirty="0"/>
              <a:t>*</a:t>
            </a:r>
            <a:r>
              <a:rPr lang="en-US" altLang="en-US" sz="2600" dirty="0"/>
              <a:t>a(</a:t>
            </a:r>
            <a:r>
              <a:rPr lang="en-US" altLang="en-US" sz="2600" dirty="0" err="1"/>
              <a:t>a+b</a:t>
            </a:r>
            <a:r>
              <a:rPr lang="en-US" altLang="en-US" sz="2600" dirty="0"/>
              <a:t>)</a:t>
            </a:r>
            <a:r>
              <a:rPr lang="en-US" altLang="en-US" sz="2600" baseline="40000" dirty="0"/>
              <a:t>*</a:t>
            </a:r>
            <a:r>
              <a:rPr lang="en-US" altLang="en-US" sz="3000" dirty="0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4CD314F9-43E2-48A8-877C-F9BBC1EF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AD9F48-7AB3-420F-9439-F8E513F48ABB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33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156DAFB-3DBE-45D2-9CFA-B6CF07328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z="3000" dirty="0"/>
              <a:t>Consider the language, defined over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/>
              <a:t>  </a:t>
            </a:r>
            <a:r>
              <a:rPr lang="el-GR" altLang="en-US" sz="3000" dirty="0"/>
              <a:t>Σ</a:t>
            </a:r>
            <a:r>
              <a:rPr lang="en-US" altLang="en-US" sz="3000" dirty="0"/>
              <a:t>={a, b}, of words starting with double a and ending in double b then its regular expression =  aa(</a:t>
            </a:r>
            <a:r>
              <a:rPr lang="en-US" altLang="en-US" sz="3000" dirty="0" err="1"/>
              <a:t>a+b</a:t>
            </a:r>
            <a:r>
              <a:rPr lang="en-US" altLang="en-US" sz="3000" dirty="0"/>
              <a:t>)</a:t>
            </a:r>
            <a:r>
              <a:rPr lang="en-US" altLang="en-US" sz="3000" baseline="40000" dirty="0"/>
              <a:t>*</a:t>
            </a:r>
            <a:r>
              <a:rPr lang="en-US" altLang="en-US" sz="3000" dirty="0"/>
              <a:t>bb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Consider the language, defined over 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/>
              <a:t>  </a:t>
            </a:r>
            <a:r>
              <a:rPr lang="el-GR" altLang="en-US" sz="3000" dirty="0"/>
              <a:t>Σ</a:t>
            </a:r>
            <a:r>
              <a:rPr lang="en-US" altLang="en-US" sz="3000" dirty="0"/>
              <a:t>={a, b} of words starting with a  and ending in b	OR starting with b and ending in a, then its regular expression may be  a(</a:t>
            </a:r>
            <a:r>
              <a:rPr lang="en-US" altLang="en-US" sz="3000" dirty="0" err="1"/>
              <a:t>a+b</a:t>
            </a:r>
            <a:r>
              <a:rPr lang="en-US" altLang="en-US" sz="3000" dirty="0"/>
              <a:t>)</a:t>
            </a:r>
            <a:r>
              <a:rPr lang="en-US" altLang="en-US" sz="3000" baseline="40000" dirty="0"/>
              <a:t>*</a:t>
            </a:r>
            <a:r>
              <a:rPr lang="en-US" altLang="en-US" sz="3000" dirty="0" err="1"/>
              <a:t>b+b</a:t>
            </a:r>
            <a:r>
              <a:rPr lang="en-US" altLang="en-US" sz="3000" dirty="0"/>
              <a:t>(</a:t>
            </a:r>
            <a:r>
              <a:rPr lang="en-US" altLang="en-US" sz="3000" dirty="0" err="1"/>
              <a:t>a+b</a:t>
            </a:r>
            <a:r>
              <a:rPr lang="en-US" altLang="en-US" sz="3000" dirty="0"/>
              <a:t>)</a:t>
            </a:r>
            <a:r>
              <a:rPr lang="en-US" altLang="en-US" sz="3000" baseline="40000" dirty="0"/>
              <a:t>*</a:t>
            </a:r>
            <a:r>
              <a:rPr lang="en-US" altLang="en-US" sz="3000" dirty="0"/>
              <a:t>a</a:t>
            </a:r>
            <a:endParaRPr lang="el-GR" altLang="en-US" sz="3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D062590A-03DA-43CB-8C4B-0A2111D0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D17AF7-8FFD-4695-A97D-D4C6761A7CC3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34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26FF51C-C4F7-4722-8DE5-18DD4A3D1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TASK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44D7ED8-3D87-4E59-A2E0-08F69AD28B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sz="2800"/>
              <a:t>Consider the language, defined over 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800"/>
              <a:t>  </a:t>
            </a:r>
            <a:r>
              <a:rPr lang="el-GR" altLang="en-US" sz="2800"/>
              <a:t>Σ</a:t>
            </a:r>
            <a:r>
              <a:rPr lang="en-US" altLang="en-US" sz="2800"/>
              <a:t>={a, b} of </a:t>
            </a:r>
            <a:r>
              <a:rPr lang="en-US" altLang="en-US" sz="2800" b="1"/>
              <a:t>words beginning with a</a:t>
            </a:r>
            <a:r>
              <a:rPr lang="en-US" altLang="en-US" sz="2800"/>
              <a:t>, then its regular expression may be  a(a+b)</a:t>
            </a:r>
            <a:r>
              <a:rPr lang="en-US" altLang="en-US" sz="2800" baseline="40000"/>
              <a:t>*</a:t>
            </a:r>
            <a:endParaRPr lang="en-US" altLang="en-US" sz="2800"/>
          </a:p>
          <a:p>
            <a:pPr lvl="1">
              <a:buFont typeface="Monotype Sorts" pitchFamily="2" charset="2"/>
              <a:buNone/>
            </a:pPr>
            <a:endParaRPr lang="en-US" altLang="en-US" sz="2800"/>
          </a:p>
          <a:p>
            <a:pPr lvl="1"/>
            <a:r>
              <a:rPr lang="en-US" altLang="en-US" sz="2800"/>
              <a:t>Consider the language, defined over 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800"/>
              <a:t>  </a:t>
            </a:r>
            <a:r>
              <a:rPr lang="el-GR" altLang="en-US" sz="2800"/>
              <a:t>Σ</a:t>
            </a:r>
            <a:r>
              <a:rPr lang="en-US" altLang="en-US" sz="2800"/>
              <a:t>={a, b} of </a:t>
            </a:r>
            <a:r>
              <a:rPr lang="en-US" altLang="en-US" sz="2800" b="1"/>
              <a:t>words beginning and ending in same letter</a:t>
            </a:r>
            <a:r>
              <a:rPr lang="en-US" altLang="en-US" sz="2800"/>
              <a:t>, then its regular expression may be  (a+b)+a(a+b)</a:t>
            </a:r>
            <a:r>
              <a:rPr lang="en-US" altLang="en-US" sz="2800" baseline="40000"/>
              <a:t>*</a:t>
            </a:r>
            <a:r>
              <a:rPr lang="en-US" altLang="en-US" sz="2800"/>
              <a:t>a+b(a+b)</a:t>
            </a:r>
            <a:r>
              <a:rPr lang="en-US" altLang="en-US" sz="2800" baseline="40000"/>
              <a:t>*</a:t>
            </a:r>
            <a:r>
              <a:rPr lang="en-US" altLang="en-US" sz="2800"/>
              <a:t>b</a:t>
            </a:r>
            <a:endParaRPr lang="el-GR" altLang="en-US"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1CACE1E9-1B68-4C81-B975-E10E7230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23FF8A-ABFD-4BBF-B3F8-BBB601763BAB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35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0332BB3-4DA2-4288-90A2-75887A18B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TASK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52E6FAD-8F9D-4670-88C6-145835F7B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sz="2600"/>
              <a:t>Consider the language, defined over 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600"/>
              <a:t>  </a:t>
            </a:r>
            <a:r>
              <a:rPr lang="el-GR" altLang="en-US" sz="2600"/>
              <a:t>Σ</a:t>
            </a:r>
            <a:r>
              <a:rPr lang="en-US" altLang="en-US" sz="2600"/>
              <a:t>={a, b} of </a:t>
            </a:r>
            <a:r>
              <a:rPr lang="en-US" altLang="en-US" sz="3000" b="1"/>
              <a:t>words ending in b</a:t>
            </a:r>
            <a:r>
              <a:rPr lang="en-US" altLang="en-US" sz="2600"/>
              <a:t>, then its regular expression may be (a+b)</a:t>
            </a:r>
            <a:r>
              <a:rPr lang="en-US" altLang="en-US" sz="2600" baseline="40000"/>
              <a:t>*</a:t>
            </a:r>
            <a:r>
              <a:rPr lang="en-US" altLang="en-US" sz="2600"/>
              <a:t>b.</a:t>
            </a:r>
          </a:p>
          <a:p>
            <a:pPr lvl="1"/>
            <a:r>
              <a:rPr lang="en-US" altLang="en-US" sz="2600"/>
              <a:t>Consider the language, defined over 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600"/>
              <a:t>  </a:t>
            </a:r>
            <a:r>
              <a:rPr lang="el-GR" altLang="en-US" sz="2600"/>
              <a:t>Σ</a:t>
            </a:r>
            <a:r>
              <a:rPr lang="en-US" altLang="en-US" sz="2600"/>
              <a:t>={a, b} of </a:t>
            </a:r>
            <a:r>
              <a:rPr lang="en-US" altLang="en-US" sz="3000" b="1"/>
              <a:t>words not ending in a</a:t>
            </a:r>
            <a:r>
              <a:rPr lang="en-US" altLang="en-US" sz="2600"/>
              <a:t>, then its regular expression may be (a+b)</a:t>
            </a:r>
            <a:r>
              <a:rPr lang="en-US" altLang="en-US" sz="2600" baseline="40000"/>
              <a:t>*</a:t>
            </a:r>
            <a:r>
              <a:rPr lang="en-US" altLang="en-US" sz="2600"/>
              <a:t>b + </a:t>
            </a:r>
            <a:r>
              <a:rPr lang="el-GR" altLang="en-US" sz="2800"/>
              <a:t>Λ</a:t>
            </a:r>
            <a:r>
              <a:rPr lang="en-US" altLang="en-US" sz="2600"/>
              <a:t>. It is to be noted that this language may also be expressed by ((a+b)</a:t>
            </a:r>
            <a:r>
              <a:rPr lang="en-US" altLang="en-US" sz="2600" baseline="40000"/>
              <a:t>*</a:t>
            </a:r>
            <a:r>
              <a:rPr lang="en-US" altLang="en-US" sz="2600"/>
              <a:t>b)</a:t>
            </a:r>
            <a:r>
              <a:rPr lang="en-US" altLang="en-US" sz="2600" baseline="40000"/>
              <a:t>*</a:t>
            </a:r>
            <a:r>
              <a:rPr lang="en-US" altLang="en-US" sz="260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 descr="40%"/>
          <p:cNvSpPr>
            <a:spLocks noGrp="1" noChangeArrowheads="1"/>
          </p:cNvSpPr>
          <p:nvPr>
            <p:ph type="title"/>
          </p:nvPr>
        </p:nvSpPr>
        <p:spPr>
          <a:xfrm>
            <a:off x="1219200" y="874713"/>
            <a:ext cx="7772400" cy="725487"/>
          </a:xfrm>
        </p:spPr>
        <p:txBody>
          <a:bodyPr/>
          <a:lstStyle/>
          <a:p>
            <a:pPr eaLnBrk="1" hangingPunct="1"/>
            <a:r>
              <a:rPr lang="en-US" sz="3600" b="1" dirty="0">
                <a:cs typeface="Angsana New" pitchFamily="18" charset="-34"/>
              </a:rPr>
              <a:t>Applications in Computer Science</a:t>
            </a:r>
            <a:endParaRPr lang="th-TH" sz="3600" b="1" dirty="0"/>
          </a:p>
        </p:txBody>
      </p:sp>
      <p:sp>
        <p:nvSpPr>
          <p:cNvPr id="11267" name="Rectangle 3" descr="40%"/>
          <p:cNvSpPr>
            <a:spLocks noGrp="1" noChangeArrowheads="1"/>
          </p:cNvSpPr>
          <p:nvPr>
            <p:ph sz="half" idx="1"/>
          </p:nvPr>
        </p:nvSpPr>
        <p:spPr>
          <a:xfrm>
            <a:off x="179388" y="2255838"/>
            <a:ext cx="4311650" cy="3611562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dirty="0">
                <a:cs typeface="Cordia New" pitchFamily="34" charset="-34"/>
              </a:rPr>
              <a:t>Complier Construction</a:t>
            </a:r>
          </a:p>
          <a:p>
            <a:pPr eaLnBrk="1" hangingPunct="1"/>
            <a:r>
              <a:rPr lang="en-US" sz="3200" dirty="0">
                <a:cs typeface="Cordia New" pitchFamily="34" charset="-34"/>
              </a:rPr>
              <a:t>Complexity Theory</a:t>
            </a:r>
          </a:p>
          <a:p>
            <a:pPr eaLnBrk="1" hangingPunct="1"/>
            <a:r>
              <a:rPr lang="en-US" sz="3200" dirty="0">
                <a:cs typeface="Cordia New" pitchFamily="34" charset="-34"/>
              </a:rPr>
              <a:t>Cryptography</a:t>
            </a:r>
            <a:endParaRPr lang="th-TH" sz="3200" dirty="0"/>
          </a:p>
        </p:txBody>
      </p:sp>
      <p:sp>
        <p:nvSpPr>
          <p:cNvPr id="11268" name="Rectangle 4" descr="40%"/>
          <p:cNvSpPr>
            <a:spLocks noGrp="1" noChangeArrowheads="1"/>
          </p:cNvSpPr>
          <p:nvPr>
            <p:ph sz="half" idx="2"/>
          </p:nvPr>
        </p:nvSpPr>
        <p:spPr>
          <a:xfrm>
            <a:off x="4652963" y="2255838"/>
            <a:ext cx="4311650" cy="3611562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3200" dirty="0">
                <a:cs typeface="Cordia New" pitchFamily="34" charset="-34"/>
              </a:rPr>
              <a:t>Circuit design</a:t>
            </a:r>
          </a:p>
          <a:p>
            <a:pPr eaLnBrk="1" hangingPunct="1"/>
            <a:endParaRPr lang="th-TH" sz="4000" dirty="0"/>
          </a:p>
        </p:txBody>
      </p:sp>
      <p:sp>
        <p:nvSpPr>
          <p:cNvPr id="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3AAC8C-F552-41C1-9DEB-71CC8E405D4C}" type="slidenum">
              <a:rPr lang="en-US"/>
              <a:pPr>
                <a:defRPr/>
              </a:pPr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864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nimBg="1"/>
      <p:bldP spid="11268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CC77A975-0BA9-4CE0-B353-876EE9A0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05FC0496-08D8-464A-86CB-F8812DB3373D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5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8418D14-607F-45A6-B71E-A7FEAA594E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Introduction to languages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2E3F3A3-A201-4592-A811-5594074D63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3000" dirty="0"/>
          </a:p>
          <a:p>
            <a:r>
              <a:rPr lang="en-US" dirty="0"/>
              <a:t>Language</a:t>
            </a:r>
          </a:p>
          <a:p>
            <a:pPr lvl="1"/>
            <a:r>
              <a:rPr lang="en-US" dirty="0"/>
              <a:t>Set of strings of characters from the alphabets</a:t>
            </a:r>
          </a:p>
          <a:p>
            <a:pPr marL="393192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Alphabets</a:t>
            </a:r>
          </a:p>
          <a:p>
            <a:pPr lvl="1"/>
            <a:r>
              <a:rPr lang="en-US" dirty="0"/>
              <a:t>a b c……z A B C  …….Z  punctuation marks, blank space etc</a:t>
            </a:r>
          </a:p>
          <a:p>
            <a:pPr lvl="1"/>
            <a:endParaRPr lang="en-US" dirty="0"/>
          </a:p>
          <a:p>
            <a:r>
              <a:rPr lang="en-US" dirty="0"/>
              <a:t>Words</a:t>
            </a:r>
          </a:p>
          <a:p>
            <a:pPr lvl="1"/>
            <a:r>
              <a:rPr lang="en-US" dirty="0"/>
              <a:t>All words in standard dictionary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99ADE857-17CF-4F3A-9771-1A109ADC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6A5C56E-09DE-4D67-A370-4AE8961C006D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7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E406AE76-F13F-41AF-ADBA-7AEDBDEBDF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51240"/>
            <a:ext cx="3276600" cy="1143000"/>
          </a:xfrm>
        </p:spPr>
        <p:txBody>
          <a:bodyPr/>
          <a:lstStyle/>
          <a:p>
            <a:pPr algn="ctr"/>
            <a:r>
              <a:rPr lang="en-US" altLang="en-US" dirty="0"/>
              <a:t>Alphabets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8F0C40A6-81F7-4859-B1D7-D22A567229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697988"/>
            <a:ext cx="817880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Definition: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	 A finite non-empty set of symbols (letters), is called an alphabet. It is denoted by </a:t>
            </a:r>
            <a:r>
              <a:rPr lang="el-GR" altLang="en-US" dirty="0"/>
              <a:t>Σ</a:t>
            </a:r>
            <a:r>
              <a:rPr lang="en-US" altLang="en-US" dirty="0"/>
              <a:t> ( Greek letter sigma).</a:t>
            </a:r>
            <a:endParaRPr lang="el-GR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Example: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	 </a:t>
            </a:r>
            <a:r>
              <a:rPr lang="el-GR" altLang="en-US" dirty="0"/>
              <a:t>Σ</a:t>
            </a:r>
            <a:r>
              <a:rPr lang="en-US" altLang="en-US" dirty="0"/>
              <a:t>={</a:t>
            </a:r>
            <a:r>
              <a:rPr lang="en-US" altLang="en-US" dirty="0" err="1"/>
              <a:t>a,b</a:t>
            </a:r>
            <a:r>
              <a:rPr lang="en-US" altLang="en-US" dirty="0"/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    </a:t>
            </a:r>
            <a:r>
              <a:rPr lang="el-GR" altLang="en-US" dirty="0"/>
              <a:t>Σ</a:t>
            </a:r>
            <a:r>
              <a:rPr lang="en-US" altLang="en-US" dirty="0"/>
              <a:t>={0,1} //important as this is the language 		//which the computer understands.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	 </a:t>
            </a:r>
            <a:r>
              <a:rPr lang="el-GR" altLang="en-US" dirty="0"/>
              <a:t>Σ</a:t>
            </a:r>
            <a:r>
              <a:rPr lang="en-US" altLang="en-US" dirty="0"/>
              <a:t>={</a:t>
            </a:r>
            <a:r>
              <a:rPr lang="en-US" altLang="en-US" dirty="0" err="1"/>
              <a:t>i,j,k</a:t>
            </a:r>
            <a:r>
              <a:rPr lang="en-US" altLang="en-US" dirty="0"/>
              <a:t>}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E66D616-1795-4201-A733-C43D5B0D7BD3}"/>
              </a:ext>
            </a:extLst>
          </p:cNvPr>
          <p:cNvSpPr txBox="1">
            <a:spLocks noChangeArrowheads="1"/>
          </p:cNvSpPr>
          <p:nvPr/>
        </p:nvSpPr>
        <p:spPr>
          <a:xfrm>
            <a:off x="1993900" y="152400"/>
            <a:ext cx="51054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dirty="0"/>
              <a:t>Automata Theory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AE9C4B7A-A3B9-47B1-BDAC-CBA497FD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F8557D9F-4E98-491E-9E1C-F08B2C55071D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8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1026">
            <a:extLst>
              <a:ext uri="{FF2B5EF4-FFF2-40B4-BE49-F238E27FC236}">
                <a16:creationId xmlns:a16="http://schemas.microsoft.com/office/drawing/2014/main" id="{8F3AF633-625C-4ED5-A067-403AB01AD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NOTE:</a:t>
            </a:r>
          </a:p>
        </p:txBody>
      </p:sp>
      <p:sp>
        <p:nvSpPr>
          <p:cNvPr id="12292" name="Rectangle 1027">
            <a:extLst>
              <a:ext uri="{FF2B5EF4-FFF2-40B4-BE49-F238E27FC236}">
                <a16:creationId xmlns:a16="http://schemas.microsoft.com/office/drawing/2014/main" id="{41EDA6C6-1627-4B0B-B865-236B892A4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  <a:r>
              <a:rPr lang="en-US" altLang="en-US" sz="3000"/>
              <a:t>A certain version of language ALGOL has 113 letters </a:t>
            </a:r>
          </a:p>
          <a:p>
            <a:pPr>
              <a:buFont typeface="Monotype Sorts" pitchFamily="2" charset="2"/>
              <a:buNone/>
            </a:pPr>
            <a:endParaRPr lang="en-US" altLang="en-US" sz="3000"/>
          </a:p>
          <a:p>
            <a:pPr>
              <a:buFont typeface="Monotype Sorts" pitchFamily="2" charset="2"/>
              <a:buNone/>
            </a:pPr>
            <a:r>
              <a:rPr lang="en-US" altLang="en-US" sz="3000"/>
              <a:t>	</a:t>
            </a:r>
            <a:r>
              <a:rPr lang="el-GR" altLang="en-US" sz="3000"/>
              <a:t>Σ</a:t>
            </a:r>
            <a:r>
              <a:rPr lang="en-US" altLang="en-US" sz="3000"/>
              <a:t> (alphabet) includes letters, digits and a variety of operators including sequential operators such as GOTO and IF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>
            <a:extLst>
              <a:ext uri="{FF2B5EF4-FFF2-40B4-BE49-F238E27FC236}">
                <a16:creationId xmlns:a16="http://schemas.microsoft.com/office/drawing/2014/main" id="{78515F18-46BE-42BC-B4EC-B9656484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5CF28DA-A242-43AC-85E8-F1CD4523EB69}" type="slidenum">
              <a:rPr kumimoji="0"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9</a:t>
            </a:fld>
            <a:endParaRPr kumimoji="0"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1026">
            <a:extLst>
              <a:ext uri="{FF2B5EF4-FFF2-40B4-BE49-F238E27FC236}">
                <a16:creationId xmlns:a16="http://schemas.microsoft.com/office/drawing/2014/main" id="{E4BAA26F-48B3-4F93-B953-87EB31A2D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Strings</a:t>
            </a:r>
          </a:p>
        </p:txBody>
      </p:sp>
      <p:sp>
        <p:nvSpPr>
          <p:cNvPr id="13316" name="Rectangle 1027">
            <a:extLst>
              <a:ext uri="{FF2B5EF4-FFF2-40B4-BE49-F238E27FC236}">
                <a16:creationId xmlns:a16="http://schemas.microsoft.com/office/drawing/2014/main" id="{5CABB385-792D-4ECD-AF91-AE81D7D1086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85950"/>
            <a:ext cx="8305800" cy="4171950"/>
          </a:xfrm>
        </p:spPr>
        <p:txBody>
          <a:bodyPr/>
          <a:lstStyle/>
          <a:p>
            <a:r>
              <a:rPr lang="en-US" altLang="en-US" sz="3000" dirty="0"/>
              <a:t>Definition:</a:t>
            </a:r>
          </a:p>
          <a:p>
            <a:pPr>
              <a:buFont typeface="Monotype Sorts" pitchFamily="2" charset="2"/>
              <a:buNone/>
            </a:pPr>
            <a:r>
              <a:rPr lang="en-US" altLang="en-US" sz="3000" dirty="0"/>
              <a:t>	Concatenation of finite symbols from the alphabets set is called a string. </a:t>
            </a:r>
          </a:p>
          <a:p>
            <a:r>
              <a:rPr lang="en-US" altLang="en-US" sz="3000" dirty="0"/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 altLang="en-US" sz="3000" dirty="0"/>
              <a:t>	If </a:t>
            </a:r>
            <a:r>
              <a:rPr lang="el-GR" altLang="en-US" sz="3000" dirty="0"/>
              <a:t>Σ</a:t>
            </a:r>
            <a:r>
              <a:rPr lang="en-US" altLang="en-US" sz="3000" dirty="0"/>
              <a:t>= {</a:t>
            </a:r>
            <a:r>
              <a:rPr lang="en-US" altLang="en-US" sz="3000" dirty="0" err="1"/>
              <a:t>a,b</a:t>
            </a:r>
            <a:r>
              <a:rPr lang="en-US" altLang="en-US" sz="3000" dirty="0"/>
              <a:t>} then</a:t>
            </a:r>
          </a:p>
          <a:p>
            <a:pPr>
              <a:buFont typeface="Monotype Sorts" pitchFamily="2" charset="2"/>
              <a:buNone/>
            </a:pPr>
            <a:r>
              <a:rPr lang="en-US" altLang="en-US" sz="3000" dirty="0"/>
              <a:t>		a, </a:t>
            </a:r>
            <a:r>
              <a:rPr lang="en-US" altLang="en-US" sz="3000" dirty="0" err="1"/>
              <a:t>abab</a:t>
            </a:r>
            <a:r>
              <a:rPr lang="en-US" altLang="en-US" sz="3000" dirty="0"/>
              <a:t>, </a:t>
            </a:r>
            <a:r>
              <a:rPr lang="en-US" altLang="en-US" sz="3000" dirty="0" err="1"/>
              <a:t>aaabb</a:t>
            </a:r>
            <a:r>
              <a:rPr lang="en-US" altLang="en-US" sz="3000" dirty="0"/>
              <a:t>, </a:t>
            </a:r>
            <a:r>
              <a:rPr lang="en-US" altLang="en-US" sz="3000" dirty="0" err="1"/>
              <a:t>ababababababababab</a:t>
            </a:r>
            <a:endParaRPr lang="en-US" altLang="en-US" sz="3000" dirty="0"/>
          </a:p>
          <a:p>
            <a:pPr>
              <a:buFont typeface="Monotype Sorts" pitchFamily="2" charset="2"/>
              <a:buNone/>
            </a:pPr>
            <a:endParaRPr lang="en-US" altLang="en-US" sz="3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1504</TotalTime>
  <Words>1969</Words>
  <Application>Microsoft Office PowerPoint</Application>
  <PresentationFormat>On-screen Show (4:3)</PresentationFormat>
  <Paragraphs>234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Arial Black</vt:lpstr>
      <vt:lpstr>Calibri</vt:lpstr>
      <vt:lpstr>Constantia</vt:lpstr>
      <vt:lpstr>Monotype Sorts</vt:lpstr>
      <vt:lpstr>Palatino Linotype</vt:lpstr>
      <vt:lpstr>Times New Roman</vt:lpstr>
      <vt:lpstr>Trebuchet MS</vt:lpstr>
      <vt:lpstr>Wingdings 2</vt:lpstr>
      <vt:lpstr>Flow</vt:lpstr>
      <vt:lpstr>Theory of Automata</vt:lpstr>
      <vt:lpstr>   Marks Distribution</vt:lpstr>
      <vt:lpstr>What does Automata Theory mean?</vt:lpstr>
      <vt:lpstr>Applications in Computer Science</vt:lpstr>
      <vt:lpstr>Introduction to languages</vt:lpstr>
      <vt:lpstr>English </vt:lpstr>
      <vt:lpstr>Alphabets</vt:lpstr>
      <vt:lpstr>NOTE:</vt:lpstr>
      <vt:lpstr>Strings</vt:lpstr>
      <vt:lpstr>NOTE: </vt:lpstr>
      <vt:lpstr>Words</vt:lpstr>
      <vt:lpstr>NOTE:</vt:lpstr>
      <vt:lpstr>Length of Strings</vt:lpstr>
      <vt:lpstr>PowerPoint Presentation</vt:lpstr>
      <vt:lpstr>Reverse of a String</vt:lpstr>
      <vt:lpstr>PowerPoint Presentation</vt:lpstr>
      <vt:lpstr>    Defining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An Important language</vt:lpstr>
      <vt:lpstr>Summing-up </vt:lpstr>
      <vt:lpstr> Kleene Star Closure</vt:lpstr>
      <vt:lpstr>Examples</vt:lpstr>
      <vt:lpstr>PLUS Operation (+)</vt:lpstr>
      <vt:lpstr>Defining Languages (continued)…</vt:lpstr>
      <vt:lpstr>PowerPoint Presentation</vt:lpstr>
      <vt:lpstr>PowerPoint Presentation</vt:lpstr>
      <vt:lpstr>PowerPoint Presentation</vt:lpstr>
      <vt:lpstr>PowerPoint Presentation</vt:lpstr>
      <vt:lpstr>TASK</vt:lpstr>
      <vt:lpstr>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Muhammad Fayaz</cp:lastModifiedBy>
  <cp:revision>245</cp:revision>
  <dcterms:created xsi:type="dcterms:W3CDTF">2006-08-16T00:00:00Z</dcterms:created>
  <dcterms:modified xsi:type="dcterms:W3CDTF">2021-09-07T04:22:04Z</dcterms:modified>
</cp:coreProperties>
</file>