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947" r:id="rId3"/>
    <p:sldId id="724" r:id="rId4"/>
    <p:sldId id="938" r:id="rId5"/>
    <p:sldId id="943" r:id="rId6"/>
    <p:sldId id="955" r:id="rId7"/>
    <p:sldId id="956" r:id="rId8"/>
    <p:sldId id="957" r:id="rId9"/>
    <p:sldId id="958" r:id="rId10"/>
    <p:sldId id="959" r:id="rId11"/>
    <p:sldId id="960" r:id="rId12"/>
    <p:sldId id="961" r:id="rId13"/>
    <p:sldId id="965" r:id="rId14"/>
    <p:sldId id="964" r:id="rId15"/>
    <p:sldId id="962" r:id="rId16"/>
    <p:sldId id="963" r:id="rId17"/>
    <p:sldId id="966" r:id="rId18"/>
    <p:sldId id="970" r:id="rId19"/>
    <p:sldId id="261" r:id="rId20"/>
    <p:sldId id="269" r:id="rId21"/>
    <p:sldId id="262" r:id="rId22"/>
    <p:sldId id="483" r:id="rId2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7T17:53:08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0 125 0,'0'0'0'15,"0"0"-125"-15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07:09:30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15775 9108 0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139973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10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5269718-C287-4181-A8DA-B28D02C56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Example# 07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9948D85-3CAF-4FCF-B11E-AB77C4450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9306" y="1222665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aba* b* a*b*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Palatino Linotype" panose="02040502050505030304" pitchFamily="18" charset="0"/>
              </a:rPr>
              <a:t>  S</a:t>
            </a:r>
            <a:r>
              <a:rPr lang="en-US" alt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abXYXY</a:t>
            </a:r>
            <a:endParaRPr lang="en-US" alt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</a:t>
            </a:r>
            <a:r>
              <a:rPr lang="en-US" alt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endParaRPr lang="en-US" alt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Y </a:t>
            </a:r>
            <a:r>
              <a:rPr lang="en-US" alt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endParaRPr lang="en-US" alt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Y^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endParaRPr lang="en-US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EF55494-7DC5-4720-B8C8-A69D8D14361B}" type="slidenum">
              <a:rPr lang="en-US" altLang="en-US">
                <a:solidFill>
                  <a:schemeClr val="accent1"/>
                </a:solidFill>
              </a:rPr>
              <a:pPr/>
              <a:t>10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2537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F05D71C-F862-400D-B9E1-E358CC96F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Example#08-Practice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0DE3FD-87A7-41B5-9948-411EEC008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a*</a:t>
            </a:r>
            <a:r>
              <a:rPr lang="en-US" alt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ba</a:t>
            </a: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* b* a*b* 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/>
              <a:t> S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XbXYXYa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X </a:t>
            </a:r>
            <a:r>
              <a:rPr lang="en-US" altLang="en-US" dirty="0" err="1">
                <a:sym typeface="Wingdings" panose="05000000000000000000" pitchFamily="2" charset="2"/>
              </a:rPr>
              <a:t>aX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 X^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Y  </a:t>
            </a:r>
            <a:r>
              <a:rPr lang="en-US" altLang="en-US" dirty="0" err="1">
                <a:sym typeface="Wingdings" panose="05000000000000000000" pitchFamily="2" charset="2"/>
              </a:rPr>
              <a:t>bY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 Y^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5B831EBE-391A-4B60-8F9E-44D0AEB8EB65}" type="slidenum">
              <a:rPr lang="en-US" altLang="en-US">
                <a:solidFill>
                  <a:schemeClr val="accent1"/>
                </a:solidFill>
              </a:rPr>
              <a:pPr/>
              <a:t>11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503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Example#09-Practice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bb*aa*</a:t>
            </a:r>
            <a:r>
              <a:rPr lang="en-US" altLang="en-US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ba</a:t>
            </a: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*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X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bXaYbY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 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XbX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 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YaY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/>
              <a:t>   Y</a:t>
            </a:r>
            <a:r>
              <a:rPr lang="en-US" altLang="en-US" dirty="0">
                <a:sym typeface="Wingdings" panose="05000000000000000000" pitchFamily="2" charset="2"/>
              </a:rPr>
              <a:t>^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12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202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Example#10-Practice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a*b*a*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 S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XYX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XaX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X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YbY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Y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^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13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5706"/>
      </p:ext>
    </p:extLst>
  </p:cSld>
  <p:clrMapOvr>
    <a:masterClrMapping/>
  </p:clrMapOvr>
  <p:transition spd="slow" advTm="1202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D9C4EF1-29E7-4862-9EAB-FB38C60F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Example#11-Practice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BF306D-9118-4400-B25D-B0829A975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</a:t>
            </a:r>
            <a:r>
              <a:rPr 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aab</a:t>
            </a: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*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 S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XaaY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X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Y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Y^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328C12D-D962-4E52-9200-D8B7CFE70F8D}" type="slidenum">
              <a:rPr lang="en-US" altLang="en-US">
                <a:solidFill>
                  <a:schemeClr val="accent1"/>
                </a:solidFill>
              </a:rPr>
              <a:pPr/>
              <a:t>14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15275"/>
      </p:ext>
    </p:extLst>
  </p:cSld>
  <p:clrMapOvr>
    <a:masterClrMapping/>
  </p:clrMapOvr>
  <p:transition spd="slow" advTm="1202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0FF8617-3D7B-4B74-9BE4-62CE3E47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#12-Practice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7732B21-282C-473E-B147-5CFD6248A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b*(</a:t>
            </a:r>
            <a:r>
              <a:rPr lang="en-US" alt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)*a*b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  S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XYXb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X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X^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Y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aY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Y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Y ^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77D3AE6-FA7E-460E-BCEB-1EF34FC58752}" type="slidenum">
              <a:rPr lang="en-US" altLang="en-US">
                <a:solidFill>
                  <a:schemeClr val="accent1"/>
                </a:solidFill>
              </a:rPr>
              <a:pPr/>
              <a:t>15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#13-Practice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)*b(</a:t>
            </a:r>
            <a:r>
              <a:rPr lang="en-US" alt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)*a(</a:t>
            </a:r>
            <a:r>
              <a:rPr lang="en-US" altLang="en-US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a+b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)*b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latin typeface="Palatino Linotype" panose="02040502050505030304" pitchFamily="18" charset="0"/>
              </a:rPr>
              <a:t>S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XbXaXb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X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X  </a:t>
            </a:r>
            <a:r>
              <a:rPr lang="en-US" altLang="en-US" sz="2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endParaRPr lang="en-US" altLang="en-US" sz="24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^  </a:t>
            </a:r>
            <a:endParaRPr lang="en-US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16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#14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(a + b)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S </a:t>
            </a:r>
            <a:r>
              <a:rPr lang="en-US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 S b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17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2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B5572D-F035-49DA-819B-C1E36DDE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54038"/>
            <a:ext cx="5916613" cy="6921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#15-Practice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FF93D13-ACF5-413E-BA6F-422FFE616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45467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(a + b)(a + b)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/>
              <a:t> S</a:t>
            </a:r>
            <a:r>
              <a:rPr lang="en-US" altLang="en-US" dirty="0">
                <a:sym typeface="Wingdings" panose="05000000000000000000" pitchFamily="2" charset="2"/>
              </a:rPr>
              <a:t> aa/ab/</a:t>
            </a:r>
            <a:r>
              <a:rPr lang="en-US" altLang="en-US" dirty="0" err="1">
                <a:sym typeface="Wingdings" panose="05000000000000000000" pitchFamily="2" charset="2"/>
              </a:rPr>
              <a:t>ba</a:t>
            </a:r>
            <a:r>
              <a:rPr lang="en-US" altLang="en-US" dirty="0">
                <a:sym typeface="Wingdings" panose="05000000000000000000" pitchFamily="2" charset="2"/>
              </a:rPr>
              <a:t> /bb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OR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S XX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Xa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  </a:t>
            </a:r>
            <a:r>
              <a:rPr lang="en-US" altLang="en-US" dirty="0" err="1">
                <a:sym typeface="Wingdings" panose="05000000000000000000" pitchFamily="2" charset="2"/>
              </a:rPr>
              <a:t>Xb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4C75061A-E993-4E03-9863-61D588695BF2}" type="slidenum">
              <a:rPr lang="en-US" altLang="en-US">
                <a:solidFill>
                  <a:schemeClr val="accent1"/>
                </a:solidFill>
              </a:rPr>
              <a:pPr/>
              <a:t>18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51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2117187" cy="1790700"/>
          </a:xfrm>
        </p:spPr>
        <p:txBody>
          <a:bodyPr>
            <a:noAutofit/>
          </a:bodyPr>
          <a:lstStyle/>
          <a:p>
            <a:pPr algn="l"/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16</a:t>
            </a:r>
            <a:b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a*ab + b*a</a:t>
            </a:r>
            <a:br>
              <a:rPr lang="en-US" sz="2800" dirty="0"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1. S</a:t>
            </a: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X/Y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2. X Mab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3. M </a:t>
            </a:r>
            <a:r>
              <a:rPr lang="en-US" sz="28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aM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4. M^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5. Y Za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6. Z </a:t>
            </a:r>
            <a:r>
              <a:rPr lang="en-US" sz="28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bZ</a:t>
            </a:r>
            <a:b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7. Z ^</a:t>
            </a:r>
            <a:b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28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6F0D6-6412-4816-8E71-CFF7B0DBB6E3}"/>
              </a:ext>
            </a:extLst>
          </p:cNvPr>
          <p:cNvSpPr/>
          <p:nvPr/>
        </p:nvSpPr>
        <p:spPr>
          <a:xfrm>
            <a:off x="1219200" y="23622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Context Free Grammar</a:t>
            </a:r>
          </a:p>
        </p:txBody>
      </p:sp>
    </p:spTree>
    <p:extLst>
      <p:ext uri="{BB962C8B-B14F-4D97-AF65-F5344CB8AC3E}">
        <p14:creationId xmlns:p14="http://schemas.microsoft.com/office/powerpoint/2010/main" val="34291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674395"/>
            <a:ext cx="6858000" cy="17907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17</a:t>
            </a:r>
            <a:b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R.E = a(a + b)*a + b(a + b)*a</a:t>
            </a: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aXa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bXa</a:t>
            </a:r>
            <a:b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XaX</a:t>
            </a:r>
            <a:b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b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4. X ^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2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24E-0037-4B73-B3F5-4209DE54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3276600" cy="1790700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Example# 18</a:t>
            </a:r>
            <a:br>
              <a:rPr lang="en-US" sz="24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</a:br>
            <a:r>
              <a:rPr lang="en-US" sz="24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R.E = b (</a:t>
            </a:r>
            <a:r>
              <a:rPr lang="en-US" sz="2400" dirty="0" err="1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a+b</a:t>
            </a:r>
            <a:r>
              <a:rPr lang="en-US" sz="24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)* + b* + a*</a:t>
            </a:r>
            <a:br>
              <a:rPr lang="en-US" sz="240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</a:br>
            <a:br>
              <a:rPr lang="en-US" sz="2400" dirty="0">
                <a:effectLst/>
                <a:latin typeface="Palatino Linotype" panose="0204050205050503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1. S</a:t>
            </a: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/Y/Z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2. </a:t>
            </a:r>
            <a:r>
              <a:rPr lang="en-US" sz="2400" dirty="0" err="1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XaX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3. X </a:t>
            </a:r>
            <a:r>
              <a:rPr lang="en-US" sz="2400" dirty="0" err="1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4. X ^ 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5. Y </a:t>
            </a:r>
            <a:r>
              <a:rPr lang="en-US" sz="2400" dirty="0" err="1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6. Y ^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7. Z </a:t>
            </a:r>
            <a:r>
              <a:rPr lang="en-US" sz="2400" dirty="0" err="1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aZ</a:t>
            </a:r>
            <a:b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sym typeface="Wingdings" panose="05000000000000000000" pitchFamily="2" charset="2"/>
              </a:rPr>
              <a:t>8. Z ^</a:t>
            </a:r>
            <a:b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628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DC8623-55A5-481E-921D-8BE5BC6B4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7" y="1492588"/>
            <a:ext cx="6270413" cy="533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 of Context Free Grammar 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9FE6344-2E78-4FC1-853B-D9C70801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563" y="2317412"/>
            <a:ext cx="8686800" cy="3048000"/>
          </a:xfrm>
        </p:spPr>
        <p:txBody>
          <a:bodyPr rtlCol="0">
            <a:normAutofit/>
          </a:bodyPr>
          <a:lstStyle/>
          <a:p>
            <a:pPr marL="738188" indent="-276225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61963" algn="l"/>
              </a:tabLst>
              <a:defRPr/>
            </a:pPr>
            <a:r>
              <a:rPr lang="en-US" alt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CFG is the  collection of the followings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An alphabet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Σ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of letters called terminals from which we are going to make strings that will be the words of a language.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set of symbols called non-terminals, one of which is S, stands for “start here”.</a:t>
            </a:r>
          </a:p>
          <a:p>
            <a:pPr marL="990600" lvl="1" indent="-187325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finite set of productions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 dirty="0">
              <a:solidFill>
                <a:srgbClr val="FF0000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D59F4EFB-CF15-49E0-9C4D-D1B640E9A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29600" y="6172200"/>
            <a:ext cx="512763" cy="3804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4263F-0A3D-4B76-904C-470752C568E4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14:cNvPr>
              <p14:cNvContentPartPr/>
              <p14:nvPr/>
            </p14:nvContentPartPr>
            <p14:xfrm>
              <a:off x="-2707726" y="149258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16726" y="14835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slow" advTm="5599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32" y="61295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chemeClr val="accent1"/>
                </a:solidFill>
              </a:rPr>
              <a:t>CFG terminologies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BAE05A-FB11-4888-9966-848D3F6C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50168"/>
            <a:ext cx="792480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can’t be replaced by anything are called terminals.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terminals are designated by small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Non-Terminals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must be replaced by other things are called non-terminals.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non-terminals are designated by capital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Productions</a:t>
            </a:r>
            <a:r>
              <a:rPr lang="en-US" altLang="en-US" dirty="0">
                <a:latin typeface="Palatino Linotype" panose="02040502050505030304" pitchFamily="18" charset="0"/>
              </a:rPr>
              <a:t>: The grammatical rules are often called productions rule. Productions can be written in the form: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BD8C8AB-B8C3-49F3-9711-2C7EF6E8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356100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 dirty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845E46C7-1A27-4079-BB65-D0491F1AA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90874"/>
              </p:ext>
            </p:extLst>
          </p:nvPr>
        </p:nvGraphicFramePr>
        <p:xfrm>
          <a:off x="2762250" y="5189537"/>
          <a:ext cx="585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90417" imgH="152334" progId="Equation.3">
                  <p:embed/>
                </p:oleObj>
              </mc:Choice>
              <mc:Fallback>
                <p:oleObj name="Equation" r:id="rId4" imgW="190417" imgH="152334" progId="Equation.3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845E46C7-1A27-4079-BB65-D0491F1AA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5189537"/>
                        <a:ext cx="5857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21">
            <a:extLst>
              <a:ext uri="{FF2B5EF4-FFF2-40B4-BE49-F238E27FC236}">
                <a16:creationId xmlns:a16="http://schemas.microsoft.com/office/drawing/2014/main" id="{FD98ABDD-8AE7-4EFC-B657-182E676D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5094287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  </a:t>
            </a:r>
            <a:r>
              <a:rPr lang="en-US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52256D8-E9DC-4200-A399-3336E510D2DB}"/>
              </a:ext>
            </a:extLst>
          </p:cNvPr>
          <p:cNvSpPr/>
          <p:nvPr/>
        </p:nvSpPr>
        <p:spPr>
          <a:xfrm>
            <a:off x="4171950" y="4953000"/>
            <a:ext cx="2698750" cy="742950"/>
          </a:xfrm>
          <a:prstGeom prst="wedgeRoundRectCallout">
            <a:avLst>
              <a:gd name="adj1" fmla="val -95240"/>
              <a:gd name="adj2" fmla="val -73187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” means “can be replaced by”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A7997E5-BEEB-49AA-873C-BEFC5C965DFA}"/>
              </a:ext>
            </a:extLst>
          </p:cNvPr>
          <p:cNvSpPr/>
          <p:nvPr/>
        </p:nvSpPr>
        <p:spPr>
          <a:xfrm>
            <a:off x="70644" y="5989816"/>
            <a:ext cx="2984500" cy="742950"/>
          </a:xfrm>
          <a:prstGeom prst="wedgeRoundRectCallout">
            <a:avLst>
              <a:gd name="adj1" fmla="val 47467"/>
              <a:gd name="adj2" fmla="val -12769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  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“can develop into”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2297" name="Object 4">
            <a:extLst>
              <a:ext uri="{FF2B5EF4-FFF2-40B4-BE49-F238E27FC236}">
                <a16:creationId xmlns:a16="http://schemas.microsoft.com/office/drawing/2014/main" id="{A6E138B9-9271-4B13-843C-2BFFAB76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52999"/>
              </p:ext>
            </p:extLst>
          </p:nvPr>
        </p:nvGraphicFramePr>
        <p:xfrm>
          <a:off x="1644650" y="6054725"/>
          <a:ext cx="4889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90417" imgH="152334" progId="Equation.3">
                  <p:embed/>
                </p:oleObj>
              </mc:Choice>
              <mc:Fallback>
                <p:oleObj name="Equation" r:id="rId6" imgW="190417" imgH="152334" progId="Equation.3">
                  <p:embed/>
                  <p:pic>
                    <p:nvPicPr>
                      <p:cNvPr id="12297" name="Object 4">
                        <a:extLst>
                          <a:ext uri="{FF2B5EF4-FFF2-40B4-BE49-F238E27FC236}">
                            <a16:creationId xmlns:a16="http://schemas.microsoft.com/office/drawing/2014/main" id="{A6E138B9-9271-4B13-843C-2BFFAB76C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6054725"/>
                        <a:ext cx="4889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7">
            <a:extLst>
              <a:ext uri="{FF2B5EF4-FFF2-40B4-BE49-F238E27FC236}">
                <a16:creationId xmlns:a16="http://schemas.microsoft.com/office/drawing/2014/main" id="{CA7C3A29-B244-41F4-83CE-FB33D5A4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927599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aa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ED1A828-AF1D-4710-BE2B-E840B23D8516}"/>
              </a:ext>
            </a:extLst>
          </p:cNvPr>
          <p:cNvSpPr/>
          <p:nvPr/>
        </p:nvSpPr>
        <p:spPr>
          <a:xfrm>
            <a:off x="5359400" y="5825331"/>
            <a:ext cx="3276600" cy="712788"/>
          </a:xfrm>
          <a:prstGeom prst="wedgeRoundRectCallout">
            <a:avLst>
              <a:gd name="adj1" fmla="val 27611"/>
              <a:gd name="adj2" fmla="val -12599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</a:t>
            </a:r>
            <a:r>
              <a:rPr lang="en-US" altLang="en-US" sz="2800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</a:t>
            </a: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“ string is generated ”</a:t>
            </a:r>
            <a:endParaRPr lang="en-US" dirty="0">
              <a:solidFill>
                <a:srgbClr val="00206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23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9B6B54C-9C14-4AE7-B883-011615FDB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09496" y="6248400"/>
            <a:ext cx="530004" cy="403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73E99-0D74-49DC-A6DB-CA7DE9BCF4A0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00" y="656071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CFG terminologies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CAB08-E988-478A-AF19-7DCED28A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460" y="1987550"/>
            <a:ext cx="1890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879FAC3-57F4-40A2-9C12-9ADCE33C49F1}"/>
              </a:ext>
            </a:extLst>
          </p:cNvPr>
          <p:cNvSpPr/>
          <p:nvPr/>
        </p:nvSpPr>
        <p:spPr>
          <a:xfrm>
            <a:off x="137285" y="2189968"/>
            <a:ext cx="2362862" cy="585750"/>
          </a:xfrm>
          <a:prstGeom prst="wedgeRoundRectCallout">
            <a:avLst>
              <a:gd name="adj1" fmla="val 96378"/>
              <a:gd name="adj2" fmla="val -459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Non-terminal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Z]</a:t>
            </a:r>
          </a:p>
          <a:p>
            <a:pPr algn="ctr">
              <a:defRPr/>
            </a:pPr>
            <a:r>
              <a:rPr lang="en-US" sz="1600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CAFDB3-63F0-4909-8D00-09AE8940311A}"/>
              </a:ext>
            </a:extLst>
          </p:cNvPr>
          <p:cNvSpPr/>
          <p:nvPr/>
        </p:nvSpPr>
        <p:spPr>
          <a:xfrm>
            <a:off x="2059864" y="4029509"/>
            <a:ext cx="2190569" cy="576982"/>
          </a:xfrm>
          <a:prstGeom prst="wedgeRoundRectCallout">
            <a:avLst>
              <a:gd name="adj1" fmla="val 50948"/>
              <a:gd name="adj2" fmla="val -31737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d]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9F867A4-D608-463E-833B-C9D7B11C5583}"/>
              </a:ext>
            </a:extLst>
          </p:cNvPr>
          <p:cNvSpPr/>
          <p:nvPr/>
        </p:nvSpPr>
        <p:spPr>
          <a:xfrm>
            <a:off x="20782" y="3199203"/>
            <a:ext cx="2479365" cy="583996"/>
          </a:xfrm>
          <a:prstGeom prst="wedgeRoundRectCallout">
            <a:avLst>
              <a:gd name="adj1" fmla="val 97862"/>
              <a:gd name="adj2" fmla="val -18754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no-terminals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[AAB, BCA, CC... Etc.]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F04BDF6-F999-4796-9BFE-85D04B095DAB}"/>
              </a:ext>
            </a:extLst>
          </p:cNvPr>
          <p:cNvSpPr/>
          <p:nvPr/>
        </p:nvSpPr>
        <p:spPr>
          <a:xfrm>
            <a:off x="4491419" y="4044992"/>
            <a:ext cx="2188929" cy="576982"/>
          </a:xfrm>
          <a:prstGeom prst="wedgeRoundRectCallout">
            <a:avLst>
              <a:gd name="adj1" fmla="val -53887"/>
              <a:gd name="adj2" fmla="val -332980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aabc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03412AE-29FF-4382-A36A-A1FC09410631}"/>
              </a:ext>
            </a:extLst>
          </p:cNvPr>
          <p:cNvSpPr/>
          <p:nvPr/>
        </p:nvSpPr>
        <p:spPr>
          <a:xfrm>
            <a:off x="6921334" y="3861721"/>
            <a:ext cx="2188929" cy="861088"/>
          </a:xfrm>
          <a:prstGeom prst="wedgeRoundRectCallout">
            <a:avLst>
              <a:gd name="adj1" fmla="val -162355"/>
              <a:gd name="adj2" fmla="val -228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 and not-terminals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1753298-36E8-45F9-B3FE-30F44B1672F2}"/>
              </a:ext>
            </a:extLst>
          </p:cNvPr>
          <p:cNvSpPr/>
          <p:nvPr/>
        </p:nvSpPr>
        <p:spPr>
          <a:xfrm>
            <a:off x="6921335" y="2667000"/>
            <a:ext cx="1768865" cy="576982"/>
          </a:xfrm>
          <a:prstGeom prst="wedgeRoundRectCallout">
            <a:avLst>
              <a:gd name="adj1" fmla="val -185586"/>
              <a:gd name="adj2" fmla="val -130923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Empty String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˄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03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FCBD54-CCF1-4E8C-92C8-6FE55BFCE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432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03</a:t>
            </a:r>
            <a:r>
              <a:rPr lang="en-US" alt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0D1FF57-216A-49C4-9571-1D478014B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08894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a(a + b)*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S</a:t>
            </a: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X 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XbX</a:t>
            </a:r>
            <a:endParaRPr lang="en-US" alt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X^</a:t>
            </a: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61C5A5D-8C18-4E67-8C70-6CFBF3BC2B23}" type="slidenum">
              <a:rPr lang="en-US" altLang="en-US">
                <a:solidFill>
                  <a:schemeClr val="accent1"/>
                </a:solidFill>
              </a:rPr>
              <a:pPr/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23206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C88559-EB02-470A-9B38-F2FCDE5D5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3493" y="421986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04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35A41F53-4674-422F-847A-51BA29EF9F41}" type="slidenum">
              <a:rPr lang="en-US" altLang="en-US">
                <a:solidFill>
                  <a:schemeClr val="accent1"/>
                </a:solidFill>
              </a:rPr>
              <a:pPr/>
              <a:t>7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7412" name="Title 1">
            <a:extLst>
              <a:ext uri="{FF2B5EF4-FFF2-40B4-BE49-F238E27FC236}">
                <a16:creationId xmlns:a16="http://schemas.microsoft.com/office/drawing/2014/main" id="{E4503CFC-74C0-427F-A37D-CAB75A266F2B}"/>
              </a:ext>
            </a:extLst>
          </p:cNvPr>
          <p:cNvSpPr txBox="1">
            <a:spLocks/>
          </p:cNvSpPr>
          <p:nvPr/>
        </p:nvSpPr>
        <p:spPr bwMode="auto">
          <a:xfrm>
            <a:off x="381000" y="1176048"/>
            <a:ext cx="6172200" cy="469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 (a + b)*a</a:t>
            </a:r>
          </a:p>
          <a:p>
            <a:pPr marL="230188" indent="55563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S 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 X a</a:t>
            </a:r>
          </a:p>
          <a:p>
            <a:pPr marL="230188" indent="55563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X  a X</a:t>
            </a:r>
          </a:p>
          <a:p>
            <a:pPr marL="230188" indent="55563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X  b X</a:t>
            </a:r>
          </a:p>
          <a:p>
            <a:pPr marL="230188" indent="55563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X^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endParaRPr lang="en-US" altLang="en-US" sz="28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7256D-EA77-4159-AF9D-E6FB0D72C4A7}"/>
                  </a:ext>
                </a:extLst>
              </p14:cNvPr>
              <p14:cNvContentPartPr/>
              <p14:nvPr/>
            </p14:nvContentPartPr>
            <p14:xfrm>
              <a:off x="5679000" y="32788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7256D-EA77-4159-AF9D-E6FB0D72C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640" y="3269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19387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E0EFF0D-0965-48CB-8632-8266413D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793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05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33D1804-9351-4DFF-B9C8-19C266C54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a(a + b)* b (a + b)*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 </a:t>
            </a:r>
            <a:r>
              <a:rPr lang="en-US" altLang="en-US" sz="2400" b="1" dirty="0">
                <a:latin typeface="Palatino Linotype" panose="02040502050505030304" pitchFamily="18" charset="0"/>
              </a:rPr>
              <a:t>S 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 X b 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a 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X b 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X 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 </a:t>
            </a:r>
            <a:endParaRPr lang="en-US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B70F86B3-044F-4315-AFC8-3B12BFCF93A7}" type="slidenum">
              <a:rPr lang="en-US" altLang="en-US">
                <a:solidFill>
                  <a:schemeClr val="accent1"/>
                </a:solidFill>
              </a:rPr>
              <a:pPr/>
              <a:t>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2187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89E7C-EF77-42CB-B7D3-2005F7386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000" y="450850"/>
            <a:ext cx="6348413" cy="7540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Example# 06-Practice</a:t>
            </a:r>
            <a:r>
              <a:rPr lang="en-US" altLang="en-US" sz="36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E03B69-26F2-4B5A-A9C8-32F574A9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46188"/>
            <a:ext cx="7543800" cy="51609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b(a + b)* a (a + b)*b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 </a:t>
            </a:r>
            <a:r>
              <a:rPr lang="en-US" altLang="en-US" sz="2400" b="1" dirty="0">
                <a:latin typeface="Palatino Linotype" panose="02040502050505030304" pitchFamily="18" charset="0"/>
              </a:rPr>
              <a:t>S 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>
                <a:latin typeface="Palatino Linotype" panose="02040502050505030304" pitchFamily="18" charset="0"/>
              </a:rPr>
              <a:t> b X a X 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  X</a:t>
            </a: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 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X b X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X  ^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</a:t>
            </a:r>
            <a:endParaRPr lang="en-US" altLang="en-US" sz="2400" b="1" dirty="0">
              <a:latin typeface="Palatino Linotype" panose="0204050205050503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A0DA-06E9-4AF6-A170-397FE1F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FD815F96-762E-4ED3-812C-7131F6063C7E}" type="slidenum">
              <a:rPr lang="en-US" altLang="en-US">
                <a:solidFill>
                  <a:schemeClr val="accent1"/>
                </a:solidFill>
              </a:rPr>
              <a:pPr/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 advTm="11045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5.7|14.3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9|0.2|0.2|0.2|0.2|0.2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882</Words>
  <Application>Microsoft Office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Constantia</vt:lpstr>
      <vt:lpstr>Palatino Linotype</vt:lpstr>
      <vt:lpstr>Trebuchet MS</vt:lpstr>
      <vt:lpstr>Wingdings</vt:lpstr>
      <vt:lpstr>Wingdings 2</vt:lpstr>
      <vt:lpstr>Wingdings 3</vt:lpstr>
      <vt:lpstr>Flow</vt:lpstr>
      <vt:lpstr>Equation</vt:lpstr>
      <vt:lpstr>Theory of Automata</vt:lpstr>
      <vt:lpstr>PowerPoint Presentation</vt:lpstr>
      <vt:lpstr>Definition of Context Free Grammar </vt:lpstr>
      <vt:lpstr>PowerPoint Presentation</vt:lpstr>
      <vt:lpstr>PowerPoint Presentation</vt:lpstr>
      <vt:lpstr>Example# 03 </vt:lpstr>
      <vt:lpstr>Example# 04 </vt:lpstr>
      <vt:lpstr>Example# 05 </vt:lpstr>
      <vt:lpstr>Example# 06-Practice </vt:lpstr>
      <vt:lpstr>Example# 07</vt:lpstr>
      <vt:lpstr>Example#08-Practice </vt:lpstr>
      <vt:lpstr>Example#09-Practice </vt:lpstr>
      <vt:lpstr>Example#10-Practice </vt:lpstr>
      <vt:lpstr>Example#11-Practice </vt:lpstr>
      <vt:lpstr>Example #12-Practice </vt:lpstr>
      <vt:lpstr>Example #13-Practice </vt:lpstr>
      <vt:lpstr>Example #14 </vt:lpstr>
      <vt:lpstr>Example #15-Practice </vt:lpstr>
      <vt:lpstr>   Example# 16 R.E = a*ab + b*a 1. S X/Y 2. X Mab 3. M aM 4. M^ 5. Y Za 6. Z bZ 7. Z ^ </vt:lpstr>
      <vt:lpstr>Example# 17 R.E = a(a + b)*a + b(a + b)*a 1. S aXa/bXa 2. XaX 3. X bX 4. X ^</vt:lpstr>
      <vt:lpstr>   Example# 18 R.E = b (a+b)* + b* + a*  1. S bX/Y/Z 2. XaX 3. X bX 4. X ^  5. Y bY 6. Y ^ 7. Z aZ 8. Z ^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917</cp:revision>
  <cp:lastPrinted>2021-10-27T08:09:59Z</cp:lastPrinted>
  <dcterms:created xsi:type="dcterms:W3CDTF">2006-08-16T00:00:00Z</dcterms:created>
  <dcterms:modified xsi:type="dcterms:W3CDTF">2021-10-27T08:16:06Z</dcterms:modified>
</cp:coreProperties>
</file>