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406" r:id="rId3"/>
    <p:sldId id="281" r:id="rId4"/>
    <p:sldId id="282" r:id="rId5"/>
    <p:sldId id="283" r:id="rId6"/>
    <p:sldId id="376" r:id="rId7"/>
    <p:sldId id="388" r:id="rId8"/>
    <p:sldId id="389" r:id="rId9"/>
    <p:sldId id="390" r:id="rId10"/>
    <p:sldId id="286" r:id="rId11"/>
    <p:sldId id="392" r:id="rId12"/>
    <p:sldId id="407" r:id="rId13"/>
    <p:sldId id="434" r:id="rId14"/>
    <p:sldId id="393" r:id="rId15"/>
    <p:sldId id="394" r:id="rId16"/>
    <p:sldId id="396" r:id="rId17"/>
    <p:sldId id="307" r:id="rId18"/>
    <p:sldId id="433" r:id="rId19"/>
    <p:sldId id="308" r:id="rId20"/>
    <p:sldId id="413" r:id="rId21"/>
    <p:sldId id="404" r:id="rId22"/>
    <p:sldId id="428" r:id="rId23"/>
    <p:sldId id="311" r:id="rId24"/>
    <p:sldId id="412" r:id="rId25"/>
    <p:sldId id="429" r:id="rId26"/>
    <p:sldId id="41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2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0F9E05EF-9E26-423B-845F-98A63BD4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48396AA-D588-43E9-A4D8-DE20A240E3EF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9131383-627C-4574-9FD9-48D2FF1DA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4000" b="1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br>
              <a:rPr lang="en-US" altLang="en-US" sz="4000" b="1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r>
              <a:rPr lang="en-US" altLang="en-US" sz="4000" b="1">
                <a:solidFill>
                  <a:schemeClr val="tx1"/>
                </a:solidFill>
                <a:latin typeface="Palatino Linotype" panose="02040502050505030304" pitchFamily="18" charset="0"/>
              </a:rPr>
              <a:t>An Important language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82497C2-6583-49CD-92CD-CE14A6146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738313"/>
            <a:ext cx="8178800" cy="417195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3000" b="1" dirty="0"/>
              <a:t>PALINDROME</a:t>
            </a:r>
            <a:r>
              <a:rPr lang="en-US" altLang="en-US" sz="3000" dirty="0"/>
              <a:t>:</a:t>
            </a:r>
          </a:p>
          <a:p>
            <a:pPr marL="533400" indent="-5334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The language consisting of </a:t>
            </a:r>
            <a:r>
              <a:rPr lang="el-GR" altLang="en-US" sz="3000" dirty="0"/>
              <a:t>Λ</a:t>
            </a:r>
            <a:r>
              <a:rPr lang="en-US" altLang="en-US" sz="3000" dirty="0"/>
              <a:t> and the strings s defined over </a:t>
            </a:r>
            <a:r>
              <a:rPr lang="el-GR" altLang="en-US" sz="3000" dirty="0"/>
              <a:t>Σ</a:t>
            </a:r>
            <a:r>
              <a:rPr lang="en-US" altLang="en-US" sz="3000" dirty="0"/>
              <a:t> = (</a:t>
            </a:r>
            <a:r>
              <a:rPr lang="en-US" altLang="en-US" sz="3000" dirty="0" err="1"/>
              <a:t>a,b</a:t>
            </a:r>
            <a:r>
              <a:rPr lang="en-US" altLang="en-US" sz="3000" dirty="0"/>
              <a:t>)  such that Rev(s)=s.</a:t>
            </a:r>
          </a:p>
          <a:p>
            <a:pPr marL="533400" indent="-5334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L={</a:t>
            </a:r>
            <a:r>
              <a:rPr lang="el-GR" altLang="en-US" sz="3000" dirty="0"/>
              <a:t>Λ</a:t>
            </a:r>
            <a:r>
              <a:rPr lang="en-US" altLang="en-US" sz="3000" dirty="0"/>
              <a:t> , a, b, aa, bb, </a:t>
            </a:r>
            <a:r>
              <a:rPr lang="en-US" altLang="en-US" sz="3000" dirty="0" err="1"/>
              <a:t>aaa</a:t>
            </a:r>
            <a:r>
              <a:rPr lang="en-US" altLang="en-US" sz="3000" dirty="0"/>
              <a:t>, aba, </a:t>
            </a:r>
            <a:r>
              <a:rPr lang="en-US" altLang="en-US" sz="3000" dirty="0" err="1"/>
              <a:t>bab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bbb</a:t>
            </a:r>
            <a:r>
              <a:rPr lang="en-US" altLang="en-US" sz="3000" dirty="0"/>
              <a:t>, ...}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4541D50-4EC1-44C3-8117-36E6F89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75D092-E658-49E7-A841-43E7BEF4E82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30D473C-EE6D-49F3-A076-3AEBFA38C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Palatino Linotype" panose="02040502050505030304" pitchFamily="18" charset="0"/>
              </a:rPr>
              <a:t>Summing-up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4D816D-A28F-499C-ABBD-45389FD42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lvl="1">
              <a:buFont typeface="Monotype Sorts" pitchFamily="2" charset="2"/>
              <a:buChar char="z"/>
            </a:pPr>
            <a:r>
              <a:rPr lang="en-US" altLang="en-US" sz="2600" dirty="0"/>
              <a:t> Introduction to </a:t>
            </a:r>
            <a:r>
              <a:rPr lang="en-US" altLang="en-US" sz="2600"/>
              <a:t>the course, </a:t>
            </a:r>
            <a:r>
              <a:rPr lang="en-US" altLang="en-US" sz="2600" dirty="0"/>
              <a:t>Alphabets, Strings, Null string, Words, length of a string, Reverse of a string, Defining languages, Descriptive definition of languages, EQUAL, EVEN-EVEN,  { 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b</a:t>
            </a:r>
            <a:r>
              <a:rPr lang="en-US" altLang="en-US" sz="2600" baseline="30000" dirty="0"/>
              <a:t>n</a:t>
            </a:r>
            <a:r>
              <a:rPr lang="en-US" altLang="en-US" sz="2600" dirty="0"/>
              <a:t>},  { 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b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}, SQUARE, DOUBLESQUARE,  PALINDROME. </a:t>
            </a:r>
          </a:p>
          <a:p>
            <a:pPr lvl="1"/>
            <a:endParaRPr lang="en-US" altLang="en-US" sz="2600" baseline="30000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4541D50-4EC1-44C3-8117-36E6F89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75D092-E658-49E7-A841-43E7BEF4E82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4D816D-A28F-499C-ABBD-45389FD42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928" y="1447800"/>
            <a:ext cx="8229600" cy="438912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4800" b="1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>
                <a:solidFill>
                  <a:schemeClr val="tx2"/>
                </a:solidFill>
                <a:latin typeface="Palatino Linotype" panose="02040502050505030304" pitchFamily="18" charset="0"/>
              </a:rPr>
              <a:t>Regular Expressions</a:t>
            </a:r>
          </a:p>
          <a:p>
            <a:pPr lvl="1">
              <a:buFont typeface="Monotype Sorts" pitchFamily="2" charset="2"/>
              <a:buChar char="z"/>
            </a:pPr>
            <a:endParaRPr lang="en-US" altLang="en-US" sz="4800" baseline="300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28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73A5-3D7B-4BE2-95F3-F67ED535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sz="4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5865-A05E-45B2-A7EC-36D13A32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" y="24688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3600" b="0" i="0" dirty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A regular expression can be described as a sequence of pattern that defines strings of </a:t>
            </a:r>
            <a:r>
              <a:rPr lang="en-US" sz="3600" b="0" i="0">
                <a:solidFill>
                  <a:srgbClr val="202124"/>
                </a:solidFill>
                <a:effectLst/>
                <a:latin typeface="Palatino Linotype" panose="02040502050505030304" pitchFamily="18" charset="0"/>
              </a:rPr>
              <a:t>a language. 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98E03-929A-41A2-8344-2C8FFC24F170}"/>
              </a:ext>
            </a:extLst>
          </p:cNvPr>
          <p:cNvSpPr txBox="1"/>
          <p:nvPr/>
        </p:nvSpPr>
        <p:spPr>
          <a:xfrm>
            <a:off x="2514600" y="361124"/>
            <a:ext cx="4586990" cy="86177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ctr">
              <a:spcBef>
                <a:spcPct val="0"/>
              </a:spcBef>
              <a:buNone/>
              <a:defRPr kumimoji="0" sz="5000" b="1">
                <a:ln>
                  <a:noFill/>
                </a:ln>
                <a:solidFill>
                  <a:schemeClr val="tx2"/>
                </a:solidFill>
                <a:effectLst/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Method-2 </a:t>
            </a:r>
          </a:p>
        </p:txBody>
      </p:sp>
    </p:spTree>
    <p:extLst>
      <p:ext uri="{BB962C8B-B14F-4D97-AF65-F5344CB8AC3E}">
        <p14:creationId xmlns:p14="http://schemas.microsoft.com/office/powerpoint/2010/main" val="148035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D2885B0C-D5C3-4960-B06D-408D68D2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921480-C39A-485B-9F80-FBCE47C4CB4C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419F386-0586-44A6-8624-91F0C515F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07167"/>
            <a:ext cx="7772400" cy="1143000"/>
          </a:xfrm>
        </p:spPr>
        <p:txBody>
          <a:bodyPr/>
          <a:lstStyle/>
          <a:p>
            <a:pPr algn="ctr"/>
            <a:br>
              <a:rPr lang="en-US" altLang="en-US" sz="2800" dirty="0"/>
            </a:br>
            <a:r>
              <a:rPr lang="en-US" altLang="en-US" sz="3600" b="1" dirty="0">
                <a:latin typeface="Palatino Linotype" panose="02040502050505030304" pitchFamily="18" charset="0"/>
              </a:rPr>
              <a:t>Kleene Star Closure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5F1D84E-E96D-4CBF-BF22-2F4A70347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3000" dirty="0"/>
          </a:p>
          <a:p>
            <a:r>
              <a:rPr lang="en-US" altLang="en-US" sz="3000" dirty="0"/>
              <a:t>Given </a:t>
            </a:r>
            <a:r>
              <a:rPr lang="el-GR" altLang="en-US" sz="3000" dirty="0"/>
              <a:t>Σ,</a:t>
            </a:r>
            <a:r>
              <a:rPr lang="en-US" altLang="en-US" sz="3000" dirty="0"/>
              <a:t> then the Kleene Star Closure of the alphabet </a:t>
            </a:r>
            <a:r>
              <a:rPr lang="el-GR" altLang="en-US" sz="3000" dirty="0"/>
              <a:t>Σ</a:t>
            </a:r>
            <a:r>
              <a:rPr lang="en-US" altLang="en-US" sz="3000" dirty="0"/>
              <a:t>, denoted by </a:t>
            </a:r>
            <a:r>
              <a:rPr lang="el-GR" altLang="en-US" sz="3000" dirty="0"/>
              <a:t>Σ</a:t>
            </a:r>
            <a:r>
              <a:rPr lang="en-US" altLang="en-US" baseline="40000" dirty="0"/>
              <a:t>*</a:t>
            </a:r>
            <a:r>
              <a:rPr lang="en-US" altLang="en-US" sz="4400" baseline="10000" dirty="0"/>
              <a:t>, </a:t>
            </a:r>
            <a:r>
              <a:rPr lang="en-US" altLang="en-US" sz="3000" dirty="0"/>
              <a:t> is the collection of all strings defined over </a:t>
            </a:r>
            <a:r>
              <a:rPr lang="el-GR" altLang="en-US" sz="3000" dirty="0"/>
              <a:t>Σ</a:t>
            </a:r>
            <a:r>
              <a:rPr lang="en-US" altLang="en-US" sz="3000" dirty="0"/>
              <a:t>, including </a:t>
            </a:r>
            <a:r>
              <a:rPr lang="el-GR" altLang="en-US" sz="3000" dirty="0"/>
              <a:t>Λ</a:t>
            </a:r>
            <a:r>
              <a:rPr lang="en-US" altLang="en-US" sz="3000" dirty="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246AB296-AE0B-434C-92CC-7C5CEEB7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161001-6AAD-4143-B2AB-8E9ADFFBAAF1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F0ADDFE-F48F-4D4D-A233-FE791F130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Examples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F81D40E-7A9F-42CD-9A78-2F03BC0F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sz="3000"/>
              <a:t>If </a:t>
            </a:r>
            <a:r>
              <a:rPr lang="el-GR" altLang="en-US" sz="3000"/>
              <a:t>Σ</a:t>
            </a:r>
            <a:r>
              <a:rPr lang="en-US" altLang="en-US" sz="3000"/>
              <a:t> = {x}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Then </a:t>
            </a:r>
            <a:r>
              <a:rPr lang="el-GR" altLang="en-US" sz="3000"/>
              <a:t>Σ</a:t>
            </a:r>
            <a:r>
              <a:rPr lang="el-GR" altLang="en-US" sz="3000" baseline="40000"/>
              <a:t>*</a:t>
            </a:r>
            <a:r>
              <a:rPr lang="en-US" altLang="en-US" sz="3000"/>
              <a:t> = {</a:t>
            </a:r>
            <a:r>
              <a:rPr lang="el-GR" altLang="en-US" sz="3000"/>
              <a:t>Λ</a:t>
            </a:r>
            <a:r>
              <a:rPr lang="en-US" altLang="en-US" sz="3000"/>
              <a:t>, x, xx, xxx, xxxx, ….}</a:t>
            </a:r>
          </a:p>
          <a:p>
            <a:r>
              <a:rPr lang="en-US" altLang="en-US" sz="3000"/>
              <a:t> If </a:t>
            </a:r>
            <a:r>
              <a:rPr lang="el-GR" altLang="en-US" sz="3000"/>
              <a:t>Σ</a:t>
            </a:r>
            <a:r>
              <a:rPr lang="en-US" altLang="en-US" sz="3000"/>
              <a:t> = {0,1}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Then </a:t>
            </a:r>
            <a:r>
              <a:rPr lang="el-GR" altLang="en-US" sz="3000"/>
              <a:t>Σ</a:t>
            </a:r>
            <a:r>
              <a:rPr lang="en-US" altLang="en-US" sz="3000" baseline="40000"/>
              <a:t>*</a:t>
            </a:r>
            <a:r>
              <a:rPr lang="en-US" altLang="en-US" sz="3000"/>
              <a:t> = {</a:t>
            </a:r>
            <a:r>
              <a:rPr lang="el-GR" altLang="en-US" sz="3000"/>
              <a:t>Λ</a:t>
            </a:r>
            <a:r>
              <a:rPr lang="en-US" altLang="en-US" sz="3000"/>
              <a:t>, 0, 1, 00, 01, 10, 11, ….}</a:t>
            </a:r>
            <a:endParaRPr lang="el-GR" altLang="en-US" sz="3000"/>
          </a:p>
          <a:p>
            <a:r>
              <a:rPr lang="en-US" altLang="en-US" sz="3000"/>
              <a:t> If </a:t>
            </a:r>
            <a:r>
              <a:rPr lang="el-GR" altLang="en-US" sz="3000"/>
              <a:t>Σ</a:t>
            </a:r>
            <a:r>
              <a:rPr lang="en-US" altLang="en-US" sz="3000"/>
              <a:t> = {aaB, c}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Then </a:t>
            </a:r>
            <a:r>
              <a:rPr lang="el-GR" altLang="en-US" sz="3000"/>
              <a:t>Σ</a:t>
            </a:r>
            <a:r>
              <a:rPr lang="en-US" altLang="en-US" sz="3000" baseline="10000"/>
              <a:t>*</a:t>
            </a:r>
            <a:r>
              <a:rPr lang="en-US" altLang="en-US" sz="3000"/>
              <a:t> = {</a:t>
            </a:r>
            <a:r>
              <a:rPr lang="el-GR" altLang="en-US" sz="3000"/>
              <a:t>Λ</a:t>
            </a:r>
            <a:r>
              <a:rPr lang="en-US" altLang="en-US" sz="3000"/>
              <a:t>, aaB, c, aaBaaB, aaBc, caaB, 		     cc, ….}</a:t>
            </a:r>
            <a:endParaRPr lang="el-GR" altLang="en-US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2EABFE4-26F8-4329-8E91-C9A5E517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10CEFE-3130-40FC-A40E-051CA539387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8912A8-4069-4D9A-9F1D-CD03B7E7F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449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Palatino Linotype" panose="02040502050505030304" pitchFamily="18" charset="0"/>
              </a:rPr>
              <a:t>PLUS Operation (</a:t>
            </a:r>
            <a:r>
              <a:rPr lang="en-US" altLang="en-US" sz="3200" b="1" baseline="30000" dirty="0">
                <a:latin typeface="Palatino Linotype" panose="02040502050505030304" pitchFamily="18" charset="0"/>
              </a:rPr>
              <a:t>+</a:t>
            </a:r>
            <a:r>
              <a:rPr lang="en-US" altLang="en-US" sz="3200" b="1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01AFF4C-141B-4B02-9AAF-A300CC5F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Plus Operation is same as Kleene Star Closure except that it does not generate  </a:t>
            </a:r>
            <a:r>
              <a:rPr lang="el-GR" altLang="en-US" dirty="0"/>
              <a:t>Λ (null </a:t>
            </a:r>
            <a:r>
              <a:rPr lang="el-GR" altLang="en-US"/>
              <a:t>string)</a:t>
            </a:r>
            <a:r>
              <a:rPr lang="en-US" altLang="en-US"/>
              <a:t>.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Example:</a:t>
            </a:r>
          </a:p>
          <a:p>
            <a:r>
              <a:rPr lang="en-US" altLang="en-US" dirty="0"/>
              <a:t> If </a:t>
            </a:r>
            <a:r>
              <a:rPr lang="el-GR" altLang="en-US" dirty="0"/>
              <a:t>Σ</a:t>
            </a:r>
            <a:r>
              <a:rPr lang="en-US" altLang="en-US" dirty="0"/>
              <a:t> = {0,1}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Then </a:t>
            </a:r>
            <a:r>
              <a:rPr lang="el-GR" altLang="en-US" dirty="0"/>
              <a:t>Σ</a:t>
            </a:r>
            <a:r>
              <a:rPr lang="en-US" altLang="en-US" baseline="40000" dirty="0"/>
              <a:t>+</a:t>
            </a:r>
            <a:r>
              <a:rPr lang="en-US" altLang="en-US" dirty="0"/>
              <a:t> = {0, 1, 00, 01, 10, 11, ….}</a:t>
            </a:r>
          </a:p>
          <a:p>
            <a:r>
              <a:rPr lang="en-US" altLang="en-US" dirty="0"/>
              <a:t>If </a:t>
            </a:r>
            <a:r>
              <a:rPr lang="el-GR" altLang="en-US" dirty="0"/>
              <a:t>Σ</a:t>
            </a:r>
            <a:r>
              <a:rPr lang="en-US" altLang="en-US" dirty="0"/>
              <a:t> = {</a:t>
            </a:r>
            <a:r>
              <a:rPr lang="en-US" altLang="en-US" dirty="0" err="1"/>
              <a:t>aab</a:t>
            </a:r>
            <a:r>
              <a:rPr lang="en-US" altLang="en-US" dirty="0"/>
              <a:t>, c}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Then </a:t>
            </a:r>
            <a:r>
              <a:rPr lang="el-GR" altLang="en-US" dirty="0"/>
              <a:t>Σ</a:t>
            </a:r>
            <a:r>
              <a:rPr lang="en-US" altLang="en-US" baseline="40000" dirty="0"/>
              <a:t>+</a:t>
            </a:r>
            <a:r>
              <a:rPr lang="en-US" altLang="en-US" dirty="0"/>
              <a:t> = {</a:t>
            </a:r>
            <a:r>
              <a:rPr lang="en-US" altLang="en-US" dirty="0" err="1"/>
              <a:t>aab</a:t>
            </a:r>
            <a:r>
              <a:rPr lang="en-US" altLang="en-US" dirty="0"/>
              <a:t>, c, </a:t>
            </a:r>
            <a:r>
              <a:rPr lang="en-US" altLang="en-US" dirty="0" err="1"/>
              <a:t>aabaab</a:t>
            </a:r>
            <a:r>
              <a:rPr lang="en-US" altLang="en-US" dirty="0"/>
              <a:t>, </a:t>
            </a:r>
            <a:r>
              <a:rPr lang="en-US" altLang="en-US" dirty="0" err="1"/>
              <a:t>aabc</a:t>
            </a:r>
            <a:r>
              <a:rPr lang="en-US" altLang="en-US" dirty="0"/>
              <a:t>, </a:t>
            </a:r>
            <a:r>
              <a:rPr lang="en-US" altLang="en-US" dirty="0" err="1"/>
              <a:t>caab</a:t>
            </a:r>
            <a:r>
              <a:rPr lang="en-US" altLang="en-US" dirty="0"/>
              <a:t>, cc, ….}</a:t>
            </a:r>
            <a:endParaRPr lang="el-GR" altLang="en-US" dirty="0"/>
          </a:p>
          <a:p>
            <a:pPr>
              <a:buFont typeface="Monotype Sorts" pitchFamily="2" charset="2"/>
              <a:buNone/>
            </a:pPr>
            <a:endParaRPr lang="el-G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2E627DC5-72EF-4D86-AAB8-FDCDF0B4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70D750-609F-4912-84D1-11E39E2790F2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D54113A-55D9-4832-B3DB-15A8C0C8B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8167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Regular Expression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902E089-5ACC-44DA-8AD0-7A85A5CD1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800" dirty="0"/>
              <a:t>Consider the language  L={</a:t>
            </a:r>
            <a:r>
              <a:rPr lang="el-GR" altLang="en-US" sz="2800" dirty="0"/>
              <a:t>Λ</a:t>
            </a:r>
            <a:r>
              <a:rPr lang="en-US" altLang="en-US" sz="2800" dirty="0"/>
              <a:t>, x, xx, xxx,…} of strings,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{x}.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We can write this language as the Kleene star closure of alphabet </a:t>
            </a:r>
            <a:r>
              <a:rPr lang="el-GR" altLang="en-US" sz="2800" dirty="0"/>
              <a:t>Σ</a:t>
            </a:r>
            <a:r>
              <a:rPr lang="en-US" altLang="en-US" sz="2800" dirty="0"/>
              <a:t> or L=</a:t>
            </a:r>
            <a:r>
              <a:rPr lang="el-GR" altLang="en-US" sz="2800" dirty="0"/>
              <a:t>Σ</a:t>
            </a:r>
            <a:r>
              <a:rPr lang="en-US" altLang="en-US" sz="2800" baseline="40000" dirty="0"/>
              <a:t>*</a:t>
            </a:r>
            <a:r>
              <a:rPr lang="en-US" altLang="en-US" sz="2800" dirty="0"/>
              <a:t>={x}</a:t>
            </a:r>
            <a:r>
              <a:rPr lang="en-US" altLang="en-US" sz="2800" baseline="40000" dirty="0"/>
              <a:t>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baseline="40000" dirty="0"/>
              <a:t>	</a:t>
            </a:r>
            <a:r>
              <a:rPr lang="en-US" altLang="en-US" sz="2800" dirty="0"/>
              <a:t>This language can also be expressed by the regular expression x</a:t>
            </a:r>
            <a:r>
              <a:rPr lang="en-US" altLang="en-US" sz="2800" baseline="40000" dirty="0"/>
              <a:t>*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2E627DC5-72EF-4D86-AAB8-FDCDF0B4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70D750-609F-4912-84D1-11E39E2790F2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D54113A-55D9-4832-B3DB-15A8C0C8B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8167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Regular Expression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902E089-5ACC-44DA-8AD0-7A85A5CD1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800" dirty="0"/>
              <a:t>Similarly, the language  L={x, xx, xxx,…},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{x}, can be expressed by the regular expression x</a:t>
            </a:r>
            <a:r>
              <a:rPr lang="en-US" altLang="en-US" sz="2800" baseline="40000" dirty="0"/>
              <a:t>+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821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1A257F74-63F8-4175-95F2-6ECDE3EF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D71BC-E3E7-413A-84F9-28D8A3A2BB95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686EF74-097F-4846-B2CD-C0E1FB3F4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141" y="457200"/>
            <a:ext cx="8229600" cy="4389120"/>
          </a:xfrm>
        </p:spPr>
        <p:txBody>
          <a:bodyPr/>
          <a:lstStyle/>
          <a:p>
            <a:pPr marL="0" lvl="1" indent="0">
              <a:lnSpc>
                <a:spcPct val="90000"/>
              </a:lnSpc>
              <a:buNone/>
            </a:pPr>
            <a:r>
              <a:rPr lang="en-US" altLang="en-US" sz="2800" b="1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language L, consisting of all possible strings, defined over  </a:t>
            </a:r>
            <a:r>
              <a:rPr lang="el-GR" altLang="en-US" dirty="0"/>
              <a:t>Σ</a:t>
            </a:r>
            <a:r>
              <a:rPr lang="en-US" altLang="en-US" dirty="0"/>
              <a:t> = {a, b}.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language can also be expressed by the regular expression </a:t>
            </a:r>
            <a:r>
              <a:rPr lang="en-US" altLang="en-US" sz="2800" dirty="0"/>
              <a:t>		      </a:t>
            </a:r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</a:t>
            </a:r>
            <a:r>
              <a:rPr lang="en-US" altLang="en-US" dirty="0"/>
              <a:t>= (a + b)</a:t>
            </a:r>
            <a:r>
              <a:rPr lang="en-US" altLang="en-US" baseline="40000" dirty="0"/>
              <a:t>*</a:t>
            </a:r>
            <a:r>
              <a:rPr lang="en-US" altLang="en-US" dirty="0"/>
              <a:t>.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5FBAACB-AB42-4C05-9A26-4AFA68865B9D}"/>
              </a:ext>
            </a:extLst>
          </p:cNvPr>
          <p:cNvSpPr/>
          <p:nvPr/>
        </p:nvSpPr>
        <p:spPr>
          <a:xfrm>
            <a:off x="3733799" y="3581400"/>
            <a:ext cx="1941041" cy="609600"/>
          </a:xfrm>
          <a:prstGeom prst="wedgeRoundRectCallout">
            <a:avLst>
              <a:gd name="adj1" fmla="val 72304"/>
              <a:gd name="adj2" fmla="val -1975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Represents 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4541D50-4EC1-44C3-8117-36E6F89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75D092-E658-49E7-A841-43E7BEF4E82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30D473C-EE6D-49F3-A076-3AEBFA38C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b="1" dirty="0">
                <a:latin typeface="Palatino Linotype" panose="02040502050505030304" pitchFamily="18" charset="0"/>
              </a:rPr>
              <a:t>Recap</a:t>
            </a:r>
            <a:r>
              <a:rPr lang="en-US" altLang="en-US" sz="3600" b="1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4D816D-A28F-499C-ABBD-45389FD42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95577"/>
            <a:ext cx="8229600" cy="4389120"/>
          </a:xfrm>
        </p:spPr>
        <p:txBody>
          <a:bodyPr/>
          <a:lstStyle/>
          <a:p>
            <a:pPr algn="ctr"/>
            <a:endParaRPr lang="en-US" alt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lvl="1" algn="just">
              <a:buFont typeface="Monotype Sorts" pitchFamily="2" charset="2"/>
              <a:buChar char="z"/>
            </a:pPr>
            <a:r>
              <a:rPr lang="en-US" altLang="en-US" sz="2600" dirty="0"/>
              <a:t> Introduction, Alphabets, Strings, Null string, Words, length of a string, Reverse of a string, etc.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1CACE1E9-1B68-4C81-B975-E10E723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23FF8A-ABFD-4BBF-B3F8-BBB601763BA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0332BB3-4DA2-4288-90A2-75887A18B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362200" y="584866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Example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52E6FAD-8F9D-4670-88C6-145835F7B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34440"/>
            <a:ext cx="8229600" cy="438912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>
                <a:latin typeface="Palatino Linotype" panose="02040502050505030304" pitchFamily="18" charset="0"/>
              </a:rPr>
              <a:t>Consider the language, defined over </a:t>
            </a:r>
            <a:r>
              <a:rPr lang="el-GR" altLang="en-US" dirty="0">
                <a:latin typeface="Palatino Linotype" panose="02040502050505030304" pitchFamily="18" charset="0"/>
              </a:rPr>
              <a:t>Σ</a:t>
            </a:r>
            <a:r>
              <a:rPr lang="en-US" altLang="en-US" dirty="0">
                <a:latin typeface="Palatino Linotype" panose="02040502050505030304" pitchFamily="18" charset="0"/>
              </a:rPr>
              <a:t>={a, b} of </a:t>
            </a:r>
            <a:r>
              <a:rPr lang="en-US" altLang="en-US" b="1" dirty="0">
                <a:latin typeface="Palatino Linotype" panose="02040502050505030304" pitchFamily="18" charset="0"/>
              </a:rPr>
              <a:t>words starting with a </a:t>
            </a:r>
          </a:p>
          <a:p>
            <a:pPr lvl="1" algn="just"/>
            <a:endParaRPr lang="en-US" altLang="en-US" b="1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altLang="en-US" b="1" dirty="0">
                <a:latin typeface="Palatino Linotype" panose="02040502050505030304" pitchFamily="18" charset="0"/>
              </a:rPr>
              <a:t>Regular Expression = a(a + b)*</a:t>
            </a:r>
            <a:endParaRPr lang="en-US" altLang="en-US" dirty="0">
              <a:latin typeface="Palatino Linotype" panose="02040502050505030304" pitchFamily="18" charset="0"/>
            </a:endParaRPr>
          </a:p>
          <a:p>
            <a:pPr lvl="1" algn="just"/>
            <a:endParaRPr lang="en-US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0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1CACE1E9-1B68-4C81-B975-E10E723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23FF8A-ABFD-4BBF-B3F8-BBB601763BA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0332BB3-4DA2-4288-90A2-75887A18B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Example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52E6FAD-8F9D-4670-88C6-145835F7B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34440"/>
            <a:ext cx="8229600" cy="438912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>
                <a:latin typeface="Palatino Linotype" panose="02040502050505030304" pitchFamily="18" charset="0"/>
              </a:rPr>
              <a:t>Consider the language, defined over </a:t>
            </a:r>
            <a:r>
              <a:rPr lang="el-GR" altLang="en-US" dirty="0">
                <a:latin typeface="Palatino Linotype" panose="02040502050505030304" pitchFamily="18" charset="0"/>
              </a:rPr>
              <a:t>Σ</a:t>
            </a:r>
            <a:r>
              <a:rPr lang="en-US" altLang="en-US" dirty="0">
                <a:latin typeface="Palatino Linotype" panose="02040502050505030304" pitchFamily="18" charset="0"/>
              </a:rPr>
              <a:t>={a, b} of </a:t>
            </a:r>
            <a:r>
              <a:rPr lang="en-US" altLang="en-US" b="1" dirty="0">
                <a:latin typeface="Palatino Linotype" panose="02040502050505030304" pitchFamily="18" charset="0"/>
              </a:rPr>
              <a:t>words ending in b</a:t>
            </a:r>
            <a:r>
              <a:rPr lang="en-US" altLang="en-US" dirty="0">
                <a:latin typeface="Palatino Linotype" panose="02040502050505030304" pitchFamily="18" charset="0"/>
              </a:rPr>
              <a:t>, then its regular expression may be </a:t>
            </a:r>
          </a:p>
          <a:p>
            <a:pPr marL="393192" lvl="1" indent="0" algn="just">
              <a:buNone/>
            </a:pPr>
            <a:endParaRPr lang="en-US" altLang="en-US" dirty="0">
              <a:latin typeface="Palatino Linotype" panose="02040502050505030304" pitchFamily="18" charset="0"/>
            </a:endParaRPr>
          </a:p>
          <a:p>
            <a:pPr marL="393192" lvl="1" indent="0" algn="ctr"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Regular Expression = (a + b)</a:t>
            </a:r>
            <a:r>
              <a:rPr lang="en-US" altLang="en-US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dirty="0">
                <a:latin typeface="Palatino Linotype" panose="02040502050505030304" pitchFamily="18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65515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1CACE1E9-1B68-4C81-B975-E10E723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23FF8A-ABFD-4BBF-B3F8-BBB601763BA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0332BB3-4DA2-4288-90A2-75887A18B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Example for Practice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52E6FAD-8F9D-4670-88C6-145835F7B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34440"/>
            <a:ext cx="8229600" cy="438912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>
                <a:latin typeface="Palatino Linotype" panose="02040502050505030304" pitchFamily="18" charset="0"/>
              </a:rPr>
              <a:t>Consider the language, defined over </a:t>
            </a:r>
            <a:r>
              <a:rPr lang="el-GR" altLang="en-US" dirty="0">
                <a:latin typeface="Palatino Linotype" panose="02040502050505030304" pitchFamily="18" charset="0"/>
              </a:rPr>
              <a:t>Σ</a:t>
            </a:r>
            <a:r>
              <a:rPr lang="en-US" altLang="en-US" dirty="0">
                <a:latin typeface="Palatino Linotype" panose="02040502050505030304" pitchFamily="18" charset="0"/>
              </a:rPr>
              <a:t>={a, b} of </a:t>
            </a:r>
            <a:r>
              <a:rPr lang="en-US" altLang="en-US" b="1" dirty="0">
                <a:latin typeface="Palatino Linotype" panose="02040502050505030304" pitchFamily="18" charset="0"/>
              </a:rPr>
              <a:t>words starting with a and ending in b.</a:t>
            </a:r>
          </a:p>
          <a:p>
            <a:pPr lvl="1" algn="just"/>
            <a:endParaRPr lang="en-US" altLang="en-US" b="1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altLang="en-US" b="1" dirty="0">
                <a:latin typeface="Palatino Linotype" panose="02040502050505030304" pitchFamily="18" charset="0"/>
              </a:rPr>
              <a:t>Regular Expression: ?</a:t>
            </a:r>
            <a:endParaRPr lang="en-US" altLang="en-US" dirty="0">
              <a:latin typeface="Palatino Linotype" panose="02040502050505030304" pitchFamily="18" charset="0"/>
            </a:endParaRPr>
          </a:p>
          <a:p>
            <a:pPr lvl="1" algn="just"/>
            <a:endParaRPr lang="en-US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9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178800" cy="4171950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en-US" altLang="en-US" sz="2800" b="1" dirty="0"/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language, defined over  </a:t>
            </a:r>
            <a:r>
              <a:rPr lang="el-GR" altLang="en-US" dirty="0"/>
              <a:t>Σ</a:t>
            </a:r>
            <a:r>
              <a:rPr lang="en-US" altLang="en-US" dirty="0"/>
              <a:t>={a, b} of words starting with a  and ending in b OR starting with b and ending in a, then its regular expression may be  </a:t>
            </a:r>
          </a:p>
          <a:p>
            <a:pPr marL="688975" lvl="1" indent="-20638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dirty="0"/>
          </a:p>
          <a:p>
            <a:pPr marL="165100" lvl="1" indent="-20638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Expression= </a:t>
            </a:r>
            <a:r>
              <a:rPr lang="en-US" altLang="en-US" dirty="0"/>
              <a:t>a(</a:t>
            </a:r>
            <a:r>
              <a:rPr lang="en-US" altLang="en-US" dirty="0" err="1"/>
              <a:t>a+b</a:t>
            </a:r>
            <a:r>
              <a:rPr lang="en-US" altLang="en-US" dirty="0"/>
              <a:t>)</a:t>
            </a:r>
            <a:r>
              <a:rPr lang="en-US" altLang="en-US" baseline="40000" dirty="0"/>
              <a:t>*</a:t>
            </a:r>
            <a:r>
              <a:rPr lang="en-US" altLang="en-US" dirty="0"/>
              <a:t>b + b(</a:t>
            </a:r>
            <a:r>
              <a:rPr lang="en-US" altLang="en-US" dirty="0" err="1"/>
              <a:t>a+b</a:t>
            </a:r>
            <a:r>
              <a:rPr lang="en-US" altLang="en-US" dirty="0"/>
              <a:t>)</a:t>
            </a:r>
            <a:r>
              <a:rPr lang="en-US" altLang="en-US" baseline="40000" dirty="0"/>
              <a:t>*</a:t>
            </a:r>
            <a:r>
              <a:rPr lang="en-US" altLang="en-US" dirty="0"/>
              <a:t>a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322802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062590A-03DA-43CB-8C4B-0A2111D0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17AF7-8FFD-4695-A97D-D4C6761A7CC3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6FF51C-C4F7-4722-8DE5-18DD4A3D1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353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 b="1" dirty="0"/>
              <a:t>Example: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44D7ED8-3D87-4E59-A2E0-08F69AD28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53848"/>
            <a:ext cx="8229600" cy="438912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/>
              <a:t>Consider the language, defined over  </a:t>
            </a:r>
            <a:r>
              <a:rPr lang="el-GR" altLang="en-US" dirty="0"/>
              <a:t>Σ</a:t>
            </a:r>
            <a:r>
              <a:rPr lang="en-US" altLang="en-US" dirty="0"/>
              <a:t>={a, b} of </a:t>
            </a:r>
            <a:r>
              <a:rPr lang="en-US" altLang="en-US" b="1" dirty="0"/>
              <a:t>words beginning and ending in same letter</a:t>
            </a:r>
            <a:r>
              <a:rPr lang="en-US" altLang="en-US" dirty="0"/>
              <a:t>, then its regular expression may be:</a:t>
            </a:r>
          </a:p>
          <a:p>
            <a:pPr lvl="1" algn="just"/>
            <a:endParaRPr lang="en-US" altLang="en-US" dirty="0"/>
          </a:p>
          <a:p>
            <a:pPr marL="393192" lvl="1" indent="0" algn="ctr">
              <a:buNone/>
            </a:pPr>
            <a:r>
              <a:rPr lang="en-US" altLang="en-US" b="1" dirty="0"/>
              <a:t>Regular Expression=  </a:t>
            </a:r>
            <a:r>
              <a:rPr lang="en-US" altLang="en-US" dirty="0"/>
              <a:t>(a + b)+a(a + b)</a:t>
            </a:r>
            <a:r>
              <a:rPr lang="en-US" altLang="en-US" baseline="40000" dirty="0"/>
              <a:t>*</a:t>
            </a:r>
            <a:r>
              <a:rPr lang="en-US" altLang="en-US" dirty="0"/>
              <a:t>a + b(a + b)</a:t>
            </a:r>
            <a:r>
              <a:rPr lang="en-US" altLang="en-US" baseline="40000" dirty="0"/>
              <a:t>*</a:t>
            </a:r>
            <a:r>
              <a:rPr lang="en-US" altLang="en-US" dirty="0"/>
              <a:t>b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3755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062590A-03DA-43CB-8C4B-0A2111D0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17AF7-8FFD-4695-A97D-D4C6761A7CC3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6FF51C-C4F7-4722-8DE5-18DD4A3D1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799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4000" b="1" dirty="0"/>
              <a:t>Example: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44D7ED8-3D87-4E59-A2E0-08F69AD28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0990"/>
            <a:ext cx="8229600" cy="2472810"/>
          </a:xfrm>
        </p:spPr>
        <p:txBody>
          <a:bodyPr>
            <a:normAutofit/>
          </a:bodyPr>
          <a:lstStyle/>
          <a:p>
            <a:pPr lvl="1" algn="just"/>
            <a:r>
              <a:rPr lang="en-US" altLang="en-US" dirty="0"/>
              <a:t>Consider the language, defined over  </a:t>
            </a:r>
            <a:r>
              <a:rPr lang="el-GR" altLang="en-US" dirty="0"/>
              <a:t>Σ</a:t>
            </a:r>
            <a:r>
              <a:rPr lang="en-US" altLang="en-US" dirty="0"/>
              <a:t>={a, b} of </a:t>
            </a:r>
            <a:r>
              <a:rPr lang="en-US" altLang="en-US" b="1" dirty="0"/>
              <a:t>words beginning and ending with different letter</a:t>
            </a:r>
            <a:endParaRPr lang="en-US" altLang="en-US" dirty="0"/>
          </a:p>
          <a:p>
            <a:pPr lvl="1" algn="just"/>
            <a:endParaRPr lang="en-US" altLang="en-US" dirty="0"/>
          </a:p>
          <a:p>
            <a:pPr marL="393192" lvl="1" indent="0" algn="ctr">
              <a:buNone/>
            </a:pPr>
            <a:r>
              <a:rPr lang="en-US" altLang="en-US" b="1" dirty="0"/>
              <a:t>Regular Expression= ?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74376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/>
              <a:t>Example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Consider language L, of length 1,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b}, then it’s regular expression may be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(a + b)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07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69E2B020-2F8B-4996-8E2D-87D5FFFA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27BF5B2-37F0-49AC-B5DD-9172F9682F49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F0314D0-BCB4-499A-B50A-89309D9F3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7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2800" dirty="0"/>
            </a:br>
            <a:r>
              <a:rPr lang="en-US" altLang="en-US" sz="2800" dirty="0"/>
              <a:t>  </a:t>
            </a:r>
            <a:br>
              <a:rPr lang="en-US" altLang="en-US" sz="2800" dirty="0"/>
            </a:br>
            <a:r>
              <a:rPr lang="en-US" altLang="en-US" sz="4000" b="1" dirty="0"/>
              <a:t>Defining Languages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1C3449A-13AE-4883-A0CC-31C7CF75D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3000" dirty="0"/>
              <a:t>The languages can be defined in different ways , such as Descriptive definition,  Regular Expressions(RE) and  Finite Automaton(FA) etc.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/>
              <a:t>  Descriptive definition of language: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The language is defined, describing the conditions imposed on its words.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13FBC7D-3357-46BA-AE63-403622A6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E43027F-2509-4CA7-954D-13654769FF25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1BE5A5E-4816-4324-BD5B-6F950BDCC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The language  L of strings of odd length, defined over </a:t>
            </a:r>
            <a:r>
              <a:rPr lang="el-GR" altLang="en-US" dirty="0"/>
              <a:t>Σ</a:t>
            </a:r>
            <a:r>
              <a:rPr lang="en-US" altLang="en-US" dirty="0"/>
              <a:t>={a},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L={a, </a:t>
            </a:r>
            <a:r>
              <a:rPr lang="en-US" altLang="en-US" dirty="0" err="1"/>
              <a:t>aaa</a:t>
            </a:r>
            <a:r>
              <a:rPr lang="en-US" altLang="en-US" dirty="0"/>
              <a:t>, </a:t>
            </a:r>
            <a:r>
              <a:rPr lang="en-US" altLang="en-US" dirty="0" err="1"/>
              <a:t>aaaaa</a:t>
            </a:r>
            <a:r>
              <a:rPr lang="en-US" altLang="en-US" dirty="0"/>
              <a:t>,…..}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BAB188CB-07C3-446A-B9D5-367232AC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D1347B3-70FD-47DB-8170-AD1A9073441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8DAFB9C-43AD-4272-A05E-A3CA04685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The language L of strings of length 2, defined over </a:t>
            </a:r>
            <a:r>
              <a:rPr lang="el-GR" altLang="en-US" sz="3000" dirty="0"/>
              <a:t>Σ</a:t>
            </a:r>
            <a:r>
              <a:rPr lang="en-US" altLang="en-US" sz="3000" dirty="0"/>
              <a:t>={0,1,2},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   L={00, 01, 02,10, 11,12,20,21,22}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The language L of strings ending in 0, defined over  </a:t>
            </a:r>
            <a:r>
              <a:rPr lang="el-GR" altLang="en-US" sz="3000" dirty="0"/>
              <a:t>Σ</a:t>
            </a:r>
            <a:r>
              <a:rPr lang="en-US" altLang="en-US" sz="3000" dirty="0"/>
              <a:t> ={0,1},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L={0,00,10,000,010,100,110,…}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AC7ECEF-A6AD-42C1-B651-97D7D52C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AF775F1-5459-47B2-B932-C37ACED41F58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1027">
            <a:extLst>
              <a:ext uri="{FF2B5EF4-FFF2-40B4-BE49-F238E27FC236}">
                <a16:creationId xmlns:a16="http://schemas.microsoft.com/office/drawing/2014/main" id="{41C166CE-30A6-4273-976D-144531C15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Example: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language </a:t>
            </a:r>
            <a:r>
              <a:rPr lang="en-US" altLang="en-US" b="1" dirty="0"/>
              <a:t>EQUAL</a:t>
            </a:r>
            <a:r>
              <a:rPr lang="en-US" altLang="en-US" dirty="0"/>
              <a:t> (number of a’s equal to number of b’s) of strings, defined over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a,b</a:t>
            </a:r>
            <a:r>
              <a:rPr lang="en-US" altLang="en-US" dirty="0"/>
              <a:t>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L={</a:t>
            </a:r>
            <a:r>
              <a:rPr lang="el-GR" altLang="en-US" sz="3000" dirty="0"/>
              <a:t>Λ</a:t>
            </a:r>
            <a:r>
              <a:rPr lang="en-US" altLang="en-US" dirty="0"/>
              <a:t> ,</a:t>
            </a:r>
            <a:r>
              <a:rPr lang="en-US" altLang="en-US" dirty="0" err="1"/>
              <a:t>ab,aabb,abab,baba,abba</a:t>
            </a:r>
            <a:r>
              <a:rPr lang="en-US" altLang="en-US" dirty="0"/>
              <a:t>,…}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Example: </a:t>
            </a:r>
            <a:r>
              <a:rPr lang="en-US" altLang="en-US" dirty="0"/>
              <a:t>The language </a:t>
            </a:r>
            <a:r>
              <a:rPr lang="en-US" altLang="en-US" b="1" dirty="0"/>
              <a:t>EVEN-EVEN(</a:t>
            </a:r>
            <a:r>
              <a:rPr lang="en-US" altLang="en-US" dirty="0"/>
              <a:t> even number of a’s and even number of b’s) of strings, defined of strings over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a,b</a:t>
            </a:r>
            <a:r>
              <a:rPr lang="en-US" altLang="en-US" dirty="0"/>
              <a:t>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dirty="0"/>
              <a:t>{</a:t>
            </a:r>
            <a:r>
              <a:rPr lang="el-GR" altLang="en-US" dirty="0"/>
              <a:t>Λ</a:t>
            </a:r>
            <a:r>
              <a:rPr lang="en-US" altLang="en-US" dirty="0"/>
              <a:t>, aa, bb ,</a:t>
            </a:r>
            <a:r>
              <a:rPr lang="en-US" altLang="en-US" dirty="0" err="1"/>
              <a:t>aabb,abab</a:t>
            </a:r>
            <a:r>
              <a:rPr lang="en-US" altLang="en-US" dirty="0"/>
              <a:t>, abba, </a:t>
            </a:r>
            <a:r>
              <a:rPr lang="en-US" altLang="en-US" dirty="0" err="1"/>
              <a:t>baab</a:t>
            </a:r>
            <a:r>
              <a:rPr lang="en-US" altLang="en-US" dirty="0"/>
              <a:t>, baba, </a:t>
            </a:r>
            <a:r>
              <a:rPr lang="en-US" altLang="en-US" dirty="0" err="1"/>
              <a:t>bbaa</a:t>
            </a:r>
            <a:r>
              <a:rPr lang="en-US" altLang="en-US" dirty="0"/>
              <a:t>, </a:t>
            </a:r>
            <a:r>
              <a:rPr lang="en-US" altLang="en-US" dirty="0" err="1"/>
              <a:t>bbbb</a:t>
            </a:r>
            <a:r>
              <a:rPr lang="en-US" altLang="en-US" dirty="0"/>
              <a:t>,…}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369F1EA6-44CF-4355-BAF7-A0CAF287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B7C2DDF-FD01-4F33-AA9E-3E8FFF3FD8A0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FB58D03-776A-4919-B5FC-2FE85298D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Example: The language {</a:t>
            </a:r>
            <a:r>
              <a:rPr lang="en-US" altLang="en-US" dirty="0" err="1"/>
              <a:t>a</a:t>
            </a:r>
            <a:r>
              <a:rPr lang="en-US" altLang="en-US" baseline="40000" dirty="0" err="1"/>
              <a:t>n</a:t>
            </a:r>
            <a:r>
              <a:rPr lang="en-US" altLang="en-US" dirty="0" err="1"/>
              <a:t>b</a:t>
            </a:r>
            <a:r>
              <a:rPr lang="en-US" altLang="en-US" baseline="40000" dirty="0" err="1"/>
              <a:t>n</a:t>
            </a:r>
            <a:r>
              <a:rPr lang="en-US" altLang="en-US" baseline="40000" dirty="0"/>
              <a:t> </a:t>
            </a:r>
            <a:r>
              <a:rPr lang="en-US" altLang="en-US" dirty="0"/>
              <a:t>}, of strings defined over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a,b</a:t>
            </a:r>
            <a:r>
              <a:rPr lang="en-US" altLang="en-US" dirty="0"/>
              <a:t>}, as {a</a:t>
            </a:r>
            <a:r>
              <a:rPr lang="en-US" altLang="en-US" baseline="40000" dirty="0"/>
              <a:t>n</a:t>
            </a:r>
            <a:r>
              <a:rPr lang="en-US" altLang="en-US" sz="800" baseline="40000" dirty="0"/>
              <a:t> </a:t>
            </a:r>
            <a:r>
              <a:rPr lang="en-US" altLang="en-US" baseline="40000" dirty="0"/>
              <a:t> </a:t>
            </a:r>
            <a:r>
              <a:rPr lang="en-US" altLang="en-US" dirty="0"/>
              <a:t>b</a:t>
            </a:r>
            <a:r>
              <a:rPr lang="en-US" altLang="en-US" baseline="40000" dirty="0"/>
              <a:t>n</a:t>
            </a:r>
            <a:r>
              <a:rPr lang="en-US" altLang="en-US" sz="800" baseline="40000" dirty="0"/>
              <a:t> </a:t>
            </a:r>
            <a:r>
              <a:rPr lang="en-US" altLang="en-US" baseline="40000" dirty="0"/>
              <a:t> </a:t>
            </a:r>
            <a:r>
              <a:rPr lang="en-US" altLang="en-US" dirty="0"/>
              <a:t>: n=1,2,3,…},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{ab, </a:t>
            </a:r>
            <a:r>
              <a:rPr lang="en-US" altLang="en-US" dirty="0" err="1"/>
              <a:t>aabb</a:t>
            </a:r>
            <a:r>
              <a:rPr lang="en-US" altLang="en-US" dirty="0"/>
              <a:t>, </a:t>
            </a:r>
            <a:r>
              <a:rPr lang="en-US" altLang="en-US" dirty="0" err="1"/>
              <a:t>aaabbb,aaaabbbb</a:t>
            </a:r>
            <a:r>
              <a:rPr lang="en-US" altLang="en-US" dirty="0"/>
              <a:t>,…}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baseline="90000" dirty="0"/>
          </a:p>
          <a:p>
            <a:pPr>
              <a:lnSpc>
                <a:spcPct val="90000"/>
              </a:lnSpc>
            </a:pPr>
            <a:r>
              <a:rPr lang="en-US" altLang="en-US" dirty="0"/>
              <a:t>Example: The language {</a:t>
            </a:r>
            <a:r>
              <a:rPr lang="en-US" altLang="en-US" dirty="0" err="1"/>
              <a:t>a</a:t>
            </a:r>
            <a:r>
              <a:rPr lang="en-US" altLang="en-US" baseline="40000" dirty="0" err="1"/>
              <a:t>n</a:t>
            </a:r>
            <a:r>
              <a:rPr lang="en-US" altLang="en-US" dirty="0" err="1"/>
              <a:t>b</a:t>
            </a:r>
            <a:r>
              <a:rPr lang="en-US" altLang="en-US" baseline="40000" dirty="0" err="1"/>
              <a:t>n</a:t>
            </a:r>
            <a:r>
              <a:rPr lang="en-US" altLang="en-US" dirty="0" err="1"/>
              <a:t>a</a:t>
            </a:r>
            <a:r>
              <a:rPr lang="en-US" altLang="en-US" baseline="40000" dirty="0" err="1"/>
              <a:t>n</a:t>
            </a:r>
            <a:r>
              <a:rPr lang="en-US" altLang="en-US" baseline="40000" dirty="0"/>
              <a:t> </a:t>
            </a:r>
            <a:r>
              <a:rPr lang="en-US" altLang="en-US" dirty="0"/>
              <a:t>}, of strings defined over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a,b</a:t>
            </a:r>
            <a:r>
              <a:rPr lang="en-US" altLang="en-US" dirty="0"/>
              <a:t>}, as {a</a:t>
            </a:r>
            <a:r>
              <a:rPr lang="en-US" altLang="en-US" baseline="40000" dirty="0"/>
              <a:t>n</a:t>
            </a:r>
            <a:r>
              <a:rPr lang="en-US" altLang="en-US" sz="800" baseline="40000" dirty="0"/>
              <a:t> </a:t>
            </a:r>
            <a:r>
              <a:rPr lang="en-US" altLang="en-US" dirty="0"/>
              <a:t>b</a:t>
            </a:r>
            <a:r>
              <a:rPr lang="en-US" altLang="en-US" baseline="40000" dirty="0"/>
              <a:t>n</a:t>
            </a:r>
            <a:r>
              <a:rPr lang="en-US" altLang="en-US" sz="800" baseline="40000" dirty="0"/>
              <a:t> </a:t>
            </a:r>
            <a:r>
              <a:rPr lang="en-US" altLang="en-US" dirty="0"/>
              <a:t>a</a:t>
            </a:r>
            <a:r>
              <a:rPr lang="en-US" altLang="en-US" baseline="40000" dirty="0"/>
              <a:t>n</a:t>
            </a:r>
            <a:r>
              <a:rPr lang="en-US" altLang="en-US" dirty="0"/>
              <a:t>: n=1,2,3,…},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{aba, </a:t>
            </a:r>
            <a:r>
              <a:rPr lang="en-US" altLang="en-US" dirty="0" err="1"/>
              <a:t>aabbaa</a:t>
            </a:r>
            <a:r>
              <a:rPr lang="en-US" altLang="en-US" dirty="0"/>
              <a:t>, </a:t>
            </a:r>
            <a:r>
              <a:rPr lang="en-US" altLang="en-US" dirty="0" err="1"/>
              <a:t>aaabbbaaa,aaaabbbbaaaa</a:t>
            </a:r>
            <a:r>
              <a:rPr lang="en-US" altLang="en-US" dirty="0"/>
              <a:t>,…}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baseline="900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D1C0A478-C6DC-4C1B-8B51-5FEF0E46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7E325B-A86C-41AB-B1E6-FAAAF71FC050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D2B06CC-B3C8-4DB5-9FAF-F9DA83909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Example: The language </a:t>
            </a:r>
            <a:r>
              <a:rPr lang="en-US" altLang="en-US" b="1" dirty="0"/>
              <a:t>SQUARE</a:t>
            </a:r>
            <a:r>
              <a:rPr lang="en-US" altLang="en-US" dirty="0"/>
              <a:t>, of strings defined over </a:t>
            </a:r>
            <a:r>
              <a:rPr lang="el-GR" altLang="en-US" dirty="0"/>
              <a:t>Σ</a:t>
            </a:r>
            <a:r>
              <a:rPr lang="en-US" altLang="en-US" dirty="0"/>
              <a:t>={a}, as {a</a:t>
            </a:r>
            <a:r>
              <a:rPr lang="en-US" altLang="en-US" baseline="40000" dirty="0"/>
              <a:t>n</a:t>
            </a:r>
            <a:r>
              <a:rPr lang="en-US" altLang="en-US" sz="800" baseline="40000" dirty="0"/>
              <a:t> </a:t>
            </a:r>
            <a:r>
              <a:rPr lang="en-US" altLang="en-US" sz="2000" baseline="90000" dirty="0"/>
              <a:t>2</a:t>
            </a:r>
            <a:r>
              <a:rPr lang="en-US" altLang="en-US" baseline="40000" dirty="0"/>
              <a:t> </a:t>
            </a:r>
            <a:r>
              <a:rPr lang="en-US" altLang="en-US" dirty="0"/>
              <a:t>: n=1,2,3,…}, can be written as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L={a, </a:t>
            </a:r>
            <a:r>
              <a:rPr lang="en-US" altLang="en-US" dirty="0" err="1"/>
              <a:t>aaaa</a:t>
            </a:r>
            <a:r>
              <a:rPr lang="en-US" altLang="en-US" dirty="0"/>
              <a:t>, </a:t>
            </a:r>
            <a:r>
              <a:rPr lang="en-US" altLang="en-US" dirty="0" err="1"/>
              <a:t>aaaaaaaaa</a:t>
            </a:r>
            <a:r>
              <a:rPr lang="en-US" altLang="en-US" dirty="0"/>
              <a:t>,…}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endParaRPr lang="en-US" altLang="en-US" sz="2600" baseline="40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A3C13DB-CBC5-425F-89E8-C56D635F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4710884-80F3-482C-8E3A-8209616D87B2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38EAD99-AAAA-4C56-9328-F754163B0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Example: The language </a:t>
            </a:r>
            <a:r>
              <a:rPr lang="en-US" altLang="en-US" sz="3200" b="1" dirty="0"/>
              <a:t>DOUBLESQUARE</a:t>
            </a:r>
            <a:r>
              <a:rPr lang="en-US" altLang="en-US" sz="3200" dirty="0"/>
              <a:t>, of strings defined over </a:t>
            </a:r>
            <a:r>
              <a:rPr lang="el-GR" altLang="en-US" sz="3200" dirty="0"/>
              <a:t>Σ</a:t>
            </a:r>
            <a:r>
              <a:rPr lang="en-US" altLang="en-US" sz="3200" dirty="0"/>
              <a:t>={</a:t>
            </a:r>
            <a:r>
              <a:rPr lang="en-US" altLang="en-US" sz="3200" dirty="0" err="1"/>
              <a:t>a,b</a:t>
            </a:r>
            <a:r>
              <a:rPr lang="en-US" altLang="en-US" sz="3200" dirty="0"/>
              <a:t>}, as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dirty="0"/>
              <a:t>	{a</a:t>
            </a:r>
            <a:r>
              <a:rPr lang="en-US" altLang="en-US" sz="3200" baseline="40000" dirty="0"/>
              <a:t>n</a:t>
            </a:r>
            <a:r>
              <a:rPr lang="en-US" altLang="en-US" sz="900" baseline="40000" dirty="0"/>
              <a:t> </a:t>
            </a:r>
            <a:r>
              <a:rPr lang="en-US" altLang="en-US" sz="2400" baseline="90000" dirty="0"/>
              <a:t>2</a:t>
            </a:r>
            <a:r>
              <a:rPr lang="en-US" altLang="en-US" sz="3200" baseline="40000" dirty="0"/>
              <a:t> </a:t>
            </a:r>
            <a:r>
              <a:rPr lang="en-US" altLang="en-US" sz="3200" dirty="0"/>
              <a:t>b</a:t>
            </a:r>
            <a:r>
              <a:rPr lang="en-US" altLang="en-US" sz="3200" baseline="40000" dirty="0"/>
              <a:t>n</a:t>
            </a:r>
            <a:r>
              <a:rPr lang="en-US" altLang="en-US" sz="900" baseline="40000" dirty="0"/>
              <a:t> </a:t>
            </a:r>
            <a:r>
              <a:rPr lang="en-US" altLang="en-US" sz="2400" baseline="90000" dirty="0"/>
              <a:t>2</a:t>
            </a:r>
            <a:r>
              <a:rPr lang="en-US" altLang="en-US" sz="3200" baseline="40000" dirty="0"/>
              <a:t> </a:t>
            </a:r>
            <a:r>
              <a:rPr lang="en-US" altLang="en-US" sz="3200" dirty="0"/>
              <a:t>: n=1,2,3,…}, can be written as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dirty="0"/>
              <a:t>	L={ab, </a:t>
            </a:r>
            <a:r>
              <a:rPr lang="en-US" altLang="en-US" sz="3200" dirty="0" err="1"/>
              <a:t>aaaabbbb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aaaaaaaaabbbbbbbbb</a:t>
            </a:r>
            <a:r>
              <a:rPr lang="en-US" altLang="en-US" sz="3200" dirty="0"/>
              <a:t>,…}</a:t>
            </a:r>
          </a:p>
          <a:p>
            <a:pPr>
              <a:buFont typeface="Monotype Sorts" pitchFamily="2" charset="2"/>
              <a:buNone/>
            </a:pPr>
            <a:endParaRPr lang="en-US" altLang="en-US" sz="2400" baseline="90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1631</TotalTime>
  <Words>1188</Words>
  <Application>Microsoft Office PowerPoint</Application>
  <PresentationFormat>On-screen Show (4:3)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Constantia</vt:lpstr>
      <vt:lpstr>Monotype Sorts</vt:lpstr>
      <vt:lpstr>Palatino Linotype</vt:lpstr>
      <vt:lpstr>Wingdings</vt:lpstr>
      <vt:lpstr>Wingdings 2</vt:lpstr>
      <vt:lpstr>Flow</vt:lpstr>
      <vt:lpstr>Theory of Automata</vt:lpstr>
      <vt:lpstr>Recap </vt:lpstr>
      <vt:lpstr>    Defining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An Important language</vt:lpstr>
      <vt:lpstr>Summing-up </vt:lpstr>
      <vt:lpstr>PowerPoint Presentation</vt:lpstr>
      <vt:lpstr> Regular Expression</vt:lpstr>
      <vt:lpstr> Kleene Star Closure</vt:lpstr>
      <vt:lpstr>Examples</vt:lpstr>
      <vt:lpstr>PLUS Operation (+)</vt:lpstr>
      <vt:lpstr>Regular Expression</vt:lpstr>
      <vt:lpstr>Regular Expression</vt:lpstr>
      <vt:lpstr>PowerPoint Presentation</vt:lpstr>
      <vt:lpstr>Example</vt:lpstr>
      <vt:lpstr>Example</vt:lpstr>
      <vt:lpstr>Example for Practice</vt:lpstr>
      <vt:lpstr>PowerPoint Presentation</vt:lpstr>
      <vt:lpstr>Example: </vt:lpstr>
      <vt:lpstr>Example: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270</cp:revision>
  <dcterms:created xsi:type="dcterms:W3CDTF">2006-08-16T00:00:00Z</dcterms:created>
  <dcterms:modified xsi:type="dcterms:W3CDTF">2021-09-09T04:18:58Z</dcterms:modified>
</cp:coreProperties>
</file>