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438" r:id="rId3"/>
    <p:sldId id="418" r:id="rId4"/>
    <p:sldId id="421" r:id="rId5"/>
    <p:sldId id="435" r:id="rId6"/>
    <p:sldId id="422" r:id="rId7"/>
    <p:sldId id="423" r:id="rId8"/>
    <p:sldId id="416" r:id="rId9"/>
    <p:sldId id="409" r:id="rId10"/>
    <p:sldId id="424" r:id="rId11"/>
    <p:sldId id="425" r:id="rId12"/>
    <p:sldId id="417" r:id="rId13"/>
    <p:sldId id="426" r:id="rId14"/>
    <p:sldId id="427" r:id="rId15"/>
    <p:sldId id="420" r:id="rId16"/>
    <p:sldId id="411" r:id="rId17"/>
    <p:sldId id="431" r:id="rId18"/>
    <p:sldId id="432" r:id="rId19"/>
    <p:sldId id="439" r:id="rId20"/>
    <p:sldId id="443" r:id="rId21"/>
    <p:sldId id="444" r:id="rId22"/>
    <p:sldId id="445" r:id="rId23"/>
    <p:sldId id="446" r:id="rId24"/>
    <p:sldId id="447" r:id="rId25"/>
    <p:sldId id="453" r:id="rId26"/>
    <p:sldId id="440" r:id="rId27"/>
    <p:sldId id="449" r:id="rId28"/>
    <p:sldId id="450" r:id="rId29"/>
    <p:sldId id="452" r:id="rId30"/>
    <p:sldId id="451" r:id="rId31"/>
    <p:sldId id="454" r:id="rId32"/>
    <p:sldId id="455" r:id="rId3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</a:t>
            </a:r>
            <a:r>
              <a:rPr lang="en-US"/>
              <a:t># 4</a:t>
            </a:r>
            <a:endParaRPr lang="en-US" dirty="0"/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389120"/>
          </a:xfrm>
        </p:spPr>
        <p:txBody>
          <a:bodyPr>
            <a:normAutofit/>
          </a:bodyPr>
          <a:lstStyle/>
          <a:p>
            <a:pPr marL="346075" lvl="1" indent="-2460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Consider the language L, of odd length,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 staring with a. </a:t>
            </a:r>
          </a:p>
          <a:p>
            <a:pPr marL="393192" lvl="1" indent="0" algn="ctr">
              <a:lnSpc>
                <a:spcPct val="90000"/>
              </a:lnSpc>
              <a:buNone/>
            </a:pPr>
            <a:endParaRPr lang="en-US" altLang="en-US" sz="2800" dirty="0"/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sz="2800" b="1" dirty="0"/>
              <a:t>Regular Expression</a:t>
            </a:r>
            <a:r>
              <a:rPr lang="en-US" altLang="en-US" sz="2800" dirty="0"/>
              <a:t>= 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508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4743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>
                <a:solidFill>
                  <a:srgbClr val="0070C0"/>
                </a:solidFill>
              </a:rPr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Consider the language, defined over </a:t>
            </a:r>
            <a:r>
              <a:rPr lang="el-GR" altLang="en-US" dirty="0"/>
              <a:t>Σ</a:t>
            </a:r>
            <a:r>
              <a:rPr lang="en-US" altLang="en-US" dirty="0"/>
              <a:t>={a ,  b} of words containing at least one a, may be expressed by a  regular expression: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lvl="1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Expression= </a:t>
            </a:r>
            <a:r>
              <a:rPr lang="en-US" altLang="en-US" dirty="0"/>
              <a:t>(a + b)</a:t>
            </a:r>
            <a:r>
              <a:rPr lang="en-US" altLang="en-US" baseline="40000" dirty="0"/>
              <a:t>*</a:t>
            </a:r>
            <a:r>
              <a:rPr lang="en-US" altLang="en-US" dirty="0"/>
              <a:t>a (a + b)</a:t>
            </a:r>
            <a:r>
              <a:rPr lang="en-US" altLang="en-US" baseline="40000" dirty="0"/>
              <a:t>*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87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3286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>
                <a:solidFill>
                  <a:srgbClr val="0070C0"/>
                </a:solidFill>
              </a:rPr>
              <a:t>Example for Practice: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Consider the language, defined over </a:t>
            </a:r>
            <a:r>
              <a:rPr lang="el-GR" altLang="en-US" dirty="0"/>
              <a:t>Σ</a:t>
            </a:r>
            <a:r>
              <a:rPr lang="en-US" altLang="en-US" dirty="0"/>
              <a:t>={a ,  b} of words containing at least two a’s, may be expressed by a  regular expression: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lvl="1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Expression= 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85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4743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>
                <a:solidFill>
                  <a:srgbClr val="0070C0"/>
                </a:solidFill>
              </a:rPr>
              <a:t>Example for Practice: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Find the language, defined over </a:t>
            </a:r>
            <a:r>
              <a:rPr lang="el-GR" altLang="en-US" dirty="0"/>
              <a:t>Σ</a:t>
            </a:r>
            <a:r>
              <a:rPr lang="en-US" altLang="en-US" dirty="0"/>
              <a:t>={a , b} of words containing exactly one a, may be expressed by a  regular expression: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0" lvl="1" indent="39370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 dirty="0"/>
              <a:t>Regular Expression= b*ab*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522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4743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>
                <a:solidFill>
                  <a:srgbClr val="0070C0"/>
                </a:solidFill>
              </a:rPr>
              <a:t>Example for Practice: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Consider the language, defined over </a:t>
            </a:r>
            <a:r>
              <a:rPr lang="el-GR" altLang="en-US" dirty="0"/>
              <a:t>Σ</a:t>
            </a:r>
            <a:r>
              <a:rPr lang="en-US" altLang="en-US" dirty="0"/>
              <a:t>={a ,  b} of words containing exactly two a’s.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lvl="1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 dirty="0"/>
              <a:t>Regular Expression= ?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478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4743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/>
              <a:t> </a:t>
            </a:r>
            <a:r>
              <a:rPr lang="en-US" altLang="en-US" sz="3000" b="1" dirty="0">
                <a:solidFill>
                  <a:srgbClr val="0070C0"/>
                </a:solidFill>
              </a:rPr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Consider the language, defined over </a:t>
            </a:r>
            <a:r>
              <a:rPr lang="el-GR" altLang="en-US" dirty="0"/>
              <a:t>Σ</a:t>
            </a:r>
            <a:r>
              <a:rPr lang="en-US" altLang="en-US" dirty="0"/>
              <a:t>={a ,  b} of words having at least two a’s and starting with b, may be expressed by a  regular expression: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b="1" dirty="0"/>
              <a:t>Regular Expression </a:t>
            </a:r>
            <a:r>
              <a:rPr lang="en-US" altLang="en-US" dirty="0"/>
              <a:t>= b(a +b )* a (a + b)*a (a + b)*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041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78800" cy="4171950"/>
          </a:xfrm>
        </p:spPr>
        <p:txBody>
          <a:bodyPr/>
          <a:lstStyle/>
          <a:p>
            <a:pPr marL="284163" lvl="1" indent="-2460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Consider the language L, defined over </a:t>
            </a:r>
            <a:r>
              <a:rPr lang="el-GR" altLang="en-US" dirty="0"/>
              <a:t>Σ</a:t>
            </a:r>
            <a:r>
              <a:rPr lang="en-US" altLang="en-US" dirty="0"/>
              <a:t>={a, b}, of words starting with </a:t>
            </a:r>
            <a:r>
              <a:rPr lang="en-US" altLang="en-US"/>
              <a:t>double a </a:t>
            </a:r>
            <a:r>
              <a:rPr lang="en-US" altLang="en-US" dirty="0"/>
              <a:t>and ending in </a:t>
            </a:r>
            <a:r>
              <a:rPr lang="en-US" altLang="en-US"/>
              <a:t>double b </a:t>
            </a:r>
            <a:endParaRPr lang="en-US" altLang="en-US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b="1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 dirty="0"/>
              <a:t>Regular Expression =  aa(a + b)</a:t>
            </a:r>
            <a:r>
              <a:rPr lang="en-US" altLang="en-US" sz="2800" b="1" baseline="40000" dirty="0"/>
              <a:t>*</a:t>
            </a:r>
            <a:r>
              <a:rPr lang="en-US" altLang="en-US" sz="2800" b="1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49217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066800"/>
            <a:ext cx="8178800" cy="4171950"/>
          </a:xfrm>
        </p:spPr>
        <p:txBody>
          <a:bodyPr/>
          <a:lstStyle/>
          <a:p>
            <a:pPr marL="346075" lvl="1" indent="-2460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Consider the language L, defined over </a:t>
            </a:r>
            <a:r>
              <a:rPr lang="el-GR" altLang="en-US" dirty="0"/>
              <a:t>Σ</a:t>
            </a:r>
            <a:r>
              <a:rPr lang="en-US" altLang="en-US" dirty="0"/>
              <a:t>={a, b}, of words  length is divisible by 2 </a:t>
            </a:r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b="1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 dirty="0"/>
              <a:t>Regular Expression = ((a + b)(a + b))*</a:t>
            </a:r>
          </a:p>
        </p:txBody>
      </p:sp>
    </p:spTree>
    <p:extLst>
      <p:ext uri="{BB962C8B-B14F-4D97-AF65-F5344CB8AC3E}">
        <p14:creationId xmlns:p14="http://schemas.microsoft.com/office/powerpoint/2010/main" val="421928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143000"/>
            <a:ext cx="8178800" cy="4171950"/>
          </a:xfrm>
        </p:spPr>
        <p:txBody>
          <a:bodyPr/>
          <a:lstStyle/>
          <a:p>
            <a:pPr marL="395288" lvl="1" indent="-2841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Consider the language L, defined over </a:t>
            </a:r>
            <a:r>
              <a:rPr lang="el-GR" altLang="en-US" dirty="0"/>
              <a:t>Σ</a:t>
            </a:r>
            <a:r>
              <a:rPr lang="en-US" altLang="en-US" dirty="0"/>
              <a:t>={a, b}, of words  length is divisible by 3.</a:t>
            </a:r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b="1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 =?</a:t>
            </a:r>
          </a:p>
        </p:txBody>
      </p:sp>
    </p:spTree>
    <p:extLst>
      <p:ext uri="{BB962C8B-B14F-4D97-AF65-F5344CB8AC3E}">
        <p14:creationId xmlns:p14="http://schemas.microsoft.com/office/powerpoint/2010/main" val="20129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143000"/>
            <a:ext cx="8178800" cy="4171950"/>
          </a:xfrm>
        </p:spPr>
        <p:txBody>
          <a:bodyPr/>
          <a:lstStyle/>
          <a:p>
            <a:pPr marL="395288" lvl="1" indent="-2841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Consider the language L, defined over </a:t>
            </a:r>
            <a:r>
              <a:rPr lang="el-GR" altLang="en-US" dirty="0"/>
              <a:t>Σ</a:t>
            </a:r>
            <a:r>
              <a:rPr lang="en-US" altLang="en-US" dirty="0"/>
              <a:t>={a, b}, of words where the length of each word is divisible by 3 and starting with a. </a:t>
            </a:r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b="1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 =  </a:t>
            </a:r>
          </a:p>
        </p:txBody>
      </p:sp>
    </p:spTree>
    <p:extLst>
      <p:ext uri="{BB962C8B-B14F-4D97-AF65-F5344CB8AC3E}">
        <p14:creationId xmlns:p14="http://schemas.microsoft.com/office/powerpoint/2010/main" val="79999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F4541D50-4EC1-44C3-8117-36E6F89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75D092-E658-49E7-A841-43E7BEF4E823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30D473C-EE6D-49F3-A076-3AEBFA38C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725" y="1143000"/>
            <a:ext cx="8229600" cy="1341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>
                <a:latin typeface="Palatino Linotype" panose="02040502050505030304" pitchFamily="18" charset="0"/>
              </a:rPr>
              <a:t>Recap</a:t>
            </a:r>
            <a:r>
              <a:rPr lang="en-US" altLang="en-US" sz="3600" b="1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54D816D-A28F-499C-ABBD-45389FD42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5883275"/>
          </a:xfrm>
        </p:spPr>
        <p:txBody>
          <a:bodyPr>
            <a:normAutofit/>
          </a:bodyPr>
          <a:lstStyle/>
          <a:p>
            <a:pPr algn="ctr"/>
            <a:endParaRPr lang="en-US" altLang="en-US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lvl="1" algn="just">
              <a:buFont typeface="Monotype Sorts" pitchFamily="2" charset="2"/>
              <a:buChar char="z"/>
            </a:pPr>
            <a:r>
              <a:rPr lang="en-US" altLang="en-US" sz="2000" dirty="0"/>
              <a:t>Clean Star Closure, Positive Closure, Regular Expression, etc. </a:t>
            </a:r>
          </a:p>
          <a:p>
            <a:pPr lvl="1" algn="just">
              <a:buFont typeface="Monotype Sorts" pitchFamily="2" charset="2"/>
              <a:buChar char="z"/>
            </a:pPr>
            <a:r>
              <a:rPr lang="en-US" altLang="en-US" sz="2000" dirty="0"/>
              <a:t>Consider language L, consisting of all possible strings, defined over  </a:t>
            </a:r>
            <a:r>
              <a:rPr lang="el-GR" altLang="en-US" sz="2000" dirty="0"/>
              <a:t>Σ</a:t>
            </a:r>
            <a:r>
              <a:rPr lang="en-US" altLang="en-US" sz="2000" dirty="0"/>
              <a:t> = {a, b}. </a:t>
            </a:r>
            <a:endParaRPr lang="en-US" altLang="en-US" sz="2000" dirty="0">
              <a:latin typeface="Palatino Linotype" panose="02040502050505030304" pitchFamily="18" charset="0"/>
            </a:endParaRPr>
          </a:p>
          <a:p>
            <a:pPr lvl="1" algn="just">
              <a:buFont typeface="Monotype Sorts" pitchFamily="2" charset="2"/>
              <a:buChar char="z"/>
            </a:pPr>
            <a:r>
              <a:rPr lang="en-US" altLang="en-US" sz="2000" dirty="0">
                <a:latin typeface="Palatino Linotype" panose="02040502050505030304" pitchFamily="18" charset="0"/>
              </a:rPr>
              <a:t>Consider the language, defined over </a:t>
            </a:r>
            <a:r>
              <a:rPr lang="el-GR" altLang="en-US" sz="2000" dirty="0">
                <a:latin typeface="Palatino Linotype" panose="02040502050505030304" pitchFamily="18" charset="0"/>
              </a:rPr>
              <a:t>Σ</a:t>
            </a:r>
            <a:r>
              <a:rPr lang="en-US" altLang="en-US" sz="2000" dirty="0">
                <a:latin typeface="Palatino Linotype" panose="02040502050505030304" pitchFamily="18" charset="0"/>
              </a:rPr>
              <a:t>={a, b} of </a:t>
            </a:r>
            <a:r>
              <a:rPr lang="en-US" altLang="en-US" sz="2000" b="1" dirty="0">
                <a:latin typeface="Palatino Linotype" panose="02040502050505030304" pitchFamily="18" charset="0"/>
              </a:rPr>
              <a:t>words starting with a and ending in b.</a:t>
            </a:r>
          </a:p>
          <a:p>
            <a:pPr lvl="1" algn="just">
              <a:buFont typeface="Monotype Sorts" pitchFamily="2" charset="2"/>
              <a:buChar char="z"/>
            </a:pPr>
            <a:r>
              <a:rPr lang="en-US" altLang="en-US" sz="2000" dirty="0"/>
              <a:t>Consider the language, defined over  </a:t>
            </a:r>
            <a:r>
              <a:rPr lang="el-GR" altLang="en-US" sz="2000" dirty="0"/>
              <a:t>Σ</a:t>
            </a:r>
            <a:r>
              <a:rPr lang="en-US" altLang="en-US" sz="2000" dirty="0"/>
              <a:t>={a, b} of words starting with a  and ending in b OR starting with b and ending in a</a:t>
            </a:r>
          </a:p>
          <a:p>
            <a:pPr lvl="1" algn="just">
              <a:buFont typeface="Monotype Sorts" pitchFamily="2" charset="2"/>
              <a:buChar char="z"/>
            </a:pPr>
            <a:r>
              <a:rPr lang="en-US" altLang="en-US" sz="2000" dirty="0"/>
              <a:t>Consider the language, defined over  </a:t>
            </a:r>
            <a:r>
              <a:rPr lang="el-GR" altLang="en-US" sz="2000" dirty="0"/>
              <a:t>Σ</a:t>
            </a:r>
            <a:r>
              <a:rPr lang="en-US" altLang="en-US" sz="2000" dirty="0"/>
              <a:t>={a, b} of </a:t>
            </a:r>
            <a:r>
              <a:rPr lang="en-US" altLang="en-US" sz="2000" b="1" dirty="0"/>
              <a:t>words beginning and ending in same letter</a:t>
            </a:r>
          </a:p>
          <a:p>
            <a:pPr lvl="1" algn="just">
              <a:buFont typeface="Monotype Sorts" pitchFamily="2" charset="2"/>
              <a:buChar char="z"/>
            </a:pPr>
            <a:r>
              <a:rPr lang="en-US" altLang="en-US" sz="2000" dirty="0"/>
              <a:t>Consider the language, defined over  </a:t>
            </a:r>
            <a:r>
              <a:rPr lang="el-GR" altLang="en-US" sz="2000" dirty="0"/>
              <a:t>Σ</a:t>
            </a:r>
            <a:r>
              <a:rPr lang="en-US" altLang="en-US" sz="2000" dirty="0"/>
              <a:t>={a, b} of </a:t>
            </a:r>
            <a:r>
              <a:rPr lang="en-US" altLang="en-US" sz="2000" b="1" dirty="0"/>
              <a:t>words beginning and ending with different letter</a:t>
            </a:r>
            <a:endParaRPr lang="en-US" altLang="en-US" sz="2000" dirty="0"/>
          </a:p>
          <a:p>
            <a:pPr lvl="1" algn="just">
              <a:buFont typeface="Monotype Sorts" pitchFamily="2" charset="2"/>
              <a:buChar char="z"/>
            </a:pPr>
            <a:endParaRPr lang="en-US" altLang="en-US" b="1" dirty="0">
              <a:latin typeface="Palatino Linotype" panose="02040502050505030304" pitchFamily="18" charset="0"/>
            </a:endParaRPr>
          </a:p>
          <a:p>
            <a:pPr lvl="1" algn="just">
              <a:buFont typeface="Monotype Sorts" pitchFamily="2" charset="2"/>
              <a:buChar char="z"/>
            </a:pPr>
            <a:endParaRPr lang="en-US" altLang="en-US" dirty="0">
              <a:latin typeface="Palatino Linotype" panose="02040502050505030304" pitchFamily="18" charset="0"/>
            </a:endParaRPr>
          </a:p>
          <a:p>
            <a:pPr lvl="1" algn="just">
              <a:buFont typeface="Monotype Sorts" pitchFamily="2" charset="2"/>
              <a:buChar char="z"/>
            </a:pPr>
            <a:endParaRPr lang="en-US" altLang="en-US" b="1" dirty="0">
              <a:latin typeface="Palatino Linotype" panose="02040502050505030304" pitchFamily="18" charset="0"/>
            </a:endParaRPr>
          </a:p>
          <a:p>
            <a:pPr lvl="1" algn="just">
              <a:buFont typeface="Monotype Sorts" pitchFamily="2" charset="2"/>
              <a:buChar char="z"/>
            </a:pPr>
            <a:endParaRPr lang="en-US" altLang="en-US" dirty="0"/>
          </a:p>
          <a:p>
            <a:pPr lvl="1" algn="just">
              <a:buFont typeface="Monotype Sorts" pitchFamily="2" charset="2"/>
              <a:buChar char="z"/>
            </a:pPr>
            <a:endParaRPr lang="en-US" altLang="en-US" dirty="0"/>
          </a:p>
          <a:p>
            <a:pPr lvl="1"/>
            <a:endParaRPr lang="en-US" altLang="en-US" sz="2600" baseline="300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251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4743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/>
              <a:t> </a:t>
            </a:r>
            <a:r>
              <a:rPr lang="en-US" altLang="en-US" sz="3000" b="1" dirty="0">
                <a:solidFill>
                  <a:srgbClr val="0070C0"/>
                </a:solidFill>
              </a:rPr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Find out a regular expression for a language of all strings containing at most one a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b="1" dirty="0"/>
              <a:t>Regular Expression </a:t>
            </a:r>
            <a:r>
              <a:rPr lang="en-US" altLang="en-US" dirty="0"/>
              <a:t>= ?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23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4743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/>
              <a:t> </a:t>
            </a:r>
            <a:r>
              <a:rPr lang="en-US" altLang="en-US" sz="3000" b="1" dirty="0">
                <a:solidFill>
                  <a:srgbClr val="0070C0"/>
                </a:solidFill>
              </a:rPr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Find out a regular expression for a language of all strings containing at most 2 a’s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b="1" dirty="0"/>
              <a:t>Regular Expression </a:t>
            </a:r>
            <a:r>
              <a:rPr lang="en-US" altLang="en-US" dirty="0"/>
              <a:t>= 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481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4743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/>
              <a:t> </a:t>
            </a:r>
            <a:r>
              <a:rPr lang="en-US" altLang="en-US" sz="3000" b="1" dirty="0">
                <a:solidFill>
                  <a:srgbClr val="0070C0"/>
                </a:solidFill>
              </a:rPr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Find out a regular expression for a language of all strings having even no. of a’s. </a:t>
            </a:r>
          </a:p>
          <a:p>
            <a:pPr marL="393192" lvl="1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b="1" dirty="0"/>
              <a:t>Regular Expression </a:t>
            </a:r>
            <a:r>
              <a:rPr lang="en-US" altLang="en-US" dirty="0"/>
              <a:t>= </a:t>
            </a:r>
            <a:r>
              <a:rPr lang="en-US" sz="1800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(b*ab*ab*)*</a:t>
            </a:r>
            <a:endParaRPr lang="en-US" b="1" dirty="0"/>
          </a:p>
          <a:p>
            <a:pPr marL="393192" lvl="1" indent="0" algn="ctr">
              <a:lnSpc>
                <a:spcPct val="90000"/>
              </a:lnSpc>
              <a:buNone/>
            </a:pPr>
            <a:endParaRPr lang="en-US" altLang="en-US" dirty="0"/>
          </a:p>
          <a:p>
            <a:pPr lvl="1" algn="just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158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4743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/>
              <a:t> </a:t>
            </a:r>
            <a:r>
              <a:rPr lang="en-US" altLang="en-US" sz="3000" b="1" dirty="0">
                <a:solidFill>
                  <a:srgbClr val="0070C0"/>
                </a:solidFill>
              </a:rPr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Find out a regular expression for a language of all strings having odd no. of a’ s. </a:t>
            </a:r>
          </a:p>
          <a:p>
            <a:pPr marL="393192" lvl="1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b="1" dirty="0"/>
              <a:t>Regular Expression </a:t>
            </a:r>
            <a:r>
              <a:rPr lang="en-US" altLang="en-US" dirty="0"/>
              <a:t>=?</a:t>
            </a:r>
          </a:p>
          <a:p>
            <a:pPr lvl="1" algn="just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968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4743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/>
              <a:t> </a:t>
            </a:r>
            <a:r>
              <a:rPr lang="en-US" altLang="en-US" sz="3000" b="1" dirty="0">
                <a:solidFill>
                  <a:srgbClr val="0070C0"/>
                </a:solidFill>
              </a:rPr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out a regular expression for a language of all strings having odd no of  a’s and beginning with an a.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393192" lvl="1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b="1" dirty="0"/>
              <a:t>Regular Expression </a:t>
            </a:r>
            <a:r>
              <a:rPr lang="en-US" altLang="en-US" dirty="0"/>
              <a:t>= </a:t>
            </a:r>
            <a:r>
              <a:rPr lang="en-US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b="1" dirty="0"/>
          </a:p>
          <a:p>
            <a:pPr marL="393192" lvl="1" indent="0" algn="ctr">
              <a:lnSpc>
                <a:spcPct val="90000"/>
              </a:lnSpc>
              <a:buNone/>
            </a:pPr>
            <a:endParaRPr lang="en-US" altLang="en-US" dirty="0"/>
          </a:p>
          <a:p>
            <a:pPr lvl="1" algn="just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9103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305800" cy="4743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000" b="1" dirty="0"/>
              <a:t> </a:t>
            </a:r>
            <a:r>
              <a:rPr lang="en-US" altLang="en-US" sz="3000" b="1" dirty="0">
                <a:solidFill>
                  <a:srgbClr val="0070C0"/>
                </a:solidFill>
              </a:rPr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out a regular expression for a language of all strings having odd no of  a’s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odd no. of b’s</a:t>
            </a: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393192" lvl="1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b="1" dirty="0"/>
              <a:t>Regular Expression </a:t>
            </a:r>
            <a:r>
              <a:rPr lang="en-US" altLang="en-US" dirty="0"/>
              <a:t>= </a:t>
            </a:r>
            <a:r>
              <a:rPr lang="en-US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b="1" dirty="0"/>
          </a:p>
          <a:p>
            <a:pPr marL="393192" lvl="1" indent="0" algn="ctr">
              <a:lnSpc>
                <a:spcPct val="90000"/>
              </a:lnSpc>
              <a:buNone/>
            </a:pPr>
            <a:endParaRPr lang="en-US" altLang="en-US" dirty="0"/>
          </a:p>
          <a:p>
            <a:pPr lvl="1" algn="just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8346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143000"/>
            <a:ext cx="8178800" cy="4171950"/>
          </a:xfrm>
        </p:spPr>
        <p:txBody>
          <a:bodyPr/>
          <a:lstStyle/>
          <a:p>
            <a:pPr marL="395288" lvl="1" indent="-2841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out a regular expression for a language of all strings that starts and ends with double letters. </a:t>
            </a:r>
            <a:endParaRPr lang="en-US" altLang="en-US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b="1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 =</a:t>
            </a:r>
          </a:p>
        </p:txBody>
      </p:sp>
    </p:spTree>
    <p:extLst>
      <p:ext uri="{BB962C8B-B14F-4D97-AF65-F5344CB8AC3E}">
        <p14:creationId xmlns:p14="http://schemas.microsoft.com/office/powerpoint/2010/main" val="1426838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143000"/>
            <a:ext cx="8178800" cy="4171950"/>
          </a:xfrm>
        </p:spPr>
        <p:txBody>
          <a:bodyPr/>
          <a:lstStyle/>
          <a:p>
            <a:pPr marL="395288" lvl="1" indent="-2841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out a regular expression for a language of all strings in which the third letter is b.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b="1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 = </a:t>
            </a:r>
            <a:r>
              <a:rPr lang="en-US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 + b)(a + b)b(a + b)*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36741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143000"/>
            <a:ext cx="8178800" cy="4171950"/>
          </a:xfrm>
        </p:spPr>
        <p:txBody>
          <a:bodyPr/>
          <a:lstStyle/>
          <a:p>
            <a:pPr marL="395288" lvl="1" indent="-2841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out a regular expression for a language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all strings in which</a:t>
            </a: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second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b="1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 = </a:t>
            </a:r>
          </a:p>
        </p:txBody>
      </p:sp>
    </p:spTree>
    <p:extLst>
      <p:ext uri="{BB962C8B-B14F-4D97-AF65-F5344CB8AC3E}">
        <p14:creationId xmlns:p14="http://schemas.microsoft.com/office/powerpoint/2010/main" val="3761885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143000"/>
            <a:ext cx="8178800" cy="4171950"/>
          </a:xfrm>
        </p:spPr>
        <p:txBody>
          <a:bodyPr/>
          <a:lstStyle/>
          <a:p>
            <a:pPr marL="395288" lvl="1" indent="-2841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out a regular expression for a language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all strings having length 4 and</a:t>
            </a: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second last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b="1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 = </a:t>
            </a:r>
          </a:p>
        </p:txBody>
      </p:sp>
    </p:spTree>
    <p:extLst>
      <p:ext uri="{BB962C8B-B14F-4D97-AF65-F5344CB8AC3E}">
        <p14:creationId xmlns:p14="http://schemas.microsoft.com/office/powerpoint/2010/main" val="241910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16" y="838200"/>
            <a:ext cx="8229600" cy="4389120"/>
          </a:xfrm>
        </p:spPr>
        <p:txBody>
          <a:bodyPr>
            <a:normAutofit/>
          </a:bodyPr>
          <a:lstStyle/>
          <a:p>
            <a:pPr marL="393192" lvl="1" indent="0" algn="just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Example</a:t>
            </a:r>
            <a:r>
              <a:rPr lang="en-US" altLang="en-US" sz="2800" b="1" dirty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Consider language L, of length 1,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b}, then it’s regular expression may be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(a + b)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072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143000"/>
            <a:ext cx="8178800" cy="4171950"/>
          </a:xfrm>
        </p:spPr>
        <p:txBody>
          <a:bodyPr/>
          <a:lstStyle/>
          <a:p>
            <a:pPr marL="395288" lvl="1" indent="-2841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out a regular expression for a language of all strings containing 3 or more letters.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b="1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 = </a:t>
            </a:r>
          </a:p>
        </p:txBody>
      </p:sp>
    </p:spTree>
    <p:extLst>
      <p:ext uri="{BB962C8B-B14F-4D97-AF65-F5344CB8AC3E}">
        <p14:creationId xmlns:p14="http://schemas.microsoft.com/office/powerpoint/2010/main" val="4056566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143000"/>
            <a:ext cx="8178800" cy="4171950"/>
          </a:xfrm>
        </p:spPr>
        <p:txBody>
          <a:bodyPr/>
          <a:lstStyle/>
          <a:p>
            <a:pPr marL="395288" lvl="1" indent="-2841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out a regular expression for a language of all strings containing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 and any no. of b’s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altLang="en-US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b="1" dirty="0"/>
          </a:p>
          <a:p>
            <a:pPr marL="457200" lvl="1" indent="-246063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Regular Expression = </a:t>
            </a:r>
          </a:p>
        </p:txBody>
      </p:sp>
    </p:spTree>
    <p:extLst>
      <p:ext uri="{BB962C8B-B14F-4D97-AF65-F5344CB8AC3E}">
        <p14:creationId xmlns:p14="http://schemas.microsoft.com/office/powerpoint/2010/main" val="835584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178800" cy="4171950"/>
          </a:xfrm>
        </p:spPr>
        <p:txBody>
          <a:bodyPr>
            <a:normAutofit fontScale="92500" lnSpcReduction="10000"/>
          </a:bodyPr>
          <a:lstStyle/>
          <a:p>
            <a:pPr lvl="1" algn="just">
              <a:lnSpc>
                <a:spcPct val="90000"/>
              </a:lnSpc>
            </a:pPr>
            <a:endParaRPr lang="en-US" altLang="en-US" b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altLang="en-US" b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90000"/>
              </a:lnSpc>
            </a:pPr>
            <a:endParaRPr lang="en-US" altLang="en-US" sz="4000" b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sz="4800" b="1" i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Will upload All these solution to Moodle after this Class </a:t>
            </a:r>
          </a:p>
          <a:p>
            <a:pPr marL="393192" lvl="1" indent="0" algn="ctr">
              <a:lnSpc>
                <a:spcPct val="90000"/>
              </a:lnSpc>
              <a:buNone/>
            </a:pPr>
            <a:endParaRPr lang="en-US" altLang="en-US" sz="4800" b="1" dirty="0">
              <a:solidFill>
                <a:srgbClr val="0070C0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sz="4800" b="1" dirty="0">
                <a:solidFill>
                  <a:srgbClr val="FFC000"/>
                </a:solidFill>
              </a:rPr>
              <a:t>File Name: </a:t>
            </a:r>
            <a:r>
              <a:rPr lang="en-US" altLang="en-US" sz="4800" b="1" dirty="0">
                <a:solidFill>
                  <a:srgbClr val="00B050"/>
                </a:solidFill>
              </a:rPr>
              <a:t>Solved Examples</a:t>
            </a:r>
          </a:p>
        </p:txBody>
      </p:sp>
    </p:spTree>
    <p:extLst>
      <p:ext uri="{BB962C8B-B14F-4D97-AF65-F5344CB8AC3E}">
        <p14:creationId xmlns:p14="http://schemas.microsoft.com/office/powerpoint/2010/main" val="277038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16" y="838200"/>
            <a:ext cx="8229600" cy="4389120"/>
          </a:xfrm>
        </p:spPr>
        <p:txBody>
          <a:bodyPr>
            <a:normAutofit/>
          </a:bodyPr>
          <a:lstStyle/>
          <a:p>
            <a:pPr marL="393192" lvl="1" indent="0" algn="just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Example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Find the language L, of length 2,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b}.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(a + b)(a + b)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271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16" y="838200"/>
            <a:ext cx="8229600" cy="4389120"/>
          </a:xfrm>
        </p:spPr>
        <p:txBody>
          <a:bodyPr>
            <a:normAutofit/>
          </a:bodyPr>
          <a:lstStyle/>
          <a:p>
            <a:pPr marL="393192" lvl="1" indent="0" algn="just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Example</a:t>
            </a:r>
            <a:r>
              <a:rPr lang="en-US" altLang="en-US" sz="2800" b="1" dirty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Find the language L, of length 3,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b}.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(a + b)(a + b) (a +b)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190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319" y="838200"/>
            <a:ext cx="8229600" cy="4389120"/>
          </a:xfrm>
        </p:spPr>
        <p:txBody>
          <a:bodyPr>
            <a:normAutofit/>
          </a:bodyPr>
          <a:lstStyle/>
          <a:p>
            <a:pPr marL="393192" lvl="1" indent="0" algn="just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Example for Practice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Find the language L, of length 3 staring with a,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b}.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693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16" y="838200"/>
            <a:ext cx="8229600" cy="4389120"/>
          </a:xfrm>
        </p:spPr>
        <p:txBody>
          <a:bodyPr>
            <a:normAutofit/>
          </a:bodyPr>
          <a:lstStyle/>
          <a:p>
            <a:pPr marL="284163" lvl="1" indent="-2460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Example</a:t>
            </a:r>
            <a:r>
              <a:rPr lang="en-US" altLang="en-US" sz="2800" b="1" dirty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Find the language L, of length 3 staring with a and ending with b,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b}. </a:t>
            </a:r>
          </a:p>
          <a:p>
            <a:pPr lvl="1" algn="just">
              <a:lnSpc>
                <a:spcPct val="90000"/>
              </a:lnSpc>
            </a:pPr>
            <a:endParaRPr lang="en-US" altLang="en-US" sz="2800" dirty="0"/>
          </a:p>
          <a:p>
            <a:pPr marL="0" lvl="1" indent="0" algn="ctr">
              <a:lnSpc>
                <a:spcPct val="90000"/>
              </a:lnSpc>
              <a:buNone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Regular Expression</a:t>
            </a:r>
            <a:r>
              <a:rPr lang="en-US" altLang="en-US" sz="2800" dirty="0"/>
              <a:t>= 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391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68A16AF7-C397-47B5-83A4-16F5CC37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32A2B0-F867-44FC-92C2-65B062FF368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CE30A9F-11BB-49E1-9AB2-9C7565F42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368" y="914400"/>
            <a:ext cx="8229600" cy="4389120"/>
          </a:xfrm>
        </p:spPr>
        <p:txBody>
          <a:bodyPr/>
          <a:lstStyle/>
          <a:p>
            <a:pPr marL="284163" lvl="1" indent="-284163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0070C0"/>
                </a:solidFill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another language L, of even length, defined over </a:t>
            </a:r>
            <a:r>
              <a:rPr lang="el-GR" altLang="en-US" dirty="0"/>
              <a:t>Σ</a:t>
            </a:r>
            <a:r>
              <a:rPr lang="en-US" altLang="en-US" dirty="0"/>
              <a:t> = {a, b}, then it’s regular expression may be: </a:t>
            </a:r>
            <a:endParaRPr lang="en-US" altLang="en-US" sz="2800" dirty="0"/>
          </a:p>
          <a:p>
            <a:pPr lvl="1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b="1" dirty="0"/>
          </a:p>
          <a:p>
            <a:pPr lvl="1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 dirty="0"/>
              <a:t>Regular Expression</a:t>
            </a:r>
            <a:r>
              <a:rPr lang="en-US" altLang="en-US" sz="2800" dirty="0"/>
              <a:t>= ((a + b)(a + b))</a:t>
            </a:r>
            <a:r>
              <a:rPr lang="en-US" altLang="en-US" sz="2800" baseline="40000" dirty="0"/>
              <a:t>*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451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AD9EDDF-8E31-4F44-BB0D-4DCE4D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E1C9D7-A3E4-4EDE-AC0C-10F7C0D6EE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8947FA1-48BD-4D6B-AAA3-28434C4C3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389120"/>
          </a:xfrm>
        </p:spPr>
        <p:txBody>
          <a:bodyPr>
            <a:normAutofit/>
          </a:bodyPr>
          <a:lstStyle/>
          <a:p>
            <a:pPr marL="346075" lvl="1" indent="-24606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0070C0"/>
                </a:solidFill>
              </a:rPr>
              <a:t> Example for Practice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/>
              <a:t>Find the language L, of odd length,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</a:t>
            </a:r>
          </a:p>
          <a:p>
            <a:pPr marL="393192" lvl="1" indent="0" algn="ctr">
              <a:lnSpc>
                <a:spcPct val="90000"/>
              </a:lnSpc>
              <a:buNone/>
            </a:pPr>
            <a:endParaRPr lang="en-US" altLang="en-US" sz="2800" dirty="0"/>
          </a:p>
          <a:p>
            <a:pPr marL="393192" lvl="1" indent="0" algn="ctr">
              <a:lnSpc>
                <a:spcPct val="90000"/>
              </a:lnSpc>
              <a:buNone/>
            </a:pPr>
            <a:r>
              <a:rPr lang="en-US" altLang="en-US" sz="2800" b="1" dirty="0"/>
              <a:t>Regular Expression</a:t>
            </a:r>
            <a:r>
              <a:rPr lang="en-US" altLang="en-US" sz="2800" dirty="0"/>
              <a:t>= ?</a:t>
            </a:r>
            <a:endParaRPr lang="en-US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2400</TotalTime>
  <Words>1112</Words>
  <Application>Microsoft Office PowerPoint</Application>
  <PresentationFormat>On-screen Show (4:3)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Constantia</vt:lpstr>
      <vt:lpstr>Monotype Sorts</vt:lpstr>
      <vt:lpstr>Palatino Linotype</vt:lpstr>
      <vt:lpstr>Wingdings</vt:lpstr>
      <vt:lpstr>Wingdings 2</vt:lpstr>
      <vt:lpstr>Flow</vt:lpstr>
      <vt:lpstr>Theory of Automata</vt:lpstr>
      <vt:lpstr>Recap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373</cp:revision>
  <cp:lastPrinted>2021-09-16T03:28:59Z</cp:lastPrinted>
  <dcterms:created xsi:type="dcterms:W3CDTF">2006-08-16T00:00:00Z</dcterms:created>
  <dcterms:modified xsi:type="dcterms:W3CDTF">2021-09-16T03:54:25Z</dcterms:modified>
</cp:coreProperties>
</file>