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63" r:id="rId3"/>
    <p:sldId id="469" r:id="rId4"/>
    <p:sldId id="307" r:id="rId5"/>
    <p:sldId id="308" r:id="rId6"/>
    <p:sldId id="464" r:id="rId7"/>
    <p:sldId id="465" r:id="rId8"/>
    <p:sldId id="466" r:id="rId9"/>
    <p:sldId id="484" r:id="rId10"/>
    <p:sldId id="473" r:id="rId11"/>
    <p:sldId id="474" r:id="rId12"/>
    <p:sldId id="485" r:id="rId13"/>
    <p:sldId id="486" r:id="rId14"/>
    <p:sldId id="476" r:id="rId15"/>
    <p:sldId id="477" r:id="rId16"/>
    <p:sldId id="479" r:id="rId17"/>
    <p:sldId id="478" r:id="rId18"/>
    <p:sldId id="487" r:id="rId19"/>
    <p:sldId id="480" r:id="rId20"/>
    <p:sldId id="491" r:id="rId21"/>
    <p:sldId id="481" r:id="rId22"/>
    <p:sldId id="492" r:id="rId23"/>
    <p:sldId id="482" r:id="rId24"/>
    <p:sldId id="488" r:id="rId25"/>
    <p:sldId id="489" r:id="rId26"/>
    <p:sldId id="490" r:id="rId27"/>
    <p:sldId id="483" r:id="rId2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9B90-2D11-4B46-B0FD-A843562B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4E45-DB92-4318-99EB-05528950C6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B5F29-97D3-4920-B439-A41CFC821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9E1C0-AF9A-4119-93A2-A40158CBA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61EDC-99B0-44E7-AF54-D0AF7ED04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6C142-3F48-4C2F-843A-37B8BBB6C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B8BF6-F3B5-4233-BE62-A6CC5E019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6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05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 ( 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). (a + b)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sz="2400" dirty="0"/>
          </a:p>
          <a:p>
            <a:pPr marL="533400" indent="-533400">
              <a:buFont typeface="Monotype Sorts" pitchFamily="2" charset="2"/>
              <a:buNone/>
            </a:pPr>
            <a:endParaRPr lang="el-GR" altLang="en-US" sz="2400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535943A-74CD-45B2-8710-B26167C0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399"/>
            <a:ext cx="11229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93C43BF-A75A-474E-834A-DD31F6D4A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90069"/>
              </p:ext>
            </p:extLst>
          </p:nvPr>
        </p:nvGraphicFramePr>
        <p:xfrm>
          <a:off x="3200399" y="3200400"/>
          <a:ext cx="356381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9417" imgH="323898" progId="Visio.Drawing.15">
                  <p:embed/>
                </p:oleObj>
              </mc:Choice>
              <mc:Fallback>
                <p:oleObj name="Visio" r:id="rId2" imgW="1019417" imgH="323898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3200400"/>
                        <a:ext cx="356381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72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 ( ii ). a(a + b)(a + b)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sz="2400" dirty="0"/>
          </a:p>
          <a:p>
            <a:pPr marL="533400" indent="-533400">
              <a:buFont typeface="Monotype Sorts" pitchFamily="2" charset="2"/>
              <a:buNone/>
            </a:pPr>
            <a:endParaRPr lang="el-GR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BE0E4A-213D-4B41-BA9D-43176317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6204"/>
            <a:ext cx="82731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EA43ED-0326-40D2-81C4-D86A988AC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500215"/>
              </p:ext>
            </p:extLst>
          </p:nvPr>
        </p:nvGraphicFramePr>
        <p:xfrm>
          <a:off x="2057400" y="3426205"/>
          <a:ext cx="5052090" cy="9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43062" imgH="314218" progId="Visio.Drawing.15">
                  <p:embed/>
                </p:oleObj>
              </mc:Choice>
              <mc:Fallback>
                <p:oleObj name="Visio" r:id="rId2" imgW="1743062" imgH="3142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6205"/>
                        <a:ext cx="5052090" cy="917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91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 err="1"/>
              <a:t>aab</a:t>
            </a:r>
            <a:r>
              <a:rPr lang="en-US" altLang="en-US" sz="2400" b="1" dirty="0"/>
              <a:t> (a + b)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sz="2400" dirty="0"/>
          </a:p>
          <a:p>
            <a:pPr marL="533400" indent="-533400">
              <a:buFont typeface="Monotype Sorts" pitchFamily="2" charset="2"/>
              <a:buNone/>
            </a:pPr>
            <a:endParaRPr lang="el-GR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BE0E4A-213D-4B41-BA9D-43176317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6204"/>
            <a:ext cx="82731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 err="1"/>
              <a:t>ba</a:t>
            </a:r>
            <a:r>
              <a:rPr lang="en-US" altLang="en-US" sz="2400" b="1" dirty="0"/>
              <a:t> (a + b)(</a:t>
            </a:r>
            <a:r>
              <a:rPr lang="en-US" altLang="en-US" sz="2400" b="1" dirty="0" err="1"/>
              <a:t>a+b</a:t>
            </a:r>
            <a:r>
              <a:rPr lang="en-US" altLang="en-US" sz="2400" b="1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sz="2400" dirty="0"/>
          </a:p>
          <a:p>
            <a:pPr marL="533400" indent="-533400">
              <a:buFont typeface="Monotype Sorts" pitchFamily="2" charset="2"/>
              <a:buNone/>
            </a:pPr>
            <a:endParaRPr lang="el-GR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BE0E4A-213D-4B41-BA9D-43176317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6204"/>
            <a:ext cx="82731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 ( iv ). ((a+ b) (a + b))</a:t>
            </a:r>
            <a:r>
              <a:rPr lang="en-US" altLang="en-US" sz="2400" b="1" baseline="40000" dirty="0"/>
              <a:t>*</a:t>
            </a:r>
            <a:endParaRPr lang="en-US" altLang="en-US" sz="24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sz="2400" dirty="0"/>
          </a:p>
          <a:p>
            <a:pPr marL="533400" indent="-533400">
              <a:buFont typeface="Monotype Sorts" pitchFamily="2" charset="2"/>
              <a:buNone/>
            </a:pPr>
            <a:endParaRPr lang="el-GR" altLang="en-US" sz="2400" dirty="0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1D3F0CAB-1C2A-490E-96AF-973B412FB426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3276600"/>
            <a:ext cx="4857750" cy="2111375"/>
            <a:chOff x="924" y="2316"/>
            <a:chExt cx="3060" cy="1330"/>
          </a:xfrm>
        </p:grpSpPr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0C693770-09B7-4ECF-B8AC-C7F48C666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2661"/>
              <a:ext cx="566" cy="452"/>
              <a:chOff x="3178" y="2565"/>
              <a:chExt cx="566" cy="452"/>
            </a:xfrm>
          </p:grpSpPr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7F942629-35F9-4F0C-9DEE-324C16CF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264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852594EF-9899-476E-B944-F0475DF27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8" y="2565"/>
                <a:ext cx="566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kumimoji="0"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0" lang="en-US" altLang="en-US" sz="4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76A9E16-DF55-49A1-9E38-B0C524B8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25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72D52241-489D-4370-8216-624BE2260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2664"/>
              <a:ext cx="566" cy="455"/>
              <a:chOff x="792" y="2598"/>
              <a:chExt cx="566" cy="455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1C49C17C-23D7-4AE9-9040-D8A54025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650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8">
                <a:extLst>
                  <a:ext uri="{FF2B5EF4-FFF2-40B4-BE49-F238E27FC236}">
                    <a16:creationId xmlns:a16="http://schemas.microsoft.com/office/drawing/2014/main" id="{26C74A2E-F3F8-460C-A448-1E3D7B528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" y="2598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kumimoji="0"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altLang="en-US" sz="2000">
                    <a:sym typeface="Symbol" panose="05050102010706020507" pitchFamily="18" charset="2"/>
                  </a:rPr>
                  <a:t></a:t>
                </a:r>
                <a:r>
                  <a:rPr kumimoji="0"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3872F4C-6147-4C31-AF0E-21A1D107B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43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02AD87F-0AFA-4D27-AC04-A2EAB951F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316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8430B28-FA08-4356-910B-448BE762A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3078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09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99412249-F293-4D64-92B6-1F7C80CB046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19400"/>
            <a:ext cx="4708525" cy="1962150"/>
            <a:chOff x="994" y="2052"/>
            <a:chExt cx="2966" cy="1236"/>
          </a:xfrm>
        </p:grpSpPr>
        <p:sp>
          <p:nvSpPr>
            <p:cNvPr id="20486" name="Oval 5">
              <a:extLst>
                <a:ext uri="{FF2B5EF4-FFF2-40B4-BE49-F238E27FC236}">
                  <a16:creationId xmlns:a16="http://schemas.microsoft.com/office/drawing/2014/main" id="{4377DF55-9BA8-45BE-BF6D-152B4A7C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48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87" name="Text Box 6">
              <a:extLst>
                <a:ext uri="{FF2B5EF4-FFF2-40B4-BE49-F238E27FC236}">
                  <a16:creationId xmlns:a16="http://schemas.microsoft.com/office/drawing/2014/main" id="{73085EA3-AB3C-450E-A934-E5DEF3E5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433"/>
              <a:ext cx="56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20488" name="Text Box 7">
              <a:extLst>
                <a:ext uri="{FF2B5EF4-FFF2-40B4-BE49-F238E27FC236}">
                  <a16:creationId xmlns:a16="http://schemas.microsoft.com/office/drawing/2014/main" id="{52ED58A5-167E-454C-A807-224AAA540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24"/>
              <a:ext cx="31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20489" name="Oval 8">
              <a:extLst>
                <a:ext uri="{FF2B5EF4-FFF2-40B4-BE49-F238E27FC236}">
                  <a16:creationId xmlns:a16="http://schemas.microsoft.com/office/drawing/2014/main" id="{1CB42BCA-1053-4FC4-8AFB-A0562E29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6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0" name="Text Box 9">
              <a:extLst>
                <a:ext uri="{FF2B5EF4-FFF2-40B4-BE49-F238E27FC236}">
                  <a16:creationId xmlns:a16="http://schemas.microsoft.com/office/drawing/2014/main" id="{682C75EF-2B95-4327-B849-D01FA3114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242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20491" name="Freeform 10">
              <a:extLst>
                <a:ext uri="{FF2B5EF4-FFF2-40B4-BE49-F238E27FC236}">
                  <a16:creationId xmlns:a16="http://schemas.microsoft.com/office/drawing/2014/main" id="{A5EE007D-4BC2-4B4E-9EC8-C6ADF4C95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184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1">
              <a:extLst>
                <a:ext uri="{FF2B5EF4-FFF2-40B4-BE49-F238E27FC236}">
                  <a16:creationId xmlns:a16="http://schemas.microsoft.com/office/drawing/2014/main" id="{846B5A8D-60E9-4F40-BE9C-5280E7CE678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282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12">
              <a:extLst>
                <a:ext uri="{FF2B5EF4-FFF2-40B4-BE49-F238E27FC236}">
                  <a16:creationId xmlns:a16="http://schemas.microsoft.com/office/drawing/2014/main" id="{AFD48E22-999A-4E3F-80B4-B2D66E64F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052"/>
              <a:ext cx="31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v</a:t>
            </a:r>
            <a:r>
              <a:rPr lang="en-US" altLang="en-US" sz="1800" b="1" dirty="0"/>
              <a:t> ). (a + b)((a+ b) (a + b))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86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/>
              <a:t>a((a+ b) (a + b))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/>
              <a:t> ( vi ). a b((a+ b) (a + b))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01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/>
              <a:t> ( vi ). a </a:t>
            </a:r>
            <a:r>
              <a:rPr lang="en-US" altLang="en-US" sz="1800" b="1" dirty="0" err="1"/>
              <a:t>ba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a+b</a:t>
            </a:r>
            <a:r>
              <a:rPr lang="en-US" altLang="en-US" sz="1800" b="1" dirty="0"/>
              <a:t>)((a+ b) (a + b))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29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/>
              <a:t> ( viii ). (a+ b)*aa (a + b)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DE999E-D78F-4E0D-85BE-D501E4498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54317"/>
              </p:ext>
            </p:extLst>
          </p:nvPr>
        </p:nvGraphicFramePr>
        <p:xfrm>
          <a:off x="2511014" y="3027662"/>
          <a:ext cx="4121972" cy="177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3668" imgH="571340" progId="Visio.Drawing.15">
                  <p:embed/>
                </p:oleObj>
              </mc:Choice>
              <mc:Fallback>
                <p:oleObj name="Visio" r:id="rId2" imgW="1933668" imgH="5713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014" y="3027662"/>
                        <a:ext cx="4121972" cy="1778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7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6F7350D-A9E3-4FB5-A412-C97D5298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191FA53-9D01-4622-AEAD-33722008C6E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6E49878-90B2-4916-9035-CC0BED39C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50813"/>
            <a:ext cx="7772400" cy="1143000"/>
          </a:xfrm>
        </p:spPr>
        <p:txBody>
          <a:bodyPr/>
          <a:lstStyle/>
          <a:p>
            <a:r>
              <a:rPr lang="en-US" altLang="en-US" dirty="0"/>
              <a:t>                </a:t>
            </a:r>
            <a:r>
              <a:rPr lang="en-US" altLang="en-US" sz="4000" b="1" dirty="0"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DAA93A2-D011-44F0-88A6-E534E0AAD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1650"/>
            <a:ext cx="8178800" cy="417195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defRPr/>
            </a:pPr>
            <a:r>
              <a:rPr lang="en-US" altLang="en-US" dirty="0">
                <a:latin typeface="Palatino Linotype" panose="02040502050505030304" pitchFamily="18" charset="0"/>
              </a:rPr>
              <a:t>There are different ways for defining a language: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  </a:t>
            </a:r>
          </a:p>
          <a:p>
            <a:pPr marL="1033463" indent="-4572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Descriptive Definition</a:t>
            </a:r>
          </a:p>
          <a:p>
            <a:pPr marL="1033463" indent="-4572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Regular Expression </a:t>
            </a:r>
          </a:p>
          <a:p>
            <a:pPr marL="1033463" indent="-4572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Finite Automata </a:t>
            </a:r>
          </a:p>
        </p:txBody>
      </p:sp>
      <p:pic>
        <p:nvPicPr>
          <p:cNvPr id="5125" name="Picture 6" descr="Image result for tick mark symbol">
            <a:extLst>
              <a:ext uri="{FF2B5EF4-FFF2-40B4-BE49-F238E27FC236}">
                <a16:creationId xmlns:a16="http://schemas.microsoft.com/office/drawing/2014/main" id="{CA560227-E4A9-4067-870E-F1B776BC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97" y="2514600"/>
            <a:ext cx="36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 descr="Image result for tick mark symbol">
            <a:extLst>
              <a:ext uri="{FF2B5EF4-FFF2-40B4-BE49-F238E27FC236}">
                <a16:creationId xmlns:a16="http://schemas.microsoft.com/office/drawing/2014/main" id="{234B33FD-0B31-4FAD-91A6-851DB24E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85" y="2881312"/>
            <a:ext cx="36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DB2AE59-E2A0-4556-A28B-5F633AD315B9}"/>
              </a:ext>
            </a:extLst>
          </p:cNvPr>
          <p:cNvSpPr/>
          <p:nvPr/>
        </p:nvSpPr>
        <p:spPr>
          <a:xfrm>
            <a:off x="3962400" y="3350302"/>
            <a:ext cx="366712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b*ab*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Example:</a:t>
            </a:r>
            <a:r>
              <a:rPr lang="en-US" altLang="en-US" sz="44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FFF3C-6FB8-43ED-B37C-2EC7DE49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199"/>
            <a:ext cx="12033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DA0279-7A89-4EC2-96FD-FE6AAF76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03979"/>
            <a:ext cx="9860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1D0989-1E17-4FFB-BEB9-020A1B9A7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171" y="2514790"/>
          <a:ext cx="6170914" cy="182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3668" imgH="571340" progId="Visio.Drawing.15">
                  <p:embed/>
                </p:oleObj>
              </mc:Choice>
              <mc:Fallback>
                <p:oleObj name="Visio" r:id="rId2" imgW="1933668" imgH="571340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21D0989-1E17-4FFB-BEB9-020A1B9A7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171" y="2514790"/>
                        <a:ext cx="6170914" cy="182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97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800" b="1" dirty="0"/>
              <a:t>(a+ b)*</a:t>
            </a:r>
            <a:r>
              <a:rPr lang="en-US" altLang="en-US" b="1" dirty="0"/>
              <a:t>(</a:t>
            </a:r>
            <a:r>
              <a:rPr lang="en-US" altLang="en-US" b="1" dirty="0" err="1"/>
              <a:t>a+b</a:t>
            </a:r>
            <a:r>
              <a:rPr lang="en-US" altLang="en-US" b="1" dirty="0"/>
              <a:t>)(</a:t>
            </a:r>
            <a:r>
              <a:rPr lang="en-US" altLang="en-US" b="1" dirty="0" err="1"/>
              <a:t>a+b</a:t>
            </a:r>
            <a:r>
              <a:rPr lang="en-US" altLang="en-US" b="1" dirty="0"/>
              <a:t>)</a:t>
            </a:r>
            <a:r>
              <a:rPr lang="en-US" altLang="en-US" sz="1800" b="1" dirty="0"/>
              <a:t> (a + b)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/>
              <a:t>Practice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</a:t>
            </a:r>
            <a:r>
              <a:rPr lang="en-US" altLang="en-US" b="1" dirty="0"/>
              <a:t>b</a:t>
            </a:r>
            <a:r>
              <a:rPr lang="en-US" altLang="en-US" sz="1800" b="1" dirty="0"/>
              <a:t>*ab*ab*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Example:</a:t>
            </a:r>
            <a:r>
              <a:rPr lang="en-US" altLang="en-US" sz="44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FFF3C-6FB8-43ED-B37C-2EC7DE49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199"/>
            <a:ext cx="12033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B6B5B6-DF82-4F4F-902E-1F3A9A80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2360292"/>
            <a:ext cx="100530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DA0279-7A89-4EC2-96FD-FE6AAF76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03979"/>
            <a:ext cx="9860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(b</a:t>
            </a:r>
            <a:r>
              <a:rPr lang="en-US" altLang="en-US" b="1" dirty="0"/>
              <a:t>*</a:t>
            </a:r>
            <a:r>
              <a:rPr lang="en-US" altLang="en-US" b="1" dirty="0" err="1"/>
              <a:t>aab</a:t>
            </a:r>
            <a:r>
              <a:rPr lang="en-US" altLang="en-US" b="1" dirty="0"/>
              <a:t>*)*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FFF3C-6FB8-43ED-B37C-2EC7DE49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199"/>
            <a:ext cx="12033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6C9C52-2430-4E95-BFC7-5F63A2BA3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75632"/>
              </p:ext>
            </p:extLst>
          </p:nvPr>
        </p:nvGraphicFramePr>
        <p:xfrm>
          <a:off x="2971800" y="2743200"/>
          <a:ext cx="2958899" cy="208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57407" imgH="885932" progId="Visio.Drawing.15">
                  <p:embed/>
                </p:oleObj>
              </mc:Choice>
              <mc:Fallback>
                <p:oleObj name="Visio" r:id="rId2" imgW="1257407" imgH="88593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43200"/>
                        <a:ext cx="2958899" cy="2087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20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b</a:t>
            </a:r>
            <a:r>
              <a:rPr lang="en-US" altLang="en-US" b="1" dirty="0"/>
              <a:t>*</a:t>
            </a:r>
            <a:r>
              <a:rPr lang="en-US" altLang="en-US" b="1" dirty="0" err="1"/>
              <a:t>aab</a:t>
            </a:r>
            <a:r>
              <a:rPr lang="en-US" altLang="en-US" b="1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FFF3C-6FB8-43ED-B37C-2EC7DE49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199"/>
            <a:ext cx="12033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b</a:t>
            </a:r>
            <a:r>
              <a:rPr lang="en-US" altLang="en-US" b="1" dirty="0"/>
              <a:t>*</a:t>
            </a:r>
            <a:r>
              <a:rPr lang="en-US" altLang="en-US" b="1" dirty="0" err="1"/>
              <a:t>aab</a:t>
            </a:r>
            <a:r>
              <a:rPr lang="en-US" altLang="en-US" b="1" dirty="0"/>
              <a:t>*ab*</a:t>
            </a:r>
            <a:r>
              <a:rPr lang="en-US" altLang="en-US" b="1" dirty="0" err="1"/>
              <a:t>ba</a:t>
            </a:r>
            <a:r>
              <a:rPr lang="en-US" altLang="en-US" b="1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FFF3C-6FB8-43ED-B37C-2EC7DE49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199"/>
            <a:ext cx="12033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(b</a:t>
            </a:r>
            <a:r>
              <a:rPr lang="en-US" altLang="en-US" b="1" dirty="0"/>
              <a:t>*</a:t>
            </a:r>
            <a:r>
              <a:rPr lang="en-US" altLang="en-US" b="1" dirty="0" err="1"/>
              <a:t>aab</a:t>
            </a:r>
            <a:r>
              <a:rPr lang="en-US" altLang="en-US" b="1" dirty="0"/>
              <a:t>*ab*</a:t>
            </a:r>
            <a:r>
              <a:rPr lang="en-US" altLang="en-US" b="1" dirty="0" err="1"/>
              <a:t>ba</a:t>
            </a:r>
            <a:r>
              <a:rPr lang="en-US" altLang="en-US" b="1" dirty="0"/>
              <a:t>*)*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0C1-C62C-48E9-A2B4-17234A17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EFA9A85A-8BEB-4295-976C-B5C0350B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9134568-4C37-424F-A38F-15904879D41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2A51675-EBD8-433E-A355-6856FD248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Palatino Linotype" panose="02040502050505030304" pitchFamily="18" charset="0"/>
              </a:rPr>
              <a:t>Defining Languages (continued)…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2C078C9-F0A3-4C5B-9D8B-D2FCA388D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1650"/>
            <a:ext cx="8178800" cy="417195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Method 3 </a:t>
            </a:r>
            <a:r>
              <a:rPr lang="en-US" altLang="en-US" sz="2400" dirty="0"/>
              <a:t>(Finite Automata)</a:t>
            </a:r>
          </a:p>
          <a:p>
            <a:pPr marL="533400" indent="-5334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Definition:</a:t>
            </a:r>
          </a:p>
          <a:p>
            <a:pPr marL="533400" indent="-5334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	A Finite automata (FA), is a collection of the followings</a:t>
            </a:r>
          </a:p>
          <a:p>
            <a:pPr marL="914400" lvl="1" indent="-457200">
              <a:lnSpc>
                <a:spcPct val="80000"/>
              </a:lnSpc>
              <a:buFont typeface="Monotype Sorts" pitchFamily="2" charset="2"/>
              <a:buAutoNum type="arabicParenR"/>
            </a:pPr>
            <a:r>
              <a:rPr lang="en-US" altLang="en-US" dirty="0"/>
              <a:t>Finite number of states, having one initial and some (maybe none) final states.</a:t>
            </a:r>
          </a:p>
          <a:p>
            <a:pPr marL="914400" lvl="1" indent="-457200">
              <a:lnSpc>
                <a:spcPct val="80000"/>
              </a:lnSpc>
              <a:buFont typeface="Monotype Sorts" pitchFamily="2" charset="2"/>
              <a:buAutoNum type="arabicParenR"/>
            </a:pPr>
            <a:r>
              <a:rPr lang="en-US" altLang="en-US" dirty="0"/>
              <a:t>Finite set of input letters (</a:t>
            </a:r>
            <a:r>
              <a:rPr lang="el-GR" altLang="en-US" dirty="0"/>
              <a:t>Σ</a:t>
            </a:r>
            <a:r>
              <a:rPr lang="en-US" altLang="en-US" dirty="0"/>
              <a:t>) from which input strings are formed.</a:t>
            </a:r>
          </a:p>
          <a:p>
            <a:pPr marL="914400" lvl="1" indent="-457200">
              <a:lnSpc>
                <a:spcPct val="80000"/>
              </a:lnSpc>
              <a:buFont typeface="Monotype Sorts" pitchFamily="2" charset="2"/>
              <a:buAutoNum type="arabicParenR"/>
            </a:pPr>
            <a:r>
              <a:rPr lang="en-US" altLang="en-US" dirty="0"/>
              <a:t>Finite set of transitions </a:t>
            </a:r>
            <a:r>
              <a:rPr lang="en-US" altLang="en-US" i="1" dirty="0"/>
              <a:t>i.e. </a:t>
            </a:r>
            <a:r>
              <a:rPr lang="en-US" altLang="en-US" dirty="0"/>
              <a:t>for each state and for each input letter there is a transition showing how to move from one state to another.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Palatino Linotype" panose="02040502050505030304" pitchFamily="18" charset="0"/>
              </a:rPr>
              <a:t>Notations used in FA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5105400" cy="410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Palatino Linotype" panose="02040502050505030304" pitchFamily="18" charset="0"/>
              </a:rPr>
              <a:t>Alternative notations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096000" cy="329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Palatino Linotype" panose="02040502050505030304" pitchFamily="18" charset="0"/>
              </a:rPr>
              <a:t>Example</a:t>
            </a:r>
            <a:r>
              <a:rPr lang="en-US" altLang="en-US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l-GR" altLang="en-US" sz="2400"/>
              <a:t>Σ</a:t>
            </a:r>
            <a:r>
              <a:rPr lang="en-US" altLang="en-US" sz="2400"/>
              <a:t> = {a,b}</a:t>
            </a:r>
          </a:p>
          <a:p>
            <a:pPr marL="533400" indent="-533400"/>
            <a:r>
              <a:rPr lang="en-US" altLang="en-US" sz="2400" b="1"/>
              <a:t>States:</a:t>
            </a:r>
            <a:r>
              <a:rPr lang="en-US" altLang="en-US" sz="2400"/>
              <a:t> x, y, z where x is an initial state and z is final state.</a:t>
            </a:r>
          </a:p>
          <a:p>
            <a:pPr marL="533400" indent="-533400"/>
            <a:r>
              <a:rPr lang="en-US" altLang="en-US" sz="2400" b="1"/>
              <a:t>Transitions: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/>
              <a:t>At state </a:t>
            </a:r>
            <a:r>
              <a:rPr lang="en-US" altLang="en-US" b="1"/>
              <a:t>x </a:t>
            </a:r>
            <a:r>
              <a:rPr lang="en-US" altLang="en-US"/>
              <a:t>reading </a:t>
            </a:r>
            <a:r>
              <a:rPr lang="en-US" altLang="en-US" b="1"/>
              <a:t>a</a:t>
            </a:r>
            <a:r>
              <a:rPr lang="en-US" altLang="en-US"/>
              <a:t> go to state </a:t>
            </a:r>
            <a:r>
              <a:rPr lang="en-US" altLang="en-US" b="1"/>
              <a:t>z</a:t>
            </a:r>
            <a:r>
              <a:rPr lang="en-US" altLang="en-US"/>
              <a:t>,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/>
              <a:t>At state </a:t>
            </a:r>
            <a:r>
              <a:rPr lang="en-US" altLang="en-US" b="1"/>
              <a:t>x</a:t>
            </a:r>
            <a:r>
              <a:rPr lang="en-US" altLang="en-US"/>
              <a:t> reading </a:t>
            </a:r>
            <a:r>
              <a:rPr lang="en-US" altLang="en-US" b="1"/>
              <a:t>b</a:t>
            </a:r>
            <a:r>
              <a:rPr lang="en-US" altLang="en-US"/>
              <a:t> go to state </a:t>
            </a:r>
            <a:r>
              <a:rPr lang="en-US" altLang="en-US" b="1"/>
              <a:t>y</a:t>
            </a:r>
            <a:r>
              <a:rPr lang="en-US" altLang="en-US"/>
              <a:t>,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/>
              <a:t>At state </a:t>
            </a:r>
            <a:r>
              <a:rPr lang="en-US" altLang="en-US" b="1"/>
              <a:t>y</a:t>
            </a:r>
            <a:r>
              <a:rPr lang="en-US" altLang="en-US"/>
              <a:t> reading </a:t>
            </a:r>
            <a:r>
              <a:rPr lang="en-US" altLang="en-US" b="1"/>
              <a:t>a</a:t>
            </a:r>
            <a:r>
              <a:rPr lang="en-US" altLang="en-US"/>
              <a:t>, </a:t>
            </a:r>
            <a:r>
              <a:rPr lang="en-US" altLang="en-US" b="1"/>
              <a:t>b</a:t>
            </a:r>
            <a:r>
              <a:rPr lang="en-US" altLang="en-US"/>
              <a:t>  go to state </a:t>
            </a:r>
            <a:r>
              <a:rPr lang="en-US" altLang="en-US" b="1"/>
              <a:t>y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/>
              <a:t>At state </a:t>
            </a:r>
            <a:r>
              <a:rPr lang="en-US" altLang="en-US" b="1"/>
              <a:t>z</a:t>
            </a:r>
            <a:r>
              <a:rPr lang="en-US" altLang="en-US"/>
              <a:t> reading </a:t>
            </a:r>
            <a:r>
              <a:rPr lang="en-US" altLang="en-US" b="1"/>
              <a:t>a</a:t>
            </a:r>
            <a:r>
              <a:rPr lang="en-US" altLang="en-US"/>
              <a:t>, </a:t>
            </a:r>
            <a:r>
              <a:rPr lang="en-US" altLang="en-US" b="1"/>
              <a:t>b</a:t>
            </a:r>
            <a:r>
              <a:rPr lang="en-US" altLang="en-US"/>
              <a:t> go to state </a:t>
            </a:r>
            <a:r>
              <a:rPr lang="en-US" altLang="en-US" b="1"/>
              <a:t>z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en-US"/>
              <a:t> </a:t>
            </a:r>
          </a:p>
          <a:p>
            <a:pPr marL="533400" indent="-533400">
              <a:buFont typeface="Monotype Sorts" pitchFamily="2" charset="2"/>
              <a:buNone/>
            </a:pPr>
            <a:endParaRPr lang="el-GR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4FA10167-0233-49FF-9FA2-0D14234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ACC67EF-9766-47C9-9F2A-B8A202D9A486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FEA509F-4621-4EB9-B7F2-7AFBB3222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1665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Palatino Linotype" panose="02040502050505030304" pitchFamily="18" charset="0"/>
              </a:rPr>
              <a:t>Example Continued …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81FBEA8-D414-4991-9652-9D5C420378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7772400" cy="4171950"/>
          </a:xfrm>
        </p:spPr>
        <p:txBody>
          <a:bodyPr/>
          <a:lstStyle/>
          <a:p>
            <a:r>
              <a:rPr lang="en-US" altLang="en-US"/>
              <a:t>These transitions can be expressed by the following table called transition table</a:t>
            </a:r>
          </a:p>
          <a:p>
            <a:pPr>
              <a:buFont typeface="Monotype Sorts" pitchFamily="2" charset="2"/>
              <a:buNone/>
            </a:pPr>
            <a:endParaRPr lang="en-US" altLang="en-US" sz="2400"/>
          </a:p>
        </p:txBody>
      </p:sp>
      <p:graphicFrame>
        <p:nvGraphicFramePr>
          <p:cNvPr id="502788" name="Group 4">
            <a:extLst>
              <a:ext uri="{FF2B5EF4-FFF2-40B4-BE49-F238E27FC236}">
                <a16:creationId xmlns:a16="http://schemas.microsoft.com/office/drawing/2014/main" id="{B65524E9-2F9F-4B85-A921-1974FCB46B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5570268"/>
              </p:ext>
            </p:extLst>
          </p:nvPr>
        </p:nvGraphicFramePr>
        <p:xfrm>
          <a:off x="1019175" y="3198813"/>
          <a:ext cx="6905625" cy="2734720"/>
        </p:xfrm>
        <a:graphic>
          <a:graphicData uri="http://schemas.openxmlformats.org/drawingml/2006/table">
            <a:tbl>
              <a:tblPr/>
              <a:tblGrid>
                <a:gridCol w="2098458">
                  <a:extLst>
                    <a:ext uri="{9D8B030D-6E8A-4147-A177-3AD203B41FA5}">
                      <a16:colId xmlns:a16="http://schemas.microsoft.com/office/drawing/2014/main" val="3218682414"/>
                    </a:ext>
                  </a:extLst>
                </a:gridCol>
                <a:gridCol w="2505772">
                  <a:extLst>
                    <a:ext uri="{9D8B030D-6E8A-4147-A177-3AD203B41FA5}">
                      <a16:colId xmlns:a16="http://schemas.microsoft.com/office/drawing/2014/main" val="1198533455"/>
                    </a:ext>
                  </a:extLst>
                </a:gridCol>
                <a:gridCol w="2301395">
                  <a:extLst>
                    <a:ext uri="{9D8B030D-6E8A-4147-A177-3AD203B41FA5}">
                      <a16:colId xmlns:a16="http://schemas.microsoft.com/office/drawing/2014/main" val="2336333388"/>
                    </a:ext>
                  </a:extLst>
                </a:gridCol>
              </a:tblGrid>
              <a:tr h="66217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New States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35553"/>
                  </a:ext>
                </a:extLst>
              </a:tr>
              <a:tr h="4772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838992"/>
                  </a:ext>
                </a:extLst>
              </a:tr>
              <a:tr h="48384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x -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62272"/>
                  </a:ext>
                </a:extLst>
              </a:tr>
              <a:tr h="485304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08300"/>
                  </a:ext>
                </a:extLst>
              </a:tr>
              <a:tr h="48384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 z +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1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2882DD-6141-47FE-B6AF-CAF98614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57" y="67483"/>
            <a:ext cx="3376125" cy="14509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9F42A5E-E3A4-40E4-B382-1FCF76E4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4900" y="59309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A965D4C-92C9-418A-9A89-F2352BC240CF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0A38CF2-B2A9-4DB6-AA53-30FB39603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488769"/>
            <a:ext cx="7772400" cy="708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Palatino Linotype" panose="02040502050505030304" pitchFamily="18" charset="0"/>
              </a:rPr>
              <a:t>Note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58A9317-4817-4F08-8FFA-A6EFFE3A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105" y="1549400"/>
            <a:ext cx="8178800" cy="41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It may be noted that the information of an FA, given in the previous table, can also be depicted by the following diagram, called the </a:t>
            </a:r>
            <a:r>
              <a:rPr lang="en-US" altLang="en-US" sz="2000" b="1" dirty="0">
                <a:latin typeface="Palatino Linotype" panose="02040502050505030304" pitchFamily="18" charset="0"/>
              </a:rPr>
              <a:t>transition diagram</a:t>
            </a:r>
            <a:r>
              <a:rPr lang="en-US" altLang="en-US" sz="2000" dirty="0">
                <a:latin typeface="Palatino Linotype" panose="02040502050505030304" pitchFamily="18" charset="0"/>
              </a:rPr>
              <a:t>, of the given FA.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4CED614E-3CE0-4ED1-A791-ED01D918AD6C}"/>
              </a:ext>
            </a:extLst>
          </p:cNvPr>
          <p:cNvGrpSpPr>
            <a:grpSpLocks/>
          </p:cNvGrpSpPr>
          <p:nvPr/>
        </p:nvGrpSpPr>
        <p:grpSpPr bwMode="auto">
          <a:xfrm>
            <a:off x="143239" y="2835275"/>
            <a:ext cx="4445000" cy="2990850"/>
            <a:chOff x="1136" y="2100"/>
            <a:chExt cx="2800" cy="1884"/>
          </a:xfrm>
        </p:grpSpPr>
        <p:grpSp>
          <p:nvGrpSpPr>
            <p:cNvPr id="9222" name="Group 5">
              <a:extLst>
                <a:ext uri="{FF2B5EF4-FFF2-40B4-BE49-F238E27FC236}">
                  <a16:creationId xmlns:a16="http://schemas.microsoft.com/office/drawing/2014/main" id="{EF000DAE-BEBE-4DB5-AA65-C4125FF9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2380"/>
              <a:ext cx="566" cy="452"/>
              <a:chOff x="3178" y="2565"/>
              <a:chExt cx="566" cy="452"/>
            </a:xfrm>
          </p:grpSpPr>
          <p:sp>
            <p:nvSpPr>
              <p:cNvPr id="9243" name="Oval 6">
                <a:extLst>
                  <a:ext uri="{FF2B5EF4-FFF2-40B4-BE49-F238E27FC236}">
                    <a16:creationId xmlns:a16="http://schemas.microsoft.com/office/drawing/2014/main" id="{DF301862-2FEF-4E43-BB46-875286F44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264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4" name="Text Box 7">
                <a:extLst>
                  <a:ext uri="{FF2B5EF4-FFF2-40B4-BE49-F238E27FC236}">
                    <a16:creationId xmlns:a16="http://schemas.microsoft.com/office/drawing/2014/main" id="{A3D2AB3E-A548-47FB-A9DE-F1D86D198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8" y="2565"/>
                <a:ext cx="566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kumimoji="0" lang="en-US" altLang="en-US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0" lang="en-US" altLang="en-US" sz="4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23" name="Text Box 8">
              <a:extLst>
                <a:ext uri="{FF2B5EF4-FFF2-40B4-BE49-F238E27FC236}">
                  <a16:creationId xmlns:a16="http://schemas.microsoft.com/office/drawing/2014/main" id="{DD22F926-F45D-4BAD-A2B4-61F09D206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348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0" lang="en-US" altLang="en-US" sz="4400" b="0">
                <a:latin typeface="Times New Roman" panose="02020603050405020304" pitchFamily="18" charset="0"/>
              </a:endParaRPr>
            </a:p>
          </p:txBody>
        </p:sp>
        <p:grpSp>
          <p:nvGrpSpPr>
            <p:cNvPr id="9224" name="Group 9">
              <a:extLst>
                <a:ext uri="{FF2B5EF4-FFF2-40B4-BE49-F238E27FC236}">
                  <a16:creationId xmlns:a16="http://schemas.microsoft.com/office/drawing/2014/main" id="{0BF4CDBB-13E4-4F91-BB62-93E139239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2976"/>
              <a:ext cx="566" cy="455"/>
              <a:chOff x="792" y="2598"/>
              <a:chExt cx="566" cy="455"/>
            </a:xfrm>
          </p:grpSpPr>
          <p:sp>
            <p:nvSpPr>
              <p:cNvPr id="9241" name="Oval 10">
                <a:extLst>
                  <a:ext uri="{FF2B5EF4-FFF2-40B4-BE49-F238E27FC236}">
                    <a16:creationId xmlns:a16="http://schemas.microsoft.com/office/drawing/2014/main" id="{59331621-840A-44BD-8DE3-728BA561D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650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1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2" name="Text Box 11">
                <a:extLst>
                  <a:ext uri="{FF2B5EF4-FFF2-40B4-BE49-F238E27FC236}">
                    <a16:creationId xmlns:a16="http://schemas.microsoft.com/office/drawing/2014/main" id="{217883BE-008C-46D9-9141-92BE0FE2A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" y="2598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3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kumimoji="0" lang="en-US" altLang="en-US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altLang="en-US" sz="2000">
                    <a:sym typeface="Symbol" panose="05050102010706020507" pitchFamily="18" charset="2"/>
                  </a:rPr>
                  <a:t>–</a:t>
                </a:r>
                <a:r>
                  <a:rPr kumimoji="0" lang="en-US" altLang="en-US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en-US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</a:t>
                </a:r>
              </a:p>
            </p:txBody>
          </p:sp>
        </p:grpSp>
        <p:sp>
          <p:nvSpPr>
            <p:cNvPr id="9225" name="Freeform 12">
              <a:extLst>
                <a:ext uri="{FF2B5EF4-FFF2-40B4-BE49-F238E27FC236}">
                  <a16:creationId xmlns:a16="http://schemas.microsoft.com/office/drawing/2014/main" id="{CE519171-5757-49D2-BC29-355C85BB6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2664"/>
              <a:ext cx="1500" cy="492"/>
            </a:xfrm>
            <a:custGeom>
              <a:avLst/>
              <a:gdLst>
                <a:gd name="T0" fmla="*/ 0 w 1500"/>
                <a:gd name="T1" fmla="*/ 492 h 492"/>
                <a:gd name="T2" fmla="*/ 1500 w 1500"/>
                <a:gd name="T3" fmla="*/ 0 h 4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492">
                  <a:moveTo>
                    <a:pt x="0" y="492"/>
                  </a:moveTo>
                  <a:lnTo>
                    <a:pt x="15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Text Box 13">
              <a:extLst>
                <a:ext uri="{FF2B5EF4-FFF2-40B4-BE49-F238E27FC236}">
                  <a16:creationId xmlns:a16="http://schemas.microsoft.com/office/drawing/2014/main" id="{1D2A6A00-A653-4066-B8BF-EB937BF36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265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0" lang="en-US" altLang="en-US" sz="4400" b="0">
                <a:latin typeface="Times New Roman" panose="02020603050405020304" pitchFamily="18" charset="0"/>
              </a:endParaRPr>
            </a:p>
          </p:txBody>
        </p:sp>
        <p:sp>
          <p:nvSpPr>
            <p:cNvPr id="9227" name="Freeform 14">
              <a:extLst>
                <a:ext uri="{FF2B5EF4-FFF2-40B4-BE49-F238E27FC236}">
                  <a16:creationId xmlns:a16="http://schemas.microsoft.com/office/drawing/2014/main" id="{F2827F65-74C0-4FE5-98A3-65D24431A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3294"/>
              <a:ext cx="1512" cy="492"/>
            </a:xfrm>
            <a:custGeom>
              <a:avLst/>
              <a:gdLst>
                <a:gd name="T0" fmla="*/ 0 w 1512"/>
                <a:gd name="T1" fmla="*/ 0 h 492"/>
                <a:gd name="T2" fmla="*/ 1512 w 1512"/>
                <a:gd name="T3" fmla="*/ 492 h 4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12" h="492">
                  <a:moveTo>
                    <a:pt x="0" y="0"/>
                  </a:moveTo>
                  <a:lnTo>
                    <a:pt x="1512" y="49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8" name="Group 15">
              <a:extLst>
                <a:ext uri="{FF2B5EF4-FFF2-40B4-BE49-F238E27FC236}">
                  <a16:creationId xmlns:a16="http://schemas.microsoft.com/office/drawing/2014/main" id="{34AC2ADD-39DF-4CB9-92D8-B49631153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568"/>
              <a:ext cx="602" cy="416"/>
              <a:chOff x="660" y="3376"/>
              <a:chExt cx="602" cy="416"/>
            </a:xfrm>
          </p:grpSpPr>
          <p:sp>
            <p:nvSpPr>
              <p:cNvPr id="9239" name="Oval 16">
                <a:extLst>
                  <a:ext uri="{FF2B5EF4-FFF2-40B4-BE49-F238E27FC236}">
                    <a16:creationId xmlns:a16="http://schemas.microsoft.com/office/drawing/2014/main" id="{E5481818-EB8C-4B20-BDB9-9973F1CFD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3418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0" name="Text Box 17">
                <a:extLst>
                  <a:ext uri="{FF2B5EF4-FFF2-40B4-BE49-F238E27FC236}">
                    <a16:creationId xmlns:a16="http://schemas.microsoft.com/office/drawing/2014/main" id="{F0AC0CB1-029E-402F-9404-19CF20AE8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3376"/>
                <a:ext cx="566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Z+</a:t>
                </a:r>
                <a:endParaRPr kumimoji="0" lang="en-US" altLang="en-US" sz="21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9" name="Group 18">
              <a:extLst>
                <a:ext uri="{FF2B5EF4-FFF2-40B4-BE49-F238E27FC236}">
                  <a16:creationId xmlns:a16="http://schemas.microsoft.com/office/drawing/2014/main" id="{0DF509C2-9F35-4261-A845-D0FA75B8239A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3046" y="2100"/>
              <a:ext cx="432" cy="374"/>
              <a:chOff x="2880" y="3312"/>
              <a:chExt cx="408" cy="336"/>
            </a:xfrm>
          </p:grpSpPr>
          <p:sp>
            <p:nvSpPr>
              <p:cNvPr id="9236" name="Freeform 19">
                <a:extLst>
                  <a:ext uri="{FF2B5EF4-FFF2-40B4-BE49-F238E27FC236}">
                    <a16:creationId xmlns:a16="http://schemas.microsoft.com/office/drawing/2014/main" id="{D8AB3BA4-5293-4DC4-9569-90F28D7F8D56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Freeform 20">
                <a:extLst>
                  <a:ext uri="{FF2B5EF4-FFF2-40B4-BE49-F238E27FC236}">
                    <a16:creationId xmlns:a16="http://schemas.microsoft.com/office/drawing/2014/main" id="{6FA81E4E-01C8-4433-B01A-5669ADE26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Freeform 21">
                <a:extLst>
                  <a:ext uri="{FF2B5EF4-FFF2-40B4-BE49-F238E27FC236}">
                    <a16:creationId xmlns:a16="http://schemas.microsoft.com/office/drawing/2014/main" id="{DD66E938-39B3-4F64-AC80-6EFC8B39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0" name="Group 22">
              <a:extLst>
                <a:ext uri="{FF2B5EF4-FFF2-40B4-BE49-F238E27FC236}">
                  <a16:creationId xmlns:a16="http://schemas.microsoft.com/office/drawing/2014/main" id="{584FC2F3-0DF9-4506-A1F1-7E74C2B6977D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3046" y="3256"/>
              <a:ext cx="432" cy="374"/>
              <a:chOff x="2880" y="3312"/>
              <a:chExt cx="408" cy="336"/>
            </a:xfrm>
          </p:grpSpPr>
          <p:sp>
            <p:nvSpPr>
              <p:cNvPr id="9233" name="Freeform 23">
                <a:extLst>
                  <a:ext uri="{FF2B5EF4-FFF2-40B4-BE49-F238E27FC236}">
                    <a16:creationId xmlns:a16="http://schemas.microsoft.com/office/drawing/2014/main" id="{A7B9C120-2753-47F5-A786-AA013AB3DCCF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24">
                <a:extLst>
                  <a:ext uri="{FF2B5EF4-FFF2-40B4-BE49-F238E27FC236}">
                    <a16:creationId xmlns:a16="http://schemas.microsoft.com/office/drawing/2014/main" id="{13B97A7A-8452-4EE0-959C-5F1AFA6FB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25">
                <a:extLst>
                  <a:ext uri="{FF2B5EF4-FFF2-40B4-BE49-F238E27FC236}">
                    <a16:creationId xmlns:a16="http://schemas.microsoft.com/office/drawing/2014/main" id="{E6380843-8FC2-4667-BCE6-444D623F5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1" name="Text Box 26">
              <a:extLst>
                <a:ext uri="{FF2B5EF4-FFF2-40B4-BE49-F238E27FC236}">
                  <a16:creationId xmlns:a16="http://schemas.microsoft.com/office/drawing/2014/main" id="{BCA30633-F6C2-4F8A-9F17-797A3C0BC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12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kumimoji="0" lang="en-US" altLang="en-US" sz="4400" b="0">
                <a:latin typeface="Times New Roman" panose="02020603050405020304" pitchFamily="18" charset="0"/>
              </a:endParaRPr>
            </a:p>
          </p:txBody>
        </p:sp>
        <p:sp>
          <p:nvSpPr>
            <p:cNvPr id="9232" name="Text Box 27">
              <a:extLst>
                <a:ext uri="{FF2B5EF4-FFF2-40B4-BE49-F238E27FC236}">
                  <a16:creationId xmlns:a16="http://schemas.microsoft.com/office/drawing/2014/main" id="{C41AD904-1DFA-45FF-B720-DF502C2E8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325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kumimoji="0" lang="en-US" altLang="en-US" sz="4400" b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43E381-6047-43E6-8E52-C55F019E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54" y="2841325"/>
            <a:ext cx="4378515" cy="19751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4CB5-A6F0-42FC-984A-ABF06978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Convert Regular Expression to Finite Automata</a:t>
            </a:r>
          </a:p>
        </p:txBody>
      </p:sp>
    </p:spTree>
    <p:extLst>
      <p:ext uri="{BB962C8B-B14F-4D97-AF65-F5344CB8AC3E}">
        <p14:creationId xmlns:p14="http://schemas.microsoft.com/office/powerpoint/2010/main" val="345997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2984</TotalTime>
  <Words>570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Constantia</vt:lpstr>
      <vt:lpstr>Courier New</vt:lpstr>
      <vt:lpstr>Monotype Sorts</vt:lpstr>
      <vt:lpstr>Palatino Linotype</vt:lpstr>
      <vt:lpstr>Tahoma</vt:lpstr>
      <vt:lpstr>Times New Roman</vt:lpstr>
      <vt:lpstr>Wingdings</vt:lpstr>
      <vt:lpstr>Wingdings 2</vt:lpstr>
      <vt:lpstr>Flow</vt:lpstr>
      <vt:lpstr>Visio</vt:lpstr>
      <vt:lpstr>Theory of Automata</vt:lpstr>
      <vt:lpstr>                Recap</vt:lpstr>
      <vt:lpstr>Defining Languages (continued)…</vt:lpstr>
      <vt:lpstr>Notations used in FA</vt:lpstr>
      <vt:lpstr>Alternative notations</vt:lpstr>
      <vt:lpstr>Example </vt:lpstr>
      <vt:lpstr>Example Continued …</vt:lpstr>
      <vt:lpstr>Note</vt:lpstr>
      <vt:lpstr>Convert Regular Expression to Finite Automata</vt:lpstr>
      <vt:lpstr>Example </vt:lpstr>
      <vt:lpstr>Example </vt:lpstr>
      <vt:lpstr>Practice </vt:lpstr>
      <vt:lpstr>Practice </vt:lpstr>
      <vt:lpstr>Example </vt:lpstr>
      <vt:lpstr>Example </vt:lpstr>
      <vt:lpstr>Practice </vt:lpstr>
      <vt:lpstr>Practice </vt:lpstr>
      <vt:lpstr>Practice </vt:lpstr>
      <vt:lpstr>Example </vt:lpstr>
      <vt:lpstr>Example: </vt:lpstr>
      <vt:lpstr>Practice </vt:lpstr>
      <vt:lpstr>Example: </vt:lpstr>
      <vt:lpstr>Example </vt:lpstr>
      <vt:lpstr>Practice </vt:lpstr>
      <vt:lpstr>Practice </vt:lpstr>
      <vt:lpstr>Practice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469</cp:revision>
  <cp:lastPrinted>2021-02-10T07:23:28Z</cp:lastPrinted>
  <dcterms:created xsi:type="dcterms:W3CDTF">2006-08-16T00:00:00Z</dcterms:created>
  <dcterms:modified xsi:type="dcterms:W3CDTF">2021-09-22T09:52:56Z</dcterms:modified>
</cp:coreProperties>
</file>