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6" r:id="rId5"/>
    <p:sldId id="266" r:id="rId6"/>
    <p:sldId id="270" r:id="rId7"/>
    <p:sldId id="263" r:id="rId8"/>
    <p:sldId id="264" r:id="rId9"/>
    <p:sldId id="271" r:id="rId10"/>
    <p:sldId id="277" r:id="rId11"/>
    <p:sldId id="273" r:id="rId12"/>
    <p:sldId id="256" r:id="rId13"/>
    <p:sldId id="274" r:id="rId14"/>
    <p:sldId id="272" r:id="rId15"/>
    <p:sldId id="267" r:id="rId16"/>
    <p:sldId id="275" r:id="rId17"/>
    <p:sldId id="278" r:id="rId18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FC500-7165-40A2-B01E-BA23D24C4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E1B712-81BE-45E4-ADE1-0734B005C2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8AABD-C9DD-421B-AF41-700ED8558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AD6E-8CAD-4E27-B659-567DACF67CD9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C1154-BB24-4B10-9795-AD398CB42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F1BE5-542B-4257-80BE-4074434B6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9A47-C63B-41CB-815B-96FAABA3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44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D386E-4F27-429E-BF22-F798B9A85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D81D1C-D8EA-4592-AFB4-E6EC46520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3EEDE-49C7-4AF9-92A7-276692ACF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AD6E-8CAD-4E27-B659-567DACF67CD9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372DF-3DC5-4278-A7A4-C65904978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AD02A-196C-46FC-B494-DF0800C0E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9A47-C63B-41CB-815B-96FAABA3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0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FC13F1-5C92-4D1F-8039-BBB638DEE3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E2CFEA-D299-4E93-9EE9-7B867941A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6F729-584B-4F75-8876-674C4D5E4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AD6E-8CAD-4E27-B659-567DACF67CD9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B1C79-4168-463A-B24C-183DC205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B520E-908F-479F-8219-40586FF61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9A47-C63B-41CB-815B-96FAABA3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39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2F4AE-503B-4AF1-99E0-6BD1E1976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1ABDA-3C31-4624-A2D7-A99EEAD54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01538-1F18-49A1-8836-2FF1900EB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AD6E-8CAD-4E27-B659-567DACF67CD9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C2127-2072-4F84-9DAB-65BFE0FAA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96ADC-7319-498B-8527-52553C976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9A47-C63B-41CB-815B-96FAABA3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37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9A127-F98B-442D-B58F-95DB33CCF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612C9-478B-4632-800E-E1FDE6D34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40906-5F5B-4A11-93BA-B0211DBA9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AD6E-8CAD-4E27-B659-567DACF67CD9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6B255-0B17-46BB-8409-837A11FAC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71162-EFE3-42BC-9969-652555562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9A47-C63B-41CB-815B-96FAABA3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683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49B90-77DB-4107-B811-1392DC9D5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59B0F-6F50-41C2-ADD1-BD220979ED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9F5BD1-6F63-47E2-84B9-3A0D6CED5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62D22-9893-4FF6-8B97-737DF11CD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AD6E-8CAD-4E27-B659-567DACF67CD9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685A84-A193-4C68-9F0C-97DBBB3BD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21D4F-9827-44CB-80A6-EF9F9231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9A47-C63B-41CB-815B-96FAABA3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43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E2400-1E06-43CD-A729-4569688A5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465DC-41A4-423D-8A8C-EF883D158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716A21-7239-4B1D-BAAA-DCCBA36E7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88D7E2-8399-4A66-A741-3B6713768E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87C736-FAFB-4A50-AE4F-BA293698CA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D4B884-C571-41BA-91BD-7C471B5E6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AD6E-8CAD-4E27-B659-567DACF67CD9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B0BAB9-BCE8-44A0-9B1A-13E524F51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63739A-CEA4-47CA-9352-266476D4D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9A47-C63B-41CB-815B-96FAABA3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00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E7FDC-4690-4139-B17F-B7114E9E3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65EC9A-D9AC-4CF0-B473-D9351C5DF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AD6E-8CAD-4E27-B659-567DACF67CD9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C049F8-2CC6-40AB-85B5-CF0BE944C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6CF291-7258-4A00-B959-9E9834526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9A47-C63B-41CB-815B-96FAABA3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696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DE626D-9AE5-4746-8B34-E2EC66231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AD6E-8CAD-4E27-B659-567DACF67CD9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8BDE51-FC0E-441E-9C1C-3E99869AB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344D43-1DE7-42B6-9D4D-E2DD5288C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9A47-C63B-41CB-815B-96FAABA3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4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86CBD-40B8-4321-BC6A-27F7D6ECE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9973A-1632-40F9-9B89-72798E142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CA6738-7D2A-45EE-BE83-5E3406AC0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A71985-1DFE-40AD-AE84-694B5F284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AD6E-8CAD-4E27-B659-567DACF67CD9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963A5-DF53-41C3-A9BE-D1F17E517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9FB811-2A16-4D83-9752-100B3DAC4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9A47-C63B-41CB-815B-96FAABA3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68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8E7C0-AB3B-4479-9270-24E545FB5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9FFB01-4902-4940-BB5E-C0AF0E087B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164ECF-4A08-4F09-8194-2F330CE22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261A0-4E27-4287-9B72-1E5167936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AD6E-8CAD-4E27-B659-567DACF67CD9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FD1EB3-DFFD-442E-AEB8-952E8B3CA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B5B4F-4B1D-4192-A6F8-1E9A485B2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9A47-C63B-41CB-815B-96FAABA3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42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2EE841-0034-44E2-9ABF-CD0BC2A1A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DECFD-363F-45CE-A90F-5B4409B71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2919A-1C9E-4A1C-9282-9C50AB9C5B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3AD6E-8CAD-4E27-B659-567DACF67CD9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1BA51-23D8-4281-BEB5-6F8DC570EF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E50FE-2F0D-4958-A08B-9C6F1D43CE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49A47-C63B-41CB-815B-96FAABA3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21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0176" y="1399736"/>
            <a:ext cx="7851648" cy="18288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Palatino Linotype" panose="02040502050505030304" pitchFamily="18" charset="0"/>
              </a:rPr>
              <a:t>Theory of Automata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r>
              <a:rPr lang="en-US" dirty="0">
                <a:latin typeface="Palatino Linotype" panose="02040502050505030304" pitchFamily="18" charset="0"/>
              </a:rPr>
              <a:t>Lecture # 13</a:t>
            </a:r>
          </a:p>
          <a:p>
            <a:pPr algn="ctr"/>
            <a:r>
              <a:rPr lang="en-US" dirty="0">
                <a:latin typeface="Palatino Linotype" panose="02040502050505030304" pitchFamily="18" charset="0"/>
              </a:rPr>
              <a:t>Dr. Muhammad Fayaz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7724E-0037-4B73-B3F5-4209DE540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3476" y="3567499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sz="27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Example# 3</a:t>
            </a:r>
            <a:br>
              <a:rPr lang="en-US" sz="3600" dirty="0">
                <a:solidFill>
                  <a:srgbClr val="0070C0"/>
                </a:solidFill>
                <a:latin typeface="Palatino Linotype" panose="02040502050505030304" pitchFamily="18" charset="0"/>
              </a:rPr>
            </a:br>
            <a:r>
              <a:rPr lang="en-US" sz="3600" dirty="0">
                <a:solidFill>
                  <a:srgbClr val="0070C0"/>
                </a:solidFill>
                <a:latin typeface="Palatino Linotype" panose="02040502050505030304" pitchFamily="18" charset="0"/>
              </a:rPr>
              <a:t> a</a:t>
            </a:r>
            <a:r>
              <a:rPr lang="en-US" sz="3600" baseline="30000" dirty="0">
                <a:solidFill>
                  <a:srgbClr val="0070C0"/>
                </a:solidFill>
                <a:latin typeface="Palatino Linotype" panose="02040502050505030304" pitchFamily="18" charset="0"/>
              </a:rPr>
              <a:t>2n</a:t>
            </a:r>
            <a:r>
              <a:rPr lang="en-US" sz="3600" dirty="0">
                <a:solidFill>
                  <a:srgbClr val="0070C0"/>
                </a:solidFill>
                <a:latin typeface="Palatino Linotype" panose="02040502050505030304" pitchFamily="18" charset="0"/>
              </a:rPr>
              <a:t>b</a:t>
            </a:r>
            <a:r>
              <a:rPr lang="en-US" sz="3600" baseline="30000" dirty="0">
                <a:solidFill>
                  <a:srgbClr val="0070C0"/>
                </a:solidFill>
                <a:latin typeface="Palatino Linotype" panose="02040502050505030304" pitchFamily="18" charset="0"/>
              </a:rPr>
              <a:t>2n </a:t>
            </a:r>
            <a:r>
              <a:rPr lang="en-US" sz="3600" dirty="0">
                <a:solidFill>
                  <a:srgbClr val="0070C0"/>
                </a:solidFill>
                <a:latin typeface="Palatino Linotype" panose="02040502050505030304" pitchFamily="18" charset="0"/>
              </a:rPr>
              <a:t>   </a:t>
            </a:r>
            <a:r>
              <a:rPr lang="en-US" sz="2700" dirty="0">
                <a:solidFill>
                  <a:srgbClr val="FF0000"/>
                </a:solidFill>
                <a:latin typeface="Palatino Linotype" panose="02040502050505030304" pitchFamily="18" charset="0"/>
              </a:rPr>
              <a:t>{ n ≥ 0}</a:t>
            </a:r>
            <a:br>
              <a:rPr lang="en-US" sz="3600" dirty="0">
                <a:latin typeface="Palatino Linotype" panose="02040502050505030304" pitchFamily="18" charset="0"/>
              </a:rPr>
            </a:br>
            <a:r>
              <a:rPr lang="en-US" sz="3600" dirty="0">
                <a:latin typeface="Palatino Linotype" panose="02040502050505030304" pitchFamily="18" charset="0"/>
              </a:rPr>
              <a:t>1. S</a:t>
            </a:r>
            <a:r>
              <a:rPr lang="en-US" sz="3600" dirty="0">
                <a:latin typeface="Palatino Linotype" panose="02040502050505030304" pitchFamily="18" charset="0"/>
                <a:sym typeface="Wingdings" panose="05000000000000000000" pitchFamily="2" charset="2"/>
              </a:rPr>
              <a:t> </a:t>
            </a:r>
            <a:r>
              <a:rPr lang="en-US" sz="3600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aaSbb</a:t>
            </a:r>
            <a:br>
              <a:rPr lang="en-US" sz="36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r>
              <a:rPr lang="en-US" sz="3600" dirty="0">
                <a:latin typeface="Palatino Linotype" panose="02040502050505030304" pitchFamily="18" charset="0"/>
                <a:sym typeface="Wingdings" panose="05000000000000000000" pitchFamily="2" charset="2"/>
              </a:rPr>
              <a:t>2. S^</a:t>
            </a:r>
            <a:br>
              <a:rPr lang="en-US" sz="36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br>
              <a:rPr lang="en-US" sz="36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br>
              <a:rPr lang="en-US" sz="36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br>
              <a:rPr lang="en-US" sz="36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br>
              <a:rPr lang="en-US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br>
              <a:rPr lang="en-US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1441D57-ECD3-4EBC-B23B-9F00AE06B367}"/>
                  </a:ext>
                </a:extLst>
              </p:cNvPr>
              <p:cNvSpPr txBox="1"/>
              <p:nvPr/>
            </p:nvSpPr>
            <p:spPr>
              <a:xfrm>
                <a:off x="3778913" y="640806"/>
                <a:ext cx="40764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{ ^,  </a:t>
                </a:r>
                <a:r>
                  <a:rPr lang="en-US" dirty="0" err="1"/>
                  <a:t>aabb</a:t>
                </a:r>
                <a:r>
                  <a:rPr lang="en-US" dirty="0"/>
                  <a:t>, </a:t>
                </a:r>
                <a:r>
                  <a:rPr lang="en-US" dirty="0" err="1"/>
                  <a:t>aaaabbbb</a:t>
                </a:r>
                <a:r>
                  <a:rPr lang="en-US" dirty="0"/>
                  <a:t>, </a:t>
                </a:r>
                <a:r>
                  <a:rPr lang="en-US" dirty="0" err="1"/>
                  <a:t>aaaaaabbbbbb</a:t>
                </a:r>
                <a:r>
                  <a:rPr lang="en-US" dirty="0"/>
                  <a:t>…..     }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1441D57-ECD3-4EBC-B23B-9F00AE06B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8913" y="640806"/>
                <a:ext cx="4076437" cy="276999"/>
              </a:xfrm>
              <a:prstGeom prst="rect">
                <a:avLst/>
              </a:prstGeom>
              <a:blipFill>
                <a:blip r:embed="rId2"/>
                <a:stretch>
                  <a:fillRect l="-1794" t="-28261" r="-2990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3030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7724E-0037-4B73-B3F5-4209DE540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137" y="1452769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br>
              <a:rPr lang="en-US" sz="36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br>
              <a:rPr lang="en-US" sz="36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br>
              <a:rPr lang="en-US" sz="36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br>
              <a:rPr lang="en-US" sz="36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r>
              <a:rPr lang="en-US" sz="27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Example# 4</a:t>
            </a:r>
            <a:br>
              <a:rPr lang="en-US" sz="3200" dirty="0">
                <a:solidFill>
                  <a:srgbClr val="0070C0"/>
                </a:solidFill>
                <a:latin typeface="Palatino Linotype" panose="02040502050505030304" pitchFamily="18" charset="0"/>
              </a:rPr>
            </a:br>
            <a:r>
              <a:rPr lang="en-US" sz="3200" dirty="0">
                <a:solidFill>
                  <a:srgbClr val="0070C0"/>
                </a:solidFill>
                <a:latin typeface="Palatino Linotype" panose="02040502050505030304" pitchFamily="18" charset="0"/>
              </a:rPr>
              <a:t> </a:t>
            </a:r>
            <a:r>
              <a:rPr lang="en-US" sz="3200" dirty="0" err="1">
                <a:solidFill>
                  <a:srgbClr val="0070C0"/>
                </a:solidFill>
                <a:latin typeface="Palatino Linotype" panose="02040502050505030304" pitchFamily="18" charset="0"/>
              </a:rPr>
              <a:t>a</a:t>
            </a:r>
            <a:r>
              <a:rPr lang="en-US" sz="3200" baseline="30000" dirty="0" err="1">
                <a:solidFill>
                  <a:srgbClr val="0070C0"/>
                </a:solidFill>
                <a:latin typeface="Palatino Linotype" panose="02040502050505030304" pitchFamily="18" charset="0"/>
              </a:rPr>
              <a:t>n</a:t>
            </a:r>
            <a:r>
              <a:rPr lang="en-US" sz="3200" dirty="0" err="1">
                <a:solidFill>
                  <a:srgbClr val="0070C0"/>
                </a:solidFill>
                <a:latin typeface="Palatino Linotype" panose="02040502050505030304" pitchFamily="18" charset="0"/>
              </a:rPr>
              <a:t>b</a:t>
            </a:r>
            <a:r>
              <a:rPr lang="en-US" sz="3200" baseline="30000" dirty="0" err="1">
                <a:solidFill>
                  <a:srgbClr val="0070C0"/>
                </a:solidFill>
                <a:latin typeface="Palatino Linotype" panose="02040502050505030304" pitchFamily="18" charset="0"/>
              </a:rPr>
              <a:t>n</a:t>
            </a:r>
            <a:r>
              <a:rPr lang="en-US" sz="3200" baseline="30000" dirty="0">
                <a:solidFill>
                  <a:srgbClr val="0070C0"/>
                </a:solidFill>
                <a:latin typeface="Palatino Linotype" panose="02040502050505030304" pitchFamily="18" charset="0"/>
              </a:rPr>
              <a:t>    </a:t>
            </a:r>
            <a:r>
              <a:rPr lang="en-US" sz="2700" dirty="0">
                <a:solidFill>
                  <a:srgbClr val="FF0000"/>
                </a:solidFill>
                <a:latin typeface="Palatino Linotype" panose="02040502050505030304" pitchFamily="18" charset="0"/>
              </a:rPr>
              <a:t>{n is odd}</a:t>
            </a:r>
            <a:br>
              <a:rPr lang="en-US" sz="3200" dirty="0">
                <a:latin typeface="Palatino Linotype" panose="02040502050505030304" pitchFamily="18" charset="0"/>
              </a:rPr>
            </a:br>
            <a:r>
              <a:rPr lang="en-US" sz="3200" dirty="0">
                <a:latin typeface="Palatino Linotype" panose="02040502050505030304" pitchFamily="18" charset="0"/>
              </a:rPr>
              <a:t>1. S</a:t>
            </a:r>
            <a:r>
              <a:rPr lang="en-US" sz="3200" dirty="0">
                <a:latin typeface="Palatino Linotype" panose="02040502050505030304" pitchFamily="18" charset="0"/>
                <a:sym typeface="Wingdings" panose="05000000000000000000" pitchFamily="2" charset="2"/>
              </a:rPr>
              <a:t> </a:t>
            </a:r>
            <a:r>
              <a:rPr lang="en-US" sz="3200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aaSbb</a:t>
            </a:r>
            <a:br>
              <a:rPr lang="en-US" sz="32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r>
              <a:rPr lang="en-US" sz="3200" dirty="0">
                <a:latin typeface="Palatino Linotype" panose="02040502050505030304" pitchFamily="18" charset="0"/>
                <a:sym typeface="Wingdings" panose="05000000000000000000" pitchFamily="2" charset="2"/>
              </a:rPr>
              <a:t>2. </a:t>
            </a:r>
            <a:r>
              <a:rPr lang="en-US" sz="3200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Sab</a:t>
            </a:r>
            <a:br>
              <a:rPr lang="en-US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br>
              <a:rPr lang="en-US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7CA1C17-89B1-4461-B998-13D207D94020}"/>
                  </a:ext>
                </a:extLst>
              </p:cNvPr>
              <p:cNvSpPr txBox="1"/>
              <p:nvPr/>
            </p:nvSpPr>
            <p:spPr>
              <a:xfrm>
                <a:off x="3988891" y="756138"/>
                <a:ext cx="4784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{ab, </a:t>
                </a:r>
                <a:r>
                  <a:rPr lang="en-US" dirty="0" err="1"/>
                  <a:t>aaabbb</a:t>
                </a:r>
                <a:r>
                  <a:rPr lang="en-US" dirty="0"/>
                  <a:t>, </a:t>
                </a:r>
                <a:r>
                  <a:rPr lang="en-US" dirty="0" err="1"/>
                  <a:t>aaaaabbbbb</a:t>
                </a:r>
                <a:r>
                  <a:rPr lang="en-US" dirty="0"/>
                  <a:t>, </a:t>
                </a:r>
                <a:r>
                  <a:rPr lang="en-US" dirty="0" err="1"/>
                  <a:t>aaaaaaabbbbbbb</a:t>
                </a:r>
                <a:r>
                  <a:rPr lang="en-US" dirty="0"/>
                  <a:t>…..     }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7CA1C17-89B1-4461-B998-13D207D94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8891" y="756138"/>
                <a:ext cx="4784964" cy="276999"/>
              </a:xfrm>
              <a:prstGeom prst="rect">
                <a:avLst/>
              </a:prstGeom>
              <a:blipFill>
                <a:blip r:embed="rId2"/>
                <a:stretch>
                  <a:fillRect l="-1401" t="-28889" r="-2548" b="-5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7143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7724E-0037-4B73-B3F5-4209DE540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5701" y="1041400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br>
              <a:rPr lang="en-US" sz="36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br>
              <a:rPr lang="en-US" sz="36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r>
              <a:rPr lang="en-US" sz="3200" dirty="0">
                <a:solidFill>
                  <a:srgbClr val="0070C0"/>
                </a:solidFill>
                <a:latin typeface="Palatino Linotype" panose="02040502050505030304" pitchFamily="18" charset="0"/>
              </a:rPr>
              <a:t>Example# 5</a:t>
            </a:r>
            <a:br>
              <a:rPr lang="en-US" sz="3200" dirty="0">
                <a:solidFill>
                  <a:srgbClr val="0070C0"/>
                </a:solidFill>
                <a:latin typeface="Palatino Linotype" panose="02040502050505030304" pitchFamily="18" charset="0"/>
              </a:rPr>
            </a:br>
            <a:r>
              <a:rPr lang="en-US" sz="3200" dirty="0">
                <a:solidFill>
                  <a:srgbClr val="0070C0"/>
                </a:solidFill>
                <a:latin typeface="Palatino Linotype" panose="02040502050505030304" pitchFamily="18" charset="0"/>
              </a:rPr>
              <a:t> </a:t>
            </a:r>
            <a:r>
              <a:rPr lang="en-US" sz="3200" dirty="0" err="1">
                <a:solidFill>
                  <a:srgbClr val="0070C0"/>
                </a:solidFill>
                <a:latin typeface="Palatino Linotype" panose="02040502050505030304" pitchFamily="18" charset="0"/>
              </a:rPr>
              <a:t>a</a:t>
            </a:r>
            <a:r>
              <a:rPr lang="en-US" sz="3200" baseline="30000" dirty="0" err="1">
                <a:solidFill>
                  <a:srgbClr val="0070C0"/>
                </a:solidFill>
                <a:latin typeface="Palatino Linotype" panose="02040502050505030304" pitchFamily="18" charset="0"/>
              </a:rPr>
              <a:t>n</a:t>
            </a:r>
            <a:r>
              <a:rPr lang="en-US" sz="3200" dirty="0" err="1">
                <a:solidFill>
                  <a:srgbClr val="0070C0"/>
                </a:solidFill>
                <a:latin typeface="Palatino Linotype" panose="02040502050505030304" pitchFamily="18" charset="0"/>
              </a:rPr>
              <a:t>b</a:t>
            </a:r>
            <a:r>
              <a:rPr lang="en-US" sz="3200" baseline="30000" dirty="0" err="1">
                <a:solidFill>
                  <a:srgbClr val="0070C0"/>
                </a:solidFill>
                <a:latin typeface="Palatino Linotype" panose="02040502050505030304" pitchFamily="18" charset="0"/>
              </a:rPr>
              <a:t>n</a:t>
            </a:r>
            <a:r>
              <a:rPr lang="en-US" sz="3200" baseline="30000" dirty="0">
                <a:solidFill>
                  <a:srgbClr val="0070C0"/>
                </a:solidFill>
                <a:latin typeface="Palatino Linotype" panose="02040502050505030304" pitchFamily="18" charset="0"/>
              </a:rPr>
              <a:t>           </a:t>
            </a:r>
            <a:r>
              <a:rPr lang="en-US" sz="2700" dirty="0">
                <a:solidFill>
                  <a:srgbClr val="FF0000"/>
                </a:solidFill>
                <a:latin typeface="Palatino Linotype" panose="02040502050505030304" pitchFamily="18" charset="0"/>
              </a:rPr>
              <a:t>if n is even</a:t>
            </a:r>
            <a:br>
              <a:rPr lang="en-US" sz="3200" dirty="0">
                <a:latin typeface="Palatino Linotype" panose="02040502050505030304" pitchFamily="18" charset="0"/>
              </a:rPr>
            </a:br>
            <a:r>
              <a:rPr lang="en-US" sz="3200" dirty="0">
                <a:latin typeface="Palatino Linotype" panose="02040502050505030304" pitchFamily="18" charset="0"/>
              </a:rPr>
              <a:t>1. S</a:t>
            </a:r>
            <a:r>
              <a:rPr lang="en-US" sz="3200" dirty="0">
                <a:latin typeface="Palatino Linotype" panose="02040502050505030304" pitchFamily="18" charset="0"/>
                <a:sym typeface="Wingdings" panose="05000000000000000000" pitchFamily="2" charset="2"/>
              </a:rPr>
              <a:t> </a:t>
            </a:r>
            <a:r>
              <a:rPr lang="en-US" sz="3200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aaSbb</a:t>
            </a:r>
            <a:br>
              <a:rPr lang="en-US" sz="32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r>
              <a:rPr lang="en-US" sz="3200" dirty="0">
                <a:latin typeface="Palatino Linotype" panose="02040502050505030304" pitchFamily="18" charset="0"/>
                <a:sym typeface="Wingdings" panose="05000000000000000000" pitchFamily="2" charset="2"/>
              </a:rPr>
              <a:t>2. S^</a:t>
            </a:r>
            <a:br>
              <a:rPr lang="en-US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BBA82F6-C3B0-403A-AF34-7688E787D2F6}"/>
                  </a:ext>
                </a:extLst>
              </p:cNvPr>
              <p:cNvSpPr txBox="1"/>
              <p:nvPr/>
            </p:nvSpPr>
            <p:spPr>
              <a:xfrm>
                <a:off x="4710730" y="1337492"/>
                <a:ext cx="40764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{ ^,  </a:t>
                </a:r>
                <a:r>
                  <a:rPr lang="en-US" dirty="0" err="1"/>
                  <a:t>aabb</a:t>
                </a:r>
                <a:r>
                  <a:rPr lang="en-US" dirty="0"/>
                  <a:t>, </a:t>
                </a:r>
                <a:r>
                  <a:rPr lang="en-US" dirty="0" err="1"/>
                  <a:t>aaaabbbb</a:t>
                </a:r>
                <a:r>
                  <a:rPr lang="en-US" dirty="0"/>
                  <a:t>, </a:t>
                </a:r>
                <a:r>
                  <a:rPr lang="en-US" dirty="0" err="1"/>
                  <a:t>aaaaaabbbbbb</a:t>
                </a:r>
                <a:r>
                  <a:rPr lang="en-US" dirty="0"/>
                  <a:t>…..     }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BBA82F6-C3B0-403A-AF34-7688E787D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730" y="1337492"/>
                <a:ext cx="4076437" cy="276999"/>
              </a:xfrm>
              <a:prstGeom prst="rect">
                <a:avLst/>
              </a:prstGeom>
              <a:blipFill>
                <a:blip r:embed="rId2"/>
                <a:stretch>
                  <a:fillRect l="-1946" t="-28261" r="-2994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5436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3335533-6711-47BA-B3BC-8D4A6E161774}"/>
              </a:ext>
            </a:extLst>
          </p:cNvPr>
          <p:cNvSpPr/>
          <p:nvPr/>
        </p:nvSpPr>
        <p:spPr>
          <a:xfrm>
            <a:off x="623670" y="634276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Palatino Linotype" panose="02040502050505030304" pitchFamily="18" charset="0"/>
              </a:rPr>
              <a:t>Example# 6</a:t>
            </a:r>
            <a:br>
              <a:rPr lang="en-US" sz="2800" dirty="0">
                <a:solidFill>
                  <a:srgbClr val="0070C0"/>
                </a:solidFill>
                <a:latin typeface="Palatino Linotype" panose="02040502050505030304" pitchFamily="18" charset="0"/>
              </a:rPr>
            </a:br>
            <a:r>
              <a:rPr lang="en-US" sz="2800" dirty="0">
                <a:solidFill>
                  <a:srgbClr val="0070C0"/>
                </a:solidFill>
                <a:latin typeface="Palatino Linotype" panose="02040502050505030304" pitchFamily="18" charset="0"/>
              </a:rPr>
              <a:t> a</a:t>
            </a:r>
            <a:r>
              <a:rPr lang="en-US" sz="2800" baseline="30000" dirty="0">
                <a:solidFill>
                  <a:srgbClr val="0070C0"/>
                </a:solidFill>
                <a:latin typeface="Palatino Linotype" panose="02040502050505030304" pitchFamily="18" charset="0"/>
              </a:rPr>
              <a:t>3n</a:t>
            </a:r>
            <a:r>
              <a:rPr lang="en-US" sz="2800" dirty="0">
                <a:solidFill>
                  <a:srgbClr val="0070C0"/>
                </a:solidFill>
                <a:latin typeface="Palatino Linotype" panose="02040502050505030304" pitchFamily="18" charset="0"/>
              </a:rPr>
              <a:t>b</a:t>
            </a:r>
            <a:r>
              <a:rPr lang="en-US" sz="2800" baseline="30000" dirty="0">
                <a:solidFill>
                  <a:srgbClr val="0070C0"/>
                </a:solidFill>
                <a:latin typeface="Palatino Linotype" panose="02040502050505030304" pitchFamily="18" charset="0"/>
              </a:rPr>
              <a:t>3n </a:t>
            </a:r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{n ≥ 0} </a:t>
            </a:r>
          </a:p>
          <a:p>
            <a:r>
              <a:rPr lang="en-US" sz="2800" dirty="0">
                <a:latin typeface="Palatino Linotype" panose="02040502050505030304" pitchFamily="18" charset="0"/>
              </a:rPr>
              <a:t>1. S</a:t>
            </a:r>
            <a:r>
              <a:rPr lang="en-US" sz="2800" dirty="0">
                <a:latin typeface="Palatino Linotype" panose="02040502050505030304" pitchFamily="18" charset="0"/>
                <a:sym typeface="Wingdings" panose="05000000000000000000" pitchFamily="2" charset="2"/>
              </a:rPr>
              <a:t> </a:t>
            </a:r>
            <a:r>
              <a:rPr lang="en-US" sz="2800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aaaSbbb</a:t>
            </a:r>
            <a:br>
              <a:rPr lang="en-US" sz="28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r>
              <a:rPr lang="en-US" sz="2800" dirty="0">
                <a:latin typeface="Palatino Linotype" panose="02040502050505030304" pitchFamily="18" charset="0"/>
                <a:sym typeface="Wingdings" panose="05000000000000000000" pitchFamily="2" charset="2"/>
              </a:rPr>
              <a:t>2. S^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094E1E-A3C2-4E70-8D0E-8CB847651A16}"/>
                  </a:ext>
                </a:extLst>
              </p:cNvPr>
              <p:cNvSpPr txBox="1"/>
              <p:nvPr/>
            </p:nvSpPr>
            <p:spPr>
              <a:xfrm>
                <a:off x="4229106" y="634276"/>
                <a:ext cx="47737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{ ^,  </a:t>
                </a:r>
                <a:r>
                  <a:rPr lang="en-US" dirty="0" err="1"/>
                  <a:t>aaabbb</a:t>
                </a:r>
                <a:r>
                  <a:rPr lang="en-US" dirty="0"/>
                  <a:t>, </a:t>
                </a:r>
                <a:r>
                  <a:rPr lang="en-US" dirty="0" err="1"/>
                  <a:t>aaaaaabbbbbb</a:t>
                </a:r>
                <a:r>
                  <a:rPr lang="en-US" dirty="0"/>
                  <a:t>, </a:t>
                </a:r>
                <a:r>
                  <a:rPr lang="en-US" dirty="0" err="1"/>
                  <a:t>aaaaaabbbbbb</a:t>
                </a:r>
                <a:r>
                  <a:rPr lang="en-US" dirty="0"/>
                  <a:t>…..     }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094E1E-A3C2-4E70-8D0E-8CB847651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106" y="634276"/>
                <a:ext cx="4773743" cy="276999"/>
              </a:xfrm>
              <a:prstGeom prst="rect">
                <a:avLst/>
              </a:prstGeom>
              <a:blipFill>
                <a:blip r:embed="rId2"/>
                <a:stretch>
                  <a:fillRect l="-1533" t="-28889" r="-2427" b="-5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5956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30210-E605-48F2-962F-229E4BB0E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1985" y="1457341"/>
            <a:ext cx="9144000" cy="2387600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502466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7724E-0037-4B73-B3F5-4209DE540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5589" y="3098313"/>
            <a:ext cx="3582572" cy="2387600"/>
          </a:xfrm>
        </p:spPr>
        <p:txBody>
          <a:bodyPr>
            <a:noAutofit/>
          </a:bodyPr>
          <a:lstStyle/>
          <a:p>
            <a:pPr algn="l"/>
            <a:r>
              <a:rPr lang="en-US" sz="2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Example# 19</a:t>
            </a:r>
            <a:br>
              <a:rPr lang="en-US" sz="2400" b="1" dirty="0">
                <a:solidFill>
                  <a:srgbClr val="0070C0"/>
                </a:solidFill>
                <a:latin typeface="Palatino Linotype" panose="02040502050505030304" pitchFamily="18" charset="0"/>
              </a:rPr>
            </a:br>
            <a:r>
              <a:rPr lang="en-US" sz="2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R.E = ((a + b)(</a:t>
            </a:r>
            <a:r>
              <a:rPr lang="en-US" sz="2400" b="1" dirty="0" err="1">
                <a:solidFill>
                  <a:srgbClr val="0070C0"/>
                </a:solidFill>
                <a:latin typeface="Palatino Linotype" panose="02040502050505030304" pitchFamily="18" charset="0"/>
              </a:rPr>
              <a:t>a+b</a:t>
            </a:r>
            <a:r>
              <a:rPr lang="en-US" sz="2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))*</a:t>
            </a:r>
            <a:br>
              <a:rPr lang="en-US" sz="2400" dirty="0">
                <a:latin typeface="Palatino Linotype" panose="02040502050505030304" pitchFamily="18" charset="0"/>
              </a:rPr>
            </a:br>
            <a:r>
              <a:rPr lang="en-US" sz="2400" dirty="0">
                <a:latin typeface="Palatino Linotype" panose="02040502050505030304" pitchFamily="18" charset="0"/>
              </a:rPr>
              <a:t>1. S</a:t>
            </a:r>
            <a:r>
              <a:rPr lang="en-US" sz="2400" dirty="0">
                <a:latin typeface="Palatino Linotype" panose="02040502050505030304" pitchFamily="18" charset="0"/>
                <a:sym typeface="Wingdings" panose="05000000000000000000" pitchFamily="2" charset="2"/>
              </a:rPr>
              <a:t> XXS</a:t>
            </a:r>
            <a:br>
              <a:rPr lang="en-US" sz="24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r>
              <a:rPr lang="en-US" sz="2400" dirty="0">
                <a:latin typeface="Palatino Linotype" panose="02040502050505030304" pitchFamily="18" charset="0"/>
                <a:sym typeface="Wingdings" panose="05000000000000000000" pitchFamily="2" charset="2"/>
              </a:rPr>
              <a:t>2. </a:t>
            </a:r>
            <a:r>
              <a:rPr lang="en-US" sz="2400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Xa</a:t>
            </a:r>
            <a:br>
              <a:rPr lang="en-US" sz="24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r>
              <a:rPr lang="en-US" sz="2400" dirty="0">
                <a:latin typeface="Palatino Linotype" panose="02040502050505030304" pitchFamily="18" charset="0"/>
                <a:sym typeface="Wingdings" panose="05000000000000000000" pitchFamily="2" charset="2"/>
              </a:rPr>
              <a:t>3. X b</a:t>
            </a:r>
            <a:br>
              <a:rPr lang="en-US" sz="24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r>
              <a:rPr lang="en-US" sz="2400" dirty="0">
                <a:latin typeface="Palatino Linotype" panose="02040502050505030304" pitchFamily="18" charset="0"/>
                <a:sym typeface="Wingdings" panose="05000000000000000000" pitchFamily="2" charset="2"/>
              </a:rPr>
              <a:t>4. S ^</a:t>
            </a:r>
            <a:br>
              <a:rPr lang="en-US" sz="240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br>
              <a:rPr lang="en-US" sz="24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br>
              <a:rPr lang="en-US" sz="24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br>
              <a:rPr lang="en-US" sz="24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br>
              <a:rPr lang="en-US" sz="24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br>
              <a:rPr lang="en-US" sz="24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br>
              <a:rPr lang="en-US" sz="24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br>
              <a:rPr lang="en-US" sz="24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54152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7724E-0037-4B73-B3F5-4209DE540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755" y="2861148"/>
            <a:ext cx="3526302" cy="2387600"/>
          </a:xfrm>
        </p:spPr>
        <p:txBody>
          <a:bodyPr>
            <a:noAutofit/>
          </a:bodyPr>
          <a:lstStyle/>
          <a:p>
            <a:pPr algn="l"/>
            <a:br>
              <a:rPr lang="en-US" sz="24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br>
              <a:rPr lang="en-US" sz="24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br>
              <a:rPr lang="en-US" sz="24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r>
              <a:rPr lang="en-US" sz="2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Example# 20</a:t>
            </a:r>
            <a:br>
              <a:rPr lang="en-US" sz="2400" b="1" dirty="0">
                <a:solidFill>
                  <a:srgbClr val="0070C0"/>
                </a:solidFill>
                <a:latin typeface="Palatino Linotype" panose="02040502050505030304" pitchFamily="18" charset="0"/>
              </a:rPr>
            </a:br>
            <a:r>
              <a:rPr lang="en-US" sz="2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R.E = ((a + b)*(</a:t>
            </a:r>
            <a:r>
              <a:rPr lang="en-US" sz="2400" b="1" dirty="0" err="1">
                <a:solidFill>
                  <a:srgbClr val="0070C0"/>
                </a:solidFill>
                <a:latin typeface="Palatino Linotype" panose="02040502050505030304" pitchFamily="18" charset="0"/>
              </a:rPr>
              <a:t>a+b</a:t>
            </a:r>
            <a:r>
              <a:rPr lang="en-US" sz="2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)*)*</a:t>
            </a:r>
            <a:br>
              <a:rPr lang="en-US" sz="2400" dirty="0">
                <a:latin typeface="Palatino Linotype" panose="02040502050505030304" pitchFamily="18" charset="0"/>
              </a:rPr>
            </a:br>
            <a:r>
              <a:rPr lang="en-US" sz="2400" dirty="0">
                <a:latin typeface="Palatino Linotype" panose="02040502050505030304" pitchFamily="18" charset="0"/>
              </a:rPr>
              <a:t>1. S</a:t>
            </a:r>
            <a:r>
              <a:rPr lang="en-US" sz="2400" dirty="0">
                <a:latin typeface="Palatino Linotype" panose="02040502050505030304" pitchFamily="18" charset="0"/>
                <a:sym typeface="Wingdings" panose="05000000000000000000" pitchFamily="2" charset="2"/>
              </a:rPr>
              <a:t> XXS</a:t>
            </a:r>
            <a:br>
              <a:rPr lang="en-US" sz="24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r>
              <a:rPr lang="en-US" sz="2400" dirty="0">
                <a:latin typeface="Palatino Linotype" panose="02040502050505030304" pitchFamily="18" charset="0"/>
                <a:sym typeface="Wingdings" panose="05000000000000000000" pitchFamily="2" charset="2"/>
              </a:rPr>
              <a:t>2. </a:t>
            </a:r>
            <a:r>
              <a:rPr lang="en-US" sz="2400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XaX</a:t>
            </a:r>
            <a:br>
              <a:rPr lang="en-US" sz="24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r>
              <a:rPr lang="en-US" sz="2400" dirty="0">
                <a:latin typeface="Palatino Linotype" panose="02040502050505030304" pitchFamily="18" charset="0"/>
                <a:sym typeface="Wingdings" panose="05000000000000000000" pitchFamily="2" charset="2"/>
              </a:rPr>
              <a:t>3. X </a:t>
            </a:r>
            <a:r>
              <a:rPr lang="en-US" sz="2400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bX</a:t>
            </a:r>
            <a:br>
              <a:rPr lang="en-US" sz="24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r>
              <a:rPr lang="en-US" sz="2400" dirty="0">
                <a:latin typeface="Palatino Linotype" panose="02040502050505030304" pitchFamily="18" charset="0"/>
                <a:sym typeface="Wingdings" panose="05000000000000000000" pitchFamily="2" charset="2"/>
              </a:rPr>
              <a:t>4. S ^</a:t>
            </a:r>
            <a:br>
              <a:rPr lang="en-US" sz="24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r>
              <a:rPr lang="en-US" sz="2400" dirty="0">
                <a:latin typeface="Palatino Linotype" panose="02040502050505030304" pitchFamily="18" charset="0"/>
                <a:sym typeface="Wingdings" panose="05000000000000000000" pitchFamily="2" charset="2"/>
              </a:rPr>
              <a:t>5. X ^</a:t>
            </a:r>
            <a:br>
              <a:rPr lang="en-US" sz="24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br>
              <a:rPr lang="en-US" sz="24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br>
              <a:rPr lang="en-US" sz="24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br>
              <a:rPr lang="en-US" sz="24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br>
              <a:rPr lang="en-US" sz="24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25765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7724E-0037-4B73-B3F5-4209DE540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5532" y="2235200"/>
            <a:ext cx="9144000" cy="2387600"/>
          </a:xfrm>
        </p:spPr>
        <p:txBody>
          <a:bodyPr>
            <a:noAutofit/>
          </a:bodyPr>
          <a:lstStyle/>
          <a:p>
            <a:pPr algn="l"/>
            <a:br>
              <a:rPr lang="en-US" sz="24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br>
              <a:rPr lang="en-US" sz="24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r>
              <a:rPr lang="en-US" sz="2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Example# 21</a:t>
            </a:r>
            <a:br>
              <a:rPr lang="en-US" sz="2400" b="1" dirty="0">
                <a:solidFill>
                  <a:srgbClr val="0070C0"/>
                </a:solidFill>
                <a:latin typeface="Palatino Linotype" panose="02040502050505030304" pitchFamily="18" charset="0"/>
              </a:rPr>
            </a:br>
            <a:r>
              <a:rPr lang="en-US" sz="2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R.E = ((a + b)(</a:t>
            </a:r>
            <a:r>
              <a:rPr lang="en-US" sz="2400" b="1" dirty="0" err="1">
                <a:solidFill>
                  <a:srgbClr val="0070C0"/>
                </a:solidFill>
                <a:latin typeface="Palatino Linotype" panose="02040502050505030304" pitchFamily="18" charset="0"/>
              </a:rPr>
              <a:t>a+b</a:t>
            </a:r>
            <a:r>
              <a:rPr lang="en-US" sz="2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)b)*</a:t>
            </a:r>
            <a:br>
              <a:rPr lang="en-US" sz="2400" dirty="0">
                <a:latin typeface="Palatino Linotype" panose="02040502050505030304" pitchFamily="18" charset="0"/>
              </a:rPr>
            </a:br>
            <a:r>
              <a:rPr lang="en-US" sz="2400" dirty="0">
                <a:latin typeface="Palatino Linotype" panose="02040502050505030304" pitchFamily="18" charset="0"/>
              </a:rPr>
              <a:t>1. S</a:t>
            </a:r>
            <a:r>
              <a:rPr lang="en-US" sz="2400" dirty="0">
                <a:latin typeface="Palatino Linotype" panose="02040502050505030304" pitchFamily="18" charset="0"/>
                <a:sym typeface="Wingdings" panose="05000000000000000000" pitchFamily="2" charset="2"/>
              </a:rPr>
              <a:t> </a:t>
            </a:r>
            <a:r>
              <a:rPr lang="en-US" sz="2400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XXbS</a:t>
            </a:r>
            <a:br>
              <a:rPr lang="en-US" sz="24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r>
              <a:rPr lang="en-US" sz="2400" dirty="0">
                <a:latin typeface="Palatino Linotype" panose="02040502050505030304" pitchFamily="18" charset="0"/>
                <a:sym typeface="Wingdings" panose="05000000000000000000" pitchFamily="2" charset="2"/>
              </a:rPr>
              <a:t>2. </a:t>
            </a:r>
            <a:r>
              <a:rPr lang="en-US" sz="2400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Xa</a:t>
            </a:r>
            <a:br>
              <a:rPr lang="en-US" sz="24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r>
              <a:rPr lang="en-US" sz="2400" dirty="0">
                <a:latin typeface="Palatino Linotype" panose="02040502050505030304" pitchFamily="18" charset="0"/>
                <a:sym typeface="Wingdings" panose="05000000000000000000" pitchFamily="2" charset="2"/>
              </a:rPr>
              <a:t>3. X b</a:t>
            </a:r>
            <a:br>
              <a:rPr lang="en-US" sz="24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r>
              <a:rPr lang="en-US" sz="2400" dirty="0">
                <a:latin typeface="Palatino Linotype" panose="02040502050505030304" pitchFamily="18" charset="0"/>
                <a:sym typeface="Wingdings" panose="05000000000000000000" pitchFamily="2" charset="2"/>
              </a:rPr>
              <a:t>4. S ^</a:t>
            </a:r>
            <a:br>
              <a:rPr lang="en-US" sz="24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br>
              <a:rPr lang="en-US" sz="24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br>
              <a:rPr lang="en-US" sz="24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br>
              <a:rPr lang="en-US" sz="24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br>
              <a:rPr lang="en-US" sz="24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11645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7724E-0037-4B73-B3F5-4209DE540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6662" y="2921503"/>
            <a:ext cx="9144000" cy="2387600"/>
          </a:xfrm>
        </p:spPr>
        <p:txBody>
          <a:bodyPr>
            <a:noAutofit/>
          </a:bodyPr>
          <a:lstStyle/>
          <a:p>
            <a:pPr algn="l"/>
            <a:r>
              <a:rPr lang="en-US" sz="2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Example# 22</a:t>
            </a:r>
            <a:br>
              <a:rPr lang="en-US" sz="2400" b="1" dirty="0">
                <a:solidFill>
                  <a:srgbClr val="0070C0"/>
                </a:solidFill>
                <a:latin typeface="Palatino Linotype" panose="02040502050505030304" pitchFamily="18" charset="0"/>
              </a:rPr>
            </a:br>
            <a:r>
              <a:rPr lang="en-US" sz="2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R.E = (b(a + b)*(</a:t>
            </a:r>
            <a:r>
              <a:rPr lang="en-US" sz="2400" b="1" dirty="0" err="1">
                <a:solidFill>
                  <a:srgbClr val="0070C0"/>
                </a:solidFill>
                <a:latin typeface="Palatino Linotype" panose="02040502050505030304" pitchFamily="18" charset="0"/>
              </a:rPr>
              <a:t>a+b</a:t>
            </a:r>
            <a:r>
              <a:rPr lang="en-US" sz="2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)*b)*</a:t>
            </a:r>
            <a:br>
              <a:rPr lang="en-US" sz="2400" dirty="0">
                <a:latin typeface="Palatino Linotype" panose="02040502050505030304" pitchFamily="18" charset="0"/>
              </a:rPr>
            </a:br>
            <a:r>
              <a:rPr lang="en-US" sz="2400" dirty="0">
                <a:latin typeface="Palatino Linotype" panose="02040502050505030304" pitchFamily="18" charset="0"/>
              </a:rPr>
              <a:t>1. S</a:t>
            </a:r>
            <a:r>
              <a:rPr lang="en-US" sz="2400" dirty="0">
                <a:latin typeface="Palatino Linotype" panose="02040502050505030304" pitchFamily="18" charset="0"/>
                <a:sym typeface="Wingdings" panose="05000000000000000000" pitchFamily="2" charset="2"/>
              </a:rPr>
              <a:t> </a:t>
            </a:r>
            <a:r>
              <a:rPr lang="en-US" sz="2400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bXXbS</a:t>
            </a:r>
            <a:br>
              <a:rPr lang="en-US" sz="24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r>
              <a:rPr lang="en-US" sz="2400" dirty="0">
                <a:latin typeface="Palatino Linotype" panose="02040502050505030304" pitchFamily="18" charset="0"/>
                <a:sym typeface="Wingdings" panose="05000000000000000000" pitchFamily="2" charset="2"/>
              </a:rPr>
              <a:t>2. </a:t>
            </a:r>
            <a:r>
              <a:rPr lang="en-US" sz="2400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XaX</a:t>
            </a:r>
            <a:br>
              <a:rPr lang="en-US" sz="24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r>
              <a:rPr lang="en-US" sz="2400" dirty="0">
                <a:latin typeface="Palatino Linotype" panose="02040502050505030304" pitchFamily="18" charset="0"/>
                <a:sym typeface="Wingdings" panose="05000000000000000000" pitchFamily="2" charset="2"/>
              </a:rPr>
              <a:t>3. X </a:t>
            </a:r>
            <a:r>
              <a:rPr lang="en-US" sz="2400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bX</a:t>
            </a:r>
            <a:br>
              <a:rPr lang="en-US" sz="24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r>
              <a:rPr lang="en-US" sz="2400" dirty="0">
                <a:latin typeface="Palatino Linotype" panose="02040502050505030304" pitchFamily="18" charset="0"/>
                <a:sym typeface="Wingdings" panose="05000000000000000000" pitchFamily="2" charset="2"/>
              </a:rPr>
              <a:t>4. X ^</a:t>
            </a:r>
            <a:br>
              <a:rPr lang="en-US" sz="24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r>
              <a:rPr lang="en-US" sz="2400" dirty="0">
                <a:latin typeface="Palatino Linotype" panose="02040502050505030304" pitchFamily="18" charset="0"/>
                <a:sym typeface="Wingdings" panose="05000000000000000000" pitchFamily="2" charset="2"/>
              </a:rPr>
              <a:t>5. S^</a:t>
            </a:r>
            <a:br>
              <a:rPr lang="en-US" sz="24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br>
              <a:rPr lang="en-US" sz="24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br>
              <a:rPr lang="en-US" sz="24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br>
              <a:rPr lang="en-US" sz="24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br>
              <a:rPr lang="en-US" sz="24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br>
              <a:rPr lang="en-US" sz="24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br>
              <a:rPr lang="en-US" sz="24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50121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7724E-0037-4B73-B3F5-4209DE540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376" y="3429000"/>
            <a:ext cx="9144000" cy="2387600"/>
          </a:xfrm>
        </p:spPr>
        <p:txBody>
          <a:bodyPr>
            <a:noAutofit/>
          </a:bodyPr>
          <a:lstStyle/>
          <a:p>
            <a:pPr algn="l"/>
            <a:br>
              <a:rPr lang="en-US" sz="24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br>
              <a:rPr lang="en-US" sz="24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r>
              <a:rPr lang="en-US" sz="2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Example# 23</a:t>
            </a:r>
            <a:br>
              <a:rPr lang="en-US" sz="2400" b="1" dirty="0">
                <a:solidFill>
                  <a:srgbClr val="0070C0"/>
                </a:solidFill>
                <a:latin typeface="Palatino Linotype" panose="02040502050505030304" pitchFamily="18" charset="0"/>
              </a:rPr>
            </a:br>
            <a:r>
              <a:rPr lang="en-US" sz="2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R.E = (a*b*a*)*</a:t>
            </a:r>
            <a:br>
              <a:rPr lang="en-US" sz="2400" dirty="0">
                <a:latin typeface="Palatino Linotype" panose="02040502050505030304" pitchFamily="18" charset="0"/>
              </a:rPr>
            </a:br>
            <a:r>
              <a:rPr lang="en-US" sz="2400" dirty="0">
                <a:latin typeface="Palatino Linotype" panose="02040502050505030304" pitchFamily="18" charset="0"/>
              </a:rPr>
              <a:t>1. S</a:t>
            </a:r>
            <a:r>
              <a:rPr lang="en-US" sz="2400" dirty="0">
                <a:latin typeface="Palatino Linotype" panose="02040502050505030304" pitchFamily="18" charset="0"/>
                <a:sym typeface="Wingdings" panose="05000000000000000000" pitchFamily="2" charset="2"/>
              </a:rPr>
              <a:t> XS</a:t>
            </a:r>
            <a:br>
              <a:rPr lang="en-US" sz="24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r>
              <a:rPr lang="en-US" sz="2400" dirty="0">
                <a:latin typeface="Palatino Linotype" panose="02040502050505030304" pitchFamily="18" charset="0"/>
                <a:sym typeface="Wingdings" panose="05000000000000000000" pitchFamily="2" charset="2"/>
              </a:rPr>
              <a:t>2. XYZY</a:t>
            </a:r>
            <a:br>
              <a:rPr lang="en-US" sz="24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r>
              <a:rPr lang="en-US" sz="2400" dirty="0">
                <a:latin typeface="Palatino Linotype" panose="02040502050505030304" pitchFamily="18" charset="0"/>
                <a:sym typeface="Wingdings" panose="05000000000000000000" pitchFamily="2" charset="2"/>
              </a:rPr>
              <a:t>3. Y </a:t>
            </a:r>
            <a:r>
              <a:rPr lang="en-US" sz="2400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aY</a:t>
            </a:r>
            <a:br>
              <a:rPr lang="en-US" sz="24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r>
              <a:rPr lang="en-US" sz="2400" dirty="0">
                <a:latin typeface="Palatino Linotype" panose="02040502050505030304" pitchFamily="18" charset="0"/>
                <a:sym typeface="Wingdings" panose="05000000000000000000" pitchFamily="2" charset="2"/>
              </a:rPr>
              <a:t>4. Y^</a:t>
            </a:r>
            <a:br>
              <a:rPr lang="en-US" sz="24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r>
              <a:rPr lang="en-US" sz="2400" dirty="0">
                <a:latin typeface="Palatino Linotype" panose="02040502050505030304" pitchFamily="18" charset="0"/>
                <a:sym typeface="Wingdings" panose="05000000000000000000" pitchFamily="2" charset="2"/>
              </a:rPr>
              <a:t>4. Z </a:t>
            </a:r>
            <a:r>
              <a:rPr lang="en-US" sz="2400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bZ</a:t>
            </a:r>
            <a:br>
              <a:rPr lang="en-US" sz="24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r>
              <a:rPr lang="en-US" sz="2400" dirty="0">
                <a:latin typeface="Palatino Linotype" panose="02040502050505030304" pitchFamily="18" charset="0"/>
                <a:sym typeface="Wingdings" panose="05000000000000000000" pitchFamily="2" charset="2"/>
              </a:rPr>
              <a:t>5. Z ^</a:t>
            </a:r>
            <a:br>
              <a:rPr lang="en-US" sz="24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r>
              <a:rPr lang="en-US" sz="2400" dirty="0">
                <a:latin typeface="Palatino Linotype" panose="02040502050505030304" pitchFamily="18" charset="0"/>
                <a:sym typeface="Wingdings" panose="05000000000000000000" pitchFamily="2" charset="2"/>
              </a:rPr>
              <a:t>6. S ^</a:t>
            </a:r>
            <a:br>
              <a:rPr lang="en-US" sz="24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br>
              <a:rPr lang="en-US" sz="24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br>
              <a:rPr lang="en-US" sz="24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br>
              <a:rPr lang="en-US" sz="24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br>
              <a:rPr lang="en-US" sz="24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5942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228D3-C6A8-4A8C-9BC3-E87A4A2A8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2535" y="2264897"/>
            <a:ext cx="9697329" cy="1674056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Palatino Linotype" panose="02040502050505030304" pitchFamily="18" charset="0"/>
              </a:rPr>
              <a:t>Context Free Grammar for</a:t>
            </a:r>
            <a:br>
              <a:rPr lang="en-US" sz="4400" b="1" dirty="0">
                <a:latin typeface="Palatino Linotype" panose="02040502050505030304" pitchFamily="18" charset="0"/>
              </a:rPr>
            </a:br>
            <a:r>
              <a:rPr lang="en-US" sz="4400" b="1" dirty="0">
                <a:latin typeface="Palatino Linotype" panose="02040502050505030304" pitchFamily="18" charset="0"/>
              </a:rPr>
              <a:t>Non-Regular Languages</a:t>
            </a:r>
          </a:p>
        </p:txBody>
      </p:sp>
    </p:spTree>
    <p:extLst>
      <p:ext uri="{BB962C8B-B14F-4D97-AF65-F5344CB8AC3E}">
        <p14:creationId xmlns:p14="http://schemas.microsoft.com/office/powerpoint/2010/main" val="567059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7724E-0037-4B73-B3F5-4209DE540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192" y="2235200"/>
            <a:ext cx="9144000" cy="2387600"/>
          </a:xfrm>
        </p:spPr>
        <p:txBody>
          <a:bodyPr>
            <a:noAutofit/>
          </a:bodyPr>
          <a:lstStyle/>
          <a:p>
            <a:pPr algn="l"/>
            <a:r>
              <a:rPr lang="en-US" sz="2800" dirty="0">
                <a:solidFill>
                  <a:srgbClr val="0070C0"/>
                </a:solidFill>
                <a:latin typeface="Palatino Linotype" panose="02040502050505030304" pitchFamily="18" charset="0"/>
              </a:rPr>
              <a:t>Example# 1</a:t>
            </a:r>
            <a:br>
              <a:rPr lang="en-US" sz="2800" dirty="0">
                <a:solidFill>
                  <a:srgbClr val="0070C0"/>
                </a:solidFill>
                <a:latin typeface="Palatino Linotype" panose="02040502050505030304" pitchFamily="18" charset="0"/>
              </a:rPr>
            </a:br>
            <a:r>
              <a:rPr lang="en-US" sz="2800" dirty="0">
                <a:solidFill>
                  <a:srgbClr val="0070C0"/>
                </a:solidFill>
                <a:latin typeface="Palatino Linotype" panose="0204050205050503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Palatino Linotype" panose="02040502050505030304" pitchFamily="18" charset="0"/>
              </a:rPr>
              <a:t>a</a:t>
            </a:r>
            <a:r>
              <a:rPr lang="en-US" sz="2800" baseline="30000" dirty="0" err="1">
                <a:solidFill>
                  <a:srgbClr val="0070C0"/>
                </a:solidFill>
                <a:latin typeface="Palatino Linotype" panose="02040502050505030304" pitchFamily="18" charset="0"/>
              </a:rPr>
              <a:t>n</a:t>
            </a:r>
            <a:r>
              <a:rPr lang="en-US" sz="2800" dirty="0" err="1">
                <a:solidFill>
                  <a:srgbClr val="0070C0"/>
                </a:solidFill>
                <a:latin typeface="Palatino Linotype" panose="02040502050505030304" pitchFamily="18" charset="0"/>
              </a:rPr>
              <a:t>b</a:t>
            </a:r>
            <a:r>
              <a:rPr lang="en-US" sz="2800" baseline="30000" dirty="0" err="1">
                <a:solidFill>
                  <a:srgbClr val="0070C0"/>
                </a:solidFill>
                <a:latin typeface="Palatino Linotype" panose="02040502050505030304" pitchFamily="18" charset="0"/>
              </a:rPr>
              <a:t>n</a:t>
            </a:r>
            <a:r>
              <a:rPr lang="en-US" sz="2800" baseline="30000" dirty="0">
                <a:solidFill>
                  <a:srgbClr val="0070C0"/>
                </a:solidFill>
                <a:latin typeface="Palatino Linotype" panose="02040502050505030304" pitchFamily="18" charset="0"/>
              </a:rPr>
              <a:t> </a:t>
            </a:r>
            <a:r>
              <a:rPr lang="en-US" sz="2800" dirty="0">
                <a:solidFill>
                  <a:srgbClr val="0070C0"/>
                </a:solidFill>
                <a:latin typeface="Palatino Linotype" panose="02040502050505030304" pitchFamily="18" charset="0"/>
              </a:rPr>
              <a:t>   </a:t>
            </a:r>
            <a:r>
              <a:rPr lang="en-US" sz="2800" dirty="0">
                <a:solidFill>
                  <a:srgbClr val="FF0000"/>
                </a:solidFill>
                <a:latin typeface="Palatino Linotype" panose="02040502050505030304" pitchFamily="18" charset="0"/>
              </a:rPr>
              <a:t>{n ≥ 0}</a:t>
            </a:r>
            <a:br>
              <a:rPr lang="en-US" sz="2800" dirty="0">
                <a:latin typeface="Palatino Linotype" panose="02040502050505030304" pitchFamily="18" charset="0"/>
              </a:rPr>
            </a:br>
            <a:r>
              <a:rPr lang="en-US" sz="2800" dirty="0">
                <a:latin typeface="Palatino Linotype" panose="02040502050505030304" pitchFamily="18" charset="0"/>
              </a:rPr>
              <a:t>1. S</a:t>
            </a:r>
            <a:r>
              <a:rPr lang="en-US" sz="2800" dirty="0">
                <a:latin typeface="Palatino Linotype" panose="02040502050505030304" pitchFamily="18" charset="0"/>
                <a:sym typeface="Wingdings" panose="05000000000000000000" pitchFamily="2" charset="2"/>
              </a:rPr>
              <a:t> </a:t>
            </a:r>
            <a:r>
              <a:rPr lang="en-US" sz="2800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aSb</a:t>
            </a:r>
            <a:br>
              <a:rPr lang="en-US" sz="28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r>
              <a:rPr lang="en-US" sz="2800" dirty="0">
                <a:latin typeface="Palatino Linotype" panose="02040502050505030304" pitchFamily="18" charset="0"/>
                <a:sym typeface="Wingdings" panose="05000000000000000000" pitchFamily="2" charset="2"/>
              </a:rPr>
              <a:t>2. S^</a:t>
            </a:r>
            <a:br>
              <a:rPr lang="en-US" sz="28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br>
              <a:rPr lang="en-US" sz="28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br>
              <a:rPr lang="en-US" sz="28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br>
              <a:rPr lang="en-US" sz="28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br>
              <a:rPr lang="en-US" sz="28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A857FA-1EF4-4FEF-A326-76712B8C5FC1}"/>
                  </a:ext>
                </a:extLst>
              </p:cNvPr>
              <p:cNvSpPr txBox="1"/>
              <p:nvPr/>
            </p:nvSpPr>
            <p:spPr>
              <a:xfrm>
                <a:off x="3576631" y="1123126"/>
                <a:ext cx="38231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{ ^,  ab, </a:t>
                </a:r>
                <a:r>
                  <a:rPr lang="en-US" dirty="0" err="1"/>
                  <a:t>aabb</a:t>
                </a:r>
                <a:r>
                  <a:rPr lang="en-US" dirty="0"/>
                  <a:t>, </a:t>
                </a:r>
                <a:r>
                  <a:rPr lang="en-US" dirty="0" err="1"/>
                  <a:t>aaabbb</a:t>
                </a:r>
                <a:r>
                  <a:rPr lang="en-US" dirty="0"/>
                  <a:t>, </a:t>
                </a:r>
                <a:r>
                  <a:rPr lang="en-US" dirty="0" err="1"/>
                  <a:t>aaaabbbb</a:t>
                </a:r>
                <a:r>
                  <a:rPr lang="en-US" dirty="0"/>
                  <a:t>…….     }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A857FA-1EF4-4FEF-A326-76712B8C5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6631" y="1123126"/>
                <a:ext cx="3823162" cy="276999"/>
              </a:xfrm>
              <a:prstGeom prst="rect">
                <a:avLst/>
              </a:prstGeom>
              <a:blipFill>
                <a:blip r:embed="rId2"/>
                <a:stretch>
                  <a:fillRect l="-2073" t="-28261" r="-3190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12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7724E-0037-4B73-B3F5-4209DE540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328" y="869072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br>
              <a:rPr lang="en-US" sz="36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br>
              <a:rPr lang="en-US" sz="36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br>
              <a:rPr lang="en-US" sz="36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br>
              <a:rPr lang="en-US" sz="36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br>
              <a:rPr lang="en-US" sz="36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r>
              <a:rPr lang="en-US" sz="31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Example# 2                </a:t>
            </a:r>
            <a:br>
              <a:rPr lang="en-US" sz="3100" b="1" dirty="0">
                <a:solidFill>
                  <a:srgbClr val="0070C0"/>
                </a:solidFill>
                <a:latin typeface="Palatino Linotype" panose="02040502050505030304" pitchFamily="18" charset="0"/>
              </a:rPr>
            </a:br>
            <a:r>
              <a:rPr lang="en-US" sz="3200" dirty="0">
                <a:solidFill>
                  <a:srgbClr val="0070C0"/>
                </a:solidFill>
                <a:latin typeface="Palatino Linotype" panose="02040502050505030304" pitchFamily="18" charset="0"/>
              </a:rPr>
              <a:t>a</a:t>
            </a:r>
            <a:r>
              <a:rPr lang="en-US" sz="3200" baseline="30000" dirty="0">
                <a:solidFill>
                  <a:srgbClr val="0070C0"/>
                </a:solidFill>
                <a:latin typeface="Palatino Linotype" panose="02040502050505030304" pitchFamily="18" charset="0"/>
              </a:rPr>
              <a:t>n</a:t>
            </a:r>
            <a:r>
              <a:rPr lang="en-US" sz="3200" dirty="0">
                <a:solidFill>
                  <a:srgbClr val="0070C0"/>
                </a:solidFill>
                <a:latin typeface="Palatino Linotype" panose="02040502050505030304" pitchFamily="18" charset="0"/>
              </a:rPr>
              <a:t>b</a:t>
            </a:r>
            <a:r>
              <a:rPr lang="en-US" sz="3200" baseline="30000" dirty="0">
                <a:solidFill>
                  <a:srgbClr val="0070C0"/>
                </a:solidFill>
                <a:latin typeface="Palatino Linotype" panose="02040502050505030304" pitchFamily="18" charset="0"/>
              </a:rPr>
              <a:t>2n     </a:t>
            </a:r>
            <a:r>
              <a:rPr lang="en-US" sz="3200" dirty="0">
                <a:solidFill>
                  <a:srgbClr val="FF0000"/>
                </a:solidFill>
                <a:latin typeface="Palatino Linotype" panose="02040502050505030304" pitchFamily="18" charset="0"/>
              </a:rPr>
              <a:t>{n ≥ 0}</a:t>
            </a:r>
            <a:br>
              <a:rPr lang="en-US" sz="3100" b="1" dirty="0">
                <a:latin typeface="Palatino Linotype" panose="02040502050505030304" pitchFamily="18" charset="0"/>
              </a:rPr>
            </a:br>
            <a:r>
              <a:rPr lang="en-US" sz="3100" b="1" dirty="0">
                <a:latin typeface="Palatino Linotype" panose="02040502050505030304" pitchFamily="18" charset="0"/>
              </a:rPr>
              <a:t>1. S</a:t>
            </a:r>
            <a:r>
              <a:rPr lang="en-US" sz="3100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 </a:t>
            </a:r>
            <a:r>
              <a:rPr lang="en-US" sz="3100" b="1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aSbb</a:t>
            </a:r>
            <a:br>
              <a:rPr lang="en-US" sz="3100" b="1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r>
              <a:rPr lang="en-US" sz="3100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3 ^</a:t>
            </a:r>
            <a:br>
              <a:rPr lang="en-US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63A99-0F21-449F-95A5-042C91007541}"/>
                  </a:ext>
                </a:extLst>
              </p:cNvPr>
              <p:cNvSpPr txBox="1"/>
              <p:nvPr/>
            </p:nvSpPr>
            <p:spPr>
              <a:xfrm>
                <a:off x="3697120" y="869072"/>
                <a:ext cx="36243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{ ^,  </a:t>
                </a:r>
                <a:r>
                  <a:rPr lang="en-US" dirty="0" err="1"/>
                  <a:t>abb</a:t>
                </a:r>
                <a:r>
                  <a:rPr lang="en-US" dirty="0"/>
                  <a:t>, </a:t>
                </a:r>
                <a:r>
                  <a:rPr lang="en-US" dirty="0" err="1"/>
                  <a:t>aabbbb</a:t>
                </a:r>
                <a:r>
                  <a:rPr lang="en-US" dirty="0"/>
                  <a:t>, </a:t>
                </a:r>
                <a:r>
                  <a:rPr lang="en-US" dirty="0" err="1"/>
                  <a:t>aaabbbbbb</a:t>
                </a:r>
                <a:r>
                  <a:rPr lang="en-US" dirty="0"/>
                  <a:t>…….     }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63A99-0F21-449F-95A5-042C91007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120" y="869072"/>
                <a:ext cx="3624389" cy="276999"/>
              </a:xfrm>
              <a:prstGeom prst="rect">
                <a:avLst/>
              </a:prstGeom>
              <a:blipFill>
                <a:blip r:embed="rId2"/>
                <a:stretch>
                  <a:fillRect l="-504" t="-28889" r="-2017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1624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375B33D3860240B68E7D31053A656B" ma:contentTypeVersion="12" ma:contentTypeDescription="Create a new document." ma:contentTypeScope="" ma:versionID="dbd297a00f00c75235adfd499d4a88c1">
  <xsd:schema xmlns:xsd="http://www.w3.org/2001/XMLSchema" xmlns:xs="http://www.w3.org/2001/XMLSchema" xmlns:p="http://schemas.microsoft.com/office/2006/metadata/properties" xmlns:ns3="bb44b0a2-7159-4644-ac01-1147a4df69c6" xmlns:ns4="1f2aa64a-6be2-4e4f-b11c-4c15f49c5bb8" targetNamespace="http://schemas.microsoft.com/office/2006/metadata/properties" ma:root="true" ma:fieldsID="14c03bafbad2aca107c13462d5315418" ns3:_="" ns4:_="">
    <xsd:import namespace="bb44b0a2-7159-4644-ac01-1147a4df69c6"/>
    <xsd:import namespace="1f2aa64a-6be2-4e4f-b11c-4c15f49c5bb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44b0a2-7159-4644-ac01-1147a4df69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2aa64a-6be2-4e4f-b11c-4c15f49c5bb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CC80826-CC40-488F-8202-BC67202BCB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0440229-9F8E-4981-B5FC-4670955937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b44b0a2-7159-4644-ac01-1147a4df69c6"/>
    <ds:schemaRef ds:uri="1f2aa64a-6be2-4e4f-b11c-4c15f49c5bb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CA7E006-14C0-472C-B79A-FF651DA5B570}">
  <ds:schemaRefs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schemas.microsoft.com/office/2006/metadata/properties"/>
    <ds:schemaRef ds:uri="http://purl.org/dc/dcmitype/"/>
    <ds:schemaRef ds:uri="http://schemas.openxmlformats.org/package/2006/metadata/core-properties"/>
    <ds:schemaRef ds:uri="1f2aa64a-6be2-4e4f-b11c-4c15f49c5bb8"/>
    <ds:schemaRef ds:uri="bb44b0a2-7159-4644-ac01-1147a4df69c6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516</Words>
  <Application>Microsoft Office PowerPoint</Application>
  <PresentationFormat>Widescreen</PresentationFormat>
  <Paragraphs>24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Palatino Linotype</vt:lpstr>
      <vt:lpstr>Office Theme</vt:lpstr>
      <vt:lpstr>Theory of Automata</vt:lpstr>
      <vt:lpstr>Example# 19 R.E = ((a + b)(a+b))* 1. S XXS 2. Xa 3. X b 4. S ^        </vt:lpstr>
      <vt:lpstr>   Example# 20 R.E = ((a + b)*(a+b)*)* 1. S XXS 2. XaX 3. X bX 4. S ^ 5. X ^     </vt:lpstr>
      <vt:lpstr>  Example# 21 R.E = ((a + b)(a+b)b)* 1. S XXbS 2. Xa 3. X b 4. S ^     </vt:lpstr>
      <vt:lpstr>Example# 22 R.E = (b(a + b)*(a+b)*b)* 1. S bXXbS 2. XaX 3. X bX 4. X ^ 5. S^       </vt:lpstr>
      <vt:lpstr>  Example# 23 R.E = (a*b*a*)* 1. S XS 2. XYZY 3. Y aY 4. Y^ 4. Z bZ 5. Z ^ 6. S ^     </vt:lpstr>
      <vt:lpstr>Context Free Grammar for Non-Regular Languages</vt:lpstr>
      <vt:lpstr>Example# 1  anbn    {n ≥ 0} 1. S aSb 2. S^     </vt:lpstr>
      <vt:lpstr>     Example# 2                 anb2n     {n ≥ 0} 1. S aSbb 3 ^ </vt:lpstr>
      <vt:lpstr>Example# 3  a2nb2n    { n ≥ 0} 1. S aaSbb 2. S^      </vt:lpstr>
      <vt:lpstr>    Example# 4  anbn    {n is odd} 1. S aaSbb 2. Sab  </vt:lpstr>
      <vt:lpstr>  Example# 5  anbn           if n is even 1. S aaSbb 2. S^ 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Example# 1 R.E = a* 1. S aS 2. S^</dc:title>
  <dc:creator>Muhammad Fayaz</dc:creator>
  <cp:lastModifiedBy>Muhammad Fayaz</cp:lastModifiedBy>
  <cp:revision>36</cp:revision>
  <cp:lastPrinted>2021-11-01T15:51:02Z</cp:lastPrinted>
  <dcterms:created xsi:type="dcterms:W3CDTF">2020-06-16T11:42:12Z</dcterms:created>
  <dcterms:modified xsi:type="dcterms:W3CDTF">2021-11-02T03:58:50Z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0x01010041375B33D3860240B68E7D31053A656B</vt:lpwstr>
  </property>
</Properties>
</file>