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3" r:id="rId7"/>
    <p:sldId id="256" r:id="rId8"/>
    <p:sldId id="274" r:id="rId9"/>
    <p:sldId id="267" r:id="rId10"/>
    <p:sldId id="272" r:id="rId11"/>
    <p:sldId id="275" r:id="rId12"/>
    <p:sldId id="278" r:id="rId13"/>
    <p:sldId id="282" r:id="rId14"/>
    <p:sldId id="292" r:id="rId15"/>
    <p:sldId id="279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500-7165-40A2-B01E-BA23D24C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B712-81BE-45E4-ADE1-0734B005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AABD-C9DD-421B-AF41-700ED855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1154-BB24-4B10-9795-AD398CB4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1BE5-542B-4257-80BE-4074434B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86E-4F27-429E-BF22-F798B9A8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1D1C-D8EA-4592-AFB4-E6EC4652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EEDE-49C7-4AF9-92A7-276692A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72DF-3DC5-4278-A7A4-C65904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D02A-196C-46FC-B494-DF0800C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C13F1-5C92-4D1F-8039-BBB638DE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CFEA-D299-4E93-9EE9-7B867941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F729-584B-4F75-8876-674C4D5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1C79-4168-463A-B24C-183DC2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520E-908F-479F-8219-40586FF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4AE-503B-4AF1-99E0-6BD1E197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ABDA-3C31-4624-A2D7-A99EEAD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1538-1F18-49A1-8836-2FF1900E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2127-2072-4F84-9DAB-65BFE0F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6ADC-7319-498B-8527-52553C9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A127-F98B-442D-B58F-95DB33CC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12C9-478B-4632-800E-E1FDE6D3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0906-5F5B-4A11-93BA-B0211DBA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B255-0B17-46BB-8409-837A11FA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1162-EFE3-42BC-9969-6525555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9B90-77DB-4107-B811-1392DC9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9B0F-6F50-41C2-ADD1-BD220979E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5BD1-6F63-47E2-84B9-3A0D6CED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2D22-9893-4FF6-8B97-737DF11C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5A84-A193-4C68-9F0C-97DBBB3B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21D4F-9827-44CB-80A6-EF9F9231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2400-1E06-43CD-A729-4569688A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65DC-41A4-423D-8A8C-EF883D1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6A21-7239-4B1D-BAAA-DCCBA36E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8D7E2-8399-4A66-A741-3B671376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C736-FAFB-4A50-AE4F-BA293698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B884-C571-41BA-91BD-7C471B5E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BAB9-BCE8-44A0-9B1A-13E524F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739A-CEA4-47CA-9352-266476D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FDC-4690-4139-B17F-B7114E9E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EC9A-D9AC-4CF0-B473-D9351C5D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49F8-2CC6-40AB-85B5-CF0BE944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F291-7258-4A00-B959-9E98345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626D-9AE5-4746-8B34-E2EC662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DE51-FC0E-441E-9C1C-3E99869A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4D43-1DE7-42B6-9D4D-E2DD528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CBD-40B8-4321-BC6A-27F7D6EC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973A-1632-40F9-9B89-72798E1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6738-7D2A-45EE-BE83-5E3406AC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71985-1DFE-40AD-AE84-694B5F2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63A5-DF53-41C3-A9BE-D1F17E51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B811-2A16-4D83-9752-100B3DA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7C0-AB3B-4479-9270-24E545FB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FFB01-4902-4940-BB5E-C0AF0E0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ECF-4A08-4F09-8194-2F330CE2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1A0-4E27-4287-9B72-1E516793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1EB3-DFFD-442E-AEB8-952E8B3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5B4F-4B1D-4192-A6F8-1E9A485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EE841-0034-44E2-9ABF-CD0BC2A1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ECFD-363F-45CE-A90F-5B4409B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919A-1C9E-4A1C-9282-9C50AB9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D6E-8CAD-4E27-B659-567DACF67CD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A51-23D8-4281-BEB5-6F8DC570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50FE-2F0D-4958-A08B-9C6F1D43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A47-C63B-41CB-815B-96FAABA3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831855"/>
            <a:ext cx="7851648" cy="1090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663" y="2922770"/>
            <a:ext cx="9144000" cy="16557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Lecture </a:t>
            </a:r>
            <a:r>
              <a:rPr lang="en-US">
                <a:latin typeface="Palatino Linotype" panose="02040502050505030304" pitchFamily="18" charset="0"/>
              </a:rPr>
              <a:t># 12</a:t>
            </a:r>
            <a:endParaRPr lang="en-US" dirty="0">
              <a:latin typeface="Palatino Linotype" panose="02040502050505030304" pitchFamily="18" charset="0"/>
            </a:endParaRP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F405B-2B27-44FC-A2D3-B81C89910172}"/>
              </a:ext>
            </a:extLst>
          </p:cNvPr>
          <p:cNvSpPr txBox="1">
            <a:spLocks/>
          </p:cNvSpPr>
          <p:nvPr/>
        </p:nvSpPr>
        <p:spPr>
          <a:xfrm>
            <a:off x="436737" y="657497"/>
            <a:ext cx="9144000" cy="13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8</a:t>
            </a:r>
            <a:b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n+2</a:t>
            </a: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             </a:t>
            </a:r>
            <a:r>
              <a:rPr lang="en-US" sz="25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700" dirty="0">
                <a:latin typeface="Palatino Linotype" panose="02040502050505030304" pitchFamily="18" charset="0"/>
              </a:rPr>
            </a:br>
            <a:endParaRPr lang="en-US" sz="27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/>
              <p:nvPr/>
            </p:nvSpPr>
            <p:spPr>
              <a:xfrm>
                <a:off x="5591560" y="1064623"/>
                <a:ext cx="370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aa,  </a:t>
                </a:r>
                <a:r>
                  <a:rPr lang="en-US" dirty="0" err="1"/>
                  <a:t>aaab</a:t>
                </a:r>
                <a:r>
                  <a:rPr lang="en-US" dirty="0"/>
                  <a:t>, </a:t>
                </a:r>
                <a:r>
                  <a:rPr lang="en-US" dirty="0" err="1"/>
                  <a:t>aaaabb</a:t>
                </a:r>
                <a:r>
                  <a:rPr lang="en-US" dirty="0"/>
                  <a:t>, </a:t>
                </a:r>
                <a:r>
                  <a:rPr lang="en-US" dirty="0" err="1"/>
                  <a:t>aaaaabbbb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0" y="1064623"/>
                <a:ext cx="3706143" cy="276999"/>
              </a:xfrm>
              <a:prstGeom prst="rect">
                <a:avLst/>
              </a:prstGeom>
              <a:blipFill>
                <a:blip r:embed="rId2"/>
                <a:stretch>
                  <a:fillRect l="-164" t="-28889" r="-16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9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F405B-2B27-44FC-A2D3-B81C89910172}"/>
              </a:ext>
            </a:extLst>
          </p:cNvPr>
          <p:cNvSpPr txBox="1">
            <a:spLocks/>
          </p:cNvSpPr>
          <p:nvPr/>
        </p:nvSpPr>
        <p:spPr>
          <a:xfrm>
            <a:off x="436737" y="657497"/>
            <a:ext cx="9144000" cy="13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8</a:t>
            </a:r>
            <a:b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7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7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2n+1             </a:t>
            </a:r>
            <a:r>
              <a:rPr lang="en-US" sz="25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700" dirty="0">
                <a:latin typeface="Palatino Linotype" panose="02040502050505030304" pitchFamily="18" charset="0"/>
              </a:rPr>
            </a:br>
            <a:endParaRPr lang="en-US" sz="27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/>
              <p:nvPr/>
            </p:nvSpPr>
            <p:spPr>
              <a:xfrm>
                <a:off x="5552286" y="1064623"/>
                <a:ext cx="3784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b,  </a:t>
                </a:r>
                <a:r>
                  <a:rPr lang="en-US" dirty="0" err="1"/>
                  <a:t>abbb</a:t>
                </a:r>
                <a:r>
                  <a:rPr lang="en-US" dirty="0"/>
                  <a:t>, </a:t>
                </a:r>
                <a:r>
                  <a:rPr lang="en-US" dirty="0" err="1"/>
                  <a:t>aabbbbb</a:t>
                </a:r>
                <a:r>
                  <a:rPr lang="en-US" dirty="0"/>
                  <a:t>, </a:t>
                </a:r>
                <a:r>
                  <a:rPr lang="en-US" dirty="0" err="1"/>
                  <a:t>aaabbbbbbb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EAEFA4-6C1C-477B-889D-2C07FA45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6" y="1064623"/>
                <a:ext cx="3784690" cy="276999"/>
              </a:xfrm>
              <a:prstGeom prst="rect">
                <a:avLst/>
              </a:prstGeom>
              <a:blipFill>
                <a:blip r:embed="rId2"/>
                <a:stretch>
                  <a:fillRect l="-2093" t="-28889" r="-32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3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82" y="746816"/>
            <a:ext cx="9144000" cy="1064567"/>
          </a:xfrm>
        </p:spPr>
        <p:txBody>
          <a:bodyPr>
            <a:normAutofit fontScale="90000"/>
          </a:bodyPr>
          <a:lstStyle/>
          <a:p>
            <a:pPr marL="174625" algn="l"/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9</a:t>
            </a:r>
            <a:b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4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4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{m, n ≥ 0,} </a:t>
            </a:r>
            <a:b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2B7D78-2E53-4805-B80B-639E207EFFA3}"/>
                  </a:ext>
                </a:extLst>
              </p:cNvPr>
              <p:cNvSpPr txBox="1"/>
              <p:nvPr/>
            </p:nvSpPr>
            <p:spPr>
              <a:xfrm>
                <a:off x="4336436" y="746816"/>
                <a:ext cx="573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ac, </a:t>
                </a:r>
                <a:r>
                  <a:rPr lang="en-US" dirty="0" err="1"/>
                  <a:t>bc</a:t>
                </a:r>
                <a:r>
                  <a:rPr lang="en-US" dirty="0"/>
                  <a:t>, </a:t>
                </a:r>
                <a:r>
                  <a:rPr lang="en-US" dirty="0" err="1"/>
                  <a:t>aacc</a:t>
                </a:r>
                <a:r>
                  <a:rPr lang="en-US" dirty="0"/>
                  <a:t>, </a:t>
                </a:r>
                <a:r>
                  <a:rPr lang="en-US" dirty="0" err="1"/>
                  <a:t>bbcc</a:t>
                </a:r>
                <a:r>
                  <a:rPr lang="en-US" dirty="0"/>
                  <a:t>, </a:t>
                </a:r>
                <a:r>
                  <a:rPr lang="en-US" dirty="0" err="1"/>
                  <a:t>abcc</a:t>
                </a:r>
                <a:r>
                  <a:rPr lang="en-US" dirty="0"/>
                  <a:t>, </a:t>
                </a:r>
                <a:r>
                  <a:rPr lang="en-US" dirty="0" err="1"/>
                  <a:t>aabbcccc</a:t>
                </a:r>
                <a:r>
                  <a:rPr lang="en-US" dirty="0"/>
                  <a:t>, </a:t>
                </a:r>
                <a:r>
                  <a:rPr lang="en-US" dirty="0" err="1"/>
                  <a:t>aaabbbcccccc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2B7D78-2E53-4805-B80B-639E207E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36" y="746816"/>
                <a:ext cx="5730736" cy="276999"/>
              </a:xfrm>
              <a:prstGeom prst="rect">
                <a:avLst/>
              </a:prstGeom>
              <a:blipFill>
                <a:blip r:embed="rId2"/>
                <a:stretch>
                  <a:fillRect l="-1170" t="-28889" r="-20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85986" y="635727"/>
            <a:ext cx="9144000" cy="1010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10</a:t>
            </a:r>
            <a:b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{m, n ≥ 0} </a:t>
            </a:r>
            <a:br>
              <a:rPr lang="en-US" sz="2000" dirty="0">
                <a:latin typeface="Palatino Linotype" panose="02040502050505030304" pitchFamily="18" charset="0"/>
              </a:rPr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FB3426-21AF-455A-B18A-44EF02FEA5AB}"/>
                  </a:ext>
                </a:extLst>
              </p:cNvPr>
              <p:cNvSpPr txBox="1"/>
              <p:nvPr/>
            </p:nvSpPr>
            <p:spPr>
              <a:xfrm>
                <a:off x="3843830" y="714940"/>
                <a:ext cx="634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ab, </a:t>
                </a:r>
                <a:r>
                  <a:rPr lang="en-US" dirty="0" err="1"/>
                  <a:t>bc</a:t>
                </a:r>
                <a:r>
                  <a:rPr lang="en-US" dirty="0"/>
                  <a:t>, </a:t>
                </a:r>
                <a:r>
                  <a:rPr lang="en-US" dirty="0" err="1"/>
                  <a:t>abbc</a:t>
                </a:r>
                <a:r>
                  <a:rPr lang="en-US" dirty="0"/>
                  <a:t>, </a:t>
                </a:r>
                <a:r>
                  <a:rPr lang="en-US" dirty="0" err="1"/>
                  <a:t>ababbc</a:t>
                </a:r>
                <a:r>
                  <a:rPr lang="en-US" dirty="0"/>
                  <a:t>, </a:t>
                </a:r>
                <a:r>
                  <a:rPr lang="en-US" dirty="0" err="1"/>
                  <a:t>abbcbc</a:t>
                </a:r>
                <a:r>
                  <a:rPr lang="en-US" dirty="0"/>
                  <a:t>, </a:t>
                </a:r>
                <a:r>
                  <a:rPr lang="en-US" dirty="0" err="1"/>
                  <a:t>aabbbbcc</a:t>
                </a:r>
                <a:r>
                  <a:rPr lang="en-US" dirty="0"/>
                  <a:t>, </a:t>
                </a:r>
                <a:r>
                  <a:rPr lang="en-US" dirty="0" err="1"/>
                  <a:t>aaabbbbbbccc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FB3426-21AF-455A-B18A-44EF02FE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30" y="714940"/>
                <a:ext cx="6341481" cy="276999"/>
              </a:xfrm>
              <a:prstGeom prst="rect">
                <a:avLst/>
              </a:prstGeom>
              <a:blipFill>
                <a:blip r:embed="rId2"/>
                <a:stretch>
                  <a:fillRect l="-1538" t="-28261" r="-22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87" y="637289"/>
            <a:ext cx="9144000" cy="15764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11</a:t>
            </a:r>
            <a:b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n+m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sz="20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m</a:t>
            </a:r>
            <a:r>
              <a:rPr lang="en-US" sz="20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{m, n ≥ 0} </a:t>
            </a:r>
            <a:b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0525DD-A4AD-4045-88FF-7BE5C43DF256}"/>
                  </a:ext>
                </a:extLst>
              </p:cNvPr>
              <p:cNvSpPr txBox="1"/>
              <p:nvPr/>
            </p:nvSpPr>
            <p:spPr>
              <a:xfrm>
                <a:off x="4222320" y="872421"/>
                <a:ext cx="5793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ab, ac, </a:t>
                </a:r>
                <a:r>
                  <a:rPr lang="en-US" dirty="0" err="1"/>
                  <a:t>aacc</a:t>
                </a:r>
                <a:r>
                  <a:rPr lang="en-US" dirty="0"/>
                  <a:t>, </a:t>
                </a:r>
                <a:r>
                  <a:rPr lang="en-US" dirty="0" err="1"/>
                  <a:t>abab</a:t>
                </a:r>
                <a:r>
                  <a:rPr lang="en-US" dirty="0"/>
                  <a:t>, </a:t>
                </a:r>
                <a:r>
                  <a:rPr lang="en-US" dirty="0" err="1"/>
                  <a:t>aabc</a:t>
                </a:r>
                <a:r>
                  <a:rPr lang="en-US" dirty="0"/>
                  <a:t>, </a:t>
                </a:r>
                <a:r>
                  <a:rPr lang="en-US" dirty="0" err="1"/>
                  <a:t>aaaabbcc</a:t>
                </a:r>
                <a:r>
                  <a:rPr lang="en-US" dirty="0"/>
                  <a:t>, </a:t>
                </a:r>
                <a:r>
                  <a:rPr lang="en-US" dirty="0" err="1"/>
                  <a:t>aaaaaabbbccc</a:t>
                </a:r>
                <a:r>
                  <a:rPr lang="en-US" dirty="0"/>
                  <a:t>………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0525DD-A4AD-4045-88FF-7BE5C43D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0" y="872421"/>
                <a:ext cx="5793254" cy="276999"/>
              </a:xfrm>
              <a:prstGeom prst="rect">
                <a:avLst/>
              </a:prstGeom>
              <a:blipFill>
                <a:blip r:embed="rId2"/>
                <a:stretch>
                  <a:fillRect l="-1684" t="-28261" r="-24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26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247811" y="651190"/>
            <a:ext cx="6422956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Example#12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300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baseline="300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0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   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{ab, </a:t>
            </a:r>
            <a:r>
              <a:rPr lang="en-US" sz="2000" dirty="0" err="1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aaabbbbb</a:t>
            </a:r>
            <a:r>
              <a:rPr lang="en-US" sz="20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0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000" dirty="0">
                <a:latin typeface="Palatino Linotype" panose="02040502050505030304" pitchFamily="18" charset="0"/>
              </a:rPr>
            </a:b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29534" y="667267"/>
            <a:ext cx="7379560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Example#13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a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n+1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2n+1   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 0}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aaaabbbbbbb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000" b="1" dirty="0">
                <a:latin typeface="Palatino Linotype" panose="02040502050505030304" pitchFamily="18" charset="0"/>
              </a:rPr>
            </a:br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68203" y="1079250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Example#14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 1}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20156" y="1114084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Example#15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1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485620" y="1070541"/>
            <a:ext cx="6829580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Example#16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{ab,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aaabbbb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aaaaabbbbb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8D3-C6A8-4A8C-9BC3-E87A4A2A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620" y="1864303"/>
            <a:ext cx="9697329" cy="16740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Context Free Grammar for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Non-Regular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56705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B7AF57-B371-4CA8-8294-5CB8373038FF}"/>
              </a:ext>
            </a:extLst>
          </p:cNvPr>
          <p:cNvSpPr txBox="1">
            <a:spLocks/>
          </p:cNvSpPr>
          <p:nvPr/>
        </p:nvSpPr>
        <p:spPr>
          <a:xfrm>
            <a:off x="398534" y="1026999"/>
            <a:ext cx="6296347" cy="1358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Example#17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2n-1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{n ≥1}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aabbbbb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…}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7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32A-F226-4431-AEFA-87130167C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Assignment # 1</a:t>
            </a:r>
          </a:p>
        </p:txBody>
      </p:sp>
    </p:spTree>
    <p:extLst>
      <p:ext uri="{BB962C8B-B14F-4D97-AF65-F5344CB8AC3E}">
        <p14:creationId xmlns:p14="http://schemas.microsoft.com/office/powerpoint/2010/main" val="303725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32A-F226-4431-AEFA-87130167C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002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92" y="22352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800" dirty="0">
                <a:latin typeface="Palatino Linotype" panose="02040502050505030304" pitchFamily="18" charset="0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/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ab,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A857FA-1EF4-4FEF-A326-76712B8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31" y="1123126"/>
                <a:ext cx="3823162" cy="276999"/>
              </a:xfrm>
              <a:prstGeom prst="rect">
                <a:avLst/>
              </a:prstGeom>
              <a:blipFill>
                <a:blip r:embed="rId2"/>
                <a:stretch>
                  <a:fillRect l="-2073" t="-28261" r="-31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328" y="86907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2                </a:t>
            </a:r>
            <a:br>
              <a:rPr 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    </a:t>
            </a:r>
            <a:r>
              <a:rPr lang="en-US" sz="32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3100" b="1" dirty="0">
                <a:latin typeface="Palatino Linotype" panose="02040502050505030304" pitchFamily="18" charset="0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/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abb</a:t>
                </a:r>
                <a:r>
                  <a:rPr lang="en-US" dirty="0"/>
                  <a:t>, </a:t>
                </a:r>
                <a:r>
                  <a:rPr lang="en-US" dirty="0" err="1"/>
                  <a:t>aabbbb</a:t>
                </a:r>
                <a:r>
                  <a:rPr lang="en-US" dirty="0"/>
                  <a:t>, </a:t>
                </a:r>
                <a:r>
                  <a:rPr lang="en-US" dirty="0" err="1"/>
                  <a:t>aaabbbbbb</a:t>
                </a:r>
                <a:r>
                  <a:rPr lang="en-US" dirty="0"/>
                  <a:t>…….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63A99-0F21-449F-95A5-042C910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20" y="869072"/>
                <a:ext cx="3624389" cy="276999"/>
              </a:xfrm>
              <a:prstGeom prst="rect">
                <a:avLst/>
              </a:prstGeom>
              <a:blipFill>
                <a:blip r:embed="rId2"/>
                <a:stretch>
                  <a:fillRect l="-504" t="-28889" r="-20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2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33" y="293177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3</a:t>
            </a:r>
            <a:b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6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2n </a:t>
            </a:r>
            <a:r>
              <a:rPr lang="en-US" sz="36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 n ≥ 0}</a:t>
            </a:r>
            <a:br>
              <a:rPr lang="en-US" sz="3600" dirty="0">
                <a:latin typeface="Palatino Linotype" panose="02040502050505030304" pitchFamily="18" charset="0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/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441D57-ECD3-4EBC-B23B-9F00AE06B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13" y="640806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794" t="-28261" r="-29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61" y="89335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4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   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if n is even</a:t>
            </a:r>
            <a:br>
              <a:rPr lang="en-US" sz="3200" dirty="0">
                <a:latin typeface="Palatino Linotype" panose="02040502050505030304" pitchFamily="18" charset="0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/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aabb</a:t>
                </a:r>
                <a:r>
                  <a:rPr lang="en-US" dirty="0"/>
                  <a:t>, </a:t>
                </a:r>
                <a:r>
                  <a:rPr lang="en-US" dirty="0" err="1"/>
                  <a:t>aaaabbbb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A82F6-C3B0-403A-AF34-7688E787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0" y="1337492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1946" t="-28261" r="-29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3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37" y="145276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36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5</a:t>
            </a:r>
            <a:b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27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is odd}</a:t>
            </a:r>
            <a:br>
              <a:rPr lang="en-US" sz="3200" dirty="0">
                <a:latin typeface="Palatino Linotype" panose="02040502050505030304" pitchFamily="18" charset="0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/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{ab,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aaaaabbbbb</a:t>
                </a:r>
                <a:r>
                  <a:rPr lang="en-US" dirty="0"/>
                  <a:t>, </a:t>
                </a:r>
                <a:r>
                  <a:rPr lang="en-US" dirty="0" err="1"/>
                  <a:t>aaaaaaabbbbbbb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CA1C17-89B1-4461-B998-13D207D9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891" y="756138"/>
                <a:ext cx="4784964" cy="276999"/>
              </a:xfrm>
              <a:prstGeom prst="rect">
                <a:avLst/>
              </a:prstGeom>
              <a:blipFill>
                <a:blip r:embed="rId2"/>
                <a:stretch>
                  <a:fillRect l="-1401" t="-28889" r="-254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335533-6711-47BA-B3BC-8D4A6E161774}"/>
              </a:ext>
            </a:extLst>
          </p:cNvPr>
          <p:cNvSpPr/>
          <p:nvPr/>
        </p:nvSpPr>
        <p:spPr>
          <a:xfrm>
            <a:off x="623670" y="63427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6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800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3n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/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^,  </a:t>
                </a:r>
                <a:r>
                  <a:rPr lang="en-US" dirty="0" err="1"/>
                  <a:t>aaabbb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, </a:t>
                </a:r>
                <a:r>
                  <a:rPr lang="en-US" dirty="0" err="1"/>
                  <a:t>aaaaaabbbbbb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94E1E-A3C2-4E70-8D0E-8CB84765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6" y="634276"/>
                <a:ext cx="4773743" cy="276999"/>
              </a:xfrm>
              <a:prstGeom prst="rect">
                <a:avLst/>
              </a:prstGeom>
              <a:blipFill>
                <a:blip r:embed="rId2"/>
                <a:stretch>
                  <a:fillRect l="-1533" t="-28889" r="-242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5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08" y="601031"/>
            <a:ext cx="9144000" cy="143339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7</a:t>
            </a:r>
            <a:b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a</a:t>
            </a:r>
            <a:r>
              <a:rPr lang="en-US" sz="2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</a:t>
            </a:r>
            <a:r>
              <a:rPr lang="en-US" sz="2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n+1            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{n ≥ 0}</a:t>
            </a:r>
            <a:br>
              <a:rPr lang="en-US" sz="2400" b="1" dirty="0">
                <a:latin typeface="Palatino Linotype" panose="02040502050505030304" pitchFamily="18" charset="0"/>
              </a:rPr>
            </a:b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DEAE8-20CE-4222-9CFB-38C24AFFD399}"/>
                  </a:ext>
                </a:extLst>
              </p:cNvPr>
              <p:cNvSpPr txBox="1"/>
              <p:nvPr/>
            </p:nvSpPr>
            <p:spPr>
              <a:xfrm>
                <a:off x="5245208" y="883977"/>
                <a:ext cx="3286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b,  </a:t>
                </a:r>
                <a:r>
                  <a:rPr lang="en-US" dirty="0" err="1"/>
                  <a:t>abb</a:t>
                </a:r>
                <a:r>
                  <a:rPr lang="en-US" dirty="0"/>
                  <a:t>, </a:t>
                </a:r>
                <a:r>
                  <a:rPr lang="en-US" dirty="0" err="1"/>
                  <a:t>aabbb</a:t>
                </a:r>
                <a:r>
                  <a:rPr lang="en-US" dirty="0"/>
                  <a:t>, </a:t>
                </a:r>
                <a:r>
                  <a:rPr lang="en-US" dirty="0" err="1"/>
                  <a:t>aaaabbbbb</a:t>
                </a:r>
                <a:r>
                  <a:rPr lang="en-US" dirty="0"/>
                  <a:t>….. 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7DEAE8-20CE-4222-9CFB-38C24AFF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208" y="883977"/>
                <a:ext cx="3286156" cy="276999"/>
              </a:xfrm>
              <a:prstGeom prst="rect">
                <a:avLst/>
              </a:prstGeom>
              <a:blipFill>
                <a:blip r:embed="rId2"/>
                <a:stretch>
                  <a:fillRect l="-2407" t="-28889" r="-3704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75B33D3860240B68E7D31053A656B" ma:contentTypeVersion="12" ma:contentTypeDescription="Create a new document." ma:contentTypeScope="" ma:versionID="dbd297a00f00c75235adfd499d4a88c1">
  <xsd:schema xmlns:xsd="http://www.w3.org/2001/XMLSchema" xmlns:xs="http://www.w3.org/2001/XMLSchema" xmlns:p="http://schemas.microsoft.com/office/2006/metadata/properties" xmlns:ns3="bb44b0a2-7159-4644-ac01-1147a4df69c6" xmlns:ns4="1f2aa64a-6be2-4e4f-b11c-4c15f49c5bb8" targetNamespace="http://schemas.microsoft.com/office/2006/metadata/properties" ma:root="true" ma:fieldsID="14c03bafbad2aca107c13462d5315418" ns3:_="" ns4:_="">
    <xsd:import namespace="bb44b0a2-7159-4644-ac01-1147a4df69c6"/>
    <xsd:import namespace="1f2aa64a-6be2-4e4f-b11c-4c15f49c5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4b0a2-7159-4644-ac01-1147a4df6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aa64a-6be2-4e4f-b11c-4c15f49c5b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40229-9F8E-4981-B5FC-467095593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4b0a2-7159-4644-ac01-1147a4df69c6"/>
    <ds:schemaRef ds:uri="1f2aa64a-6be2-4e4f-b11c-4c15f49c5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A7E006-14C0-472C-B79A-FF651DA5B570}">
  <ds:schemaRefs>
    <ds:schemaRef ds:uri="1f2aa64a-6be2-4e4f-b11c-4c15f49c5bb8"/>
    <ds:schemaRef ds:uri="http://purl.org/dc/dcmitype/"/>
    <ds:schemaRef ds:uri="http://www.w3.org/XML/1998/namespace"/>
    <ds:schemaRef ds:uri="http://purl.org/dc/elements/1.1/"/>
    <ds:schemaRef ds:uri="bb44b0a2-7159-4644-ac01-1147a4df69c6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CC80826-CC40-488F-8202-BC67202BC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471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Theory of Automata</vt:lpstr>
      <vt:lpstr>Context Free Grammar for Non-Regular Languages</vt:lpstr>
      <vt:lpstr>Example# 1  anbn    {n ≥ 0}      </vt:lpstr>
      <vt:lpstr>     Example# 2                 anb2n     {n ≥ 0}  </vt:lpstr>
      <vt:lpstr>Example# 3  a2nb2n    { n ≥ 0}      </vt:lpstr>
      <vt:lpstr>  Example# 4  anbn           if n is even  </vt:lpstr>
      <vt:lpstr>    Example# 5  anbn    {n is odd}   </vt:lpstr>
      <vt:lpstr>PowerPoint Presentation</vt:lpstr>
      <vt:lpstr>Example# 7  anbn+1            {n ≥ 0} </vt:lpstr>
      <vt:lpstr>PowerPoint Presentation</vt:lpstr>
      <vt:lpstr>PowerPoint Presentation</vt:lpstr>
      <vt:lpstr>Example# 9 anbmcn+m {m, n ≥ 0,}  </vt:lpstr>
      <vt:lpstr>PowerPoint Presentation</vt:lpstr>
      <vt:lpstr>Example# 11  an+mbncm {m, n ≥ 0}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# 1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Example# 1 R.E = a* 1. S aS 2. S^</dc:title>
  <dc:creator>Muhammad Fayaz</dc:creator>
  <cp:lastModifiedBy>Muhammad Fayaz</cp:lastModifiedBy>
  <cp:revision>82</cp:revision>
  <cp:lastPrinted>2021-04-05T05:38:30Z</cp:lastPrinted>
  <dcterms:created xsi:type="dcterms:W3CDTF">2020-06-16T11:42:12Z</dcterms:created>
  <dcterms:modified xsi:type="dcterms:W3CDTF">2021-11-04T03:50:40Z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0x01010041375B33D3860240B68E7D31053A656B</vt:lpwstr>
  </property>
</Properties>
</file>