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56" r:id="rId6"/>
    <p:sldId id="977" r:id="rId7"/>
    <p:sldId id="816" r:id="rId8"/>
    <p:sldId id="948" r:id="rId9"/>
    <p:sldId id="979" r:id="rId10"/>
    <p:sldId id="980" r:id="rId11"/>
    <p:sldId id="981" r:id="rId12"/>
    <p:sldId id="967" r:id="rId13"/>
    <p:sldId id="968" r:id="rId14"/>
    <p:sldId id="976" r:id="rId15"/>
    <p:sldId id="966" r:id="rId16"/>
    <p:sldId id="982" r:id="rId17"/>
    <p:sldId id="964" r:id="rId18"/>
    <p:sldId id="960" r:id="rId19"/>
    <p:sldId id="983" r:id="rId20"/>
    <p:sldId id="984" r:id="rId21"/>
    <p:sldId id="961" r:id="rId22"/>
    <p:sldId id="985" r:id="rId23"/>
    <p:sldId id="962" r:id="rId24"/>
    <p:sldId id="965" r:id="rId25"/>
    <p:sldId id="951" r:id="rId26"/>
    <p:sldId id="986" r:id="rId2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AD3-5287-4F4F-B2BC-4D0B7326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BC3AB-B3F3-40FD-BA67-F8F7BA96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2562-DA46-4944-AF7C-4C0EA5D8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F03F-B9F1-4C05-B3B1-43310F8B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8297-3B71-48C5-BECB-23D30D4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54C3-4FA1-4B98-B8C9-5C70E5F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910B5-F8F3-4C3D-B357-F65709AD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615-5192-4EBF-9553-37279D61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A16E-026A-42C5-A937-5C661126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F4F77-9B0A-4FB0-A544-25C0E2BE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58D96-F87A-4FE8-A4BB-CFCFA2A70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7F56-4108-4742-86CF-063C8A17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2F5F-7BD3-45F5-ADDA-017B4B9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F4A-952B-4450-BB91-7A7F1825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2055-B8E2-4437-9A82-635F3F0A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0CB8-47E1-42F8-9167-F6C29869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07A9-5052-4534-909E-2B6192EF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4467-D722-4B08-B6DC-E17B6D1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77B0-C697-43E5-B934-FA9DF00C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3391-9192-4C30-BCE2-A933291C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DC77-F3A9-4436-866E-268C3EBE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F83A-946F-4A83-AEB9-89D858A2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C51D-11CC-4200-AED1-8122E6C0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9801-6E86-45AB-AB0F-CC68B78F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0C84-65B3-44F0-9F17-08205347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D5F7-AAB1-4778-8281-81493F5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8C83-7813-4C5C-9B89-2A4FF4AFB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889A-4A39-4C75-8E6C-E6744819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CB57-5F5D-4FCA-9BC9-43B9CF9B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CEEC-5154-408B-AC05-7B147D6C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6CB6-9031-4FF4-9AB4-1B4D4301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4F71-E5CA-4125-B4C9-F4D058B4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2D86-6B27-4B31-A33F-2AF0F3A4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2D1D-F1E0-4AF2-B5C6-BF678899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00891-A486-41DD-A85F-DEFD0507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DA065-C5B4-45FA-A175-0B998BF13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4217A-2855-402D-8FC4-248EBE66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DFE8F-16A4-4A48-8D8A-3B628F7C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71960-0409-4CDA-9DA1-F3B4BF92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0A6D-FC4D-40DE-B385-04D4C7C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C5F17-712D-4321-A51B-AA26377C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BF78D-445B-4123-9FE4-A33B48D9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1A275-C026-4E83-BA4C-8A7341B3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1FD6-86A2-47D6-AE54-BD7A6619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8C940-8B0E-4EE5-BB34-84C12918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C1C8A-C1F7-4285-86BD-CECDEE05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98D0-4243-4344-8116-8CB6F4C9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B3C8-3BEB-416B-B7BC-4C1D3BD3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A3BB8-0183-46CC-B7AE-D00F84D1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14D1-D59B-4AD9-85CD-14C50D23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01510-1919-4107-99D3-58D807D9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3984E-CF8D-44FF-ABB7-C769D4FF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0854-9D54-4EB9-990F-EB04BEB2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F8982-054C-41B6-99D5-D5C93F6D1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8F507-7F7F-4B1E-8D95-8F178F50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6EAE9-7D0D-442E-A5C9-172BDF9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69177-27EC-4BE2-B575-0FDAD5A4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509C-A255-40FA-B445-1D5D353E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C587B-EB49-48AF-A86B-30FCC7DC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611F-9951-4D2A-BC4E-CAAA2210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90EE-0EF5-4075-BAE8-73B8D3A9D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EF19-EF70-4963-AF78-8A7048DF4C0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B550-5391-49F3-83F0-7570B421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8498-B972-4337-A4A7-E4A47FFF2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2110-56EE-4095-8558-0E94F06F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176" y="1831855"/>
            <a:ext cx="7851648" cy="10909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Palatino Linotype" panose="02040502050505030304" pitchFamily="18" charset="0"/>
              </a:rPr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663" y="2922770"/>
            <a:ext cx="9144000" cy="1655762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Lecture # 14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84116" y="479889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220" y="554230"/>
            <a:ext cx="3615081" cy="1930369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4:</a:t>
            </a:r>
          </a:p>
          <a:p>
            <a:pPr marL="0" indent="0" algn="just"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1. S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aSbb</a:t>
            </a:r>
            <a:b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 ^ </a:t>
            </a:r>
          </a:p>
          <a:p>
            <a:pPr marL="0" indent="0">
              <a:buNone/>
            </a:pP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123" y="146072"/>
            <a:ext cx="5194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8506266" y="330458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b="1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DD742-1826-4FDC-8228-2CDDCD02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078" y="1908002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633220" y="2260047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</a:t>
            </a: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</a:t>
            </a:r>
          </a:p>
          <a:p>
            <a:pPr algn="just">
              <a:defRPr/>
            </a:pP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aSbb</a:t>
            </a: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/abb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 ^</a:t>
            </a: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C80D5-653A-4807-A43F-2A025B19DE80}"/>
              </a:ext>
            </a:extLst>
          </p:cNvPr>
          <p:cNvSpPr/>
          <p:nvPr/>
        </p:nvSpPr>
        <p:spPr>
          <a:xfrm>
            <a:off x="8220123" y="2014719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633220" y="34385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         </a:t>
            </a:r>
          </a:p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Unit Productions</a:t>
            </a: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No Unit Productions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693649" y="4738602"/>
            <a:ext cx="37658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Useless Productions by introducing X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a, Y 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XSYY/XYY/^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Yb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algn="just">
              <a:defRPr/>
            </a:pPr>
            <a:endParaRPr lang="en-US" altLang="en-US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59281-9FDE-4B16-BB31-B37B7C281DA0}"/>
              </a:ext>
            </a:extLst>
          </p:cNvPr>
          <p:cNvSpPr/>
          <p:nvPr/>
        </p:nvSpPr>
        <p:spPr>
          <a:xfrm>
            <a:off x="4459457" y="3262382"/>
            <a:ext cx="71142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Step-4: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more than two concatenated non-terminal by replacing XS with 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and YY with 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2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, and make productions 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XS and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YY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/^ 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Xa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Yb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 XS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 YY</a:t>
            </a:r>
          </a:p>
        </p:txBody>
      </p:sp>
    </p:spTree>
    <p:extLst>
      <p:ext uri="{BB962C8B-B14F-4D97-AF65-F5344CB8AC3E}">
        <p14:creationId xmlns:p14="http://schemas.microsoft.com/office/powerpoint/2010/main" val="343479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D565-7373-4716-9707-063AC768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For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B54B-45F7-46AF-90E0-0A9D4A57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55" y="1364071"/>
            <a:ext cx="10515600" cy="4351338"/>
          </a:xfrm>
        </p:spPr>
        <p:txBody>
          <a:bodyPr/>
          <a:lstStyle/>
          <a:p>
            <a:pPr marL="111125" marR="0" lvl="2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CFG</a:t>
            </a:r>
          </a:p>
          <a:p>
            <a:pPr marL="339725" marR="0" lvl="2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aXa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39725" lvl="2" algn="just">
              <a:lnSpc>
                <a:spcPct val="107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SB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9725" marR="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aX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39725" marR="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  ^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D565-7373-4716-9707-063AC768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For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B54B-45F7-46AF-90E0-0A9D4A57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1529534"/>
            <a:ext cx="10515600" cy="4351338"/>
          </a:xfrm>
        </p:spPr>
        <p:txBody>
          <a:bodyPr/>
          <a:lstStyle/>
          <a:p>
            <a:pPr marL="111125" marR="0" lvl="2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CFG</a:t>
            </a:r>
          </a:p>
          <a:p>
            <a:pPr marL="339725" marR="0" lvl="2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9725" marR="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D565-7373-4716-9707-063AC768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 For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B54B-45F7-46AF-90E0-0A9D4A572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1529534"/>
            <a:ext cx="10515600" cy="4351338"/>
          </a:xfrm>
        </p:spPr>
        <p:txBody>
          <a:bodyPr/>
          <a:lstStyle/>
          <a:p>
            <a:pPr marL="111125" marR="0" lvl="2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CFG</a:t>
            </a:r>
          </a:p>
          <a:p>
            <a:pPr marL="339725" marR="0" lvl="2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aSbb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9725" marR="0"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4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E851-84AC-4F8A-B6B5-479BD30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9C698-E407-4448-B735-1AD4E9331A26}"/>
              </a:ext>
            </a:extLst>
          </p:cNvPr>
          <p:cNvSpPr txBox="1">
            <a:spLocks noChangeArrowheads="1"/>
          </p:cNvSpPr>
          <p:nvPr/>
        </p:nvSpPr>
        <p:spPr>
          <a:xfrm>
            <a:off x="294090" y="681038"/>
            <a:ext cx="3615081" cy="1930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5: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1. S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XaaY</a:t>
            </a:r>
            <a:endParaRPr lang="en-US" sz="18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2. X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3. Y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17E17B-B3E4-4529-AA16-BA5DC112B94C}"/>
              </a:ext>
            </a:extLst>
          </p:cNvPr>
          <p:cNvSpPr txBox="1">
            <a:spLocks noChangeArrowheads="1"/>
          </p:cNvSpPr>
          <p:nvPr/>
        </p:nvSpPr>
        <p:spPr>
          <a:xfrm>
            <a:off x="9084116" y="479889"/>
            <a:ext cx="1066800" cy="33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2000" b="1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  <a:endParaRPr lang="en-US" altLang="en-US" sz="2000" b="1" dirty="0">
              <a:solidFill>
                <a:schemeClr val="accent4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C7659-32CA-4564-8627-07E32172E686}"/>
              </a:ext>
            </a:extLst>
          </p:cNvPr>
          <p:cNvSpPr/>
          <p:nvPr/>
        </p:nvSpPr>
        <p:spPr>
          <a:xfrm>
            <a:off x="8506266" y="330458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b="1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46429-B9ED-4D06-8BD4-661F77B83EA6}"/>
              </a:ext>
            </a:extLst>
          </p:cNvPr>
          <p:cNvSpPr/>
          <p:nvPr/>
        </p:nvSpPr>
        <p:spPr>
          <a:xfrm>
            <a:off x="8220123" y="2014719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6D2D50-7DD2-490C-8894-E2143836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67" y="1899404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</p:spTree>
    <p:extLst>
      <p:ext uri="{BB962C8B-B14F-4D97-AF65-F5344CB8AC3E}">
        <p14:creationId xmlns:p14="http://schemas.microsoft.com/office/powerpoint/2010/main" val="201535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8820" y="486123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8496" y="161454"/>
            <a:ext cx="3615081" cy="19303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5:</a:t>
            </a:r>
          </a:p>
          <a:p>
            <a:pPr marL="0" indent="0" algn="just"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1. S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XaaY</a:t>
            </a:r>
            <a:endParaRPr lang="en-US" sz="18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2. X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3. Y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None/>
            </a:pP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123" y="146072"/>
            <a:ext cx="5194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8740970" y="380352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200" b="1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ctr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ctr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ctr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DD742-1826-4FDC-8228-2CDDCD02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958" y="1899404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329935" y="1899404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</a:t>
            </a: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</a:t>
            </a:r>
          </a:p>
          <a:p>
            <a:pPr algn="just">
              <a:defRPr/>
            </a:pP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XaaY</a:t>
            </a: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Xaa</a:t>
            </a: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2000" dirty="0" err="1">
                <a:latin typeface="Palatino Linotype" panose="02040502050505030304" pitchFamily="18" charset="0"/>
                <a:sym typeface="Math1" pitchFamily="2" charset="2"/>
              </a:rPr>
              <a:t>aaY</a:t>
            </a: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/aa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/a/b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Y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endParaRPr lang="en-US" altLang="en-US" sz="20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C80D5-653A-4807-A43F-2A025B19DE80}"/>
              </a:ext>
            </a:extLst>
          </p:cNvPr>
          <p:cNvSpPr/>
          <p:nvPr/>
        </p:nvSpPr>
        <p:spPr>
          <a:xfrm>
            <a:off x="8276394" y="1940009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329935" y="33117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         </a:t>
            </a:r>
          </a:p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Unit Productions</a:t>
            </a: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No Unit Productions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329935" y="4435140"/>
            <a:ext cx="39760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Useless Productions by introducing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a,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XR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Y/a/b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R1 a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R2 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59281-9FDE-4B16-BB31-B37B7C281DA0}"/>
              </a:ext>
            </a:extLst>
          </p:cNvPr>
          <p:cNvSpPr/>
          <p:nvPr/>
        </p:nvSpPr>
        <p:spPr>
          <a:xfrm>
            <a:off x="4585386" y="3311755"/>
            <a:ext cx="60475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Step-4:</a:t>
            </a:r>
          </a:p>
          <a:p>
            <a:pPr algn="ctr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more than two non-terminal in concatenation by replacing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with M and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with N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and make productions M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,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N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</a:t>
            </a:r>
          </a:p>
          <a:p>
            <a:pPr algn="just">
              <a:defRPr/>
            </a:pP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MN/MR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N/R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XR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Y/a/b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XR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N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</a:t>
            </a:r>
          </a:p>
          <a:p>
            <a:pPr marL="342900" indent="-342900" algn="just">
              <a:buFontTx/>
              <a:buAutoNum type="arabicPeriod"/>
              <a:defRPr/>
            </a:pP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endParaRPr lang="en-US" altLang="en-US" dirty="0">
              <a:latin typeface="Palatino Linotype" panose="02040502050505030304" pitchFamily="18" charset="0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308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E851-84AC-4F8A-B6B5-479BD30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17E17B-B3E4-4529-AA16-BA5DC112B94C}"/>
              </a:ext>
            </a:extLst>
          </p:cNvPr>
          <p:cNvSpPr txBox="1">
            <a:spLocks noChangeArrowheads="1"/>
          </p:cNvSpPr>
          <p:nvPr/>
        </p:nvSpPr>
        <p:spPr>
          <a:xfrm>
            <a:off x="9084116" y="479889"/>
            <a:ext cx="1066800" cy="33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2000" b="1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  <a:endParaRPr lang="en-US" altLang="en-US" sz="2000" b="1" dirty="0">
              <a:solidFill>
                <a:schemeClr val="accent4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C7659-32CA-4564-8627-07E32172E686}"/>
              </a:ext>
            </a:extLst>
          </p:cNvPr>
          <p:cNvSpPr/>
          <p:nvPr/>
        </p:nvSpPr>
        <p:spPr>
          <a:xfrm>
            <a:off x="8506266" y="330458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b="1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46429-B9ED-4D06-8BD4-661F77B83EA6}"/>
              </a:ext>
            </a:extLst>
          </p:cNvPr>
          <p:cNvSpPr/>
          <p:nvPr/>
        </p:nvSpPr>
        <p:spPr>
          <a:xfrm>
            <a:off x="8220123" y="2014719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6D2D50-7DD2-490C-8894-E2143836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67" y="1899404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A4A9EBC-5CF6-413B-9DE1-B85A6C313CC8}"/>
              </a:ext>
            </a:extLst>
          </p:cNvPr>
          <p:cNvSpPr txBox="1">
            <a:spLocks noChangeArrowheads="1"/>
          </p:cNvSpPr>
          <p:nvPr/>
        </p:nvSpPr>
        <p:spPr>
          <a:xfrm>
            <a:off x="337307" y="330458"/>
            <a:ext cx="3615081" cy="1930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000" b="1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6: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180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latin typeface="Palatino Linotype" panose="02040502050505030304" pitchFamily="18" charset="0"/>
              </a:rPr>
              <a:t>1. S</a:t>
            </a:r>
            <a:r>
              <a:rPr lang="en-US" sz="1800" b="1">
                <a:latin typeface="Palatino Linotype" panose="02040502050505030304" pitchFamily="18" charset="0"/>
                <a:sym typeface="Wingdings" panose="05000000000000000000" pitchFamily="2" charset="2"/>
              </a:rPr>
              <a:t> XYX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latin typeface="Palatino Linotype" panose="02040502050505030304" pitchFamily="18" charset="0"/>
                <a:sym typeface="Wingdings" panose="05000000000000000000" pitchFamily="2" charset="2"/>
              </a:rPr>
              <a:t>2. X aX/ ^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latin typeface="Palatino Linotype" panose="02040502050505030304" pitchFamily="18" charset="0"/>
                <a:sym typeface="Wingdings" panose="05000000000000000000" pitchFamily="2" charset="2"/>
              </a:rPr>
              <a:t>3. Y bY/ ^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  <a:endParaRPr lang="en-US" altLang="en-US" sz="1800" b="1" dirty="0">
              <a:latin typeface="Palatino Linotype" panose="02040502050505030304" pitchFamily="18" charset="0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652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E851-84AC-4F8A-B6B5-479BD30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17E17B-B3E4-4529-AA16-BA5DC112B94C}"/>
              </a:ext>
            </a:extLst>
          </p:cNvPr>
          <p:cNvSpPr txBox="1">
            <a:spLocks noChangeArrowheads="1"/>
          </p:cNvSpPr>
          <p:nvPr/>
        </p:nvSpPr>
        <p:spPr>
          <a:xfrm>
            <a:off x="9084116" y="479889"/>
            <a:ext cx="1066800" cy="33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2000" b="1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  <a:endParaRPr lang="en-US" altLang="en-US" sz="2000" b="1" dirty="0">
              <a:solidFill>
                <a:schemeClr val="accent4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C7659-32CA-4564-8627-07E32172E686}"/>
              </a:ext>
            </a:extLst>
          </p:cNvPr>
          <p:cNvSpPr/>
          <p:nvPr/>
        </p:nvSpPr>
        <p:spPr>
          <a:xfrm>
            <a:off x="8506266" y="330458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b="1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46429-B9ED-4D06-8BD4-661F77B83EA6}"/>
              </a:ext>
            </a:extLst>
          </p:cNvPr>
          <p:cNvSpPr/>
          <p:nvPr/>
        </p:nvSpPr>
        <p:spPr>
          <a:xfrm>
            <a:off x="8220123" y="2014719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6D2D50-7DD2-490C-8894-E2143836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67" y="1899404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CF0C01A-92EB-4F4D-8E24-0A3765B99469}"/>
              </a:ext>
            </a:extLst>
          </p:cNvPr>
          <p:cNvSpPr txBox="1">
            <a:spLocks noChangeArrowheads="1"/>
          </p:cNvSpPr>
          <p:nvPr/>
        </p:nvSpPr>
        <p:spPr>
          <a:xfrm>
            <a:off x="288192" y="365126"/>
            <a:ext cx="3615081" cy="1930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7: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S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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aSb</a:t>
            </a:r>
            <a:endParaRPr lang="en-US" dirty="0">
              <a:latin typeface="Palatino Linotype" panose="02040502050505030304" pitchFamily="18" charset="0"/>
            </a:endParaRP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S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alatino Linotype" panose="02040502050505030304" pitchFamily="18" charset="0"/>
              </a:rPr>
              <a:t>Y</a:t>
            </a:r>
            <a:endParaRPr lang="en-US" sz="1800" dirty="0">
              <a:latin typeface="Palatino Linotype" panose="02040502050505030304" pitchFamily="18" charset="0"/>
            </a:endParaRP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Y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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aYc</a:t>
            </a:r>
            <a:r>
              <a:rPr lang="en-US" dirty="0">
                <a:latin typeface="Palatino Linotype" panose="02040502050505030304" pitchFamily="18" charset="0"/>
              </a:rPr>
              <a:t>/ab</a:t>
            </a: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</p:spTree>
    <p:extLst>
      <p:ext uri="{BB962C8B-B14F-4D97-AF65-F5344CB8AC3E}">
        <p14:creationId xmlns:p14="http://schemas.microsoft.com/office/powerpoint/2010/main" val="314030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980" y="0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833" y="50703"/>
            <a:ext cx="3615081" cy="19303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6:</a:t>
            </a:r>
          </a:p>
          <a:p>
            <a:pPr marL="0" indent="0" algn="just"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1. S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XYX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2. X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3. Y </a:t>
            </a:r>
            <a:r>
              <a:rPr lang="en-US" sz="18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sz="18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 ^</a:t>
            </a:r>
          </a:p>
          <a:p>
            <a:pPr marL="0" indent="0">
              <a:buNone/>
            </a:pP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123" y="146072"/>
            <a:ext cx="5194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9304194" y="12263"/>
            <a:ext cx="22225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altLang="en-US" sz="1600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190272" y="183342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</a:t>
            </a: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XYX/XY/XX/YX/X/Y/^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Y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endParaRPr lang="en-US" altLang="en-US" sz="20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190272" y="3302130"/>
            <a:ext cx="4572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         </a:t>
            </a:r>
          </a:p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Unit Productions</a:t>
            </a: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XYX/XY/XX/YX/</a:t>
            </a:r>
            <a:r>
              <a:rPr lang="en-US" altLang="en-US" b="1" dirty="0" err="1">
                <a:latin typeface="Palatino Linotype" panose="02040502050505030304" pitchFamily="18" charset="0"/>
                <a:sym typeface="Math1" pitchFamily="2" charset="2"/>
              </a:rPr>
              <a:t>aX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/a/</a:t>
            </a:r>
            <a:r>
              <a:rPr lang="en-US" altLang="en-US" b="1" dirty="0" err="1">
                <a:latin typeface="Palatino Linotype" panose="02040502050505030304" pitchFamily="18" charset="0"/>
                <a:sym typeface="Math1" pitchFamily="2" charset="2"/>
              </a:rPr>
              <a:t>bY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/b/^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aX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Y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bY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0" y="4841013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Useless Productions by introducing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a,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XYX/XY/XX/YX/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X/a/R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Y/b/^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</a:p>
          <a:p>
            <a:pPr marL="342900" indent="-342900" algn="just">
              <a:buAutoNum type="arabicPeriod"/>
              <a:defRPr/>
            </a:pPr>
            <a:endParaRPr lang="en-US" altLang="en-US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59281-9FDE-4B16-BB31-B37B7C281DA0}"/>
              </a:ext>
            </a:extLst>
          </p:cNvPr>
          <p:cNvSpPr/>
          <p:nvPr/>
        </p:nvSpPr>
        <p:spPr>
          <a:xfrm>
            <a:off x="4992184" y="3412881"/>
            <a:ext cx="6047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Step-4: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more than two non-terminal in concatenation by replacing XY with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and make a production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XY</a:t>
            </a:r>
          </a:p>
          <a:p>
            <a:pPr algn="just">
              <a:defRPr/>
            </a:pP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MX/XY/XX/YX/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 /a/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 /b/^</a:t>
            </a:r>
            <a:endParaRPr lang="en-US" altLang="en-US" b="1" baseline="-25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XR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X/a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XY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3E8B7-54CB-41BE-82B1-372EA7909D6D}"/>
              </a:ext>
            </a:extLst>
          </p:cNvPr>
          <p:cNvSpPr/>
          <p:nvPr/>
        </p:nvSpPr>
        <p:spPr>
          <a:xfrm>
            <a:off x="8451850" y="1406014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26ACBD2-6929-4308-BEC5-AE4CEDA10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174" y="1278226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</p:spTree>
    <p:extLst>
      <p:ext uri="{BB962C8B-B14F-4D97-AF65-F5344CB8AC3E}">
        <p14:creationId xmlns:p14="http://schemas.microsoft.com/office/powerpoint/2010/main" val="18325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E851-84AC-4F8A-B6B5-479BD30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17E17B-B3E4-4529-AA16-BA5DC112B94C}"/>
              </a:ext>
            </a:extLst>
          </p:cNvPr>
          <p:cNvSpPr txBox="1">
            <a:spLocks noChangeArrowheads="1"/>
          </p:cNvSpPr>
          <p:nvPr/>
        </p:nvSpPr>
        <p:spPr>
          <a:xfrm>
            <a:off x="9084116" y="479889"/>
            <a:ext cx="1066800" cy="33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2000" b="1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  <a:endParaRPr lang="en-US" altLang="en-US" sz="2000" b="1" dirty="0">
              <a:solidFill>
                <a:schemeClr val="accent4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C7659-32CA-4564-8627-07E32172E686}"/>
              </a:ext>
            </a:extLst>
          </p:cNvPr>
          <p:cNvSpPr/>
          <p:nvPr/>
        </p:nvSpPr>
        <p:spPr>
          <a:xfrm>
            <a:off x="8506266" y="330458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b="1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46429-B9ED-4D06-8BD4-661F77B83EA6}"/>
              </a:ext>
            </a:extLst>
          </p:cNvPr>
          <p:cNvSpPr/>
          <p:nvPr/>
        </p:nvSpPr>
        <p:spPr>
          <a:xfrm>
            <a:off x="8220123" y="2014719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6D2D50-7DD2-490C-8894-E2143836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67" y="1899404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4F0E736-98B5-4A7D-BE19-482E913EA678}"/>
              </a:ext>
            </a:extLst>
          </p:cNvPr>
          <p:cNvSpPr txBox="1">
            <a:spLocks noChangeArrowheads="1"/>
          </p:cNvSpPr>
          <p:nvPr/>
        </p:nvSpPr>
        <p:spPr>
          <a:xfrm>
            <a:off x="393565" y="316643"/>
            <a:ext cx="6313488" cy="3497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5: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Given CFG: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ABAB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^</a:t>
            </a:r>
          </a:p>
        </p:txBody>
      </p:sp>
    </p:spTree>
    <p:extLst>
      <p:ext uri="{BB962C8B-B14F-4D97-AF65-F5344CB8AC3E}">
        <p14:creationId xmlns:p14="http://schemas.microsoft.com/office/powerpoint/2010/main" val="301805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8F01-AD94-40F6-AD21-7B43D64EB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998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Chomsky Normal Form</a:t>
            </a:r>
          </a:p>
        </p:txBody>
      </p:sp>
    </p:spTree>
    <p:extLst>
      <p:ext uri="{BB962C8B-B14F-4D97-AF65-F5344CB8AC3E}">
        <p14:creationId xmlns:p14="http://schemas.microsoft.com/office/powerpoint/2010/main" val="146936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40719" y="200597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995" y="200597"/>
            <a:ext cx="3615081" cy="193036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7:</a:t>
            </a:r>
          </a:p>
          <a:p>
            <a:pPr marL="0" indent="0" algn="just">
              <a:buNone/>
              <a:defRPr/>
            </a:pPr>
            <a:r>
              <a:rPr lang="en-US" altLang="en-US" sz="18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S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aSb</a:t>
            </a:r>
            <a:endParaRPr lang="en-US" dirty="0">
              <a:latin typeface="Palatino Linotype" panose="02040502050505030304" pitchFamily="18" charset="0"/>
            </a:endParaRP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S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alatino Linotype" panose="02040502050505030304" pitchFamily="18" charset="0"/>
              </a:rPr>
              <a:t>Y</a:t>
            </a:r>
            <a:endParaRPr lang="en-US" sz="1800" dirty="0">
              <a:latin typeface="Palatino Linotype" panose="02040502050505030304" pitchFamily="18" charset="0"/>
            </a:endParaRP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 err="1">
                <a:latin typeface="Palatino Linotype" panose="02040502050505030304" pitchFamily="18" charset="0"/>
              </a:rPr>
              <a:t>Y</a:t>
            </a:r>
            <a:r>
              <a:rPr 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Palatino Linotype" panose="02040502050505030304" pitchFamily="18" charset="0"/>
              </a:rPr>
              <a:t>Ay</a:t>
            </a:r>
            <a:endParaRPr lang="en-US" dirty="0">
              <a:latin typeface="Palatino Linotype" panose="02040502050505030304" pitchFamily="18" charset="0"/>
            </a:endParaRPr>
          </a:p>
          <a:p>
            <a:pPr marL="288925" lvl="2" indent="-288925" algn="just">
              <a:buFont typeface="+mj-lt"/>
              <a:buAutoNum type="arabicPeriod"/>
            </a:pPr>
            <a:r>
              <a:rPr lang="en-US" dirty="0" err="1">
                <a:latin typeface="Palatino Linotype" panose="02040502050505030304" pitchFamily="18" charset="0"/>
              </a:rPr>
              <a:t>Y</a:t>
            </a:r>
            <a:r>
              <a:rPr 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Palatino Linotype" panose="02040502050505030304" pitchFamily="18" charset="0"/>
              </a:rPr>
              <a:t>ab</a:t>
            </a: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040" y="30744"/>
            <a:ext cx="5194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9572505" y="157883"/>
            <a:ext cx="22225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358070" y="2034911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</a:t>
            </a: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No Null Production</a:t>
            </a: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358070" y="26568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         </a:t>
            </a:r>
          </a:p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Unit Productions</a:t>
            </a: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1.S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b="1" dirty="0" err="1">
                <a:latin typeface="Palatino Linotype" panose="02040502050505030304" pitchFamily="18" charset="0"/>
                <a:sym typeface="Math1" pitchFamily="2" charset="2"/>
              </a:rPr>
              <a:t>aSb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2.S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aYc</a:t>
            </a:r>
            <a:r>
              <a:rPr lang="en-US" dirty="0">
                <a:latin typeface="Palatino Linotype" panose="02040502050505030304" pitchFamily="18" charset="0"/>
              </a:rPr>
              <a:t>/ab</a:t>
            </a: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3.Y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b="1" dirty="0" err="1">
                <a:latin typeface="Palatino Linotype" panose="02040502050505030304" pitchFamily="18" charset="0"/>
                <a:sym typeface="Math1" pitchFamily="2" charset="2"/>
              </a:rPr>
              <a:t>aYc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/ab</a:t>
            </a:r>
          </a:p>
          <a:p>
            <a:pPr algn="just">
              <a:defRPr/>
            </a:pP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245529" y="4185090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Useless Productions by introducing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a, 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, 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 c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2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59281-9FDE-4B16-BB31-B37B7C281DA0}"/>
              </a:ext>
            </a:extLst>
          </p:cNvPr>
          <p:cNvSpPr/>
          <p:nvPr/>
        </p:nvSpPr>
        <p:spPr>
          <a:xfrm>
            <a:off x="5428052" y="2940815"/>
            <a:ext cx="60475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Step-5: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Eliminate more than two non-terminal in concatenation by replacing 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with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 and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Y with N </a:t>
            </a:r>
            <a:r>
              <a:rPr lang="en-US" altLang="en-US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and make productions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S, N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 </a:t>
            </a:r>
          </a:p>
          <a:p>
            <a:pPr algn="just">
              <a:defRPr/>
            </a:pPr>
            <a:endParaRPr lang="en-US" altLang="en-US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MR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SNR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YNR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endParaRPr lang="en-US" altLang="en-US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2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3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c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M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N R</a:t>
            </a:r>
            <a:r>
              <a:rPr lang="en-US" altLang="en-US" b="1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10720-952F-4062-A888-DBA21FA751BC}"/>
              </a:ext>
            </a:extLst>
          </p:cNvPr>
          <p:cNvSpPr/>
          <p:nvPr/>
        </p:nvSpPr>
        <p:spPr>
          <a:xfrm>
            <a:off x="8451850" y="1406014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625E8B1-D371-47C3-894A-A5D6F74FD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106" y="1406014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</p:spTree>
    <p:extLst>
      <p:ext uri="{BB962C8B-B14F-4D97-AF65-F5344CB8AC3E}">
        <p14:creationId xmlns:p14="http://schemas.microsoft.com/office/powerpoint/2010/main" val="137190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8298" y="418052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1385" y="446088"/>
            <a:ext cx="6313488" cy="38862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1:</a:t>
            </a:r>
          </a:p>
          <a:p>
            <a:pPr marL="0" indent="0" algn="just">
              <a:buNone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aBB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marL="60325" indent="-60325"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Convert to CNF</a:t>
            </a:r>
          </a:p>
          <a:p>
            <a:pPr marL="0" indent="0" algn="just">
              <a:buNone/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0" indent="0" algn="just">
              <a:buNone/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997" y="173047"/>
            <a:ext cx="569168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8850448" y="216439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DD742-1826-4FDC-8228-2CDDCD02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621" y="1907920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705348" y="241935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Solution:</a:t>
            </a: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</a:t>
            </a:r>
          </a:p>
          <a:p>
            <a:pPr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Remove Null Productions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aBB</a:t>
            </a: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/b/a</a:t>
            </a: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C6A2DFE-AAC5-4CAD-B0EB-287B2F26D052}"/>
              </a:ext>
            </a:extLst>
          </p:cNvPr>
          <p:cNvSpPr/>
          <p:nvPr/>
        </p:nvSpPr>
        <p:spPr>
          <a:xfrm>
            <a:off x="2999286" y="1627189"/>
            <a:ext cx="2619375" cy="668337"/>
          </a:xfrm>
          <a:prstGeom prst="wedgeRoundRectCallout">
            <a:avLst>
              <a:gd name="adj1" fmla="val -90412"/>
              <a:gd name="adj2" fmla="val 23350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227012" algn="ctr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227012" algn="ctr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Replace A with ^ and write with that production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C80D5-653A-4807-A43F-2A025B19DE80}"/>
              </a:ext>
            </a:extLst>
          </p:cNvPr>
          <p:cNvSpPr/>
          <p:nvPr/>
        </p:nvSpPr>
        <p:spPr>
          <a:xfrm>
            <a:off x="8233273" y="1961357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III. Remove Useless Productions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664074" y="370987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</a:t>
            </a:r>
          </a:p>
          <a:p>
            <a:pPr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Eliminate Uni Productions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1400" dirty="0" err="1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aA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</a:t>
            </a:r>
            <a:r>
              <a:rPr lang="en-US" altLang="en-US" sz="1400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Aa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aBB</a:t>
            </a: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/b/a</a:t>
            </a: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  <a:p>
            <a:pPr algn="just">
              <a:defRPr/>
            </a:pP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1D262F9-AAFD-4C48-819D-4AA54584AF8A}"/>
              </a:ext>
            </a:extLst>
          </p:cNvPr>
          <p:cNvSpPr/>
          <p:nvPr/>
        </p:nvSpPr>
        <p:spPr>
          <a:xfrm>
            <a:off x="3365997" y="2782890"/>
            <a:ext cx="2619374" cy="365232"/>
          </a:xfrm>
          <a:prstGeom prst="wedgeRoundRectCallout">
            <a:avLst>
              <a:gd name="adj1" fmla="val -87060"/>
              <a:gd name="adj2" fmla="val 35667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Replace B with B productions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568822" y="5307588"/>
            <a:ext cx="279717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</a:t>
            </a:r>
          </a:p>
          <a:p>
            <a:pPr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Eliminate Useless Productions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/XA/AX/b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XBB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X/b/a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X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endParaRPr lang="en-US" altLang="en-US" sz="14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194F36F-1843-4F75-B7B9-693737DFAD0D}"/>
              </a:ext>
            </a:extLst>
          </p:cNvPr>
          <p:cNvSpPr/>
          <p:nvPr/>
        </p:nvSpPr>
        <p:spPr>
          <a:xfrm>
            <a:off x="3100252" y="3865960"/>
            <a:ext cx="4441370" cy="668337"/>
          </a:xfrm>
          <a:prstGeom prst="wedgeRoundRectCallout">
            <a:avLst>
              <a:gd name="adj1" fmla="val -91884"/>
              <a:gd name="adj2" fmla="val 2047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227012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Change Aa, </a:t>
            </a:r>
            <a:r>
              <a:rPr lang="en-US" altLang="en-US" sz="14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aA</a:t>
            </a: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, and </a:t>
            </a:r>
            <a:r>
              <a:rPr lang="en-US" altLang="en-US" sz="1400" dirty="0" err="1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aBB</a:t>
            </a: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with AX, XA and XBB</a:t>
            </a:r>
          </a:p>
          <a:p>
            <a:pPr marL="227012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by replacing a with X and add a production X a in CFG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73F440-A722-462B-9690-06AC88803525}"/>
              </a:ext>
            </a:extLst>
          </p:cNvPr>
          <p:cNvSpPr/>
          <p:nvPr/>
        </p:nvSpPr>
        <p:spPr>
          <a:xfrm>
            <a:off x="4212996" y="5092590"/>
            <a:ext cx="2797175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Step-4:</a:t>
            </a:r>
          </a:p>
          <a:p>
            <a:pPr algn="just"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Eliminate Useless Productions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/XA/AX/b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RB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R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XB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X/b/a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X 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5D3DC64F-131E-418E-9833-A474E5F7B992}"/>
              </a:ext>
            </a:extLst>
          </p:cNvPr>
          <p:cNvSpPr/>
          <p:nvPr/>
        </p:nvSpPr>
        <p:spPr>
          <a:xfrm>
            <a:off x="7776527" y="4200128"/>
            <a:ext cx="3176588" cy="668338"/>
          </a:xfrm>
          <a:prstGeom prst="wedgeRoundRectCallout">
            <a:avLst>
              <a:gd name="adj1" fmla="val -138666"/>
              <a:gd name="adj2" fmla="val 10828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227012" algn="ctr">
              <a:defRPr/>
            </a:pPr>
            <a:r>
              <a:rPr lang="en-US" altLang="en-US" sz="1400" dirty="0">
                <a:solidFill>
                  <a:schemeClr val="tx1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Eliminate concatenation of more than two non-terminals by using decomposition method </a:t>
            </a:r>
          </a:p>
        </p:txBody>
      </p:sp>
    </p:spTree>
    <p:extLst>
      <p:ext uri="{BB962C8B-B14F-4D97-AF65-F5344CB8AC3E}">
        <p14:creationId xmlns:p14="http://schemas.microsoft.com/office/powerpoint/2010/main" val="39139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75" y="258764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5768" y="165871"/>
            <a:ext cx="6313488" cy="349731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5:</a:t>
            </a:r>
          </a:p>
          <a:p>
            <a:pPr marL="0" indent="0" algn="just"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Given CFG: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ABAB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^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 ^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74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7683500" y="149225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DD742-1826-4FDC-8228-2CDDCD02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1733550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C80D5-653A-4807-A43F-2A025B19DE80}"/>
              </a:ext>
            </a:extLst>
          </p:cNvPr>
          <p:cNvSpPr/>
          <p:nvPr/>
        </p:nvSpPr>
        <p:spPr>
          <a:xfrm>
            <a:off x="6927850" y="1914526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III. Remove Useless Productions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085021-8918-42B3-9DB5-C615E9353BCC}"/>
              </a:ext>
            </a:extLst>
          </p:cNvPr>
          <p:cNvSpPr txBox="1">
            <a:spLocks noChangeArrowheads="1"/>
          </p:cNvSpPr>
          <p:nvPr/>
        </p:nvSpPr>
        <p:spPr>
          <a:xfrm>
            <a:off x="82898" y="4875990"/>
            <a:ext cx="7414102" cy="296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Introduce the nonterminal C where C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AB, so that</a:t>
            </a:r>
          </a:p>
          <a:p>
            <a:pPr marL="0" indent="0"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CC|BC|AC|CB|CA|AA|AB|BA|BB|a|b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/^</a:t>
            </a:r>
          </a:p>
          <a:p>
            <a:pPr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A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B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  <a:p>
            <a:pPr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C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AB </a:t>
            </a:r>
          </a:p>
          <a:p>
            <a:pPr marL="0" indent="0">
              <a:buNone/>
              <a:defRPr/>
            </a:pPr>
            <a:endParaRPr lang="en-US" altLang="en-US" sz="18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41DD9-4BE2-4947-B0A5-94D663BEF5A9}"/>
              </a:ext>
            </a:extLst>
          </p:cNvPr>
          <p:cNvSpPr/>
          <p:nvPr/>
        </p:nvSpPr>
        <p:spPr>
          <a:xfrm>
            <a:off x="174172" y="2399905"/>
            <a:ext cx="3459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  <a:sym typeface="Math1" pitchFamily="2" charset="2"/>
              </a:rPr>
              <a:t>Convert the Above CFG into CNF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6B496-B156-4191-A7CD-DA09D5397104}"/>
              </a:ext>
            </a:extLst>
          </p:cNvPr>
          <p:cNvSpPr txBox="1"/>
          <p:nvPr/>
        </p:nvSpPr>
        <p:spPr>
          <a:xfrm>
            <a:off x="197189" y="2719409"/>
            <a:ext cx="611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5B336-92D6-4734-A9F6-35FBFB155CE2}"/>
              </a:ext>
            </a:extLst>
          </p:cNvPr>
          <p:cNvSpPr txBox="1"/>
          <p:nvPr/>
        </p:nvSpPr>
        <p:spPr>
          <a:xfrm>
            <a:off x="104503" y="2940909"/>
            <a:ext cx="6113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ABAB|BAB|AAB|ABB|ABA|AA|AB|BA|BB|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A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|</a:t>
            </a:r>
            <a:r>
              <a:rPr lang="en-US" altLang="en-US" sz="1400" dirty="0">
                <a:solidFill>
                  <a:srgbClr val="FF0000"/>
                </a:solidFill>
                <a:latin typeface="Palatino Linotype" panose="02040502050505030304" pitchFamily="18" charset="0"/>
                <a:sym typeface="Math1" pitchFamily="2" charset="2"/>
              </a:rPr>
              <a:t>B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|^ </a:t>
            </a:r>
          </a:p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A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B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3D27B-56A7-42FB-8F00-5CC97378B4CB}"/>
              </a:ext>
            </a:extLst>
          </p:cNvPr>
          <p:cNvSpPr txBox="1"/>
          <p:nvPr/>
        </p:nvSpPr>
        <p:spPr>
          <a:xfrm>
            <a:off x="82898" y="3601399"/>
            <a:ext cx="7102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Unit Production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ADE32-963A-4625-8BC2-4A1F76096B90}"/>
              </a:ext>
            </a:extLst>
          </p:cNvPr>
          <p:cNvSpPr txBox="1"/>
          <p:nvPr/>
        </p:nvSpPr>
        <p:spPr>
          <a:xfrm>
            <a:off x="0" y="3896408"/>
            <a:ext cx="6113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400" dirty="0" err="1">
                <a:latin typeface="Palatino Linotype" panose="02040502050505030304" pitchFamily="18" charset="0"/>
                <a:sym typeface="Math1" pitchFamily="2" charset="2"/>
              </a:rPr>
              <a:t>ABAB|BAB|AAB|ABB|ABA|AA|AB|BA|BB|a|b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|^ </a:t>
            </a:r>
          </a:p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A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a</a:t>
            </a:r>
          </a:p>
          <a:p>
            <a:pPr marL="227013" indent="-168275">
              <a:buFont typeface="+mj-lt"/>
              <a:buAutoNum type="arabicPeriod"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B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latin typeface="Palatino Linotype" panose="02040502050505030304" pitchFamily="18" charset="0"/>
                <a:sym typeface="Math1" pitchFamily="2" charset="2"/>
              </a:rPr>
              <a:t>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3AAE75-FD4D-463B-B6D9-A3D1027CC8B2}"/>
              </a:ext>
            </a:extLst>
          </p:cNvPr>
          <p:cNvSpPr txBox="1"/>
          <p:nvPr/>
        </p:nvSpPr>
        <p:spPr>
          <a:xfrm>
            <a:off x="8708" y="46347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 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Remove Useless Production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177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8A70CAFB-51EC-4484-BF7B-2286B7E0B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9908" y="2561493"/>
            <a:ext cx="3165231" cy="1008184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48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5B5B-44DF-4676-89DA-1538CC1A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1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AF12-A5D8-4329-BE49-06050544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948" y="1587170"/>
            <a:ext cx="10515600" cy="4351338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1" dirty="0">
                <a:latin typeface="Palatino Linotype" panose="02040502050505030304" pitchFamily="18" charset="0"/>
              </a:rPr>
              <a:t> Left Most Derivation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1" dirty="0">
                <a:latin typeface="Palatino Linotype" panose="02040502050505030304" pitchFamily="18" charset="0"/>
              </a:rPr>
              <a:t> Right Most Derivation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1" dirty="0">
                <a:latin typeface="Palatino Linotype" panose="02040502050505030304" pitchFamily="18" charset="0"/>
              </a:rPr>
              <a:t> Parse Tree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1" dirty="0">
                <a:latin typeface="Palatino Linotype" panose="02040502050505030304" pitchFamily="18" charset="0"/>
              </a:rPr>
              <a:t> Chomsky Normal 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1" dirty="0">
                <a:latin typeface="Palatino Linotype" panose="02040502050505030304" pitchFamily="18" charset="0"/>
              </a:rPr>
              <a:t> Solved Some Examples </a:t>
            </a:r>
          </a:p>
        </p:txBody>
      </p:sp>
    </p:spTree>
    <p:extLst>
      <p:ext uri="{BB962C8B-B14F-4D97-AF65-F5344CB8AC3E}">
        <p14:creationId xmlns:p14="http://schemas.microsoft.com/office/powerpoint/2010/main" val="242968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F8DC2A2-8B42-410B-9120-8CAB70193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7315200" cy="533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799" y="1142999"/>
            <a:ext cx="11103429" cy="50620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 The CFG is converted to CNF in order to remove ambiguity from the grammar. </a:t>
            </a:r>
          </a:p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  A CFG is in CNF if all productions are in the below form.  </a:t>
            </a:r>
          </a:p>
          <a:p>
            <a:pPr marL="0" indent="0" algn="just">
              <a:buNone/>
              <a:defRPr/>
            </a:pPr>
            <a:endParaRPr lang="en-US" altLang="en-US" sz="2000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227012" indent="0" algn="just">
              <a:buNone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I. Start Symbol generating ^. </a:t>
            </a:r>
          </a:p>
          <a:p>
            <a:pPr marL="227012" indent="0" algn="ctr">
              <a:buNone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Math1" pitchFamily="2" charset="2"/>
              </a:rPr>
              <a:t>e.g.: S</a:t>
            </a: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227012" indent="0" algn="just">
              <a:buNone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A non-terminal generating two non terminals</a:t>
            </a:r>
          </a:p>
          <a:p>
            <a:pPr marL="227012" indent="0" algn="ctr">
              <a:buNone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e.g.  ABB</a:t>
            </a:r>
          </a:p>
          <a:p>
            <a:pPr marL="227012" indent="0" algn="just">
              <a:buNone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III. A non-terminal generating a terminal. </a:t>
            </a:r>
            <a:endParaRPr lang="en-US" altLang="en-US" sz="2000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227012" indent="0" algn="ctr">
              <a:buNone/>
              <a:defRPr/>
            </a:pPr>
            <a:r>
              <a:rPr lang="en-US" alt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e.g.  </a:t>
            </a:r>
            <a:r>
              <a:rPr lang="en-US" alt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sz="2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algn="just"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8243" y="1205807"/>
            <a:ext cx="2604944" cy="33178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Convert All Productions in below Form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7779" y="1067487"/>
            <a:ext cx="8301777" cy="536733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en-US" altLang="en-US" sz="2000" dirty="0">
                <a:solidFill>
                  <a:srgbClr val="002060"/>
                </a:solidFill>
                <a:latin typeface="Palatino Linotype" panose="02040502050505030304" pitchFamily="18" charset="0"/>
                <a:sym typeface="Math1" pitchFamily="2" charset="2"/>
              </a:rPr>
              <a:t> Steps:</a:t>
            </a:r>
          </a:p>
          <a:p>
            <a:pPr marL="271463" indent="-271463" algn="just">
              <a:defRPr/>
            </a:pPr>
            <a:r>
              <a:rPr lang="en-US" altLang="en-US" sz="1600" b="1" dirty="0">
                <a:solidFill>
                  <a:srgbClr val="00B050"/>
                </a:solidFill>
                <a:latin typeface="Palatino Linotype" panose="02040502050505030304" pitchFamily="18" charset="0"/>
                <a:sym typeface="Math1" pitchFamily="2" charset="2"/>
              </a:rPr>
              <a:t>Step-1. 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Eliminate Null Productions</a:t>
            </a:r>
          </a:p>
          <a:p>
            <a:pPr marL="174625" indent="0" algn="just">
              <a:buNone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             A</a:t>
            </a: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^</a:t>
            </a:r>
          </a:p>
          <a:p>
            <a:pPr marL="230188" indent="-230188" algn="just">
              <a:defRPr/>
            </a:pPr>
            <a:r>
              <a:rPr lang="en-US" altLang="en-US" sz="1600" b="1" dirty="0">
                <a:solidFill>
                  <a:srgbClr val="00B050"/>
                </a:solidFill>
                <a:latin typeface="Palatino Linotype" panose="02040502050505030304" pitchFamily="18" charset="0"/>
                <a:sym typeface="Math1" pitchFamily="2" charset="2"/>
              </a:rPr>
              <a:t>Step-2: 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Eliminate Unit Productions</a:t>
            </a:r>
          </a:p>
          <a:p>
            <a:pPr marL="174625" indent="0" algn="just">
              <a:buNone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              S</a:t>
            </a: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marL="174625" indent="0" algn="just">
              <a:buNone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               AB</a:t>
            </a: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230188" indent="-230188" algn="just">
              <a:defRPr/>
            </a:pPr>
            <a:r>
              <a:rPr lang="en-US" altLang="en-US" sz="1600" b="1" dirty="0">
                <a:solidFill>
                  <a:srgbClr val="00B050"/>
                </a:solidFill>
                <a:latin typeface="Palatino Linotype" panose="02040502050505030304" pitchFamily="18" charset="0"/>
                <a:sym typeface="Math1" pitchFamily="2" charset="2"/>
              </a:rPr>
              <a:t>Step-3: 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Eliminate</a:t>
            </a:r>
            <a:r>
              <a:rPr lang="en-US" altLang="en-US" sz="1600" b="1" dirty="0">
                <a:solidFill>
                  <a:srgbClr val="00B050"/>
                </a:solidFill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Useless Production</a:t>
            </a:r>
          </a:p>
          <a:p>
            <a:pPr marL="174625" indent="0">
              <a:buNone/>
              <a:defRPr/>
            </a:pPr>
            <a:r>
              <a:rPr lang="en-US" altLang="en-US" sz="1200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ABS </a:t>
            </a:r>
          </a:p>
          <a:p>
            <a:pPr marL="174625" indent="0">
              <a:buNone/>
              <a:defRPr/>
            </a:pP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	A</a:t>
            </a:r>
            <a:r>
              <a:rPr lang="en-US" altLang="en-US" sz="1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 Aa</a:t>
            </a:r>
          </a:p>
          <a:p>
            <a:pPr marL="174625" indent="0">
              <a:buNone/>
              <a:defRPr/>
            </a:pPr>
            <a:r>
              <a:rPr lang="en-US" altLang="en-US" sz="1400" b="1" dirty="0">
                <a:latin typeface="Palatino Linotype" panose="02040502050505030304" pitchFamily="18" charset="0"/>
                <a:sym typeface="Math1" pitchFamily="2" charset="2"/>
              </a:rPr>
              <a:t>	X</a:t>
            </a:r>
            <a:r>
              <a:rPr lang="en-US" altLang="en-US" sz="1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14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ABb</a:t>
            </a:r>
            <a:endParaRPr lang="en-US" altLang="en-US" sz="1400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230188" indent="-230188" algn="just">
              <a:defRPr/>
            </a:pPr>
            <a:endParaRPr lang="en-US" altLang="en-US" sz="1600" dirty="0">
              <a:solidFill>
                <a:srgbClr val="00B050"/>
              </a:solidFill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76805" name="Rectangle 2">
            <a:extLst>
              <a:ext uri="{FF2B5EF4-FFF2-40B4-BE49-F238E27FC236}">
                <a16:creationId xmlns:a16="http://schemas.microsoft.com/office/drawing/2014/main" id="{B6F9B52F-AB78-4A78-BCEC-F5AFC33C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857" y="336547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6FF28-4F8F-49F3-AD2F-12F9E0367ADF}"/>
              </a:ext>
            </a:extLst>
          </p:cNvPr>
          <p:cNvSpPr/>
          <p:nvPr/>
        </p:nvSpPr>
        <p:spPr>
          <a:xfrm>
            <a:off x="8130012" y="1371701"/>
            <a:ext cx="33860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227012"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227012"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 e.g.  ABB</a:t>
            </a:r>
          </a:p>
          <a:p>
            <a:pPr marL="227012"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A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A7D2-A213-481B-893A-E556C105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17"/>
            <a:ext cx="10515600" cy="68995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Points to be Remembered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1ECF-48C9-4EDB-B9AB-ABFC5B34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635"/>
            <a:ext cx="3831101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Remove the null production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</a:t>
            </a:r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Case-1: 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S 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</a:t>
            </a:r>
            <a:endParaRPr lang="en-US" sz="2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S ^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Solution: 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 S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/a/^ 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OR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SaS</a:t>
            </a:r>
            <a:endParaRPr lang="en-US" sz="2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 S ^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454EA9-7EA0-470E-B9EA-A8B167D82239}"/>
              </a:ext>
            </a:extLst>
          </p:cNvPr>
          <p:cNvSpPr txBox="1">
            <a:spLocks/>
          </p:cNvSpPr>
          <p:nvPr/>
        </p:nvSpPr>
        <p:spPr>
          <a:xfrm>
            <a:off x="5144613" y="1284635"/>
            <a:ext cx="273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Case-2: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S 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</a:t>
            </a:r>
            <a:endParaRPr lang="en-US" sz="2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A ^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Solution: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S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/a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 OR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AaA</a:t>
            </a:r>
            <a:endParaRPr lang="en-US" sz="2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S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           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559679-C6D5-41EE-A985-755C76725C93}"/>
              </a:ext>
            </a:extLst>
          </p:cNvPr>
          <p:cNvSpPr txBox="1">
            <a:spLocks/>
          </p:cNvSpPr>
          <p:nvPr/>
        </p:nvSpPr>
        <p:spPr>
          <a:xfrm>
            <a:off x="8242273" y="1353110"/>
            <a:ext cx="4438133" cy="2895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Case-3: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   </a:t>
            </a:r>
            <a:r>
              <a:rPr lang="en-US" sz="2000" dirty="0">
                <a:latin typeface="Palatino Linotype" panose="02040502050505030304" pitchFamily="18" charset="0"/>
              </a:rPr>
              <a:t>S 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XYZ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X ^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Y ^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 Z ^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Solution: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 S XYZ/XY/YZ/XZ/X/Y/Z/^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                    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9B084D-13C7-4C93-B11F-7AEADEFFD704}"/>
              </a:ext>
            </a:extLst>
          </p:cNvPr>
          <p:cNvSpPr txBox="1">
            <a:spLocks noChangeArrowheads="1"/>
          </p:cNvSpPr>
          <p:nvPr/>
        </p:nvSpPr>
        <p:spPr>
          <a:xfrm>
            <a:off x="8256761" y="4962995"/>
            <a:ext cx="2604944" cy="331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altLang="en-US" sz="1600" b="1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Convert All Productions in below Form</a:t>
            </a:r>
            <a:endParaRPr lang="en-US" altLang="en-US" sz="1600" b="1" dirty="0">
              <a:solidFill>
                <a:schemeClr val="accent4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D3CF6-1489-49AD-922C-8193A8BEB5F2}"/>
              </a:ext>
            </a:extLst>
          </p:cNvPr>
          <p:cNvSpPr/>
          <p:nvPr/>
        </p:nvSpPr>
        <p:spPr>
          <a:xfrm>
            <a:off x="8048530" y="5128889"/>
            <a:ext cx="33860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227012"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227012"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 e.g.  ABB</a:t>
            </a:r>
          </a:p>
          <a:p>
            <a:pPr marL="227012" algn="just"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A a</a:t>
            </a:r>
          </a:p>
        </p:txBody>
      </p:sp>
    </p:spTree>
    <p:extLst>
      <p:ext uri="{BB962C8B-B14F-4D97-AF65-F5344CB8AC3E}">
        <p14:creationId xmlns:p14="http://schemas.microsoft.com/office/powerpoint/2010/main" val="358368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A7D2-A213-481B-893A-E556C105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Points to be Remembered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1ECF-48C9-4EDB-B9AB-ABFC5B34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441" y="1384954"/>
            <a:ext cx="383110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Remove the Unit production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Case-1: 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S 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A a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Solution: 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S a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  A 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454EA9-7EA0-470E-B9EA-A8B167D82239}"/>
              </a:ext>
            </a:extLst>
          </p:cNvPr>
          <p:cNvSpPr txBox="1">
            <a:spLocks/>
          </p:cNvSpPr>
          <p:nvPr/>
        </p:nvSpPr>
        <p:spPr>
          <a:xfrm>
            <a:off x="7788998" y="1713020"/>
            <a:ext cx="273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Case-2: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   S </a:t>
            </a: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A </a:t>
            </a:r>
            <a:r>
              <a:rPr lang="en-US" sz="20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aB</a:t>
            </a: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/a/b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Solution: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S </a:t>
            </a:r>
            <a:r>
              <a:rPr lang="en-US" sz="20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aB</a:t>
            </a: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/a/b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A </a:t>
            </a:r>
            <a:r>
              <a:rPr lang="en-US" sz="20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aB</a:t>
            </a: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/a/b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118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A7D2-A213-481B-893A-E556C105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Points to be Remembered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1ECF-48C9-4EDB-B9AB-ABFC5B34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186" y="1627030"/>
            <a:ext cx="399681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Remove Useless Production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Case-3: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 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S 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XYZ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introduce a new production:     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RXY and add with that CFG.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S RZ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R XY</a:t>
            </a:r>
          </a:p>
          <a:p>
            <a:pPr marL="168275" indent="0">
              <a:buNone/>
            </a:pPr>
            <a:endParaRPr lang="en-US" sz="20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E00AA0-FE31-46C4-9947-AEBB93E715FB}"/>
              </a:ext>
            </a:extLst>
          </p:cNvPr>
          <p:cNvSpPr txBox="1">
            <a:spLocks/>
          </p:cNvSpPr>
          <p:nvPr/>
        </p:nvSpPr>
        <p:spPr>
          <a:xfrm>
            <a:off x="165713" y="1753778"/>
            <a:ext cx="38311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 Remove Useless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Case-1: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S 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</a:t>
            </a:r>
            <a:endParaRPr lang="en-US" sz="2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introduce a new production:     </a:t>
            </a: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Ra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and add with CFG.</a:t>
            </a: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S RA</a:t>
            </a: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R a</a:t>
            </a:r>
          </a:p>
          <a:p>
            <a:pPr marL="168275" indent="0">
              <a:buFont typeface="Arial" panose="020B0604020202020204" pitchFamily="34" charset="0"/>
              <a:buNone/>
            </a:pPr>
            <a:endParaRPr lang="en-US" sz="20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76574-7A85-49E1-98FA-AFE39518FA32}"/>
              </a:ext>
            </a:extLst>
          </p:cNvPr>
          <p:cNvSpPr txBox="1">
            <a:spLocks/>
          </p:cNvSpPr>
          <p:nvPr/>
        </p:nvSpPr>
        <p:spPr>
          <a:xfrm>
            <a:off x="4180449" y="1753778"/>
            <a:ext cx="38311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 Remove Useless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  <a:latin typeface="Palatino Linotype" panose="02040502050505030304" pitchFamily="18" charset="0"/>
              </a:rPr>
              <a:t>Case-2: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   S 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aAB</a:t>
            </a:r>
            <a:endParaRPr lang="en-US" sz="20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introduce a new production:     </a:t>
            </a: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Xa</a:t>
            </a: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and add with that CFG.</a:t>
            </a: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S XAB</a:t>
            </a: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 X a</a:t>
            </a:r>
          </a:p>
          <a:p>
            <a:pPr marL="168275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introduce a new production:     </a:t>
            </a:r>
          </a:p>
          <a:p>
            <a:pPr marL="168275" indent="0"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RXA and add with that CFG.</a:t>
            </a: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S RB</a:t>
            </a: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X a</a:t>
            </a:r>
          </a:p>
          <a:p>
            <a:pPr marL="168275" indent="0"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R XA</a:t>
            </a:r>
          </a:p>
          <a:p>
            <a:pPr marL="168275" indent="0">
              <a:buNone/>
            </a:pPr>
            <a:endParaRPr lang="en-US" sz="20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168275" indent="0">
              <a:buFont typeface="Arial" panose="020B0604020202020204" pitchFamily="34" charset="0"/>
              <a:buNone/>
            </a:pPr>
            <a:endParaRPr lang="en-US" sz="2000" b="1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858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71A7D0-B82E-4EB0-868E-3844510F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711" y="1099015"/>
            <a:ext cx="1066800" cy="331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415DEAF-C3AC-4AF6-BFD8-6CBDE8A3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948" y="511099"/>
            <a:ext cx="3615081" cy="1930369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Example </a:t>
            </a:r>
          </a:p>
          <a:p>
            <a:pPr marL="0" indent="0" algn="just">
              <a:buNone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Given CFG:</a:t>
            </a:r>
          </a:p>
          <a:p>
            <a:pPr marL="0" indent="0">
              <a:buNone/>
            </a:pPr>
            <a:r>
              <a:rPr lang="en-US" sz="1600" b="1" dirty="0">
                <a:latin typeface="Palatino Linotype" panose="02040502050505030304" pitchFamily="18" charset="0"/>
              </a:rPr>
              <a:t>1. S</a:t>
            </a:r>
            <a:r>
              <a:rPr 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1600" b="1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aSb</a:t>
            </a:r>
            <a:br>
              <a:rPr 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</a:br>
            <a:r>
              <a:rPr 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2. S^  </a:t>
            </a:r>
          </a:p>
          <a:p>
            <a:pPr marL="0" indent="0">
              <a:buNone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Convert CFG to CNF</a:t>
            </a: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346CF84A-1DE1-4AB1-AEC2-4E2C74A9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123" y="146072"/>
            <a:ext cx="5194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Chomsky Normal Form (CNF)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E3EA4-87F7-454D-85C0-C506D9A92FF2}"/>
              </a:ext>
            </a:extLst>
          </p:cNvPr>
          <p:cNvSpPr/>
          <p:nvPr/>
        </p:nvSpPr>
        <p:spPr>
          <a:xfrm>
            <a:off x="8421861" y="949584"/>
            <a:ext cx="222250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3200" dirty="0">
                <a:latin typeface="Palatino Linotype" panose="02040502050505030304" pitchFamily="18" charset="0"/>
                <a:sym typeface="Math1" pitchFamily="2" charset="2"/>
              </a:rPr>
              <a:t>	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Math1" pitchFamily="2" charset="2"/>
              </a:rPr>
              <a:t>I. e.g.: S</a:t>
            </a: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^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II. e.g.  ABB</a:t>
            </a:r>
          </a:p>
          <a:p>
            <a:pPr marL="569912" indent="-342900" algn="just">
              <a:buFont typeface="+mj-lt"/>
              <a:buAutoNum type="arabicPeriod"/>
              <a:defRPr/>
            </a:pPr>
            <a:r>
              <a:rPr lang="en-US" alt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III. e.g.  </a:t>
            </a:r>
            <a:r>
              <a:rPr lang="en-US" alt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Aa</a:t>
            </a:r>
            <a:endParaRPr lang="en-US" alt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DD742-1826-4FDC-8228-2CDDCD02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99" y="2531773"/>
            <a:ext cx="507841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Steps for CFG to CNF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1590-4FCA-4666-A640-4D1DDEF77B60}"/>
              </a:ext>
            </a:extLst>
          </p:cNvPr>
          <p:cNvSpPr/>
          <p:nvPr/>
        </p:nvSpPr>
        <p:spPr>
          <a:xfrm>
            <a:off x="316132" y="222255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Solution:</a:t>
            </a:r>
          </a:p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Step-1:</a:t>
            </a:r>
          </a:p>
          <a:p>
            <a:pPr algn="just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Remove Null Production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600" dirty="0" err="1">
                <a:latin typeface="Palatino Linotype" panose="02040502050505030304" pitchFamily="18" charset="0"/>
                <a:sym typeface="Math1" pitchFamily="2" charset="2"/>
              </a:rPr>
              <a:t>S</a:t>
            </a:r>
            <a:r>
              <a:rPr lang="en-US" altLang="en-US" sz="16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600" dirty="0" err="1">
                <a:latin typeface="Palatino Linotype" panose="02040502050505030304" pitchFamily="18" charset="0"/>
                <a:sym typeface="Math1" pitchFamily="2" charset="2"/>
              </a:rPr>
              <a:t>aSb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/ab</a:t>
            </a:r>
          </a:p>
          <a:p>
            <a:pPr indent="-282575" algn="just">
              <a:buFont typeface="+mj-lt"/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^</a:t>
            </a:r>
          </a:p>
          <a:p>
            <a:pPr algn="just"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C80D5-653A-4807-A43F-2A025B19DE80}"/>
              </a:ext>
            </a:extLst>
          </p:cNvPr>
          <p:cNvSpPr/>
          <p:nvPr/>
        </p:nvSpPr>
        <p:spPr>
          <a:xfrm>
            <a:off x="8135718" y="2633845"/>
            <a:ext cx="37401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	 </a:t>
            </a:r>
          </a:p>
          <a:p>
            <a:pPr marL="227012"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I. Remove Null Production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227012"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Unit Production</a:t>
            </a:r>
          </a:p>
          <a:p>
            <a:pPr marL="227012" algn="ctr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II. Remove Useless Productions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37C2C-4246-44F6-B9DD-C1A2765DEE16}"/>
              </a:ext>
            </a:extLst>
          </p:cNvPr>
          <p:cNvSpPr/>
          <p:nvPr/>
        </p:nvSpPr>
        <p:spPr>
          <a:xfrm>
            <a:off x="261520" y="335484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         </a:t>
            </a:r>
          </a:p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Step-2:</a:t>
            </a:r>
          </a:p>
          <a:p>
            <a:pPr algn="just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Eliminate Unit Productions</a:t>
            </a: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:</a:t>
            </a:r>
          </a:p>
          <a:p>
            <a:pPr algn="just"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No Unit Productions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C9839-63F0-4311-97E3-FF65DADEBDEB}"/>
              </a:ext>
            </a:extLst>
          </p:cNvPr>
          <p:cNvSpPr/>
          <p:nvPr/>
        </p:nvSpPr>
        <p:spPr>
          <a:xfrm>
            <a:off x="242583" y="4548693"/>
            <a:ext cx="37658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Step-3:</a:t>
            </a:r>
          </a:p>
          <a:p>
            <a:pPr algn="just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Eliminate Useless Productions by introducing X</a:t>
            </a: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a, Y b</a:t>
            </a:r>
          </a:p>
          <a:p>
            <a:pPr algn="just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XSY/XY/ ^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X a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Y b</a:t>
            </a:r>
            <a:endParaRPr lang="en-US" altLang="en-US" sz="1600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59281-9FDE-4B16-BB31-B37B7C281DA0}"/>
              </a:ext>
            </a:extLst>
          </p:cNvPr>
          <p:cNvSpPr/>
          <p:nvPr/>
        </p:nvSpPr>
        <p:spPr>
          <a:xfrm>
            <a:off x="4523581" y="4278176"/>
            <a:ext cx="6736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Palatino Linotype" panose="02040502050505030304" pitchFamily="18" charset="0"/>
                <a:sym typeface="Math1" pitchFamily="2" charset="2"/>
              </a:rPr>
              <a:t>Step-4:</a:t>
            </a:r>
          </a:p>
          <a:p>
            <a:pPr algn="just">
              <a:defRPr/>
            </a:pP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Eliminate more than two non-terminal in concatenation by introducing replacing XS with R</a:t>
            </a:r>
            <a:r>
              <a:rPr lang="en-US" altLang="en-US" sz="1600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sz="1600" b="1" dirty="0">
                <a:latin typeface="Palatino Linotype" panose="02040502050505030304" pitchFamily="18" charset="0"/>
                <a:sym typeface="Math1" pitchFamily="2" charset="2"/>
              </a:rPr>
              <a:t> and make a production as R</a:t>
            </a:r>
            <a:r>
              <a:rPr lang="en-US" altLang="en-US" sz="1600" b="1" baseline="-25000" dirty="0">
                <a:latin typeface="Palatino Linotype" panose="02040502050505030304" pitchFamily="18" charset="0"/>
                <a:sym typeface="Math1" pitchFamily="2" charset="2"/>
              </a:rPr>
              <a:t>1</a:t>
            </a:r>
            <a:r>
              <a:rPr lang="en-US" altLang="en-US" sz="16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 XS</a:t>
            </a:r>
            <a:endParaRPr lang="en-US" altLang="en-US" sz="1600" b="1" dirty="0">
              <a:latin typeface="Palatino Linotype" panose="02040502050505030304" pitchFamily="18" charset="0"/>
              <a:sym typeface="Math1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Math1" pitchFamily="2" charset="2"/>
              </a:rPr>
              <a:t>S </a:t>
            </a: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R</a:t>
            </a:r>
            <a:r>
              <a:rPr lang="en-US" altLang="en-US" sz="1600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Y/XY/^</a:t>
            </a:r>
          </a:p>
          <a:p>
            <a:pPr marL="342900" indent="-342900" algn="just">
              <a:buAutoNum type="arabicPeriod"/>
              <a:defRPr/>
            </a:pPr>
            <a:r>
              <a:rPr lang="en-US" altLang="en-US" sz="16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Xa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sz="16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Yb</a:t>
            </a:r>
            <a:endParaRPr lang="en-US" altLang="en-US" sz="1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  <a:defRPr/>
            </a:pP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R</a:t>
            </a:r>
            <a:r>
              <a:rPr lang="en-US" altLang="en-US" sz="1600" baseline="-25000" dirty="0">
                <a:latin typeface="Palatino Linotype" panose="020405020505050303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16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XS</a:t>
            </a:r>
            <a:endParaRPr lang="en-US" altLang="en-US" sz="1600" dirty="0">
              <a:latin typeface="Palatino Linotype" panose="02040502050505030304" pitchFamily="18" charset="0"/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204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75B33D3860240B68E7D31053A656B" ma:contentTypeVersion="12" ma:contentTypeDescription="Create a new document." ma:contentTypeScope="" ma:versionID="dbd297a00f00c75235adfd499d4a88c1">
  <xsd:schema xmlns:xsd="http://www.w3.org/2001/XMLSchema" xmlns:xs="http://www.w3.org/2001/XMLSchema" xmlns:p="http://schemas.microsoft.com/office/2006/metadata/properties" xmlns:ns3="bb44b0a2-7159-4644-ac01-1147a4df69c6" xmlns:ns4="1f2aa64a-6be2-4e4f-b11c-4c15f49c5bb8" targetNamespace="http://schemas.microsoft.com/office/2006/metadata/properties" ma:root="true" ma:fieldsID="14c03bafbad2aca107c13462d5315418" ns3:_="" ns4:_="">
    <xsd:import namespace="bb44b0a2-7159-4644-ac01-1147a4df69c6"/>
    <xsd:import namespace="1f2aa64a-6be2-4e4f-b11c-4c15f49c5b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4b0a2-7159-4644-ac01-1147a4df69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aa64a-6be2-4e4f-b11c-4c15f49c5bb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65D9E-4F6F-4853-90E5-E24014A77834}">
  <ds:schemaRefs>
    <ds:schemaRef ds:uri="http://purl.org/dc/dcmitype/"/>
    <ds:schemaRef ds:uri="http://purl.org/dc/terms/"/>
    <ds:schemaRef ds:uri="1f2aa64a-6be2-4e4f-b11c-4c15f49c5bb8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b44b0a2-7159-4644-ac01-1147a4df69c6"/>
  </ds:schemaRefs>
</ds:datastoreItem>
</file>

<file path=customXml/itemProps2.xml><?xml version="1.0" encoding="utf-8"?>
<ds:datastoreItem xmlns:ds="http://schemas.openxmlformats.org/officeDocument/2006/customXml" ds:itemID="{B1E12F84-4406-414A-8434-123BBFA7A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4b0a2-7159-4644-ac01-1147a4df69c6"/>
    <ds:schemaRef ds:uri="1f2aa64a-6be2-4e4f-b11c-4c15f49c5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46863C-B9D0-419F-B4FD-5298020A7E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2407</Words>
  <Application>Microsoft Office PowerPoint</Application>
  <PresentationFormat>Widescreen</PresentationFormat>
  <Paragraphs>483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Palatino Linotype</vt:lpstr>
      <vt:lpstr>Wingdings</vt:lpstr>
      <vt:lpstr>Office Theme</vt:lpstr>
      <vt:lpstr>Theory of Automata</vt:lpstr>
      <vt:lpstr>Chomsky Normal Form</vt:lpstr>
      <vt:lpstr>Revision</vt:lpstr>
      <vt:lpstr>Chomsky Normal Form (CNF)</vt:lpstr>
      <vt:lpstr>Convert All Productions in below Form</vt:lpstr>
      <vt:lpstr>Points to be Remembered </vt:lpstr>
      <vt:lpstr>Points to be Remembered </vt:lpstr>
      <vt:lpstr>Points to be Remembered </vt:lpstr>
      <vt:lpstr>Rules</vt:lpstr>
      <vt:lpstr>Rules</vt:lpstr>
      <vt:lpstr>Example For Practice </vt:lpstr>
      <vt:lpstr>Example For Practice </vt:lpstr>
      <vt:lpstr>Example For Practice </vt:lpstr>
      <vt:lpstr>Example</vt:lpstr>
      <vt:lpstr>Rules</vt:lpstr>
      <vt:lpstr>Example</vt:lpstr>
      <vt:lpstr>Example</vt:lpstr>
      <vt:lpstr>Rules</vt:lpstr>
      <vt:lpstr>Example</vt:lpstr>
      <vt:lpstr>Rules</vt:lpstr>
      <vt:lpstr>Rules</vt:lpstr>
      <vt:lpstr>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Fayaz</dc:creator>
  <cp:lastModifiedBy>Muhammad Fayaz</cp:lastModifiedBy>
  <cp:revision>135</cp:revision>
  <cp:lastPrinted>2021-11-15T10:19:55Z</cp:lastPrinted>
  <dcterms:created xsi:type="dcterms:W3CDTF">2020-06-24T05:48:12Z</dcterms:created>
  <dcterms:modified xsi:type="dcterms:W3CDTF">2021-11-16T06:19:37Z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0x01010041375B33D3860240B68E7D31053A656B</vt:lpwstr>
  </property>
</Properties>
</file>