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6C59-304A-4F2D-B799-E39031C5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F051C-0B84-49E1-B731-5AD91DBCC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CB16-9E5B-445B-A231-D94CE0B9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319F-6137-4C49-BB03-99E3EB45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D5F3-7274-4770-9BD4-C771E497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091D-D5AE-4237-AC6A-D934449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44EF-84EE-4C33-9593-5C4A9B5B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9605-EDFF-46FE-B436-C29CFEA8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295B-B14C-4E19-AA1E-75072573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3DD1-2C4D-480F-A971-F0E0F0A4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949B9-14C4-4089-BD0E-44D48BDC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2A1B-EC0E-40FF-8DE3-A237045C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F655-7BAD-441E-9A1D-09D80D30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68DC-840B-4CBC-85C7-4F4FA651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1785-8483-4196-BE74-0A95178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663F-EDB6-4D0E-ACC3-FAB2FB1F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142A-B5E6-4288-B137-713A9392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E83F-D804-4D55-890E-A16DF6A3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F3C7-2F42-481F-B890-A98C4068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9E50-5379-49C8-9D9F-22F84676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82AF-EF9D-4A5B-AABD-A5818A3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3BDE7-D948-4C4F-A16F-7BF6B206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98C0-5B38-4E49-875C-DF98587A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2832-8B7B-43E5-9868-30DB340A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59E7-DFBC-4E1E-B4D0-CA8C9894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049F-4701-4DBC-9124-03E75D0D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889B-458A-40DF-B451-74AD7FA6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5E39-5E63-4A01-A641-F1B18BCD8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A84F5-BA35-4D0C-82CC-7D7FFFD8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657F-874A-49BE-B03A-17B4DF5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E5CE-421F-4D76-AE6C-1EDB9129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AD2A-B026-46FA-A97B-8320DA96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FCB1-035E-439A-ABE1-BDBA9E50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D0EB-FBF9-43F2-9A81-E617D0FF8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719E4-F098-42EB-B156-96545A45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2E3C1-30AC-44D6-860B-8E2E804D5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E1421-E9BE-4332-A1D0-43614B48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0ECB8-AB30-43CA-BCB9-1072CE3C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29924-9DB1-41EE-975A-60ED1B8E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ACAF-A256-482F-9BF7-CB184040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C9613-91F4-440B-BF4F-78D139F3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1F216-71EA-44C5-B586-B3F264F5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47B6F-6C0D-4B6D-B46B-A023920F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F9CD0-56C1-424C-A7EE-1E472DA3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ECB94-648A-40A8-B28D-AB6217A7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0395-0EE4-4611-8DB7-BBB2513A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E1BC-AFB2-49BD-8440-EDA93780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ED0D-8937-4EAD-8AAA-03A11B5F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27FB2-7C69-42FC-888D-9CA659CE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A5FB-1A13-4388-A7D2-105639C4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2512A-1A27-4B99-BD72-0EAC7CD3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6F4D9-4296-4388-A469-E28DCE8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DE49-22AC-4E38-879A-5BFB67AD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FA71A-F4A4-4D08-B42D-5E88E93D7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B8EAA-D1B1-4B60-A693-CDF580432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53-BF2F-4A6D-A76D-5958703D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DC68-2E96-4D43-8E30-998E3497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BC62-7BE1-4D3F-BE09-90B6646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CDA5E-7AE0-4A41-9C89-0784DB15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84BF-6C1A-4ACE-8BC0-8E57FF2E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18FE-B6C8-4D3E-8B0D-A4037B504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0FC6-E746-4707-A40A-AADDB52C54C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9476-C79A-4A3B-9E40-A99C1FA1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D250-B54E-4C2E-BD3C-504A877D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5E89-B5CC-46F3-85AF-ADEFD3A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EC0-8FAB-40A3-A726-41458EFB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about an arbitrary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898A-EEEF-4E57-B7D9-81965C88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of today’s class will be for completing the two in-class WebGL exercises you are still working on, but I want first to give a mathematical derivation for the rotation about a general axis through the origin, that is used in </a:t>
            </a:r>
            <a:r>
              <a:rPr lang="en-US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Matrix4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setRotate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292929"/>
                </a:solidFill>
                <a:effectLst/>
              </a:rPr>
              <a:t>from cuon-matrix.js.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This is for students who think like me who want to know where mysterious formulas come from. You do not need to memorize this derivation; it will not be on any exam.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4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898A-EEEF-4E57-B7D9-81965C88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" y="444137"/>
            <a:ext cx="11416937" cy="64138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Matrix4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setRotate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  var e, s, c,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len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rlen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nc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xy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yz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zx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xs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ys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, zs;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  angle =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Math.PI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 * angle / 180;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  e = </a:t>
            </a:r>
            <a:r>
              <a:rPr lang="en-US" sz="3400" dirty="0" err="1">
                <a:solidFill>
                  <a:srgbClr val="292929"/>
                </a:solidFill>
                <a:latin typeface="Consolas" panose="020B0609020204030204" pitchFamily="49" charset="0"/>
              </a:rPr>
              <a:t>this.elements</a:t>
            </a: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s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3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3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292929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Rotation around another axis; first normalize (x, y, z)</a:t>
            </a:r>
            <a:endParaRPr lang="en-US" sz="3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3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3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rlen</a:t>
            </a: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700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43F02F-22AE-4F7F-A191-5A1A5A2C681C}"/>
              </a:ext>
            </a:extLst>
          </p:cNvPr>
          <p:cNvSpPr txBox="1">
            <a:spLocks/>
          </p:cNvSpPr>
          <p:nvPr/>
        </p:nvSpPr>
        <p:spPr>
          <a:xfrm>
            <a:off x="483325" y="391887"/>
            <a:ext cx="11416937" cy="6466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e[ 7] = 0;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e[11] = 0;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353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43F02F-22AE-4F7F-A191-5A1A5A2C681C}"/>
              </a:ext>
            </a:extLst>
          </p:cNvPr>
          <p:cNvSpPr txBox="1">
            <a:spLocks/>
          </p:cNvSpPr>
          <p:nvPr/>
        </p:nvSpPr>
        <p:spPr>
          <a:xfrm>
            <a:off x="13060" y="561706"/>
            <a:ext cx="4180117" cy="6466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6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endParaRPr lang="pl-PL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F1FF-AAFF-44E4-8A97-CD49F65AEF6C}"/>
              </a:ext>
            </a:extLst>
          </p:cNvPr>
          <p:cNvSpPr txBox="1">
            <a:spLocks/>
          </p:cNvSpPr>
          <p:nvPr/>
        </p:nvSpPr>
        <p:spPr>
          <a:xfrm>
            <a:off x="4532811" y="548643"/>
            <a:ext cx="7511143" cy="6466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The 3 x 3 rotation matrix is</a:t>
            </a:r>
            <a:r>
              <a:rPr lang="pl-PL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x*x*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endParaRPr lang="en-US" sz="2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   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endParaRPr lang="en-US" sz="2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endParaRPr lang="pl-PL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29DDD6-7AC4-4F3C-83E8-0C98AD19ADD5}"/>
              </a:ext>
            </a:extLst>
          </p:cNvPr>
          <p:cNvCxnSpPr>
            <a:cxnSpLocks/>
          </p:cNvCxnSpPr>
          <p:nvPr/>
        </p:nvCxnSpPr>
        <p:spPr>
          <a:xfrm>
            <a:off x="4653207" y="1807748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AB5CC3-F702-4E82-AB72-C5E28C0CE0B4}"/>
              </a:ext>
            </a:extLst>
          </p:cNvPr>
          <p:cNvCxnSpPr>
            <a:cxnSpLocks/>
          </p:cNvCxnSpPr>
          <p:nvPr/>
        </p:nvCxnSpPr>
        <p:spPr>
          <a:xfrm flipH="1" flipV="1">
            <a:off x="4653207" y="3623584"/>
            <a:ext cx="227403" cy="2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510163-7F39-45FD-8442-DC58F10CFC70}"/>
              </a:ext>
            </a:extLst>
          </p:cNvPr>
          <p:cNvCxnSpPr>
            <a:cxnSpLocks/>
          </p:cNvCxnSpPr>
          <p:nvPr/>
        </p:nvCxnSpPr>
        <p:spPr>
          <a:xfrm flipV="1">
            <a:off x="4653207" y="1520190"/>
            <a:ext cx="227403" cy="287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231014-3C35-4A10-BF73-3564A94931B1}"/>
              </a:ext>
            </a:extLst>
          </p:cNvPr>
          <p:cNvCxnSpPr>
            <a:cxnSpLocks/>
          </p:cNvCxnSpPr>
          <p:nvPr/>
        </p:nvCxnSpPr>
        <p:spPr>
          <a:xfrm>
            <a:off x="11867148" y="1790701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992D44-3EE7-4E32-9515-F9E81B88A17A}"/>
              </a:ext>
            </a:extLst>
          </p:cNvPr>
          <p:cNvCxnSpPr>
            <a:cxnSpLocks/>
          </p:cNvCxnSpPr>
          <p:nvPr/>
        </p:nvCxnSpPr>
        <p:spPr>
          <a:xfrm flipV="1">
            <a:off x="11648781" y="3606537"/>
            <a:ext cx="218367" cy="2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C774B6-0912-4758-94C0-DACAA4F749B3}"/>
              </a:ext>
            </a:extLst>
          </p:cNvPr>
          <p:cNvCxnSpPr>
            <a:cxnSpLocks/>
          </p:cNvCxnSpPr>
          <p:nvPr/>
        </p:nvCxnSpPr>
        <p:spPr>
          <a:xfrm flipH="1" flipV="1">
            <a:off x="11591521" y="1528175"/>
            <a:ext cx="275627" cy="262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208B07D-5939-4984-A56A-C9FBF69BC441}"/>
              </a:ext>
            </a:extLst>
          </p:cNvPr>
          <p:cNvSpPr/>
          <p:nvPr/>
        </p:nvSpPr>
        <p:spPr>
          <a:xfrm flipV="1">
            <a:off x="6774874" y="3730336"/>
            <a:ext cx="2669730" cy="2059702"/>
          </a:xfrm>
          <a:prstGeom prst="parallelogram">
            <a:avLst>
              <a:gd name="adj" fmla="val 38333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43F02F-22AE-4F7F-A191-5A1A5A2C681C}"/>
              </a:ext>
            </a:extLst>
          </p:cNvPr>
          <p:cNvSpPr txBox="1">
            <a:spLocks/>
          </p:cNvSpPr>
          <p:nvPr/>
        </p:nvSpPr>
        <p:spPr>
          <a:xfrm>
            <a:off x="229631" y="241058"/>
            <a:ext cx="11732738" cy="64661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l-PL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dirty="0"/>
              <a:t>The rotation about the unit vector axis A = (x, y, z) rotates planes perpendicular to this axis without shifting them, so if P = (p, q, r) is the point being rotated, the projection of P onto A, namely Q =(P  A)*A stays fixed, and P is rotated in the plane through Q perpendicular to A. Let R be the vector from Q to P, so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		R = P – Q = P – (P  A)*A 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Let</a:t>
            </a:r>
            <a:r>
              <a:rPr lang="en-US" sz="2600" b="0" dirty="0">
                <a:effectLst/>
              </a:rPr>
              <a:t>      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            </a:t>
            </a:r>
            <a:r>
              <a:rPr lang="en-US" sz="2600" b="0" dirty="0">
                <a:effectLst/>
              </a:rPr>
              <a:t> V </a:t>
            </a:r>
            <a:r>
              <a:rPr lang="en-US" sz="2600" dirty="0"/>
              <a:t>= R x A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V is a vector of the same length as 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which is perpendicular to both A and 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So P’, the rotation of P around A by 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, 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                         P’ = Q  + cos(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)R + sin(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)V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effectLst/>
              </a:rPr>
              <a:t>  </a:t>
            </a:r>
            <a:endParaRPr lang="pl-PL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251BE-C8C9-4570-BDED-ECB51DC859D2}"/>
              </a:ext>
            </a:extLst>
          </p:cNvPr>
          <p:cNvSpPr txBox="1"/>
          <p:nvPr/>
        </p:nvSpPr>
        <p:spPr>
          <a:xfrm>
            <a:off x="5140037" y="922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A9C8-36B7-41F8-8B2B-55B4B19516EF}"/>
              </a:ext>
            </a:extLst>
          </p:cNvPr>
          <p:cNvSpPr txBox="1"/>
          <p:nvPr/>
        </p:nvSpPr>
        <p:spPr>
          <a:xfrm>
            <a:off x="4341043" y="193184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D3D6E-A1DF-48BF-9B20-4AECFD2EDB9A}"/>
              </a:ext>
            </a:extLst>
          </p:cNvPr>
          <p:cNvCxnSpPr>
            <a:cxnSpLocks/>
          </p:cNvCxnSpPr>
          <p:nvPr/>
        </p:nvCxnSpPr>
        <p:spPr>
          <a:xfrm flipV="1">
            <a:off x="8877107" y="3429000"/>
            <a:ext cx="879957" cy="87630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CCA87-F593-45DF-9348-A8DF9D314D19}"/>
              </a:ext>
            </a:extLst>
          </p:cNvPr>
          <p:cNvSpPr txBox="1"/>
          <p:nvPr/>
        </p:nvSpPr>
        <p:spPr>
          <a:xfrm>
            <a:off x="9757064" y="2936557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714890-A724-46B3-9B92-2AD6E66CE8CF}"/>
              </a:ext>
            </a:extLst>
          </p:cNvPr>
          <p:cNvCxnSpPr>
            <a:cxnSpLocks/>
          </p:cNvCxnSpPr>
          <p:nvPr/>
        </p:nvCxnSpPr>
        <p:spPr>
          <a:xfrm flipV="1">
            <a:off x="7013864" y="4904509"/>
            <a:ext cx="1267691" cy="1278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E52CF5-7179-4500-A04A-563E576D5DEA}"/>
              </a:ext>
            </a:extLst>
          </p:cNvPr>
          <p:cNvCxnSpPr>
            <a:cxnSpLocks/>
          </p:cNvCxnSpPr>
          <p:nvPr/>
        </p:nvCxnSpPr>
        <p:spPr>
          <a:xfrm flipV="1">
            <a:off x="8307492" y="3961819"/>
            <a:ext cx="91440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C10C05-BF1F-4311-B147-EC2BC5E65A10}"/>
              </a:ext>
            </a:extLst>
          </p:cNvPr>
          <p:cNvCxnSpPr>
            <a:cxnSpLocks/>
          </p:cNvCxnSpPr>
          <p:nvPr/>
        </p:nvCxnSpPr>
        <p:spPr>
          <a:xfrm flipH="1" flipV="1">
            <a:off x="7375201" y="4061460"/>
            <a:ext cx="892306" cy="8458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3D4582-A72E-40CE-B9C8-AC1A8F25A084}"/>
              </a:ext>
            </a:extLst>
          </p:cNvPr>
          <p:cNvCxnSpPr>
            <a:cxnSpLocks/>
          </p:cNvCxnSpPr>
          <p:nvPr/>
        </p:nvCxnSpPr>
        <p:spPr>
          <a:xfrm flipH="1">
            <a:off x="7013864" y="5079417"/>
            <a:ext cx="264257" cy="4533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DD760A-5438-46E4-9B67-4E3C9F4530F4}"/>
              </a:ext>
            </a:extLst>
          </p:cNvPr>
          <p:cNvSpPr txBox="1"/>
          <p:nvPr/>
        </p:nvSpPr>
        <p:spPr>
          <a:xfrm>
            <a:off x="7078980" y="3730336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5D010B-C1F3-496F-A78A-333FA3B84003}"/>
              </a:ext>
            </a:extLst>
          </p:cNvPr>
          <p:cNvSpPr txBox="1"/>
          <p:nvPr/>
        </p:nvSpPr>
        <p:spPr>
          <a:xfrm flipH="1">
            <a:off x="7809249" y="4094531"/>
            <a:ext cx="5696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E855BB-8D6B-483C-AC0F-6A8862031742}"/>
              </a:ext>
            </a:extLst>
          </p:cNvPr>
          <p:cNvSpPr txBox="1"/>
          <p:nvPr/>
        </p:nvSpPr>
        <p:spPr>
          <a:xfrm>
            <a:off x="8235737" y="4819174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38E4-C045-4309-909C-A61D4BEEF88C}"/>
              </a:ext>
            </a:extLst>
          </p:cNvPr>
          <p:cNvSpPr txBox="1"/>
          <p:nvPr/>
        </p:nvSpPr>
        <p:spPr>
          <a:xfrm>
            <a:off x="6609562" y="6116782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EB809B-DD0F-4076-B280-B2A781ABF1BB}"/>
              </a:ext>
            </a:extLst>
          </p:cNvPr>
          <p:cNvSpPr txBox="1"/>
          <p:nvPr/>
        </p:nvSpPr>
        <p:spPr>
          <a:xfrm>
            <a:off x="7434523" y="4975390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866E68-63E7-43B7-9269-4424CC676915}"/>
              </a:ext>
            </a:extLst>
          </p:cNvPr>
          <p:cNvCxnSpPr>
            <a:cxnSpLocks/>
          </p:cNvCxnSpPr>
          <p:nvPr/>
        </p:nvCxnSpPr>
        <p:spPr>
          <a:xfrm flipH="1" flipV="1">
            <a:off x="7099985" y="4572255"/>
            <a:ext cx="1146740" cy="34731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FF66630-08F9-4FD1-919B-544995A3C860}"/>
              </a:ext>
            </a:extLst>
          </p:cNvPr>
          <p:cNvSpPr txBox="1"/>
          <p:nvPr/>
        </p:nvSpPr>
        <p:spPr>
          <a:xfrm>
            <a:off x="6696778" y="4397687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P’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715150-F8E7-48BE-AB5E-6780DD426F20}"/>
              </a:ext>
            </a:extLst>
          </p:cNvPr>
          <p:cNvCxnSpPr>
            <a:cxnSpLocks/>
          </p:cNvCxnSpPr>
          <p:nvPr/>
        </p:nvCxnSpPr>
        <p:spPr>
          <a:xfrm flipH="1">
            <a:off x="7313402" y="4904509"/>
            <a:ext cx="968153" cy="16953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BADEF4-BE5F-4580-8B52-193B77925B8A}"/>
              </a:ext>
            </a:extLst>
          </p:cNvPr>
          <p:cNvSpPr txBox="1"/>
          <p:nvPr/>
        </p:nvSpPr>
        <p:spPr>
          <a:xfrm>
            <a:off x="7488296" y="4291426"/>
            <a:ext cx="5696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63515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DAE3C-906C-4100-AB62-695827BEB8B6}"/>
              </a:ext>
            </a:extLst>
          </p:cNvPr>
          <p:cNvSpPr txBox="1"/>
          <p:nvPr/>
        </p:nvSpPr>
        <p:spPr>
          <a:xfrm>
            <a:off x="571500" y="384462"/>
            <a:ext cx="11149445" cy="630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R = P – Q = P – (P  A)*A = P – t A, where t = P  A 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If P = (p, q, r</a:t>
            </a:r>
            <a:r>
              <a:rPr lang="en-US" sz="2600"/>
              <a:t>), and </a:t>
            </a:r>
            <a:r>
              <a:rPr lang="en-US" sz="2600" dirty="0"/>
              <a:t>the normalized A = (x, y, z) then t = p x + q y + r z ,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and Q = t A = (t x, t y, t z) 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Then R = P – Q  = P – t A = (p – t x, q – t y, r – t z)  = (a, b, d) ,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where a = p – t x , b = q – t y , and d = r – t z 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Next, V = R x A = (a, b, d) x (x, y, z) = (b z – d y, d x – a z, a y – b x) 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So  if c = cos(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) and s = sin(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) ,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P’ = Q  + cos(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)R + sin(</a:t>
            </a:r>
            <a:r>
              <a:rPr lang="en-US" sz="2600" dirty="0">
                <a:latin typeface="Symbol" panose="05050102010706020507" pitchFamily="18" charset="2"/>
              </a:rPr>
              <a:t>q</a:t>
            </a:r>
            <a:r>
              <a:rPr lang="en-US" sz="2600" dirty="0"/>
              <a:t>)V  = Q + c R + s V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</a:t>
            </a:r>
            <a:r>
              <a:rPr lang="en-US" sz="1000" dirty="0"/>
              <a:t> </a:t>
            </a:r>
            <a:r>
              <a:rPr lang="en-US" sz="2600" dirty="0"/>
              <a:t>   = (t x, t y, t z) + c (p – t x, q – t y, r – </a:t>
            </a:r>
            <a:r>
              <a:rPr lang="en-US" sz="2600" dirty="0" err="1"/>
              <a:t>tz</a:t>
            </a:r>
            <a:r>
              <a:rPr lang="en-US" sz="2600" dirty="0"/>
              <a:t>) + s (b z – d y, d x – a z, a y – b x) 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The x component of P’ is</a:t>
            </a:r>
          </a:p>
          <a:p>
            <a:pPr>
              <a:lnSpc>
                <a:spcPct val="120000"/>
              </a:lnSpc>
            </a:pPr>
            <a:r>
              <a:rPr lang="en-US" sz="2600" dirty="0" err="1"/>
              <a:t>P’x</a:t>
            </a:r>
            <a:r>
              <a:rPr lang="en-US" sz="2600" dirty="0"/>
              <a:t> = t x + c (p – t x) – s ( (q – t y) z – (r – t z) y)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= t x + c p – c t x – s ( (q z – t y z – y r + t y z)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= c p + (1 – c) t x – s (q z – y 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DFF8B-131A-4EE6-A036-2EE9D20D077E}"/>
              </a:ext>
            </a:extLst>
          </p:cNvPr>
          <p:cNvSpPr txBox="1"/>
          <p:nvPr/>
        </p:nvSpPr>
        <p:spPr>
          <a:xfrm>
            <a:off x="6511637" y="22425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C0E98-8B6C-4500-841C-AAE88D84109A}"/>
              </a:ext>
            </a:extLst>
          </p:cNvPr>
          <p:cNvSpPr txBox="1"/>
          <p:nvPr/>
        </p:nvSpPr>
        <p:spPr>
          <a:xfrm>
            <a:off x="2850573" y="2223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90655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DAE3C-906C-4100-AB62-695827BEB8B6}"/>
              </a:ext>
            </a:extLst>
          </p:cNvPr>
          <p:cNvSpPr txBox="1"/>
          <p:nvPr/>
        </p:nvSpPr>
        <p:spPr>
          <a:xfrm>
            <a:off x="571500" y="384462"/>
            <a:ext cx="11149445" cy="641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 err="1"/>
              <a:t>P’x</a:t>
            </a:r>
            <a:r>
              <a:rPr lang="en-US" sz="2600" dirty="0"/>
              <a:t> = c p + (1 – c) t x – s (q z – y r)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Substituting </a:t>
            </a:r>
            <a:r>
              <a:rPr lang="en-US" sz="2600" dirty="0" err="1"/>
              <a:t>nc</a:t>
            </a:r>
            <a:r>
              <a:rPr lang="en-US" sz="2600" dirty="0"/>
              <a:t> = 1 – c, and t = p x + q y + r z ,</a:t>
            </a:r>
          </a:p>
          <a:p>
            <a:pPr>
              <a:lnSpc>
                <a:spcPct val="120000"/>
              </a:lnSpc>
            </a:pPr>
            <a:r>
              <a:rPr lang="en-US" sz="2600" dirty="0" err="1"/>
              <a:t>P’x</a:t>
            </a:r>
            <a:r>
              <a:rPr lang="en-US" sz="2600" dirty="0"/>
              <a:t> = c p + </a:t>
            </a:r>
            <a:r>
              <a:rPr lang="en-US" sz="2600" dirty="0" err="1"/>
              <a:t>nc</a:t>
            </a:r>
            <a:r>
              <a:rPr lang="en-US" sz="2600" dirty="0"/>
              <a:t> (p x + q y + r z) x – s (q z – y r)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</a:t>
            </a:r>
            <a:r>
              <a:rPr lang="en-US" sz="1000" dirty="0"/>
              <a:t> </a:t>
            </a:r>
            <a:r>
              <a:rPr lang="en-US" sz="2600" dirty="0"/>
              <a:t>= c p + </a:t>
            </a:r>
            <a:r>
              <a:rPr lang="en-US" sz="2600" dirty="0" err="1"/>
              <a:t>nc</a:t>
            </a:r>
            <a:r>
              <a:rPr lang="en-US" sz="2600" dirty="0"/>
              <a:t> x </a:t>
            </a:r>
            <a:r>
              <a:rPr lang="en-US" sz="2600" dirty="0" err="1"/>
              <a:t>x</a:t>
            </a:r>
            <a:r>
              <a:rPr lang="en-US" sz="2600" dirty="0"/>
              <a:t> p + </a:t>
            </a:r>
            <a:r>
              <a:rPr lang="en-US" sz="2600" dirty="0" err="1"/>
              <a:t>nc</a:t>
            </a:r>
            <a:r>
              <a:rPr lang="en-US" sz="2600" dirty="0"/>
              <a:t> x y q + </a:t>
            </a:r>
            <a:r>
              <a:rPr lang="en-US" sz="2600" dirty="0" err="1"/>
              <a:t>nc</a:t>
            </a:r>
            <a:r>
              <a:rPr lang="en-US" sz="2600" dirty="0"/>
              <a:t> x z – s z q + s y r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     </a:t>
            </a:r>
            <a:r>
              <a:rPr lang="en-US" sz="1000" dirty="0"/>
              <a:t> </a:t>
            </a:r>
            <a:r>
              <a:rPr lang="en-US" sz="2600" dirty="0"/>
              <a:t>= (c + </a:t>
            </a:r>
            <a:r>
              <a:rPr lang="en-US" sz="2600" dirty="0" err="1"/>
              <a:t>nc</a:t>
            </a:r>
            <a:r>
              <a:rPr lang="en-US" sz="2600" dirty="0"/>
              <a:t> x x) p + (</a:t>
            </a:r>
            <a:r>
              <a:rPr lang="en-US" sz="2600" dirty="0" err="1"/>
              <a:t>nc</a:t>
            </a:r>
            <a:r>
              <a:rPr lang="en-US" sz="2600" dirty="0"/>
              <a:t> x y – s z) q + (</a:t>
            </a:r>
            <a:r>
              <a:rPr lang="en-US" sz="2600" dirty="0" err="1"/>
              <a:t>nc</a:t>
            </a:r>
            <a:r>
              <a:rPr lang="en-US" sz="2600" dirty="0"/>
              <a:t> x z + s y) r 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This agrees with the first entry </a:t>
            </a:r>
            <a:r>
              <a:rPr lang="en-US" sz="2600" dirty="0" err="1"/>
              <a:t>P’x</a:t>
            </a:r>
            <a:r>
              <a:rPr lang="en-US" sz="2600" dirty="0"/>
              <a:t> of the matrix product: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3200" dirty="0"/>
          </a:p>
          <a:p>
            <a:pPr>
              <a:lnSpc>
                <a:spcPct val="120000"/>
              </a:lnSpc>
            </a:pPr>
            <a:r>
              <a:rPr lang="en-US" sz="2600" dirty="0"/>
              <a:t>The other rows have a similar derivation.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C4E58-C0D5-44F2-915C-4099200471D8}"/>
              </a:ext>
            </a:extLst>
          </p:cNvPr>
          <p:cNvSpPr txBox="1">
            <a:spLocks/>
          </p:cNvSpPr>
          <p:nvPr/>
        </p:nvSpPr>
        <p:spPr>
          <a:xfrm>
            <a:off x="1997429" y="2678780"/>
            <a:ext cx="9623071" cy="6466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x*x*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p</a:t>
            </a:r>
          </a:p>
          <a:p>
            <a:pPr marL="0" indent="0">
              <a:buNone/>
            </a:pP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zs   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q</a:t>
            </a:r>
          </a:p>
          <a:p>
            <a:pPr marL="0" indent="0">
              <a:buNone/>
            </a:pP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zx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2600" dirty="0">
                <a:solidFill>
                  <a:srgbClr val="292929"/>
                </a:solidFill>
                <a:latin typeface="Consolas" panose="020B0609020204030204" pitchFamily="49" charset="0"/>
              </a:rPr>
              <a:t>  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     r</a:t>
            </a:r>
            <a:endParaRPr lang="en-US" sz="26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</a:t>
            </a:r>
            <a:endParaRPr lang="pl-PL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DD5B07-D2F8-40F9-A6C0-AF5CDAA2481D}"/>
              </a:ext>
            </a:extLst>
          </p:cNvPr>
          <p:cNvCxnSpPr>
            <a:cxnSpLocks/>
          </p:cNvCxnSpPr>
          <p:nvPr/>
        </p:nvCxnSpPr>
        <p:spPr>
          <a:xfrm>
            <a:off x="2117825" y="3937885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96A42B-987A-4A78-B615-2F99C7B9B600}"/>
              </a:ext>
            </a:extLst>
          </p:cNvPr>
          <p:cNvCxnSpPr>
            <a:cxnSpLocks/>
          </p:cNvCxnSpPr>
          <p:nvPr/>
        </p:nvCxnSpPr>
        <p:spPr>
          <a:xfrm flipH="1" flipV="1">
            <a:off x="2117825" y="5753721"/>
            <a:ext cx="227403" cy="2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73347D-B2FD-475A-AA47-302BD78C51A7}"/>
              </a:ext>
            </a:extLst>
          </p:cNvPr>
          <p:cNvCxnSpPr>
            <a:cxnSpLocks/>
          </p:cNvCxnSpPr>
          <p:nvPr/>
        </p:nvCxnSpPr>
        <p:spPr>
          <a:xfrm flipV="1">
            <a:off x="2117825" y="3650327"/>
            <a:ext cx="227403" cy="287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BD34E-E168-4BEC-97D9-C50A3FF8B1B2}"/>
              </a:ext>
            </a:extLst>
          </p:cNvPr>
          <p:cNvCxnSpPr>
            <a:cxnSpLocks/>
          </p:cNvCxnSpPr>
          <p:nvPr/>
        </p:nvCxnSpPr>
        <p:spPr>
          <a:xfrm>
            <a:off x="9331766" y="3920838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5C8E4-7F0B-4402-83D4-4DFBDA17CDB1}"/>
              </a:ext>
            </a:extLst>
          </p:cNvPr>
          <p:cNvCxnSpPr>
            <a:cxnSpLocks/>
          </p:cNvCxnSpPr>
          <p:nvPr/>
        </p:nvCxnSpPr>
        <p:spPr>
          <a:xfrm flipV="1">
            <a:off x="9113399" y="5736674"/>
            <a:ext cx="218367" cy="2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1BF4D3-BEC2-421F-8483-AE2311129638}"/>
              </a:ext>
            </a:extLst>
          </p:cNvPr>
          <p:cNvCxnSpPr>
            <a:cxnSpLocks/>
          </p:cNvCxnSpPr>
          <p:nvPr/>
        </p:nvCxnSpPr>
        <p:spPr>
          <a:xfrm flipH="1" flipV="1">
            <a:off x="9056139" y="3658312"/>
            <a:ext cx="275627" cy="262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B4F9F-A8B3-4721-BBBA-7B4C134BA4FB}"/>
              </a:ext>
            </a:extLst>
          </p:cNvPr>
          <p:cNvCxnSpPr>
            <a:cxnSpLocks/>
          </p:cNvCxnSpPr>
          <p:nvPr/>
        </p:nvCxnSpPr>
        <p:spPr>
          <a:xfrm>
            <a:off x="649244" y="3945870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B0DAE5-D5A2-47F9-B746-5E430502CFF5}"/>
              </a:ext>
            </a:extLst>
          </p:cNvPr>
          <p:cNvCxnSpPr>
            <a:cxnSpLocks/>
          </p:cNvCxnSpPr>
          <p:nvPr/>
        </p:nvCxnSpPr>
        <p:spPr>
          <a:xfrm flipH="1" flipV="1">
            <a:off x="649244" y="5761706"/>
            <a:ext cx="227403" cy="2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E363F-E5FD-4354-8881-F24FD988116B}"/>
              </a:ext>
            </a:extLst>
          </p:cNvPr>
          <p:cNvCxnSpPr>
            <a:cxnSpLocks/>
          </p:cNvCxnSpPr>
          <p:nvPr/>
        </p:nvCxnSpPr>
        <p:spPr>
          <a:xfrm flipV="1">
            <a:off x="649244" y="3658312"/>
            <a:ext cx="227403" cy="287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8BAA59-82D6-41A3-B6E2-79C2C269C433}"/>
              </a:ext>
            </a:extLst>
          </p:cNvPr>
          <p:cNvCxnSpPr>
            <a:cxnSpLocks/>
          </p:cNvCxnSpPr>
          <p:nvPr/>
        </p:nvCxnSpPr>
        <p:spPr>
          <a:xfrm>
            <a:off x="9587404" y="3945870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AD6649-6DDE-4A6D-A635-66B12CD2256E}"/>
              </a:ext>
            </a:extLst>
          </p:cNvPr>
          <p:cNvCxnSpPr>
            <a:cxnSpLocks/>
          </p:cNvCxnSpPr>
          <p:nvPr/>
        </p:nvCxnSpPr>
        <p:spPr>
          <a:xfrm flipH="1" flipV="1">
            <a:off x="9587404" y="5761706"/>
            <a:ext cx="227403" cy="2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CA3F82-A067-4458-B6CD-0828224A7159}"/>
              </a:ext>
            </a:extLst>
          </p:cNvPr>
          <p:cNvCxnSpPr>
            <a:cxnSpLocks/>
          </p:cNvCxnSpPr>
          <p:nvPr/>
        </p:nvCxnSpPr>
        <p:spPr>
          <a:xfrm flipV="1">
            <a:off x="9587404" y="3658312"/>
            <a:ext cx="227403" cy="287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7BA8B7-1671-4264-932F-884689215363}"/>
              </a:ext>
            </a:extLst>
          </p:cNvPr>
          <p:cNvCxnSpPr>
            <a:cxnSpLocks/>
          </p:cNvCxnSpPr>
          <p:nvPr/>
        </p:nvCxnSpPr>
        <p:spPr>
          <a:xfrm>
            <a:off x="10324100" y="3928898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5A37AB-8266-4CBD-A024-1BE9B44A4CC5}"/>
              </a:ext>
            </a:extLst>
          </p:cNvPr>
          <p:cNvCxnSpPr>
            <a:cxnSpLocks/>
          </p:cNvCxnSpPr>
          <p:nvPr/>
        </p:nvCxnSpPr>
        <p:spPr>
          <a:xfrm flipV="1">
            <a:off x="10105733" y="5744734"/>
            <a:ext cx="218367" cy="2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3E2444-6766-4FB0-B518-8152E677ED31}"/>
              </a:ext>
            </a:extLst>
          </p:cNvPr>
          <p:cNvCxnSpPr>
            <a:cxnSpLocks/>
          </p:cNvCxnSpPr>
          <p:nvPr/>
        </p:nvCxnSpPr>
        <p:spPr>
          <a:xfrm flipH="1" flipV="1">
            <a:off x="10105733" y="3650327"/>
            <a:ext cx="229222" cy="278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FCD188-105E-4DF8-A890-F3E870D5124F}"/>
              </a:ext>
            </a:extLst>
          </p:cNvPr>
          <p:cNvCxnSpPr>
            <a:cxnSpLocks/>
          </p:cNvCxnSpPr>
          <p:nvPr/>
        </p:nvCxnSpPr>
        <p:spPr>
          <a:xfrm>
            <a:off x="1646522" y="3920838"/>
            <a:ext cx="0" cy="18235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023769-FE07-4BC7-827D-E7E9968DA8FE}"/>
              </a:ext>
            </a:extLst>
          </p:cNvPr>
          <p:cNvCxnSpPr>
            <a:cxnSpLocks/>
          </p:cNvCxnSpPr>
          <p:nvPr/>
        </p:nvCxnSpPr>
        <p:spPr>
          <a:xfrm flipV="1">
            <a:off x="1428155" y="5736674"/>
            <a:ext cx="218367" cy="26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8C8690-5794-407C-B1FC-4DA84AEE0F7A}"/>
              </a:ext>
            </a:extLst>
          </p:cNvPr>
          <p:cNvCxnSpPr>
            <a:cxnSpLocks/>
          </p:cNvCxnSpPr>
          <p:nvPr/>
        </p:nvCxnSpPr>
        <p:spPr>
          <a:xfrm flipH="1" flipV="1">
            <a:off x="1370895" y="3658312"/>
            <a:ext cx="275627" cy="262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A10F68-7F02-4552-B2FF-B34EB91F5295}"/>
              </a:ext>
            </a:extLst>
          </p:cNvPr>
          <p:cNvSpPr txBox="1"/>
          <p:nvPr/>
        </p:nvSpPr>
        <p:spPr>
          <a:xfrm>
            <a:off x="877948" y="3585575"/>
            <a:ext cx="1239876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600" dirty="0" err="1"/>
              <a:t>P’x</a:t>
            </a:r>
            <a:endParaRPr lang="en-US" sz="2600" dirty="0"/>
          </a:p>
          <a:p>
            <a:pPr>
              <a:spcAft>
                <a:spcPts val="800"/>
              </a:spcAft>
            </a:pPr>
            <a:endParaRPr lang="en-US" sz="2600" dirty="0"/>
          </a:p>
          <a:p>
            <a:pPr>
              <a:spcAft>
                <a:spcPts val="800"/>
              </a:spcAft>
            </a:pPr>
            <a:r>
              <a:rPr lang="en-US" sz="2600" dirty="0" err="1"/>
              <a:t>P’y</a:t>
            </a:r>
            <a:r>
              <a:rPr lang="en-US" sz="2600" dirty="0"/>
              <a:t>      =</a:t>
            </a:r>
          </a:p>
          <a:p>
            <a:pPr>
              <a:spcAft>
                <a:spcPts val="800"/>
              </a:spcAft>
            </a:pPr>
            <a:endParaRPr lang="en-US" sz="2600" dirty="0"/>
          </a:p>
          <a:p>
            <a:pPr>
              <a:spcAft>
                <a:spcPts val="800"/>
              </a:spcAft>
            </a:pPr>
            <a:r>
              <a:rPr lang="en-US" sz="2600" dirty="0" err="1"/>
              <a:t>P’z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254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1274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Symbol</vt:lpstr>
      <vt:lpstr>Office Theme</vt:lpstr>
      <vt:lpstr>Rotation about an arbitrary axis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 about an arbitrary axis</dc:title>
  <dc:creator>Nelson Lee Max</dc:creator>
  <cp:lastModifiedBy>Nelson Lee Max</cp:lastModifiedBy>
  <cp:revision>3</cp:revision>
  <dcterms:created xsi:type="dcterms:W3CDTF">2022-09-22T04:36:53Z</dcterms:created>
  <dcterms:modified xsi:type="dcterms:W3CDTF">2022-09-23T06:19:44Z</dcterms:modified>
</cp:coreProperties>
</file>