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257" r:id="rId3"/>
    <p:sldId id="281" r:id="rId4"/>
    <p:sldId id="282" r:id="rId5"/>
    <p:sldId id="284" r:id="rId6"/>
    <p:sldId id="285" r:id="rId7"/>
    <p:sldId id="286" r:id="rId8"/>
    <p:sldId id="287" r:id="rId9"/>
    <p:sldId id="475" r:id="rId10"/>
    <p:sldId id="474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289" r:id="rId20"/>
    <p:sldId id="471" r:id="rId21"/>
    <p:sldId id="472" r:id="rId22"/>
    <p:sldId id="454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0" r:id="rId34"/>
    <p:sldId id="302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DFD"/>
    <a:srgbClr val="09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2C15-C68B-42A7-B446-28C7A30E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7CEC3-7472-4EAF-A4DB-58BB6045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ACC0-53A1-406B-AB3D-AFF38BF3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6D66-75C9-4647-96DF-F7AEA583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2488-D2CC-4084-8480-9A25F6EA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50E7-A22B-4B6B-B959-D85EC9D1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9A771-5DE6-4A6C-B8AC-07A6CD3D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D79E-114B-42C7-A077-808DDE7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9B40-1B99-440A-87D2-A8777740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9CAF-527B-4A91-B92F-2F3ED8F8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6BF89-5E50-4AC2-838F-BD7CB932A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442ED-0FCB-4FF7-A03A-6A3A856C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DA9C-6801-4AA3-BE0D-BF716321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3F6D-EE89-4425-BF9E-9F30CA23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715E-44EB-4205-AE80-44E7973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7D50-5362-4DCA-A071-9BD0D2C5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6636-4F3A-4464-936B-46C06A63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3D97B-07FE-4C98-A2BC-FFA24393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9A9E-17FB-4EF0-8361-156A2001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82D8-CC61-4C4C-AC9E-F492AA18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164-0939-4BFF-B156-BDBA8D9A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D89F-E0EE-4EF7-B073-55AE003E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C193-3F2F-4CA2-BEB7-A9088762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FF40-22C6-4291-80F8-B9225630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023D-2E91-4823-8248-8BDBCF04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A703-5255-443B-9245-0B12BAE2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BF33-5AAA-4160-AF90-F72C94FA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47BFF-7000-4E14-8456-13D43896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FB7D-F461-4C55-A6AF-44F4DA5D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DE419-1130-4CA6-A8F3-531AADCF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FF27-88CA-4A72-9F61-3F5EF8FD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D4F7-113C-4C2B-A534-200B7424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D6C80-0D27-45BE-B6CE-9D44DAE4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FC22-3ACD-4DB8-9CBA-7AD5FE7B3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2AB86-EA70-41D3-8646-E4742677D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A1B2F-A83E-4B7D-8704-A79DC6F3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E32E5-F332-4AC4-86E1-36E1AE15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3896-C1A0-47F3-89B7-6838E3BF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ABA6-D724-4F53-B72D-B4A93D14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6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2F4E-F625-46C4-A4A9-A8C937F3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6D19C-6781-4AE0-9699-FCD586AE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267DE-A658-4A91-BD65-797A99B5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48D20-0076-4E6D-AE0B-9401CBBA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1252C-70A3-4F3A-BACE-C82EBB44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5B71C-E7A7-48E3-891D-3A246AC7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6DB65-5309-4CAE-9C6D-935FD25D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597A-E45C-421D-8407-37343ACC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9781-EF32-4C72-8E9E-019EFB2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242F9-8213-4074-9D69-63FC691B0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3DD5-E2A2-4529-85F5-54345C4D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4773A-DE3B-4A32-AA67-5A9F3605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B718-F64C-49E1-BFB4-1BA106C8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6066-9F3E-4B23-967E-E56E5679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923E7-E3D6-43D2-8A37-E4607813A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2A8C5-CCAA-4619-8162-4E73ED03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231AF-8AF6-4287-BFDD-5EE97B34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5684-36CE-4295-B50C-DA71EC78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0A0C2-452A-49DA-B6E5-3C88CAC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E8BE-B059-41D3-A92E-FEED1524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6D36E-5079-4FFE-A2C2-69ED6040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588F-4D05-4068-B79B-1E6ECE63F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8120-656C-456A-A29F-00C55E6F64C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B252-FF3C-4497-A98A-07FF3D74B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6C3F-2B49-4524-8D69-C9457416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21B3-8258-4A20-9E13-DF1FDFC7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5DD9F-C31B-48F0-A763-04FA4EB6D958}"/>
              </a:ext>
            </a:extLst>
          </p:cNvPr>
          <p:cNvSpPr txBox="1"/>
          <p:nvPr/>
        </p:nvSpPr>
        <p:spPr>
          <a:xfrm>
            <a:off x="567267" y="440267"/>
            <a:ext cx="672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Conceptual GPU data flow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51DA8-3E4A-4B15-A04C-39423FAB6E71}"/>
              </a:ext>
            </a:extLst>
          </p:cNvPr>
          <p:cNvSpPr/>
          <p:nvPr/>
        </p:nvSpPr>
        <p:spPr>
          <a:xfrm>
            <a:off x="1764029" y="1462791"/>
            <a:ext cx="1225785" cy="11168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2D2B2-C78E-409B-924B-0562F02571EA}"/>
              </a:ext>
            </a:extLst>
          </p:cNvPr>
          <p:cNvSpPr/>
          <p:nvPr/>
        </p:nvSpPr>
        <p:spPr>
          <a:xfrm>
            <a:off x="5309148" y="3881404"/>
            <a:ext cx="1575391" cy="10156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C9A89-ADFD-45E9-9C83-9231BA91DFDE}"/>
              </a:ext>
            </a:extLst>
          </p:cNvPr>
          <p:cNvSpPr/>
          <p:nvPr/>
        </p:nvSpPr>
        <p:spPr>
          <a:xfrm>
            <a:off x="1768257" y="3429000"/>
            <a:ext cx="1221558" cy="11168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0B876-B276-4BA9-9F90-F1C7E8750712}"/>
              </a:ext>
            </a:extLst>
          </p:cNvPr>
          <p:cNvSpPr/>
          <p:nvPr/>
        </p:nvSpPr>
        <p:spPr>
          <a:xfrm>
            <a:off x="5310911" y="1462790"/>
            <a:ext cx="2176134" cy="11168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E2FE8-A2FF-4EAE-82C5-839633D6091D}"/>
              </a:ext>
            </a:extLst>
          </p:cNvPr>
          <p:cNvSpPr/>
          <p:nvPr/>
        </p:nvSpPr>
        <p:spPr>
          <a:xfrm>
            <a:off x="9085362" y="4672820"/>
            <a:ext cx="1089595" cy="101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FD034-7FD6-43A1-9DF5-DCFBD658F0B1}"/>
              </a:ext>
            </a:extLst>
          </p:cNvPr>
          <p:cNvSpPr/>
          <p:nvPr/>
        </p:nvSpPr>
        <p:spPr>
          <a:xfrm>
            <a:off x="9085361" y="5860676"/>
            <a:ext cx="1089595" cy="7987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067C4-2517-47B5-A131-37C8F5ADEC26}"/>
              </a:ext>
            </a:extLst>
          </p:cNvPr>
          <p:cNvSpPr/>
          <p:nvPr/>
        </p:nvSpPr>
        <p:spPr>
          <a:xfrm>
            <a:off x="9068745" y="3412565"/>
            <a:ext cx="1106211" cy="11168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3A6B28-C5D9-4872-905B-F414D786DA97}"/>
              </a:ext>
            </a:extLst>
          </p:cNvPr>
          <p:cNvCxnSpPr>
            <a:cxnSpLocks/>
          </p:cNvCxnSpPr>
          <p:nvPr/>
        </p:nvCxnSpPr>
        <p:spPr>
          <a:xfrm>
            <a:off x="204025" y="1979750"/>
            <a:ext cx="154497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54CCAB-E19C-4E50-936D-46340673818C}"/>
              </a:ext>
            </a:extLst>
          </p:cNvPr>
          <p:cNvSpPr txBox="1"/>
          <p:nvPr/>
        </p:nvSpPr>
        <p:spPr>
          <a:xfrm>
            <a:off x="374082" y="1610069"/>
            <a:ext cx="126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per-vertex</a:t>
            </a:r>
          </a:p>
          <a:p>
            <a:r>
              <a:rPr lang="en-US" sz="2000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8FA5DE-2420-4353-8987-A8B1E5797C25}"/>
              </a:ext>
            </a:extLst>
          </p:cNvPr>
          <p:cNvSpPr txBox="1"/>
          <p:nvPr/>
        </p:nvSpPr>
        <p:spPr>
          <a:xfrm>
            <a:off x="1880748" y="1513370"/>
            <a:ext cx="1072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Vertex </a:t>
            </a:r>
          </a:p>
          <a:p>
            <a:r>
              <a:rPr lang="en-US" sz="2000" dirty="0"/>
              <a:t>Shader</a:t>
            </a:r>
          </a:p>
          <a:p>
            <a:r>
              <a:rPr lang="en-US" sz="2000" dirty="0"/>
              <a:t>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FD42B-BE56-4365-BB59-3638433F10D2}"/>
              </a:ext>
            </a:extLst>
          </p:cNvPr>
          <p:cNvSpPr txBox="1"/>
          <p:nvPr/>
        </p:nvSpPr>
        <p:spPr>
          <a:xfrm>
            <a:off x="5430513" y="1508417"/>
            <a:ext cx="209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Scan conversion </a:t>
            </a:r>
          </a:p>
          <a:p>
            <a:r>
              <a:rPr lang="en-US" sz="2000" dirty="0">
                <a:highlight>
                  <a:srgbClr val="FFFF00"/>
                </a:highlight>
              </a:rPr>
              <a:t>and variable</a:t>
            </a:r>
          </a:p>
          <a:p>
            <a:r>
              <a:rPr lang="en-US" sz="2000" dirty="0">
                <a:highlight>
                  <a:srgbClr val="FFFF00"/>
                </a:highlight>
              </a:rPr>
              <a:t>data interpolation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E012F-2938-488D-9E7F-E448031CF09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989814" y="2021202"/>
            <a:ext cx="2321097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91924C-E10B-453A-AC6E-8801926C8C26}"/>
              </a:ext>
            </a:extLst>
          </p:cNvPr>
          <p:cNvSpPr txBox="1"/>
          <p:nvPr/>
        </p:nvSpPr>
        <p:spPr>
          <a:xfrm>
            <a:off x="3216771" y="1656688"/>
            <a:ext cx="1788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transformed</a:t>
            </a:r>
          </a:p>
          <a:p>
            <a:r>
              <a:rPr lang="en-US" sz="2000" dirty="0"/>
              <a:t>per-vertex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A29FA2-030B-4312-860F-3E5D350B7C68}"/>
              </a:ext>
            </a:extLst>
          </p:cNvPr>
          <p:cNvSpPr txBox="1"/>
          <p:nvPr/>
        </p:nvSpPr>
        <p:spPr>
          <a:xfrm>
            <a:off x="1793978" y="3479579"/>
            <a:ext cx="124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Fragment </a:t>
            </a:r>
          </a:p>
          <a:p>
            <a:r>
              <a:rPr lang="en-US" sz="2000" dirty="0"/>
              <a:t>Shader</a:t>
            </a:r>
          </a:p>
          <a:p>
            <a:r>
              <a:rPr lang="en-US" sz="2000" dirty="0"/>
              <a:t>program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D7D04D8-99CE-4E3F-9563-2236A2C77F0A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964314" y="994336"/>
            <a:ext cx="849386" cy="4019942"/>
          </a:xfrm>
          <a:prstGeom prst="bentConnector3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554EC9-1B11-4C3C-BF7B-ACCA8AC0ACD4}"/>
              </a:ext>
            </a:extLst>
          </p:cNvPr>
          <p:cNvSpPr txBox="1"/>
          <p:nvPr/>
        </p:nvSpPr>
        <p:spPr>
          <a:xfrm>
            <a:off x="3213759" y="2611084"/>
            <a:ext cx="23195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highlight>
                  <a:srgbClr val="FFFF00"/>
                </a:highlight>
              </a:rPr>
              <a:t>fragments with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highlight>
                  <a:srgbClr val="FFFF00"/>
                </a:highlight>
              </a:rPr>
              <a:t>per-fragment data 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820D7-D647-44AF-B560-B00718B45536}"/>
              </a:ext>
            </a:extLst>
          </p:cNvPr>
          <p:cNvSpPr txBox="1"/>
          <p:nvPr/>
        </p:nvSpPr>
        <p:spPr>
          <a:xfrm>
            <a:off x="9081706" y="3627025"/>
            <a:ext cx="124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Texture</a:t>
            </a:r>
          </a:p>
          <a:p>
            <a:r>
              <a:rPr lang="en-US" sz="2000" dirty="0"/>
              <a:t>Memory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9A2F0A-70BC-4B24-AC81-700430C40B1C}"/>
              </a:ext>
            </a:extLst>
          </p:cNvPr>
          <p:cNvCxnSpPr>
            <a:cxnSpLocks/>
          </p:cNvCxnSpPr>
          <p:nvPr/>
        </p:nvCxnSpPr>
        <p:spPr>
          <a:xfrm>
            <a:off x="2981977" y="3701151"/>
            <a:ext cx="611262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3117C8-AAF6-48C0-A7A6-A9EBA0680B3F}"/>
              </a:ext>
            </a:extLst>
          </p:cNvPr>
          <p:cNvSpPr txBox="1"/>
          <p:nvPr/>
        </p:nvSpPr>
        <p:spPr>
          <a:xfrm>
            <a:off x="7134082" y="4722009"/>
            <a:ext cx="231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 address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B2BE93-7909-4533-8275-2B3BEEAD809E}"/>
              </a:ext>
            </a:extLst>
          </p:cNvPr>
          <p:cNvCxnSpPr>
            <a:cxnSpLocks/>
          </p:cNvCxnSpPr>
          <p:nvPr/>
        </p:nvCxnSpPr>
        <p:spPr>
          <a:xfrm flipH="1">
            <a:off x="6884539" y="4318877"/>
            <a:ext cx="219716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9817ED0-51E6-48B2-9C00-FAA77C1960EB}"/>
              </a:ext>
            </a:extLst>
          </p:cNvPr>
          <p:cNvSpPr txBox="1"/>
          <p:nvPr/>
        </p:nvSpPr>
        <p:spPr>
          <a:xfrm>
            <a:off x="5398714" y="3888809"/>
            <a:ext cx="165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Bilinear</a:t>
            </a:r>
          </a:p>
          <a:p>
            <a:r>
              <a:rPr lang="en-US" sz="2000" dirty="0"/>
              <a:t>texture</a:t>
            </a:r>
          </a:p>
          <a:p>
            <a:r>
              <a:rPr lang="en-US" sz="2000" dirty="0"/>
              <a:t>interpolation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F7D78-7693-4136-A6CC-65342FD226C8}"/>
              </a:ext>
            </a:extLst>
          </p:cNvPr>
          <p:cNvSpPr txBox="1"/>
          <p:nvPr/>
        </p:nvSpPr>
        <p:spPr>
          <a:xfrm>
            <a:off x="7363660" y="3973899"/>
            <a:ext cx="123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from</a:t>
            </a:r>
          </a:p>
          <a:p>
            <a:r>
              <a:rPr lang="en-US" sz="2000" dirty="0"/>
              <a:t>4 texels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445029-15D7-4B11-A0AA-2466B37D7641}"/>
              </a:ext>
            </a:extLst>
          </p:cNvPr>
          <p:cNvCxnSpPr>
            <a:cxnSpLocks/>
          </p:cNvCxnSpPr>
          <p:nvPr/>
        </p:nvCxnSpPr>
        <p:spPr>
          <a:xfrm flipH="1">
            <a:off x="3000580" y="4275844"/>
            <a:ext cx="229914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41ADDC-D3C1-49A6-882A-FFC0FA092A8A}"/>
              </a:ext>
            </a:extLst>
          </p:cNvPr>
          <p:cNvSpPr txBox="1"/>
          <p:nvPr/>
        </p:nvSpPr>
        <p:spPr>
          <a:xfrm>
            <a:off x="3214717" y="3921901"/>
            <a:ext cx="123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texel</a:t>
            </a:r>
          </a:p>
          <a:p>
            <a:r>
              <a:rPr lang="en-US" sz="2000" dirty="0"/>
              <a:t>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19A26E-0D36-4CF7-A4C9-A22CB4BF7D9F}"/>
              </a:ext>
            </a:extLst>
          </p:cNvPr>
          <p:cNvSpPr/>
          <p:nvPr/>
        </p:nvSpPr>
        <p:spPr>
          <a:xfrm>
            <a:off x="5310744" y="5411726"/>
            <a:ext cx="1579540" cy="12476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1D3399-0353-44D2-AA4A-EE6590BC78C2}"/>
              </a:ext>
            </a:extLst>
          </p:cNvPr>
          <p:cNvSpPr txBox="1"/>
          <p:nvPr/>
        </p:nvSpPr>
        <p:spPr>
          <a:xfrm>
            <a:off x="5403790" y="5531352"/>
            <a:ext cx="189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Compositing</a:t>
            </a:r>
          </a:p>
          <a:p>
            <a:r>
              <a:rPr lang="en-US" sz="2000" dirty="0">
                <a:highlight>
                  <a:srgbClr val="FFFF00"/>
                </a:highlight>
              </a:rPr>
              <a:t>and</a:t>
            </a:r>
          </a:p>
          <a:p>
            <a:r>
              <a:rPr lang="en-US" sz="2000" dirty="0">
                <a:highlight>
                  <a:srgbClr val="FFFF00"/>
                </a:highlight>
              </a:rPr>
              <a:t>Depth Test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FF484B-BD8C-426A-B104-46EBCB574B25}"/>
              </a:ext>
            </a:extLst>
          </p:cNvPr>
          <p:cNvCxnSpPr>
            <a:cxnSpLocks/>
          </p:cNvCxnSpPr>
          <p:nvPr/>
        </p:nvCxnSpPr>
        <p:spPr>
          <a:xfrm>
            <a:off x="2788984" y="4566130"/>
            <a:ext cx="5306" cy="5294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462986-BCE1-4671-90AD-E202AB66F9EA}"/>
              </a:ext>
            </a:extLst>
          </p:cNvPr>
          <p:cNvCxnSpPr>
            <a:cxnSpLocks/>
          </p:cNvCxnSpPr>
          <p:nvPr/>
        </p:nvCxnSpPr>
        <p:spPr>
          <a:xfrm>
            <a:off x="2788984" y="5080569"/>
            <a:ext cx="629637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67BDD8-EB5E-4BCA-B8B7-3D9A014883D7}"/>
              </a:ext>
            </a:extLst>
          </p:cNvPr>
          <p:cNvCxnSpPr>
            <a:cxnSpLocks/>
          </p:cNvCxnSpPr>
          <p:nvPr/>
        </p:nvCxnSpPr>
        <p:spPr>
          <a:xfrm>
            <a:off x="2089150" y="4533900"/>
            <a:ext cx="0" cy="18224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A28D3F-7A19-4D27-B310-794D2BB8BB4B}"/>
              </a:ext>
            </a:extLst>
          </p:cNvPr>
          <p:cNvCxnSpPr>
            <a:cxnSpLocks/>
          </p:cNvCxnSpPr>
          <p:nvPr/>
        </p:nvCxnSpPr>
        <p:spPr>
          <a:xfrm flipV="1">
            <a:off x="2399227" y="5567082"/>
            <a:ext cx="2925808" cy="475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B76A45-C0D0-4E63-92EE-DF48BC075A88}"/>
              </a:ext>
            </a:extLst>
          </p:cNvPr>
          <p:cNvCxnSpPr>
            <a:cxnSpLocks/>
          </p:cNvCxnSpPr>
          <p:nvPr/>
        </p:nvCxnSpPr>
        <p:spPr>
          <a:xfrm flipV="1">
            <a:off x="2088814" y="6333832"/>
            <a:ext cx="3220334" cy="923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1832E0F-0C5E-4BF8-B155-3506320A01EF}"/>
              </a:ext>
            </a:extLst>
          </p:cNvPr>
          <p:cNvSpPr txBox="1"/>
          <p:nvPr/>
        </p:nvSpPr>
        <p:spPr>
          <a:xfrm>
            <a:off x="9186985" y="4685650"/>
            <a:ext cx="1274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dirty="0"/>
              <a:t>Frame</a:t>
            </a:r>
          </a:p>
          <a:p>
            <a:r>
              <a:rPr lang="en-US" sz="2000" dirty="0"/>
              <a:t>Buffer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176F9D-F184-469B-820C-DDD2BF15D4C7}"/>
              </a:ext>
            </a:extLst>
          </p:cNvPr>
          <p:cNvCxnSpPr>
            <a:cxnSpLocks/>
          </p:cNvCxnSpPr>
          <p:nvPr/>
        </p:nvCxnSpPr>
        <p:spPr>
          <a:xfrm>
            <a:off x="6884539" y="5571837"/>
            <a:ext cx="2200823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904F3C9-E7C0-4532-9098-EDBB59878449}"/>
              </a:ext>
            </a:extLst>
          </p:cNvPr>
          <p:cNvSpPr txBox="1"/>
          <p:nvPr/>
        </p:nvSpPr>
        <p:spPr>
          <a:xfrm>
            <a:off x="7107031" y="3341559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texel address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1732D2-81DF-429F-B893-F142B98928F2}"/>
              </a:ext>
            </a:extLst>
          </p:cNvPr>
          <p:cNvSpPr txBox="1"/>
          <p:nvPr/>
        </p:nvSpPr>
        <p:spPr>
          <a:xfrm>
            <a:off x="9186985" y="5881147"/>
            <a:ext cx="127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</a:t>
            </a:r>
          </a:p>
          <a:p>
            <a:r>
              <a:rPr lang="en-US" sz="2000" dirty="0"/>
              <a:t>Buffer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30DCA5-FAD8-46CC-9F71-6E2A7B454AF3}"/>
              </a:ext>
            </a:extLst>
          </p:cNvPr>
          <p:cNvSpPr txBox="1"/>
          <p:nvPr/>
        </p:nvSpPr>
        <p:spPr>
          <a:xfrm>
            <a:off x="3215287" y="5967510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F7998B-97C7-4EEE-B4BC-51E1434B9F37}"/>
              </a:ext>
            </a:extLst>
          </p:cNvPr>
          <p:cNvSpPr txBox="1"/>
          <p:nvPr/>
        </p:nvSpPr>
        <p:spPr>
          <a:xfrm>
            <a:off x="3219635" y="5199489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RGBA color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4C2C67-119C-4426-AF38-DD2F59A46AE5}"/>
              </a:ext>
            </a:extLst>
          </p:cNvPr>
          <p:cNvCxnSpPr>
            <a:cxnSpLocks/>
          </p:cNvCxnSpPr>
          <p:nvPr/>
        </p:nvCxnSpPr>
        <p:spPr>
          <a:xfrm>
            <a:off x="8817154" y="5620186"/>
            <a:ext cx="615" cy="4436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C1F38C9-2361-4763-AE57-33ED7E3C255F}"/>
              </a:ext>
            </a:extLst>
          </p:cNvPr>
          <p:cNvCxnSpPr>
            <a:cxnSpLocks/>
          </p:cNvCxnSpPr>
          <p:nvPr/>
        </p:nvCxnSpPr>
        <p:spPr>
          <a:xfrm>
            <a:off x="8819535" y="6049818"/>
            <a:ext cx="275062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6E04ED-5252-437A-B492-62AB846ED921}"/>
              </a:ext>
            </a:extLst>
          </p:cNvPr>
          <p:cNvCxnSpPr>
            <a:cxnSpLocks/>
          </p:cNvCxnSpPr>
          <p:nvPr/>
        </p:nvCxnSpPr>
        <p:spPr>
          <a:xfrm>
            <a:off x="6884539" y="6333832"/>
            <a:ext cx="2186970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C6EFF4F-50CD-4107-B25C-ADB74B2EFC96}"/>
              </a:ext>
            </a:extLst>
          </p:cNvPr>
          <p:cNvSpPr txBox="1"/>
          <p:nvPr/>
        </p:nvSpPr>
        <p:spPr>
          <a:xfrm>
            <a:off x="7520113" y="5215042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RGBA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4BAE5B-C827-4E7B-8370-6F263A6634EF}"/>
              </a:ext>
            </a:extLst>
          </p:cNvPr>
          <p:cNvSpPr txBox="1"/>
          <p:nvPr/>
        </p:nvSpPr>
        <p:spPr>
          <a:xfrm>
            <a:off x="7569643" y="5967510"/>
            <a:ext cx="1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A1E393-C6F6-4C93-9B11-4C8BBA9D1BBD}"/>
              </a:ext>
            </a:extLst>
          </p:cNvPr>
          <p:cNvCxnSpPr>
            <a:cxnSpLocks/>
          </p:cNvCxnSpPr>
          <p:nvPr/>
        </p:nvCxnSpPr>
        <p:spPr>
          <a:xfrm>
            <a:off x="8819535" y="5093449"/>
            <a:ext cx="0" cy="4437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DA1AFF5-4A6A-446B-B1E8-F41AFAB0DD05}"/>
              </a:ext>
            </a:extLst>
          </p:cNvPr>
          <p:cNvCxnSpPr>
            <a:cxnSpLocks/>
          </p:cNvCxnSpPr>
          <p:nvPr/>
        </p:nvCxnSpPr>
        <p:spPr>
          <a:xfrm>
            <a:off x="2401146" y="4558302"/>
            <a:ext cx="0" cy="10233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3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E1BCB-CC92-4E97-B6E9-1C5CCE539363}"/>
              </a:ext>
            </a:extLst>
          </p:cNvPr>
          <p:cNvSpPr txBox="1"/>
          <p:nvPr/>
        </p:nvSpPr>
        <p:spPr>
          <a:xfrm>
            <a:off x="509046" y="546755"/>
            <a:ext cx="1168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 f(x) = y1 f1(x) + y2 f2(x).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9BB11-4C20-4568-826D-9A6F74656C7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E89F8-98A0-4C90-A331-68CEE09E958D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340B5-6EDC-47C4-A385-03929DDB7380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E6407-FFAE-40A3-B660-D868947F410A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D7CB-4934-44ED-A470-90F8C6911A6E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F8D7-A087-421F-AFE9-1FBA1824452D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34DB-8395-451D-A8A2-92C485309CC1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DA2B-3171-4DF6-A4E9-04D8E2555099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733BD-600B-4D12-951C-CB1DE0F20D1F}"/>
              </a:ext>
            </a:extLst>
          </p:cNvPr>
          <p:cNvSpPr txBox="1"/>
          <p:nvPr/>
        </p:nvSpPr>
        <p:spPr>
          <a:xfrm>
            <a:off x="2867245" y="44027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= (x1, y1)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E74-18B1-4BDB-93FA-47F8F1751251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2D072-A8D3-409D-B04E-B6E50E9D5058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DCF7A-D595-49D3-8C67-4F481E8F22F6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67E79-EF14-4404-8C85-BA0D5F4CD33F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B3226-1C0B-422F-B802-744A161B41C4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D74CB8-D04B-421C-9963-5E479F4D54C3}"/>
              </a:ext>
            </a:extLst>
          </p:cNvPr>
          <p:cNvCxnSpPr>
            <a:cxnSpLocks/>
          </p:cNvCxnSpPr>
          <p:nvPr/>
        </p:nvCxnSpPr>
        <p:spPr>
          <a:xfrm flipH="1">
            <a:off x="1445495" y="3429000"/>
            <a:ext cx="6210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C3F4CC-A035-44E2-BE75-5BB7B53EA2A0}"/>
              </a:ext>
            </a:extLst>
          </p:cNvPr>
          <p:cNvCxnSpPr>
            <a:cxnSpLocks/>
          </p:cNvCxnSpPr>
          <p:nvPr/>
        </p:nvCxnSpPr>
        <p:spPr>
          <a:xfrm flipH="1">
            <a:off x="1445488" y="4447214"/>
            <a:ext cx="144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51997B-5977-49FA-B81A-C951C0296DDD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D7E85-505A-4B20-A342-189935B2437A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61A5-F301-4CAF-B324-A121A4B6F421}"/>
              </a:ext>
            </a:extLst>
          </p:cNvPr>
          <p:cNvSpPr txBox="1"/>
          <p:nvPr/>
        </p:nvSpPr>
        <p:spPr>
          <a:xfrm>
            <a:off x="2867245" y="485996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8A92A-7A06-4CED-BE55-0EB090B0B56A}"/>
              </a:ext>
            </a:extLst>
          </p:cNvPr>
          <p:cNvSpPr txBox="1"/>
          <p:nvPr/>
        </p:nvSpPr>
        <p:spPr>
          <a:xfrm>
            <a:off x="6091920" y="401847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08FFB-3194-42EA-B661-801FA0C8DB54}"/>
              </a:ext>
            </a:extLst>
          </p:cNvPr>
          <p:cNvSpPr txBox="1"/>
          <p:nvPr/>
        </p:nvSpPr>
        <p:spPr>
          <a:xfrm>
            <a:off x="1138783" y="3226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046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E1BCB-CC92-4E97-B6E9-1C5CCE539363}"/>
              </a:ext>
            </a:extLst>
          </p:cNvPr>
          <p:cNvSpPr txBox="1"/>
          <p:nvPr/>
        </p:nvSpPr>
        <p:spPr>
          <a:xfrm>
            <a:off x="509046" y="546755"/>
            <a:ext cx="1168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 f(x) = y1 f1(x) + y2 f2(x).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9BB11-4C20-4568-826D-9A6F74656C7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E89F8-98A0-4C90-A331-68CEE09E958D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340B5-6EDC-47C4-A385-03929DDB7380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E6407-FFAE-40A3-B660-D868947F410A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D7CB-4934-44ED-A470-90F8C6911A6E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F8D7-A087-421F-AFE9-1FBA1824452D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34DB-8395-451D-A8A2-92C485309CC1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DA2B-3171-4DF6-A4E9-04D8E2555099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733BD-600B-4D12-951C-CB1DE0F20D1F}"/>
              </a:ext>
            </a:extLst>
          </p:cNvPr>
          <p:cNvSpPr txBox="1"/>
          <p:nvPr/>
        </p:nvSpPr>
        <p:spPr>
          <a:xfrm>
            <a:off x="2867245" y="44027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= (x1, y1)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E74-18B1-4BDB-93FA-47F8F1751251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2D072-A8D3-409D-B04E-B6E50E9D5058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DCF7A-D595-49D3-8C67-4F481E8F22F6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67E79-EF14-4404-8C85-BA0D5F4CD33F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B3226-1C0B-422F-B802-744A161B41C4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D74CB8-D04B-421C-9963-5E479F4D54C3}"/>
              </a:ext>
            </a:extLst>
          </p:cNvPr>
          <p:cNvCxnSpPr>
            <a:cxnSpLocks/>
          </p:cNvCxnSpPr>
          <p:nvPr/>
        </p:nvCxnSpPr>
        <p:spPr>
          <a:xfrm flipH="1">
            <a:off x="1445495" y="3429000"/>
            <a:ext cx="6210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C3F4CC-A035-44E2-BE75-5BB7B53EA2A0}"/>
              </a:ext>
            </a:extLst>
          </p:cNvPr>
          <p:cNvCxnSpPr>
            <a:cxnSpLocks/>
          </p:cNvCxnSpPr>
          <p:nvPr/>
        </p:nvCxnSpPr>
        <p:spPr>
          <a:xfrm flipH="1">
            <a:off x="1445488" y="4447214"/>
            <a:ext cx="144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51997B-5977-49FA-B81A-C951C0296DDD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D7E85-505A-4B20-A342-189935B2437A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61A5-F301-4CAF-B324-A121A4B6F421}"/>
              </a:ext>
            </a:extLst>
          </p:cNvPr>
          <p:cNvSpPr txBox="1"/>
          <p:nvPr/>
        </p:nvSpPr>
        <p:spPr>
          <a:xfrm>
            <a:off x="2867245" y="485996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8A92A-7A06-4CED-BE55-0EB090B0B56A}"/>
              </a:ext>
            </a:extLst>
          </p:cNvPr>
          <p:cNvSpPr txBox="1"/>
          <p:nvPr/>
        </p:nvSpPr>
        <p:spPr>
          <a:xfrm>
            <a:off x="6091920" y="401847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08FFB-3194-42EA-B661-801FA0C8DB54}"/>
              </a:ext>
            </a:extLst>
          </p:cNvPr>
          <p:cNvSpPr txBox="1"/>
          <p:nvPr/>
        </p:nvSpPr>
        <p:spPr>
          <a:xfrm>
            <a:off x="1138783" y="3226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4F00EF-97D8-41B6-8F27-71292770CB14}"/>
              </a:ext>
            </a:extLst>
          </p:cNvPr>
          <p:cNvCxnSpPr>
            <a:cxnSpLocks/>
          </p:cNvCxnSpPr>
          <p:nvPr/>
        </p:nvCxnSpPr>
        <p:spPr>
          <a:xfrm flipH="1" flipV="1">
            <a:off x="2894136" y="3429000"/>
            <a:ext cx="1285" cy="2417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9828C2-4CDA-47CB-AC6B-243D62E222E9}"/>
              </a:ext>
            </a:extLst>
          </p:cNvPr>
          <p:cNvCxnSpPr>
            <a:cxnSpLocks/>
          </p:cNvCxnSpPr>
          <p:nvPr/>
        </p:nvCxnSpPr>
        <p:spPr>
          <a:xfrm flipH="1" flipV="1">
            <a:off x="2899410" y="3430623"/>
            <a:ext cx="3193057" cy="242890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FACA79-FB03-4459-A215-B2FEB7DF215C}"/>
              </a:ext>
            </a:extLst>
          </p:cNvPr>
          <p:cNvCxnSpPr/>
          <p:nvPr/>
        </p:nvCxnSpPr>
        <p:spPr>
          <a:xfrm>
            <a:off x="1138783" y="2085247"/>
            <a:ext cx="6095735" cy="46472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396C59-40AC-414A-A53D-07FBF9974F27}"/>
              </a:ext>
            </a:extLst>
          </p:cNvPr>
          <p:cNvSpPr txBox="1"/>
          <p:nvPr/>
        </p:nvSpPr>
        <p:spPr>
          <a:xfrm>
            <a:off x="7983372" y="1827614"/>
            <a:ext cx="3894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00B0F0"/>
                </a:solidFill>
              </a:rPr>
              <a:t>light blue </a:t>
            </a:r>
            <a:r>
              <a:rPr lang="en-US" sz="2800" dirty="0"/>
              <a:t>line is the graph of f1(x).</a:t>
            </a:r>
          </a:p>
          <a:p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47127A-2A99-4F5A-AB35-4ABC0E420A1B}"/>
              </a:ext>
            </a:extLst>
          </p:cNvPr>
          <p:cNvSpPr txBox="1"/>
          <p:nvPr/>
        </p:nvSpPr>
        <p:spPr>
          <a:xfrm>
            <a:off x="4999740" y="47710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f1(x)</a:t>
            </a:r>
          </a:p>
        </p:txBody>
      </p:sp>
    </p:spTree>
    <p:extLst>
      <p:ext uri="{BB962C8B-B14F-4D97-AF65-F5344CB8AC3E}">
        <p14:creationId xmlns:p14="http://schemas.microsoft.com/office/powerpoint/2010/main" val="69292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E1BCB-CC92-4E97-B6E9-1C5CCE539363}"/>
              </a:ext>
            </a:extLst>
          </p:cNvPr>
          <p:cNvSpPr txBox="1"/>
          <p:nvPr/>
        </p:nvSpPr>
        <p:spPr>
          <a:xfrm>
            <a:off x="509046" y="546755"/>
            <a:ext cx="1168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 f(x) = y1 f1(x) + y2 f2(x).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9BB11-4C20-4568-826D-9A6F74656C7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E89F8-98A0-4C90-A331-68CEE09E958D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340B5-6EDC-47C4-A385-03929DDB7380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E6407-FFAE-40A3-B660-D868947F410A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D7CB-4934-44ED-A470-90F8C6911A6E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F8D7-A087-421F-AFE9-1FBA1824452D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34DB-8395-451D-A8A2-92C485309CC1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DA2B-3171-4DF6-A4E9-04D8E2555099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E74-18B1-4BDB-93FA-47F8F1751251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2D072-A8D3-409D-B04E-B6E50E9D5058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DCF7A-D595-49D3-8C67-4F481E8F22F6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67E79-EF14-4404-8C85-BA0D5F4CD33F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B3226-1C0B-422F-B802-744A161B41C4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D74CB8-D04B-421C-9963-5E479F4D54C3}"/>
              </a:ext>
            </a:extLst>
          </p:cNvPr>
          <p:cNvCxnSpPr>
            <a:cxnSpLocks/>
          </p:cNvCxnSpPr>
          <p:nvPr/>
        </p:nvCxnSpPr>
        <p:spPr>
          <a:xfrm flipH="1">
            <a:off x="1445495" y="3429000"/>
            <a:ext cx="6210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C3F4CC-A035-44E2-BE75-5BB7B53EA2A0}"/>
              </a:ext>
            </a:extLst>
          </p:cNvPr>
          <p:cNvCxnSpPr>
            <a:cxnSpLocks/>
          </p:cNvCxnSpPr>
          <p:nvPr/>
        </p:nvCxnSpPr>
        <p:spPr>
          <a:xfrm flipH="1">
            <a:off x="1445488" y="4447214"/>
            <a:ext cx="144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51997B-5977-49FA-B81A-C951C0296DDD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D7E85-505A-4B20-A342-189935B2437A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61A5-F301-4CAF-B324-A121A4B6F421}"/>
              </a:ext>
            </a:extLst>
          </p:cNvPr>
          <p:cNvSpPr txBox="1"/>
          <p:nvPr/>
        </p:nvSpPr>
        <p:spPr>
          <a:xfrm>
            <a:off x="2867245" y="485996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8A92A-7A06-4CED-BE55-0EB090B0B56A}"/>
              </a:ext>
            </a:extLst>
          </p:cNvPr>
          <p:cNvSpPr txBox="1"/>
          <p:nvPr/>
        </p:nvSpPr>
        <p:spPr>
          <a:xfrm>
            <a:off x="6091920" y="401847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08FFB-3194-42EA-B661-801FA0C8DB54}"/>
              </a:ext>
            </a:extLst>
          </p:cNvPr>
          <p:cNvSpPr txBox="1"/>
          <p:nvPr/>
        </p:nvSpPr>
        <p:spPr>
          <a:xfrm>
            <a:off x="1138783" y="3226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4F00EF-97D8-41B6-8F27-71292770CB14}"/>
              </a:ext>
            </a:extLst>
          </p:cNvPr>
          <p:cNvCxnSpPr>
            <a:cxnSpLocks/>
          </p:cNvCxnSpPr>
          <p:nvPr/>
        </p:nvCxnSpPr>
        <p:spPr>
          <a:xfrm flipH="1" flipV="1">
            <a:off x="2894136" y="3429000"/>
            <a:ext cx="1285" cy="2417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9828C2-4CDA-47CB-AC6B-243D62E222E9}"/>
              </a:ext>
            </a:extLst>
          </p:cNvPr>
          <p:cNvCxnSpPr>
            <a:cxnSpLocks/>
          </p:cNvCxnSpPr>
          <p:nvPr/>
        </p:nvCxnSpPr>
        <p:spPr>
          <a:xfrm flipH="1" flipV="1">
            <a:off x="2899410" y="3430623"/>
            <a:ext cx="3193057" cy="242890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FACA79-FB03-4459-A215-B2FEB7DF215C}"/>
              </a:ext>
            </a:extLst>
          </p:cNvPr>
          <p:cNvCxnSpPr/>
          <p:nvPr/>
        </p:nvCxnSpPr>
        <p:spPr>
          <a:xfrm>
            <a:off x="1138783" y="2085247"/>
            <a:ext cx="6095735" cy="464724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396C59-40AC-414A-A53D-07FBF9974F27}"/>
              </a:ext>
            </a:extLst>
          </p:cNvPr>
          <p:cNvSpPr txBox="1"/>
          <p:nvPr/>
        </p:nvSpPr>
        <p:spPr>
          <a:xfrm>
            <a:off x="7983372" y="1827614"/>
            <a:ext cx="38948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00B0F0"/>
                </a:solidFill>
              </a:rPr>
              <a:t>light blue </a:t>
            </a:r>
            <a:r>
              <a:rPr lang="en-US" sz="2800" dirty="0"/>
              <a:t>line is the graph of f1(x). The </a:t>
            </a:r>
            <a:r>
              <a:rPr lang="en-US" sz="2800" dirty="0">
                <a:solidFill>
                  <a:srgbClr val="150DFD"/>
                </a:solidFill>
              </a:rPr>
              <a:t>dark blue</a:t>
            </a:r>
            <a:r>
              <a:rPr lang="en-US" sz="2800" dirty="0"/>
              <a:t> line is the graph of y1 f1(x), with value y1 at x = x1, and value 0 at x = x2.</a:t>
            </a:r>
          </a:p>
          <a:p>
            <a:endParaRPr lang="en-US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74C996-987B-4329-8046-EB2075061CC2}"/>
              </a:ext>
            </a:extLst>
          </p:cNvPr>
          <p:cNvCxnSpPr>
            <a:cxnSpLocks/>
          </p:cNvCxnSpPr>
          <p:nvPr/>
        </p:nvCxnSpPr>
        <p:spPr>
          <a:xfrm>
            <a:off x="626417" y="3407459"/>
            <a:ext cx="7141611" cy="3201991"/>
          </a:xfrm>
          <a:prstGeom prst="line">
            <a:avLst/>
          </a:prstGeom>
          <a:ln w="12700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59459-AB62-48BD-9377-3F665F7EDDFF}"/>
              </a:ext>
            </a:extLst>
          </p:cNvPr>
          <p:cNvCxnSpPr>
            <a:cxnSpLocks/>
          </p:cNvCxnSpPr>
          <p:nvPr/>
        </p:nvCxnSpPr>
        <p:spPr>
          <a:xfrm>
            <a:off x="2883701" y="4431656"/>
            <a:ext cx="3212029" cy="1436503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C8FEF6-22A2-4890-8923-8BDEC9A1AB18}"/>
              </a:ext>
            </a:extLst>
          </p:cNvPr>
          <p:cNvSpPr txBox="1"/>
          <p:nvPr/>
        </p:nvSpPr>
        <p:spPr>
          <a:xfrm>
            <a:off x="3657046" y="5098178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0DFD"/>
                </a:solidFill>
              </a:rPr>
              <a:t>y1 f1(x)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00C750-950F-4772-BC20-86A46CA7D340}"/>
              </a:ext>
            </a:extLst>
          </p:cNvPr>
          <p:cNvCxnSpPr>
            <a:cxnSpLocks/>
          </p:cNvCxnSpPr>
          <p:nvPr/>
        </p:nvCxnSpPr>
        <p:spPr>
          <a:xfrm flipH="1" flipV="1">
            <a:off x="2893869" y="4423211"/>
            <a:ext cx="2710" cy="141954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13D85D-12CA-4279-8AB2-343562559685}"/>
              </a:ext>
            </a:extLst>
          </p:cNvPr>
          <p:cNvSpPr txBox="1"/>
          <p:nvPr/>
        </p:nvSpPr>
        <p:spPr>
          <a:xfrm>
            <a:off x="4999740" y="47710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f1(x)</a:t>
            </a:r>
          </a:p>
        </p:txBody>
      </p:sp>
    </p:spTree>
    <p:extLst>
      <p:ext uri="{BB962C8B-B14F-4D97-AF65-F5344CB8AC3E}">
        <p14:creationId xmlns:p14="http://schemas.microsoft.com/office/powerpoint/2010/main" val="252045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E1BCB-CC92-4E97-B6E9-1C5CCE539363}"/>
              </a:ext>
            </a:extLst>
          </p:cNvPr>
          <p:cNvSpPr txBox="1"/>
          <p:nvPr/>
        </p:nvSpPr>
        <p:spPr>
          <a:xfrm>
            <a:off x="509046" y="546755"/>
            <a:ext cx="1168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 f(x) = y1 f1(x) + y2 f2(x).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9BB11-4C20-4568-826D-9A6F74656C7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E89F8-98A0-4C90-A331-68CEE09E958D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340B5-6EDC-47C4-A385-03929DDB7380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E6407-FFAE-40A3-B660-D868947F410A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D7CB-4934-44ED-A470-90F8C6911A6E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F8D7-A087-421F-AFE9-1FBA1824452D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34DB-8395-451D-A8A2-92C485309CC1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DA2B-3171-4DF6-A4E9-04D8E2555099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E74-18B1-4BDB-93FA-47F8F1751251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2D072-A8D3-409D-B04E-B6E50E9D5058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DCF7A-D595-49D3-8C67-4F481E8F22F6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67E79-EF14-4404-8C85-BA0D5F4CD33F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B3226-1C0B-422F-B802-744A161B41C4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D74CB8-D04B-421C-9963-5E479F4D54C3}"/>
              </a:ext>
            </a:extLst>
          </p:cNvPr>
          <p:cNvCxnSpPr>
            <a:cxnSpLocks/>
          </p:cNvCxnSpPr>
          <p:nvPr/>
        </p:nvCxnSpPr>
        <p:spPr>
          <a:xfrm flipH="1">
            <a:off x="1445495" y="3429000"/>
            <a:ext cx="6210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C3F4CC-A035-44E2-BE75-5BB7B53EA2A0}"/>
              </a:ext>
            </a:extLst>
          </p:cNvPr>
          <p:cNvCxnSpPr>
            <a:cxnSpLocks/>
          </p:cNvCxnSpPr>
          <p:nvPr/>
        </p:nvCxnSpPr>
        <p:spPr>
          <a:xfrm flipH="1">
            <a:off x="1445488" y="4447214"/>
            <a:ext cx="144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51997B-5977-49FA-B81A-C951C0296DDD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D7E85-505A-4B20-A342-189935B2437A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61A5-F301-4CAF-B324-A121A4B6F421}"/>
              </a:ext>
            </a:extLst>
          </p:cNvPr>
          <p:cNvSpPr txBox="1"/>
          <p:nvPr/>
        </p:nvSpPr>
        <p:spPr>
          <a:xfrm>
            <a:off x="2867245" y="485996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8A92A-7A06-4CED-BE55-0EB090B0B56A}"/>
              </a:ext>
            </a:extLst>
          </p:cNvPr>
          <p:cNvSpPr txBox="1"/>
          <p:nvPr/>
        </p:nvSpPr>
        <p:spPr>
          <a:xfrm>
            <a:off x="6091920" y="401847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08FFB-3194-42EA-B661-801FA0C8DB54}"/>
              </a:ext>
            </a:extLst>
          </p:cNvPr>
          <p:cNvSpPr txBox="1"/>
          <p:nvPr/>
        </p:nvSpPr>
        <p:spPr>
          <a:xfrm>
            <a:off x="1138783" y="3226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4F00EF-97D8-41B6-8F27-71292770CB14}"/>
              </a:ext>
            </a:extLst>
          </p:cNvPr>
          <p:cNvCxnSpPr>
            <a:cxnSpLocks/>
          </p:cNvCxnSpPr>
          <p:nvPr/>
        </p:nvCxnSpPr>
        <p:spPr>
          <a:xfrm flipH="1" flipV="1">
            <a:off x="2894136" y="3429000"/>
            <a:ext cx="1285" cy="2417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9828C2-4CDA-47CB-AC6B-243D62E222E9}"/>
              </a:ext>
            </a:extLst>
          </p:cNvPr>
          <p:cNvCxnSpPr>
            <a:cxnSpLocks/>
          </p:cNvCxnSpPr>
          <p:nvPr/>
        </p:nvCxnSpPr>
        <p:spPr>
          <a:xfrm flipH="1" flipV="1">
            <a:off x="2899410" y="3430623"/>
            <a:ext cx="3193057" cy="242890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89DF298-0B20-4613-A01D-8B809E706AA5}"/>
              </a:ext>
            </a:extLst>
          </p:cNvPr>
          <p:cNvSpPr txBox="1"/>
          <p:nvPr/>
        </p:nvSpPr>
        <p:spPr>
          <a:xfrm>
            <a:off x="4999740" y="47710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f1(x)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FACA79-FB03-4459-A215-B2FEB7DF215C}"/>
              </a:ext>
            </a:extLst>
          </p:cNvPr>
          <p:cNvCxnSpPr/>
          <p:nvPr/>
        </p:nvCxnSpPr>
        <p:spPr>
          <a:xfrm>
            <a:off x="1138783" y="2085247"/>
            <a:ext cx="6095735" cy="464724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396C59-40AC-414A-A53D-07FBF9974F27}"/>
              </a:ext>
            </a:extLst>
          </p:cNvPr>
          <p:cNvSpPr txBox="1"/>
          <p:nvPr/>
        </p:nvSpPr>
        <p:spPr>
          <a:xfrm>
            <a:off x="7983372" y="1827614"/>
            <a:ext cx="38948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00B0F0"/>
                </a:solidFill>
              </a:rPr>
              <a:t>light blue </a:t>
            </a:r>
            <a:r>
              <a:rPr lang="en-US" sz="2800" dirty="0"/>
              <a:t>line is the graph of f1(x). The </a:t>
            </a:r>
            <a:r>
              <a:rPr lang="en-US" sz="2800" dirty="0">
                <a:solidFill>
                  <a:srgbClr val="150DFD"/>
                </a:solidFill>
              </a:rPr>
              <a:t>dark blue</a:t>
            </a:r>
            <a:r>
              <a:rPr lang="en-US" sz="2800" dirty="0"/>
              <a:t> line is the graph of y1 f1(x), with value y1 at x = x1, and value 0 at x = x2. The </a:t>
            </a:r>
            <a:r>
              <a:rPr lang="en-US" sz="2800" dirty="0">
                <a:solidFill>
                  <a:srgbClr val="92D050"/>
                </a:solidFill>
              </a:rPr>
              <a:t>light green </a:t>
            </a:r>
            <a:r>
              <a:rPr lang="en-US" sz="2800" dirty="0"/>
              <a:t>line is the graph of f2(x).</a:t>
            </a:r>
          </a:p>
          <a:p>
            <a:endParaRPr lang="en-US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74C996-987B-4329-8046-EB2075061CC2}"/>
              </a:ext>
            </a:extLst>
          </p:cNvPr>
          <p:cNvCxnSpPr>
            <a:cxnSpLocks/>
          </p:cNvCxnSpPr>
          <p:nvPr/>
        </p:nvCxnSpPr>
        <p:spPr>
          <a:xfrm>
            <a:off x="626417" y="3407459"/>
            <a:ext cx="7141611" cy="3201991"/>
          </a:xfrm>
          <a:prstGeom prst="line">
            <a:avLst/>
          </a:prstGeom>
          <a:ln w="12700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59459-AB62-48BD-9377-3F665F7EDDFF}"/>
              </a:ext>
            </a:extLst>
          </p:cNvPr>
          <p:cNvCxnSpPr>
            <a:cxnSpLocks/>
          </p:cNvCxnSpPr>
          <p:nvPr/>
        </p:nvCxnSpPr>
        <p:spPr>
          <a:xfrm>
            <a:off x="2883701" y="4431656"/>
            <a:ext cx="3212029" cy="1436503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C8FEF6-22A2-4890-8923-8BDEC9A1AB18}"/>
              </a:ext>
            </a:extLst>
          </p:cNvPr>
          <p:cNvSpPr txBox="1"/>
          <p:nvPr/>
        </p:nvSpPr>
        <p:spPr>
          <a:xfrm>
            <a:off x="3657046" y="5098178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0DFD"/>
                </a:solidFill>
              </a:rPr>
              <a:t>y1 f1(x)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00C750-950F-4772-BC20-86A46CA7D340}"/>
              </a:ext>
            </a:extLst>
          </p:cNvPr>
          <p:cNvCxnSpPr>
            <a:cxnSpLocks/>
          </p:cNvCxnSpPr>
          <p:nvPr/>
        </p:nvCxnSpPr>
        <p:spPr>
          <a:xfrm flipH="1" flipV="1">
            <a:off x="2893869" y="4423211"/>
            <a:ext cx="2710" cy="141954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55BFD-D026-4CBC-A1D3-F491141A7E81}"/>
              </a:ext>
            </a:extLst>
          </p:cNvPr>
          <p:cNvCxnSpPr>
            <a:cxnSpLocks/>
          </p:cNvCxnSpPr>
          <p:nvPr/>
        </p:nvCxnSpPr>
        <p:spPr>
          <a:xfrm flipV="1">
            <a:off x="6097119" y="3426813"/>
            <a:ext cx="0" cy="24227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1CDD9A-EA9C-4F55-A276-61C37E4F0641}"/>
              </a:ext>
            </a:extLst>
          </p:cNvPr>
          <p:cNvCxnSpPr>
            <a:cxnSpLocks/>
          </p:cNvCxnSpPr>
          <p:nvPr/>
        </p:nvCxnSpPr>
        <p:spPr>
          <a:xfrm flipV="1">
            <a:off x="2900433" y="3428999"/>
            <a:ext cx="3194865" cy="241376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D8A714-6C01-46B0-A75D-D617028F8210}"/>
              </a:ext>
            </a:extLst>
          </p:cNvPr>
          <p:cNvSpPr txBox="1"/>
          <p:nvPr/>
        </p:nvSpPr>
        <p:spPr>
          <a:xfrm>
            <a:off x="4999740" y="416179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f2(x)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411C5E-C325-4958-82E7-917278A0F273}"/>
              </a:ext>
            </a:extLst>
          </p:cNvPr>
          <p:cNvCxnSpPr>
            <a:cxnSpLocks/>
          </p:cNvCxnSpPr>
          <p:nvPr/>
        </p:nvCxnSpPr>
        <p:spPr>
          <a:xfrm flipV="1">
            <a:off x="1982548" y="3052162"/>
            <a:ext cx="4586476" cy="347929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11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E1BCB-CC92-4E97-B6E9-1C5CCE539363}"/>
              </a:ext>
            </a:extLst>
          </p:cNvPr>
          <p:cNvSpPr txBox="1"/>
          <p:nvPr/>
        </p:nvSpPr>
        <p:spPr>
          <a:xfrm>
            <a:off x="509046" y="546755"/>
            <a:ext cx="1168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 f(x) = y1 f1(x) + y2 f2(x).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9BB11-4C20-4568-826D-9A6F74656C7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E89F8-98A0-4C90-A331-68CEE09E958D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340B5-6EDC-47C4-A385-03929DDB7380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E6407-FFAE-40A3-B660-D868947F410A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D7CB-4934-44ED-A470-90F8C6911A6E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F8D7-A087-421F-AFE9-1FBA1824452D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34DB-8395-451D-A8A2-92C485309CC1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DA2B-3171-4DF6-A4E9-04D8E2555099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E74-18B1-4BDB-93FA-47F8F1751251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2D072-A8D3-409D-B04E-B6E50E9D5058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DCF7A-D595-49D3-8C67-4F481E8F22F6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67E79-EF14-4404-8C85-BA0D5F4CD33F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B3226-1C0B-422F-B802-744A161B41C4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D74CB8-D04B-421C-9963-5E479F4D54C3}"/>
              </a:ext>
            </a:extLst>
          </p:cNvPr>
          <p:cNvCxnSpPr>
            <a:cxnSpLocks/>
          </p:cNvCxnSpPr>
          <p:nvPr/>
        </p:nvCxnSpPr>
        <p:spPr>
          <a:xfrm flipH="1">
            <a:off x="1445495" y="3429000"/>
            <a:ext cx="6210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C3F4CC-A035-44E2-BE75-5BB7B53EA2A0}"/>
              </a:ext>
            </a:extLst>
          </p:cNvPr>
          <p:cNvCxnSpPr>
            <a:cxnSpLocks/>
          </p:cNvCxnSpPr>
          <p:nvPr/>
        </p:nvCxnSpPr>
        <p:spPr>
          <a:xfrm flipH="1">
            <a:off x="1445488" y="4447214"/>
            <a:ext cx="144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51997B-5977-49FA-B81A-C951C0296DDD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D7E85-505A-4B20-A342-189935B2437A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61A5-F301-4CAF-B324-A121A4B6F421}"/>
              </a:ext>
            </a:extLst>
          </p:cNvPr>
          <p:cNvSpPr txBox="1"/>
          <p:nvPr/>
        </p:nvSpPr>
        <p:spPr>
          <a:xfrm>
            <a:off x="2867245" y="485996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8A92A-7A06-4CED-BE55-0EB090B0B56A}"/>
              </a:ext>
            </a:extLst>
          </p:cNvPr>
          <p:cNvSpPr txBox="1"/>
          <p:nvPr/>
        </p:nvSpPr>
        <p:spPr>
          <a:xfrm>
            <a:off x="6091920" y="401847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08FFB-3194-42EA-B661-801FA0C8DB54}"/>
              </a:ext>
            </a:extLst>
          </p:cNvPr>
          <p:cNvSpPr txBox="1"/>
          <p:nvPr/>
        </p:nvSpPr>
        <p:spPr>
          <a:xfrm>
            <a:off x="1138783" y="3226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4F00EF-97D8-41B6-8F27-71292770CB14}"/>
              </a:ext>
            </a:extLst>
          </p:cNvPr>
          <p:cNvCxnSpPr>
            <a:cxnSpLocks/>
          </p:cNvCxnSpPr>
          <p:nvPr/>
        </p:nvCxnSpPr>
        <p:spPr>
          <a:xfrm flipH="1" flipV="1">
            <a:off x="2894136" y="3429000"/>
            <a:ext cx="1285" cy="2417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9828C2-4CDA-47CB-AC6B-243D62E222E9}"/>
              </a:ext>
            </a:extLst>
          </p:cNvPr>
          <p:cNvCxnSpPr>
            <a:cxnSpLocks/>
          </p:cNvCxnSpPr>
          <p:nvPr/>
        </p:nvCxnSpPr>
        <p:spPr>
          <a:xfrm flipH="1" flipV="1">
            <a:off x="2899410" y="3430623"/>
            <a:ext cx="3193057" cy="242890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FACA79-FB03-4459-A215-B2FEB7DF215C}"/>
              </a:ext>
            </a:extLst>
          </p:cNvPr>
          <p:cNvCxnSpPr/>
          <p:nvPr/>
        </p:nvCxnSpPr>
        <p:spPr>
          <a:xfrm>
            <a:off x="1138783" y="2085247"/>
            <a:ext cx="6095735" cy="464724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396C59-40AC-414A-A53D-07FBF9974F27}"/>
              </a:ext>
            </a:extLst>
          </p:cNvPr>
          <p:cNvSpPr txBox="1"/>
          <p:nvPr/>
        </p:nvSpPr>
        <p:spPr>
          <a:xfrm>
            <a:off x="7983372" y="1827614"/>
            <a:ext cx="38948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00B0F0"/>
                </a:solidFill>
              </a:rPr>
              <a:t>light blue </a:t>
            </a:r>
            <a:r>
              <a:rPr lang="en-US" sz="2800" dirty="0"/>
              <a:t>line is the graph of f1(x). The </a:t>
            </a:r>
            <a:r>
              <a:rPr lang="en-US" sz="2800" dirty="0">
                <a:solidFill>
                  <a:srgbClr val="150DFD"/>
                </a:solidFill>
              </a:rPr>
              <a:t>dark blue</a:t>
            </a:r>
            <a:r>
              <a:rPr lang="en-US" sz="2800" dirty="0"/>
              <a:t> line is the graph of y1 f1(x), with value y1 at x = x1, and value 0 at x = x2. The </a:t>
            </a:r>
            <a:r>
              <a:rPr lang="en-US" sz="2800" dirty="0">
                <a:solidFill>
                  <a:srgbClr val="92D050"/>
                </a:solidFill>
              </a:rPr>
              <a:t>light green </a:t>
            </a:r>
            <a:r>
              <a:rPr lang="en-US" sz="2800" dirty="0"/>
              <a:t>line is the graph of f2(x). The </a:t>
            </a:r>
            <a:r>
              <a:rPr lang="en-US" sz="2800" dirty="0">
                <a:solidFill>
                  <a:srgbClr val="00B050"/>
                </a:solidFill>
              </a:rPr>
              <a:t>dark green </a:t>
            </a:r>
            <a:r>
              <a:rPr lang="en-US" sz="2800" dirty="0"/>
              <a:t>line is the graph of y2 f2(x), with value y2 at z2 and value 0 at x1. </a:t>
            </a:r>
          </a:p>
          <a:p>
            <a:endParaRPr lang="en-US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74C996-987B-4329-8046-EB2075061CC2}"/>
              </a:ext>
            </a:extLst>
          </p:cNvPr>
          <p:cNvCxnSpPr>
            <a:cxnSpLocks/>
          </p:cNvCxnSpPr>
          <p:nvPr/>
        </p:nvCxnSpPr>
        <p:spPr>
          <a:xfrm>
            <a:off x="626417" y="3407459"/>
            <a:ext cx="7141611" cy="3201991"/>
          </a:xfrm>
          <a:prstGeom prst="line">
            <a:avLst/>
          </a:prstGeom>
          <a:ln w="12700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59459-AB62-48BD-9377-3F665F7EDDFF}"/>
              </a:ext>
            </a:extLst>
          </p:cNvPr>
          <p:cNvCxnSpPr>
            <a:cxnSpLocks/>
          </p:cNvCxnSpPr>
          <p:nvPr/>
        </p:nvCxnSpPr>
        <p:spPr>
          <a:xfrm>
            <a:off x="2883701" y="4431656"/>
            <a:ext cx="3212029" cy="1436503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C8FEF6-22A2-4890-8923-8BDEC9A1AB18}"/>
              </a:ext>
            </a:extLst>
          </p:cNvPr>
          <p:cNvSpPr txBox="1"/>
          <p:nvPr/>
        </p:nvSpPr>
        <p:spPr>
          <a:xfrm>
            <a:off x="3657046" y="5098178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0DFD"/>
                </a:solidFill>
              </a:rPr>
              <a:t>y1 f1(x)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00C750-950F-4772-BC20-86A46CA7D340}"/>
              </a:ext>
            </a:extLst>
          </p:cNvPr>
          <p:cNvCxnSpPr>
            <a:cxnSpLocks/>
          </p:cNvCxnSpPr>
          <p:nvPr/>
        </p:nvCxnSpPr>
        <p:spPr>
          <a:xfrm flipH="1" flipV="1">
            <a:off x="2893869" y="4423211"/>
            <a:ext cx="2710" cy="141954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8E5CDA-AF00-4589-9350-353E3DC7B00A}"/>
              </a:ext>
            </a:extLst>
          </p:cNvPr>
          <p:cNvCxnSpPr>
            <a:cxnSpLocks/>
          </p:cNvCxnSpPr>
          <p:nvPr/>
        </p:nvCxnSpPr>
        <p:spPr>
          <a:xfrm flipV="1">
            <a:off x="2894135" y="2760319"/>
            <a:ext cx="3201865" cy="31030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55BFD-D026-4CBC-A1D3-F491141A7E81}"/>
              </a:ext>
            </a:extLst>
          </p:cNvPr>
          <p:cNvCxnSpPr>
            <a:cxnSpLocks/>
          </p:cNvCxnSpPr>
          <p:nvPr/>
        </p:nvCxnSpPr>
        <p:spPr>
          <a:xfrm flipV="1">
            <a:off x="6097119" y="3426813"/>
            <a:ext cx="0" cy="24227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1CDD9A-EA9C-4F55-A276-61C37E4F0641}"/>
              </a:ext>
            </a:extLst>
          </p:cNvPr>
          <p:cNvCxnSpPr>
            <a:cxnSpLocks/>
          </p:cNvCxnSpPr>
          <p:nvPr/>
        </p:nvCxnSpPr>
        <p:spPr>
          <a:xfrm flipV="1">
            <a:off x="2900433" y="3428999"/>
            <a:ext cx="3194865" cy="241376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1D8A0B-6DDA-4482-8B85-8B220B8E6AF2}"/>
              </a:ext>
            </a:extLst>
          </p:cNvPr>
          <p:cNvCxnSpPr>
            <a:cxnSpLocks/>
          </p:cNvCxnSpPr>
          <p:nvPr/>
        </p:nvCxnSpPr>
        <p:spPr>
          <a:xfrm flipV="1">
            <a:off x="6097120" y="2775535"/>
            <a:ext cx="0" cy="30788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488B948-5062-4BFA-BDC7-AABD54267C21}"/>
              </a:ext>
            </a:extLst>
          </p:cNvPr>
          <p:cNvSpPr txBox="1"/>
          <p:nvPr/>
        </p:nvSpPr>
        <p:spPr>
          <a:xfrm>
            <a:off x="4999740" y="47710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f1(x)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980198-DB31-45DF-B20E-FCAEE7E18719}"/>
              </a:ext>
            </a:extLst>
          </p:cNvPr>
          <p:cNvSpPr txBox="1"/>
          <p:nvPr/>
        </p:nvSpPr>
        <p:spPr>
          <a:xfrm>
            <a:off x="4999740" y="416179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f2(x)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2A513-C512-436F-882E-A845AF5BD9EC}"/>
              </a:ext>
            </a:extLst>
          </p:cNvPr>
          <p:cNvSpPr txBox="1"/>
          <p:nvPr/>
        </p:nvSpPr>
        <p:spPr>
          <a:xfrm>
            <a:off x="5023162" y="361770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y2 f2(x)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44E2A-316C-4CCF-9B32-C6B5A29B8CE2}"/>
              </a:ext>
            </a:extLst>
          </p:cNvPr>
          <p:cNvCxnSpPr>
            <a:cxnSpLocks/>
          </p:cNvCxnSpPr>
          <p:nvPr/>
        </p:nvCxnSpPr>
        <p:spPr>
          <a:xfrm flipV="1">
            <a:off x="2045970" y="1821180"/>
            <a:ext cx="5017770" cy="48577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ACBEAE-D612-472D-B46E-321921DABBC9}"/>
              </a:ext>
            </a:extLst>
          </p:cNvPr>
          <p:cNvCxnSpPr>
            <a:cxnSpLocks/>
          </p:cNvCxnSpPr>
          <p:nvPr/>
        </p:nvCxnSpPr>
        <p:spPr>
          <a:xfrm flipV="1">
            <a:off x="1982548" y="3052162"/>
            <a:ext cx="4586476" cy="347929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6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E1BCB-CC92-4E97-B6E9-1C5CCE539363}"/>
              </a:ext>
            </a:extLst>
          </p:cNvPr>
          <p:cNvSpPr txBox="1"/>
          <p:nvPr/>
        </p:nvSpPr>
        <p:spPr>
          <a:xfrm>
            <a:off x="509046" y="546755"/>
            <a:ext cx="1168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 f(x) = y1 f1(x) + y2 f2(x).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9BB11-4C20-4568-826D-9A6F74656C7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E89F8-98A0-4C90-A331-68CEE09E958D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340B5-6EDC-47C4-A385-03929DDB7380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E6407-FFAE-40A3-B660-D868947F410A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D7CB-4934-44ED-A470-90F8C6911A6E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F8D7-A087-421F-AFE9-1FBA1824452D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34DB-8395-451D-A8A2-92C485309CC1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DA2B-3171-4DF6-A4E9-04D8E2555099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E74-18B1-4BDB-93FA-47F8F1751251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2D072-A8D3-409D-B04E-B6E50E9D5058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DCF7A-D595-49D3-8C67-4F481E8F22F6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67E79-EF14-4404-8C85-BA0D5F4CD33F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B3226-1C0B-422F-B802-744A161B41C4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D74CB8-D04B-421C-9963-5E479F4D54C3}"/>
              </a:ext>
            </a:extLst>
          </p:cNvPr>
          <p:cNvCxnSpPr>
            <a:cxnSpLocks/>
          </p:cNvCxnSpPr>
          <p:nvPr/>
        </p:nvCxnSpPr>
        <p:spPr>
          <a:xfrm flipH="1">
            <a:off x="1445495" y="3429000"/>
            <a:ext cx="6210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C3F4CC-A035-44E2-BE75-5BB7B53EA2A0}"/>
              </a:ext>
            </a:extLst>
          </p:cNvPr>
          <p:cNvCxnSpPr>
            <a:cxnSpLocks/>
          </p:cNvCxnSpPr>
          <p:nvPr/>
        </p:nvCxnSpPr>
        <p:spPr>
          <a:xfrm flipH="1">
            <a:off x="1445488" y="4447214"/>
            <a:ext cx="144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51997B-5977-49FA-B81A-C951C0296DDD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D7E85-505A-4B20-A342-189935B2437A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61A5-F301-4CAF-B324-A121A4B6F421}"/>
              </a:ext>
            </a:extLst>
          </p:cNvPr>
          <p:cNvSpPr txBox="1"/>
          <p:nvPr/>
        </p:nvSpPr>
        <p:spPr>
          <a:xfrm>
            <a:off x="2867245" y="485996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8A92A-7A06-4CED-BE55-0EB090B0B56A}"/>
              </a:ext>
            </a:extLst>
          </p:cNvPr>
          <p:cNvSpPr txBox="1"/>
          <p:nvPr/>
        </p:nvSpPr>
        <p:spPr>
          <a:xfrm>
            <a:off x="6091920" y="401847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08FFB-3194-42EA-B661-801FA0C8DB54}"/>
              </a:ext>
            </a:extLst>
          </p:cNvPr>
          <p:cNvSpPr txBox="1"/>
          <p:nvPr/>
        </p:nvSpPr>
        <p:spPr>
          <a:xfrm>
            <a:off x="1138783" y="3226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4F00EF-97D8-41B6-8F27-71292770CB14}"/>
              </a:ext>
            </a:extLst>
          </p:cNvPr>
          <p:cNvCxnSpPr>
            <a:cxnSpLocks/>
          </p:cNvCxnSpPr>
          <p:nvPr/>
        </p:nvCxnSpPr>
        <p:spPr>
          <a:xfrm flipH="1" flipV="1">
            <a:off x="2894136" y="3429000"/>
            <a:ext cx="1285" cy="2417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396C59-40AC-414A-A53D-07FBF9974F27}"/>
              </a:ext>
            </a:extLst>
          </p:cNvPr>
          <p:cNvSpPr txBox="1"/>
          <p:nvPr/>
        </p:nvSpPr>
        <p:spPr>
          <a:xfrm>
            <a:off x="7983372" y="1827614"/>
            <a:ext cx="3894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150DFD"/>
                </a:solidFill>
              </a:rPr>
              <a:t>dark blue</a:t>
            </a:r>
            <a:r>
              <a:rPr lang="en-US" sz="2800" dirty="0"/>
              <a:t> line is the graph of y1 f1(x), with value y1 at x = x1, and value 0 at x = x2. The </a:t>
            </a:r>
            <a:r>
              <a:rPr lang="en-US" sz="2800" dirty="0">
                <a:solidFill>
                  <a:srgbClr val="00B050"/>
                </a:solidFill>
              </a:rPr>
              <a:t>dark green </a:t>
            </a:r>
            <a:r>
              <a:rPr lang="en-US" sz="2800" dirty="0"/>
              <a:t>line is the graph of y2 f2(x), with value y2 at z2 and value 0 at x1. </a:t>
            </a:r>
          </a:p>
          <a:p>
            <a:endParaRPr lang="en-US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74C996-987B-4329-8046-EB2075061CC2}"/>
              </a:ext>
            </a:extLst>
          </p:cNvPr>
          <p:cNvCxnSpPr>
            <a:cxnSpLocks/>
          </p:cNvCxnSpPr>
          <p:nvPr/>
        </p:nvCxnSpPr>
        <p:spPr>
          <a:xfrm>
            <a:off x="626417" y="3407459"/>
            <a:ext cx="7141611" cy="3201991"/>
          </a:xfrm>
          <a:prstGeom prst="line">
            <a:avLst/>
          </a:prstGeom>
          <a:ln w="12700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59459-AB62-48BD-9377-3F665F7EDDFF}"/>
              </a:ext>
            </a:extLst>
          </p:cNvPr>
          <p:cNvCxnSpPr>
            <a:cxnSpLocks/>
          </p:cNvCxnSpPr>
          <p:nvPr/>
        </p:nvCxnSpPr>
        <p:spPr>
          <a:xfrm>
            <a:off x="2883701" y="4431656"/>
            <a:ext cx="3212029" cy="1436503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C8FEF6-22A2-4890-8923-8BDEC9A1AB18}"/>
              </a:ext>
            </a:extLst>
          </p:cNvPr>
          <p:cNvSpPr txBox="1"/>
          <p:nvPr/>
        </p:nvSpPr>
        <p:spPr>
          <a:xfrm>
            <a:off x="3657046" y="5098178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0DFD"/>
                </a:solidFill>
              </a:rPr>
              <a:t>y1 f1(x)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00C750-950F-4772-BC20-86A46CA7D340}"/>
              </a:ext>
            </a:extLst>
          </p:cNvPr>
          <p:cNvCxnSpPr>
            <a:cxnSpLocks/>
          </p:cNvCxnSpPr>
          <p:nvPr/>
        </p:nvCxnSpPr>
        <p:spPr>
          <a:xfrm flipH="1" flipV="1">
            <a:off x="2893869" y="4423211"/>
            <a:ext cx="2710" cy="141954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8E5CDA-AF00-4589-9350-353E3DC7B00A}"/>
              </a:ext>
            </a:extLst>
          </p:cNvPr>
          <p:cNvCxnSpPr>
            <a:cxnSpLocks/>
          </p:cNvCxnSpPr>
          <p:nvPr/>
        </p:nvCxnSpPr>
        <p:spPr>
          <a:xfrm flipV="1">
            <a:off x="2894135" y="2760319"/>
            <a:ext cx="3201865" cy="31030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55BFD-D026-4CBC-A1D3-F491141A7E81}"/>
              </a:ext>
            </a:extLst>
          </p:cNvPr>
          <p:cNvCxnSpPr>
            <a:cxnSpLocks/>
          </p:cNvCxnSpPr>
          <p:nvPr/>
        </p:nvCxnSpPr>
        <p:spPr>
          <a:xfrm flipV="1">
            <a:off x="6097119" y="3426813"/>
            <a:ext cx="0" cy="24227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1D8A0B-6DDA-4482-8B85-8B220B8E6AF2}"/>
              </a:ext>
            </a:extLst>
          </p:cNvPr>
          <p:cNvCxnSpPr>
            <a:cxnSpLocks/>
          </p:cNvCxnSpPr>
          <p:nvPr/>
        </p:nvCxnSpPr>
        <p:spPr>
          <a:xfrm flipV="1">
            <a:off x="6097120" y="2775535"/>
            <a:ext cx="0" cy="30788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C33C7C1-C693-4EE0-B8FC-1E2646A5310E}"/>
              </a:ext>
            </a:extLst>
          </p:cNvPr>
          <p:cNvSpPr txBox="1"/>
          <p:nvPr/>
        </p:nvSpPr>
        <p:spPr>
          <a:xfrm>
            <a:off x="5023162" y="361770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y2 f2(x)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EB770A-83F8-4C20-B740-AA185A681375}"/>
              </a:ext>
            </a:extLst>
          </p:cNvPr>
          <p:cNvCxnSpPr>
            <a:cxnSpLocks/>
          </p:cNvCxnSpPr>
          <p:nvPr/>
        </p:nvCxnSpPr>
        <p:spPr>
          <a:xfrm flipV="1">
            <a:off x="2045970" y="1821180"/>
            <a:ext cx="5017770" cy="48577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4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E1BCB-CC92-4E97-B6E9-1C5CCE539363}"/>
              </a:ext>
            </a:extLst>
          </p:cNvPr>
          <p:cNvSpPr txBox="1"/>
          <p:nvPr/>
        </p:nvSpPr>
        <p:spPr>
          <a:xfrm>
            <a:off x="509046" y="546755"/>
            <a:ext cx="1168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 f(x) = y1 f1(x) + y2 f2(x).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9BB11-4C20-4568-826D-9A6F74656C7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E89F8-98A0-4C90-A331-68CEE09E958D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340B5-6EDC-47C4-A385-03929DDB7380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E6407-FFAE-40A3-B660-D868947F410A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D7CB-4934-44ED-A470-90F8C6911A6E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F8D7-A087-421F-AFE9-1FBA1824452D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34DB-8395-451D-A8A2-92C485309CC1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DA2B-3171-4DF6-A4E9-04D8E2555099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E74-18B1-4BDB-93FA-47F8F1751251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2D072-A8D3-409D-B04E-B6E50E9D5058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DCF7A-D595-49D3-8C67-4F481E8F22F6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67E79-EF14-4404-8C85-BA0D5F4CD33F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B3226-1C0B-422F-B802-744A161B41C4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D74CB8-D04B-421C-9963-5E479F4D54C3}"/>
              </a:ext>
            </a:extLst>
          </p:cNvPr>
          <p:cNvCxnSpPr>
            <a:cxnSpLocks/>
          </p:cNvCxnSpPr>
          <p:nvPr/>
        </p:nvCxnSpPr>
        <p:spPr>
          <a:xfrm flipH="1">
            <a:off x="1445495" y="3429000"/>
            <a:ext cx="6210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C3F4CC-A035-44E2-BE75-5BB7B53EA2A0}"/>
              </a:ext>
            </a:extLst>
          </p:cNvPr>
          <p:cNvCxnSpPr>
            <a:cxnSpLocks/>
          </p:cNvCxnSpPr>
          <p:nvPr/>
        </p:nvCxnSpPr>
        <p:spPr>
          <a:xfrm flipH="1">
            <a:off x="1445488" y="4447214"/>
            <a:ext cx="144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51997B-5977-49FA-B81A-C951C0296DDD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D7E85-505A-4B20-A342-189935B2437A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61A5-F301-4CAF-B324-A121A4B6F421}"/>
              </a:ext>
            </a:extLst>
          </p:cNvPr>
          <p:cNvSpPr txBox="1"/>
          <p:nvPr/>
        </p:nvSpPr>
        <p:spPr>
          <a:xfrm>
            <a:off x="2867245" y="485996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8A92A-7A06-4CED-BE55-0EB090B0B56A}"/>
              </a:ext>
            </a:extLst>
          </p:cNvPr>
          <p:cNvSpPr txBox="1"/>
          <p:nvPr/>
        </p:nvSpPr>
        <p:spPr>
          <a:xfrm>
            <a:off x="6091920" y="401847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08FFB-3194-42EA-B661-801FA0C8DB54}"/>
              </a:ext>
            </a:extLst>
          </p:cNvPr>
          <p:cNvSpPr txBox="1"/>
          <p:nvPr/>
        </p:nvSpPr>
        <p:spPr>
          <a:xfrm>
            <a:off x="1138783" y="3226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4F00EF-97D8-41B6-8F27-71292770CB14}"/>
              </a:ext>
            </a:extLst>
          </p:cNvPr>
          <p:cNvCxnSpPr>
            <a:cxnSpLocks/>
          </p:cNvCxnSpPr>
          <p:nvPr/>
        </p:nvCxnSpPr>
        <p:spPr>
          <a:xfrm flipH="1" flipV="1">
            <a:off x="2894136" y="3429000"/>
            <a:ext cx="1285" cy="2417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396C59-40AC-414A-A53D-07FBF9974F27}"/>
              </a:ext>
            </a:extLst>
          </p:cNvPr>
          <p:cNvSpPr txBox="1"/>
          <p:nvPr/>
        </p:nvSpPr>
        <p:spPr>
          <a:xfrm>
            <a:off x="7983372" y="1827614"/>
            <a:ext cx="3894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150DFD"/>
                </a:solidFill>
              </a:rPr>
              <a:t>dark blue</a:t>
            </a:r>
            <a:r>
              <a:rPr lang="en-US" sz="2800" dirty="0"/>
              <a:t> line is the graph of y1 f1(x), with value y1 at x = x1, and value 0 at x = x2. The </a:t>
            </a:r>
            <a:r>
              <a:rPr lang="en-US" sz="2800" dirty="0">
                <a:solidFill>
                  <a:srgbClr val="00B050"/>
                </a:solidFill>
              </a:rPr>
              <a:t>dark green </a:t>
            </a:r>
            <a:r>
              <a:rPr lang="en-US" sz="2800" dirty="0"/>
              <a:t>line is the graph of y2 f2(x), with value y2 at z2 and value 0 at x1. </a:t>
            </a:r>
          </a:p>
          <a:p>
            <a:endParaRPr lang="en-US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74C996-987B-4329-8046-EB2075061CC2}"/>
              </a:ext>
            </a:extLst>
          </p:cNvPr>
          <p:cNvCxnSpPr>
            <a:cxnSpLocks/>
          </p:cNvCxnSpPr>
          <p:nvPr/>
        </p:nvCxnSpPr>
        <p:spPr>
          <a:xfrm>
            <a:off x="626417" y="3407459"/>
            <a:ext cx="7141611" cy="3201991"/>
          </a:xfrm>
          <a:prstGeom prst="line">
            <a:avLst/>
          </a:prstGeom>
          <a:ln w="12700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59459-AB62-48BD-9377-3F665F7EDDFF}"/>
              </a:ext>
            </a:extLst>
          </p:cNvPr>
          <p:cNvCxnSpPr>
            <a:cxnSpLocks/>
          </p:cNvCxnSpPr>
          <p:nvPr/>
        </p:nvCxnSpPr>
        <p:spPr>
          <a:xfrm>
            <a:off x="2883701" y="4431656"/>
            <a:ext cx="3212029" cy="1436503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C8FEF6-22A2-4890-8923-8BDEC9A1AB18}"/>
              </a:ext>
            </a:extLst>
          </p:cNvPr>
          <p:cNvSpPr txBox="1"/>
          <p:nvPr/>
        </p:nvSpPr>
        <p:spPr>
          <a:xfrm>
            <a:off x="3657046" y="5098178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0DFD"/>
                </a:solidFill>
              </a:rPr>
              <a:t>y1 f1(x)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00C750-950F-4772-BC20-86A46CA7D340}"/>
              </a:ext>
            </a:extLst>
          </p:cNvPr>
          <p:cNvCxnSpPr>
            <a:cxnSpLocks/>
          </p:cNvCxnSpPr>
          <p:nvPr/>
        </p:nvCxnSpPr>
        <p:spPr>
          <a:xfrm flipH="1" flipV="1">
            <a:off x="2893869" y="4423211"/>
            <a:ext cx="2710" cy="141954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8E5CDA-AF00-4589-9350-353E3DC7B00A}"/>
              </a:ext>
            </a:extLst>
          </p:cNvPr>
          <p:cNvCxnSpPr>
            <a:cxnSpLocks/>
          </p:cNvCxnSpPr>
          <p:nvPr/>
        </p:nvCxnSpPr>
        <p:spPr>
          <a:xfrm flipV="1">
            <a:off x="2894135" y="2760319"/>
            <a:ext cx="3201865" cy="31030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55BFD-D026-4CBC-A1D3-F491141A7E81}"/>
              </a:ext>
            </a:extLst>
          </p:cNvPr>
          <p:cNvCxnSpPr>
            <a:cxnSpLocks/>
          </p:cNvCxnSpPr>
          <p:nvPr/>
        </p:nvCxnSpPr>
        <p:spPr>
          <a:xfrm flipV="1">
            <a:off x="6097119" y="3426813"/>
            <a:ext cx="0" cy="24227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1D8A0B-6DDA-4482-8B85-8B220B8E6AF2}"/>
              </a:ext>
            </a:extLst>
          </p:cNvPr>
          <p:cNvCxnSpPr>
            <a:cxnSpLocks/>
          </p:cNvCxnSpPr>
          <p:nvPr/>
        </p:nvCxnSpPr>
        <p:spPr>
          <a:xfrm flipV="1">
            <a:off x="6097120" y="2775535"/>
            <a:ext cx="0" cy="30788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C33C7C1-C693-4EE0-B8FC-1E2646A5310E}"/>
              </a:ext>
            </a:extLst>
          </p:cNvPr>
          <p:cNvSpPr txBox="1"/>
          <p:nvPr/>
        </p:nvSpPr>
        <p:spPr>
          <a:xfrm>
            <a:off x="4825940" y="39852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y2 f2(x)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EB770A-83F8-4C20-B740-AA185A681375}"/>
              </a:ext>
            </a:extLst>
          </p:cNvPr>
          <p:cNvCxnSpPr>
            <a:cxnSpLocks/>
          </p:cNvCxnSpPr>
          <p:nvPr/>
        </p:nvCxnSpPr>
        <p:spPr>
          <a:xfrm flipV="1">
            <a:off x="2045970" y="1821180"/>
            <a:ext cx="5017770" cy="48577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D5E6E8-B95D-4473-BF54-981F21DAC969}"/>
              </a:ext>
            </a:extLst>
          </p:cNvPr>
          <p:cNvCxnSpPr>
            <a:cxnSpLocks/>
          </p:cNvCxnSpPr>
          <p:nvPr/>
        </p:nvCxnSpPr>
        <p:spPr>
          <a:xfrm flipV="1">
            <a:off x="4798657" y="5282565"/>
            <a:ext cx="0" cy="57397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C6F6C-914C-4013-9DAB-F80835269251}"/>
              </a:ext>
            </a:extLst>
          </p:cNvPr>
          <p:cNvCxnSpPr>
            <a:cxnSpLocks/>
          </p:cNvCxnSpPr>
          <p:nvPr/>
        </p:nvCxnSpPr>
        <p:spPr>
          <a:xfrm flipV="1">
            <a:off x="4798657" y="3452561"/>
            <a:ext cx="0" cy="57397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E45319-9ADF-4C63-AA72-190B5579ADE7}"/>
              </a:ext>
            </a:extLst>
          </p:cNvPr>
          <p:cNvSpPr txBox="1"/>
          <p:nvPr/>
        </p:nvSpPr>
        <p:spPr>
          <a:xfrm>
            <a:off x="4662058" y="580081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8587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E1BCB-CC92-4E97-B6E9-1C5CCE539363}"/>
              </a:ext>
            </a:extLst>
          </p:cNvPr>
          <p:cNvSpPr txBox="1"/>
          <p:nvPr/>
        </p:nvSpPr>
        <p:spPr>
          <a:xfrm>
            <a:off x="509046" y="546755"/>
            <a:ext cx="1168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 f(x) = y1 f1(x) + y2 f2(x).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9BB11-4C20-4568-826D-9A6F74656C7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E89F8-98A0-4C90-A331-68CEE09E958D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340B5-6EDC-47C4-A385-03929DDB7380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E6407-FFAE-40A3-B660-D868947F410A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D7CB-4934-44ED-A470-90F8C6911A6E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F8D7-A087-421F-AFE9-1FBA1824452D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34DB-8395-451D-A8A2-92C485309CC1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DA2B-3171-4DF6-A4E9-04D8E2555099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E74-18B1-4BDB-93FA-47F8F1751251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2D072-A8D3-409D-B04E-B6E50E9D5058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DCF7A-D595-49D3-8C67-4F481E8F22F6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67E79-EF14-4404-8C85-BA0D5F4CD33F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B3226-1C0B-422F-B802-744A161B41C4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D74CB8-D04B-421C-9963-5E479F4D54C3}"/>
              </a:ext>
            </a:extLst>
          </p:cNvPr>
          <p:cNvCxnSpPr>
            <a:cxnSpLocks/>
          </p:cNvCxnSpPr>
          <p:nvPr/>
        </p:nvCxnSpPr>
        <p:spPr>
          <a:xfrm flipH="1">
            <a:off x="1445495" y="3429000"/>
            <a:ext cx="6210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C3F4CC-A035-44E2-BE75-5BB7B53EA2A0}"/>
              </a:ext>
            </a:extLst>
          </p:cNvPr>
          <p:cNvCxnSpPr>
            <a:cxnSpLocks/>
          </p:cNvCxnSpPr>
          <p:nvPr/>
        </p:nvCxnSpPr>
        <p:spPr>
          <a:xfrm flipH="1">
            <a:off x="1445488" y="4447214"/>
            <a:ext cx="144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51997B-5977-49FA-B81A-C951C0296DDD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D7E85-505A-4B20-A342-189935B2437A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61A5-F301-4CAF-B324-A121A4B6F421}"/>
              </a:ext>
            </a:extLst>
          </p:cNvPr>
          <p:cNvSpPr txBox="1"/>
          <p:nvPr/>
        </p:nvSpPr>
        <p:spPr>
          <a:xfrm>
            <a:off x="2867245" y="485996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8A92A-7A06-4CED-BE55-0EB090B0B56A}"/>
              </a:ext>
            </a:extLst>
          </p:cNvPr>
          <p:cNvSpPr txBox="1"/>
          <p:nvPr/>
        </p:nvSpPr>
        <p:spPr>
          <a:xfrm>
            <a:off x="6091920" y="401847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08FFB-3194-42EA-B661-801FA0C8DB54}"/>
              </a:ext>
            </a:extLst>
          </p:cNvPr>
          <p:cNvSpPr txBox="1"/>
          <p:nvPr/>
        </p:nvSpPr>
        <p:spPr>
          <a:xfrm>
            <a:off x="1138783" y="3226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4F00EF-97D8-41B6-8F27-71292770CB14}"/>
              </a:ext>
            </a:extLst>
          </p:cNvPr>
          <p:cNvCxnSpPr>
            <a:cxnSpLocks/>
          </p:cNvCxnSpPr>
          <p:nvPr/>
        </p:nvCxnSpPr>
        <p:spPr>
          <a:xfrm flipH="1" flipV="1">
            <a:off x="2894136" y="3429000"/>
            <a:ext cx="1285" cy="2417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396C59-40AC-414A-A53D-07FBF9974F27}"/>
              </a:ext>
            </a:extLst>
          </p:cNvPr>
          <p:cNvSpPr txBox="1"/>
          <p:nvPr/>
        </p:nvSpPr>
        <p:spPr>
          <a:xfrm>
            <a:off x="7983372" y="1827614"/>
            <a:ext cx="41369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150DFD"/>
                </a:solidFill>
              </a:rPr>
              <a:t>dark blue</a:t>
            </a:r>
            <a:r>
              <a:rPr lang="en-US" sz="2800" dirty="0"/>
              <a:t> line is the graph of y1 f1(x), with value y1 at x = x1, and value 0 at x = x2. The </a:t>
            </a:r>
            <a:r>
              <a:rPr lang="en-US" sz="2800" dirty="0">
                <a:solidFill>
                  <a:srgbClr val="00B050"/>
                </a:solidFill>
              </a:rPr>
              <a:t>dark green </a:t>
            </a:r>
            <a:r>
              <a:rPr lang="en-US" sz="2800" dirty="0"/>
              <a:t>line is the graph of y2 f2(x), with value y2 at z2 and value 0 at x1. At any point x, the blue height and the green height add up to the height of the black line f(x).</a:t>
            </a:r>
          </a:p>
          <a:p>
            <a:endParaRPr lang="en-US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74C996-987B-4329-8046-EB2075061CC2}"/>
              </a:ext>
            </a:extLst>
          </p:cNvPr>
          <p:cNvCxnSpPr>
            <a:cxnSpLocks/>
          </p:cNvCxnSpPr>
          <p:nvPr/>
        </p:nvCxnSpPr>
        <p:spPr>
          <a:xfrm>
            <a:off x="626417" y="3407459"/>
            <a:ext cx="7141611" cy="3201991"/>
          </a:xfrm>
          <a:prstGeom prst="line">
            <a:avLst/>
          </a:prstGeom>
          <a:ln w="12700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59459-AB62-48BD-9377-3F665F7EDDFF}"/>
              </a:ext>
            </a:extLst>
          </p:cNvPr>
          <p:cNvCxnSpPr>
            <a:cxnSpLocks/>
          </p:cNvCxnSpPr>
          <p:nvPr/>
        </p:nvCxnSpPr>
        <p:spPr>
          <a:xfrm>
            <a:off x="2883701" y="4431656"/>
            <a:ext cx="3212029" cy="1436503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C8FEF6-22A2-4890-8923-8BDEC9A1AB18}"/>
              </a:ext>
            </a:extLst>
          </p:cNvPr>
          <p:cNvSpPr txBox="1"/>
          <p:nvPr/>
        </p:nvSpPr>
        <p:spPr>
          <a:xfrm>
            <a:off x="3657046" y="5098178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0DFD"/>
                </a:solidFill>
              </a:rPr>
              <a:t>y1 f1(x)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00C750-950F-4772-BC20-86A46CA7D340}"/>
              </a:ext>
            </a:extLst>
          </p:cNvPr>
          <p:cNvCxnSpPr>
            <a:cxnSpLocks/>
          </p:cNvCxnSpPr>
          <p:nvPr/>
        </p:nvCxnSpPr>
        <p:spPr>
          <a:xfrm flipH="1" flipV="1">
            <a:off x="2893869" y="4423211"/>
            <a:ext cx="2710" cy="141954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8E5CDA-AF00-4589-9350-353E3DC7B00A}"/>
              </a:ext>
            </a:extLst>
          </p:cNvPr>
          <p:cNvCxnSpPr>
            <a:cxnSpLocks/>
          </p:cNvCxnSpPr>
          <p:nvPr/>
        </p:nvCxnSpPr>
        <p:spPr>
          <a:xfrm flipV="1">
            <a:off x="2894135" y="2760319"/>
            <a:ext cx="3201865" cy="31030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55BFD-D026-4CBC-A1D3-F491141A7E81}"/>
              </a:ext>
            </a:extLst>
          </p:cNvPr>
          <p:cNvCxnSpPr>
            <a:cxnSpLocks/>
          </p:cNvCxnSpPr>
          <p:nvPr/>
        </p:nvCxnSpPr>
        <p:spPr>
          <a:xfrm flipV="1">
            <a:off x="6097119" y="3426813"/>
            <a:ext cx="0" cy="24227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1D8A0B-6DDA-4482-8B85-8B220B8E6AF2}"/>
              </a:ext>
            </a:extLst>
          </p:cNvPr>
          <p:cNvCxnSpPr>
            <a:cxnSpLocks/>
          </p:cNvCxnSpPr>
          <p:nvPr/>
        </p:nvCxnSpPr>
        <p:spPr>
          <a:xfrm flipV="1">
            <a:off x="6097120" y="2775535"/>
            <a:ext cx="0" cy="30788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C33C7C1-C693-4EE0-B8FC-1E2646A5310E}"/>
              </a:ext>
            </a:extLst>
          </p:cNvPr>
          <p:cNvSpPr txBox="1"/>
          <p:nvPr/>
        </p:nvSpPr>
        <p:spPr>
          <a:xfrm>
            <a:off x="4825940" y="39852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y2 f2(x)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EB770A-83F8-4C20-B740-AA185A681375}"/>
              </a:ext>
            </a:extLst>
          </p:cNvPr>
          <p:cNvCxnSpPr>
            <a:cxnSpLocks/>
          </p:cNvCxnSpPr>
          <p:nvPr/>
        </p:nvCxnSpPr>
        <p:spPr>
          <a:xfrm flipV="1">
            <a:off x="2045970" y="1821180"/>
            <a:ext cx="5017770" cy="48577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D5E6E8-B95D-4473-BF54-981F21DAC969}"/>
              </a:ext>
            </a:extLst>
          </p:cNvPr>
          <p:cNvCxnSpPr>
            <a:cxnSpLocks/>
          </p:cNvCxnSpPr>
          <p:nvPr/>
        </p:nvCxnSpPr>
        <p:spPr>
          <a:xfrm flipV="1">
            <a:off x="4798657" y="5282565"/>
            <a:ext cx="0" cy="57397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C6F6C-914C-4013-9DAB-F80835269251}"/>
              </a:ext>
            </a:extLst>
          </p:cNvPr>
          <p:cNvCxnSpPr>
            <a:cxnSpLocks/>
          </p:cNvCxnSpPr>
          <p:nvPr/>
        </p:nvCxnSpPr>
        <p:spPr>
          <a:xfrm flipV="1">
            <a:off x="4798657" y="3452561"/>
            <a:ext cx="0" cy="57397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A415A9-5C95-4D61-9191-F5705F0CC536}"/>
              </a:ext>
            </a:extLst>
          </p:cNvPr>
          <p:cNvCxnSpPr>
            <a:cxnSpLocks/>
          </p:cNvCxnSpPr>
          <p:nvPr/>
        </p:nvCxnSpPr>
        <p:spPr>
          <a:xfrm flipV="1">
            <a:off x="4798657" y="4026540"/>
            <a:ext cx="0" cy="18367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4FDFC7-528A-4CF2-B26A-E5994163BB61}"/>
              </a:ext>
            </a:extLst>
          </p:cNvPr>
          <p:cNvSpPr txBox="1"/>
          <p:nvPr/>
        </p:nvSpPr>
        <p:spPr>
          <a:xfrm>
            <a:off x="4662058" y="580081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8594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E1BCB-CC92-4E97-B6E9-1C5CCE539363}"/>
              </a:ext>
            </a:extLst>
          </p:cNvPr>
          <p:cNvSpPr txBox="1"/>
          <p:nvPr/>
        </p:nvSpPr>
        <p:spPr>
          <a:xfrm>
            <a:off x="509046" y="546755"/>
            <a:ext cx="1168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 f(x) = y1 f1(x) + y2 f2(x).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9BB11-4C20-4568-826D-9A6F74656C7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E89F8-98A0-4C90-A331-68CEE09E958D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340B5-6EDC-47C4-A385-03929DDB7380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E6407-FFAE-40A3-B660-D868947F410A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D7CB-4934-44ED-A470-90F8C6911A6E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F8D7-A087-421F-AFE9-1FBA1824452D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34DB-8395-451D-A8A2-92C485309CC1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DA2B-3171-4DF6-A4E9-04D8E2555099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E74-18B1-4BDB-93FA-47F8F1751251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2D072-A8D3-409D-B04E-B6E50E9D5058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DCF7A-D595-49D3-8C67-4F481E8F22F6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67E79-EF14-4404-8C85-BA0D5F4CD33F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B3226-1C0B-422F-B802-744A161B41C4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D74CB8-D04B-421C-9963-5E479F4D54C3}"/>
              </a:ext>
            </a:extLst>
          </p:cNvPr>
          <p:cNvCxnSpPr>
            <a:cxnSpLocks/>
          </p:cNvCxnSpPr>
          <p:nvPr/>
        </p:nvCxnSpPr>
        <p:spPr>
          <a:xfrm flipH="1">
            <a:off x="1445495" y="3429000"/>
            <a:ext cx="6210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C3F4CC-A035-44E2-BE75-5BB7B53EA2A0}"/>
              </a:ext>
            </a:extLst>
          </p:cNvPr>
          <p:cNvCxnSpPr>
            <a:cxnSpLocks/>
          </p:cNvCxnSpPr>
          <p:nvPr/>
        </p:nvCxnSpPr>
        <p:spPr>
          <a:xfrm flipH="1">
            <a:off x="1445488" y="4447214"/>
            <a:ext cx="144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51997B-5977-49FA-B81A-C951C0296DDD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D7E85-505A-4B20-A342-189935B2437A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D61A5-F301-4CAF-B324-A121A4B6F421}"/>
              </a:ext>
            </a:extLst>
          </p:cNvPr>
          <p:cNvSpPr txBox="1"/>
          <p:nvPr/>
        </p:nvSpPr>
        <p:spPr>
          <a:xfrm>
            <a:off x="2867245" y="485996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8A92A-7A06-4CED-BE55-0EB090B0B56A}"/>
              </a:ext>
            </a:extLst>
          </p:cNvPr>
          <p:cNvSpPr txBox="1"/>
          <p:nvPr/>
        </p:nvSpPr>
        <p:spPr>
          <a:xfrm>
            <a:off x="6091920" y="401847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08FFB-3194-42EA-B661-801FA0C8DB54}"/>
              </a:ext>
            </a:extLst>
          </p:cNvPr>
          <p:cNvSpPr txBox="1"/>
          <p:nvPr/>
        </p:nvSpPr>
        <p:spPr>
          <a:xfrm>
            <a:off x="1138783" y="3226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4F00EF-97D8-41B6-8F27-71292770CB14}"/>
              </a:ext>
            </a:extLst>
          </p:cNvPr>
          <p:cNvCxnSpPr>
            <a:cxnSpLocks/>
          </p:cNvCxnSpPr>
          <p:nvPr/>
        </p:nvCxnSpPr>
        <p:spPr>
          <a:xfrm flipH="1" flipV="1">
            <a:off x="2894136" y="3429000"/>
            <a:ext cx="1285" cy="2417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396C59-40AC-414A-A53D-07FBF9974F27}"/>
              </a:ext>
            </a:extLst>
          </p:cNvPr>
          <p:cNvSpPr txBox="1"/>
          <p:nvPr/>
        </p:nvSpPr>
        <p:spPr>
          <a:xfrm>
            <a:off x="7983372" y="1827614"/>
            <a:ext cx="4002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any point x, the blue height and the green height add up to the height of the black line f(x) = y1 f1(x) + y2 f2(x). The black line passes through P1 and P2 since</a:t>
            </a:r>
          </a:p>
          <a:p>
            <a:r>
              <a:rPr lang="en-US" sz="2800" dirty="0"/>
              <a:t>f(x1) = y1*1 + y2*0 = y1,</a:t>
            </a:r>
          </a:p>
          <a:p>
            <a:r>
              <a:rPr lang="en-US" sz="2800" dirty="0"/>
              <a:t>f(x2) = y1*0 + y2*1 = y2.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74C996-987B-4329-8046-EB2075061CC2}"/>
              </a:ext>
            </a:extLst>
          </p:cNvPr>
          <p:cNvCxnSpPr>
            <a:cxnSpLocks/>
          </p:cNvCxnSpPr>
          <p:nvPr/>
        </p:nvCxnSpPr>
        <p:spPr>
          <a:xfrm>
            <a:off x="626417" y="3407459"/>
            <a:ext cx="7141611" cy="3201991"/>
          </a:xfrm>
          <a:prstGeom prst="line">
            <a:avLst/>
          </a:prstGeom>
          <a:ln w="12700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59459-AB62-48BD-9377-3F665F7EDDFF}"/>
              </a:ext>
            </a:extLst>
          </p:cNvPr>
          <p:cNvCxnSpPr>
            <a:cxnSpLocks/>
          </p:cNvCxnSpPr>
          <p:nvPr/>
        </p:nvCxnSpPr>
        <p:spPr>
          <a:xfrm>
            <a:off x="2883701" y="4431656"/>
            <a:ext cx="3212029" cy="1436503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C8FEF6-22A2-4890-8923-8BDEC9A1AB18}"/>
              </a:ext>
            </a:extLst>
          </p:cNvPr>
          <p:cNvSpPr txBox="1"/>
          <p:nvPr/>
        </p:nvSpPr>
        <p:spPr>
          <a:xfrm>
            <a:off x="3657046" y="5098178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0DFD"/>
                </a:solidFill>
              </a:rPr>
              <a:t>y1 f1(x)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00C750-950F-4772-BC20-86A46CA7D340}"/>
              </a:ext>
            </a:extLst>
          </p:cNvPr>
          <p:cNvCxnSpPr>
            <a:cxnSpLocks/>
          </p:cNvCxnSpPr>
          <p:nvPr/>
        </p:nvCxnSpPr>
        <p:spPr>
          <a:xfrm flipH="1" flipV="1">
            <a:off x="2893869" y="4423211"/>
            <a:ext cx="2710" cy="141954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8E5CDA-AF00-4589-9350-353E3DC7B00A}"/>
              </a:ext>
            </a:extLst>
          </p:cNvPr>
          <p:cNvCxnSpPr>
            <a:cxnSpLocks/>
          </p:cNvCxnSpPr>
          <p:nvPr/>
        </p:nvCxnSpPr>
        <p:spPr>
          <a:xfrm flipV="1">
            <a:off x="2894135" y="2760319"/>
            <a:ext cx="3201865" cy="31030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55BFD-D026-4CBC-A1D3-F491141A7E81}"/>
              </a:ext>
            </a:extLst>
          </p:cNvPr>
          <p:cNvCxnSpPr>
            <a:cxnSpLocks/>
          </p:cNvCxnSpPr>
          <p:nvPr/>
        </p:nvCxnSpPr>
        <p:spPr>
          <a:xfrm flipV="1">
            <a:off x="6097119" y="3426813"/>
            <a:ext cx="0" cy="24227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1D8A0B-6DDA-4482-8B85-8B220B8E6AF2}"/>
              </a:ext>
            </a:extLst>
          </p:cNvPr>
          <p:cNvCxnSpPr>
            <a:cxnSpLocks/>
          </p:cNvCxnSpPr>
          <p:nvPr/>
        </p:nvCxnSpPr>
        <p:spPr>
          <a:xfrm flipV="1">
            <a:off x="6097120" y="2775535"/>
            <a:ext cx="0" cy="30788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C33C7C1-C693-4EE0-B8FC-1E2646A5310E}"/>
              </a:ext>
            </a:extLst>
          </p:cNvPr>
          <p:cNvSpPr txBox="1"/>
          <p:nvPr/>
        </p:nvSpPr>
        <p:spPr>
          <a:xfrm>
            <a:off x="4825940" y="39852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y2 f2(x)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EB770A-83F8-4C20-B740-AA185A681375}"/>
              </a:ext>
            </a:extLst>
          </p:cNvPr>
          <p:cNvCxnSpPr>
            <a:cxnSpLocks/>
          </p:cNvCxnSpPr>
          <p:nvPr/>
        </p:nvCxnSpPr>
        <p:spPr>
          <a:xfrm flipV="1">
            <a:off x="2045970" y="1821180"/>
            <a:ext cx="5017770" cy="48577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D5E6E8-B95D-4473-BF54-981F21DAC969}"/>
              </a:ext>
            </a:extLst>
          </p:cNvPr>
          <p:cNvCxnSpPr>
            <a:cxnSpLocks/>
          </p:cNvCxnSpPr>
          <p:nvPr/>
        </p:nvCxnSpPr>
        <p:spPr>
          <a:xfrm flipV="1">
            <a:off x="4798657" y="5282565"/>
            <a:ext cx="0" cy="57397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C6F6C-914C-4013-9DAB-F80835269251}"/>
              </a:ext>
            </a:extLst>
          </p:cNvPr>
          <p:cNvCxnSpPr>
            <a:cxnSpLocks/>
          </p:cNvCxnSpPr>
          <p:nvPr/>
        </p:nvCxnSpPr>
        <p:spPr>
          <a:xfrm flipV="1">
            <a:off x="4798657" y="3452561"/>
            <a:ext cx="0" cy="573979"/>
          </a:xfrm>
          <a:prstGeom prst="line">
            <a:avLst/>
          </a:prstGeom>
          <a:ln w="28575">
            <a:solidFill>
              <a:srgbClr val="150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A415A9-5C95-4D61-9191-F5705F0CC536}"/>
              </a:ext>
            </a:extLst>
          </p:cNvPr>
          <p:cNvCxnSpPr>
            <a:cxnSpLocks/>
          </p:cNvCxnSpPr>
          <p:nvPr/>
        </p:nvCxnSpPr>
        <p:spPr>
          <a:xfrm flipV="1">
            <a:off x="4798657" y="4026540"/>
            <a:ext cx="0" cy="18367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4FDFC7-528A-4CF2-B26A-E5994163BB61}"/>
              </a:ext>
            </a:extLst>
          </p:cNvPr>
          <p:cNvSpPr txBox="1"/>
          <p:nvPr/>
        </p:nvSpPr>
        <p:spPr>
          <a:xfrm>
            <a:off x="4662058" y="580081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36DCD3-E6C4-4BF6-9A28-5F352E0DDE91}"/>
              </a:ext>
            </a:extLst>
          </p:cNvPr>
          <p:cNvSpPr txBox="1"/>
          <p:nvPr/>
        </p:nvSpPr>
        <p:spPr>
          <a:xfrm>
            <a:off x="2867245" y="44027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= (x1, y1)</a:t>
            </a:r>
          </a:p>
        </p:txBody>
      </p:sp>
    </p:spTree>
    <p:extLst>
      <p:ext uri="{BB962C8B-B14F-4D97-AF65-F5344CB8AC3E}">
        <p14:creationId xmlns:p14="http://schemas.microsoft.com/office/powerpoint/2010/main" val="422644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703F-2C45-43B6-9641-1E893F38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515600" cy="1000316"/>
          </a:xfrm>
        </p:spPr>
        <p:txBody>
          <a:bodyPr/>
          <a:lstStyle/>
          <a:p>
            <a:r>
              <a:rPr lang="en-US" dirty="0"/>
              <a:t>Linear interpolation in 2D: z = a x + b y +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238C-2AAE-4ADC-951D-2534B3CF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15575"/>
            <a:ext cx="10996247" cy="13046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Given three 2D points (x1, y1), (x2, y2) and (x3, y3) and their corresponding z values z1, z2, and z3, find the linear equation function   f(x, y) = a x + b y + c, with f(x1, y1) = z1, f(x2, y2) = z2 and f(x3, y3) = z3.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C5314-D24D-46A7-A39A-54D76C8B7DB3}"/>
              </a:ext>
            </a:extLst>
          </p:cNvPr>
          <p:cNvCxnSpPr>
            <a:cxnSpLocks/>
          </p:cNvCxnSpPr>
          <p:nvPr/>
        </p:nvCxnSpPr>
        <p:spPr>
          <a:xfrm>
            <a:off x="1654302" y="6181167"/>
            <a:ext cx="944887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4F46B6-DB71-4EE4-9EBA-3AAFDB46F9ED}"/>
              </a:ext>
            </a:extLst>
          </p:cNvPr>
          <p:cNvCxnSpPr>
            <a:cxnSpLocks/>
          </p:cNvCxnSpPr>
          <p:nvPr/>
        </p:nvCxnSpPr>
        <p:spPr>
          <a:xfrm flipV="1">
            <a:off x="2642839" y="4070195"/>
            <a:ext cx="4943707" cy="24644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5AC97C-2416-4AA8-BABC-CA152DE03391}"/>
              </a:ext>
            </a:extLst>
          </p:cNvPr>
          <p:cNvCxnSpPr>
            <a:cxnSpLocks/>
          </p:cNvCxnSpPr>
          <p:nvPr/>
        </p:nvCxnSpPr>
        <p:spPr>
          <a:xfrm flipV="1">
            <a:off x="3356517" y="2810107"/>
            <a:ext cx="0" cy="372450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4225F4-A9C9-45F8-82BC-CBBC443C2376}"/>
              </a:ext>
            </a:extLst>
          </p:cNvPr>
          <p:cNvCxnSpPr>
            <a:cxnSpLocks/>
          </p:cNvCxnSpPr>
          <p:nvPr/>
        </p:nvCxnSpPr>
        <p:spPr>
          <a:xfrm>
            <a:off x="7010400" y="5265141"/>
            <a:ext cx="2743200" cy="461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6A9BF0-B382-40C5-8C78-C29060680742}"/>
              </a:ext>
            </a:extLst>
          </p:cNvPr>
          <p:cNvCxnSpPr>
            <a:cxnSpLocks/>
          </p:cNvCxnSpPr>
          <p:nvPr/>
        </p:nvCxnSpPr>
        <p:spPr>
          <a:xfrm flipV="1">
            <a:off x="7010400" y="4347001"/>
            <a:ext cx="3672468" cy="918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91D857-138A-4EB5-9A55-917D45268000}"/>
              </a:ext>
            </a:extLst>
          </p:cNvPr>
          <p:cNvCxnSpPr>
            <a:cxnSpLocks/>
          </p:cNvCxnSpPr>
          <p:nvPr/>
        </p:nvCxnSpPr>
        <p:spPr>
          <a:xfrm flipV="1">
            <a:off x="9753600" y="4347001"/>
            <a:ext cx="929268" cy="137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EA8161-6D12-44D7-9F44-881841EC8DEE}"/>
              </a:ext>
            </a:extLst>
          </p:cNvPr>
          <p:cNvCxnSpPr>
            <a:cxnSpLocks/>
          </p:cNvCxnSpPr>
          <p:nvPr/>
        </p:nvCxnSpPr>
        <p:spPr>
          <a:xfrm flipV="1">
            <a:off x="7010400" y="3807050"/>
            <a:ext cx="0" cy="14580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1CF67C-B3F4-47FC-8356-91E3B42919DD}"/>
              </a:ext>
            </a:extLst>
          </p:cNvPr>
          <p:cNvCxnSpPr>
            <a:cxnSpLocks/>
          </p:cNvCxnSpPr>
          <p:nvPr/>
        </p:nvCxnSpPr>
        <p:spPr>
          <a:xfrm flipV="1">
            <a:off x="9753600" y="3691054"/>
            <a:ext cx="0" cy="20350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9E40EE-B792-439B-B01E-279202765F69}"/>
              </a:ext>
            </a:extLst>
          </p:cNvPr>
          <p:cNvCxnSpPr>
            <a:cxnSpLocks/>
          </p:cNvCxnSpPr>
          <p:nvPr/>
        </p:nvCxnSpPr>
        <p:spPr>
          <a:xfrm flipH="1" flipV="1">
            <a:off x="10671717" y="2085273"/>
            <a:ext cx="3717" cy="2261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2A10B-CF94-4F73-BA13-BC49ED02D072}"/>
              </a:ext>
            </a:extLst>
          </p:cNvPr>
          <p:cNvCxnSpPr>
            <a:cxnSpLocks/>
          </p:cNvCxnSpPr>
          <p:nvPr/>
        </p:nvCxnSpPr>
        <p:spPr>
          <a:xfrm flipV="1">
            <a:off x="7002967" y="3691054"/>
            <a:ext cx="2761784" cy="11599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12CF92-913C-44AC-A370-C688628EEDD2}"/>
              </a:ext>
            </a:extLst>
          </p:cNvPr>
          <p:cNvCxnSpPr>
            <a:cxnSpLocks/>
          </p:cNvCxnSpPr>
          <p:nvPr/>
        </p:nvCxnSpPr>
        <p:spPr>
          <a:xfrm flipV="1">
            <a:off x="6999249" y="2085273"/>
            <a:ext cx="3683619" cy="17335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4112BB-42B3-4A14-B588-3EE603128D00}"/>
              </a:ext>
            </a:extLst>
          </p:cNvPr>
          <p:cNvCxnSpPr>
            <a:cxnSpLocks/>
          </p:cNvCxnSpPr>
          <p:nvPr/>
        </p:nvCxnSpPr>
        <p:spPr>
          <a:xfrm flipV="1">
            <a:off x="9753600" y="2085273"/>
            <a:ext cx="918117" cy="16057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7283CD2-1A4A-4D44-AB27-E6218D252A2E}"/>
              </a:ext>
            </a:extLst>
          </p:cNvPr>
          <p:cNvSpPr txBox="1"/>
          <p:nvPr/>
        </p:nvSpPr>
        <p:spPr>
          <a:xfrm>
            <a:off x="5920443" y="5112442"/>
            <a:ext cx="127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(x1, y1)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4568DB-4B0D-44F2-AF2B-BF5C2D66A1F6}"/>
              </a:ext>
            </a:extLst>
          </p:cNvPr>
          <p:cNvSpPr txBox="1"/>
          <p:nvPr/>
        </p:nvSpPr>
        <p:spPr>
          <a:xfrm>
            <a:off x="10664283" y="4296090"/>
            <a:ext cx="12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(x3, y3)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A867ED-84E8-4600-9033-31DD5BBFD133}"/>
              </a:ext>
            </a:extLst>
          </p:cNvPr>
          <p:cNvSpPr txBox="1"/>
          <p:nvPr/>
        </p:nvSpPr>
        <p:spPr>
          <a:xfrm>
            <a:off x="9865391" y="5478173"/>
            <a:ext cx="12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(x2, y2)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E54EC-794A-4C0E-B5E5-65CD3DEFA90C}"/>
              </a:ext>
            </a:extLst>
          </p:cNvPr>
          <p:cNvSpPr txBox="1"/>
          <p:nvPr/>
        </p:nvSpPr>
        <p:spPr>
          <a:xfrm>
            <a:off x="6999249" y="4335269"/>
            <a:ext cx="4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z1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BF1B2E-3044-4DA5-8D97-1B403B8CAB6C}"/>
              </a:ext>
            </a:extLst>
          </p:cNvPr>
          <p:cNvSpPr txBox="1"/>
          <p:nvPr/>
        </p:nvSpPr>
        <p:spPr>
          <a:xfrm>
            <a:off x="9314126" y="4044424"/>
            <a:ext cx="4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z2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FE4908-82DC-4D5E-89EB-C0A20C26F7A1}"/>
              </a:ext>
            </a:extLst>
          </p:cNvPr>
          <p:cNvSpPr txBox="1"/>
          <p:nvPr/>
        </p:nvSpPr>
        <p:spPr>
          <a:xfrm rot="10800000" flipV="1">
            <a:off x="10644118" y="2883829"/>
            <a:ext cx="91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z3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821669-AE23-4777-B26D-DE2724CA69E3}"/>
              </a:ext>
            </a:extLst>
          </p:cNvPr>
          <p:cNvSpPr txBox="1"/>
          <p:nvPr/>
        </p:nvSpPr>
        <p:spPr>
          <a:xfrm>
            <a:off x="10101148" y="1681606"/>
            <a:ext cx="162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(x3, y3, z3)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1227C5-9F7F-415E-87AD-ECD5C48845D8}"/>
              </a:ext>
            </a:extLst>
          </p:cNvPr>
          <p:cNvSpPr txBox="1"/>
          <p:nvPr/>
        </p:nvSpPr>
        <p:spPr>
          <a:xfrm>
            <a:off x="3182960" y="2368446"/>
            <a:ext cx="597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9B18DA-26E7-4D48-A81E-9B5A627549D5}"/>
              </a:ext>
            </a:extLst>
          </p:cNvPr>
          <p:cNvSpPr txBox="1"/>
          <p:nvPr/>
        </p:nvSpPr>
        <p:spPr>
          <a:xfrm>
            <a:off x="7629865" y="3813591"/>
            <a:ext cx="597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4A903F-9E3C-4E60-A808-2AE5E951646E}"/>
              </a:ext>
            </a:extLst>
          </p:cNvPr>
          <p:cNvSpPr txBox="1"/>
          <p:nvPr/>
        </p:nvSpPr>
        <p:spPr>
          <a:xfrm>
            <a:off x="11130775" y="5901871"/>
            <a:ext cx="3538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C5D874-9F16-4734-91D2-74A7EBA93645}"/>
              </a:ext>
            </a:extLst>
          </p:cNvPr>
          <p:cNvSpPr txBox="1"/>
          <p:nvPr/>
        </p:nvSpPr>
        <p:spPr>
          <a:xfrm>
            <a:off x="5525428" y="3441471"/>
            <a:ext cx="162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(x1, y1, z1)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726615-E267-4AD5-B6C3-31F66888BA3D}"/>
              </a:ext>
            </a:extLst>
          </p:cNvPr>
          <p:cNvSpPr txBox="1"/>
          <p:nvPr/>
        </p:nvSpPr>
        <p:spPr>
          <a:xfrm>
            <a:off x="9709709" y="3505125"/>
            <a:ext cx="162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(x2, y2, z2)</a:t>
            </a:r>
          </a:p>
        </p:txBody>
      </p:sp>
    </p:spTree>
    <p:extLst>
      <p:ext uri="{BB962C8B-B14F-4D97-AF65-F5344CB8AC3E}">
        <p14:creationId xmlns:p14="http://schemas.microsoft.com/office/powerpoint/2010/main" val="180168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703F-2C45-43B6-9641-1E893F38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515600" cy="1310924"/>
          </a:xfrm>
        </p:spPr>
        <p:txBody>
          <a:bodyPr/>
          <a:lstStyle/>
          <a:p>
            <a:r>
              <a:rPr lang="en-US" dirty="0"/>
              <a:t>Linear interpolation in 1D: y = m x +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238C-2AAE-4ADC-951D-2534B3CF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8552"/>
            <a:ext cx="10785049" cy="49239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two values x1 and x2 and their corresponding y values y1 and y2, find the linear equation y = f(x) = m x + b, so that f(x1) = y1 and f(x2) = y2.</a:t>
            </a:r>
          </a:p>
          <a:p>
            <a:r>
              <a:rPr lang="en-US" dirty="0"/>
              <a:t>a) Use the two-point formula to determine m and b, as in lecture 1.</a:t>
            </a:r>
          </a:p>
          <a:p>
            <a:r>
              <a:rPr lang="en-US" dirty="0"/>
              <a:t>b) Solve the simultaneous linear equations f(x1) = y1 and f(x2) = y2     for the two unknowns m and b:</a:t>
            </a:r>
          </a:p>
          <a:p>
            <a:pPr marL="0" indent="0" algn="ctr">
              <a:buNone/>
            </a:pPr>
            <a:r>
              <a:rPr lang="en-US" dirty="0"/>
              <a:t>x1 m + b = y1</a:t>
            </a:r>
          </a:p>
          <a:p>
            <a:pPr marL="0" indent="0" algn="ctr">
              <a:buNone/>
            </a:pPr>
            <a:r>
              <a:rPr lang="en-US" dirty="0"/>
              <a:t>x2 m + b = y2</a:t>
            </a:r>
          </a:p>
          <a:p>
            <a:r>
              <a:rPr lang="en-US" dirty="0"/>
              <a:t>c) Define two basis functions: f1(x) with f1(x1) = 1 and f1(x2) = 0, and f2(x) with f2(x1) = 0 and f2(x2) = 1, and then define</a:t>
            </a:r>
          </a:p>
          <a:p>
            <a:pPr marL="0" indent="0" algn="ctr">
              <a:buNone/>
            </a:pPr>
            <a:r>
              <a:rPr lang="en-US" dirty="0"/>
              <a:t>f(x) = f1(x) y1 + f2(x) y2</a:t>
            </a:r>
          </a:p>
        </p:txBody>
      </p:sp>
    </p:spTree>
    <p:extLst>
      <p:ext uri="{BB962C8B-B14F-4D97-AF65-F5344CB8AC3E}">
        <p14:creationId xmlns:p14="http://schemas.microsoft.com/office/powerpoint/2010/main" val="3560315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703F-2C45-43B6-9641-1E893F38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515600" cy="1000316"/>
          </a:xfrm>
        </p:spPr>
        <p:txBody>
          <a:bodyPr/>
          <a:lstStyle/>
          <a:p>
            <a:r>
              <a:rPr lang="en-US" dirty="0"/>
              <a:t>Linear interpolation in 2D: z = a x + b y +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238C-2AAE-4ADC-951D-2534B3CF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24906"/>
            <a:ext cx="11151639" cy="13046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plane of the blue triangle defines a linear function z = a x + b y + c on the whole XY plane. When x = y = 0, z = c, the Z intercept. In the XZ plane where y = 0, z = a x + c, so a is the slope of the  green line.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C5314-D24D-46A7-A39A-54D76C8B7DB3}"/>
              </a:ext>
            </a:extLst>
          </p:cNvPr>
          <p:cNvCxnSpPr>
            <a:cxnSpLocks/>
          </p:cNvCxnSpPr>
          <p:nvPr/>
        </p:nvCxnSpPr>
        <p:spPr>
          <a:xfrm>
            <a:off x="1654302" y="6181167"/>
            <a:ext cx="944887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4F46B6-DB71-4EE4-9EBA-3AAFDB46F9ED}"/>
              </a:ext>
            </a:extLst>
          </p:cNvPr>
          <p:cNvCxnSpPr>
            <a:cxnSpLocks/>
          </p:cNvCxnSpPr>
          <p:nvPr/>
        </p:nvCxnSpPr>
        <p:spPr>
          <a:xfrm flipV="1">
            <a:off x="2642839" y="4070195"/>
            <a:ext cx="4943707" cy="24644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5AC97C-2416-4AA8-BABC-CA152DE03391}"/>
              </a:ext>
            </a:extLst>
          </p:cNvPr>
          <p:cNvCxnSpPr>
            <a:cxnSpLocks/>
          </p:cNvCxnSpPr>
          <p:nvPr/>
        </p:nvCxnSpPr>
        <p:spPr>
          <a:xfrm flipV="1">
            <a:off x="3356517" y="2810107"/>
            <a:ext cx="0" cy="372450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4225F4-A9C9-45F8-82BC-CBBC443C2376}"/>
              </a:ext>
            </a:extLst>
          </p:cNvPr>
          <p:cNvCxnSpPr>
            <a:cxnSpLocks/>
          </p:cNvCxnSpPr>
          <p:nvPr/>
        </p:nvCxnSpPr>
        <p:spPr>
          <a:xfrm>
            <a:off x="7010400" y="5265141"/>
            <a:ext cx="2743200" cy="461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6A9BF0-B382-40C5-8C78-C29060680742}"/>
              </a:ext>
            </a:extLst>
          </p:cNvPr>
          <p:cNvCxnSpPr>
            <a:cxnSpLocks/>
          </p:cNvCxnSpPr>
          <p:nvPr/>
        </p:nvCxnSpPr>
        <p:spPr>
          <a:xfrm flipV="1">
            <a:off x="7010400" y="4347001"/>
            <a:ext cx="3672468" cy="918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91D857-138A-4EB5-9A55-917D45268000}"/>
              </a:ext>
            </a:extLst>
          </p:cNvPr>
          <p:cNvCxnSpPr>
            <a:cxnSpLocks/>
          </p:cNvCxnSpPr>
          <p:nvPr/>
        </p:nvCxnSpPr>
        <p:spPr>
          <a:xfrm flipV="1">
            <a:off x="9753600" y="4347001"/>
            <a:ext cx="929268" cy="137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EA8161-6D12-44D7-9F44-881841EC8DEE}"/>
              </a:ext>
            </a:extLst>
          </p:cNvPr>
          <p:cNvCxnSpPr>
            <a:cxnSpLocks/>
          </p:cNvCxnSpPr>
          <p:nvPr/>
        </p:nvCxnSpPr>
        <p:spPr>
          <a:xfrm flipV="1">
            <a:off x="7010400" y="3807050"/>
            <a:ext cx="0" cy="14580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1CF67C-B3F4-47FC-8356-91E3B42919DD}"/>
              </a:ext>
            </a:extLst>
          </p:cNvPr>
          <p:cNvCxnSpPr>
            <a:cxnSpLocks/>
          </p:cNvCxnSpPr>
          <p:nvPr/>
        </p:nvCxnSpPr>
        <p:spPr>
          <a:xfrm flipV="1">
            <a:off x="9753600" y="3691054"/>
            <a:ext cx="0" cy="20350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9E40EE-B792-439B-B01E-279202765F69}"/>
              </a:ext>
            </a:extLst>
          </p:cNvPr>
          <p:cNvCxnSpPr>
            <a:cxnSpLocks/>
          </p:cNvCxnSpPr>
          <p:nvPr/>
        </p:nvCxnSpPr>
        <p:spPr>
          <a:xfrm flipH="1" flipV="1">
            <a:off x="10671717" y="2085273"/>
            <a:ext cx="3717" cy="2261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2A10B-CF94-4F73-BA13-BC49ED02D072}"/>
              </a:ext>
            </a:extLst>
          </p:cNvPr>
          <p:cNvCxnSpPr>
            <a:cxnSpLocks/>
          </p:cNvCxnSpPr>
          <p:nvPr/>
        </p:nvCxnSpPr>
        <p:spPr>
          <a:xfrm flipV="1">
            <a:off x="7002967" y="3691054"/>
            <a:ext cx="2761784" cy="11599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12CF92-913C-44AC-A370-C688628EEDD2}"/>
              </a:ext>
            </a:extLst>
          </p:cNvPr>
          <p:cNvCxnSpPr>
            <a:cxnSpLocks/>
          </p:cNvCxnSpPr>
          <p:nvPr/>
        </p:nvCxnSpPr>
        <p:spPr>
          <a:xfrm flipV="1">
            <a:off x="6999249" y="2085273"/>
            <a:ext cx="3683619" cy="17335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4112BB-42B3-4A14-B588-3EE603128D00}"/>
              </a:ext>
            </a:extLst>
          </p:cNvPr>
          <p:cNvCxnSpPr>
            <a:cxnSpLocks/>
          </p:cNvCxnSpPr>
          <p:nvPr/>
        </p:nvCxnSpPr>
        <p:spPr>
          <a:xfrm flipV="1">
            <a:off x="9753600" y="2085273"/>
            <a:ext cx="918117" cy="16057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7283CD2-1A4A-4D44-AB27-E6218D252A2E}"/>
              </a:ext>
            </a:extLst>
          </p:cNvPr>
          <p:cNvSpPr txBox="1"/>
          <p:nvPr/>
        </p:nvSpPr>
        <p:spPr>
          <a:xfrm>
            <a:off x="5920443" y="5112442"/>
            <a:ext cx="127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(x1, y1)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4568DB-4B0D-44F2-AF2B-BF5C2D66A1F6}"/>
              </a:ext>
            </a:extLst>
          </p:cNvPr>
          <p:cNvSpPr txBox="1"/>
          <p:nvPr/>
        </p:nvSpPr>
        <p:spPr>
          <a:xfrm>
            <a:off x="10664283" y="4296090"/>
            <a:ext cx="12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(x3, y3)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A867ED-84E8-4600-9033-31DD5BBFD133}"/>
              </a:ext>
            </a:extLst>
          </p:cNvPr>
          <p:cNvSpPr txBox="1"/>
          <p:nvPr/>
        </p:nvSpPr>
        <p:spPr>
          <a:xfrm>
            <a:off x="9865391" y="5478173"/>
            <a:ext cx="12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(x2, y2)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E54EC-794A-4C0E-B5E5-65CD3DEFA90C}"/>
              </a:ext>
            </a:extLst>
          </p:cNvPr>
          <p:cNvSpPr txBox="1"/>
          <p:nvPr/>
        </p:nvSpPr>
        <p:spPr>
          <a:xfrm>
            <a:off x="6999249" y="4335269"/>
            <a:ext cx="4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z1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BF1B2E-3044-4DA5-8D97-1B403B8CAB6C}"/>
              </a:ext>
            </a:extLst>
          </p:cNvPr>
          <p:cNvSpPr txBox="1"/>
          <p:nvPr/>
        </p:nvSpPr>
        <p:spPr>
          <a:xfrm>
            <a:off x="9314126" y="4044424"/>
            <a:ext cx="4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z2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FE4908-82DC-4D5E-89EB-C0A20C26F7A1}"/>
              </a:ext>
            </a:extLst>
          </p:cNvPr>
          <p:cNvSpPr txBox="1"/>
          <p:nvPr/>
        </p:nvSpPr>
        <p:spPr>
          <a:xfrm rot="10800000" flipV="1">
            <a:off x="10644118" y="2883829"/>
            <a:ext cx="91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z3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821669-AE23-4777-B26D-DE2724CA69E3}"/>
              </a:ext>
            </a:extLst>
          </p:cNvPr>
          <p:cNvSpPr txBox="1"/>
          <p:nvPr/>
        </p:nvSpPr>
        <p:spPr>
          <a:xfrm>
            <a:off x="10101148" y="1681606"/>
            <a:ext cx="162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(x3, y3, z3)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1227C5-9F7F-415E-87AD-ECD5C48845D8}"/>
              </a:ext>
            </a:extLst>
          </p:cNvPr>
          <p:cNvSpPr txBox="1"/>
          <p:nvPr/>
        </p:nvSpPr>
        <p:spPr>
          <a:xfrm>
            <a:off x="3182960" y="2368446"/>
            <a:ext cx="597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9B18DA-26E7-4D48-A81E-9B5A627549D5}"/>
              </a:ext>
            </a:extLst>
          </p:cNvPr>
          <p:cNvSpPr txBox="1"/>
          <p:nvPr/>
        </p:nvSpPr>
        <p:spPr>
          <a:xfrm>
            <a:off x="7629865" y="3813591"/>
            <a:ext cx="597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4A903F-9E3C-4E60-A808-2AE5E951646E}"/>
              </a:ext>
            </a:extLst>
          </p:cNvPr>
          <p:cNvSpPr txBox="1"/>
          <p:nvPr/>
        </p:nvSpPr>
        <p:spPr>
          <a:xfrm>
            <a:off x="11130775" y="5901871"/>
            <a:ext cx="3538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C5D874-9F16-4734-91D2-74A7EBA93645}"/>
              </a:ext>
            </a:extLst>
          </p:cNvPr>
          <p:cNvSpPr txBox="1"/>
          <p:nvPr/>
        </p:nvSpPr>
        <p:spPr>
          <a:xfrm>
            <a:off x="5525428" y="3441471"/>
            <a:ext cx="162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(x1, y1, z1)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726615-E267-4AD5-B6C3-31F66888BA3D}"/>
              </a:ext>
            </a:extLst>
          </p:cNvPr>
          <p:cNvSpPr txBox="1"/>
          <p:nvPr/>
        </p:nvSpPr>
        <p:spPr>
          <a:xfrm>
            <a:off x="9709709" y="3505125"/>
            <a:ext cx="162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(x2, y2, z2)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9FB46B5-2A0A-4051-ACAF-95E0698D5B05}"/>
              </a:ext>
            </a:extLst>
          </p:cNvPr>
          <p:cNvSpPr/>
          <p:nvPr/>
        </p:nvSpPr>
        <p:spPr>
          <a:xfrm rot="21122869">
            <a:off x="3142015" y="2019270"/>
            <a:ext cx="11821132" cy="2465623"/>
          </a:xfrm>
          <a:prstGeom prst="parallelogram">
            <a:avLst>
              <a:gd name="adj" fmla="val 236873"/>
            </a:avLst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A37E5-DAFB-4EF6-8F82-831C433EA1BE}"/>
              </a:ext>
            </a:extLst>
          </p:cNvPr>
          <p:cNvSpPr txBox="1"/>
          <p:nvPr/>
        </p:nvSpPr>
        <p:spPr>
          <a:xfrm>
            <a:off x="2211093" y="4965429"/>
            <a:ext cx="127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(0, 0, 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0302C8-87D6-42C6-8305-DEBE1E9201BB}"/>
              </a:ext>
            </a:extLst>
          </p:cNvPr>
          <p:cNvSpPr txBox="1"/>
          <p:nvPr/>
        </p:nvSpPr>
        <p:spPr>
          <a:xfrm>
            <a:off x="2393036" y="5398956"/>
            <a:ext cx="127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1CA476-C64D-43D1-B1D1-636CE559CD90}"/>
              </a:ext>
            </a:extLst>
          </p:cNvPr>
          <p:cNvCxnSpPr>
            <a:cxnSpLocks/>
          </p:cNvCxnSpPr>
          <p:nvPr/>
        </p:nvCxnSpPr>
        <p:spPr>
          <a:xfrm flipV="1">
            <a:off x="3345367" y="4449736"/>
            <a:ext cx="5957609" cy="860837"/>
          </a:xfrm>
          <a:prstGeom prst="line">
            <a:avLst/>
          </a:prstGeom>
          <a:ln w="38100">
            <a:solidFill>
              <a:srgbClr val="09FF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703F-2C45-43B6-9641-1E893F38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515600" cy="1000316"/>
          </a:xfrm>
        </p:spPr>
        <p:txBody>
          <a:bodyPr/>
          <a:lstStyle/>
          <a:p>
            <a:r>
              <a:rPr lang="en-US" dirty="0"/>
              <a:t>Linear interpolation in 2D: z = a x + b y +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238C-2AAE-4ADC-951D-2534B3CF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20344"/>
            <a:ext cx="11151639" cy="9033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plane of the blue triangle defines a linear function z = a x + b y + c on the whole XY plane. Similarly, b is the slope of the orange line in the YZ plane.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C5314-D24D-46A7-A39A-54D76C8B7DB3}"/>
              </a:ext>
            </a:extLst>
          </p:cNvPr>
          <p:cNvCxnSpPr>
            <a:cxnSpLocks/>
          </p:cNvCxnSpPr>
          <p:nvPr/>
        </p:nvCxnSpPr>
        <p:spPr>
          <a:xfrm>
            <a:off x="1654302" y="6181167"/>
            <a:ext cx="944887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4F46B6-DB71-4EE4-9EBA-3AAFDB46F9ED}"/>
              </a:ext>
            </a:extLst>
          </p:cNvPr>
          <p:cNvCxnSpPr>
            <a:cxnSpLocks/>
          </p:cNvCxnSpPr>
          <p:nvPr/>
        </p:nvCxnSpPr>
        <p:spPr>
          <a:xfrm flipV="1">
            <a:off x="2642839" y="4070195"/>
            <a:ext cx="4943707" cy="24644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5AC97C-2416-4AA8-BABC-CA152DE03391}"/>
              </a:ext>
            </a:extLst>
          </p:cNvPr>
          <p:cNvCxnSpPr>
            <a:cxnSpLocks/>
          </p:cNvCxnSpPr>
          <p:nvPr/>
        </p:nvCxnSpPr>
        <p:spPr>
          <a:xfrm flipV="1">
            <a:off x="3356517" y="2810107"/>
            <a:ext cx="0" cy="372450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4225F4-A9C9-45F8-82BC-CBBC443C2376}"/>
              </a:ext>
            </a:extLst>
          </p:cNvPr>
          <p:cNvCxnSpPr>
            <a:cxnSpLocks/>
          </p:cNvCxnSpPr>
          <p:nvPr/>
        </p:nvCxnSpPr>
        <p:spPr>
          <a:xfrm>
            <a:off x="7010400" y="5265141"/>
            <a:ext cx="2743200" cy="461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6A9BF0-B382-40C5-8C78-C29060680742}"/>
              </a:ext>
            </a:extLst>
          </p:cNvPr>
          <p:cNvCxnSpPr>
            <a:cxnSpLocks/>
          </p:cNvCxnSpPr>
          <p:nvPr/>
        </p:nvCxnSpPr>
        <p:spPr>
          <a:xfrm flipV="1">
            <a:off x="7010400" y="4347001"/>
            <a:ext cx="3672468" cy="918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91D857-138A-4EB5-9A55-917D45268000}"/>
              </a:ext>
            </a:extLst>
          </p:cNvPr>
          <p:cNvCxnSpPr>
            <a:cxnSpLocks/>
          </p:cNvCxnSpPr>
          <p:nvPr/>
        </p:nvCxnSpPr>
        <p:spPr>
          <a:xfrm flipV="1">
            <a:off x="9753600" y="4347001"/>
            <a:ext cx="929268" cy="137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EA8161-6D12-44D7-9F44-881841EC8DEE}"/>
              </a:ext>
            </a:extLst>
          </p:cNvPr>
          <p:cNvCxnSpPr>
            <a:cxnSpLocks/>
          </p:cNvCxnSpPr>
          <p:nvPr/>
        </p:nvCxnSpPr>
        <p:spPr>
          <a:xfrm flipV="1">
            <a:off x="7010400" y="3807050"/>
            <a:ext cx="0" cy="14580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1CF67C-B3F4-47FC-8356-91E3B42919DD}"/>
              </a:ext>
            </a:extLst>
          </p:cNvPr>
          <p:cNvCxnSpPr>
            <a:cxnSpLocks/>
          </p:cNvCxnSpPr>
          <p:nvPr/>
        </p:nvCxnSpPr>
        <p:spPr>
          <a:xfrm flipV="1">
            <a:off x="9753600" y="3691054"/>
            <a:ext cx="0" cy="20350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9E40EE-B792-439B-B01E-279202765F69}"/>
              </a:ext>
            </a:extLst>
          </p:cNvPr>
          <p:cNvCxnSpPr>
            <a:cxnSpLocks/>
          </p:cNvCxnSpPr>
          <p:nvPr/>
        </p:nvCxnSpPr>
        <p:spPr>
          <a:xfrm flipH="1" flipV="1">
            <a:off x="10671717" y="2085273"/>
            <a:ext cx="3717" cy="2261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2A10B-CF94-4F73-BA13-BC49ED02D072}"/>
              </a:ext>
            </a:extLst>
          </p:cNvPr>
          <p:cNvCxnSpPr>
            <a:cxnSpLocks/>
          </p:cNvCxnSpPr>
          <p:nvPr/>
        </p:nvCxnSpPr>
        <p:spPr>
          <a:xfrm flipV="1">
            <a:off x="7002967" y="3691054"/>
            <a:ext cx="2761784" cy="11599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12CF92-913C-44AC-A370-C688628EEDD2}"/>
              </a:ext>
            </a:extLst>
          </p:cNvPr>
          <p:cNvCxnSpPr>
            <a:cxnSpLocks/>
          </p:cNvCxnSpPr>
          <p:nvPr/>
        </p:nvCxnSpPr>
        <p:spPr>
          <a:xfrm flipV="1">
            <a:off x="6999249" y="2085273"/>
            <a:ext cx="3683619" cy="17335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4112BB-42B3-4A14-B588-3EE603128D00}"/>
              </a:ext>
            </a:extLst>
          </p:cNvPr>
          <p:cNvCxnSpPr>
            <a:cxnSpLocks/>
          </p:cNvCxnSpPr>
          <p:nvPr/>
        </p:nvCxnSpPr>
        <p:spPr>
          <a:xfrm flipV="1">
            <a:off x="9753600" y="2085273"/>
            <a:ext cx="918117" cy="16057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7283CD2-1A4A-4D44-AB27-E6218D252A2E}"/>
              </a:ext>
            </a:extLst>
          </p:cNvPr>
          <p:cNvSpPr txBox="1"/>
          <p:nvPr/>
        </p:nvSpPr>
        <p:spPr>
          <a:xfrm>
            <a:off x="5920443" y="5112442"/>
            <a:ext cx="127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(x1, y1)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4568DB-4B0D-44F2-AF2B-BF5C2D66A1F6}"/>
              </a:ext>
            </a:extLst>
          </p:cNvPr>
          <p:cNvSpPr txBox="1"/>
          <p:nvPr/>
        </p:nvSpPr>
        <p:spPr>
          <a:xfrm>
            <a:off x="10664283" y="4296090"/>
            <a:ext cx="12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(x3, y3)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A867ED-84E8-4600-9033-31DD5BBFD133}"/>
              </a:ext>
            </a:extLst>
          </p:cNvPr>
          <p:cNvSpPr txBox="1"/>
          <p:nvPr/>
        </p:nvSpPr>
        <p:spPr>
          <a:xfrm>
            <a:off x="9865391" y="5478173"/>
            <a:ext cx="123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(x2, y2)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E54EC-794A-4C0E-B5E5-65CD3DEFA90C}"/>
              </a:ext>
            </a:extLst>
          </p:cNvPr>
          <p:cNvSpPr txBox="1"/>
          <p:nvPr/>
        </p:nvSpPr>
        <p:spPr>
          <a:xfrm>
            <a:off x="6999249" y="4335269"/>
            <a:ext cx="4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z1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BF1B2E-3044-4DA5-8D97-1B403B8CAB6C}"/>
              </a:ext>
            </a:extLst>
          </p:cNvPr>
          <p:cNvSpPr txBox="1"/>
          <p:nvPr/>
        </p:nvSpPr>
        <p:spPr>
          <a:xfrm>
            <a:off x="9314126" y="4044424"/>
            <a:ext cx="4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z2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FE4908-82DC-4D5E-89EB-C0A20C26F7A1}"/>
              </a:ext>
            </a:extLst>
          </p:cNvPr>
          <p:cNvSpPr txBox="1"/>
          <p:nvPr/>
        </p:nvSpPr>
        <p:spPr>
          <a:xfrm rot="10800000" flipV="1">
            <a:off x="10644118" y="2883829"/>
            <a:ext cx="91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z3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821669-AE23-4777-B26D-DE2724CA69E3}"/>
              </a:ext>
            </a:extLst>
          </p:cNvPr>
          <p:cNvSpPr txBox="1"/>
          <p:nvPr/>
        </p:nvSpPr>
        <p:spPr>
          <a:xfrm>
            <a:off x="10101148" y="1681606"/>
            <a:ext cx="162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(x3, y3, z3)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1227C5-9F7F-415E-87AD-ECD5C48845D8}"/>
              </a:ext>
            </a:extLst>
          </p:cNvPr>
          <p:cNvSpPr txBox="1"/>
          <p:nvPr/>
        </p:nvSpPr>
        <p:spPr>
          <a:xfrm>
            <a:off x="3182960" y="2368446"/>
            <a:ext cx="597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9B18DA-26E7-4D48-A81E-9B5A627549D5}"/>
              </a:ext>
            </a:extLst>
          </p:cNvPr>
          <p:cNvSpPr txBox="1"/>
          <p:nvPr/>
        </p:nvSpPr>
        <p:spPr>
          <a:xfrm>
            <a:off x="7629865" y="3813591"/>
            <a:ext cx="597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4A903F-9E3C-4E60-A808-2AE5E951646E}"/>
              </a:ext>
            </a:extLst>
          </p:cNvPr>
          <p:cNvSpPr txBox="1"/>
          <p:nvPr/>
        </p:nvSpPr>
        <p:spPr>
          <a:xfrm>
            <a:off x="11130775" y="5901871"/>
            <a:ext cx="3538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C5D874-9F16-4734-91D2-74A7EBA93645}"/>
              </a:ext>
            </a:extLst>
          </p:cNvPr>
          <p:cNvSpPr txBox="1"/>
          <p:nvPr/>
        </p:nvSpPr>
        <p:spPr>
          <a:xfrm>
            <a:off x="5525428" y="3441471"/>
            <a:ext cx="162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(x1, y1, z1)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726615-E267-4AD5-B6C3-31F66888BA3D}"/>
              </a:ext>
            </a:extLst>
          </p:cNvPr>
          <p:cNvSpPr txBox="1"/>
          <p:nvPr/>
        </p:nvSpPr>
        <p:spPr>
          <a:xfrm>
            <a:off x="9709709" y="3505125"/>
            <a:ext cx="162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(x2, y2, z2)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9FB46B5-2A0A-4051-ACAF-95E0698D5B05}"/>
              </a:ext>
            </a:extLst>
          </p:cNvPr>
          <p:cNvSpPr/>
          <p:nvPr/>
        </p:nvSpPr>
        <p:spPr>
          <a:xfrm rot="21122869">
            <a:off x="3142015" y="2019270"/>
            <a:ext cx="11821132" cy="2465623"/>
          </a:xfrm>
          <a:prstGeom prst="parallelogram">
            <a:avLst>
              <a:gd name="adj" fmla="val 236873"/>
            </a:avLst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A37E5-DAFB-4EF6-8F82-831C433EA1BE}"/>
              </a:ext>
            </a:extLst>
          </p:cNvPr>
          <p:cNvSpPr txBox="1"/>
          <p:nvPr/>
        </p:nvSpPr>
        <p:spPr>
          <a:xfrm>
            <a:off x="2211093" y="4965429"/>
            <a:ext cx="127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(0, 0, 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0302C8-87D6-42C6-8305-DEBE1E9201BB}"/>
              </a:ext>
            </a:extLst>
          </p:cNvPr>
          <p:cNvSpPr txBox="1"/>
          <p:nvPr/>
        </p:nvSpPr>
        <p:spPr>
          <a:xfrm>
            <a:off x="2393036" y="5398956"/>
            <a:ext cx="127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1CA476-C64D-43D1-B1D1-636CE559CD90}"/>
              </a:ext>
            </a:extLst>
          </p:cNvPr>
          <p:cNvCxnSpPr>
            <a:cxnSpLocks/>
          </p:cNvCxnSpPr>
          <p:nvPr/>
        </p:nvCxnSpPr>
        <p:spPr>
          <a:xfrm flipV="1">
            <a:off x="3345367" y="4449736"/>
            <a:ext cx="5957609" cy="860837"/>
          </a:xfrm>
          <a:prstGeom prst="line">
            <a:avLst/>
          </a:prstGeom>
          <a:ln w="57150">
            <a:solidFill>
              <a:srgbClr val="09FF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040F31-8AE9-459C-BE85-2213A3E58999}"/>
              </a:ext>
            </a:extLst>
          </p:cNvPr>
          <p:cNvCxnSpPr>
            <a:cxnSpLocks/>
          </p:cNvCxnSpPr>
          <p:nvPr/>
        </p:nvCxnSpPr>
        <p:spPr>
          <a:xfrm flipV="1">
            <a:off x="3347185" y="2015419"/>
            <a:ext cx="5498235" cy="328704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5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703F-2C45-43B6-9641-1E893F38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515600" cy="1104488"/>
          </a:xfrm>
        </p:spPr>
        <p:txBody>
          <a:bodyPr/>
          <a:lstStyle/>
          <a:p>
            <a:r>
              <a:rPr lang="en-US" dirty="0"/>
              <a:t>Linear interpolation in 2D: z = a x + b y +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238C-2AAE-4ADC-951D-2534B3CF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8572"/>
            <a:ext cx="10996247" cy="58211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Given three 2D points (x1, y1), (x2, y2) and (x3, y3) and their corresponding z values z1, z2, and z3, find the linear equation function  f(x, y) = a x + b y + c,  so that f(x1, y1) = z1, f(x2, y2) = z2 and f(x3, y3) = z3.</a:t>
            </a:r>
          </a:p>
          <a:p>
            <a:pPr>
              <a:lnSpc>
                <a:spcPct val="110000"/>
              </a:lnSpc>
            </a:pPr>
            <a:r>
              <a:rPr lang="en-US" dirty="0"/>
              <a:t>a) Solve the three simultaneous linear equations f(x1, y1) = z1, f(x2, y2) = z2, and f(x3, y3) = y3 for the three unknowns a, b, and c: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/>
              <a:t>x1 a + y1 b + c = z1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/>
              <a:t>x2 a + y2 b + c = z2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/>
              <a:t>x3 a + y3 b + c = z3</a:t>
            </a:r>
          </a:p>
          <a:p>
            <a:pPr>
              <a:lnSpc>
                <a:spcPct val="110000"/>
              </a:lnSpc>
            </a:pPr>
            <a:r>
              <a:rPr lang="en-US" dirty="0"/>
              <a:t>b) Define three basis functions: f1(x, y) with f1(x1, y1) = 1, f1(x2, y2) = 0, and f1(x3, y3) = 0, f2(x, y) with f2(x1, y1) = 0, f2(x2, y2) = 1, and f2(x3, y3) = 0, and f3(x, y) with f3(x1, y1) = 0,  f3(X2, Y2) = 0, and f3(x3, y3) = 1. Then define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f1(</a:t>
            </a:r>
            <a:r>
              <a:rPr lang="en-US" dirty="0" err="1"/>
              <a:t>x,y</a:t>
            </a:r>
            <a:r>
              <a:rPr lang="en-US" dirty="0"/>
              <a:t>) z1 + f2(x, y) z2 + f3(x, y) z3</a:t>
            </a:r>
          </a:p>
        </p:txBody>
      </p:sp>
    </p:spTree>
    <p:extLst>
      <p:ext uri="{BB962C8B-B14F-4D97-AF65-F5344CB8AC3E}">
        <p14:creationId xmlns:p14="http://schemas.microsoft.com/office/powerpoint/2010/main" val="28928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652DD-83E4-49A9-A43B-D5BB8A7ED351}"/>
              </a:ext>
            </a:extLst>
          </p:cNvPr>
          <p:cNvSpPr txBox="1"/>
          <p:nvPr/>
        </p:nvSpPr>
        <p:spPr>
          <a:xfrm>
            <a:off x="530352" y="347472"/>
            <a:ext cx="112654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en-US" sz="2800" dirty="0"/>
              <a:t>Solve the three simultaneous linear equations f(x1, y1) = z1, f(x2, y2) = z2, and f(x3, y3) = y3 for the three unknowns a, b, and c:</a:t>
            </a:r>
          </a:p>
          <a:p>
            <a:pPr marL="514350" indent="-514350">
              <a:buAutoNum type="alphaLcParenR"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x1 a + y1 b + c = z1</a:t>
            </a:r>
          </a:p>
          <a:p>
            <a:pPr marL="0" indent="0" algn="ctr">
              <a:buNone/>
            </a:pPr>
            <a:r>
              <a:rPr lang="en-US" sz="2800" dirty="0"/>
              <a:t>x2 a + y2 b + c = z2</a:t>
            </a:r>
          </a:p>
          <a:p>
            <a:pPr marL="0" indent="0" algn="ctr">
              <a:buNone/>
            </a:pPr>
            <a:r>
              <a:rPr lang="en-US" sz="2800" dirty="0"/>
              <a:t>x3 a + y3 b + c = z3</a:t>
            </a:r>
          </a:p>
          <a:p>
            <a:pPr marL="0" indent="0" algn="ctr">
              <a:buNone/>
            </a:pPr>
            <a:endParaRPr lang="en-US" sz="2800" dirty="0"/>
          </a:p>
          <a:p>
            <a:r>
              <a:rPr lang="en-US" sz="2800" dirty="0"/>
              <a:t>This can be written as a matrix equation and solved by Cramer’s rule.</a:t>
            </a:r>
          </a:p>
          <a:p>
            <a:endParaRPr lang="en-US" sz="2800" dirty="0"/>
          </a:p>
          <a:p>
            <a:r>
              <a:rPr lang="en-US" sz="2800" dirty="0"/>
              <a:t>                                    x1     y1     1      a              z1</a:t>
            </a:r>
          </a:p>
          <a:p>
            <a:r>
              <a:rPr lang="en-US" sz="2800" dirty="0"/>
              <a:t>                                    x2     y2     1      b      =      z2</a:t>
            </a:r>
          </a:p>
          <a:p>
            <a:r>
              <a:rPr lang="en-US" sz="2800" dirty="0"/>
              <a:t>                                    x3     y3     1      c               z3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9A65C3-D2CE-4B1E-88E4-334DEF3EF5C3}"/>
              </a:ext>
            </a:extLst>
          </p:cNvPr>
          <p:cNvCxnSpPr/>
          <p:nvPr/>
        </p:nvCxnSpPr>
        <p:spPr>
          <a:xfrm>
            <a:off x="3328416" y="4327398"/>
            <a:ext cx="0" cy="1097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EBCE15-A935-49FF-8C52-3E12E427E45D}"/>
              </a:ext>
            </a:extLst>
          </p:cNvPr>
          <p:cNvCxnSpPr>
            <a:cxnSpLocks/>
          </p:cNvCxnSpPr>
          <p:nvPr/>
        </p:nvCxnSpPr>
        <p:spPr>
          <a:xfrm>
            <a:off x="3324606" y="5417058"/>
            <a:ext cx="192024" cy="197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63AF3E-1CA4-42DA-8C67-240F8C7A6917}"/>
              </a:ext>
            </a:extLst>
          </p:cNvPr>
          <p:cNvCxnSpPr>
            <a:cxnSpLocks/>
          </p:cNvCxnSpPr>
          <p:nvPr/>
        </p:nvCxnSpPr>
        <p:spPr>
          <a:xfrm flipH="1">
            <a:off x="3324606" y="4126230"/>
            <a:ext cx="192024" cy="210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A681D8-2D2F-4675-8230-4B0E220C3B2A}"/>
              </a:ext>
            </a:extLst>
          </p:cNvPr>
          <p:cNvCxnSpPr>
            <a:cxnSpLocks/>
          </p:cNvCxnSpPr>
          <p:nvPr/>
        </p:nvCxnSpPr>
        <p:spPr>
          <a:xfrm>
            <a:off x="5382006" y="4336542"/>
            <a:ext cx="0" cy="1097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30D39B-7A2A-45F7-92CA-2CC6D5E996D3}"/>
              </a:ext>
            </a:extLst>
          </p:cNvPr>
          <p:cNvCxnSpPr>
            <a:cxnSpLocks/>
          </p:cNvCxnSpPr>
          <p:nvPr/>
        </p:nvCxnSpPr>
        <p:spPr>
          <a:xfrm flipH="1">
            <a:off x="5217795" y="5426202"/>
            <a:ext cx="168021" cy="184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8AF69-D9DE-450D-BB64-9669C32C3224}"/>
              </a:ext>
            </a:extLst>
          </p:cNvPr>
          <p:cNvCxnSpPr>
            <a:cxnSpLocks/>
          </p:cNvCxnSpPr>
          <p:nvPr/>
        </p:nvCxnSpPr>
        <p:spPr>
          <a:xfrm>
            <a:off x="5185410" y="4171343"/>
            <a:ext cx="204216" cy="173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C1C7F8-63F4-4F18-9678-D5FB02F9A73D}"/>
              </a:ext>
            </a:extLst>
          </p:cNvPr>
          <p:cNvCxnSpPr>
            <a:cxnSpLocks/>
          </p:cNvCxnSpPr>
          <p:nvPr/>
        </p:nvCxnSpPr>
        <p:spPr>
          <a:xfrm>
            <a:off x="6840474" y="4319778"/>
            <a:ext cx="0" cy="1097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E76F5E-334B-4068-ADD2-694C5D8A894C}"/>
              </a:ext>
            </a:extLst>
          </p:cNvPr>
          <p:cNvCxnSpPr/>
          <p:nvPr/>
        </p:nvCxnSpPr>
        <p:spPr>
          <a:xfrm>
            <a:off x="5529073" y="4323588"/>
            <a:ext cx="0" cy="1097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0B9239-C4BE-4030-9E40-60BD341DDE9F}"/>
              </a:ext>
            </a:extLst>
          </p:cNvPr>
          <p:cNvCxnSpPr>
            <a:cxnSpLocks/>
          </p:cNvCxnSpPr>
          <p:nvPr/>
        </p:nvCxnSpPr>
        <p:spPr>
          <a:xfrm>
            <a:off x="5525263" y="5413248"/>
            <a:ext cx="192024" cy="197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4379BD-5C49-443F-A494-CC725594DF16}"/>
              </a:ext>
            </a:extLst>
          </p:cNvPr>
          <p:cNvCxnSpPr>
            <a:cxnSpLocks/>
          </p:cNvCxnSpPr>
          <p:nvPr/>
        </p:nvCxnSpPr>
        <p:spPr>
          <a:xfrm flipH="1">
            <a:off x="5525263" y="4122420"/>
            <a:ext cx="192024" cy="210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42A6CC-0CAD-4C03-9329-0E7FBA473DA9}"/>
              </a:ext>
            </a:extLst>
          </p:cNvPr>
          <p:cNvCxnSpPr/>
          <p:nvPr/>
        </p:nvCxnSpPr>
        <p:spPr>
          <a:xfrm>
            <a:off x="6840474" y="4312158"/>
            <a:ext cx="0" cy="1097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0C5D0-9997-40FA-84F4-0B76677A969B}"/>
              </a:ext>
            </a:extLst>
          </p:cNvPr>
          <p:cNvCxnSpPr>
            <a:cxnSpLocks/>
          </p:cNvCxnSpPr>
          <p:nvPr/>
        </p:nvCxnSpPr>
        <p:spPr>
          <a:xfrm>
            <a:off x="6836664" y="5401818"/>
            <a:ext cx="192024" cy="197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FB9EB0-78E6-4D52-A8DB-CDC8D10DFC35}"/>
              </a:ext>
            </a:extLst>
          </p:cNvPr>
          <p:cNvCxnSpPr>
            <a:cxnSpLocks/>
          </p:cNvCxnSpPr>
          <p:nvPr/>
        </p:nvCxnSpPr>
        <p:spPr>
          <a:xfrm flipH="1">
            <a:off x="6836664" y="4110990"/>
            <a:ext cx="192024" cy="210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8991B-015A-479A-AB1B-C2B1188D2B15}"/>
              </a:ext>
            </a:extLst>
          </p:cNvPr>
          <p:cNvCxnSpPr>
            <a:cxnSpLocks/>
          </p:cNvCxnSpPr>
          <p:nvPr/>
        </p:nvCxnSpPr>
        <p:spPr>
          <a:xfrm flipH="1">
            <a:off x="5891559" y="5409438"/>
            <a:ext cx="185166" cy="201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D0AF4D-6920-432E-B192-79E99052D4AA}"/>
              </a:ext>
            </a:extLst>
          </p:cNvPr>
          <p:cNvCxnSpPr>
            <a:cxnSpLocks/>
          </p:cNvCxnSpPr>
          <p:nvPr/>
        </p:nvCxnSpPr>
        <p:spPr>
          <a:xfrm>
            <a:off x="5861079" y="4126230"/>
            <a:ext cx="219456" cy="202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0FC557-F35F-4C28-B54A-0269E9345883}"/>
              </a:ext>
            </a:extLst>
          </p:cNvPr>
          <p:cNvCxnSpPr/>
          <p:nvPr/>
        </p:nvCxnSpPr>
        <p:spPr>
          <a:xfrm>
            <a:off x="6072915" y="4312158"/>
            <a:ext cx="0" cy="1097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573066-4941-4F33-A64E-3EBEF2A89240}"/>
              </a:ext>
            </a:extLst>
          </p:cNvPr>
          <p:cNvCxnSpPr>
            <a:cxnSpLocks/>
          </p:cNvCxnSpPr>
          <p:nvPr/>
        </p:nvCxnSpPr>
        <p:spPr>
          <a:xfrm flipH="1">
            <a:off x="7320286" y="5409438"/>
            <a:ext cx="185166" cy="201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EAF754-7630-4676-987A-4E9704E4BA3F}"/>
              </a:ext>
            </a:extLst>
          </p:cNvPr>
          <p:cNvCxnSpPr>
            <a:cxnSpLocks/>
          </p:cNvCxnSpPr>
          <p:nvPr/>
        </p:nvCxnSpPr>
        <p:spPr>
          <a:xfrm>
            <a:off x="7289806" y="4126230"/>
            <a:ext cx="219456" cy="202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FEA1C6-2FF8-43FE-AA9C-FDC6D6D044D4}"/>
              </a:ext>
            </a:extLst>
          </p:cNvPr>
          <p:cNvCxnSpPr/>
          <p:nvPr/>
        </p:nvCxnSpPr>
        <p:spPr>
          <a:xfrm>
            <a:off x="7501642" y="4312158"/>
            <a:ext cx="0" cy="1097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41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652DD-83E4-49A9-A43B-D5BB8A7ED351}"/>
              </a:ext>
            </a:extLst>
          </p:cNvPr>
          <p:cNvSpPr txBox="1"/>
          <p:nvPr/>
        </p:nvSpPr>
        <p:spPr>
          <a:xfrm>
            <a:off x="530352" y="347472"/>
            <a:ext cx="1126540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denominator in Cramer’s rule is the determinant D:</a:t>
            </a:r>
          </a:p>
          <a:p>
            <a:r>
              <a:rPr lang="en-US" dirty="0"/>
              <a:t> </a:t>
            </a:r>
          </a:p>
          <a:p>
            <a:r>
              <a:rPr lang="en-US" sz="2800" dirty="0"/>
              <a:t>                                   x1    y1    1</a:t>
            </a:r>
          </a:p>
          <a:p>
            <a:r>
              <a:rPr lang="en-US" sz="2800" dirty="0"/>
              <a:t>                      D  =      x2    y2    1</a:t>
            </a:r>
          </a:p>
          <a:p>
            <a:r>
              <a:rPr lang="en-US" sz="2800" dirty="0"/>
              <a:t>                                   x3    y3    1</a:t>
            </a:r>
          </a:p>
          <a:p>
            <a:endParaRPr lang="en-US" dirty="0"/>
          </a:p>
          <a:p>
            <a:r>
              <a:rPr lang="en-US" sz="2800" dirty="0"/>
              <a:t>                      D  =  x1 y2  –  x2 y1  +  x2 y3  –  x3 y2  +  x3 y1  –  x1 y3</a:t>
            </a:r>
          </a:p>
          <a:p>
            <a:endParaRPr lang="en-US" dirty="0"/>
          </a:p>
          <a:p>
            <a:r>
              <a:rPr lang="en-US" sz="2800" dirty="0"/>
              <a:t>The first unknown a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r>
              <a:rPr lang="en-US" sz="2800" dirty="0"/>
              <a:t>                                   </a:t>
            </a:r>
            <a:r>
              <a:rPr lang="en-US" sz="1400" dirty="0"/>
              <a:t> </a:t>
            </a:r>
            <a:r>
              <a:rPr lang="en-US" sz="2800" dirty="0"/>
              <a:t>z1    y1    1</a:t>
            </a:r>
          </a:p>
          <a:p>
            <a:r>
              <a:rPr lang="en-US" sz="2800" dirty="0"/>
              <a:t>                      a   =      z2    y2    1     /  D</a:t>
            </a:r>
          </a:p>
          <a:p>
            <a:r>
              <a:rPr lang="en-US" sz="2800" dirty="0"/>
              <a:t>                                   </a:t>
            </a:r>
            <a:r>
              <a:rPr lang="en-US" sz="1400" dirty="0"/>
              <a:t> </a:t>
            </a:r>
            <a:r>
              <a:rPr lang="en-US" sz="2800" dirty="0"/>
              <a:t>z3    y3    1</a:t>
            </a:r>
          </a:p>
          <a:p>
            <a:endParaRPr lang="en-US" sz="2800" dirty="0"/>
          </a:p>
          <a:p>
            <a:r>
              <a:rPr lang="en-US" sz="2800" dirty="0"/>
              <a:t>                      a   =   ( z1 y2  –  z2 y1  +  z2 y3  –  z3 y2  +  z3 y1  –  z1 y3 )  /  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9A65C3-D2CE-4B1E-88E4-334DEF3EF5C3}"/>
              </a:ext>
            </a:extLst>
          </p:cNvPr>
          <p:cNvCxnSpPr>
            <a:cxnSpLocks/>
          </p:cNvCxnSpPr>
          <p:nvPr/>
        </p:nvCxnSpPr>
        <p:spPr>
          <a:xfrm>
            <a:off x="3273552" y="1115568"/>
            <a:ext cx="0" cy="1227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A2E705-EAD0-4CF8-9A05-ABDCC2DDA514}"/>
              </a:ext>
            </a:extLst>
          </p:cNvPr>
          <p:cNvCxnSpPr>
            <a:cxnSpLocks/>
          </p:cNvCxnSpPr>
          <p:nvPr/>
        </p:nvCxnSpPr>
        <p:spPr>
          <a:xfrm>
            <a:off x="5090160" y="1115568"/>
            <a:ext cx="0" cy="1227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332FD0-630D-4AF3-B26F-BC8E205C45AB}"/>
              </a:ext>
            </a:extLst>
          </p:cNvPr>
          <p:cNvCxnSpPr>
            <a:cxnSpLocks/>
          </p:cNvCxnSpPr>
          <p:nvPr/>
        </p:nvCxnSpPr>
        <p:spPr>
          <a:xfrm>
            <a:off x="5099304" y="4093464"/>
            <a:ext cx="0" cy="1227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A8FDE3-0BC4-403B-A603-9F78FFB940D4}"/>
              </a:ext>
            </a:extLst>
          </p:cNvPr>
          <p:cNvCxnSpPr>
            <a:cxnSpLocks/>
          </p:cNvCxnSpPr>
          <p:nvPr/>
        </p:nvCxnSpPr>
        <p:spPr>
          <a:xfrm>
            <a:off x="3358896" y="4099560"/>
            <a:ext cx="0" cy="1227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7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652DD-83E4-49A9-A43B-D5BB8A7ED351}"/>
              </a:ext>
            </a:extLst>
          </p:cNvPr>
          <p:cNvSpPr txBox="1"/>
          <p:nvPr/>
        </p:nvSpPr>
        <p:spPr>
          <a:xfrm>
            <a:off x="530352" y="347472"/>
            <a:ext cx="1126540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second unknown b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r>
              <a:rPr lang="en-US" sz="2800" dirty="0"/>
              <a:t>                                   </a:t>
            </a:r>
            <a:r>
              <a:rPr lang="en-US" sz="1400" dirty="0"/>
              <a:t> </a:t>
            </a:r>
            <a:r>
              <a:rPr lang="en-US" sz="2800" dirty="0"/>
              <a:t>x1    z1    1</a:t>
            </a:r>
          </a:p>
          <a:p>
            <a:r>
              <a:rPr lang="en-US" sz="2800" dirty="0"/>
              <a:t>                      b   =      x2    z2    1     /  D</a:t>
            </a:r>
          </a:p>
          <a:p>
            <a:r>
              <a:rPr lang="en-US" sz="2800" dirty="0"/>
              <a:t>                                   </a:t>
            </a:r>
            <a:r>
              <a:rPr lang="en-US" sz="1400" dirty="0"/>
              <a:t> </a:t>
            </a:r>
            <a:r>
              <a:rPr lang="en-US" sz="2800" dirty="0"/>
              <a:t>x3    z3    1</a:t>
            </a:r>
          </a:p>
          <a:p>
            <a:r>
              <a:rPr lang="en-US" dirty="0"/>
              <a:t> </a:t>
            </a:r>
          </a:p>
          <a:p>
            <a:r>
              <a:rPr lang="en-US" sz="2800" dirty="0"/>
              <a:t>                      b   =   ( x1 z2  –  x2 z1  +  x2 z3  –  x3 z2  +  x3 z1  –  x1 z3 )  /  D</a:t>
            </a:r>
          </a:p>
          <a:p>
            <a:r>
              <a:rPr lang="en-US" dirty="0"/>
              <a:t>  </a:t>
            </a:r>
          </a:p>
          <a:p>
            <a:r>
              <a:rPr lang="en-US" sz="2800" dirty="0"/>
              <a:t>The third unknown c is</a:t>
            </a:r>
          </a:p>
          <a:p>
            <a:r>
              <a:rPr lang="en-US" dirty="0"/>
              <a:t> </a:t>
            </a:r>
          </a:p>
          <a:p>
            <a:r>
              <a:rPr lang="en-US" sz="2800" dirty="0"/>
              <a:t>                                   x1    y1    z1  </a:t>
            </a:r>
          </a:p>
          <a:p>
            <a:r>
              <a:rPr lang="en-US" sz="2800" dirty="0"/>
              <a:t>                      c   =      x2    y2    z2    /  D</a:t>
            </a:r>
          </a:p>
          <a:p>
            <a:r>
              <a:rPr lang="en-US" sz="2800" dirty="0"/>
              <a:t>                                   x3    y3    z3</a:t>
            </a:r>
          </a:p>
          <a:p>
            <a:endParaRPr lang="en-US" sz="2800" dirty="0"/>
          </a:p>
          <a:p>
            <a:r>
              <a:rPr lang="en-US" sz="2800" dirty="0"/>
              <a:t>c  =  ( x1 y2 z3  -  x2 y1 z3  +  x2 y3 z1  - x3 y2 z1  +  x3 y1 z2  -  x1 y3 z2 )  /  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9A65C3-D2CE-4B1E-88E4-334DEF3EF5C3}"/>
              </a:ext>
            </a:extLst>
          </p:cNvPr>
          <p:cNvCxnSpPr>
            <a:cxnSpLocks/>
          </p:cNvCxnSpPr>
          <p:nvPr/>
        </p:nvCxnSpPr>
        <p:spPr>
          <a:xfrm>
            <a:off x="3273552" y="1115568"/>
            <a:ext cx="0" cy="1227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A2E705-EAD0-4CF8-9A05-ABDCC2DDA514}"/>
              </a:ext>
            </a:extLst>
          </p:cNvPr>
          <p:cNvCxnSpPr>
            <a:cxnSpLocks/>
          </p:cNvCxnSpPr>
          <p:nvPr/>
        </p:nvCxnSpPr>
        <p:spPr>
          <a:xfrm>
            <a:off x="5090160" y="1115568"/>
            <a:ext cx="0" cy="1227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332FD0-630D-4AF3-B26F-BC8E205C45AB}"/>
              </a:ext>
            </a:extLst>
          </p:cNvPr>
          <p:cNvCxnSpPr>
            <a:cxnSpLocks/>
          </p:cNvCxnSpPr>
          <p:nvPr/>
        </p:nvCxnSpPr>
        <p:spPr>
          <a:xfrm>
            <a:off x="5209032" y="4093464"/>
            <a:ext cx="0" cy="1227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A8FDE3-0BC4-403B-A603-9F78FFB940D4}"/>
              </a:ext>
            </a:extLst>
          </p:cNvPr>
          <p:cNvCxnSpPr>
            <a:cxnSpLocks/>
          </p:cNvCxnSpPr>
          <p:nvPr/>
        </p:nvCxnSpPr>
        <p:spPr>
          <a:xfrm>
            <a:off x="3331464" y="4099560"/>
            <a:ext cx="0" cy="1227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36328-EA0C-4484-8880-14A5D6FBC124}"/>
              </a:ext>
            </a:extLst>
          </p:cNvPr>
          <p:cNvSpPr txBox="1"/>
          <p:nvPr/>
        </p:nvSpPr>
        <p:spPr>
          <a:xfrm>
            <a:off x="484632" y="91440"/>
            <a:ext cx="11439144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b)</a:t>
            </a:r>
            <a:r>
              <a:rPr lang="en-US" sz="4000" dirty="0"/>
              <a:t> </a:t>
            </a:r>
            <a:r>
              <a:rPr lang="en-US" sz="2800" dirty="0"/>
              <a:t>Define three basis functions: f1(x, y) with f1(x1, y1) = 1, f1(x2, y2) = 0,  and f1(x3, y3) = 0, f2(x) with f2(x1, y1) = 0, f2(x2, y2) = 1, ..., and then define</a:t>
            </a:r>
          </a:p>
          <a:p>
            <a:endParaRPr lang="en-US" sz="1400" dirty="0"/>
          </a:p>
          <a:p>
            <a:pPr marL="0" indent="0" algn="ctr">
              <a:spcAft>
                <a:spcPts val="1800"/>
              </a:spcAft>
              <a:buNone/>
            </a:pPr>
            <a:r>
              <a:rPr lang="en-US" sz="2800" dirty="0"/>
              <a:t>f(x, y) = f1(x ,y) z1 + f2(x, y) z2 + f3(x, y) z3</a:t>
            </a:r>
          </a:p>
          <a:p>
            <a:r>
              <a:rPr lang="en-US" sz="2800" dirty="0"/>
              <a:t>To find f1(x, y) substitute z1 = 1, z2 = 0, and z3 = 0 in formulas for a, b, and c.  </a:t>
            </a:r>
          </a:p>
          <a:p>
            <a:endParaRPr lang="en-US" dirty="0"/>
          </a:p>
          <a:p>
            <a:r>
              <a:rPr lang="en-US" sz="2800" dirty="0"/>
              <a:t>a   =   ( z1 y2  –  z2 y1  +  z2 y3  –  z3 y2  +  z3 y1  –  z1 y3 )  /  D</a:t>
            </a:r>
          </a:p>
          <a:p>
            <a:r>
              <a:rPr lang="en-US" sz="2800" dirty="0"/>
              <a:t>b   =   ( x1 z2  –  x2 z1  +  x2 z3  –  x3 z2  +  x3 z1  –  x1 z3 )  /  D</a:t>
            </a:r>
          </a:p>
          <a:p>
            <a:r>
              <a:rPr lang="en-US" sz="2800" dirty="0"/>
              <a:t>c   =   </a:t>
            </a:r>
            <a:r>
              <a:rPr lang="en-US" sz="1400" dirty="0"/>
              <a:t> </a:t>
            </a:r>
            <a:r>
              <a:rPr lang="en-US" sz="2800" dirty="0"/>
              <a:t>( x1 y2 z3  -  x2 y1 z3  +  x2 y3 z1  - x3 y2 z1  +  x3 y1 z2  -  x1 y3 z2 )  /  D</a:t>
            </a:r>
          </a:p>
          <a:p>
            <a:r>
              <a:rPr lang="en-US" sz="1300" dirty="0"/>
              <a:t> </a:t>
            </a:r>
          </a:p>
          <a:p>
            <a:r>
              <a:rPr lang="en-US" sz="2800" dirty="0"/>
              <a:t>a1  =  ( y2 – y3 )  /  D</a:t>
            </a:r>
          </a:p>
          <a:p>
            <a:r>
              <a:rPr lang="en-US" sz="2800" dirty="0"/>
              <a:t>b1  =  ( x3 – x2 )  /  D</a:t>
            </a:r>
          </a:p>
          <a:p>
            <a:r>
              <a:rPr lang="en-US" sz="2800" dirty="0"/>
              <a:t>c1  =  </a:t>
            </a:r>
            <a:r>
              <a:rPr lang="en-US" sz="1400" dirty="0"/>
              <a:t> </a:t>
            </a:r>
            <a:r>
              <a:rPr lang="en-US" sz="2800" dirty="0"/>
              <a:t>( x2 y3  -  x3 y2 )  /  D</a:t>
            </a:r>
          </a:p>
          <a:p>
            <a:r>
              <a:rPr lang="en-US" sz="1300" dirty="0"/>
              <a:t> </a:t>
            </a:r>
          </a:p>
          <a:p>
            <a:r>
              <a:rPr lang="en-US" sz="2800" dirty="0"/>
              <a:t>f1(x, y)  =  ( ( y2 – y1) x  + ( x2 – x1) y + x2 y3  -  x3 y2 )  /  D </a:t>
            </a:r>
          </a:p>
        </p:txBody>
      </p:sp>
    </p:spTree>
    <p:extLst>
      <p:ext uri="{BB962C8B-B14F-4D97-AF65-F5344CB8AC3E}">
        <p14:creationId xmlns:p14="http://schemas.microsoft.com/office/powerpoint/2010/main" val="94870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36328-EA0C-4484-8880-14A5D6FBC124}"/>
              </a:ext>
            </a:extLst>
          </p:cNvPr>
          <p:cNvSpPr txBox="1"/>
          <p:nvPr/>
        </p:nvSpPr>
        <p:spPr>
          <a:xfrm>
            <a:off x="484632" y="146304"/>
            <a:ext cx="1143914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similar substitutions in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a   =   ( z1 y2  –  z2 y1  +  z2 y3  –  z3 y2  +  z3 y1  –  z1 y3 )  /  D</a:t>
            </a:r>
          </a:p>
          <a:p>
            <a:r>
              <a:rPr lang="en-US" sz="2800" dirty="0"/>
              <a:t>b   =   ( x1 z2  –  x2 z1  +  x2 z3  –  x3 z2  +  x3 z1  –  x1 z3 )  /  D</a:t>
            </a:r>
          </a:p>
          <a:p>
            <a:r>
              <a:rPr lang="en-US" sz="2800" dirty="0"/>
              <a:t>c   =   </a:t>
            </a:r>
            <a:r>
              <a:rPr lang="en-US" sz="1400" dirty="0"/>
              <a:t> </a:t>
            </a:r>
            <a:r>
              <a:rPr lang="en-US" sz="2800" dirty="0"/>
              <a:t>( x1 y2 z3  -  x2 y1 z3  +  x2 y3 z1  - x3 y2 z1  +  x3 y1 z2  -  x1 y3 z2 )  /  D</a:t>
            </a:r>
          </a:p>
          <a:p>
            <a:endParaRPr lang="en-US" sz="2800" dirty="0"/>
          </a:p>
          <a:p>
            <a:r>
              <a:rPr lang="en-US" sz="2800" dirty="0"/>
              <a:t>f1(x, y)  =  ( ( y2 – y3 ) x  +  ( x3 – x2 ) y  +  x2 y3  –  x3 y2 )  /  D</a:t>
            </a:r>
          </a:p>
          <a:p>
            <a:r>
              <a:rPr lang="en-US" sz="2800" dirty="0"/>
              <a:t>f2(x, y)  =  ( ( y3 – y1 ) x  +  ( x1 – x3 ) y  +  x3 y1  –  x1 y3 )  /  D</a:t>
            </a:r>
          </a:p>
          <a:p>
            <a:r>
              <a:rPr lang="en-US" sz="2800" dirty="0"/>
              <a:t>f3(x, y)  =  ( ( y1 – y2 ) x  +  ( x2 – x1 ) y  +  x1 y2  –  x2 y1 )  /  D</a:t>
            </a:r>
          </a:p>
          <a:p>
            <a:endParaRPr lang="en-US" sz="2800" dirty="0"/>
          </a:p>
          <a:p>
            <a:r>
              <a:rPr lang="en-US" sz="2800" dirty="0"/>
              <a:t>Adding the three equations above, </a:t>
            </a:r>
          </a:p>
          <a:p>
            <a:endParaRPr lang="en-US" sz="2800" dirty="0"/>
          </a:p>
          <a:p>
            <a:r>
              <a:rPr lang="en-US" sz="2800" dirty="0"/>
              <a:t>f1(x, y) + f2(x, y) + f3(x, y) = ( 0 x + 0 y + D) / D = 1</a:t>
            </a:r>
          </a:p>
          <a:p>
            <a:endParaRPr lang="en-US" sz="2800" dirty="0"/>
          </a:p>
          <a:p>
            <a:r>
              <a:rPr lang="en-US" sz="2800" dirty="0"/>
              <a:t>This means that f1(x, y) z1 + f2(x, y) z2 + f3(x, y) z3 is a weighted average.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448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E3B-6E19-4DC2-AEE9-31C46920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"/>
            <a:ext cx="10515600" cy="1182320"/>
          </a:xfrm>
        </p:spPr>
        <p:txBody>
          <a:bodyPr/>
          <a:lstStyle/>
          <a:p>
            <a:r>
              <a:rPr lang="en-US" dirty="0"/>
              <a:t>Geometric interpretation of f3(x,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5622-415F-49A0-A3F1-D69CEE6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268"/>
            <a:ext cx="10600592" cy="3687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cross product</a:t>
            </a:r>
          </a:p>
          <a:p>
            <a:pPr marL="0" indent="0">
              <a:buNone/>
            </a:pPr>
            <a:r>
              <a:rPr lang="en-US" dirty="0"/>
              <a:t>(P2 – P1) x (P3 – P1)  = (x2 – x1, y2 – y1, 0) x (x3 – x1, y3 – y1, 0)</a:t>
            </a:r>
          </a:p>
          <a:p>
            <a:pPr marL="0" indent="0">
              <a:buNone/>
            </a:pPr>
            <a:r>
              <a:rPr lang="en-US" dirty="0"/>
              <a:t>      = (0, 0, (x2 – x1) (y3 – y1) – (x3 – x1) (y2 – y1) )</a:t>
            </a:r>
          </a:p>
          <a:p>
            <a:pPr marL="0" indent="0">
              <a:buNone/>
            </a:pPr>
            <a:r>
              <a:rPr lang="en-US" dirty="0"/>
              <a:t>      = (0, 0, x2 y3 – x2 y1 – x1 y3 + x1 y1 – x3 y2 + x3 y1 + x1 y2 – x1 y1)</a:t>
            </a:r>
          </a:p>
          <a:p>
            <a:pPr marL="0" indent="0">
              <a:buNone/>
            </a:pPr>
            <a:r>
              <a:rPr lang="en-US" dirty="0"/>
              <a:t>      = (0, 0, x1 y2 – x2 y1 </a:t>
            </a:r>
            <a:r>
              <a:rPr lang="en-US" sz="2800" dirty="0"/>
              <a:t>+  x2 y3  –  x3 y2  +  x3 y1  –  x1 y3) = (0, 0, D)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3074A85-1D30-4030-87B4-62C234A598A1}"/>
              </a:ext>
            </a:extLst>
          </p:cNvPr>
          <p:cNvSpPr/>
          <p:nvPr/>
        </p:nvSpPr>
        <p:spPr>
          <a:xfrm>
            <a:off x="3147647" y="1539877"/>
            <a:ext cx="4484077" cy="2154116"/>
          </a:xfrm>
          <a:prstGeom prst="triangle">
            <a:avLst>
              <a:gd name="adj" fmla="val 621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22A71-56D2-4F6E-A074-8BF1C3AC2000}"/>
              </a:ext>
            </a:extLst>
          </p:cNvPr>
          <p:cNvSpPr txBox="1"/>
          <p:nvPr/>
        </p:nvSpPr>
        <p:spPr>
          <a:xfrm>
            <a:off x="1116617" y="3436783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 = (x1, y1,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85A5F-45A7-4CA2-A003-33801BF87461}"/>
              </a:ext>
            </a:extLst>
          </p:cNvPr>
          <p:cNvSpPr txBox="1"/>
          <p:nvPr/>
        </p:nvSpPr>
        <p:spPr>
          <a:xfrm>
            <a:off x="5920151" y="111317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 = (x3, y3,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46E6B-6926-4626-989B-8979711C58C8}"/>
              </a:ext>
            </a:extLst>
          </p:cNvPr>
          <p:cNvSpPr txBox="1"/>
          <p:nvPr/>
        </p:nvSpPr>
        <p:spPr>
          <a:xfrm>
            <a:off x="7743092" y="3436784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 = (x2, y2, 0)</a:t>
            </a:r>
          </a:p>
        </p:txBody>
      </p:sp>
    </p:spTree>
    <p:extLst>
      <p:ext uri="{BB962C8B-B14F-4D97-AF65-F5344CB8AC3E}">
        <p14:creationId xmlns:p14="http://schemas.microsoft.com/office/powerpoint/2010/main" val="867945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E3B-6E19-4DC2-AEE9-31C46920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"/>
            <a:ext cx="10515600" cy="1182320"/>
          </a:xfrm>
        </p:spPr>
        <p:txBody>
          <a:bodyPr/>
          <a:lstStyle/>
          <a:p>
            <a:r>
              <a:rPr lang="en-US" dirty="0"/>
              <a:t>Geometric interpretation of f3(x,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5622-415F-49A0-A3F1-D69CEE6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268"/>
            <a:ext cx="10600592" cy="3687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length of the cross product (P2 – P1) x (P3 – P1) is</a:t>
            </a:r>
          </a:p>
          <a:p>
            <a:pPr marL="0" indent="0">
              <a:buNone/>
            </a:pPr>
            <a:r>
              <a:rPr lang="en-US" dirty="0"/>
              <a:t>|(P2 – P1) x (P3 – P1)|  = |(0, 0, D)| = D,  if P1, P2, P3 are in counterclockwise order. Also, by a formula for cross products,</a:t>
            </a:r>
          </a:p>
          <a:p>
            <a:pPr marL="0" indent="0">
              <a:buNone/>
            </a:pPr>
            <a:r>
              <a:rPr lang="en-US" dirty="0"/>
              <a:t>D = |(P2 – P1) x (P3 – P1)|  =  |P2 – P1| |P3 – P1| sin </a:t>
            </a:r>
            <a:r>
              <a:rPr lang="en-US" dirty="0">
                <a:latin typeface="Symbol" panose="05050102010706020507" pitchFamily="18" charset="2"/>
              </a:rPr>
              <a:t>q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3074A85-1D30-4030-87B4-62C234A598A1}"/>
              </a:ext>
            </a:extLst>
          </p:cNvPr>
          <p:cNvSpPr/>
          <p:nvPr/>
        </p:nvSpPr>
        <p:spPr>
          <a:xfrm>
            <a:off x="3147647" y="1539877"/>
            <a:ext cx="4484077" cy="2154116"/>
          </a:xfrm>
          <a:prstGeom prst="triangle">
            <a:avLst>
              <a:gd name="adj" fmla="val 621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22A71-56D2-4F6E-A074-8BF1C3AC2000}"/>
              </a:ext>
            </a:extLst>
          </p:cNvPr>
          <p:cNvSpPr txBox="1"/>
          <p:nvPr/>
        </p:nvSpPr>
        <p:spPr>
          <a:xfrm>
            <a:off x="1116617" y="3436783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 = (x1, y1,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85A5F-45A7-4CA2-A003-33801BF87461}"/>
              </a:ext>
            </a:extLst>
          </p:cNvPr>
          <p:cNvSpPr txBox="1"/>
          <p:nvPr/>
        </p:nvSpPr>
        <p:spPr>
          <a:xfrm>
            <a:off x="5920151" y="111317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 = (x3, y3,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46E6B-6926-4626-989B-8979711C58C8}"/>
              </a:ext>
            </a:extLst>
          </p:cNvPr>
          <p:cNvSpPr txBox="1"/>
          <p:nvPr/>
        </p:nvSpPr>
        <p:spPr>
          <a:xfrm>
            <a:off x="7743092" y="3436784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 = (x2, y2,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580D6-FF4A-4537-9F1A-524A6E2F8DC1}"/>
              </a:ext>
            </a:extLst>
          </p:cNvPr>
          <p:cNvSpPr txBox="1"/>
          <p:nvPr/>
        </p:nvSpPr>
        <p:spPr>
          <a:xfrm>
            <a:off x="3789484" y="3156438"/>
            <a:ext cx="21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30467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DD05F-F726-4379-98D5-052E5860967F}"/>
              </a:ext>
            </a:extLst>
          </p:cNvPr>
          <p:cNvSpPr txBox="1"/>
          <p:nvPr/>
        </p:nvSpPr>
        <p:spPr>
          <a:xfrm>
            <a:off x="414780" y="482669"/>
            <a:ext cx="114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a) Two-point equation for a line through points P1 = (x1, y1) and P2 = (x2, y2):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563418" y="5849546"/>
            <a:ext cx="877454" cy="6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4A9B60-49B5-4E77-9538-A1C7BB34D4D5}"/>
              </a:ext>
            </a:extLst>
          </p:cNvPr>
          <p:cNvCxnSpPr>
            <a:cxnSpLocks/>
          </p:cNvCxnSpPr>
          <p:nvPr/>
        </p:nvCxnSpPr>
        <p:spPr>
          <a:xfrm flipH="1">
            <a:off x="1440873" y="4433459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C937F2-0488-4B93-B573-022A2BD65E94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7863D-9C0C-48B8-8FCB-A6A4C59C030C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66365F-957D-444D-BFEB-54B533F9F061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7E1BF1-72F9-447E-9633-B9B3950ECCED}"/>
              </a:ext>
            </a:extLst>
          </p:cNvPr>
          <p:cNvSpPr/>
          <p:nvPr/>
        </p:nvSpPr>
        <p:spPr>
          <a:xfrm>
            <a:off x="4650510" y="345679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6E61C8-14DA-4CE3-B7BF-D94BD7B3C2DC}"/>
              </a:ext>
            </a:extLst>
          </p:cNvPr>
          <p:cNvCxnSpPr>
            <a:cxnSpLocks/>
          </p:cNvCxnSpPr>
          <p:nvPr/>
        </p:nvCxnSpPr>
        <p:spPr>
          <a:xfrm>
            <a:off x="4687455" y="3530676"/>
            <a:ext cx="0" cy="230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D9840E-0CD4-49F7-9F9B-B91FBB1A4464}"/>
              </a:ext>
            </a:extLst>
          </p:cNvPr>
          <p:cNvCxnSpPr>
            <a:cxnSpLocks/>
          </p:cNvCxnSpPr>
          <p:nvPr/>
        </p:nvCxnSpPr>
        <p:spPr>
          <a:xfrm flipH="1">
            <a:off x="1440872" y="3502968"/>
            <a:ext cx="3250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5E3E9B-B0E5-4854-A8DA-12FF3E991F00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2D2F5-92D5-46C0-997E-56028A117C52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4AF4F-01FA-419A-B709-B6CB825B97A0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201BEF-8482-45FD-9AC6-056D078C74FD}"/>
              </a:ext>
            </a:extLst>
          </p:cNvPr>
          <p:cNvSpPr txBox="1"/>
          <p:nvPr/>
        </p:nvSpPr>
        <p:spPr>
          <a:xfrm>
            <a:off x="1109828" y="328124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A44BF3-8F6F-4AC8-AEED-2A229A4C57AE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2968B-2123-4204-BFC3-17455757A9D5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866DA-84D5-47A9-BAE4-2501A375403A}"/>
              </a:ext>
            </a:extLst>
          </p:cNvPr>
          <p:cNvSpPr txBox="1"/>
          <p:nvPr/>
        </p:nvSpPr>
        <p:spPr>
          <a:xfrm>
            <a:off x="2867245" y="44027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= (x1, y1)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CABE32-A873-401A-981B-7D47D8C8D594}"/>
              </a:ext>
            </a:extLst>
          </p:cNvPr>
          <p:cNvSpPr txBox="1"/>
          <p:nvPr/>
        </p:nvSpPr>
        <p:spPr>
          <a:xfrm>
            <a:off x="4581584" y="5830552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712B09-DA8B-4EE0-A32E-50FAED375DEC}"/>
              </a:ext>
            </a:extLst>
          </p:cNvPr>
          <p:cNvSpPr txBox="1"/>
          <p:nvPr/>
        </p:nvSpPr>
        <p:spPr>
          <a:xfrm>
            <a:off x="4735417" y="3401207"/>
            <a:ext cx="107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 = 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DE2BEC-6DFD-4B45-97AB-B1CEB5D1863A}"/>
              </a:ext>
            </a:extLst>
          </p:cNvPr>
          <p:cNvSpPr txBox="1"/>
          <p:nvPr/>
        </p:nvSpPr>
        <p:spPr>
          <a:xfrm>
            <a:off x="6068833" y="4352889"/>
            <a:ext cx="6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AE818F-1E76-4A37-B9D5-7782BC587779}"/>
              </a:ext>
            </a:extLst>
          </p:cNvPr>
          <p:cNvSpPr txBox="1"/>
          <p:nvPr/>
        </p:nvSpPr>
        <p:spPr>
          <a:xfrm>
            <a:off x="4692880" y="4380285"/>
            <a:ext cx="6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DAD30E-CBF3-439A-9F00-69A160A058C8}"/>
              </a:ext>
            </a:extLst>
          </p:cNvPr>
          <p:cNvSpPr txBox="1"/>
          <p:nvPr/>
        </p:nvSpPr>
        <p:spPr>
          <a:xfrm>
            <a:off x="7825071" y="2226833"/>
            <a:ext cx="3639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 – y1       y2 – y1 </a:t>
            </a:r>
          </a:p>
          <a:p>
            <a:endParaRPr lang="en-US" sz="600" dirty="0"/>
          </a:p>
          <a:p>
            <a:r>
              <a:rPr lang="en-US" sz="2000" dirty="0"/>
              <a:t>x – x1       x2 – x1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 – y1  =                  (x – x1)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  =                x  +  y1 –                 x1</a:t>
            </a:r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  y   =    m x     +    b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A7B2C-678A-4588-92CB-9FD7C0088FE6}"/>
              </a:ext>
            </a:extLst>
          </p:cNvPr>
          <p:cNvSpPr txBox="1"/>
          <p:nvPr/>
        </p:nvSpPr>
        <p:spPr>
          <a:xfrm>
            <a:off x="8587331" y="2420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AD5B6E-9345-4906-8FD8-D99DA3A33A0E}"/>
              </a:ext>
            </a:extLst>
          </p:cNvPr>
          <p:cNvCxnSpPr>
            <a:cxnSpLocks/>
          </p:cNvCxnSpPr>
          <p:nvPr/>
        </p:nvCxnSpPr>
        <p:spPr>
          <a:xfrm>
            <a:off x="7936233" y="2604809"/>
            <a:ext cx="550221" cy="5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6820CC-9AEA-4F62-8C6C-D812D294CE45}"/>
              </a:ext>
            </a:extLst>
          </p:cNvPr>
          <p:cNvCxnSpPr>
            <a:cxnSpLocks/>
          </p:cNvCxnSpPr>
          <p:nvPr/>
        </p:nvCxnSpPr>
        <p:spPr>
          <a:xfrm>
            <a:off x="8960981" y="2610655"/>
            <a:ext cx="597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F52BA15-81DB-4FFB-8F17-72E989365996}"/>
              </a:ext>
            </a:extLst>
          </p:cNvPr>
          <p:cNvSpPr txBox="1"/>
          <p:nvPr/>
        </p:nvSpPr>
        <p:spPr>
          <a:xfrm>
            <a:off x="8853745" y="3351772"/>
            <a:ext cx="9400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 – y1   </a:t>
            </a:r>
          </a:p>
          <a:p>
            <a:endParaRPr lang="en-US" sz="600" dirty="0"/>
          </a:p>
          <a:p>
            <a:r>
              <a:rPr lang="en-US" sz="2000" dirty="0"/>
              <a:t>x2 – x1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44FD6A3-DFE2-4DA7-A1DF-4F55A17461CA}"/>
              </a:ext>
            </a:extLst>
          </p:cNvPr>
          <p:cNvCxnSpPr>
            <a:cxnSpLocks/>
          </p:cNvCxnSpPr>
          <p:nvPr/>
        </p:nvCxnSpPr>
        <p:spPr>
          <a:xfrm>
            <a:off x="8377238" y="4677926"/>
            <a:ext cx="7405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C46BD0-040C-41EC-BC62-C16B6481E504}"/>
              </a:ext>
            </a:extLst>
          </p:cNvPr>
          <p:cNvCxnSpPr>
            <a:cxnSpLocks/>
          </p:cNvCxnSpPr>
          <p:nvPr/>
        </p:nvCxnSpPr>
        <p:spPr>
          <a:xfrm>
            <a:off x="8940578" y="3771890"/>
            <a:ext cx="7354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3993A0-81AB-45D7-9AE8-39551D7F6ADD}"/>
              </a:ext>
            </a:extLst>
          </p:cNvPr>
          <p:cNvSpPr txBox="1"/>
          <p:nvPr/>
        </p:nvSpPr>
        <p:spPr>
          <a:xfrm>
            <a:off x="8319841" y="4287112"/>
            <a:ext cx="9400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 – y1   </a:t>
            </a:r>
          </a:p>
          <a:p>
            <a:endParaRPr lang="en-US" sz="600" dirty="0"/>
          </a:p>
          <a:p>
            <a:r>
              <a:rPr lang="en-US" sz="2000" dirty="0"/>
              <a:t>x2 – x1  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8EE272-F8B7-4C60-B625-C9FF7E344234}"/>
              </a:ext>
            </a:extLst>
          </p:cNvPr>
          <p:cNvSpPr txBox="1"/>
          <p:nvPr/>
        </p:nvSpPr>
        <p:spPr>
          <a:xfrm>
            <a:off x="9996255" y="4271861"/>
            <a:ext cx="11504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y2 – y1   </a:t>
            </a:r>
          </a:p>
          <a:p>
            <a:endParaRPr lang="en-US" sz="600" dirty="0"/>
          </a:p>
          <a:p>
            <a:r>
              <a:rPr lang="en-US" sz="2000" dirty="0"/>
              <a:t>  x2 – x1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5D3F3E-E7AD-477D-8B53-E0A5972E94F0}"/>
              </a:ext>
            </a:extLst>
          </p:cNvPr>
          <p:cNvCxnSpPr>
            <a:cxnSpLocks/>
          </p:cNvCxnSpPr>
          <p:nvPr/>
        </p:nvCxnSpPr>
        <p:spPr>
          <a:xfrm>
            <a:off x="10188420" y="4664523"/>
            <a:ext cx="719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D5156E-1500-4D55-BCE8-B9C9335819D9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FB394B-45D3-42A5-AEDD-85F5BA2CE3D7}"/>
              </a:ext>
            </a:extLst>
          </p:cNvPr>
          <p:cNvSpPr txBox="1"/>
          <p:nvPr/>
        </p:nvSpPr>
        <p:spPr>
          <a:xfrm>
            <a:off x="1122280" y="4965782"/>
            <a:ext cx="670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4DF7FC-849C-40D9-B94D-94D7FEAB19FE}"/>
              </a:ext>
            </a:extLst>
          </p:cNvPr>
          <p:cNvCxnSpPr>
            <a:cxnSpLocks/>
          </p:cNvCxnSpPr>
          <p:nvPr/>
        </p:nvCxnSpPr>
        <p:spPr>
          <a:xfrm flipV="1">
            <a:off x="8765628" y="5580992"/>
            <a:ext cx="0" cy="4789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AB8454-F10F-47D4-A5E7-E271C1980E50}"/>
              </a:ext>
            </a:extLst>
          </p:cNvPr>
          <p:cNvCxnSpPr>
            <a:cxnSpLocks/>
          </p:cNvCxnSpPr>
          <p:nvPr/>
        </p:nvCxnSpPr>
        <p:spPr>
          <a:xfrm flipV="1">
            <a:off x="9756978" y="5589113"/>
            <a:ext cx="0" cy="4789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9E1E8C-A875-4C94-A86F-155AE0289036}"/>
              </a:ext>
            </a:extLst>
          </p:cNvPr>
          <p:cNvSpPr txBox="1"/>
          <p:nvPr/>
        </p:nvSpPr>
        <p:spPr>
          <a:xfrm>
            <a:off x="8404319" y="605756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D80971-F6B5-4D28-9F00-D4A93864B796}"/>
              </a:ext>
            </a:extLst>
          </p:cNvPr>
          <p:cNvSpPr txBox="1"/>
          <p:nvPr/>
        </p:nvSpPr>
        <p:spPr>
          <a:xfrm>
            <a:off x="9352135" y="6051353"/>
            <a:ext cx="11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intercept</a:t>
            </a:r>
          </a:p>
        </p:txBody>
      </p:sp>
    </p:spTree>
    <p:extLst>
      <p:ext uri="{BB962C8B-B14F-4D97-AF65-F5344CB8AC3E}">
        <p14:creationId xmlns:p14="http://schemas.microsoft.com/office/powerpoint/2010/main" val="3472775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E3B-6E19-4DC2-AEE9-31C46920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"/>
            <a:ext cx="10515600" cy="1182320"/>
          </a:xfrm>
        </p:spPr>
        <p:txBody>
          <a:bodyPr/>
          <a:lstStyle/>
          <a:p>
            <a:r>
              <a:rPr lang="en-US" dirty="0"/>
              <a:t>Geometric interpretation of f3(x,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5622-415F-49A0-A3F1-D69CEE6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268"/>
            <a:ext cx="10600592" cy="3687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length of the cross product (P2 – P2) x (P3 – P1) is</a:t>
            </a:r>
          </a:p>
          <a:p>
            <a:pPr marL="0" indent="0">
              <a:buNone/>
            </a:pPr>
            <a:r>
              <a:rPr lang="en-US" dirty="0"/>
              <a:t>|(P2 – P2) x (P3 – P1)|  = |(D, 0, 0)| = D,  if P1, P2, P3 are in counterclockwise order. Also, by a formula for cross products,</a:t>
            </a:r>
          </a:p>
          <a:p>
            <a:pPr marL="0" indent="0">
              <a:buNone/>
            </a:pPr>
            <a:r>
              <a:rPr lang="en-US" dirty="0"/>
              <a:t>D = |(P2 – P1) x (P3 – P1)|  =  |P2 – P1| |P3 – P1| sin </a:t>
            </a:r>
            <a:r>
              <a:rPr lang="en-US" dirty="0">
                <a:latin typeface="Symbol" panose="05050102010706020507" pitchFamily="18" charset="2"/>
              </a:rPr>
              <a:t>q = </a:t>
            </a:r>
            <a:r>
              <a:rPr lang="en-US" dirty="0"/>
              <a:t>|P2 – P1| h</a:t>
            </a:r>
          </a:p>
          <a:p>
            <a:pPr marL="0" indent="0">
              <a:buNone/>
            </a:pPr>
            <a:r>
              <a:rPr lang="en-US" dirty="0"/>
              <a:t>where the height h is the length of the altitude perpendicular to P1 P2.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3074A85-1D30-4030-87B4-62C234A598A1}"/>
              </a:ext>
            </a:extLst>
          </p:cNvPr>
          <p:cNvSpPr/>
          <p:nvPr/>
        </p:nvSpPr>
        <p:spPr>
          <a:xfrm>
            <a:off x="3147647" y="1539877"/>
            <a:ext cx="4484077" cy="2154116"/>
          </a:xfrm>
          <a:prstGeom prst="triangle">
            <a:avLst>
              <a:gd name="adj" fmla="val 621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22A71-56D2-4F6E-A074-8BF1C3AC2000}"/>
              </a:ext>
            </a:extLst>
          </p:cNvPr>
          <p:cNvSpPr txBox="1"/>
          <p:nvPr/>
        </p:nvSpPr>
        <p:spPr>
          <a:xfrm>
            <a:off x="1116617" y="3436783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 = (x1, y1,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85A5F-45A7-4CA2-A003-33801BF87461}"/>
              </a:ext>
            </a:extLst>
          </p:cNvPr>
          <p:cNvSpPr txBox="1"/>
          <p:nvPr/>
        </p:nvSpPr>
        <p:spPr>
          <a:xfrm>
            <a:off x="5920151" y="111317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 = (x3, y3,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46E6B-6926-4626-989B-8979711C58C8}"/>
              </a:ext>
            </a:extLst>
          </p:cNvPr>
          <p:cNvSpPr txBox="1"/>
          <p:nvPr/>
        </p:nvSpPr>
        <p:spPr>
          <a:xfrm>
            <a:off x="7743092" y="3436784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 = (x2, y2,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580D6-FF4A-4537-9F1A-524A6E2F8DC1}"/>
              </a:ext>
            </a:extLst>
          </p:cNvPr>
          <p:cNvSpPr txBox="1"/>
          <p:nvPr/>
        </p:nvSpPr>
        <p:spPr>
          <a:xfrm>
            <a:off x="3789484" y="3156438"/>
            <a:ext cx="21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03FD-E2E7-4025-AEFA-A4E0EE900AEE}"/>
              </a:ext>
            </a:extLst>
          </p:cNvPr>
          <p:cNvCxnSpPr>
            <a:cxnSpLocks/>
          </p:cNvCxnSpPr>
          <p:nvPr/>
        </p:nvCxnSpPr>
        <p:spPr>
          <a:xfrm>
            <a:off x="5937740" y="1548669"/>
            <a:ext cx="0" cy="2139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8BB025-8663-454E-81A9-8664295BB00C}"/>
              </a:ext>
            </a:extLst>
          </p:cNvPr>
          <p:cNvSpPr txBox="1"/>
          <p:nvPr/>
        </p:nvSpPr>
        <p:spPr>
          <a:xfrm>
            <a:off x="5955330" y="261693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78820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E3B-6E19-4DC2-AEE9-31C46920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"/>
            <a:ext cx="10515600" cy="1182320"/>
          </a:xfrm>
        </p:spPr>
        <p:txBody>
          <a:bodyPr/>
          <a:lstStyle/>
          <a:p>
            <a:r>
              <a:rPr lang="en-US" dirty="0"/>
              <a:t>Geometric interpretation of f3(x,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5622-415F-49A0-A3F1-D69CEE6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268"/>
            <a:ext cx="10600592" cy="3687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 = |(P2 – P1) x (P3 – P1)|  =  |P2 – P1| |P3 – P1| sin </a:t>
            </a:r>
            <a:r>
              <a:rPr lang="en-US" dirty="0">
                <a:latin typeface="Symbol" panose="05050102010706020507" pitchFamily="18" charset="2"/>
              </a:rPr>
              <a:t>q = </a:t>
            </a:r>
            <a:r>
              <a:rPr lang="en-US" dirty="0"/>
              <a:t>|P2 – P1| h</a:t>
            </a:r>
          </a:p>
          <a:p>
            <a:pPr marL="0" indent="0">
              <a:buNone/>
            </a:pPr>
            <a:r>
              <a:rPr lang="en-US" dirty="0"/>
              <a:t>where h is the length of the altitude from P3 perpendicular to P1 P2.</a:t>
            </a:r>
          </a:p>
          <a:p>
            <a:pPr marL="0" indent="0">
              <a:buNone/>
            </a:pPr>
            <a:r>
              <a:rPr lang="en-US" dirty="0"/>
              <a:t>But the area of 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 P1 P2 P3 is |P2 – P1| h / 2, so </a:t>
            </a:r>
          </a:p>
          <a:p>
            <a:pPr marL="0" indent="0" algn="ctr">
              <a:buNone/>
            </a:pPr>
            <a:r>
              <a:rPr lang="en-US" dirty="0"/>
              <a:t>area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 P1 P2 P3 = D / 2 </a:t>
            </a:r>
          </a:p>
          <a:p>
            <a:pPr marL="0" indent="0" algn="ctr">
              <a:buNone/>
            </a:pPr>
            <a:r>
              <a:rPr lang="en-US" dirty="0"/>
              <a:t>2 (area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 P1 P2 P3) = 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3074A85-1D30-4030-87B4-62C234A598A1}"/>
              </a:ext>
            </a:extLst>
          </p:cNvPr>
          <p:cNvSpPr/>
          <p:nvPr/>
        </p:nvSpPr>
        <p:spPr>
          <a:xfrm>
            <a:off x="3147647" y="1539877"/>
            <a:ext cx="4484077" cy="2154116"/>
          </a:xfrm>
          <a:prstGeom prst="triangle">
            <a:avLst>
              <a:gd name="adj" fmla="val 621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22A71-56D2-4F6E-A074-8BF1C3AC2000}"/>
              </a:ext>
            </a:extLst>
          </p:cNvPr>
          <p:cNvSpPr txBox="1"/>
          <p:nvPr/>
        </p:nvSpPr>
        <p:spPr>
          <a:xfrm>
            <a:off x="1116617" y="3436783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 = (x1, y1,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85A5F-45A7-4CA2-A003-33801BF87461}"/>
              </a:ext>
            </a:extLst>
          </p:cNvPr>
          <p:cNvSpPr txBox="1"/>
          <p:nvPr/>
        </p:nvSpPr>
        <p:spPr>
          <a:xfrm>
            <a:off x="5920151" y="111317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 = (x3, y3,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46E6B-6926-4626-989B-8979711C58C8}"/>
              </a:ext>
            </a:extLst>
          </p:cNvPr>
          <p:cNvSpPr txBox="1"/>
          <p:nvPr/>
        </p:nvSpPr>
        <p:spPr>
          <a:xfrm>
            <a:off x="7743092" y="3436784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 = (x2, y2,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580D6-FF4A-4537-9F1A-524A6E2F8DC1}"/>
              </a:ext>
            </a:extLst>
          </p:cNvPr>
          <p:cNvSpPr txBox="1"/>
          <p:nvPr/>
        </p:nvSpPr>
        <p:spPr>
          <a:xfrm>
            <a:off x="3789484" y="3156438"/>
            <a:ext cx="21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03FD-E2E7-4025-AEFA-A4E0EE900AEE}"/>
              </a:ext>
            </a:extLst>
          </p:cNvPr>
          <p:cNvCxnSpPr>
            <a:cxnSpLocks/>
          </p:cNvCxnSpPr>
          <p:nvPr/>
        </p:nvCxnSpPr>
        <p:spPr>
          <a:xfrm>
            <a:off x="5937740" y="1548669"/>
            <a:ext cx="0" cy="2139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8BB025-8663-454E-81A9-8664295BB00C}"/>
              </a:ext>
            </a:extLst>
          </p:cNvPr>
          <p:cNvSpPr txBox="1"/>
          <p:nvPr/>
        </p:nvSpPr>
        <p:spPr>
          <a:xfrm>
            <a:off x="5955330" y="261693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363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E3B-6E19-4DC2-AEE9-31C46920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"/>
            <a:ext cx="10515600" cy="1182320"/>
          </a:xfrm>
        </p:spPr>
        <p:txBody>
          <a:bodyPr/>
          <a:lstStyle/>
          <a:p>
            <a:r>
              <a:rPr lang="en-US" dirty="0"/>
              <a:t>Geometric interpretation of f3(x,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5622-415F-49A0-A3F1-D69CEE6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268"/>
            <a:ext cx="10600592" cy="3687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P = (x, y, 0) is any point inside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 P1 P2 P3, replacing P3 by P in slide 16, </a:t>
            </a:r>
          </a:p>
          <a:p>
            <a:pPr marL="0" indent="0">
              <a:buNone/>
            </a:pPr>
            <a:r>
              <a:rPr lang="en-US" dirty="0"/>
              <a:t>|(P2 – P1) x (P – P1)|  </a:t>
            </a:r>
          </a:p>
          <a:p>
            <a:pPr marL="0" indent="0">
              <a:buNone/>
            </a:pPr>
            <a:r>
              <a:rPr lang="en-US" dirty="0"/>
              <a:t>	=  x1 y2 – x2 y1 </a:t>
            </a:r>
            <a:r>
              <a:rPr lang="en-US" sz="2800" dirty="0"/>
              <a:t>+  x2 y  –  x y2  +  x y1  –  x1 y</a:t>
            </a:r>
          </a:p>
          <a:p>
            <a:pPr marL="0" indent="0">
              <a:buNone/>
            </a:pPr>
            <a:r>
              <a:rPr lang="en-US" dirty="0"/>
              <a:t>           =   (y1 – y2) x  +  (x2 – x1) y  +  x1 y2 – x2 y1</a:t>
            </a:r>
          </a:p>
          <a:p>
            <a:pPr marL="0" indent="0">
              <a:buNone/>
            </a:pPr>
            <a:r>
              <a:rPr lang="en-US" dirty="0"/>
              <a:t>           =   D (a3 x  +  b3 y  +  c3) = D f3(x, 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3074A85-1D30-4030-87B4-62C234A598A1}"/>
              </a:ext>
            </a:extLst>
          </p:cNvPr>
          <p:cNvSpPr/>
          <p:nvPr/>
        </p:nvSpPr>
        <p:spPr>
          <a:xfrm>
            <a:off x="3147647" y="1539877"/>
            <a:ext cx="4484077" cy="2154116"/>
          </a:xfrm>
          <a:prstGeom prst="triangle">
            <a:avLst>
              <a:gd name="adj" fmla="val 621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22A71-56D2-4F6E-A074-8BF1C3AC2000}"/>
              </a:ext>
            </a:extLst>
          </p:cNvPr>
          <p:cNvSpPr txBox="1"/>
          <p:nvPr/>
        </p:nvSpPr>
        <p:spPr>
          <a:xfrm>
            <a:off x="1116617" y="3436783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 = (x1, y1,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85A5F-45A7-4CA2-A003-33801BF87461}"/>
              </a:ext>
            </a:extLst>
          </p:cNvPr>
          <p:cNvSpPr txBox="1"/>
          <p:nvPr/>
        </p:nvSpPr>
        <p:spPr>
          <a:xfrm>
            <a:off x="5920151" y="111317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 = (x3, y3,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46E6B-6926-4626-989B-8979711C58C8}"/>
              </a:ext>
            </a:extLst>
          </p:cNvPr>
          <p:cNvSpPr txBox="1"/>
          <p:nvPr/>
        </p:nvSpPr>
        <p:spPr>
          <a:xfrm>
            <a:off x="7743092" y="3436784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 = (x2, y2, 0)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78052B8-10E7-437D-884C-7CD88D83866C}"/>
              </a:ext>
            </a:extLst>
          </p:cNvPr>
          <p:cNvSpPr/>
          <p:nvPr/>
        </p:nvSpPr>
        <p:spPr>
          <a:xfrm>
            <a:off x="3147647" y="2523392"/>
            <a:ext cx="4484077" cy="1165058"/>
          </a:xfrm>
          <a:prstGeom prst="triangle">
            <a:avLst>
              <a:gd name="adj" fmla="val 4862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1AE2C-A901-490B-9F58-5E4E5D1511F5}"/>
              </a:ext>
            </a:extLst>
          </p:cNvPr>
          <p:cNvSpPr txBox="1"/>
          <p:nvPr/>
        </p:nvSpPr>
        <p:spPr>
          <a:xfrm>
            <a:off x="5061441" y="2164032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= (x, y, 0)</a:t>
            </a:r>
          </a:p>
        </p:txBody>
      </p:sp>
    </p:spTree>
    <p:extLst>
      <p:ext uri="{BB962C8B-B14F-4D97-AF65-F5344CB8AC3E}">
        <p14:creationId xmlns:p14="http://schemas.microsoft.com/office/powerpoint/2010/main" val="2011252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E3B-6E19-4DC2-AEE9-31C46920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"/>
            <a:ext cx="10515600" cy="1182320"/>
          </a:xfrm>
        </p:spPr>
        <p:txBody>
          <a:bodyPr/>
          <a:lstStyle/>
          <a:p>
            <a:r>
              <a:rPr lang="en-US" dirty="0"/>
              <a:t>Geometric interpretation of f3(x,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5622-415F-49A0-A3F1-D69CEE6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268"/>
            <a:ext cx="10600592" cy="3687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|(P2 – P1) x (P – P1)|  =  |P2 – P1| |P – P1| sin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sz="2800" dirty="0"/>
              <a:t>’</a:t>
            </a:r>
            <a:r>
              <a:rPr lang="en-US" dirty="0">
                <a:latin typeface="Symbol" panose="05050102010706020507" pitchFamily="18" charset="2"/>
              </a:rPr>
              <a:t> = </a:t>
            </a:r>
            <a:r>
              <a:rPr lang="en-US" dirty="0"/>
              <a:t>|P2 – P1| h</a:t>
            </a:r>
            <a:r>
              <a:rPr lang="en-US" sz="2800" dirty="0"/>
              <a:t>’ </a:t>
            </a:r>
          </a:p>
          <a:p>
            <a:pPr marL="0" indent="0">
              <a:buNone/>
            </a:pPr>
            <a:r>
              <a:rPr lang="en-US" dirty="0"/>
              <a:t>           = 2 (area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 P1 P2 P) = D f3(x, y)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/>
              <a:t>Also     2 (area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 P1 P2 P3) = D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So                                           =  f3(x ,y)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3074A85-1D30-4030-87B4-62C234A598A1}"/>
              </a:ext>
            </a:extLst>
          </p:cNvPr>
          <p:cNvSpPr/>
          <p:nvPr/>
        </p:nvSpPr>
        <p:spPr>
          <a:xfrm>
            <a:off x="3147647" y="1539877"/>
            <a:ext cx="4484077" cy="2154116"/>
          </a:xfrm>
          <a:prstGeom prst="triangle">
            <a:avLst>
              <a:gd name="adj" fmla="val 621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22A71-56D2-4F6E-A074-8BF1C3AC2000}"/>
              </a:ext>
            </a:extLst>
          </p:cNvPr>
          <p:cNvSpPr txBox="1"/>
          <p:nvPr/>
        </p:nvSpPr>
        <p:spPr>
          <a:xfrm>
            <a:off x="1116617" y="3436783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 = (x1, y1,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85A5F-45A7-4CA2-A003-33801BF87461}"/>
              </a:ext>
            </a:extLst>
          </p:cNvPr>
          <p:cNvSpPr txBox="1"/>
          <p:nvPr/>
        </p:nvSpPr>
        <p:spPr>
          <a:xfrm>
            <a:off x="5920151" y="111317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 = (x3, y3,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46E6B-6926-4626-989B-8979711C58C8}"/>
              </a:ext>
            </a:extLst>
          </p:cNvPr>
          <p:cNvSpPr txBox="1"/>
          <p:nvPr/>
        </p:nvSpPr>
        <p:spPr>
          <a:xfrm>
            <a:off x="7743092" y="3436784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 = (x2, y2, 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03FD-E2E7-4025-AEFA-A4E0EE900AEE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5328119" y="2523392"/>
            <a:ext cx="11744" cy="1165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8BB025-8663-454E-81A9-8664295BB00C}"/>
              </a:ext>
            </a:extLst>
          </p:cNvPr>
          <p:cNvSpPr txBox="1"/>
          <p:nvPr/>
        </p:nvSpPr>
        <p:spPr>
          <a:xfrm>
            <a:off x="5295333" y="290578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h’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78052B8-10E7-437D-884C-7CD88D83866C}"/>
              </a:ext>
            </a:extLst>
          </p:cNvPr>
          <p:cNvSpPr/>
          <p:nvPr/>
        </p:nvSpPr>
        <p:spPr>
          <a:xfrm>
            <a:off x="3147647" y="2523392"/>
            <a:ext cx="4484077" cy="1165058"/>
          </a:xfrm>
          <a:prstGeom prst="triangle">
            <a:avLst>
              <a:gd name="adj" fmla="val 4862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1AE2C-A901-490B-9F58-5E4E5D1511F5}"/>
              </a:ext>
            </a:extLst>
          </p:cNvPr>
          <p:cNvSpPr txBox="1"/>
          <p:nvPr/>
        </p:nvSpPr>
        <p:spPr>
          <a:xfrm>
            <a:off x="5061441" y="2164031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= (x, y, 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EA78F-6AA9-4D39-B41F-63C1C213373E}"/>
              </a:ext>
            </a:extLst>
          </p:cNvPr>
          <p:cNvSpPr txBox="1"/>
          <p:nvPr/>
        </p:nvSpPr>
        <p:spPr>
          <a:xfrm>
            <a:off x="3809981" y="3231028"/>
            <a:ext cx="63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q</a:t>
            </a:r>
            <a:r>
              <a:rPr lang="en-US" sz="2800" dirty="0"/>
              <a:t>’</a:t>
            </a:r>
            <a:endParaRPr lang="en-US" sz="2800" dirty="0">
              <a:latin typeface="Symbol" panose="05050102010706020507" pitchFamily="18" charset="2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1FB207-6A64-4238-B847-5F85F93D69B9}"/>
              </a:ext>
            </a:extLst>
          </p:cNvPr>
          <p:cNvCxnSpPr/>
          <p:nvPr/>
        </p:nvCxnSpPr>
        <p:spPr>
          <a:xfrm>
            <a:off x="1784838" y="58908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F9F538-E4CC-4009-9A09-A54F749E00E3}"/>
              </a:ext>
            </a:extLst>
          </p:cNvPr>
          <p:cNvSpPr txBox="1"/>
          <p:nvPr/>
        </p:nvSpPr>
        <p:spPr>
          <a:xfrm>
            <a:off x="2120257" y="6195269"/>
            <a:ext cx="247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P1 P2 P3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D99B9-B850-4435-8F41-F9F00DFEC7D9}"/>
              </a:ext>
            </a:extLst>
          </p:cNvPr>
          <p:cNvSpPr txBox="1"/>
          <p:nvPr/>
        </p:nvSpPr>
        <p:spPr>
          <a:xfrm>
            <a:off x="2120257" y="5715233"/>
            <a:ext cx="229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P1 P2 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6D5D07-7DA6-4DAB-94E5-4B349CA55585}"/>
              </a:ext>
            </a:extLst>
          </p:cNvPr>
          <p:cNvCxnSpPr/>
          <p:nvPr/>
        </p:nvCxnSpPr>
        <p:spPr>
          <a:xfrm>
            <a:off x="2113825" y="6212077"/>
            <a:ext cx="2299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11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E3B-6E19-4DC2-AEE9-31C46920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"/>
            <a:ext cx="10515600" cy="1182320"/>
          </a:xfrm>
        </p:spPr>
        <p:txBody>
          <a:bodyPr/>
          <a:lstStyle/>
          <a:p>
            <a:r>
              <a:rPr lang="en-US" dirty="0"/>
              <a:t>Geometric interpretation of f1, f2, and f3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5622-415F-49A0-A3F1-D69CEE6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396"/>
            <a:ext cx="10600592" cy="36871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3074A85-1D30-4030-87B4-62C234A598A1}"/>
              </a:ext>
            </a:extLst>
          </p:cNvPr>
          <p:cNvSpPr/>
          <p:nvPr/>
        </p:nvSpPr>
        <p:spPr>
          <a:xfrm>
            <a:off x="3147647" y="1539877"/>
            <a:ext cx="4484077" cy="2154116"/>
          </a:xfrm>
          <a:prstGeom prst="triangle">
            <a:avLst>
              <a:gd name="adj" fmla="val 621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22A71-56D2-4F6E-A074-8BF1C3AC2000}"/>
              </a:ext>
            </a:extLst>
          </p:cNvPr>
          <p:cNvSpPr txBox="1"/>
          <p:nvPr/>
        </p:nvSpPr>
        <p:spPr>
          <a:xfrm>
            <a:off x="2593721" y="343678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85A5F-45A7-4CA2-A003-33801BF87461}"/>
              </a:ext>
            </a:extLst>
          </p:cNvPr>
          <p:cNvSpPr txBox="1"/>
          <p:nvPr/>
        </p:nvSpPr>
        <p:spPr>
          <a:xfrm>
            <a:off x="5884983" y="11131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46E6B-6926-4626-989B-8979711C58C8}"/>
              </a:ext>
            </a:extLst>
          </p:cNvPr>
          <p:cNvSpPr txBox="1"/>
          <p:nvPr/>
        </p:nvSpPr>
        <p:spPr>
          <a:xfrm>
            <a:off x="7743092" y="3436784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P2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78052B8-10E7-437D-884C-7CD88D83866C}"/>
              </a:ext>
            </a:extLst>
          </p:cNvPr>
          <p:cNvSpPr/>
          <p:nvPr/>
        </p:nvSpPr>
        <p:spPr>
          <a:xfrm>
            <a:off x="3147647" y="2523392"/>
            <a:ext cx="4484077" cy="1165058"/>
          </a:xfrm>
          <a:prstGeom prst="triangle">
            <a:avLst>
              <a:gd name="adj" fmla="val 4862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1AE2C-A901-490B-9F58-5E4E5D1511F5}"/>
              </a:ext>
            </a:extLst>
          </p:cNvPr>
          <p:cNvSpPr txBox="1"/>
          <p:nvPr/>
        </p:nvSpPr>
        <p:spPr>
          <a:xfrm>
            <a:off x="3250226" y="2164031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1FB207-6A64-4238-B847-5F85F93D69B9}"/>
              </a:ext>
            </a:extLst>
          </p:cNvPr>
          <p:cNvCxnSpPr/>
          <p:nvPr/>
        </p:nvCxnSpPr>
        <p:spPr>
          <a:xfrm>
            <a:off x="1784838" y="58908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F9F538-E4CC-4009-9A09-A54F749E00E3}"/>
              </a:ext>
            </a:extLst>
          </p:cNvPr>
          <p:cNvSpPr txBox="1"/>
          <p:nvPr/>
        </p:nvSpPr>
        <p:spPr>
          <a:xfrm>
            <a:off x="3324803" y="6195269"/>
            <a:ext cx="247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P1 P2 P3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D99B9-B850-4435-8F41-F9F00DFEC7D9}"/>
              </a:ext>
            </a:extLst>
          </p:cNvPr>
          <p:cNvSpPr txBox="1"/>
          <p:nvPr/>
        </p:nvSpPr>
        <p:spPr>
          <a:xfrm>
            <a:off x="3324803" y="5715233"/>
            <a:ext cx="229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P1 P P3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6D5D07-7DA6-4DAB-94E5-4B349CA55585}"/>
              </a:ext>
            </a:extLst>
          </p:cNvPr>
          <p:cNvCxnSpPr/>
          <p:nvPr/>
        </p:nvCxnSpPr>
        <p:spPr>
          <a:xfrm>
            <a:off x="3353539" y="6212077"/>
            <a:ext cx="2299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1AEE4C-3EB0-4D48-B8C2-514D85F9094C}"/>
              </a:ext>
            </a:extLst>
          </p:cNvPr>
          <p:cNvSpPr txBox="1">
            <a:spLocks/>
          </p:cNvSpPr>
          <p:nvPr/>
        </p:nvSpPr>
        <p:spPr>
          <a:xfrm>
            <a:off x="990600" y="4285668"/>
            <a:ext cx="10600592" cy="3687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Similarly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B4C39-ECC0-4713-9C31-1DCFED9BD484}"/>
              </a:ext>
            </a:extLst>
          </p:cNvPr>
          <p:cNvSpPr txBox="1"/>
          <p:nvPr/>
        </p:nvSpPr>
        <p:spPr>
          <a:xfrm>
            <a:off x="5732253" y="5933659"/>
            <a:ext cx="171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 f2(x ,y)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8FBCA3-423F-4BFB-9020-E32E7A707A88}"/>
              </a:ext>
            </a:extLst>
          </p:cNvPr>
          <p:cNvSpPr txBox="1"/>
          <p:nvPr/>
        </p:nvSpPr>
        <p:spPr>
          <a:xfrm>
            <a:off x="3318371" y="5024312"/>
            <a:ext cx="247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P1 P2 P3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2AE2-EEBD-4B40-92D4-FF2AFC7966F5}"/>
              </a:ext>
            </a:extLst>
          </p:cNvPr>
          <p:cNvSpPr txBox="1"/>
          <p:nvPr/>
        </p:nvSpPr>
        <p:spPr>
          <a:xfrm>
            <a:off x="3318371" y="4544276"/>
            <a:ext cx="229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P P2 P3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9DC27A-51F4-4CBA-A342-D047F04202DE}"/>
              </a:ext>
            </a:extLst>
          </p:cNvPr>
          <p:cNvCxnSpPr/>
          <p:nvPr/>
        </p:nvCxnSpPr>
        <p:spPr>
          <a:xfrm>
            <a:off x="3347107" y="5041120"/>
            <a:ext cx="2299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8EC3AB-4C4F-47E1-94A7-F4E5146FBB51}"/>
              </a:ext>
            </a:extLst>
          </p:cNvPr>
          <p:cNvSpPr txBox="1"/>
          <p:nvPr/>
        </p:nvSpPr>
        <p:spPr>
          <a:xfrm>
            <a:off x="5732253" y="4764442"/>
            <a:ext cx="171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 f1(x ,y)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DA386-F17F-46C2-8C91-459E7955577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328119" y="1539877"/>
            <a:ext cx="610719" cy="983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02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372FE-6702-47B7-BA71-6DF43B0D6BDF}"/>
              </a:ext>
            </a:extLst>
          </p:cNvPr>
          <p:cNvSpPr txBox="1"/>
          <p:nvPr/>
        </p:nvSpPr>
        <p:spPr>
          <a:xfrm>
            <a:off x="614916" y="309783"/>
            <a:ext cx="10962167" cy="66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800" dirty="0"/>
              <a:t>Functions f1(x, y), f2(x, y) and f3(x, y) are called the </a:t>
            </a:r>
            <a:r>
              <a:rPr lang="en-US" sz="2800" i="1" dirty="0"/>
              <a:t>barycentric coordinates</a:t>
            </a:r>
            <a:r>
              <a:rPr lang="en-US" sz="2800" dirty="0"/>
              <a:t> of the point P(x, y) in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P1 P2 P3. Once they are determined, by computing a1, b1, c1, a2, b2, c2, a3, b3, and c3, these functions can be used to interpolate any linear function on 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P1 P2 P3,  like color components r, g, b, and a, depth z, or texture coordinates s and t. Since  </a:t>
            </a:r>
          </a:p>
          <a:p>
            <a:pPr algn="ctr">
              <a:spcAft>
                <a:spcPts val="1000"/>
              </a:spcAft>
            </a:pPr>
            <a:r>
              <a:rPr lang="en-US" sz="2800" dirty="0"/>
              <a:t>f1(x, y) + f2(x, y) + f3(x, y) = 1,</a:t>
            </a:r>
          </a:p>
          <a:p>
            <a:pPr algn="ctr">
              <a:spcAft>
                <a:spcPts val="1000"/>
              </a:spcAft>
            </a:pPr>
            <a:r>
              <a:rPr lang="en-US" sz="2800" dirty="0"/>
              <a:t>a1 + a2 + a3 = 1</a:t>
            </a:r>
          </a:p>
          <a:p>
            <a:pPr algn="ctr">
              <a:spcAft>
                <a:spcPts val="1000"/>
              </a:spcAft>
            </a:pPr>
            <a:r>
              <a:rPr lang="en-US" sz="2800" dirty="0"/>
              <a:t>a3 = 1 – a1 – a2 </a:t>
            </a:r>
          </a:p>
          <a:p>
            <a:pPr algn="ctr">
              <a:spcAft>
                <a:spcPts val="1000"/>
              </a:spcAft>
            </a:pPr>
            <a:r>
              <a:rPr lang="en-US" sz="2800" dirty="0"/>
              <a:t>b3 = 1 – b1 – b2 </a:t>
            </a:r>
          </a:p>
          <a:p>
            <a:pPr algn="ctr">
              <a:spcAft>
                <a:spcPts val="1000"/>
              </a:spcAft>
            </a:pPr>
            <a:r>
              <a:rPr lang="en-US" sz="2800" dirty="0"/>
              <a:t>c3 = 1 – c1 – c2</a:t>
            </a:r>
          </a:p>
          <a:p>
            <a:pPr>
              <a:spcAft>
                <a:spcPts val="1000"/>
              </a:spcAft>
            </a:pPr>
            <a:r>
              <a:rPr lang="en-US" sz="2800" dirty="0"/>
              <a:t>So only the 6 numbers a1, a2, b1, b2, c1, and c2 need be computed from the formulas on the previous slides. 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024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905167-F113-40B2-B1F3-9B4A1BDC16B3}"/>
              </a:ext>
            </a:extLst>
          </p:cNvPr>
          <p:cNvSpPr/>
          <p:nvPr/>
        </p:nvSpPr>
        <p:spPr>
          <a:xfrm>
            <a:off x="9618708" y="5264786"/>
            <a:ext cx="241730" cy="324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7A74B-DFF8-4205-BC43-6812D49F1342}"/>
              </a:ext>
            </a:extLst>
          </p:cNvPr>
          <p:cNvSpPr/>
          <p:nvPr/>
        </p:nvSpPr>
        <p:spPr>
          <a:xfrm>
            <a:off x="9594313" y="4361431"/>
            <a:ext cx="1755524" cy="640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F3AC9-B12E-40DA-AB6F-AE747275E415}"/>
              </a:ext>
            </a:extLst>
          </p:cNvPr>
          <p:cNvSpPr/>
          <p:nvPr/>
        </p:nvSpPr>
        <p:spPr>
          <a:xfrm>
            <a:off x="8638777" y="5298892"/>
            <a:ext cx="267490" cy="275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0BC2E0-5167-4881-85B2-FCCFF1588CF2}"/>
              </a:ext>
            </a:extLst>
          </p:cNvPr>
          <p:cNvSpPr/>
          <p:nvPr/>
        </p:nvSpPr>
        <p:spPr>
          <a:xfrm>
            <a:off x="8357549" y="4381170"/>
            <a:ext cx="797965" cy="6399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DD05F-F726-4379-98D5-052E5860967F}"/>
              </a:ext>
            </a:extLst>
          </p:cNvPr>
          <p:cNvSpPr txBox="1"/>
          <p:nvPr/>
        </p:nvSpPr>
        <p:spPr>
          <a:xfrm>
            <a:off x="414780" y="482669"/>
            <a:ext cx="114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a) Two-point equation for a line through points P1 = (x1, y1) and P2 = (x2, y2):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563418" y="5849546"/>
            <a:ext cx="877454" cy="6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4A9B60-49B5-4E77-9538-A1C7BB34D4D5}"/>
              </a:ext>
            </a:extLst>
          </p:cNvPr>
          <p:cNvCxnSpPr>
            <a:cxnSpLocks/>
          </p:cNvCxnSpPr>
          <p:nvPr/>
        </p:nvCxnSpPr>
        <p:spPr>
          <a:xfrm flipH="1">
            <a:off x="1440873" y="4433459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C937F2-0488-4B93-B573-022A2BD65E94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7863D-9C0C-48B8-8FCB-A6A4C59C030C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66365F-957D-444D-BFEB-54B533F9F061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7E1BF1-72F9-447E-9633-B9B3950ECCED}"/>
              </a:ext>
            </a:extLst>
          </p:cNvPr>
          <p:cNvSpPr/>
          <p:nvPr/>
        </p:nvSpPr>
        <p:spPr>
          <a:xfrm>
            <a:off x="4650510" y="345679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6E61C8-14DA-4CE3-B7BF-D94BD7B3C2DC}"/>
              </a:ext>
            </a:extLst>
          </p:cNvPr>
          <p:cNvCxnSpPr>
            <a:cxnSpLocks/>
          </p:cNvCxnSpPr>
          <p:nvPr/>
        </p:nvCxnSpPr>
        <p:spPr>
          <a:xfrm>
            <a:off x="4687455" y="3530676"/>
            <a:ext cx="0" cy="230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D9840E-0CD4-49F7-9F9B-B91FBB1A4464}"/>
              </a:ext>
            </a:extLst>
          </p:cNvPr>
          <p:cNvCxnSpPr>
            <a:cxnSpLocks/>
          </p:cNvCxnSpPr>
          <p:nvPr/>
        </p:nvCxnSpPr>
        <p:spPr>
          <a:xfrm flipH="1">
            <a:off x="1440872" y="3502968"/>
            <a:ext cx="3250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5E3E9B-B0E5-4854-A8DA-12FF3E991F00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2D2F5-92D5-46C0-997E-56028A117C52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4AF4F-01FA-419A-B709-B6CB825B97A0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201BEF-8482-45FD-9AC6-056D078C74FD}"/>
              </a:ext>
            </a:extLst>
          </p:cNvPr>
          <p:cNvSpPr txBox="1"/>
          <p:nvPr/>
        </p:nvSpPr>
        <p:spPr>
          <a:xfrm>
            <a:off x="1109828" y="328124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A44BF3-8F6F-4AC8-AEED-2A229A4C57AE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2968B-2123-4204-BFC3-17455757A9D5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 = (x2, y2)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866DA-84D5-47A9-BAE4-2501A375403A}"/>
              </a:ext>
            </a:extLst>
          </p:cNvPr>
          <p:cNvSpPr txBox="1"/>
          <p:nvPr/>
        </p:nvSpPr>
        <p:spPr>
          <a:xfrm>
            <a:off x="2867245" y="44027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= (x1, y1)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CABE32-A873-401A-981B-7D47D8C8D594}"/>
              </a:ext>
            </a:extLst>
          </p:cNvPr>
          <p:cNvSpPr txBox="1"/>
          <p:nvPr/>
        </p:nvSpPr>
        <p:spPr>
          <a:xfrm>
            <a:off x="4581584" y="5830552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712B09-DA8B-4EE0-A32E-50FAED375DEC}"/>
              </a:ext>
            </a:extLst>
          </p:cNvPr>
          <p:cNvSpPr txBox="1"/>
          <p:nvPr/>
        </p:nvSpPr>
        <p:spPr>
          <a:xfrm>
            <a:off x="4735417" y="3401207"/>
            <a:ext cx="107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 = 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DE2BEC-6DFD-4B45-97AB-B1CEB5D1863A}"/>
              </a:ext>
            </a:extLst>
          </p:cNvPr>
          <p:cNvSpPr txBox="1"/>
          <p:nvPr/>
        </p:nvSpPr>
        <p:spPr>
          <a:xfrm>
            <a:off x="6068833" y="4352889"/>
            <a:ext cx="6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AE818F-1E76-4A37-B9D5-7782BC587779}"/>
              </a:ext>
            </a:extLst>
          </p:cNvPr>
          <p:cNvSpPr txBox="1"/>
          <p:nvPr/>
        </p:nvSpPr>
        <p:spPr>
          <a:xfrm>
            <a:off x="4692880" y="4380285"/>
            <a:ext cx="61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DAD30E-CBF3-439A-9F00-69A160A058C8}"/>
              </a:ext>
            </a:extLst>
          </p:cNvPr>
          <p:cNvSpPr txBox="1"/>
          <p:nvPr/>
        </p:nvSpPr>
        <p:spPr>
          <a:xfrm>
            <a:off x="7825071" y="2226833"/>
            <a:ext cx="3639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 – y1       y2 – y1 </a:t>
            </a:r>
          </a:p>
          <a:p>
            <a:endParaRPr lang="en-US" sz="600" dirty="0"/>
          </a:p>
          <a:p>
            <a:r>
              <a:rPr lang="en-US" sz="2000" dirty="0"/>
              <a:t>x – x1       x2 – x1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 – y1  =                  (x – x1)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  =                x  +  y1 –                 x1</a:t>
            </a:r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  y   =    m x     +    b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A7B2C-678A-4588-92CB-9FD7C0088FE6}"/>
              </a:ext>
            </a:extLst>
          </p:cNvPr>
          <p:cNvSpPr txBox="1"/>
          <p:nvPr/>
        </p:nvSpPr>
        <p:spPr>
          <a:xfrm>
            <a:off x="8587331" y="2420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AD5B6E-9345-4906-8FD8-D99DA3A33A0E}"/>
              </a:ext>
            </a:extLst>
          </p:cNvPr>
          <p:cNvCxnSpPr>
            <a:cxnSpLocks/>
          </p:cNvCxnSpPr>
          <p:nvPr/>
        </p:nvCxnSpPr>
        <p:spPr>
          <a:xfrm>
            <a:off x="7936233" y="2604809"/>
            <a:ext cx="550221" cy="5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6820CC-9AEA-4F62-8C6C-D812D294CE45}"/>
              </a:ext>
            </a:extLst>
          </p:cNvPr>
          <p:cNvCxnSpPr>
            <a:cxnSpLocks/>
          </p:cNvCxnSpPr>
          <p:nvPr/>
        </p:nvCxnSpPr>
        <p:spPr>
          <a:xfrm>
            <a:off x="8960981" y="2610655"/>
            <a:ext cx="597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F52BA15-81DB-4FFB-8F17-72E989365996}"/>
              </a:ext>
            </a:extLst>
          </p:cNvPr>
          <p:cNvSpPr txBox="1"/>
          <p:nvPr/>
        </p:nvSpPr>
        <p:spPr>
          <a:xfrm>
            <a:off x="8853745" y="3351772"/>
            <a:ext cx="9400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 – y1   </a:t>
            </a:r>
          </a:p>
          <a:p>
            <a:endParaRPr lang="en-US" sz="600" dirty="0"/>
          </a:p>
          <a:p>
            <a:r>
              <a:rPr lang="en-US" sz="2000" dirty="0"/>
              <a:t>x2 – x1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44FD6A3-DFE2-4DA7-A1DF-4F55A17461CA}"/>
              </a:ext>
            </a:extLst>
          </p:cNvPr>
          <p:cNvCxnSpPr>
            <a:cxnSpLocks/>
          </p:cNvCxnSpPr>
          <p:nvPr/>
        </p:nvCxnSpPr>
        <p:spPr>
          <a:xfrm>
            <a:off x="8377238" y="4677926"/>
            <a:ext cx="7405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C46BD0-040C-41EC-BC62-C16B6481E504}"/>
              </a:ext>
            </a:extLst>
          </p:cNvPr>
          <p:cNvCxnSpPr>
            <a:cxnSpLocks/>
          </p:cNvCxnSpPr>
          <p:nvPr/>
        </p:nvCxnSpPr>
        <p:spPr>
          <a:xfrm>
            <a:off x="8940578" y="3771890"/>
            <a:ext cx="7354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3993A0-81AB-45D7-9AE8-39551D7F6ADD}"/>
              </a:ext>
            </a:extLst>
          </p:cNvPr>
          <p:cNvSpPr txBox="1"/>
          <p:nvPr/>
        </p:nvSpPr>
        <p:spPr>
          <a:xfrm>
            <a:off x="8319841" y="4287112"/>
            <a:ext cx="9400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 – y1   </a:t>
            </a:r>
          </a:p>
          <a:p>
            <a:endParaRPr lang="en-US" sz="600" dirty="0"/>
          </a:p>
          <a:p>
            <a:r>
              <a:rPr lang="en-US" sz="2000" dirty="0"/>
              <a:t>x2 – x1  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8EE272-F8B7-4C60-B625-C9FF7E344234}"/>
              </a:ext>
            </a:extLst>
          </p:cNvPr>
          <p:cNvSpPr txBox="1"/>
          <p:nvPr/>
        </p:nvSpPr>
        <p:spPr>
          <a:xfrm>
            <a:off x="9996255" y="4290715"/>
            <a:ext cx="11504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y2 – y1   </a:t>
            </a:r>
          </a:p>
          <a:p>
            <a:endParaRPr lang="en-US" sz="600" dirty="0"/>
          </a:p>
          <a:p>
            <a:r>
              <a:rPr lang="en-US" sz="2000" dirty="0"/>
              <a:t>  x2 – x1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5D3F3E-E7AD-477D-8B53-E0A5972E94F0}"/>
              </a:ext>
            </a:extLst>
          </p:cNvPr>
          <p:cNvCxnSpPr>
            <a:cxnSpLocks/>
          </p:cNvCxnSpPr>
          <p:nvPr/>
        </p:nvCxnSpPr>
        <p:spPr>
          <a:xfrm>
            <a:off x="10188420" y="4664523"/>
            <a:ext cx="719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D5156E-1500-4D55-BCE8-B9C9335819D9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FB394B-45D3-42A5-AEDD-85F5BA2CE3D7}"/>
              </a:ext>
            </a:extLst>
          </p:cNvPr>
          <p:cNvSpPr txBox="1"/>
          <p:nvPr/>
        </p:nvSpPr>
        <p:spPr>
          <a:xfrm>
            <a:off x="1122280" y="4965782"/>
            <a:ext cx="670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4DF7FC-849C-40D9-B94D-94D7FEAB19FE}"/>
              </a:ext>
            </a:extLst>
          </p:cNvPr>
          <p:cNvCxnSpPr>
            <a:cxnSpLocks/>
          </p:cNvCxnSpPr>
          <p:nvPr/>
        </p:nvCxnSpPr>
        <p:spPr>
          <a:xfrm flipV="1">
            <a:off x="8765628" y="5580992"/>
            <a:ext cx="0" cy="4789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AB8454-F10F-47D4-A5E7-E271C1980E50}"/>
              </a:ext>
            </a:extLst>
          </p:cNvPr>
          <p:cNvCxnSpPr>
            <a:cxnSpLocks/>
          </p:cNvCxnSpPr>
          <p:nvPr/>
        </p:nvCxnSpPr>
        <p:spPr>
          <a:xfrm flipV="1">
            <a:off x="9756978" y="5589113"/>
            <a:ext cx="0" cy="4789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9E1E8C-A875-4C94-A86F-155AE0289036}"/>
              </a:ext>
            </a:extLst>
          </p:cNvPr>
          <p:cNvSpPr txBox="1"/>
          <p:nvPr/>
        </p:nvSpPr>
        <p:spPr>
          <a:xfrm>
            <a:off x="8404319" y="605756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D80971-F6B5-4D28-9F00-D4A93864B796}"/>
              </a:ext>
            </a:extLst>
          </p:cNvPr>
          <p:cNvSpPr txBox="1"/>
          <p:nvPr/>
        </p:nvSpPr>
        <p:spPr>
          <a:xfrm>
            <a:off x="9352135" y="6051353"/>
            <a:ext cx="11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intercept</a:t>
            </a:r>
          </a:p>
        </p:txBody>
      </p:sp>
    </p:spTree>
    <p:extLst>
      <p:ext uri="{BB962C8B-B14F-4D97-AF65-F5344CB8AC3E}">
        <p14:creationId xmlns:p14="http://schemas.microsoft.com/office/powerpoint/2010/main" val="22439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64F16-CB4B-4354-A9D3-F0C84A047216}"/>
              </a:ext>
            </a:extLst>
          </p:cNvPr>
          <p:cNvSpPr/>
          <p:nvPr/>
        </p:nvSpPr>
        <p:spPr>
          <a:xfrm>
            <a:off x="5495192" y="5239014"/>
            <a:ext cx="2215662" cy="774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D8E88-A0B2-4FB4-9D62-10853304B305}"/>
              </a:ext>
            </a:extLst>
          </p:cNvPr>
          <p:cNvSpPr/>
          <p:nvPr/>
        </p:nvSpPr>
        <p:spPr>
          <a:xfrm>
            <a:off x="5618284" y="3072121"/>
            <a:ext cx="1168835" cy="863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1E535-E933-4746-8AB6-06B775217F41}"/>
              </a:ext>
            </a:extLst>
          </p:cNvPr>
          <p:cNvSpPr txBox="1"/>
          <p:nvPr/>
        </p:nvSpPr>
        <p:spPr>
          <a:xfrm>
            <a:off x="329938" y="452487"/>
            <a:ext cx="11510128" cy="54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b) Solve the simultaneous linear equations f(x1) = y1 and f(x2) = y2  for the two unknowns 	m and b:</a:t>
            </a:r>
          </a:p>
          <a:p>
            <a:pPr marL="0" indent="0" algn="ctr">
              <a:buNone/>
            </a:pPr>
            <a:r>
              <a:rPr lang="en-US" sz="2400" dirty="0"/>
              <a:t>x1 m + b = y1</a:t>
            </a:r>
          </a:p>
          <a:p>
            <a:pPr marL="0" indent="0" algn="ctr">
              <a:buNone/>
            </a:pPr>
            <a:r>
              <a:rPr lang="en-US" sz="2400" dirty="0"/>
              <a:t>x2 m + b = y2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Subtract the first equation from the second:</a:t>
            </a:r>
          </a:p>
          <a:p>
            <a:pPr algn="ctr"/>
            <a:r>
              <a:rPr lang="en-US" sz="2400" dirty="0"/>
              <a:t>(x2 – x1) m = y2 – y1</a:t>
            </a:r>
          </a:p>
          <a:p>
            <a:pPr algn="ctr"/>
            <a:endParaRPr lang="en-US" sz="2400" dirty="0"/>
          </a:p>
          <a:p>
            <a:r>
              <a:rPr lang="en-US" sz="2400" dirty="0"/>
              <a:t>					m  =</a:t>
            </a:r>
          </a:p>
          <a:p>
            <a:endParaRPr lang="en-US" sz="2400" dirty="0"/>
          </a:p>
          <a:p>
            <a:pPr>
              <a:spcAft>
                <a:spcPts val="1000"/>
              </a:spcAft>
            </a:pPr>
            <a:r>
              <a:rPr lang="en-US" sz="2400" dirty="0"/>
              <a:t>Substitute this m in the first equation:</a:t>
            </a:r>
          </a:p>
          <a:p>
            <a:r>
              <a:rPr lang="en-US" sz="2400" dirty="0"/>
              <a:t>           						     x1 + b  =  y1</a:t>
            </a:r>
          </a:p>
          <a:p>
            <a:endParaRPr lang="en-US" sz="2400" dirty="0"/>
          </a:p>
          <a:p>
            <a:pPr>
              <a:spcBef>
                <a:spcPts val="1500"/>
              </a:spcBef>
            </a:pPr>
            <a:r>
              <a:rPr lang="en-US" sz="2400" dirty="0"/>
              <a:t>				             b  =  y1 –                   x1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24C05B-F0E1-4D08-80F1-C1E23B601DB4}"/>
              </a:ext>
            </a:extLst>
          </p:cNvPr>
          <p:cNvCxnSpPr/>
          <p:nvPr/>
        </p:nvCxnSpPr>
        <p:spPr>
          <a:xfrm>
            <a:off x="5674936" y="3525627"/>
            <a:ext cx="1027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EDAE87-1ED7-4884-86D5-44F8BD33C61B}"/>
              </a:ext>
            </a:extLst>
          </p:cNvPr>
          <p:cNvSpPr txBox="1"/>
          <p:nvPr/>
        </p:nvSpPr>
        <p:spPr>
          <a:xfrm>
            <a:off x="5703217" y="3082818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y2 – y1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FF497-3A48-4D99-9E5D-9341D579849F}"/>
              </a:ext>
            </a:extLst>
          </p:cNvPr>
          <p:cNvSpPr txBox="1"/>
          <p:nvPr/>
        </p:nvSpPr>
        <p:spPr>
          <a:xfrm>
            <a:off x="5717357" y="3466703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8B55B0-46CF-4070-BAB3-12CDD579C796}"/>
              </a:ext>
            </a:extLst>
          </p:cNvPr>
          <p:cNvCxnSpPr/>
          <p:nvPr/>
        </p:nvCxnSpPr>
        <p:spPr>
          <a:xfrm>
            <a:off x="5082620" y="4724406"/>
            <a:ext cx="1027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CF2AC3-20B1-4EB5-A101-39250ABF8337}"/>
              </a:ext>
            </a:extLst>
          </p:cNvPr>
          <p:cNvSpPr txBox="1"/>
          <p:nvPr/>
        </p:nvSpPr>
        <p:spPr>
          <a:xfrm>
            <a:off x="5110901" y="4291022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y2 – y1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54193-7D1E-4907-A852-F1820D13D1EB}"/>
              </a:ext>
            </a:extLst>
          </p:cNvPr>
          <p:cNvSpPr txBox="1"/>
          <p:nvPr/>
        </p:nvSpPr>
        <p:spPr>
          <a:xfrm>
            <a:off x="5125041" y="4665487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E849B9-81E9-45DF-A612-1FEEE0D30650}"/>
              </a:ext>
            </a:extLst>
          </p:cNvPr>
          <p:cNvCxnSpPr>
            <a:cxnSpLocks/>
          </p:cNvCxnSpPr>
          <p:nvPr/>
        </p:nvCxnSpPr>
        <p:spPr>
          <a:xfrm>
            <a:off x="6212263" y="5646656"/>
            <a:ext cx="1027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626528-08D1-46AD-A04D-3A88CA34F0CC}"/>
              </a:ext>
            </a:extLst>
          </p:cNvPr>
          <p:cNvSpPr txBox="1"/>
          <p:nvPr/>
        </p:nvSpPr>
        <p:spPr>
          <a:xfrm>
            <a:off x="6221690" y="520384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y2 – y1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E4293-7225-4D46-BF53-51B2CA7EA578}"/>
              </a:ext>
            </a:extLst>
          </p:cNvPr>
          <p:cNvSpPr txBox="1"/>
          <p:nvPr/>
        </p:nvSpPr>
        <p:spPr>
          <a:xfrm>
            <a:off x="6235830" y="5587735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</p:spTree>
    <p:extLst>
      <p:ext uri="{BB962C8B-B14F-4D97-AF65-F5344CB8AC3E}">
        <p14:creationId xmlns:p14="http://schemas.microsoft.com/office/powerpoint/2010/main" val="248642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CC750-9D49-49FF-BAF5-08915A75B5A4}"/>
              </a:ext>
            </a:extLst>
          </p:cNvPr>
          <p:cNvSpPr txBox="1"/>
          <p:nvPr/>
        </p:nvSpPr>
        <p:spPr>
          <a:xfrm>
            <a:off x="509047" y="546755"/>
            <a:ext cx="111801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</a:t>
            </a:r>
          </a:p>
          <a:p>
            <a:pPr marL="0" indent="0" algn="ctr">
              <a:buNone/>
            </a:pPr>
            <a:r>
              <a:rPr lang="en-US" sz="2800" dirty="0"/>
              <a:t>f(x) = y1 f1(x) + y2 f2(x)</a:t>
            </a:r>
          </a:p>
          <a:p>
            <a:pPr marL="0" indent="0">
              <a:buNone/>
            </a:pPr>
            <a:r>
              <a:rPr lang="en-US" sz="2800" dirty="0"/>
              <a:t>To define f1(x), use the previous formulas, with y1 = 1, and y2 = 0, so that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m1 =                  =                  =   –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b1  =   y1 –                x1 = 1 –               x1  = 1 –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f1(x)  =  m1 x + b1  =  –                +  1  –                 =  1 –  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1527E8-A766-4132-A005-BDA2FECBA867}"/>
              </a:ext>
            </a:extLst>
          </p:cNvPr>
          <p:cNvCxnSpPr>
            <a:cxnSpLocks/>
          </p:cNvCxnSpPr>
          <p:nvPr/>
        </p:nvCxnSpPr>
        <p:spPr>
          <a:xfrm>
            <a:off x="1521005" y="2963096"/>
            <a:ext cx="1027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74FCBA-858D-4664-AC97-4E76D35609FA}"/>
              </a:ext>
            </a:extLst>
          </p:cNvPr>
          <p:cNvSpPr txBox="1"/>
          <p:nvPr/>
        </p:nvSpPr>
        <p:spPr>
          <a:xfrm>
            <a:off x="1530432" y="252028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y2 – y1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01B62-96EF-4E18-863B-4C691AB7E745}"/>
              </a:ext>
            </a:extLst>
          </p:cNvPr>
          <p:cNvSpPr txBox="1"/>
          <p:nvPr/>
        </p:nvSpPr>
        <p:spPr>
          <a:xfrm>
            <a:off x="1544572" y="2904175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1FB7C1-BF88-4AC1-90EB-64E6AB7E91FB}"/>
              </a:ext>
            </a:extLst>
          </p:cNvPr>
          <p:cNvCxnSpPr>
            <a:cxnSpLocks/>
          </p:cNvCxnSpPr>
          <p:nvPr/>
        </p:nvCxnSpPr>
        <p:spPr>
          <a:xfrm>
            <a:off x="2259813" y="3821172"/>
            <a:ext cx="1027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06898E-9E29-468E-ABA3-2FDD48C834DA}"/>
              </a:ext>
            </a:extLst>
          </p:cNvPr>
          <p:cNvSpPr txBox="1"/>
          <p:nvPr/>
        </p:nvSpPr>
        <p:spPr>
          <a:xfrm>
            <a:off x="2269240" y="3378362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y2 – y1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2D283-324A-4424-8959-05D80BE743A4}"/>
              </a:ext>
            </a:extLst>
          </p:cNvPr>
          <p:cNvSpPr txBox="1"/>
          <p:nvPr/>
        </p:nvSpPr>
        <p:spPr>
          <a:xfrm>
            <a:off x="2283380" y="3762251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A0EFA8-7D62-4A0A-A0AE-A9CA1C675B13}"/>
              </a:ext>
            </a:extLst>
          </p:cNvPr>
          <p:cNvCxnSpPr>
            <a:cxnSpLocks/>
          </p:cNvCxnSpPr>
          <p:nvPr/>
        </p:nvCxnSpPr>
        <p:spPr>
          <a:xfrm flipV="1">
            <a:off x="3200400" y="2976350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5B78D9-CF23-49FC-80FD-9428BA72F107}"/>
              </a:ext>
            </a:extLst>
          </p:cNvPr>
          <p:cNvSpPr txBox="1"/>
          <p:nvPr/>
        </p:nvSpPr>
        <p:spPr>
          <a:xfrm>
            <a:off x="3104129" y="2533540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–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54B77-1AF5-4CB5-B85A-116D28CAC757}"/>
              </a:ext>
            </a:extLst>
          </p:cNvPr>
          <p:cNvSpPr txBox="1"/>
          <p:nvPr/>
        </p:nvSpPr>
        <p:spPr>
          <a:xfrm>
            <a:off x="3118269" y="2917429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C5DFC1-6F5B-4501-AF86-5FBFA25F121F}"/>
              </a:ext>
            </a:extLst>
          </p:cNvPr>
          <p:cNvCxnSpPr>
            <a:cxnSpLocks/>
          </p:cNvCxnSpPr>
          <p:nvPr/>
        </p:nvCxnSpPr>
        <p:spPr>
          <a:xfrm flipV="1">
            <a:off x="5174176" y="2947556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A8DF17-08F7-4312-8139-3EEF458780EE}"/>
              </a:ext>
            </a:extLst>
          </p:cNvPr>
          <p:cNvSpPr txBox="1"/>
          <p:nvPr/>
        </p:nvSpPr>
        <p:spPr>
          <a:xfrm>
            <a:off x="5204597" y="2556733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88C41-175B-4A3F-B368-C05DB978C822}"/>
              </a:ext>
            </a:extLst>
          </p:cNvPr>
          <p:cNvSpPr txBox="1"/>
          <p:nvPr/>
        </p:nvSpPr>
        <p:spPr>
          <a:xfrm>
            <a:off x="5132295" y="290194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5D92E-4E36-425B-8B59-260777F3DDD0}"/>
              </a:ext>
            </a:extLst>
          </p:cNvPr>
          <p:cNvCxnSpPr>
            <a:cxnSpLocks/>
          </p:cNvCxnSpPr>
          <p:nvPr/>
        </p:nvCxnSpPr>
        <p:spPr>
          <a:xfrm flipV="1">
            <a:off x="4694473" y="3801294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3E074B-01D1-4492-B557-9DD841CD6A9D}"/>
              </a:ext>
            </a:extLst>
          </p:cNvPr>
          <p:cNvCxnSpPr>
            <a:cxnSpLocks/>
          </p:cNvCxnSpPr>
          <p:nvPr/>
        </p:nvCxnSpPr>
        <p:spPr>
          <a:xfrm flipV="1">
            <a:off x="7179416" y="3795693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F66356-A139-41BD-8304-E22CF46FFE8C}"/>
              </a:ext>
            </a:extLst>
          </p:cNvPr>
          <p:cNvSpPr txBox="1"/>
          <p:nvPr/>
        </p:nvSpPr>
        <p:spPr>
          <a:xfrm>
            <a:off x="4724328" y="3385140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–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1DB4E-5129-4345-9DA4-2E955B059AC7}"/>
              </a:ext>
            </a:extLst>
          </p:cNvPr>
          <p:cNvSpPr txBox="1"/>
          <p:nvPr/>
        </p:nvSpPr>
        <p:spPr>
          <a:xfrm>
            <a:off x="4599136" y="374412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23A11-49B7-4689-930F-0E1E29E7C429}"/>
              </a:ext>
            </a:extLst>
          </p:cNvPr>
          <p:cNvSpPr txBox="1"/>
          <p:nvPr/>
        </p:nvSpPr>
        <p:spPr>
          <a:xfrm>
            <a:off x="7103818" y="3762251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4ADC8-B75F-42AF-BCB8-78E509A61C99}"/>
              </a:ext>
            </a:extLst>
          </p:cNvPr>
          <p:cNvSpPr txBox="1"/>
          <p:nvPr/>
        </p:nvSpPr>
        <p:spPr>
          <a:xfrm>
            <a:off x="7166112" y="3349485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– x1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B2B6DF-74E1-4F3B-9F66-1CB9F84A86A1}"/>
              </a:ext>
            </a:extLst>
          </p:cNvPr>
          <p:cNvCxnSpPr>
            <a:cxnSpLocks/>
          </p:cNvCxnSpPr>
          <p:nvPr/>
        </p:nvCxnSpPr>
        <p:spPr>
          <a:xfrm flipV="1">
            <a:off x="4021162" y="4660398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5EB7A6-CEFE-445A-A8A2-D95E3EA83136}"/>
              </a:ext>
            </a:extLst>
          </p:cNvPr>
          <p:cNvSpPr txBox="1"/>
          <p:nvPr/>
        </p:nvSpPr>
        <p:spPr>
          <a:xfrm>
            <a:off x="3976345" y="4630271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9E3CC-7A4E-43B9-B3E4-DB41E9B62A53}"/>
              </a:ext>
            </a:extLst>
          </p:cNvPr>
          <p:cNvSpPr txBox="1"/>
          <p:nvPr/>
        </p:nvSpPr>
        <p:spPr>
          <a:xfrm>
            <a:off x="4021162" y="4242604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8A429-120B-4B65-8E0C-649526513CB9}"/>
              </a:ext>
            </a:extLst>
          </p:cNvPr>
          <p:cNvCxnSpPr>
            <a:cxnSpLocks/>
          </p:cNvCxnSpPr>
          <p:nvPr/>
        </p:nvCxnSpPr>
        <p:spPr>
          <a:xfrm flipV="1">
            <a:off x="6218632" y="4663714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4B150-C54B-41E6-9495-1C3E4FDD4694}"/>
              </a:ext>
            </a:extLst>
          </p:cNvPr>
          <p:cNvSpPr txBox="1"/>
          <p:nvPr/>
        </p:nvSpPr>
        <p:spPr>
          <a:xfrm>
            <a:off x="6172851" y="4620329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54E351-7A79-40BE-9072-7E577AAC2D8A}"/>
              </a:ext>
            </a:extLst>
          </p:cNvPr>
          <p:cNvSpPr txBox="1"/>
          <p:nvPr/>
        </p:nvSpPr>
        <p:spPr>
          <a:xfrm>
            <a:off x="6235145" y="4207563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– x1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2C65B7-1483-4470-8939-7410C85F8151}"/>
              </a:ext>
            </a:extLst>
          </p:cNvPr>
          <p:cNvCxnSpPr>
            <a:cxnSpLocks/>
          </p:cNvCxnSpPr>
          <p:nvPr/>
        </p:nvCxnSpPr>
        <p:spPr>
          <a:xfrm flipV="1">
            <a:off x="8319100" y="4647151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D1B090-6B3D-4742-B80C-CA1A02803E90}"/>
              </a:ext>
            </a:extLst>
          </p:cNvPr>
          <p:cNvSpPr txBox="1"/>
          <p:nvPr/>
        </p:nvSpPr>
        <p:spPr>
          <a:xfrm>
            <a:off x="8273319" y="460376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D17761-E15B-4DCC-92D2-8A3F64AE47A2}"/>
              </a:ext>
            </a:extLst>
          </p:cNvPr>
          <p:cNvSpPr txBox="1"/>
          <p:nvPr/>
        </p:nvSpPr>
        <p:spPr>
          <a:xfrm>
            <a:off x="8395247" y="4191000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– x1</a:t>
            </a:r>
          </a:p>
        </p:txBody>
      </p:sp>
    </p:spTree>
    <p:extLst>
      <p:ext uri="{BB962C8B-B14F-4D97-AF65-F5344CB8AC3E}">
        <p14:creationId xmlns:p14="http://schemas.microsoft.com/office/powerpoint/2010/main" val="402537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CC750-9D49-49FF-BAF5-08915A75B5A4}"/>
              </a:ext>
            </a:extLst>
          </p:cNvPr>
          <p:cNvSpPr txBox="1"/>
          <p:nvPr/>
        </p:nvSpPr>
        <p:spPr>
          <a:xfrm>
            <a:off x="509047" y="546755"/>
            <a:ext cx="111801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</a:t>
            </a:r>
          </a:p>
          <a:p>
            <a:pPr marL="0" indent="0" algn="ctr">
              <a:buNone/>
            </a:pPr>
            <a:r>
              <a:rPr lang="en-US" sz="2800" dirty="0"/>
              <a:t>f(x) = f1(x) y1 + f2(x) y2</a:t>
            </a:r>
          </a:p>
          <a:p>
            <a:pPr marL="0" indent="0">
              <a:buNone/>
            </a:pPr>
            <a:r>
              <a:rPr lang="en-US" sz="2800" dirty="0"/>
              <a:t>To define f2(x), use the previous formulas, with y1 = 0, and y2 = 1, so that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m2 =                  =                  =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b2  =   y1 –                x1 = 0 –               x1  =  –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f2(x)  =  m2 x + b2  =                 –                 =  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1527E8-A766-4132-A005-BDA2FECBA867}"/>
              </a:ext>
            </a:extLst>
          </p:cNvPr>
          <p:cNvCxnSpPr>
            <a:cxnSpLocks/>
          </p:cNvCxnSpPr>
          <p:nvPr/>
        </p:nvCxnSpPr>
        <p:spPr>
          <a:xfrm>
            <a:off x="1521005" y="2963096"/>
            <a:ext cx="1027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74FCBA-858D-4664-AC97-4E76D35609FA}"/>
              </a:ext>
            </a:extLst>
          </p:cNvPr>
          <p:cNvSpPr txBox="1"/>
          <p:nvPr/>
        </p:nvSpPr>
        <p:spPr>
          <a:xfrm>
            <a:off x="1530432" y="252028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y2 – y1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01B62-96EF-4E18-863B-4C691AB7E745}"/>
              </a:ext>
            </a:extLst>
          </p:cNvPr>
          <p:cNvSpPr txBox="1"/>
          <p:nvPr/>
        </p:nvSpPr>
        <p:spPr>
          <a:xfrm>
            <a:off x="1544572" y="2904175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1FB7C1-BF88-4AC1-90EB-64E6AB7E91FB}"/>
              </a:ext>
            </a:extLst>
          </p:cNvPr>
          <p:cNvCxnSpPr>
            <a:cxnSpLocks/>
          </p:cNvCxnSpPr>
          <p:nvPr/>
        </p:nvCxnSpPr>
        <p:spPr>
          <a:xfrm>
            <a:off x="2259813" y="3821172"/>
            <a:ext cx="1027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06898E-9E29-468E-ABA3-2FDD48C834DA}"/>
              </a:ext>
            </a:extLst>
          </p:cNvPr>
          <p:cNvSpPr txBox="1"/>
          <p:nvPr/>
        </p:nvSpPr>
        <p:spPr>
          <a:xfrm>
            <a:off x="2269240" y="3378362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y2 – y1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2D283-324A-4424-8959-05D80BE743A4}"/>
              </a:ext>
            </a:extLst>
          </p:cNvPr>
          <p:cNvSpPr txBox="1"/>
          <p:nvPr/>
        </p:nvSpPr>
        <p:spPr>
          <a:xfrm>
            <a:off x="2283380" y="3762251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A0EFA8-7D62-4A0A-A0AE-A9CA1C675B13}"/>
              </a:ext>
            </a:extLst>
          </p:cNvPr>
          <p:cNvCxnSpPr>
            <a:cxnSpLocks/>
          </p:cNvCxnSpPr>
          <p:nvPr/>
        </p:nvCxnSpPr>
        <p:spPr>
          <a:xfrm flipV="1">
            <a:off x="3200400" y="2976350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5B78D9-CF23-49FC-80FD-9428BA72F107}"/>
              </a:ext>
            </a:extLst>
          </p:cNvPr>
          <p:cNvSpPr txBox="1"/>
          <p:nvPr/>
        </p:nvSpPr>
        <p:spPr>
          <a:xfrm>
            <a:off x="3104129" y="2533540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1 –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54B77-1AF5-4CB5-B85A-116D28CAC757}"/>
              </a:ext>
            </a:extLst>
          </p:cNvPr>
          <p:cNvSpPr txBox="1"/>
          <p:nvPr/>
        </p:nvSpPr>
        <p:spPr>
          <a:xfrm>
            <a:off x="3118269" y="2917429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C5DFC1-6F5B-4501-AF86-5FBFA25F121F}"/>
              </a:ext>
            </a:extLst>
          </p:cNvPr>
          <p:cNvCxnSpPr>
            <a:cxnSpLocks/>
          </p:cNvCxnSpPr>
          <p:nvPr/>
        </p:nvCxnSpPr>
        <p:spPr>
          <a:xfrm flipV="1">
            <a:off x="4826308" y="2947556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A8DF17-08F7-4312-8139-3EEF458780EE}"/>
              </a:ext>
            </a:extLst>
          </p:cNvPr>
          <p:cNvSpPr txBox="1"/>
          <p:nvPr/>
        </p:nvSpPr>
        <p:spPr>
          <a:xfrm>
            <a:off x="4856729" y="2556733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88C41-175B-4A3F-B368-C05DB978C822}"/>
              </a:ext>
            </a:extLst>
          </p:cNvPr>
          <p:cNvSpPr txBox="1"/>
          <p:nvPr/>
        </p:nvSpPr>
        <p:spPr>
          <a:xfrm>
            <a:off x="4784427" y="290194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5D92E-4E36-425B-8B59-260777F3DDD0}"/>
              </a:ext>
            </a:extLst>
          </p:cNvPr>
          <p:cNvCxnSpPr>
            <a:cxnSpLocks/>
          </p:cNvCxnSpPr>
          <p:nvPr/>
        </p:nvCxnSpPr>
        <p:spPr>
          <a:xfrm flipV="1">
            <a:off x="4694473" y="3801294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3E074B-01D1-4492-B557-9DD841CD6A9D}"/>
              </a:ext>
            </a:extLst>
          </p:cNvPr>
          <p:cNvCxnSpPr>
            <a:cxnSpLocks/>
          </p:cNvCxnSpPr>
          <p:nvPr/>
        </p:nvCxnSpPr>
        <p:spPr>
          <a:xfrm flipV="1">
            <a:off x="7050209" y="3795693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F66356-A139-41BD-8304-E22CF46FFE8C}"/>
              </a:ext>
            </a:extLst>
          </p:cNvPr>
          <p:cNvSpPr txBox="1"/>
          <p:nvPr/>
        </p:nvSpPr>
        <p:spPr>
          <a:xfrm>
            <a:off x="4724328" y="3385140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–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1DB4E-5129-4345-9DA4-2E955B059AC7}"/>
              </a:ext>
            </a:extLst>
          </p:cNvPr>
          <p:cNvSpPr txBox="1"/>
          <p:nvPr/>
        </p:nvSpPr>
        <p:spPr>
          <a:xfrm>
            <a:off x="4599136" y="374412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23A11-49B7-4689-930F-0E1E29E7C429}"/>
              </a:ext>
            </a:extLst>
          </p:cNvPr>
          <p:cNvSpPr txBox="1"/>
          <p:nvPr/>
        </p:nvSpPr>
        <p:spPr>
          <a:xfrm>
            <a:off x="6974611" y="3762251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4ADC8-B75F-42AF-BCB8-78E509A61C99}"/>
              </a:ext>
            </a:extLst>
          </p:cNvPr>
          <p:cNvSpPr txBox="1"/>
          <p:nvPr/>
        </p:nvSpPr>
        <p:spPr>
          <a:xfrm>
            <a:off x="7036905" y="3349485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x1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B2B6DF-74E1-4F3B-9F66-1CB9F84A86A1}"/>
              </a:ext>
            </a:extLst>
          </p:cNvPr>
          <p:cNvCxnSpPr>
            <a:cxnSpLocks/>
          </p:cNvCxnSpPr>
          <p:nvPr/>
        </p:nvCxnSpPr>
        <p:spPr>
          <a:xfrm flipV="1">
            <a:off x="3722990" y="4660398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5EB7A6-CEFE-445A-A8A2-D95E3EA83136}"/>
              </a:ext>
            </a:extLst>
          </p:cNvPr>
          <p:cNvSpPr txBox="1"/>
          <p:nvPr/>
        </p:nvSpPr>
        <p:spPr>
          <a:xfrm>
            <a:off x="3678173" y="4630271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9E3CC-7A4E-43B9-B3E4-DB41E9B62A53}"/>
              </a:ext>
            </a:extLst>
          </p:cNvPr>
          <p:cNvSpPr txBox="1"/>
          <p:nvPr/>
        </p:nvSpPr>
        <p:spPr>
          <a:xfrm>
            <a:off x="3722990" y="4242604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8A429-120B-4B65-8E0C-649526513CB9}"/>
              </a:ext>
            </a:extLst>
          </p:cNvPr>
          <p:cNvCxnSpPr>
            <a:cxnSpLocks/>
          </p:cNvCxnSpPr>
          <p:nvPr/>
        </p:nvCxnSpPr>
        <p:spPr>
          <a:xfrm flipV="1">
            <a:off x="5294292" y="4663714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4B150-C54B-41E6-9495-1C3E4FDD4694}"/>
              </a:ext>
            </a:extLst>
          </p:cNvPr>
          <p:cNvSpPr txBox="1"/>
          <p:nvPr/>
        </p:nvSpPr>
        <p:spPr>
          <a:xfrm>
            <a:off x="5248511" y="4620329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54E351-7A79-40BE-9072-7E577AAC2D8A}"/>
              </a:ext>
            </a:extLst>
          </p:cNvPr>
          <p:cNvSpPr txBox="1"/>
          <p:nvPr/>
        </p:nvSpPr>
        <p:spPr>
          <a:xfrm>
            <a:off x="5310805" y="4207563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x1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2C65B7-1483-4470-8939-7410C85F8151}"/>
              </a:ext>
            </a:extLst>
          </p:cNvPr>
          <p:cNvCxnSpPr>
            <a:cxnSpLocks/>
          </p:cNvCxnSpPr>
          <p:nvPr/>
        </p:nvCxnSpPr>
        <p:spPr>
          <a:xfrm flipV="1">
            <a:off x="6798414" y="4647151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D1B090-6B3D-4742-B80C-CA1A02803E90}"/>
              </a:ext>
            </a:extLst>
          </p:cNvPr>
          <p:cNvSpPr txBox="1"/>
          <p:nvPr/>
        </p:nvSpPr>
        <p:spPr>
          <a:xfrm>
            <a:off x="6752633" y="460376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D17761-E15B-4DCC-92D2-8A3F64AE47A2}"/>
              </a:ext>
            </a:extLst>
          </p:cNvPr>
          <p:cNvSpPr txBox="1"/>
          <p:nvPr/>
        </p:nvSpPr>
        <p:spPr>
          <a:xfrm>
            <a:off x="6874561" y="4191000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– x1</a:t>
            </a:r>
          </a:p>
        </p:txBody>
      </p:sp>
    </p:spTree>
    <p:extLst>
      <p:ext uri="{BB962C8B-B14F-4D97-AF65-F5344CB8AC3E}">
        <p14:creationId xmlns:p14="http://schemas.microsoft.com/office/powerpoint/2010/main" val="102281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CC750-9D49-49FF-BAF5-08915A75B5A4}"/>
              </a:ext>
            </a:extLst>
          </p:cNvPr>
          <p:cNvSpPr txBox="1"/>
          <p:nvPr/>
        </p:nvSpPr>
        <p:spPr>
          <a:xfrm>
            <a:off x="509046" y="546755"/>
            <a:ext cx="11682953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Define two basis functions: f1(x) with f1(x1) = 1 and f1(x2) = 0, and f2(x) with f2(x1) = 0 and f2(x2) = 1, and then define</a:t>
            </a:r>
          </a:p>
          <a:p>
            <a:pPr marL="0" indent="0" algn="ctr">
              <a:buNone/>
            </a:pPr>
            <a:r>
              <a:rPr lang="en-US" sz="2800" dirty="0"/>
              <a:t>f(x) = y1 f1(x) + y2 f2(x)</a:t>
            </a:r>
          </a:p>
          <a:p>
            <a:pPr marL="0" indent="0">
              <a:buNone/>
            </a:pPr>
            <a:r>
              <a:rPr lang="en-US" sz="2800" dirty="0"/>
              <a:t>To define f2(x), use the previous formulas, with y1 = 0, and y2 = 1, so that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m2 =                  =                  =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b2  =   y1 –                x1 = 0 –               x1  =  –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f2(x)  =  m2 x + b2  =                 –                 =</a:t>
            </a:r>
          </a:p>
          <a:p>
            <a:endParaRPr lang="en-US" sz="2800" dirty="0"/>
          </a:p>
          <a:p>
            <a:r>
              <a:rPr lang="en-US" sz="2800" dirty="0"/>
              <a:t>f1(x)  =   1 –</a:t>
            </a:r>
          </a:p>
          <a:p>
            <a:endParaRPr lang="en-US" sz="2800" dirty="0"/>
          </a:p>
          <a:p>
            <a:r>
              <a:rPr lang="en-US" sz="2800" dirty="0"/>
              <a:t>Note that f1(x) + f2(x) = 1, so that f(x) = f1(x) y1 + f2(x) y2 is a weighted average.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1527E8-A766-4132-A005-BDA2FECBA867}"/>
              </a:ext>
            </a:extLst>
          </p:cNvPr>
          <p:cNvCxnSpPr>
            <a:cxnSpLocks/>
          </p:cNvCxnSpPr>
          <p:nvPr/>
        </p:nvCxnSpPr>
        <p:spPr>
          <a:xfrm>
            <a:off x="1521005" y="2963096"/>
            <a:ext cx="1027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74FCBA-858D-4664-AC97-4E76D35609FA}"/>
              </a:ext>
            </a:extLst>
          </p:cNvPr>
          <p:cNvSpPr txBox="1"/>
          <p:nvPr/>
        </p:nvSpPr>
        <p:spPr>
          <a:xfrm>
            <a:off x="1530432" y="252028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y2 – y1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01B62-96EF-4E18-863B-4C691AB7E745}"/>
              </a:ext>
            </a:extLst>
          </p:cNvPr>
          <p:cNvSpPr txBox="1"/>
          <p:nvPr/>
        </p:nvSpPr>
        <p:spPr>
          <a:xfrm>
            <a:off x="1544572" y="2904175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1FB7C1-BF88-4AC1-90EB-64E6AB7E91FB}"/>
              </a:ext>
            </a:extLst>
          </p:cNvPr>
          <p:cNvCxnSpPr>
            <a:cxnSpLocks/>
          </p:cNvCxnSpPr>
          <p:nvPr/>
        </p:nvCxnSpPr>
        <p:spPr>
          <a:xfrm>
            <a:off x="2259813" y="3821172"/>
            <a:ext cx="1027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06898E-9E29-468E-ABA3-2FDD48C834DA}"/>
              </a:ext>
            </a:extLst>
          </p:cNvPr>
          <p:cNvSpPr txBox="1"/>
          <p:nvPr/>
        </p:nvSpPr>
        <p:spPr>
          <a:xfrm>
            <a:off x="2269240" y="3378362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y2 – y1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2D283-324A-4424-8959-05D80BE743A4}"/>
              </a:ext>
            </a:extLst>
          </p:cNvPr>
          <p:cNvSpPr txBox="1"/>
          <p:nvPr/>
        </p:nvSpPr>
        <p:spPr>
          <a:xfrm>
            <a:off x="2283380" y="3762251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A0EFA8-7D62-4A0A-A0AE-A9CA1C675B13}"/>
              </a:ext>
            </a:extLst>
          </p:cNvPr>
          <p:cNvCxnSpPr>
            <a:cxnSpLocks/>
          </p:cNvCxnSpPr>
          <p:nvPr/>
        </p:nvCxnSpPr>
        <p:spPr>
          <a:xfrm flipV="1">
            <a:off x="3200400" y="2976350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5B78D9-CF23-49FC-80FD-9428BA72F107}"/>
              </a:ext>
            </a:extLst>
          </p:cNvPr>
          <p:cNvSpPr txBox="1"/>
          <p:nvPr/>
        </p:nvSpPr>
        <p:spPr>
          <a:xfrm>
            <a:off x="3104129" y="2533540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1 –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54B77-1AF5-4CB5-B85A-116D28CAC757}"/>
              </a:ext>
            </a:extLst>
          </p:cNvPr>
          <p:cNvSpPr txBox="1"/>
          <p:nvPr/>
        </p:nvSpPr>
        <p:spPr>
          <a:xfrm>
            <a:off x="3118269" y="2917429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C5DFC1-6F5B-4501-AF86-5FBFA25F121F}"/>
              </a:ext>
            </a:extLst>
          </p:cNvPr>
          <p:cNvCxnSpPr>
            <a:cxnSpLocks/>
          </p:cNvCxnSpPr>
          <p:nvPr/>
        </p:nvCxnSpPr>
        <p:spPr>
          <a:xfrm flipV="1">
            <a:off x="4826308" y="2947556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A8DF17-08F7-4312-8139-3EEF458780EE}"/>
              </a:ext>
            </a:extLst>
          </p:cNvPr>
          <p:cNvSpPr txBox="1"/>
          <p:nvPr/>
        </p:nvSpPr>
        <p:spPr>
          <a:xfrm>
            <a:off x="4856729" y="2556733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88C41-175B-4A3F-B368-C05DB978C822}"/>
              </a:ext>
            </a:extLst>
          </p:cNvPr>
          <p:cNvSpPr txBox="1"/>
          <p:nvPr/>
        </p:nvSpPr>
        <p:spPr>
          <a:xfrm>
            <a:off x="4784427" y="290194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5D92E-4E36-425B-8B59-260777F3DDD0}"/>
              </a:ext>
            </a:extLst>
          </p:cNvPr>
          <p:cNvCxnSpPr>
            <a:cxnSpLocks/>
          </p:cNvCxnSpPr>
          <p:nvPr/>
        </p:nvCxnSpPr>
        <p:spPr>
          <a:xfrm flipV="1">
            <a:off x="4694473" y="3801294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3E074B-01D1-4492-B557-9DD841CD6A9D}"/>
              </a:ext>
            </a:extLst>
          </p:cNvPr>
          <p:cNvCxnSpPr>
            <a:cxnSpLocks/>
          </p:cNvCxnSpPr>
          <p:nvPr/>
        </p:nvCxnSpPr>
        <p:spPr>
          <a:xfrm flipV="1">
            <a:off x="7050209" y="3795693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F66356-A139-41BD-8304-E22CF46FFE8C}"/>
              </a:ext>
            </a:extLst>
          </p:cNvPr>
          <p:cNvSpPr txBox="1"/>
          <p:nvPr/>
        </p:nvSpPr>
        <p:spPr>
          <a:xfrm>
            <a:off x="4724328" y="3385140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–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1DB4E-5129-4345-9DA4-2E955B059AC7}"/>
              </a:ext>
            </a:extLst>
          </p:cNvPr>
          <p:cNvSpPr txBox="1"/>
          <p:nvPr/>
        </p:nvSpPr>
        <p:spPr>
          <a:xfrm>
            <a:off x="4599136" y="3744126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23A11-49B7-4689-930F-0E1E29E7C429}"/>
              </a:ext>
            </a:extLst>
          </p:cNvPr>
          <p:cNvSpPr txBox="1"/>
          <p:nvPr/>
        </p:nvSpPr>
        <p:spPr>
          <a:xfrm>
            <a:off x="6974611" y="3762251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4ADC8-B75F-42AF-BCB8-78E509A61C99}"/>
              </a:ext>
            </a:extLst>
          </p:cNvPr>
          <p:cNvSpPr txBox="1"/>
          <p:nvPr/>
        </p:nvSpPr>
        <p:spPr>
          <a:xfrm>
            <a:off x="7036905" y="3349485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x1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B2B6DF-74E1-4F3B-9F66-1CB9F84A86A1}"/>
              </a:ext>
            </a:extLst>
          </p:cNvPr>
          <p:cNvCxnSpPr>
            <a:cxnSpLocks/>
          </p:cNvCxnSpPr>
          <p:nvPr/>
        </p:nvCxnSpPr>
        <p:spPr>
          <a:xfrm flipV="1">
            <a:off x="3722990" y="4660398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5EB7A6-CEFE-445A-A8A2-D95E3EA83136}"/>
              </a:ext>
            </a:extLst>
          </p:cNvPr>
          <p:cNvSpPr txBox="1"/>
          <p:nvPr/>
        </p:nvSpPr>
        <p:spPr>
          <a:xfrm>
            <a:off x="3678173" y="4630271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9E3CC-7A4E-43B9-B3E4-DB41E9B62A53}"/>
              </a:ext>
            </a:extLst>
          </p:cNvPr>
          <p:cNvSpPr txBox="1"/>
          <p:nvPr/>
        </p:nvSpPr>
        <p:spPr>
          <a:xfrm>
            <a:off x="3722990" y="4242604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8A429-120B-4B65-8E0C-649526513CB9}"/>
              </a:ext>
            </a:extLst>
          </p:cNvPr>
          <p:cNvCxnSpPr>
            <a:cxnSpLocks/>
          </p:cNvCxnSpPr>
          <p:nvPr/>
        </p:nvCxnSpPr>
        <p:spPr>
          <a:xfrm flipV="1">
            <a:off x="5294292" y="4663714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4B150-C54B-41E6-9495-1C3E4FDD4694}"/>
              </a:ext>
            </a:extLst>
          </p:cNvPr>
          <p:cNvSpPr txBox="1"/>
          <p:nvPr/>
        </p:nvSpPr>
        <p:spPr>
          <a:xfrm>
            <a:off x="5248511" y="4620329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54E351-7A79-40BE-9072-7E577AAC2D8A}"/>
              </a:ext>
            </a:extLst>
          </p:cNvPr>
          <p:cNvSpPr txBox="1"/>
          <p:nvPr/>
        </p:nvSpPr>
        <p:spPr>
          <a:xfrm>
            <a:off x="5310805" y="4207563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x1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2C65B7-1483-4470-8939-7410C85F8151}"/>
              </a:ext>
            </a:extLst>
          </p:cNvPr>
          <p:cNvCxnSpPr>
            <a:cxnSpLocks/>
          </p:cNvCxnSpPr>
          <p:nvPr/>
        </p:nvCxnSpPr>
        <p:spPr>
          <a:xfrm flipV="1">
            <a:off x="2425205" y="5511857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D1B090-6B3D-4742-B80C-CA1A02803E90}"/>
              </a:ext>
            </a:extLst>
          </p:cNvPr>
          <p:cNvSpPr txBox="1"/>
          <p:nvPr/>
        </p:nvSpPr>
        <p:spPr>
          <a:xfrm>
            <a:off x="2379424" y="5468472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D17761-E15B-4DCC-92D2-8A3F64AE47A2}"/>
              </a:ext>
            </a:extLst>
          </p:cNvPr>
          <p:cNvSpPr txBox="1"/>
          <p:nvPr/>
        </p:nvSpPr>
        <p:spPr>
          <a:xfrm>
            <a:off x="2501352" y="5055706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– x1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D7A776-16D4-40B1-ACCF-3ED0A9556F88}"/>
              </a:ext>
            </a:extLst>
          </p:cNvPr>
          <p:cNvCxnSpPr>
            <a:cxnSpLocks/>
          </p:cNvCxnSpPr>
          <p:nvPr/>
        </p:nvCxnSpPr>
        <p:spPr>
          <a:xfrm flipV="1">
            <a:off x="6811667" y="4660402"/>
            <a:ext cx="921824" cy="5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6FDBFC-7248-42D1-BF43-5EB324D70CB6}"/>
              </a:ext>
            </a:extLst>
          </p:cNvPr>
          <p:cNvSpPr txBox="1"/>
          <p:nvPr/>
        </p:nvSpPr>
        <p:spPr>
          <a:xfrm>
            <a:off x="6765886" y="4617017"/>
            <a:ext cx="10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 – x1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9CEF28-0494-4BDC-8432-49F84EC8AC03}"/>
              </a:ext>
            </a:extLst>
          </p:cNvPr>
          <p:cNvSpPr txBox="1"/>
          <p:nvPr/>
        </p:nvSpPr>
        <p:spPr>
          <a:xfrm>
            <a:off x="6887814" y="4204251"/>
            <a:ext cx="14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– x1</a:t>
            </a:r>
          </a:p>
        </p:txBody>
      </p:sp>
    </p:spTree>
    <p:extLst>
      <p:ext uri="{BB962C8B-B14F-4D97-AF65-F5344CB8AC3E}">
        <p14:creationId xmlns:p14="http://schemas.microsoft.com/office/powerpoint/2010/main" val="37203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DD05F-F726-4379-98D5-052E5860967F}"/>
              </a:ext>
            </a:extLst>
          </p:cNvPr>
          <p:cNvSpPr txBox="1"/>
          <p:nvPr/>
        </p:nvSpPr>
        <p:spPr>
          <a:xfrm>
            <a:off x="414780" y="482669"/>
            <a:ext cx="11485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 Geometric interpretation: r = (x – x1)/(x2 – x1) is the fraction of the way that x is from x1 to x2. The weighted average is f(x) = (1 – r) y1 + r y2.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440873" y="2013527"/>
            <a:ext cx="0" cy="446116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563418" y="5849546"/>
            <a:ext cx="877454" cy="6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4A9B60-49B5-4E77-9538-A1C7BB34D4D5}"/>
              </a:ext>
            </a:extLst>
          </p:cNvPr>
          <p:cNvCxnSpPr>
            <a:cxnSpLocks/>
          </p:cNvCxnSpPr>
          <p:nvPr/>
        </p:nvCxnSpPr>
        <p:spPr>
          <a:xfrm flipH="1">
            <a:off x="1440873" y="4433459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C937F2-0488-4B93-B573-022A2BD65E94}"/>
              </a:ext>
            </a:extLst>
          </p:cNvPr>
          <p:cNvCxnSpPr>
            <a:cxnSpLocks/>
          </p:cNvCxnSpPr>
          <p:nvPr/>
        </p:nvCxnSpPr>
        <p:spPr>
          <a:xfrm>
            <a:off x="6096541" y="2776899"/>
            <a:ext cx="0" cy="3069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7863D-9C0C-48B8-8FCB-A6A4C59C030C}"/>
              </a:ext>
            </a:extLst>
          </p:cNvPr>
          <p:cNvCxnSpPr>
            <a:cxnSpLocks/>
          </p:cNvCxnSpPr>
          <p:nvPr/>
        </p:nvCxnSpPr>
        <p:spPr>
          <a:xfrm flipH="1">
            <a:off x="1445495" y="2775535"/>
            <a:ext cx="4654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66365F-957D-444D-BFEB-54B533F9F061}"/>
              </a:ext>
            </a:extLst>
          </p:cNvPr>
          <p:cNvCxnSpPr>
            <a:cxnSpLocks/>
          </p:cNvCxnSpPr>
          <p:nvPr/>
        </p:nvCxnSpPr>
        <p:spPr>
          <a:xfrm>
            <a:off x="2887588" y="4437928"/>
            <a:ext cx="0" cy="14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440873" y="1884218"/>
            <a:ext cx="6373091" cy="3314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7E1BF1-72F9-447E-9633-B9B3950ECCED}"/>
              </a:ext>
            </a:extLst>
          </p:cNvPr>
          <p:cNvSpPr/>
          <p:nvPr/>
        </p:nvSpPr>
        <p:spPr>
          <a:xfrm>
            <a:off x="4650510" y="345679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6050361" y="273072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2850357" y="4391757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6E61C8-14DA-4CE3-B7BF-D94BD7B3C2DC}"/>
              </a:ext>
            </a:extLst>
          </p:cNvPr>
          <p:cNvCxnSpPr>
            <a:cxnSpLocks/>
          </p:cNvCxnSpPr>
          <p:nvPr/>
        </p:nvCxnSpPr>
        <p:spPr>
          <a:xfrm>
            <a:off x="4687455" y="3530676"/>
            <a:ext cx="0" cy="230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D9840E-0CD4-49F7-9F9B-B91FBB1A4464}"/>
              </a:ext>
            </a:extLst>
          </p:cNvPr>
          <p:cNvCxnSpPr>
            <a:cxnSpLocks/>
          </p:cNvCxnSpPr>
          <p:nvPr/>
        </p:nvCxnSpPr>
        <p:spPr>
          <a:xfrm flipH="1">
            <a:off x="1440872" y="3502968"/>
            <a:ext cx="3250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5E3E9B-B0E5-4854-A8DA-12FF3E991F00}"/>
              </a:ext>
            </a:extLst>
          </p:cNvPr>
          <p:cNvSpPr txBox="1"/>
          <p:nvPr/>
        </p:nvSpPr>
        <p:spPr>
          <a:xfrm>
            <a:off x="1035554" y="258525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2D2F5-92D5-46C0-997E-56028A117C52}"/>
              </a:ext>
            </a:extLst>
          </p:cNvPr>
          <p:cNvSpPr txBox="1"/>
          <p:nvPr/>
        </p:nvSpPr>
        <p:spPr>
          <a:xfrm>
            <a:off x="2691093" y="582483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4AF4F-01FA-419A-B709-B6CB825B97A0}"/>
              </a:ext>
            </a:extLst>
          </p:cNvPr>
          <p:cNvSpPr txBox="1"/>
          <p:nvPr/>
        </p:nvSpPr>
        <p:spPr>
          <a:xfrm>
            <a:off x="5889645" y="583590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201BEF-8482-45FD-9AC6-056D078C74FD}"/>
              </a:ext>
            </a:extLst>
          </p:cNvPr>
          <p:cNvSpPr txBox="1"/>
          <p:nvPr/>
        </p:nvSpPr>
        <p:spPr>
          <a:xfrm>
            <a:off x="1109828" y="328124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A44BF3-8F6F-4AC8-AEED-2A229A4C57AE}"/>
              </a:ext>
            </a:extLst>
          </p:cNvPr>
          <p:cNvSpPr txBox="1"/>
          <p:nvPr/>
        </p:nvSpPr>
        <p:spPr>
          <a:xfrm>
            <a:off x="1045305" y="4227380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2968B-2123-4204-BFC3-17455757A9D5}"/>
              </a:ext>
            </a:extLst>
          </p:cNvPr>
          <p:cNvSpPr txBox="1"/>
          <p:nvPr/>
        </p:nvSpPr>
        <p:spPr>
          <a:xfrm>
            <a:off x="6095460" y="2730723"/>
            <a:ext cx="167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(x2, y2)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866DA-84D5-47A9-BAE4-2501A375403A}"/>
              </a:ext>
            </a:extLst>
          </p:cNvPr>
          <p:cNvSpPr txBox="1"/>
          <p:nvPr/>
        </p:nvSpPr>
        <p:spPr>
          <a:xfrm>
            <a:off x="2867245" y="4402760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(x1, y1)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CABE32-A873-401A-981B-7D47D8C8D594}"/>
              </a:ext>
            </a:extLst>
          </p:cNvPr>
          <p:cNvSpPr txBox="1"/>
          <p:nvPr/>
        </p:nvSpPr>
        <p:spPr>
          <a:xfrm>
            <a:off x="4581584" y="5830552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712B09-DA8B-4EE0-A32E-50FAED375DEC}"/>
              </a:ext>
            </a:extLst>
          </p:cNvPr>
          <p:cNvSpPr txBox="1"/>
          <p:nvPr/>
        </p:nvSpPr>
        <p:spPr>
          <a:xfrm>
            <a:off x="4735417" y="3401207"/>
            <a:ext cx="107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(x, 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271465" y="1521251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7462374" y="5638826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D5156E-1500-4D55-BCE8-B9C9335819D9}"/>
              </a:ext>
            </a:extLst>
          </p:cNvPr>
          <p:cNvCxnSpPr>
            <a:cxnSpLocks/>
          </p:cNvCxnSpPr>
          <p:nvPr/>
        </p:nvCxnSpPr>
        <p:spPr>
          <a:xfrm>
            <a:off x="1436259" y="5849546"/>
            <a:ext cx="6026723" cy="61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FB394B-45D3-42A5-AEDD-85F5BA2CE3D7}"/>
              </a:ext>
            </a:extLst>
          </p:cNvPr>
          <p:cNvSpPr txBox="1"/>
          <p:nvPr/>
        </p:nvSpPr>
        <p:spPr>
          <a:xfrm>
            <a:off x="1122280" y="4965782"/>
            <a:ext cx="670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92B874-C2A2-4040-849D-C6E4461DFBF2}"/>
              </a:ext>
            </a:extLst>
          </p:cNvPr>
          <p:cNvCxnSpPr>
            <a:cxnSpLocks/>
          </p:cNvCxnSpPr>
          <p:nvPr/>
        </p:nvCxnSpPr>
        <p:spPr>
          <a:xfrm>
            <a:off x="2888375" y="5536096"/>
            <a:ext cx="1800153" cy="0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85E921-8B26-4B7E-9A17-874D0798DD08}"/>
              </a:ext>
            </a:extLst>
          </p:cNvPr>
          <p:cNvSpPr txBox="1"/>
          <p:nvPr/>
        </p:nvSpPr>
        <p:spPr>
          <a:xfrm>
            <a:off x="3377432" y="5192216"/>
            <a:ext cx="7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- x1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9409463-BEDE-421C-895D-DA72CFB54A1A}"/>
              </a:ext>
            </a:extLst>
          </p:cNvPr>
          <p:cNvCxnSpPr>
            <a:cxnSpLocks/>
          </p:cNvCxnSpPr>
          <p:nvPr/>
        </p:nvCxnSpPr>
        <p:spPr>
          <a:xfrm>
            <a:off x="2887302" y="5059846"/>
            <a:ext cx="3208158" cy="0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8CD176-ED28-400E-BB08-F19FF73B4A04}"/>
              </a:ext>
            </a:extLst>
          </p:cNvPr>
          <p:cNvSpPr txBox="1"/>
          <p:nvPr/>
        </p:nvSpPr>
        <p:spPr>
          <a:xfrm>
            <a:off x="4863367" y="4723281"/>
            <a:ext cx="85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x2 - x1</a:t>
            </a:r>
          </a:p>
        </p:txBody>
      </p:sp>
    </p:spTree>
    <p:extLst>
      <p:ext uri="{BB962C8B-B14F-4D97-AF65-F5344CB8AC3E}">
        <p14:creationId xmlns:p14="http://schemas.microsoft.com/office/powerpoint/2010/main" val="165548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5053</Words>
  <Application>Microsoft Office PowerPoint</Application>
  <PresentationFormat>Widescreen</PresentationFormat>
  <Paragraphs>611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Office Theme</vt:lpstr>
      <vt:lpstr>PowerPoint Presentation</vt:lpstr>
      <vt:lpstr>Linear interpolation in 1D: y = m x +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interpolation in 2D: z = a x + b y + c</vt:lpstr>
      <vt:lpstr>Linear interpolation in 2D: z = a x + b y + c</vt:lpstr>
      <vt:lpstr>Linear interpolation in 2D: z = a x + b y + c</vt:lpstr>
      <vt:lpstr>Linear interpolation in 2D: z = a x + b y +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Geometric interpretation of f3(x, y)</vt:lpstr>
      <vt:lpstr>Geometric interpretation of f3(x, y)</vt:lpstr>
      <vt:lpstr>Geometric interpretation of f3(x, y)</vt:lpstr>
      <vt:lpstr>Geometric interpretation of f3(x, y)</vt:lpstr>
      <vt:lpstr>Geometric interpretation of f3(x, y)</vt:lpstr>
      <vt:lpstr>Geometric interpretation of f3(x, y)</vt:lpstr>
      <vt:lpstr>Geometric interpretation of f1, f2, and f3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Lee Max</dc:creator>
  <cp:lastModifiedBy>Nelson Lee Max</cp:lastModifiedBy>
  <cp:revision>25</cp:revision>
  <dcterms:created xsi:type="dcterms:W3CDTF">2022-09-29T07:09:16Z</dcterms:created>
  <dcterms:modified xsi:type="dcterms:W3CDTF">2022-10-04T01:32:54Z</dcterms:modified>
</cp:coreProperties>
</file>