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3" r:id="rId8"/>
    <p:sldId id="261" r:id="rId9"/>
    <p:sldId id="267" r:id="rId10"/>
    <p:sldId id="265" r:id="rId11"/>
    <p:sldId id="266" r:id="rId12"/>
    <p:sldId id="268" r:id="rId13"/>
    <p:sldId id="270" r:id="rId14"/>
    <p:sldId id="299" r:id="rId15"/>
    <p:sldId id="359" r:id="rId16"/>
    <p:sldId id="272" r:id="rId17"/>
    <p:sldId id="273" r:id="rId18"/>
    <p:sldId id="277" r:id="rId19"/>
    <p:sldId id="310" r:id="rId20"/>
    <p:sldId id="279" r:id="rId21"/>
    <p:sldId id="281" r:id="rId22"/>
    <p:sldId id="283" r:id="rId23"/>
    <p:sldId id="360" r:id="rId24"/>
    <p:sldId id="300" r:id="rId25"/>
    <p:sldId id="288" r:id="rId26"/>
    <p:sldId id="290" r:id="rId27"/>
    <p:sldId id="289" r:id="rId28"/>
    <p:sldId id="292" r:id="rId29"/>
    <p:sldId id="301" r:id="rId30"/>
    <p:sldId id="293" r:id="rId31"/>
    <p:sldId id="295" r:id="rId32"/>
    <p:sldId id="361" r:id="rId33"/>
    <p:sldId id="296" r:id="rId34"/>
    <p:sldId id="362" r:id="rId35"/>
    <p:sldId id="298" r:id="rId36"/>
    <p:sldId id="358" r:id="rId37"/>
    <p:sldId id="297" r:id="rId38"/>
    <p:sldId id="302" r:id="rId39"/>
    <p:sldId id="364" r:id="rId40"/>
    <p:sldId id="303" r:id="rId41"/>
    <p:sldId id="306" r:id="rId42"/>
    <p:sldId id="307" r:id="rId43"/>
    <p:sldId id="308" r:id="rId44"/>
    <p:sldId id="309" r:id="rId45"/>
    <p:sldId id="305" r:id="rId46"/>
    <p:sldId id="311" r:id="rId47"/>
    <p:sldId id="313" r:id="rId48"/>
    <p:sldId id="314" r:id="rId49"/>
    <p:sldId id="315" r:id="rId50"/>
    <p:sldId id="317" r:id="rId51"/>
    <p:sldId id="316" r:id="rId52"/>
    <p:sldId id="318" r:id="rId53"/>
    <p:sldId id="319" r:id="rId54"/>
    <p:sldId id="320" r:id="rId55"/>
    <p:sldId id="378" r:id="rId56"/>
    <p:sldId id="37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5859"/>
    <a:srgbClr val="4BFF4B"/>
    <a:srgbClr val="37FF37"/>
    <a:srgbClr val="66526B"/>
    <a:srgbClr val="996540"/>
    <a:srgbClr val="213F9B"/>
    <a:srgbClr val="1D3DA0"/>
    <a:srgbClr val="193BA0"/>
    <a:srgbClr val="E67812"/>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660"/>
  </p:normalViewPr>
  <p:slideViewPr>
    <p:cSldViewPr snapToGrid="0">
      <p:cViewPr varScale="1">
        <p:scale>
          <a:sx n="85" d="100"/>
          <a:sy n="85" d="100"/>
        </p:scale>
        <p:origin x="69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E27A-B771-4B3D-9D9B-B2231E0CA6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FFB8A-DFC8-4EDB-ACDB-0819A91B44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FD26D-C72F-47A8-9DFA-A7EF9F364AEF}"/>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6E463D20-AB2C-4034-8352-45837EE93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843E3-93B8-4B37-83AD-A62C38108763}"/>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409212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9CBF-0046-4CFF-8928-769C451E0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71DB7C-17D0-448C-8E13-EBAE6FD10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1CD20-C0B9-482E-BB98-EA08A2EDB81C}"/>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F0C3E61D-1D66-4BB8-BEB0-5F9D6B178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FC27E-BE2B-4DB6-B156-B249A66D650B}"/>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81798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53CFBB-B776-4573-A6E3-7267444D2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037E9-1DF0-4605-9D99-5FF08404C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B5B6E-D328-4563-9B83-85661B6E2326}"/>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B89F9525-10AB-4D83-859E-77FF58609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7910B-6C03-4322-9B9D-F3C8E3901BBD}"/>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338960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D2DA-FD78-4E06-8AE5-304010FB1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AB6F8-0F46-4ECB-860A-0C1EA7E30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19C23-0378-48F7-8C6E-636FEFE37436}"/>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90F6FA1F-8C5E-4716-B34F-28FD2F9BB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C2487-F234-4B5A-A4BE-EBA3A9BD6552}"/>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184816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1420-25B5-4FA9-91C7-8669849C4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0BC74-5104-40F1-B19B-8FB2D8027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BD3F8-9DF0-401E-92DC-DDE5BF522FC6}"/>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BEC93DDE-955C-45EA-8532-1705CCC01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C226F-A921-42EE-B9F1-E2D9BBC85F05}"/>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429319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633C-61D5-4FE3-9D4D-16544FA8A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73F9E-6B30-4C20-9DE2-825850723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6FCCCA-99EF-4130-AF65-0327857386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1DF9F4-4AA0-418F-86F1-F6D05D4AFC57}"/>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6" name="Footer Placeholder 5">
            <a:extLst>
              <a:ext uri="{FF2B5EF4-FFF2-40B4-BE49-F238E27FC236}">
                <a16:creationId xmlns:a16="http://schemas.microsoft.com/office/drawing/2014/main" id="{F3FE3F90-98B9-4CE6-B363-FE61224D5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7C31C-BC21-4FF8-9398-458942AD8ED6}"/>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236588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03A1-02DF-4812-BF7F-3EC539F77E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86D94-6977-4D66-BC0F-75671EF4E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B5B9A-0D21-4092-B284-9FE426ABB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2DF63B-62C9-44D3-B07E-B4AC2FC0F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F327D2-C6C4-41ED-8EF3-ABB002FB1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21EFE-95F8-4DB6-922D-4B9CE74FBE8C}"/>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8" name="Footer Placeholder 7">
            <a:extLst>
              <a:ext uri="{FF2B5EF4-FFF2-40B4-BE49-F238E27FC236}">
                <a16:creationId xmlns:a16="http://schemas.microsoft.com/office/drawing/2014/main" id="{AD1EB44D-8B8C-4B7A-BE9D-561AC3B93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22EFB-8851-4D09-9331-65C36858DA07}"/>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261201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2F4F-CD0D-43EE-B581-000BBFBD44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D95BBD-3133-44C1-8EAE-1BA39975481C}"/>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4" name="Footer Placeholder 3">
            <a:extLst>
              <a:ext uri="{FF2B5EF4-FFF2-40B4-BE49-F238E27FC236}">
                <a16:creationId xmlns:a16="http://schemas.microsoft.com/office/drawing/2014/main" id="{9037E5E1-8C28-464C-BE7C-D5EF742EEA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53FA3-B9D6-4FBE-98EF-B771714899B3}"/>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333981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B8B22-0A5A-49E1-84D0-E8A332DE9240}"/>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3" name="Footer Placeholder 2">
            <a:extLst>
              <a:ext uri="{FF2B5EF4-FFF2-40B4-BE49-F238E27FC236}">
                <a16:creationId xmlns:a16="http://schemas.microsoft.com/office/drawing/2014/main" id="{38580395-1D60-44D7-95FD-E55E83BE7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47C5E-C91B-4EA0-96FF-0CC1CCDAA034}"/>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50679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7F40-092C-4222-963F-B73F4B386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5C382-92DC-445C-A91A-DD3D1207A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15F6D-0797-46E8-9C01-35BF9F6E3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B5049-E338-4160-B59D-68A95ACDE83B}"/>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6" name="Footer Placeholder 5">
            <a:extLst>
              <a:ext uri="{FF2B5EF4-FFF2-40B4-BE49-F238E27FC236}">
                <a16:creationId xmlns:a16="http://schemas.microsoft.com/office/drawing/2014/main" id="{795560E3-F0ED-479E-B6C1-0D8E386A7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6F646-69FC-420F-B939-2E1472A73AF9}"/>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124269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72CD-290E-48EB-8C95-6A9CD4082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AD4EA-41A4-41D9-A63D-1A7F897B4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C7E45-FE9A-4E1C-AD74-67345CC7F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59EF2-B15F-4A0D-A981-BDFC9A10795D}"/>
              </a:ext>
            </a:extLst>
          </p:cNvPr>
          <p:cNvSpPr>
            <a:spLocks noGrp="1"/>
          </p:cNvSpPr>
          <p:nvPr>
            <p:ph type="dt" sz="half" idx="10"/>
          </p:nvPr>
        </p:nvSpPr>
        <p:spPr/>
        <p:txBody>
          <a:bodyPr/>
          <a:lstStyle/>
          <a:p>
            <a:fld id="{A3297457-6926-4692-802A-D744AA73791F}" type="datetimeFigureOut">
              <a:rPr lang="en-US" smtClean="0"/>
              <a:t>9/7/2022</a:t>
            </a:fld>
            <a:endParaRPr lang="en-US"/>
          </a:p>
        </p:txBody>
      </p:sp>
      <p:sp>
        <p:nvSpPr>
          <p:cNvPr id="6" name="Footer Placeholder 5">
            <a:extLst>
              <a:ext uri="{FF2B5EF4-FFF2-40B4-BE49-F238E27FC236}">
                <a16:creationId xmlns:a16="http://schemas.microsoft.com/office/drawing/2014/main" id="{0E65879B-06AA-4B6E-AA1B-C480E80C8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0B3CB-235C-4119-A26F-F316C12A86AC}"/>
              </a:ext>
            </a:extLst>
          </p:cNvPr>
          <p:cNvSpPr>
            <a:spLocks noGrp="1"/>
          </p:cNvSpPr>
          <p:nvPr>
            <p:ph type="sldNum" sz="quarter" idx="12"/>
          </p:nvPr>
        </p:nvSpPr>
        <p:spPr/>
        <p:txBody>
          <a:bodyPr/>
          <a:lstStyle/>
          <a:p>
            <a:fld id="{15A730EB-06BB-4822-88D6-A558DA0F0B9D}" type="slidenum">
              <a:rPr lang="en-US" smtClean="0"/>
              <a:t>‹#›</a:t>
            </a:fld>
            <a:endParaRPr lang="en-US"/>
          </a:p>
        </p:txBody>
      </p:sp>
    </p:spTree>
    <p:extLst>
      <p:ext uri="{BB962C8B-B14F-4D97-AF65-F5344CB8AC3E}">
        <p14:creationId xmlns:p14="http://schemas.microsoft.com/office/powerpoint/2010/main" val="400145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B38A4-CA50-47A7-AC21-609EE93CA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5CFAE-0E76-4071-9270-65F0EA33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1E3F0-17E5-4E4E-A78B-67053AF6D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97457-6926-4692-802A-D744AA73791F}" type="datetimeFigureOut">
              <a:rPr lang="en-US" smtClean="0"/>
              <a:t>9/7/2022</a:t>
            </a:fld>
            <a:endParaRPr lang="en-US"/>
          </a:p>
        </p:txBody>
      </p:sp>
      <p:sp>
        <p:nvSpPr>
          <p:cNvPr id="5" name="Footer Placeholder 4">
            <a:extLst>
              <a:ext uri="{FF2B5EF4-FFF2-40B4-BE49-F238E27FC236}">
                <a16:creationId xmlns:a16="http://schemas.microsoft.com/office/drawing/2014/main" id="{C8F4BB4A-DBD7-4573-A30E-A58E5F33D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9E1712-E466-4B21-94B6-651534F47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730EB-06BB-4822-88D6-A558DA0F0B9D}" type="slidenum">
              <a:rPr lang="en-US" smtClean="0"/>
              <a:t>‹#›</a:t>
            </a:fld>
            <a:endParaRPr lang="en-US"/>
          </a:p>
        </p:txBody>
      </p:sp>
    </p:spTree>
    <p:extLst>
      <p:ext uri="{BB962C8B-B14F-4D97-AF65-F5344CB8AC3E}">
        <p14:creationId xmlns:p14="http://schemas.microsoft.com/office/powerpoint/2010/main" val="35166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ynamic_random-access_memory" TargetMode="External"/><Relationship Id="rId2" Type="http://schemas.openxmlformats.org/officeDocument/2006/relationships/hyperlink" Target="https://commons.wikimedia.org/w/index.php?curid=5549293"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94EF-8667-495D-AB96-6BF791055814}"/>
              </a:ext>
            </a:extLst>
          </p:cNvPr>
          <p:cNvSpPr>
            <a:spLocks noGrp="1"/>
          </p:cNvSpPr>
          <p:nvPr>
            <p:ph type="ctrTitle"/>
          </p:nvPr>
        </p:nvSpPr>
        <p:spPr>
          <a:xfrm>
            <a:off x="1524000" y="251012"/>
            <a:ext cx="9144000" cy="1002272"/>
          </a:xfrm>
        </p:spPr>
        <p:txBody>
          <a:bodyPr/>
          <a:lstStyle/>
          <a:p>
            <a:r>
              <a:rPr lang="en-US" dirty="0"/>
              <a:t>Notes on the syllabus</a:t>
            </a:r>
          </a:p>
        </p:txBody>
      </p:sp>
      <p:sp>
        <p:nvSpPr>
          <p:cNvPr id="3" name="Subtitle 2">
            <a:extLst>
              <a:ext uri="{FF2B5EF4-FFF2-40B4-BE49-F238E27FC236}">
                <a16:creationId xmlns:a16="http://schemas.microsoft.com/office/drawing/2014/main" id="{4AFBCEDD-144D-433F-AC70-789F5EB1C734}"/>
              </a:ext>
            </a:extLst>
          </p:cNvPr>
          <p:cNvSpPr>
            <a:spLocks noGrp="1"/>
          </p:cNvSpPr>
          <p:nvPr>
            <p:ph type="subTitle" idx="1"/>
          </p:nvPr>
        </p:nvSpPr>
        <p:spPr>
          <a:xfrm>
            <a:off x="1524000" y="1317813"/>
            <a:ext cx="9144000" cy="5540188"/>
          </a:xfrm>
        </p:spPr>
        <p:txBody>
          <a:bodyPr>
            <a:normAutofit lnSpcReduction="10000"/>
          </a:bodyPr>
          <a:lstStyle/>
          <a:p>
            <a:pPr marL="342900" indent="-342900" algn="l">
              <a:buFont typeface="Arial" panose="020B0604020202020204" pitchFamily="34" charset="0"/>
              <a:buChar char="•"/>
            </a:pPr>
            <a:r>
              <a:rPr lang="en-US" dirty="0"/>
              <a:t>Do not call me on the phone after 10:00 PM, or before 7:00 AM. Do not use Teams to contact me, because I do not check it regularly.</a:t>
            </a:r>
          </a:p>
          <a:p>
            <a:pPr marL="342900" indent="-342900" algn="l">
              <a:buFont typeface="Arial" panose="020B0604020202020204" pitchFamily="34" charset="0"/>
              <a:buChar char="•"/>
            </a:pPr>
            <a:r>
              <a:rPr lang="en-US" dirty="0"/>
              <a:t>I take code plagiarism seriously, and if I detect it, you may get an F grade on the assignment, or in the whole course.</a:t>
            </a:r>
          </a:p>
          <a:p>
            <a:pPr marL="342900" indent="-342900" algn="l">
              <a:buFont typeface="Arial" panose="020B0604020202020204" pitchFamily="34" charset="0"/>
              <a:buChar char="•"/>
            </a:pPr>
            <a:r>
              <a:rPr lang="en-US" dirty="0"/>
              <a:t>The last four assignments, in pairs (8, 9) and (10, 11) will be done by groups of 3 students and presented orally in class.</a:t>
            </a:r>
          </a:p>
          <a:p>
            <a:pPr marL="342900" indent="-342900" algn="l">
              <a:buFont typeface="Arial" panose="020B0604020202020204" pitchFamily="34" charset="0"/>
              <a:buChar char="•"/>
            </a:pPr>
            <a:r>
              <a:rPr lang="en-US" dirty="0"/>
              <a:t>The week’s textbook reading should be finished by Wednesday’s class and there may be a quiz that day on its content (and lecture content), so please bring paper and a pen or pencil to class on Wednesdays. But there is no quiz today, because Monday’s class was cancelled. There may be one on Friday. There may also be Moodle quizzes.</a:t>
            </a:r>
          </a:p>
          <a:p>
            <a:pPr marL="342900" indent="-342900" algn="l">
              <a:buFont typeface="Arial" panose="020B0604020202020204" pitchFamily="34" charset="0"/>
              <a:buChar char="•"/>
            </a:pPr>
            <a:r>
              <a:rPr lang="en-US" dirty="0"/>
              <a:t>Friday classes are not optional; I will take attendance.</a:t>
            </a:r>
          </a:p>
          <a:p>
            <a:pPr marL="342900" indent="-342900" algn="l">
              <a:buFont typeface="Arial" panose="020B0604020202020204" pitchFamily="34" charset="0"/>
              <a:buChar char="•"/>
            </a:pPr>
            <a:r>
              <a:rPr lang="en-US" dirty="0"/>
              <a:t>Since there are two remote students, the classes will usually be recorded on teams, and you can use the recordings to study from, but you are still required to be present in class for roll call.</a:t>
            </a:r>
          </a:p>
        </p:txBody>
      </p:sp>
    </p:spTree>
    <p:extLst>
      <p:ext uri="{BB962C8B-B14F-4D97-AF65-F5344CB8AC3E}">
        <p14:creationId xmlns:p14="http://schemas.microsoft.com/office/powerpoint/2010/main" val="305555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4FFE-0581-406F-B47F-3401EA1AA0D2}"/>
              </a:ext>
            </a:extLst>
          </p:cNvPr>
          <p:cNvSpPr>
            <a:spLocks noGrp="1"/>
          </p:cNvSpPr>
          <p:nvPr>
            <p:ph type="title"/>
          </p:nvPr>
        </p:nvSpPr>
        <p:spPr/>
        <p:txBody>
          <a:bodyPr/>
          <a:lstStyle/>
          <a:p>
            <a:r>
              <a:rPr lang="en-US" dirty="0"/>
              <a:t>GPU Graphics</a:t>
            </a:r>
          </a:p>
        </p:txBody>
      </p:sp>
      <p:sp>
        <p:nvSpPr>
          <p:cNvPr id="3" name="Content Placeholder 2">
            <a:extLst>
              <a:ext uri="{FF2B5EF4-FFF2-40B4-BE49-F238E27FC236}">
                <a16:creationId xmlns:a16="http://schemas.microsoft.com/office/drawing/2014/main" id="{50AD0FF5-7F25-478B-8B66-AB9E457023B4}"/>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843EB405-5360-4B57-B4F5-FC462CB65024}"/>
              </a:ext>
            </a:extLst>
          </p:cNvPr>
          <p:cNvSpPr/>
          <p:nvPr/>
        </p:nvSpPr>
        <p:spPr>
          <a:xfrm>
            <a:off x="1414272"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C8A5A9-33BC-45C1-8CD5-07DED5C0CBB4}"/>
              </a:ext>
            </a:extLst>
          </p:cNvPr>
          <p:cNvSpPr/>
          <p:nvPr/>
        </p:nvSpPr>
        <p:spPr>
          <a:xfrm>
            <a:off x="6597396"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D33E52-C649-40E9-99E1-43834796C3E5}"/>
              </a:ext>
            </a:extLst>
          </p:cNvPr>
          <p:cNvSpPr/>
          <p:nvPr/>
        </p:nvSpPr>
        <p:spPr>
          <a:xfrm>
            <a:off x="4002024"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31DE232-C400-4C99-8572-9198D6F42C5A}"/>
              </a:ext>
            </a:extLst>
          </p:cNvPr>
          <p:cNvSpPr/>
          <p:nvPr/>
        </p:nvSpPr>
        <p:spPr>
          <a:xfrm>
            <a:off x="9089136"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0D9BEA9-7199-4BA2-80A5-80DFDFEC27DE}"/>
              </a:ext>
            </a:extLst>
          </p:cNvPr>
          <p:cNvSpPr txBox="1"/>
          <p:nvPr/>
        </p:nvSpPr>
        <p:spPr>
          <a:xfrm>
            <a:off x="1688592" y="3059668"/>
            <a:ext cx="914400" cy="523220"/>
          </a:xfrm>
          <a:prstGeom prst="rect">
            <a:avLst/>
          </a:prstGeom>
          <a:noFill/>
        </p:spPr>
        <p:txBody>
          <a:bodyPr wrap="square" rtlCol="0">
            <a:spAutoFit/>
          </a:bodyPr>
          <a:lstStyle/>
          <a:p>
            <a:r>
              <a:rPr lang="en-US" sz="2800" dirty="0"/>
              <a:t>CPU</a:t>
            </a:r>
          </a:p>
        </p:txBody>
      </p:sp>
      <p:sp>
        <p:nvSpPr>
          <p:cNvPr id="11" name="TextBox 10">
            <a:extLst>
              <a:ext uri="{FF2B5EF4-FFF2-40B4-BE49-F238E27FC236}">
                <a16:creationId xmlns:a16="http://schemas.microsoft.com/office/drawing/2014/main" id="{2C8BE3EC-46EE-47CD-A47C-8CAAE312C47F}"/>
              </a:ext>
            </a:extLst>
          </p:cNvPr>
          <p:cNvSpPr txBox="1"/>
          <p:nvPr/>
        </p:nvSpPr>
        <p:spPr>
          <a:xfrm>
            <a:off x="4255770" y="2935141"/>
            <a:ext cx="1441704" cy="1384995"/>
          </a:xfrm>
          <a:prstGeom prst="rect">
            <a:avLst/>
          </a:prstGeom>
          <a:noFill/>
        </p:spPr>
        <p:txBody>
          <a:bodyPr wrap="square" rtlCol="0">
            <a:spAutoFit/>
          </a:bodyPr>
          <a:lstStyle/>
          <a:p>
            <a:r>
              <a:rPr lang="en-US" sz="2800" dirty="0"/>
              <a:t>DRAM</a:t>
            </a:r>
          </a:p>
          <a:p>
            <a:r>
              <a:rPr lang="en-US" sz="2800" dirty="0"/>
              <a:t>System</a:t>
            </a:r>
          </a:p>
          <a:p>
            <a:r>
              <a:rPr lang="en-US" sz="2800" dirty="0"/>
              <a:t>Memory</a:t>
            </a:r>
          </a:p>
        </p:txBody>
      </p:sp>
      <p:sp>
        <p:nvSpPr>
          <p:cNvPr id="12" name="TextBox 11">
            <a:extLst>
              <a:ext uri="{FF2B5EF4-FFF2-40B4-BE49-F238E27FC236}">
                <a16:creationId xmlns:a16="http://schemas.microsoft.com/office/drawing/2014/main" id="{FE97FFCC-E0A6-425F-BA4D-4A584E7F6F42}"/>
              </a:ext>
            </a:extLst>
          </p:cNvPr>
          <p:cNvSpPr txBox="1"/>
          <p:nvPr/>
        </p:nvSpPr>
        <p:spPr>
          <a:xfrm>
            <a:off x="6815327" y="2935141"/>
            <a:ext cx="1624129" cy="1384995"/>
          </a:xfrm>
          <a:prstGeom prst="rect">
            <a:avLst/>
          </a:prstGeom>
          <a:noFill/>
        </p:spPr>
        <p:txBody>
          <a:bodyPr wrap="square" rtlCol="0">
            <a:spAutoFit/>
          </a:bodyPr>
          <a:lstStyle/>
          <a:p>
            <a:r>
              <a:rPr lang="en-US" sz="2800" dirty="0"/>
              <a:t>GPU with</a:t>
            </a:r>
          </a:p>
          <a:p>
            <a:r>
              <a:rPr lang="en-US" sz="2800" dirty="0"/>
              <a:t>Frame</a:t>
            </a:r>
          </a:p>
          <a:p>
            <a:r>
              <a:rPr lang="en-US" sz="2800" dirty="0"/>
              <a:t>Buffer</a:t>
            </a:r>
          </a:p>
        </p:txBody>
      </p:sp>
      <p:sp>
        <p:nvSpPr>
          <p:cNvPr id="13" name="TextBox 12">
            <a:extLst>
              <a:ext uri="{FF2B5EF4-FFF2-40B4-BE49-F238E27FC236}">
                <a16:creationId xmlns:a16="http://schemas.microsoft.com/office/drawing/2014/main" id="{97AB82A1-C66E-4FB1-BE67-4E64E0DA0FF9}"/>
              </a:ext>
            </a:extLst>
          </p:cNvPr>
          <p:cNvSpPr txBox="1"/>
          <p:nvPr/>
        </p:nvSpPr>
        <p:spPr>
          <a:xfrm>
            <a:off x="9485376" y="3059668"/>
            <a:ext cx="1292352" cy="523220"/>
          </a:xfrm>
          <a:prstGeom prst="rect">
            <a:avLst/>
          </a:prstGeom>
          <a:noFill/>
        </p:spPr>
        <p:txBody>
          <a:bodyPr wrap="square" rtlCol="0">
            <a:spAutoFit/>
          </a:bodyPr>
          <a:lstStyle/>
          <a:p>
            <a:r>
              <a:rPr lang="en-US" sz="2800" dirty="0"/>
              <a:t>Display</a:t>
            </a:r>
          </a:p>
        </p:txBody>
      </p:sp>
      <p:sp>
        <p:nvSpPr>
          <p:cNvPr id="14" name="Rectangle 13">
            <a:extLst>
              <a:ext uri="{FF2B5EF4-FFF2-40B4-BE49-F238E27FC236}">
                <a16:creationId xmlns:a16="http://schemas.microsoft.com/office/drawing/2014/main" id="{8C253B0B-636E-4776-B46F-4753C56AE72B}"/>
              </a:ext>
            </a:extLst>
          </p:cNvPr>
          <p:cNvSpPr/>
          <p:nvPr/>
        </p:nvSpPr>
        <p:spPr>
          <a:xfrm>
            <a:off x="1414272" y="5017341"/>
            <a:ext cx="7170420" cy="65185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34592BE-0A87-4086-A67F-23A7D7A999AE}"/>
              </a:ext>
            </a:extLst>
          </p:cNvPr>
          <p:cNvSpPr txBox="1"/>
          <p:nvPr/>
        </p:nvSpPr>
        <p:spPr>
          <a:xfrm>
            <a:off x="3401568" y="5081660"/>
            <a:ext cx="914400" cy="523220"/>
          </a:xfrm>
          <a:prstGeom prst="rect">
            <a:avLst/>
          </a:prstGeom>
          <a:noFill/>
        </p:spPr>
        <p:txBody>
          <a:bodyPr wrap="square" rtlCol="0">
            <a:spAutoFit/>
          </a:bodyPr>
          <a:lstStyle/>
          <a:p>
            <a:r>
              <a:rPr lang="en-US" sz="2800" dirty="0"/>
              <a:t>BUS</a:t>
            </a:r>
          </a:p>
        </p:txBody>
      </p:sp>
      <p:cxnSp>
        <p:nvCxnSpPr>
          <p:cNvPr id="17" name="Straight Connector 16">
            <a:extLst>
              <a:ext uri="{FF2B5EF4-FFF2-40B4-BE49-F238E27FC236}">
                <a16:creationId xmlns:a16="http://schemas.microsoft.com/office/drawing/2014/main" id="{F0C86C53-1725-45B7-97B0-E1B9E33B112C}"/>
              </a:ext>
            </a:extLst>
          </p:cNvPr>
          <p:cNvCxnSpPr>
            <a:stCxn id="4" idx="2"/>
          </p:cNvCxnSpPr>
          <p:nvPr/>
        </p:nvCxnSpPr>
        <p:spPr>
          <a:xfrm>
            <a:off x="2407920" y="4413504"/>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7E7D65-961E-4360-BA64-13CAEE18ADD5}"/>
              </a:ext>
            </a:extLst>
          </p:cNvPr>
          <p:cNvCxnSpPr/>
          <p:nvPr/>
        </p:nvCxnSpPr>
        <p:spPr>
          <a:xfrm>
            <a:off x="4995672" y="4413503"/>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4C4378-9531-471C-9000-22187E0F247E}"/>
              </a:ext>
            </a:extLst>
          </p:cNvPr>
          <p:cNvCxnSpPr>
            <a:cxnSpLocks/>
          </p:cNvCxnSpPr>
          <p:nvPr/>
        </p:nvCxnSpPr>
        <p:spPr>
          <a:xfrm>
            <a:off x="8584692" y="3627638"/>
            <a:ext cx="5044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BEE11B-89DA-42AA-A907-5C60959F34CF}"/>
              </a:ext>
            </a:extLst>
          </p:cNvPr>
          <p:cNvCxnSpPr/>
          <p:nvPr/>
        </p:nvCxnSpPr>
        <p:spPr>
          <a:xfrm>
            <a:off x="7449312" y="4413503"/>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5A0BFF-5780-457E-80EB-DE75B071BBED}"/>
              </a:ext>
            </a:extLst>
          </p:cNvPr>
          <p:cNvSpPr/>
          <p:nvPr/>
        </p:nvSpPr>
        <p:spPr>
          <a:xfrm>
            <a:off x="896112" y="1572768"/>
            <a:ext cx="4992624" cy="7078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DEA6262-AF81-46F3-B124-C2FDA1D7BACA}"/>
              </a:ext>
            </a:extLst>
          </p:cNvPr>
          <p:cNvSpPr/>
          <p:nvPr/>
        </p:nvSpPr>
        <p:spPr>
          <a:xfrm>
            <a:off x="896112" y="2770632"/>
            <a:ext cx="4992624" cy="284378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A26A6D9-6864-4908-A957-8506824CAF96}"/>
              </a:ext>
            </a:extLst>
          </p:cNvPr>
          <p:cNvSpPr/>
          <p:nvPr/>
        </p:nvSpPr>
        <p:spPr>
          <a:xfrm>
            <a:off x="8078771" y="3758184"/>
            <a:ext cx="2395728" cy="18562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59CF61B-D980-45AD-A01D-CCB742D833F8}"/>
              </a:ext>
            </a:extLst>
          </p:cNvPr>
          <p:cNvSpPr/>
          <p:nvPr/>
        </p:nvSpPr>
        <p:spPr>
          <a:xfrm>
            <a:off x="8078771" y="1572768"/>
            <a:ext cx="2395728" cy="18562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273BA2B-9C6B-44AF-BF89-7E6B867FAE3B}"/>
              </a:ext>
            </a:extLst>
          </p:cNvPr>
          <p:cNvSpPr txBox="1"/>
          <p:nvPr/>
        </p:nvSpPr>
        <p:spPr>
          <a:xfrm>
            <a:off x="1413243" y="1702349"/>
            <a:ext cx="2148345" cy="461665"/>
          </a:xfrm>
          <a:prstGeom prst="rect">
            <a:avLst/>
          </a:prstGeom>
          <a:noFill/>
        </p:spPr>
        <p:txBody>
          <a:bodyPr wrap="none" rtlCol="0">
            <a:spAutoFit/>
          </a:bodyPr>
          <a:lstStyle/>
          <a:p>
            <a:r>
              <a:rPr lang="en-US" sz="2400" dirty="0"/>
              <a:t>On-Chip Caches</a:t>
            </a:r>
          </a:p>
        </p:txBody>
      </p:sp>
      <p:cxnSp>
        <p:nvCxnSpPr>
          <p:cNvPr id="13" name="Straight Connector 12">
            <a:extLst>
              <a:ext uri="{FF2B5EF4-FFF2-40B4-BE49-F238E27FC236}">
                <a16:creationId xmlns:a16="http://schemas.microsoft.com/office/drawing/2014/main" id="{3408CE71-E783-4251-AE55-63F4A4D0AE4E}"/>
              </a:ext>
            </a:extLst>
          </p:cNvPr>
          <p:cNvCxnSpPr>
            <a:cxnSpLocks/>
          </p:cNvCxnSpPr>
          <p:nvPr/>
        </p:nvCxnSpPr>
        <p:spPr>
          <a:xfrm>
            <a:off x="896112" y="4197287"/>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F98FE0-1C74-4AA2-8D4E-2D5F795313EE}"/>
              </a:ext>
            </a:extLst>
          </p:cNvPr>
          <p:cNvCxnSpPr/>
          <p:nvPr/>
        </p:nvCxnSpPr>
        <p:spPr>
          <a:xfrm>
            <a:off x="896112" y="3470339"/>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C6FBB8-6931-4AAB-8265-D16D247773F1}"/>
              </a:ext>
            </a:extLst>
          </p:cNvPr>
          <p:cNvCxnSpPr/>
          <p:nvPr/>
        </p:nvCxnSpPr>
        <p:spPr>
          <a:xfrm>
            <a:off x="896112" y="4915282"/>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C5009A-C688-4309-B3A4-A2B186A2BFB8}"/>
              </a:ext>
            </a:extLst>
          </p:cNvPr>
          <p:cNvCxnSpPr>
            <a:stCxn id="8" idx="0"/>
            <a:endCxn id="8" idx="2"/>
          </p:cNvCxnSpPr>
          <p:nvPr/>
        </p:nvCxnSpPr>
        <p:spPr>
          <a:xfrm>
            <a:off x="33924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F8F983-FA8E-4CB9-B3FF-4532A334181C}"/>
              </a:ext>
            </a:extLst>
          </p:cNvPr>
          <p:cNvCxnSpPr/>
          <p:nvPr/>
        </p:nvCxnSpPr>
        <p:spPr>
          <a:xfrm>
            <a:off x="40020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404B41-9AD5-4123-96AD-A065EC3BC093}"/>
              </a:ext>
            </a:extLst>
          </p:cNvPr>
          <p:cNvCxnSpPr/>
          <p:nvPr/>
        </p:nvCxnSpPr>
        <p:spPr>
          <a:xfrm>
            <a:off x="5254561" y="2778633"/>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DEB91F-9EFC-4CD2-A542-87F79164D2C1}"/>
              </a:ext>
            </a:extLst>
          </p:cNvPr>
          <p:cNvCxnSpPr/>
          <p:nvPr/>
        </p:nvCxnSpPr>
        <p:spPr>
          <a:xfrm>
            <a:off x="4635437" y="2778633"/>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FAD379-613C-4CF7-B3C8-F75A613A997F}"/>
              </a:ext>
            </a:extLst>
          </p:cNvPr>
          <p:cNvCxnSpPr/>
          <p:nvPr/>
        </p:nvCxnSpPr>
        <p:spPr>
          <a:xfrm>
            <a:off x="27828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7EFC99-38A3-49C8-B181-6D8F79CA57CC}"/>
              </a:ext>
            </a:extLst>
          </p:cNvPr>
          <p:cNvCxnSpPr/>
          <p:nvPr/>
        </p:nvCxnSpPr>
        <p:spPr>
          <a:xfrm>
            <a:off x="15255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FB25B7-C445-4C12-A519-A6D598C397E7}"/>
              </a:ext>
            </a:extLst>
          </p:cNvPr>
          <p:cNvCxnSpPr/>
          <p:nvPr/>
        </p:nvCxnSpPr>
        <p:spPr>
          <a:xfrm>
            <a:off x="21351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46C7C1D-541D-400B-80E8-E73476F9626B}"/>
              </a:ext>
            </a:extLst>
          </p:cNvPr>
          <p:cNvSpPr txBox="1"/>
          <p:nvPr/>
        </p:nvSpPr>
        <p:spPr>
          <a:xfrm>
            <a:off x="1060951" y="5744953"/>
            <a:ext cx="4784580" cy="461665"/>
          </a:xfrm>
          <a:prstGeom prst="rect">
            <a:avLst/>
          </a:prstGeom>
          <a:noFill/>
        </p:spPr>
        <p:txBody>
          <a:bodyPr wrap="none" rtlCol="0">
            <a:spAutoFit/>
          </a:bodyPr>
          <a:lstStyle/>
          <a:p>
            <a:r>
              <a:rPr lang="en-US" sz="2400" dirty="0"/>
              <a:t>Multiple “warps” of SIMD processors</a:t>
            </a:r>
          </a:p>
        </p:txBody>
      </p:sp>
      <p:cxnSp>
        <p:nvCxnSpPr>
          <p:cNvPr id="34" name="Straight Connector 33">
            <a:extLst>
              <a:ext uri="{FF2B5EF4-FFF2-40B4-BE49-F238E27FC236}">
                <a16:creationId xmlns:a16="http://schemas.microsoft.com/office/drawing/2014/main" id="{F87DE176-C9BF-4553-83ED-4F964132B5EE}"/>
              </a:ext>
            </a:extLst>
          </p:cNvPr>
          <p:cNvCxnSpPr>
            <a:stCxn id="10" idx="1"/>
            <a:endCxn id="10" idx="3"/>
          </p:cNvCxnSpPr>
          <p:nvPr/>
        </p:nvCxnSpPr>
        <p:spPr>
          <a:xfrm>
            <a:off x="8078771" y="2500884"/>
            <a:ext cx="23957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D2AED9-FF4A-484E-A982-BE274816F77D}"/>
              </a:ext>
            </a:extLst>
          </p:cNvPr>
          <p:cNvCxnSpPr/>
          <p:nvPr/>
        </p:nvCxnSpPr>
        <p:spPr>
          <a:xfrm>
            <a:off x="8078771" y="4681225"/>
            <a:ext cx="23957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4D33E0C-6867-4FDC-8479-00C7CB2DBB16}"/>
              </a:ext>
            </a:extLst>
          </p:cNvPr>
          <p:cNvCxnSpPr>
            <a:cxnSpLocks/>
          </p:cNvCxnSpPr>
          <p:nvPr/>
        </p:nvCxnSpPr>
        <p:spPr>
          <a:xfrm flipV="1">
            <a:off x="5888736" y="2054214"/>
            <a:ext cx="2190035" cy="1028351"/>
          </a:xfrm>
          <a:prstGeom prst="bentConnector3">
            <a:avLst>
              <a:gd name="adj1" fmla="val 63774"/>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DB8E996-7453-4C12-9067-5AD7892A827B}"/>
              </a:ext>
            </a:extLst>
          </p:cNvPr>
          <p:cNvCxnSpPr>
            <a:cxnSpLocks/>
          </p:cNvCxnSpPr>
          <p:nvPr/>
        </p:nvCxnSpPr>
        <p:spPr>
          <a:xfrm flipV="1">
            <a:off x="10474499" y="2498979"/>
            <a:ext cx="1610664" cy="405317"/>
          </a:xfrm>
          <a:prstGeom prst="bentConnector3">
            <a:avLst>
              <a:gd name="adj1" fmla="val 28930"/>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5E96EA9-FAC4-4434-AB91-6FF6D632F1EA}"/>
              </a:ext>
            </a:extLst>
          </p:cNvPr>
          <p:cNvSpPr txBox="1"/>
          <p:nvPr/>
        </p:nvSpPr>
        <p:spPr>
          <a:xfrm>
            <a:off x="11067068" y="2054214"/>
            <a:ext cx="910962" cy="830997"/>
          </a:xfrm>
          <a:prstGeom prst="rect">
            <a:avLst/>
          </a:prstGeom>
          <a:noFill/>
        </p:spPr>
        <p:txBody>
          <a:bodyPr wrap="square" rtlCol="0">
            <a:spAutoFit/>
          </a:bodyPr>
          <a:lstStyle/>
          <a:p>
            <a:r>
              <a:rPr lang="en-US" sz="2400" dirty="0"/>
              <a:t>Video out</a:t>
            </a:r>
          </a:p>
        </p:txBody>
      </p:sp>
      <p:sp>
        <p:nvSpPr>
          <p:cNvPr id="49" name="TextBox 48">
            <a:extLst>
              <a:ext uri="{FF2B5EF4-FFF2-40B4-BE49-F238E27FC236}">
                <a16:creationId xmlns:a16="http://schemas.microsoft.com/office/drawing/2014/main" id="{37346EF4-B115-4F73-8A98-5F0414135782}"/>
              </a:ext>
            </a:extLst>
          </p:cNvPr>
          <p:cNvSpPr txBox="1"/>
          <p:nvPr/>
        </p:nvSpPr>
        <p:spPr>
          <a:xfrm>
            <a:off x="8258602" y="1805994"/>
            <a:ext cx="2030364" cy="461665"/>
          </a:xfrm>
          <a:prstGeom prst="rect">
            <a:avLst/>
          </a:prstGeom>
          <a:noFill/>
        </p:spPr>
        <p:txBody>
          <a:bodyPr wrap="none" rtlCol="0">
            <a:spAutoFit/>
          </a:bodyPr>
          <a:lstStyle/>
          <a:p>
            <a:r>
              <a:rPr lang="en-US" sz="2400" dirty="0"/>
              <a:t>Frame buffer 1</a:t>
            </a:r>
          </a:p>
        </p:txBody>
      </p:sp>
      <p:sp>
        <p:nvSpPr>
          <p:cNvPr id="50" name="TextBox 49">
            <a:extLst>
              <a:ext uri="{FF2B5EF4-FFF2-40B4-BE49-F238E27FC236}">
                <a16:creationId xmlns:a16="http://schemas.microsoft.com/office/drawing/2014/main" id="{E1355071-08BB-47AD-86EC-04368DECAA8D}"/>
              </a:ext>
            </a:extLst>
          </p:cNvPr>
          <p:cNvSpPr txBox="1"/>
          <p:nvPr/>
        </p:nvSpPr>
        <p:spPr>
          <a:xfrm>
            <a:off x="8258602" y="2654378"/>
            <a:ext cx="2030364" cy="461665"/>
          </a:xfrm>
          <a:prstGeom prst="rect">
            <a:avLst/>
          </a:prstGeom>
          <a:noFill/>
        </p:spPr>
        <p:txBody>
          <a:bodyPr wrap="none" rtlCol="0">
            <a:spAutoFit/>
          </a:bodyPr>
          <a:lstStyle/>
          <a:p>
            <a:r>
              <a:rPr lang="en-US" sz="2400" dirty="0"/>
              <a:t>Frame buffer 2</a:t>
            </a:r>
          </a:p>
        </p:txBody>
      </p:sp>
      <p:sp>
        <p:nvSpPr>
          <p:cNvPr id="51" name="TextBox 50">
            <a:extLst>
              <a:ext uri="{FF2B5EF4-FFF2-40B4-BE49-F238E27FC236}">
                <a16:creationId xmlns:a16="http://schemas.microsoft.com/office/drawing/2014/main" id="{C4C459B6-EBEA-47B8-AA53-3B6FD6D21902}"/>
              </a:ext>
            </a:extLst>
          </p:cNvPr>
          <p:cNvSpPr txBox="1"/>
          <p:nvPr/>
        </p:nvSpPr>
        <p:spPr>
          <a:xfrm>
            <a:off x="8314024" y="3988872"/>
            <a:ext cx="1790042" cy="461665"/>
          </a:xfrm>
          <a:prstGeom prst="rect">
            <a:avLst/>
          </a:prstGeom>
          <a:noFill/>
        </p:spPr>
        <p:txBody>
          <a:bodyPr wrap="none" rtlCol="0">
            <a:spAutoFit/>
          </a:bodyPr>
          <a:lstStyle/>
          <a:p>
            <a:r>
              <a:rPr lang="en-US" sz="2400" dirty="0"/>
              <a:t>Depth Buffer</a:t>
            </a:r>
          </a:p>
        </p:txBody>
      </p:sp>
      <p:sp>
        <p:nvSpPr>
          <p:cNvPr id="52" name="TextBox 51">
            <a:extLst>
              <a:ext uri="{FF2B5EF4-FFF2-40B4-BE49-F238E27FC236}">
                <a16:creationId xmlns:a16="http://schemas.microsoft.com/office/drawing/2014/main" id="{53E1A00F-268D-4441-8E63-4F352B89BC81}"/>
              </a:ext>
            </a:extLst>
          </p:cNvPr>
          <p:cNvSpPr txBox="1"/>
          <p:nvPr/>
        </p:nvSpPr>
        <p:spPr>
          <a:xfrm>
            <a:off x="8163192" y="4920982"/>
            <a:ext cx="2254079" cy="461665"/>
          </a:xfrm>
          <a:prstGeom prst="rect">
            <a:avLst/>
          </a:prstGeom>
          <a:noFill/>
        </p:spPr>
        <p:txBody>
          <a:bodyPr wrap="none" rtlCol="0">
            <a:spAutoFit/>
          </a:bodyPr>
          <a:lstStyle/>
          <a:p>
            <a:r>
              <a:rPr lang="en-US" sz="2400" dirty="0"/>
              <a:t>Texture Memory</a:t>
            </a:r>
          </a:p>
        </p:txBody>
      </p:sp>
      <p:cxnSp>
        <p:nvCxnSpPr>
          <p:cNvPr id="54" name="Straight Connector 53">
            <a:extLst>
              <a:ext uri="{FF2B5EF4-FFF2-40B4-BE49-F238E27FC236}">
                <a16:creationId xmlns:a16="http://schemas.microsoft.com/office/drawing/2014/main" id="{134F55A7-333F-4A2B-88EC-1B67BE67DFA2}"/>
              </a:ext>
            </a:extLst>
          </p:cNvPr>
          <p:cNvCxnSpPr/>
          <p:nvPr/>
        </p:nvCxnSpPr>
        <p:spPr>
          <a:xfrm>
            <a:off x="5888736" y="4233974"/>
            <a:ext cx="21900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9EF0F81-1B52-4190-BA45-0C2BF7139A3E}"/>
              </a:ext>
            </a:extLst>
          </p:cNvPr>
          <p:cNvCxnSpPr/>
          <p:nvPr/>
        </p:nvCxnSpPr>
        <p:spPr>
          <a:xfrm>
            <a:off x="5888736" y="5102811"/>
            <a:ext cx="21900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BB7C4D4-0EDE-4BC7-BB33-B400B4E403D5}"/>
              </a:ext>
            </a:extLst>
          </p:cNvPr>
          <p:cNvSpPr txBox="1"/>
          <p:nvPr/>
        </p:nvSpPr>
        <p:spPr>
          <a:xfrm>
            <a:off x="6028549" y="2659706"/>
            <a:ext cx="813684" cy="461665"/>
          </a:xfrm>
          <a:prstGeom prst="rect">
            <a:avLst/>
          </a:prstGeom>
          <a:noFill/>
        </p:spPr>
        <p:txBody>
          <a:bodyPr wrap="none" rtlCol="0">
            <a:spAutoFit/>
          </a:bodyPr>
          <a:lstStyle/>
          <a:p>
            <a:r>
              <a:rPr lang="en-US" sz="2400" dirty="0"/>
              <a:t>color</a:t>
            </a:r>
          </a:p>
        </p:txBody>
      </p:sp>
      <p:sp>
        <p:nvSpPr>
          <p:cNvPr id="60" name="TextBox 59">
            <a:extLst>
              <a:ext uri="{FF2B5EF4-FFF2-40B4-BE49-F238E27FC236}">
                <a16:creationId xmlns:a16="http://schemas.microsoft.com/office/drawing/2014/main" id="{3ACD380C-C14F-45A0-A83C-267AB398C8FA}"/>
              </a:ext>
            </a:extLst>
          </p:cNvPr>
          <p:cNvSpPr txBox="1"/>
          <p:nvPr/>
        </p:nvSpPr>
        <p:spPr>
          <a:xfrm>
            <a:off x="6025295" y="3758184"/>
            <a:ext cx="925510" cy="461665"/>
          </a:xfrm>
          <a:prstGeom prst="rect">
            <a:avLst/>
          </a:prstGeom>
          <a:noFill/>
        </p:spPr>
        <p:txBody>
          <a:bodyPr wrap="none" rtlCol="0">
            <a:spAutoFit/>
          </a:bodyPr>
          <a:lstStyle/>
          <a:p>
            <a:r>
              <a:rPr lang="en-US" sz="2400" dirty="0"/>
              <a:t>depth</a:t>
            </a:r>
          </a:p>
        </p:txBody>
      </p:sp>
      <p:sp>
        <p:nvSpPr>
          <p:cNvPr id="61" name="TextBox 60">
            <a:extLst>
              <a:ext uri="{FF2B5EF4-FFF2-40B4-BE49-F238E27FC236}">
                <a16:creationId xmlns:a16="http://schemas.microsoft.com/office/drawing/2014/main" id="{166574E2-E4FB-481A-9635-65B6A00139CB}"/>
              </a:ext>
            </a:extLst>
          </p:cNvPr>
          <p:cNvSpPr txBox="1"/>
          <p:nvPr/>
        </p:nvSpPr>
        <p:spPr>
          <a:xfrm>
            <a:off x="5972636" y="4641146"/>
            <a:ext cx="1088824" cy="461665"/>
          </a:xfrm>
          <a:prstGeom prst="rect">
            <a:avLst/>
          </a:prstGeom>
          <a:noFill/>
        </p:spPr>
        <p:txBody>
          <a:bodyPr wrap="none" rtlCol="0">
            <a:spAutoFit/>
          </a:bodyPr>
          <a:lstStyle/>
          <a:p>
            <a:r>
              <a:rPr lang="en-US" sz="2400" dirty="0"/>
              <a:t>texture</a:t>
            </a:r>
          </a:p>
        </p:txBody>
      </p:sp>
      <p:sp>
        <p:nvSpPr>
          <p:cNvPr id="38" name="TextBox 37">
            <a:extLst>
              <a:ext uri="{FF2B5EF4-FFF2-40B4-BE49-F238E27FC236}">
                <a16:creationId xmlns:a16="http://schemas.microsoft.com/office/drawing/2014/main" id="{C71E8D95-216F-4B60-A39C-D9B8A5BB990A}"/>
              </a:ext>
            </a:extLst>
          </p:cNvPr>
          <p:cNvSpPr txBox="1"/>
          <p:nvPr/>
        </p:nvSpPr>
        <p:spPr>
          <a:xfrm>
            <a:off x="769476" y="365289"/>
            <a:ext cx="10843403" cy="707886"/>
          </a:xfrm>
          <a:prstGeom prst="rect">
            <a:avLst/>
          </a:prstGeom>
          <a:noFill/>
        </p:spPr>
        <p:txBody>
          <a:bodyPr wrap="square" rtlCol="0">
            <a:spAutoFit/>
          </a:bodyPr>
          <a:lstStyle/>
          <a:p>
            <a:r>
              <a:rPr lang="en-US" sz="4000" dirty="0"/>
              <a:t>Simplified GPU Hardware             External Memory  </a:t>
            </a:r>
          </a:p>
        </p:txBody>
      </p:sp>
    </p:spTree>
    <p:extLst>
      <p:ext uri="{BB962C8B-B14F-4D97-AF65-F5344CB8AC3E}">
        <p14:creationId xmlns:p14="http://schemas.microsoft.com/office/powerpoint/2010/main" val="335216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19CAE0-0AA4-4C6B-9361-651585BCE1FF}"/>
              </a:ext>
            </a:extLst>
          </p:cNvPr>
          <p:cNvSpPr txBox="1"/>
          <p:nvPr/>
        </p:nvSpPr>
        <p:spPr>
          <a:xfrm>
            <a:off x="769476" y="365289"/>
            <a:ext cx="10843403" cy="707886"/>
          </a:xfrm>
          <a:prstGeom prst="rect">
            <a:avLst/>
          </a:prstGeom>
          <a:noFill/>
        </p:spPr>
        <p:txBody>
          <a:bodyPr wrap="square" rtlCol="0">
            <a:spAutoFit/>
          </a:bodyPr>
          <a:lstStyle/>
          <a:p>
            <a:r>
              <a:rPr lang="en-US" sz="4000" dirty="0"/>
              <a:t>Simplified GPU Hardware             External Memory  </a:t>
            </a:r>
          </a:p>
        </p:txBody>
      </p:sp>
      <p:sp>
        <p:nvSpPr>
          <p:cNvPr id="9" name="Rectangle 8">
            <a:extLst>
              <a:ext uri="{FF2B5EF4-FFF2-40B4-BE49-F238E27FC236}">
                <a16:creationId xmlns:a16="http://schemas.microsoft.com/office/drawing/2014/main" id="{FA26A6D9-6864-4908-A957-8506824CAF96}"/>
              </a:ext>
            </a:extLst>
          </p:cNvPr>
          <p:cNvSpPr/>
          <p:nvPr/>
        </p:nvSpPr>
        <p:spPr>
          <a:xfrm>
            <a:off x="8078771" y="3758184"/>
            <a:ext cx="2395728" cy="18562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59CF61B-D980-45AD-A01D-CCB742D833F8}"/>
              </a:ext>
            </a:extLst>
          </p:cNvPr>
          <p:cNvSpPr/>
          <p:nvPr/>
        </p:nvSpPr>
        <p:spPr>
          <a:xfrm>
            <a:off x="8078771" y="1572768"/>
            <a:ext cx="2395728" cy="18562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273BA2B-9C6B-44AF-BF89-7E6B867FAE3B}"/>
              </a:ext>
            </a:extLst>
          </p:cNvPr>
          <p:cNvSpPr txBox="1"/>
          <p:nvPr/>
        </p:nvSpPr>
        <p:spPr>
          <a:xfrm>
            <a:off x="1413243" y="1702349"/>
            <a:ext cx="2148345" cy="461665"/>
          </a:xfrm>
          <a:prstGeom prst="rect">
            <a:avLst/>
          </a:prstGeom>
          <a:noFill/>
        </p:spPr>
        <p:txBody>
          <a:bodyPr wrap="none" rtlCol="0">
            <a:spAutoFit/>
          </a:bodyPr>
          <a:lstStyle/>
          <a:p>
            <a:r>
              <a:rPr lang="en-US" sz="2400" dirty="0"/>
              <a:t>On-Chip Caches</a:t>
            </a:r>
          </a:p>
        </p:txBody>
      </p:sp>
      <p:cxnSp>
        <p:nvCxnSpPr>
          <p:cNvPr id="13" name="Straight Connector 12">
            <a:extLst>
              <a:ext uri="{FF2B5EF4-FFF2-40B4-BE49-F238E27FC236}">
                <a16:creationId xmlns:a16="http://schemas.microsoft.com/office/drawing/2014/main" id="{3408CE71-E783-4251-AE55-63F4A4D0AE4E}"/>
              </a:ext>
            </a:extLst>
          </p:cNvPr>
          <p:cNvCxnSpPr>
            <a:cxnSpLocks/>
          </p:cNvCxnSpPr>
          <p:nvPr/>
        </p:nvCxnSpPr>
        <p:spPr>
          <a:xfrm>
            <a:off x="896112" y="4197287"/>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F98FE0-1C74-4AA2-8D4E-2D5F795313EE}"/>
              </a:ext>
            </a:extLst>
          </p:cNvPr>
          <p:cNvCxnSpPr/>
          <p:nvPr/>
        </p:nvCxnSpPr>
        <p:spPr>
          <a:xfrm>
            <a:off x="896112" y="3470339"/>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C6FBB8-6931-4AAB-8265-D16D247773F1}"/>
              </a:ext>
            </a:extLst>
          </p:cNvPr>
          <p:cNvCxnSpPr/>
          <p:nvPr/>
        </p:nvCxnSpPr>
        <p:spPr>
          <a:xfrm>
            <a:off x="896112" y="4915282"/>
            <a:ext cx="49926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C5009A-C688-4309-B3A4-A2B186A2BFB8}"/>
              </a:ext>
            </a:extLst>
          </p:cNvPr>
          <p:cNvCxnSpPr>
            <a:cxnSpLocks/>
          </p:cNvCxnSpPr>
          <p:nvPr/>
        </p:nvCxnSpPr>
        <p:spPr>
          <a:xfrm>
            <a:off x="33924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F8F983-FA8E-4CB9-B3FF-4532A334181C}"/>
              </a:ext>
            </a:extLst>
          </p:cNvPr>
          <p:cNvCxnSpPr/>
          <p:nvPr/>
        </p:nvCxnSpPr>
        <p:spPr>
          <a:xfrm>
            <a:off x="40020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404B41-9AD5-4123-96AD-A065EC3BC093}"/>
              </a:ext>
            </a:extLst>
          </p:cNvPr>
          <p:cNvCxnSpPr/>
          <p:nvPr/>
        </p:nvCxnSpPr>
        <p:spPr>
          <a:xfrm>
            <a:off x="5254561" y="2778633"/>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DEB91F-9EFC-4CD2-A542-87F79164D2C1}"/>
              </a:ext>
            </a:extLst>
          </p:cNvPr>
          <p:cNvCxnSpPr/>
          <p:nvPr/>
        </p:nvCxnSpPr>
        <p:spPr>
          <a:xfrm>
            <a:off x="4635437" y="2778633"/>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FAD379-613C-4CF7-B3C8-F75A613A997F}"/>
              </a:ext>
            </a:extLst>
          </p:cNvPr>
          <p:cNvCxnSpPr/>
          <p:nvPr/>
        </p:nvCxnSpPr>
        <p:spPr>
          <a:xfrm>
            <a:off x="27828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7EFC99-38A3-49C8-B181-6D8F79CA57CC}"/>
              </a:ext>
            </a:extLst>
          </p:cNvPr>
          <p:cNvCxnSpPr/>
          <p:nvPr/>
        </p:nvCxnSpPr>
        <p:spPr>
          <a:xfrm>
            <a:off x="15255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FB25B7-C445-4C12-A519-A6D598C397E7}"/>
              </a:ext>
            </a:extLst>
          </p:cNvPr>
          <p:cNvCxnSpPr/>
          <p:nvPr/>
        </p:nvCxnSpPr>
        <p:spPr>
          <a:xfrm>
            <a:off x="2135124" y="2770632"/>
            <a:ext cx="0" cy="2843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46C7C1D-541D-400B-80E8-E73476F9626B}"/>
              </a:ext>
            </a:extLst>
          </p:cNvPr>
          <p:cNvSpPr txBox="1"/>
          <p:nvPr/>
        </p:nvSpPr>
        <p:spPr>
          <a:xfrm>
            <a:off x="1060951" y="5744953"/>
            <a:ext cx="4784580" cy="461665"/>
          </a:xfrm>
          <a:prstGeom prst="rect">
            <a:avLst/>
          </a:prstGeom>
          <a:noFill/>
        </p:spPr>
        <p:txBody>
          <a:bodyPr wrap="none" rtlCol="0">
            <a:spAutoFit/>
          </a:bodyPr>
          <a:lstStyle/>
          <a:p>
            <a:r>
              <a:rPr lang="en-US" sz="2400" dirty="0"/>
              <a:t>Multiple “warps” of SIMD processors</a:t>
            </a:r>
          </a:p>
        </p:txBody>
      </p:sp>
      <p:cxnSp>
        <p:nvCxnSpPr>
          <p:cNvPr id="34" name="Straight Connector 33">
            <a:extLst>
              <a:ext uri="{FF2B5EF4-FFF2-40B4-BE49-F238E27FC236}">
                <a16:creationId xmlns:a16="http://schemas.microsoft.com/office/drawing/2014/main" id="{F87DE176-C9BF-4553-83ED-4F964132B5EE}"/>
              </a:ext>
            </a:extLst>
          </p:cNvPr>
          <p:cNvCxnSpPr>
            <a:stCxn id="10" idx="1"/>
            <a:endCxn id="10" idx="3"/>
          </p:cNvCxnSpPr>
          <p:nvPr/>
        </p:nvCxnSpPr>
        <p:spPr>
          <a:xfrm>
            <a:off x="8078771" y="2500884"/>
            <a:ext cx="23957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D2AED9-FF4A-484E-A982-BE274816F77D}"/>
              </a:ext>
            </a:extLst>
          </p:cNvPr>
          <p:cNvCxnSpPr/>
          <p:nvPr/>
        </p:nvCxnSpPr>
        <p:spPr>
          <a:xfrm>
            <a:off x="8078771" y="4681225"/>
            <a:ext cx="23957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4D33E0C-6867-4FDC-8479-00C7CB2DBB16}"/>
              </a:ext>
            </a:extLst>
          </p:cNvPr>
          <p:cNvCxnSpPr>
            <a:cxnSpLocks/>
          </p:cNvCxnSpPr>
          <p:nvPr/>
        </p:nvCxnSpPr>
        <p:spPr>
          <a:xfrm flipV="1">
            <a:off x="5888736" y="2902391"/>
            <a:ext cx="2190035" cy="176364"/>
          </a:xfrm>
          <a:prstGeom prst="bentConnector3">
            <a:avLst>
              <a:gd name="adj1" fmla="val 50000"/>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DB8E996-7453-4C12-9067-5AD7892A827B}"/>
              </a:ext>
            </a:extLst>
          </p:cNvPr>
          <p:cNvCxnSpPr>
            <a:cxnSpLocks/>
          </p:cNvCxnSpPr>
          <p:nvPr/>
        </p:nvCxnSpPr>
        <p:spPr>
          <a:xfrm>
            <a:off x="10474499" y="2056119"/>
            <a:ext cx="1610664" cy="446670"/>
          </a:xfrm>
          <a:prstGeom prst="bentConnector3">
            <a:avLst>
              <a:gd name="adj1" fmla="val 28930"/>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5E96EA9-FAC4-4434-AB91-6FF6D632F1EA}"/>
              </a:ext>
            </a:extLst>
          </p:cNvPr>
          <p:cNvSpPr txBox="1"/>
          <p:nvPr/>
        </p:nvSpPr>
        <p:spPr>
          <a:xfrm>
            <a:off x="11067068" y="2054214"/>
            <a:ext cx="910962" cy="830997"/>
          </a:xfrm>
          <a:prstGeom prst="rect">
            <a:avLst/>
          </a:prstGeom>
          <a:noFill/>
        </p:spPr>
        <p:txBody>
          <a:bodyPr wrap="square" rtlCol="0">
            <a:spAutoFit/>
          </a:bodyPr>
          <a:lstStyle/>
          <a:p>
            <a:r>
              <a:rPr lang="en-US" sz="2400" dirty="0"/>
              <a:t>Video out</a:t>
            </a:r>
          </a:p>
        </p:txBody>
      </p:sp>
      <p:sp>
        <p:nvSpPr>
          <p:cNvPr id="49" name="TextBox 48">
            <a:extLst>
              <a:ext uri="{FF2B5EF4-FFF2-40B4-BE49-F238E27FC236}">
                <a16:creationId xmlns:a16="http://schemas.microsoft.com/office/drawing/2014/main" id="{37346EF4-B115-4F73-8A98-5F0414135782}"/>
              </a:ext>
            </a:extLst>
          </p:cNvPr>
          <p:cNvSpPr txBox="1"/>
          <p:nvPr/>
        </p:nvSpPr>
        <p:spPr>
          <a:xfrm>
            <a:off x="8258602" y="1805994"/>
            <a:ext cx="2030364" cy="461665"/>
          </a:xfrm>
          <a:prstGeom prst="rect">
            <a:avLst/>
          </a:prstGeom>
          <a:noFill/>
        </p:spPr>
        <p:txBody>
          <a:bodyPr wrap="none" rtlCol="0">
            <a:spAutoFit/>
          </a:bodyPr>
          <a:lstStyle/>
          <a:p>
            <a:r>
              <a:rPr lang="en-US" sz="2400" dirty="0"/>
              <a:t>Frame buffer 1</a:t>
            </a:r>
          </a:p>
        </p:txBody>
      </p:sp>
      <p:sp>
        <p:nvSpPr>
          <p:cNvPr id="50" name="TextBox 49">
            <a:extLst>
              <a:ext uri="{FF2B5EF4-FFF2-40B4-BE49-F238E27FC236}">
                <a16:creationId xmlns:a16="http://schemas.microsoft.com/office/drawing/2014/main" id="{E1355071-08BB-47AD-86EC-04368DECAA8D}"/>
              </a:ext>
            </a:extLst>
          </p:cNvPr>
          <p:cNvSpPr txBox="1"/>
          <p:nvPr/>
        </p:nvSpPr>
        <p:spPr>
          <a:xfrm>
            <a:off x="8258602" y="2654378"/>
            <a:ext cx="2030364" cy="461665"/>
          </a:xfrm>
          <a:prstGeom prst="rect">
            <a:avLst/>
          </a:prstGeom>
          <a:noFill/>
        </p:spPr>
        <p:txBody>
          <a:bodyPr wrap="none" rtlCol="0">
            <a:spAutoFit/>
          </a:bodyPr>
          <a:lstStyle/>
          <a:p>
            <a:r>
              <a:rPr lang="en-US" sz="2400" dirty="0"/>
              <a:t>Frame buffer 2</a:t>
            </a:r>
          </a:p>
        </p:txBody>
      </p:sp>
      <p:sp>
        <p:nvSpPr>
          <p:cNvPr id="51" name="TextBox 50">
            <a:extLst>
              <a:ext uri="{FF2B5EF4-FFF2-40B4-BE49-F238E27FC236}">
                <a16:creationId xmlns:a16="http://schemas.microsoft.com/office/drawing/2014/main" id="{C4C459B6-EBEA-47B8-AA53-3B6FD6D21902}"/>
              </a:ext>
            </a:extLst>
          </p:cNvPr>
          <p:cNvSpPr txBox="1"/>
          <p:nvPr/>
        </p:nvSpPr>
        <p:spPr>
          <a:xfrm>
            <a:off x="8314024" y="3988872"/>
            <a:ext cx="1790042" cy="461665"/>
          </a:xfrm>
          <a:prstGeom prst="rect">
            <a:avLst/>
          </a:prstGeom>
          <a:noFill/>
        </p:spPr>
        <p:txBody>
          <a:bodyPr wrap="none" rtlCol="0">
            <a:spAutoFit/>
          </a:bodyPr>
          <a:lstStyle/>
          <a:p>
            <a:r>
              <a:rPr lang="en-US" sz="2400" dirty="0"/>
              <a:t>Depth Buffer</a:t>
            </a:r>
          </a:p>
        </p:txBody>
      </p:sp>
      <p:sp>
        <p:nvSpPr>
          <p:cNvPr id="52" name="TextBox 51">
            <a:extLst>
              <a:ext uri="{FF2B5EF4-FFF2-40B4-BE49-F238E27FC236}">
                <a16:creationId xmlns:a16="http://schemas.microsoft.com/office/drawing/2014/main" id="{53E1A00F-268D-4441-8E63-4F352B89BC81}"/>
              </a:ext>
            </a:extLst>
          </p:cNvPr>
          <p:cNvSpPr txBox="1"/>
          <p:nvPr/>
        </p:nvSpPr>
        <p:spPr>
          <a:xfrm>
            <a:off x="8163192" y="4920982"/>
            <a:ext cx="2254079" cy="461665"/>
          </a:xfrm>
          <a:prstGeom prst="rect">
            <a:avLst/>
          </a:prstGeom>
          <a:noFill/>
        </p:spPr>
        <p:txBody>
          <a:bodyPr wrap="none" rtlCol="0">
            <a:spAutoFit/>
          </a:bodyPr>
          <a:lstStyle/>
          <a:p>
            <a:r>
              <a:rPr lang="en-US" sz="2400" dirty="0"/>
              <a:t>Texture Memory</a:t>
            </a:r>
          </a:p>
        </p:txBody>
      </p:sp>
      <p:cxnSp>
        <p:nvCxnSpPr>
          <p:cNvPr id="54" name="Straight Connector 53">
            <a:extLst>
              <a:ext uri="{FF2B5EF4-FFF2-40B4-BE49-F238E27FC236}">
                <a16:creationId xmlns:a16="http://schemas.microsoft.com/office/drawing/2014/main" id="{134F55A7-333F-4A2B-88EC-1B67BE67DFA2}"/>
              </a:ext>
            </a:extLst>
          </p:cNvPr>
          <p:cNvCxnSpPr/>
          <p:nvPr/>
        </p:nvCxnSpPr>
        <p:spPr>
          <a:xfrm>
            <a:off x="5888736" y="4233974"/>
            <a:ext cx="21900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9EF0F81-1B52-4190-BA45-0C2BF7139A3E}"/>
              </a:ext>
            </a:extLst>
          </p:cNvPr>
          <p:cNvCxnSpPr/>
          <p:nvPr/>
        </p:nvCxnSpPr>
        <p:spPr>
          <a:xfrm>
            <a:off x="5888736" y="5102811"/>
            <a:ext cx="21900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BB7C4D4-0EDE-4BC7-BB33-B400B4E403D5}"/>
              </a:ext>
            </a:extLst>
          </p:cNvPr>
          <p:cNvSpPr txBox="1"/>
          <p:nvPr/>
        </p:nvSpPr>
        <p:spPr>
          <a:xfrm>
            <a:off x="6028549" y="2659706"/>
            <a:ext cx="813684" cy="461665"/>
          </a:xfrm>
          <a:prstGeom prst="rect">
            <a:avLst/>
          </a:prstGeom>
          <a:noFill/>
        </p:spPr>
        <p:txBody>
          <a:bodyPr wrap="none" rtlCol="0">
            <a:spAutoFit/>
          </a:bodyPr>
          <a:lstStyle/>
          <a:p>
            <a:r>
              <a:rPr lang="en-US" sz="2400" dirty="0"/>
              <a:t>color</a:t>
            </a:r>
          </a:p>
        </p:txBody>
      </p:sp>
      <p:sp>
        <p:nvSpPr>
          <p:cNvPr id="60" name="TextBox 59">
            <a:extLst>
              <a:ext uri="{FF2B5EF4-FFF2-40B4-BE49-F238E27FC236}">
                <a16:creationId xmlns:a16="http://schemas.microsoft.com/office/drawing/2014/main" id="{3ACD380C-C14F-45A0-A83C-267AB398C8FA}"/>
              </a:ext>
            </a:extLst>
          </p:cNvPr>
          <p:cNvSpPr txBox="1"/>
          <p:nvPr/>
        </p:nvSpPr>
        <p:spPr>
          <a:xfrm>
            <a:off x="6025295" y="3758184"/>
            <a:ext cx="925510" cy="461665"/>
          </a:xfrm>
          <a:prstGeom prst="rect">
            <a:avLst/>
          </a:prstGeom>
          <a:noFill/>
        </p:spPr>
        <p:txBody>
          <a:bodyPr wrap="none" rtlCol="0">
            <a:spAutoFit/>
          </a:bodyPr>
          <a:lstStyle/>
          <a:p>
            <a:r>
              <a:rPr lang="en-US" sz="2400" dirty="0"/>
              <a:t>depth</a:t>
            </a:r>
          </a:p>
        </p:txBody>
      </p:sp>
      <p:sp>
        <p:nvSpPr>
          <p:cNvPr id="61" name="TextBox 60">
            <a:extLst>
              <a:ext uri="{FF2B5EF4-FFF2-40B4-BE49-F238E27FC236}">
                <a16:creationId xmlns:a16="http://schemas.microsoft.com/office/drawing/2014/main" id="{166574E2-E4FB-481A-9635-65B6A00139CB}"/>
              </a:ext>
            </a:extLst>
          </p:cNvPr>
          <p:cNvSpPr txBox="1"/>
          <p:nvPr/>
        </p:nvSpPr>
        <p:spPr>
          <a:xfrm>
            <a:off x="5972636" y="4641146"/>
            <a:ext cx="1088824" cy="461665"/>
          </a:xfrm>
          <a:prstGeom prst="rect">
            <a:avLst/>
          </a:prstGeom>
          <a:noFill/>
        </p:spPr>
        <p:txBody>
          <a:bodyPr wrap="none" rtlCol="0">
            <a:spAutoFit/>
          </a:bodyPr>
          <a:lstStyle/>
          <a:p>
            <a:r>
              <a:rPr lang="en-US" sz="2400" dirty="0"/>
              <a:t>texture</a:t>
            </a:r>
          </a:p>
        </p:txBody>
      </p:sp>
      <p:sp>
        <p:nvSpPr>
          <p:cNvPr id="36" name="Rectangle 35">
            <a:extLst>
              <a:ext uri="{FF2B5EF4-FFF2-40B4-BE49-F238E27FC236}">
                <a16:creationId xmlns:a16="http://schemas.microsoft.com/office/drawing/2014/main" id="{B9FA3E88-7B6B-46C9-ABA9-14CE24C3FD21}"/>
              </a:ext>
            </a:extLst>
          </p:cNvPr>
          <p:cNvSpPr/>
          <p:nvPr/>
        </p:nvSpPr>
        <p:spPr>
          <a:xfrm>
            <a:off x="896112" y="2770632"/>
            <a:ext cx="4992624" cy="284378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D9D06DB-8B6E-4209-8E8B-3ADF0485DC83}"/>
              </a:ext>
            </a:extLst>
          </p:cNvPr>
          <p:cNvSpPr/>
          <p:nvPr/>
        </p:nvSpPr>
        <p:spPr>
          <a:xfrm>
            <a:off x="896112" y="1572768"/>
            <a:ext cx="4992624" cy="7078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749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5DD9F-C31B-48F0-A763-04FA4EB6D958}"/>
              </a:ext>
            </a:extLst>
          </p:cNvPr>
          <p:cNvSpPr txBox="1"/>
          <p:nvPr/>
        </p:nvSpPr>
        <p:spPr>
          <a:xfrm>
            <a:off x="567267" y="440267"/>
            <a:ext cx="6724085" cy="646331"/>
          </a:xfrm>
          <a:prstGeom prst="rect">
            <a:avLst/>
          </a:prstGeom>
          <a:noFill/>
        </p:spPr>
        <p:txBody>
          <a:bodyPr wrap="none" rtlCol="0">
            <a:spAutoFit/>
          </a:bodyPr>
          <a:lstStyle/>
          <a:p>
            <a:r>
              <a:rPr lang="en-US" sz="3600" dirty="0"/>
              <a:t>Conceptual GPU data flow diagram</a:t>
            </a:r>
          </a:p>
        </p:txBody>
      </p:sp>
      <p:sp>
        <p:nvSpPr>
          <p:cNvPr id="3" name="Rectangle 2">
            <a:extLst>
              <a:ext uri="{FF2B5EF4-FFF2-40B4-BE49-F238E27FC236}">
                <a16:creationId xmlns:a16="http://schemas.microsoft.com/office/drawing/2014/main" id="{7B551DA8-3E4A-4B15-A04C-39423FAB6E71}"/>
              </a:ext>
            </a:extLst>
          </p:cNvPr>
          <p:cNvSpPr/>
          <p:nvPr/>
        </p:nvSpPr>
        <p:spPr>
          <a:xfrm>
            <a:off x="1788448" y="1462791"/>
            <a:ext cx="1221559" cy="111682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12D2B2-C78E-409B-924B-0562F02571EA}"/>
              </a:ext>
            </a:extLst>
          </p:cNvPr>
          <p:cNvSpPr/>
          <p:nvPr/>
        </p:nvSpPr>
        <p:spPr>
          <a:xfrm>
            <a:off x="3901689" y="3881404"/>
            <a:ext cx="1575391" cy="10156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09C9A89-ADFD-45E9-9C83-9231BA91DFDE}"/>
              </a:ext>
            </a:extLst>
          </p:cNvPr>
          <p:cNvSpPr/>
          <p:nvPr/>
        </p:nvSpPr>
        <p:spPr>
          <a:xfrm>
            <a:off x="1768257" y="3429000"/>
            <a:ext cx="1221558" cy="111682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A0B876-B276-4BA9-9F90-F1C7E8750712}"/>
              </a:ext>
            </a:extLst>
          </p:cNvPr>
          <p:cNvSpPr/>
          <p:nvPr/>
        </p:nvSpPr>
        <p:spPr>
          <a:xfrm>
            <a:off x="5310911" y="1462790"/>
            <a:ext cx="2176134" cy="11168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6E2FE8-A2FF-4EAE-82C5-839633D6091D}"/>
              </a:ext>
            </a:extLst>
          </p:cNvPr>
          <p:cNvSpPr/>
          <p:nvPr/>
        </p:nvSpPr>
        <p:spPr>
          <a:xfrm>
            <a:off x="9085362" y="4672820"/>
            <a:ext cx="1089595" cy="1015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DFD034-7FD6-43A1-9DF5-DCFBD658F0B1}"/>
              </a:ext>
            </a:extLst>
          </p:cNvPr>
          <p:cNvSpPr/>
          <p:nvPr/>
        </p:nvSpPr>
        <p:spPr>
          <a:xfrm>
            <a:off x="9085361" y="5860676"/>
            <a:ext cx="1089595" cy="79874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3067C4-2517-47B5-A131-37C8F5ADEC26}"/>
              </a:ext>
            </a:extLst>
          </p:cNvPr>
          <p:cNvSpPr/>
          <p:nvPr/>
        </p:nvSpPr>
        <p:spPr>
          <a:xfrm>
            <a:off x="7060926" y="3429001"/>
            <a:ext cx="1122842" cy="11168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13A6B28-C5D9-4872-905B-F414D786DA97}"/>
              </a:ext>
            </a:extLst>
          </p:cNvPr>
          <p:cNvCxnSpPr>
            <a:cxnSpLocks/>
          </p:cNvCxnSpPr>
          <p:nvPr/>
        </p:nvCxnSpPr>
        <p:spPr>
          <a:xfrm>
            <a:off x="233917" y="1979750"/>
            <a:ext cx="154497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354CCAB-E19C-4E50-936D-46340673818C}"/>
              </a:ext>
            </a:extLst>
          </p:cNvPr>
          <p:cNvSpPr txBox="1"/>
          <p:nvPr/>
        </p:nvSpPr>
        <p:spPr>
          <a:xfrm>
            <a:off x="430644" y="1610069"/>
            <a:ext cx="1265539" cy="707886"/>
          </a:xfrm>
          <a:prstGeom prst="rect">
            <a:avLst/>
          </a:prstGeom>
          <a:noFill/>
        </p:spPr>
        <p:txBody>
          <a:bodyPr wrap="none" rtlCol="0">
            <a:spAutoFit/>
          </a:bodyPr>
          <a:lstStyle/>
          <a:p>
            <a:r>
              <a:rPr lang="en-US" sz="2000" dirty="0"/>
              <a:t>per-vertex</a:t>
            </a:r>
          </a:p>
          <a:p>
            <a:r>
              <a:rPr lang="en-US" sz="2000" dirty="0"/>
              <a:t>data</a:t>
            </a:r>
          </a:p>
        </p:txBody>
      </p:sp>
      <p:sp>
        <p:nvSpPr>
          <p:cNvPr id="21" name="TextBox 20">
            <a:extLst>
              <a:ext uri="{FF2B5EF4-FFF2-40B4-BE49-F238E27FC236}">
                <a16:creationId xmlns:a16="http://schemas.microsoft.com/office/drawing/2014/main" id="{6E8FA5DE-2420-4353-8987-A8B1E5797C25}"/>
              </a:ext>
            </a:extLst>
          </p:cNvPr>
          <p:cNvSpPr txBox="1"/>
          <p:nvPr/>
        </p:nvSpPr>
        <p:spPr>
          <a:xfrm>
            <a:off x="1880748" y="1513370"/>
            <a:ext cx="1072986" cy="1015663"/>
          </a:xfrm>
          <a:prstGeom prst="rect">
            <a:avLst/>
          </a:prstGeom>
          <a:noFill/>
        </p:spPr>
        <p:txBody>
          <a:bodyPr wrap="none" rtlCol="0">
            <a:spAutoFit/>
          </a:bodyPr>
          <a:lstStyle/>
          <a:p>
            <a:r>
              <a:rPr lang="en-US" sz="2000" dirty="0"/>
              <a:t>Vertex </a:t>
            </a:r>
          </a:p>
          <a:p>
            <a:r>
              <a:rPr lang="en-US" sz="2000" dirty="0"/>
              <a:t>Shader</a:t>
            </a:r>
          </a:p>
          <a:p>
            <a:r>
              <a:rPr lang="en-US" sz="2000" dirty="0"/>
              <a:t>program</a:t>
            </a:r>
          </a:p>
        </p:txBody>
      </p:sp>
      <p:sp>
        <p:nvSpPr>
          <p:cNvPr id="23" name="TextBox 22">
            <a:extLst>
              <a:ext uri="{FF2B5EF4-FFF2-40B4-BE49-F238E27FC236}">
                <a16:creationId xmlns:a16="http://schemas.microsoft.com/office/drawing/2014/main" id="{C92FD42B-BE56-4365-BB59-3638433F10D2}"/>
              </a:ext>
            </a:extLst>
          </p:cNvPr>
          <p:cNvSpPr txBox="1"/>
          <p:nvPr/>
        </p:nvSpPr>
        <p:spPr>
          <a:xfrm>
            <a:off x="5430513" y="1508417"/>
            <a:ext cx="2097291" cy="1015663"/>
          </a:xfrm>
          <a:prstGeom prst="rect">
            <a:avLst/>
          </a:prstGeom>
          <a:noFill/>
        </p:spPr>
        <p:txBody>
          <a:bodyPr wrap="square" rtlCol="0">
            <a:spAutoFit/>
          </a:bodyPr>
          <a:lstStyle/>
          <a:p>
            <a:r>
              <a:rPr lang="en-US" sz="2000" dirty="0"/>
              <a:t>Scan conversion </a:t>
            </a:r>
          </a:p>
          <a:p>
            <a:r>
              <a:rPr lang="en-US" sz="2000" dirty="0"/>
              <a:t>and variable</a:t>
            </a:r>
          </a:p>
          <a:p>
            <a:r>
              <a:rPr lang="en-US" sz="2000" dirty="0"/>
              <a:t>data interpolation</a:t>
            </a:r>
          </a:p>
        </p:txBody>
      </p:sp>
      <p:cxnSp>
        <p:nvCxnSpPr>
          <p:cNvPr id="24" name="Straight Arrow Connector 23">
            <a:extLst>
              <a:ext uri="{FF2B5EF4-FFF2-40B4-BE49-F238E27FC236}">
                <a16:creationId xmlns:a16="http://schemas.microsoft.com/office/drawing/2014/main" id="{C6FE012F-2938-488D-9E7F-E448031CF092}"/>
              </a:ext>
            </a:extLst>
          </p:cNvPr>
          <p:cNvCxnSpPr>
            <a:cxnSpLocks/>
            <a:stCxn id="3" idx="3"/>
            <a:endCxn id="6" idx="1"/>
          </p:cNvCxnSpPr>
          <p:nvPr/>
        </p:nvCxnSpPr>
        <p:spPr>
          <a:xfrm flipV="1">
            <a:off x="3010007" y="2021202"/>
            <a:ext cx="2300904" cy="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791924C-E10B-453A-AC6E-8801926C8C26}"/>
              </a:ext>
            </a:extLst>
          </p:cNvPr>
          <p:cNvSpPr txBox="1"/>
          <p:nvPr/>
        </p:nvSpPr>
        <p:spPr>
          <a:xfrm>
            <a:off x="3225736" y="1656688"/>
            <a:ext cx="1788899" cy="707886"/>
          </a:xfrm>
          <a:prstGeom prst="rect">
            <a:avLst/>
          </a:prstGeom>
          <a:noFill/>
        </p:spPr>
        <p:txBody>
          <a:bodyPr wrap="square" rtlCol="0">
            <a:spAutoFit/>
          </a:bodyPr>
          <a:lstStyle/>
          <a:p>
            <a:r>
              <a:rPr lang="en-US" sz="2000" dirty="0"/>
              <a:t>transformed</a:t>
            </a:r>
          </a:p>
          <a:p>
            <a:r>
              <a:rPr lang="en-US" sz="2000" dirty="0"/>
              <a:t>per-vertex data</a:t>
            </a:r>
          </a:p>
        </p:txBody>
      </p:sp>
      <p:sp>
        <p:nvSpPr>
          <p:cNvPr id="38" name="TextBox 37">
            <a:extLst>
              <a:ext uri="{FF2B5EF4-FFF2-40B4-BE49-F238E27FC236}">
                <a16:creationId xmlns:a16="http://schemas.microsoft.com/office/drawing/2014/main" id="{7FA29FA2-030B-4312-860F-3E5D350B7C68}"/>
              </a:ext>
            </a:extLst>
          </p:cNvPr>
          <p:cNvSpPr txBox="1"/>
          <p:nvPr/>
        </p:nvSpPr>
        <p:spPr>
          <a:xfrm>
            <a:off x="1793978" y="3479579"/>
            <a:ext cx="1241429" cy="1015663"/>
          </a:xfrm>
          <a:prstGeom prst="rect">
            <a:avLst/>
          </a:prstGeom>
          <a:noFill/>
        </p:spPr>
        <p:txBody>
          <a:bodyPr wrap="square" rtlCol="0">
            <a:spAutoFit/>
          </a:bodyPr>
          <a:lstStyle/>
          <a:p>
            <a:r>
              <a:rPr lang="en-US" sz="2000" dirty="0"/>
              <a:t>Fragment </a:t>
            </a:r>
          </a:p>
          <a:p>
            <a:r>
              <a:rPr lang="en-US" sz="2000" dirty="0"/>
              <a:t>Shader</a:t>
            </a:r>
          </a:p>
          <a:p>
            <a:r>
              <a:rPr lang="en-US" sz="2000" dirty="0"/>
              <a:t>program</a:t>
            </a:r>
          </a:p>
        </p:txBody>
      </p:sp>
      <p:cxnSp>
        <p:nvCxnSpPr>
          <p:cNvPr id="43" name="Connector: Elbow 42">
            <a:extLst>
              <a:ext uri="{FF2B5EF4-FFF2-40B4-BE49-F238E27FC236}">
                <a16:creationId xmlns:a16="http://schemas.microsoft.com/office/drawing/2014/main" id="{2D7D04D8-99CE-4E3F-9563-2236A2C77F0A}"/>
              </a:ext>
            </a:extLst>
          </p:cNvPr>
          <p:cNvCxnSpPr>
            <a:stCxn id="6" idx="2"/>
            <a:endCxn id="5" idx="0"/>
          </p:cNvCxnSpPr>
          <p:nvPr/>
        </p:nvCxnSpPr>
        <p:spPr>
          <a:xfrm rot="5400000">
            <a:off x="3964314" y="994336"/>
            <a:ext cx="849386" cy="4019942"/>
          </a:xfrm>
          <a:prstGeom prst="bentConnector3">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8554EC9-1B11-4C3C-BF7B-ACCA8AC0ACD4}"/>
              </a:ext>
            </a:extLst>
          </p:cNvPr>
          <p:cNvSpPr txBox="1"/>
          <p:nvPr/>
        </p:nvSpPr>
        <p:spPr>
          <a:xfrm>
            <a:off x="3222724" y="2644537"/>
            <a:ext cx="2319549" cy="1015663"/>
          </a:xfrm>
          <a:prstGeom prst="rect">
            <a:avLst/>
          </a:prstGeom>
          <a:noFill/>
        </p:spPr>
        <p:txBody>
          <a:bodyPr wrap="square" rtlCol="0">
            <a:spAutoFit/>
          </a:bodyPr>
          <a:lstStyle/>
          <a:p>
            <a:r>
              <a:rPr lang="en-US" sz="2000" dirty="0"/>
              <a:t>fragments with</a:t>
            </a:r>
          </a:p>
          <a:p>
            <a:r>
              <a:rPr lang="en-US" sz="2000" dirty="0"/>
              <a:t>per-fragment data </a:t>
            </a:r>
          </a:p>
          <a:p>
            <a:endParaRPr lang="en-US" sz="2000" dirty="0"/>
          </a:p>
        </p:txBody>
      </p:sp>
      <p:sp>
        <p:nvSpPr>
          <p:cNvPr id="45" name="TextBox 44">
            <a:extLst>
              <a:ext uri="{FF2B5EF4-FFF2-40B4-BE49-F238E27FC236}">
                <a16:creationId xmlns:a16="http://schemas.microsoft.com/office/drawing/2014/main" id="{FEC820D7-D647-44AF-B560-B00718B45536}"/>
              </a:ext>
            </a:extLst>
          </p:cNvPr>
          <p:cNvSpPr txBox="1"/>
          <p:nvPr/>
        </p:nvSpPr>
        <p:spPr>
          <a:xfrm>
            <a:off x="7098068" y="3610585"/>
            <a:ext cx="1241429" cy="707886"/>
          </a:xfrm>
          <a:prstGeom prst="rect">
            <a:avLst/>
          </a:prstGeom>
          <a:noFill/>
        </p:spPr>
        <p:txBody>
          <a:bodyPr wrap="square" rtlCol="0">
            <a:spAutoFit/>
          </a:bodyPr>
          <a:lstStyle/>
          <a:p>
            <a:r>
              <a:rPr lang="en-US" sz="2000" dirty="0"/>
              <a:t>Texture</a:t>
            </a:r>
          </a:p>
          <a:p>
            <a:r>
              <a:rPr lang="en-US" sz="2000" dirty="0"/>
              <a:t>Memory</a:t>
            </a:r>
          </a:p>
        </p:txBody>
      </p:sp>
      <p:cxnSp>
        <p:nvCxnSpPr>
          <p:cNvPr id="47" name="Straight Arrow Connector 46">
            <a:extLst>
              <a:ext uri="{FF2B5EF4-FFF2-40B4-BE49-F238E27FC236}">
                <a16:creationId xmlns:a16="http://schemas.microsoft.com/office/drawing/2014/main" id="{0B9A2F0A-70BC-4B24-AC81-700430C40B1C}"/>
              </a:ext>
            </a:extLst>
          </p:cNvPr>
          <p:cNvCxnSpPr/>
          <p:nvPr/>
        </p:nvCxnSpPr>
        <p:spPr>
          <a:xfrm>
            <a:off x="2981977" y="3701151"/>
            <a:ext cx="4061786" cy="760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B3117C8-AAF6-48C0-A7A6-A9EBA0680B3F}"/>
              </a:ext>
            </a:extLst>
          </p:cNvPr>
          <p:cNvSpPr txBox="1"/>
          <p:nvPr/>
        </p:nvSpPr>
        <p:spPr>
          <a:xfrm>
            <a:off x="6398978" y="4722009"/>
            <a:ext cx="2319549" cy="400110"/>
          </a:xfrm>
          <a:prstGeom prst="rect">
            <a:avLst/>
          </a:prstGeom>
          <a:noFill/>
        </p:spPr>
        <p:txBody>
          <a:bodyPr wrap="square" rtlCol="0">
            <a:spAutoFit/>
          </a:bodyPr>
          <a:lstStyle/>
          <a:p>
            <a:r>
              <a:rPr lang="en-US" sz="2000" dirty="0"/>
              <a:t>pixel address </a:t>
            </a:r>
          </a:p>
        </p:txBody>
      </p:sp>
      <p:cxnSp>
        <p:nvCxnSpPr>
          <p:cNvPr id="50" name="Straight Arrow Connector 49">
            <a:extLst>
              <a:ext uri="{FF2B5EF4-FFF2-40B4-BE49-F238E27FC236}">
                <a16:creationId xmlns:a16="http://schemas.microsoft.com/office/drawing/2014/main" id="{9EB2BE93-7909-4533-8275-2B3BEEAD809E}"/>
              </a:ext>
            </a:extLst>
          </p:cNvPr>
          <p:cNvCxnSpPr>
            <a:cxnSpLocks/>
          </p:cNvCxnSpPr>
          <p:nvPr/>
        </p:nvCxnSpPr>
        <p:spPr>
          <a:xfrm flipH="1">
            <a:off x="5477080" y="4318877"/>
            <a:ext cx="158753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9817ED0-51E6-48B2-9C00-FAA77C1960EB}"/>
              </a:ext>
            </a:extLst>
          </p:cNvPr>
          <p:cNvSpPr txBox="1"/>
          <p:nvPr/>
        </p:nvSpPr>
        <p:spPr>
          <a:xfrm>
            <a:off x="3974320" y="3881624"/>
            <a:ext cx="1655913" cy="1015663"/>
          </a:xfrm>
          <a:prstGeom prst="rect">
            <a:avLst/>
          </a:prstGeom>
          <a:noFill/>
        </p:spPr>
        <p:txBody>
          <a:bodyPr wrap="square" rtlCol="0">
            <a:spAutoFit/>
          </a:bodyPr>
          <a:lstStyle/>
          <a:p>
            <a:r>
              <a:rPr lang="en-US" sz="2000" dirty="0"/>
              <a:t>Bilinear</a:t>
            </a:r>
          </a:p>
          <a:p>
            <a:r>
              <a:rPr lang="en-US" sz="2000" dirty="0"/>
              <a:t>texture</a:t>
            </a:r>
          </a:p>
          <a:p>
            <a:r>
              <a:rPr lang="en-US" sz="2000" dirty="0"/>
              <a:t>interpolation</a:t>
            </a:r>
          </a:p>
        </p:txBody>
      </p:sp>
      <p:sp>
        <p:nvSpPr>
          <p:cNvPr id="53" name="TextBox 52">
            <a:extLst>
              <a:ext uri="{FF2B5EF4-FFF2-40B4-BE49-F238E27FC236}">
                <a16:creationId xmlns:a16="http://schemas.microsoft.com/office/drawing/2014/main" id="{D7AF7D78-7693-4136-A6CC-65342FD226C8}"/>
              </a:ext>
            </a:extLst>
          </p:cNvPr>
          <p:cNvSpPr txBox="1"/>
          <p:nvPr/>
        </p:nvSpPr>
        <p:spPr>
          <a:xfrm>
            <a:off x="5669331" y="3964934"/>
            <a:ext cx="1235522" cy="707886"/>
          </a:xfrm>
          <a:prstGeom prst="rect">
            <a:avLst/>
          </a:prstGeom>
          <a:noFill/>
        </p:spPr>
        <p:txBody>
          <a:bodyPr wrap="square" rtlCol="0">
            <a:spAutoFit/>
          </a:bodyPr>
          <a:lstStyle/>
          <a:p>
            <a:r>
              <a:rPr lang="en-US" sz="2000" dirty="0"/>
              <a:t>data from</a:t>
            </a:r>
          </a:p>
          <a:p>
            <a:r>
              <a:rPr lang="en-US" sz="2000" dirty="0"/>
              <a:t>4 texels</a:t>
            </a:r>
          </a:p>
        </p:txBody>
      </p:sp>
      <p:cxnSp>
        <p:nvCxnSpPr>
          <p:cNvPr id="55" name="Straight Arrow Connector 54">
            <a:extLst>
              <a:ext uri="{FF2B5EF4-FFF2-40B4-BE49-F238E27FC236}">
                <a16:creationId xmlns:a16="http://schemas.microsoft.com/office/drawing/2014/main" id="{7E445029-15D7-4B11-A0AA-2466B37D7641}"/>
              </a:ext>
            </a:extLst>
          </p:cNvPr>
          <p:cNvCxnSpPr>
            <a:cxnSpLocks/>
          </p:cNvCxnSpPr>
          <p:nvPr/>
        </p:nvCxnSpPr>
        <p:spPr>
          <a:xfrm flipH="1">
            <a:off x="2989815" y="4275844"/>
            <a:ext cx="911874"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741ADDC-D3C1-49A6-882A-FFC0FA092A8A}"/>
              </a:ext>
            </a:extLst>
          </p:cNvPr>
          <p:cNvSpPr txBox="1"/>
          <p:nvPr/>
        </p:nvSpPr>
        <p:spPr>
          <a:xfrm>
            <a:off x="3116442" y="3921767"/>
            <a:ext cx="1235522" cy="707886"/>
          </a:xfrm>
          <a:prstGeom prst="rect">
            <a:avLst/>
          </a:prstGeom>
          <a:noFill/>
        </p:spPr>
        <p:txBody>
          <a:bodyPr wrap="square" rtlCol="0">
            <a:spAutoFit/>
          </a:bodyPr>
          <a:lstStyle/>
          <a:p>
            <a:r>
              <a:rPr lang="en-US" sz="2000" dirty="0"/>
              <a:t>texel</a:t>
            </a:r>
          </a:p>
          <a:p>
            <a:r>
              <a:rPr lang="en-US" sz="2000" dirty="0"/>
              <a:t>data</a:t>
            </a:r>
          </a:p>
        </p:txBody>
      </p:sp>
      <p:sp>
        <p:nvSpPr>
          <p:cNvPr id="63" name="Rectangle 62">
            <a:extLst>
              <a:ext uri="{FF2B5EF4-FFF2-40B4-BE49-F238E27FC236}">
                <a16:creationId xmlns:a16="http://schemas.microsoft.com/office/drawing/2014/main" id="{CD19A26E-0D36-4CF7-A4C9-A22CB4BF7D9F}"/>
              </a:ext>
            </a:extLst>
          </p:cNvPr>
          <p:cNvSpPr/>
          <p:nvPr/>
        </p:nvSpPr>
        <p:spPr>
          <a:xfrm>
            <a:off x="5669331" y="5338354"/>
            <a:ext cx="1813775" cy="13210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91D3399-0353-44D2-AA4A-EE6590BC78C2}"/>
              </a:ext>
            </a:extLst>
          </p:cNvPr>
          <p:cNvSpPr txBox="1"/>
          <p:nvPr/>
        </p:nvSpPr>
        <p:spPr>
          <a:xfrm>
            <a:off x="5869498" y="5479860"/>
            <a:ext cx="1655913" cy="1015663"/>
          </a:xfrm>
          <a:prstGeom prst="rect">
            <a:avLst/>
          </a:prstGeom>
          <a:noFill/>
        </p:spPr>
        <p:txBody>
          <a:bodyPr wrap="square" rtlCol="0">
            <a:spAutoFit/>
          </a:bodyPr>
          <a:lstStyle/>
          <a:p>
            <a:r>
              <a:rPr lang="en-US" sz="2000" dirty="0"/>
              <a:t>Compositing</a:t>
            </a:r>
          </a:p>
          <a:p>
            <a:r>
              <a:rPr lang="en-US" sz="2000" dirty="0"/>
              <a:t>and</a:t>
            </a:r>
          </a:p>
          <a:p>
            <a:r>
              <a:rPr lang="en-US" sz="2000" dirty="0"/>
              <a:t>Depth Test</a:t>
            </a:r>
          </a:p>
        </p:txBody>
      </p:sp>
      <p:cxnSp>
        <p:nvCxnSpPr>
          <p:cNvPr id="70" name="Straight Arrow Connector 69">
            <a:extLst>
              <a:ext uri="{FF2B5EF4-FFF2-40B4-BE49-F238E27FC236}">
                <a16:creationId xmlns:a16="http://schemas.microsoft.com/office/drawing/2014/main" id="{F7FF484B-BD8C-426A-B104-46EBCB574B25}"/>
              </a:ext>
            </a:extLst>
          </p:cNvPr>
          <p:cNvCxnSpPr>
            <a:cxnSpLocks/>
          </p:cNvCxnSpPr>
          <p:nvPr/>
        </p:nvCxnSpPr>
        <p:spPr>
          <a:xfrm>
            <a:off x="2793313" y="4545823"/>
            <a:ext cx="0" cy="54446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1462986-BCE1-4671-90AD-E202AB66F9EA}"/>
              </a:ext>
            </a:extLst>
          </p:cNvPr>
          <p:cNvCxnSpPr>
            <a:cxnSpLocks/>
          </p:cNvCxnSpPr>
          <p:nvPr/>
        </p:nvCxnSpPr>
        <p:spPr>
          <a:xfrm flipV="1">
            <a:off x="2798619" y="5058829"/>
            <a:ext cx="6286743" cy="1886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67BDD8-EB5E-4BCA-B8B7-3D9A014883D7}"/>
              </a:ext>
            </a:extLst>
          </p:cNvPr>
          <p:cNvCxnSpPr>
            <a:cxnSpLocks/>
          </p:cNvCxnSpPr>
          <p:nvPr/>
        </p:nvCxnSpPr>
        <p:spPr>
          <a:xfrm>
            <a:off x="2089150" y="4533900"/>
            <a:ext cx="0" cy="182245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DA28D3F-7A19-4D27-B310-794D2BB8BB4B}"/>
              </a:ext>
            </a:extLst>
          </p:cNvPr>
          <p:cNvCxnSpPr>
            <a:cxnSpLocks/>
          </p:cNvCxnSpPr>
          <p:nvPr/>
        </p:nvCxnSpPr>
        <p:spPr>
          <a:xfrm>
            <a:off x="2399227" y="5571837"/>
            <a:ext cx="3270104"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1B76A45-C0D0-4E63-92EE-DF48BC075A88}"/>
              </a:ext>
            </a:extLst>
          </p:cNvPr>
          <p:cNvCxnSpPr>
            <a:cxnSpLocks/>
          </p:cNvCxnSpPr>
          <p:nvPr/>
        </p:nvCxnSpPr>
        <p:spPr>
          <a:xfrm>
            <a:off x="2088814" y="6343068"/>
            <a:ext cx="358051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1832E0F-0C5E-4BF8-B155-3506320A01EF}"/>
              </a:ext>
            </a:extLst>
          </p:cNvPr>
          <p:cNvSpPr txBox="1"/>
          <p:nvPr/>
        </p:nvSpPr>
        <p:spPr>
          <a:xfrm>
            <a:off x="9186985" y="4685650"/>
            <a:ext cx="1274620" cy="1015663"/>
          </a:xfrm>
          <a:prstGeom prst="rect">
            <a:avLst/>
          </a:prstGeom>
          <a:noFill/>
        </p:spPr>
        <p:txBody>
          <a:bodyPr wrap="square" rtlCol="0">
            <a:spAutoFit/>
          </a:bodyPr>
          <a:lstStyle/>
          <a:p>
            <a:r>
              <a:rPr lang="en-US" sz="2000" dirty="0"/>
              <a:t>Active</a:t>
            </a:r>
          </a:p>
          <a:p>
            <a:r>
              <a:rPr lang="en-US" sz="2000" dirty="0"/>
              <a:t>Frame</a:t>
            </a:r>
          </a:p>
          <a:p>
            <a:r>
              <a:rPr lang="en-US" sz="2000" dirty="0"/>
              <a:t>Buffer</a:t>
            </a:r>
          </a:p>
        </p:txBody>
      </p:sp>
      <p:cxnSp>
        <p:nvCxnSpPr>
          <p:cNvPr id="91" name="Straight Arrow Connector 90">
            <a:extLst>
              <a:ext uri="{FF2B5EF4-FFF2-40B4-BE49-F238E27FC236}">
                <a16:creationId xmlns:a16="http://schemas.microsoft.com/office/drawing/2014/main" id="{F8176F9D-F184-469B-820C-DDD2BF15D4C7}"/>
              </a:ext>
            </a:extLst>
          </p:cNvPr>
          <p:cNvCxnSpPr/>
          <p:nvPr/>
        </p:nvCxnSpPr>
        <p:spPr>
          <a:xfrm>
            <a:off x="7483106" y="5571837"/>
            <a:ext cx="1602256"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904F3C9-E7C0-4532-9098-EDBB59878449}"/>
              </a:ext>
            </a:extLst>
          </p:cNvPr>
          <p:cNvSpPr txBox="1"/>
          <p:nvPr/>
        </p:nvSpPr>
        <p:spPr>
          <a:xfrm>
            <a:off x="5421664" y="3341559"/>
            <a:ext cx="1655913" cy="400110"/>
          </a:xfrm>
          <a:prstGeom prst="rect">
            <a:avLst/>
          </a:prstGeom>
          <a:noFill/>
        </p:spPr>
        <p:txBody>
          <a:bodyPr wrap="square" rtlCol="0">
            <a:spAutoFit/>
          </a:bodyPr>
          <a:lstStyle/>
          <a:p>
            <a:r>
              <a:rPr lang="en-US" sz="2000" dirty="0"/>
              <a:t>texel address</a:t>
            </a:r>
          </a:p>
        </p:txBody>
      </p:sp>
      <p:sp>
        <p:nvSpPr>
          <p:cNvPr id="93" name="TextBox 92">
            <a:extLst>
              <a:ext uri="{FF2B5EF4-FFF2-40B4-BE49-F238E27FC236}">
                <a16:creationId xmlns:a16="http://schemas.microsoft.com/office/drawing/2014/main" id="{511732D2-81DF-429F-B893-F142B98928F2}"/>
              </a:ext>
            </a:extLst>
          </p:cNvPr>
          <p:cNvSpPr txBox="1"/>
          <p:nvPr/>
        </p:nvSpPr>
        <p:spPr>
          <a:xfrm>
            <a:off x="9186985" y="5881147"/>
            <a:ext cx="1274620" cy="707886"/>
          </a:xfrm>
          <a:prstGeom prst="rect">
            <a:avLst/>
          </a:prstGeom>
          <a:noFill/>
        </p:spPr>
        <p:txBody>
          <a:bodyPr wrap="square" rtlCol="0">
            <a:spAutoFit/>
          </a:bodyPr>
          <a:lstStyle/>
          <a:p>
            <a:r>
              <a:rPr lang="en-US" sz="2000" dirty="0"/>
              <a:t>Depth</a:t>
            </a:r>
          </a:p>
          <a:p>
            <a:r>
              <a:rPr lang="en-US" sz="2000" dirty="0"/>
              <a:t>Buffer</a:t>
            </a:r>
          </a:p>
        </p:txBody>
      </p:sp>
      <p:sp>
        <p:nvSpPr>
          <p:cNvPr id="94" name="TextBox 93">
            <a:extLst>
              <a:ext uri="{FF2B5EF4-FFF2-40B4-BE49-F238E27FC236}">
                <a16:creationId xmlns:a16="http://schemas.microsoft.com/office/drawing/2014/main" id="{4530DCA5-FAD8-46CC-9F71-6E2A7B454AF3}"/>
              </a:ext>
            </a:extLst>
          </p:cNvPr>
          <p:cNvSpPr txBox="1"/>
          <p:nvPr/>
        </p:nvSpPr>
        <p:spPr>
          <a:xfrm>
            <a:off x="3206322" y="5967510"/>
            <a:ext cx="1655913" cy="400110"/>
          </a:xfrm>
          <a:prstGeom prst="rect">
            <a:avLst/>
          </a:prstGeom>
          <a:noFill/>
        </p:spPr>
        <p:txBody>
          <a:bodyPr wrap="square" rtlCol="0">
            <a:spAutoFit/>
          </a:bodyPr>
          <a:lstStyle/>
          <a:p>
            <a:r>
              <a:rPr lang="en-US" sz="2000" dirty="0"/>
              <a:t>depth</a:t>
            </a:r>
          </a:p>
        </p:txBody>
      </p:sp>
      <p:sp>
        <p:nvSpPr>
          <p:cNvPr id="95" name="TextBox 94">
            <a:extLst>
              <a:ext uri="{FF2B5EF4-FFF2-40B4-BE49-F238E27FC236}">
                <a16:creationId xmlns:a16="http://schemas.microsoft.com/office/drawing/2014/main" id="{78F7998B-97C7-4EEE-B4BC-51E1434B9F37}"/>
              </a:ext>
            </a:extLst>
          </p:cNvPr>
          <p:cNvSpPr txBox="1"/>
          <p:nvPr/>
        </p:nvSpPr>
        <p:spPr>
          <a:xfrm>
            <a:off x="3192740" y="5199489"/>
            <a:ext cx="1655913" cy="400110"/>
          </a:xfrm>
          <a:prstGeom prst="rect">
            <a:avLst/>
          </a:prstGeom>
          <a:noFill/>
        </p:spPr>
        <p:txBody>
          <a:bodyPr wrap="square" rtlCol="0">
            <a:spAutoFit/>
          </a:bodyPr>
          <a:lstStyle/>
          <a:p>
            <a:r>
              <a:rPr lang="en-US" sz="2000" dirty="0"/>
              <a:t>RGBA color</a:t>
            </a:r>
          </a:p>
        </p:txBody>
      </p:sp>
      <p:cxnSp>
        <p:nvCxnSpPr>
          <p:cNvPr id="96" name="Straight Arrow Connector 95">
            <a:extLst>
              <a:ext uri="{FF2B5EF4-FFF2-40B4-BE49-F238E27FC236}">
                <a16:creationId xmlns:a16="http://schemas.microsoft.com/office/drawing/2014/main" id="{F14C2C67-119C-4426-AF38-DD2F59A46AE5}"/>
              </a:ext>
            </a:extLst>
          </p:cNvPr>
          <p:cNvCxnSpPr>
            <a:cxnSpLocks/>
          </p:cNvCxnSpPr>
          <p:nvPr/>
        </p:nvCxnSpPr>
        <p:spPr>
          <a:xfrm>
            <a:off x="8817154" y="5620186"/>
            <a:ext cx="615" cy="44363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C1F38C9-2361-4763-AE57-33ED7E3C255F}"/>
              </a:ext>
            </a:extLst>
          </p:cNvPr>
          <p:cNvCxnSpPr>
            <a:cxnSpLocks/>
          </p:cNvCxnSpPr>
          <p:nvPr/>
        </p:nvCxnSpPr>
        <p:spPr>
          <a:xfrm>
            <a:off x="8819535" y="6049818"/>
            <a:ext cx="27506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B6E04ED-5252-437A-B492-62AB846ED921}"/>
              </a:ext>
            </a:extLst>
          </p:cNvPr>
          <p:cNvCxnSpPr/>
          <p:nvPr/>
        </p:nvCxnSpPr>
        <p:spPr>
          <a:xfrm>
            <a:off x="7469253" y="6333832"/>
            <a:ext cx="1602256" cy="0"/>
          </a:xfrm>
          <a:prstGeom prst="straightConnector1">
            <a:avLst/>
          </a:prstGeom>
          <a:ln w="2540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C6EFF4F-50CD-4107-B25C-ADB74B2EFC96}"/>
              </a:ext>
            </a:extLst>
          </p:cNvPr>
          <p:cNvSpPr txBox="1"/>
          <p:nvPr/>
        </p:nvSpPr>
        <p:spPr>
          <a:xfrm>
            <a:off x="7790623" y="5206077"/>
            <a:ext cx="1655913" cy="400110"/>
          </a:xfrm>
          <a:prstGeom prst="rect">
            <a:avLst/>
          </a:prstGeom>
          <a:noFill/>
        </p:spPr>
        <p:txBody>
          <a:bodyPr wrap="square" rtlCol="0">
            <a:spAutoFit/>
          </a:bodyPr>
          <a:lstStyle/>
          <a:p>
            <a:r>
              <a:rPr lang="en-US" sz="2000" dirty="0"/>
              <a:t>RGBA</a:t>
            </a:r>
          </a:p>
        </p:txBody>
      </p:sp>
      <p:sp>
        <p:nvSpPr>
          <p:cNvPr id="104" name="TextBox 103">
            <a:extLst>
              <a:ext uri="{FF2B5EF4-FFF2-40B4-BE49-F238E27FC236}">
                <a16:creationId xmlns:a16="http://schemas.microsoft.com/office/drawing/2014/main" id="{2F4BAE5B-C827-4E7B-8370-6F263A6634EF}"/>
              </a:ext>
            </a:extLst>
          </p:cNvPr>
          <p:cNvSpPr txBox="1"/>
          <p:nvPr/>
        </p:nvSpPr>
        <p:spPr>
          <a:xfrm>
            <a:off x="7790623" y="5967510"/>
            <a:ext cx="1655913" cy="400110"/>
          </a:xfrm>
          <a:prstGeom prst="rect">
            <a:avLst/>
          </a:prstGeom>
          <a:noFill/>
        </p:spPr>
        <p:txBody>
          <a:bodyPr wrap="square" rtlCol="0">
            <a:spAutoFit/>
          </a:bodyPr>
          <a:lstStyle/>
          <a:p>
            <a:r>
              <a:rPr lang="en-US" sz="2000" dirty="0"/>
              <a:t>depth</a:t>
            </a:r>
          </a:p>
        </p:txBody>
      </p:sp>
      <p:cxnSp>
        <p:nvCxnSpPr>
          <p:cNvPr id="108" name="Straight Connector 107">
            <a:extLst>
              <a:ext uri="{FF2B5EF4-FFF2-40B4-BE49-F238E27FC236}">
                <a16:creationId xmlns:a16="http://schemas.microsoft.com/office/drawing/2014/main" id="{B8A1E393-C6F6-4C93-9B11-4C8BBA9D1BBD}"/>
              </a:ext>
            </a:extLst>
          </p:cNvPr>
          <p:cNvCxnSpPr>
            <a:cxnSpLocks/>
          </p:cNvCxnSpPr>
          <p:nvPr/>
        </p:nvCxnSpPr>
        <p:spPr>
          <a:xfrm>
            <a:off x="8819535" y="5062004"/>
            <a:ext cx="0" cy="475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A1AFF5-4A6A-446B-B1E8-F41AFAB0DD05}"/>
              </a:ext>
            </a:extLst>
          </p:cNvPr>
          <p:cNvCxnSpPr>
            <a:cxnSpLocks/>
          </p:cNvCxnSpPr>
          <p:nvPr/>
        </p:nvCxnSpPr>
        <p:spPr>
          <a:xfrm>
            <a:off x="2401146" y="4558302"/>
            <a:ext cx="0" cy="102334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17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4CBE-8EDE-4698-B497-22CBB5384FC1}"/>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BFBBD4DC-1ADD-4080-B96A-92D2577E77E9}"/>
              </a:ext>
            </a:extLst>
          </p:cNvPr>
          <p:cNvSpPr>
            <a:spLocks noGrp="1"/>
          </p:cNvSpPr>
          <p:nvPr>
            <p:ph idx="1"/>
          </p:nvPr>
        </p:nvSpPr>
        <p:spPr/>
        <p:txBody>
          <a:bodyPr/>
          <a:lstStyle/>
          <a:p>
            <a:r>
              <a:rPr lang="en-US" dirty="0"/>
              <a:t>The access to texture memory is much slower than the arithmetic speed of the individual GPU processors. So each processor is multithreaded, using register space to store the state of one thread’s computation while the processor continues with another thread of its SIMD program.</a:t>
            </a:r>
          </a:p>
        </p:txBody>
      </p:sp>
    </p:spTree>
    <p:extLst>
      <p:ext uri="{BB962C8B-B14F-4D97-AF65-F5344CB8AC3E}">
        <p14:creationId xmlns:p14="http://schemas.microsoft.com/office/powerpoint/2010/main" val="168092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F84E-E710-4C4D-AC73-948C8A82DDE9}"/>
              </a:ext>
            </a:extLst>
          </p:cNvPr>
          <p:cNvSpPr>
            <a:spLocks noGrp="1"/>
          </p:cNvSpPr>
          <p:nvPr>
            <p:ph type="title"/>
          </p:nvPr>
        </p:nvSpPr>
        <p:spPr/>
        <p:txBody>
          <a:bodyPr/>
          <a:lstStyle/>
          <a:p>
            <a:r>
              <a:rPr lang="en-US" dirty="0"/>
              <a:t>Drawing lines</a:t>
            </a:r>
          </a:p>
        </p:txBody>
      </p:sp>
      <p:sp>
        <p:nvSpPr>
          <p:cNvPr id="3" name="Content Placeholder 2">
            <a:extLst>
              <a:ext uri="{FF2B5EF4-FFF2-40B4-BE49-F238E27FC236}">
                <a16:creationId xmlns:a16="http://schemas.microsoft.com/office/drawing/2014/main" id="{97E66960-CE56-462D-8C60-E450F31AF214}"/>
              </a:ext>
            </a:extLst>
          </p:cNvPr>
          <p:cNvSpPr>
            <a:spLocks noGrp="1"/>
          </p:cNvSpPr>
          <p:nvPr>
            <p:ph idx="1"/>
          </p:nvPr>
        </p:nvSpPr>
        <p:spPr/>
        <p:txBody>
          <a:bodyPr/>
          <a:lstStyle/>
          <a:p>
            <a:pPr>
              <a:lnSpc>
                <a:spcPct val="200000"/>
              </a:lnSpc>
            </a:pPr>
            <a:r>
              <a:rPr lang="en-US" dirty="0"/>
              <a:t>The rest of this lecture is about programs to draw lines in software.</a:t>
            </a:r>
          </a:p>
          <a:p>
            <a:pPr>
              <a:lnSpc>
                <a:spcPct val="200000"/>
              </a:lnSpc>
            </a:pPr>
            <a:r>
              <a:rPr lang="en-US" dirty="0"/>
              <a:t>We start by deriving the two-point equation for a line.</a:t>
            </a:r>
          </a:p>
        </p:txBody>
      </p:sp>
    </p:spTree>
    <p:extLst>
      <p:ext uri="{BB962C8B-B14F-4D97-AF65-F5344CB8AC3E}">
        <p14:creationId xmlns:p14="http://schemas.microsoft.com/office/powerpoint/2010/main" val="151499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700116"/>
            <a:ext cx="11009746" cy="523220"/>
          </a:xfrm>
          <a:prstGeom prst="rect">
            <a:avLst/>
          </a:prstGeom>
          <a:noFill/>
        </p:spPr>
        <p:txBody>
          <a:bodyPr wrap="square" rtlCol="0">
            <a:spAutoFit/>
          </a:bodyPr>
          <a:lstStyle/>
          <a:p>
            <a:r>
              <a:rPr lang="en-US" sz="2800" dirty="0"/>
              <a:t>Two-point equation for a line through points P1 = (x1, y1) and P2 = (x2, y2):</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0310"/>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515" y="4404386"/>
            <a:ext cx="1474237" cy="400110"/>
          </a:xfrm>
          <a:prstGeom prst="rect">
            <a:avLst/>
          </a:prstGeom>
          <a:noFill/>
        </p:spPr>
        <p:txBody>
          <a:bodyPr wrap="square" rtlCol="0">
            <a:spAutoFit/>
          </a:bodyPr>
          <a:lstStyle/>
          <a:p>
            <a:r>
              <a:rPr lang="en-US" sz="2000" dirty="0"/>
              <a:t>P1 = (x1, y1)</a:t>
            </a:r>
          </a:p>
        </p:txBody>
      </p:sp>
      <p:sp>
        <p:nvSpPr>
          <p:cNvPr id="27" name="TextBox 26">
            <a:extLst>
              <a:ext uri="{FF2B5EF4-FFF2-40B4-BE49-F238E27FC236}">
                <a16:creationId xmlns:a16="http://schemas.microsoft.com/office/drawing/2014/main" id="{E237EADD-5E15-4ABA-8102-BCDE21D5DB19}"/>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28" name="TextBox 27">
            <a:extLst>
              <a:ext uri="{FF2B5EF4-FFF2-40B4-BE49-F238E27FC236}">
                <a16:creationId xmlns:a16="http://schemas.microsoft.com/office/drawing/2014/main" id="{F05EA1F3-B150-4136-AFE0-F266148ACFC0}"/>
              </a:ext>
            </a:extLst>
          </p:cNvPr>
          <p:cNvSpPr txBox="1"/>
          <p:nvPr/>
        </p:nvSpPr>
        <p:spPr>
          <a:xfrm>
            <a:off x="7465524" y="5631822"/>
            <a:ext cx="615909" cy="400110"/>
          </a:xfrm>
          <a:prstGeom prst="rect">
            <a:avLst/>
          </a:prstGeom>
          <a:noFill/>
        </p:spPr>
        <p:txBody>
          <a:bodyPr wrap="square" rtlCol="0">
            <a:spAutoFit/>
          </a:bodyPr>
          <a:lstStyle/>
          <a:p>
            <a:r>
              <a:rPr lang="en-US" sz="2000" dirty="0"/>
              <a:t>X</a:t>
            </a:r>
          </a:p>
        </p:txBody>
      </p:sp>
      <p:cxnSp>
        <p:nvCxnSpPr>
          <p:cNvPr id="29" name="Straight Arrow Connector 28">
            <a:extLst>
              <a:ext uri="{FF2B5EF4-FFF2-40B4-BE49-F238E27FC236}">
                <a16:creationId xmlns:a16="http://schemas.microsoft.com/office/drawing/2014/main" id="{A92209AC-15B8-4D22-ADE7-0C5AD71201C7}"/>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43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6" y="700116"/>
            <a:ext cx="11086897" cy="954107"/>
          </a:xfrm>
          <a:prstGeom prst="rect">
            <a:avLst/>
          </a:prstGeom>
          <a:noFill/>
        </p:spPr>
        <p:txBody>
          <a:bodyPr wrap="square" rtlCol="0">
            <a:spAutoFit/>
          </a:bodyPr>
          <a:lstStyle/>
          <a:p>
            <a:r>
              <a:rPr lang="en-US" sz="2800" dirty="0"/>
              <a:t>Two-point equation for a line through points P1 = (x1, y1) and P2 = (x2, y2):</a:t>
            </a:r>
          </a:p>
          <a:p>
            <a:r>
              <a:rPr lang="en-US" sz="2800" dirty="0"/>
              <a:t>For a general point P = (x, y) on the line, find an equation for y in terms of x.</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0310"/>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3250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515" y="4404386"/>
            <a:ext cx="1474237" cy="400110"/>
          </a:xfrm>
          <a:prstGeom prst="rect">
            <a:avLst/>
          </a:prstGeom>
          <a:noFill/>
        </p:spPr>
        <p:txBody>
          <a:bodyPr wrap="square" rtlCol="0">
            <a:spAutoFit/>
          </a:bodyPr>
          <a:lstStyle/>
          <a:p>
            <a:r>
              <a:rPr lang="en-US" sz="2000" dirty="0"/>
              <a:t>P1 = (x1, y1)</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615909"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735417" y="3401207"/>
            <a:ext cx="1076260" cy="400110"/>
          </a:xfrm>
          <a:prstGeom prst="rect">
            <a:avLst/>
          </a:prstGeom>
          <a:noFill/>
        </p:spPr>
        <p:txBody>
          <a:bodyPr wrap="square" rtlCol="0">
            <a:spAutoFit/>
          </a:bodyPr>
          <a:lstStyle/>
          <a:p>
            <a:r>
              <a:rPr lang="en-US" sz="2000" dirty="0"/>
              <a:t>P = (x, y)</a:t>
            </a:r>
          </a:p>
        </p:txBody>
      </p:sp>
      <p:sp>
        <p:nvSpPr>
          <p:cNvPr id="27" name="TextBox 26">
            <a:extLst>
              <a:ext uri="{FF2B5EF4-FFF2-40B4-BE49-F238E27FC236}">
                <a16:creationId xmlns:a16="http://schemas.microsoft.com/office/drawing/2014/main" id="{24C24038-1D76-4818-A701-EF326343FF0C}"/>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28" name="TextBox 27">
            <a:extLst>
              <a:ext uri="{FF2B5EF4-FFF2-40B4-BE49-F238E27FC236}">
                <a16:creationId xmlns:a16="http://schemas.microsoft.com/office/drawing/2014/main" id="{6B853A45-9DA7-4603-B31A-E93FD4709CC8}"/>
              </a:ext>
            </a:extLst>
          </p:cNvPr>
          <p:cNvSpPr txBox="1"/>
          <p:nvPr/>
        </p:nvSpPr>
        <p:spPr>
          <a:xfrm>
            <a:off x="7465524" y="5631822"/>
            <a:ext cx="615909" cy="400110"/>
          </a:xfrm>
          <a:prstGeom prst="rect">
            <a:avLst/>
          </a:prstGeom>
          <a:noFill/>
        </p:spPr>
        <p:txBody>
          <a:bodyPr wrap="square" rtlCol="0">
            <a:spAutoFit/>
          </a:bodyPr>
          <a:lstStyle/>
          <a:p>
            <a:r>
              <a:rPr lang="en-US" sz="2000" dirty="0"/>
              <a:t>X</a:t>
            </a:r>
          </a:p>
        </p:txBody>
      </p:sp>
      <p:cxnSp>
        <p:nvCxnSpPr>
          <p:cNvPr id="29" name="Straight Arrow Connector 28">
            <a:extLst>
              <a:ext uri="{FF2B5EF4-FFF2-40B4-BE49-F238E27FC236}">
                <a16:creationId xmlns:a16="http://schemas.microsoft.com/office/drawing/2014/main" id="{AA72F381-B3EE-4841-853C-42858D388FC3}"/>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86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3250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245" y="4402760"/>
            <a:ext cx="1446530" cy="400110"/>
          </a:xfrm>
          <a:prstGeom prst="rect">
            <a:avLst/>
          </a:prstGeom>
          <a:noFill/>
        </p:spPr>
        <p:txBody>
          <a:bodyPr wrap="square" rtlCol="0">
            <a:spAutoFit/>
          </a:bodyPr>
          <a:lstStyle/>
          <a:p>
            <a:r>
              <a:rPr lang="en-US" sz="2000" dirty="0"/>
              <a:t>P1 = (x1, y1)</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615909"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735417" y="3401207"/>
            <a:ext cx="1076260" cy="400110"/>
          </a:xfrm>
          <a:prstGeom prst="rect">
            <a:avLst/>
          </a:prstGeom>
          <a:noFill/>
        </p:spPr>
        <p:txBody>
          <a:bodyPr wrap="square" rtlCol="0">
            <a:spAutoFit/>
          </a:bodyPr>
          <a:lstStyle/>
          <a:p>
            <a:r>
              <a:rPr lang="en-US" sz="2000" dirty="0"/>
              <a:t>P = (x, y)</a:t>
            </a:r>
          </a:p>
        </p:txBody>
      </p:sp>
      <p:sp>
        <p:nvSpPr>
          <p:cNvPr id="27" name="TextBox 26">
            <a:extLst>
              <a:ext uri="{FF2B5EF4-FFF2-40B4-BE49-F238E27FC236}">
                <a16:creationId xmlns:a16="http://schemas.microsoft.com/office/drawing/2014/main" id="{DEDE2BEC-6DFD-4B45-97AB-B1CEB5D1863A}"/>
              </a:ext>
            </a:extLst>
          </p:cNvPr>
          <p:cNvSpPr txBox="1"/>
          <p:nvPr/>
        </p:nvSpPr>
        <p:spPr>
          <a:xfrm>
            <a:off x="6068833" y="4352889"/>
            <a:ext cx="615910" cy="400110"/>
          </a:xfrm>
          <a:prstGeom prst="rect">
            <a:avLst/>
          </a:prstGeom>
          <a:noFill/>
        </p:spPr>
        <p:txBody>
          <a:bodyPr wrap="square" rtlCol="0">
            <a:spAutoFit/>
          </a:bodyPr>
          <a:lstStyle/>
          <a:p>
            <a:r>
              <a:rPr lang="en-US" sz="2000" dirty="0"/>
              <a:t>B</a:t>
            </a:r>
          </a:p>
        </p:txBody>
      </p:sp>
      <p:sp>
        <p:nvSpPr>
          <p:cNvPr id="28" name="TextBox 27">
            <a:extLst>
              <a:ext uri="{FF2B5EF4-FFF2-40B4-BE49-F238E27FC236}">
                <a16:creationId xmlns:a16="http://schemas.microsoft.com/office/drawing/2014/main" id="{8DAE818F-1E76-4A37-B9D5-7782BC587779}"/>
              </a:ext>
            </a:extLst>
          </p:cNvPr>
          <p:cNvSpPr txBox="1"/>
          <p:nvPr/>
        </p:nvSpPr>
        <p:spPr>
          <a:xfrm>
            <a:off x="4692880" y="4380285"/>
            <a:ext cx="615910" cy="400110"/>
          </a:xfrm>
          <a:prstGeom prst="rect">
            <a:avLst/>
          </a:prstGeom>
          <a:noFill/>
        </p:spPr>
        <p:txBody>
          <a:bodyPr wrap="square" rtlCol="0">
            <a:spAutoFit/>
          </a:bodyPr>
          <a:lstStyle/>
          <a:p>
            <a:r>
              <a:rPr lang="en-US" sz="2000" dirty="0"/>
              <a:t>A</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707886"/>
          </a:xfrm>
          <a:prstGeom prst="rect">
            <a:avLst/>
          </a:prstGeom>
          <a:noFill/>
        </p:spPr>
        <p:txBody>
          <a:bodyPr wrap="square" rtlCol="0">
            <a:spAutoFit/>
          </a:bodyPr>
          <a:lstStyle/>
          <a:p>
            <a:r>
              <a:rPr lang="en-US" sz="2000" dirty="0"/>
              <a:t>Triangle P A P1 is similar to triangle P2 B P1</a:t>
            </a:r>
            <a:endParaRPr lang="en-US" sz="1400" dirty="0"/>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5524" y="5631822"/>
            <a:ext cx="615909" cy="400110"/>
          </a:xfrm>
          <a:prstGeom prst="rect">
            <a:avLst/>
          </a:prstGeom>
          <a:noFill/>
        </p:spPr>
        <p:txBody>
          <a:bodyPr wrap="square" rtlCol="0">
            <a:spAutoFit/>
          </a:bodyPr>
          <a:lstStyle/>
          <a:p>
            <a:r>
              <a:rPr lang="en-US" sz="2000" dirty="0"/>
              <a:t>X</a:t>
            </a:r>
          </a:p>
        </p:txBody>
      </p:sp>
      <p:cxnSp>
        <p:nvCxnSpPr>
          <p:cNvPr id="42" name="Straight Arrow Connector 41">
            <a:extLst>
              <a:ext uri="{FF2B5EF4-FFF2-40B4-BE49-F238E27FC236}">
                <a16:creationId xmlns:a16="http://schemas.microsoft.com/office/drawing/2014/main" id="{6EE32430-D4EC-4267-B696-01354269C551}"/>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4F96825-2167-4E39-A7CA-D0A0CB6E8A92}"/>
              </a:ext>
            </a:extLst>
          </p:cNvPr>
          <p:cNvSpPr txBox="1"/>
          <p:nvPr/>
        </p:nvSpPr>
        <p:spPr>
          <a:xfrm>
            <a:off x="692727" y="700116"/>
            <a:ext cx="11009746" cy="523220"/>
          </a:xfrm>
          <a:prstGeom prst="rect">
            <a:avLst/>
          </a:prstGeom>
          <a:noFill/>
        </p:spPr>
        <p:txBody>
          <a:bodyPr wrap="square" rtlCol="0">
            <a:spAutoFit/>
          </a:bodyPr>
          <a:lstStyle/>
          <a:p>
            <a:r>
              <a:rPr lang="en-US" sz="2800" dirty="0"/>
              <a:t>Two-point equation for a line through points P1 = (x1, y1) and P2 = (x2, y2):</a:t>
            </a:r>
          </a:p>
        </p:txBody>
      </p:sp>
    </p:spTree>
    <p:extLst>
      <p:ext uri="{BB962C8B-B14F-4D97-AF65-F5344CB8AC3E}">
        <p14:creationId xmlns:p14="http://schemas.microsoft.com/office/powerpoint/2010/main" val="42555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822036"/>
            <a:ext cx="11009746" cy="523220"/>
          </a:xfrm>
          <a:prstGeom prst="rect">
            <a:avLst/>
          </a:prstGeom>
          <a:noFill/>
        </p:spPr>
        <p:txBody>
          <a:bodyPr wrap="square" rtlCol="0">
            <a:spAutoFit/>
          </a:bodyPr>
          <a:lstStyle/>
          <a:p>
            <a:r>
              <a:rPr lang="en-US" sz="2800" dirty="0"/>
              <a:t>Two-point equation for a line through points P1 = (x1, y1) and P2 = (x2, y2):</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3250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245" y="4402760"/>
            <a:ext cx="1446530" cy="400110"/>
          </a:xfrm>
          <a:prstGeom prst="rect">
            <a:avLst/>
          </a:prstGeom>
          <a:noFill/>
        </p:spPr>
        <p:txBody>
          <a:bodyPr wrap="square" rtlCol="0">
            <a:spAutoFit/>
          </a:bodyPr>
          <a:lstStyle/>
          <a:p>
            <a:r>
              <a:rPr lang="en-US" sz="2000" dirty="0"/>
              <a:t>P1 = (x1, y1)</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615909"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735417" y="3401207"/>
            <a:ext cx="1076260" cy="400110"/>
          </a:xfrm>
          <a:prstGeom prst="rect">
            <a:avLst/>
          </a:prstGeom>
          <a:noFill/>
        </p:spPr>
        <p:txBody>
          <a:bodyPr wrap="square" rtlCol="0">
            <a:spAutoFit/>
          </a:bodyPr>
          <a:lstStyle/>
          <a:p>
            <a:r>
              <a:rPr lang="en-US" sz="2000" dirty="0"/>
              <a:t>P = (x, y)</a:t>
            </a:r>
          </a:p>
        </p:txBody>
      </p:sp>
      <p:sp>
        <p:nvSpPr>
          <p:cNvPr id="27" name="TextBox 26">
            <a:extLst>
              <a:ext uri="{FF2B5EF4-FFF2-40B4-BE49-F238E27FC236}">
                <a16:creationId xmlns:a16="http://schemas.microsoft.com/office/drawing/2014/main" id="{DEDE2BEC-6DFD-4B45-97AB-B1CEB5D1863A}"/>
              </a:ext>
            </a:extLst>
          </p:cNvPr>
          <p:cNvSpPr txBox="1"/>
          <p:nvPr/>
        </p:nvSpPr>
        <p:spPr>
          <a:xfrm>
            <a:off x="6068833" y="4352889"/>
            <a:ext cx="615910" cy="400110"/>
          </a:xfrm>
          <a:prstGeom prst="rect">
            <a:avLst/>
          </a:prstGeom>
          <a:noFill/>
        </p:spPr>
        <p:txBody>
          <a:bodyPr wrap="square" rtlCol="0">
            <a:spAutoFit/>
          </a:bodyPr>
          <a:lstStyle/>
          <a:p>
            <a:r>
              <a:rPr lang="en-US" sz="2000" dirty="0"/>
              <a:t>B</a:t>
            </a:r>
          </a:p>
        </p:txBody>
      </p:sp>
      <p:sp>
        <p:nvSpPr>
          <p:cNvPr id="28" name="TextBox 27">
            <a:extLst>
              <a:ext uri="{FF2B5EF4-FFF2-40B4-BE49-F238E27FC236}">
                <a16:creationId xmlns:a16="http://schemas.microsoft.com/office/drawing/2014/main" id="{8DAE818F-1E76-4A37-B9D5-7782BC587779}"/>
              </a:ext>
            </a:extLst>
          </p:cNvPr>
          <p:cNvSpPr txBox="1"/>
          <p:nvPr/>
        </p:nvSpPr>
        <p:spPr>
          <a:xfrm>
            <a:off x="4692880" y="4380285"/>
            <a:ext cx="615910" cy="400110"/>
          </a:xfrm>
          <a:prstGeom prst="rect">
            <a:avLst/>
          </a:prstGeom>
          <a:noFill/>
        </p:spPr>
        <p:txBody>
          <a:bodyPr wrap="square" rtlCol="0">
            <a:spAutoFit/>
          </a:bodyPr>
          <a:lstStyle/>
          <a:p>
            <a:r>
              <a:rPr lang="en-US" sz="2000" dirty="0"/>
              <a:t>A</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2462213"/>
          </a:xfrm>
          <a:prstGeom prst="rect">
            <a:avLst/>
          </a:prstGeom>
          <a:noFill/>
        </p:spPr>
        <p:txBody>
          <a:bodyPr wrap="square" rtlCol="0">
            <a:spAutoFit/>
          </a:bodyPr>
          <a:lstStyle/>
          <a:p>
            <a:r>
              <a:rPr lang="en-US" sz="2000" dirty="0"/>
              <a:t>Triangle P A P1 is similar to triangle P2 B P1. So the ratio of the vertical side to the horizontal side is the same for each:</a:t>
            </a:r>
          </a:p>
          <a:p>
            <a:endParaRPr lang="en-US" sz="1400" dirty="0"/>
          </a:p>
          <a:p>
            <a:r>
              <a:rPr lang="en-US" sz="2000" dirty="0"/>
              <a:t> P A            P2 B</a:t>
            </a:r>
          </a:p>
          <a:p>
            <a:endParaRPr lang="en-US" sz="600" dirty="0"/>
          </a:p>
          <a:p>
            <a:r>
              <a:rPr lang="en-US" sz="2000" dirty="0"/>
              <a:t> A P1          B P1</a:t>
            </a:r>
          </a:p>
          <a:p>
            <a:endParaRPr lang="en-US" sz="1400" dirty="0"/>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5524" y="5631822"/>
            <a:ext cx="615909" cy="400110"/>
          </a:xfrm>
          <a:prstGeom prst="rect">
            <a:avLst/>
          </a:prstGeom>
          <a:noFill/>
        </p:spPr>
        <p:txBody>
          <a:bodyPr wrap="square" rtlCol="0">
            <a:spAutoFit/>
          </a:bodyPr>
          <a:lstStyle/>
          <a:p>
            <a:r>
              <a:rPr lang="en-US" sz="2000" dirty="0"/>
              <a:t>X</a:t>
            </a:r>
          </a:p>
        </p:txBody>
      </p:sp>
      <p:cxnSp>
        <p:nvCxnSpPr>
          <p:cNvPr id="8" name="Straight Connector 7">
            <a:extLst>
              <a:ext uri="{FF2B5EF4-FFF2-40B4-BE49-F238E27FC236}">
                <a16:creationId xmlns:a16="http://schemas.microsoft.com/office/drawing/2014/main" id="{CC7C826C-BDDE-420E-888B-5BF2DD2BA8C4}"/>
              </a:ext>
            </a:extLst>
          </p:cNvPr>
          <p:cNvCxnSpPr>
            <a:cxnSpLocks/>
          </p:cNvCxnSpPr>
          <p:nvPr/>
        </p:nvCxnSpPr>
        <p:spPr>
          <a:xfrm>
            <a:off x="7956781" y="4075490"/>
            <a:ext cx="477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7DB99D-DF20-4B9C-A4DA-F5A4DA0284E3}"/>
              </a:ext>
            </a:extLst>
          </p:cNvPr>
          <p:cNvCxnSpPr>
            <a:cxnSpLocks/>
          </p:cNvCxnSpPr>
          <p:nvPr/>
        </p:nvCxnSpPr>
        <p:spPr>
          <a:xfrm>
            <a:off x="8973825" y="4080252"/>
            <a:ext cx="5054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A7B2C-678A-4588-92CB-9FD7C0088FE6}"/>
              </a:ext>
            </a:extLst>
          </p:cNvPr>
          <p:cNvSpPr txBox="1"/>
          <p:nvPr/>
        </p:nvSpPr>
        <p:spPr>
          <a:xfrm>
            <a:off x="8561513" y="3882334"/>
            <a:ext cx="300082" cy="369332"/>
          </a:xfrm>
          <a:prstGeom prst="rect">
            <a:avLst/>
          </a:prstGeom>
          <a:noFill/>
        </p:spPr>
        <p:txBody>
          <a:bodyPr wrap="none" rtlCol="0">
            <a:spAutoFit/>
          </a:bodyPr>
          <a:lstStyle/>
          <a:p>
            <a:r>
              <a:rPr lang="en-US" dirty="0"/>
              <a:t>=</a:t>
            </a:r>
          </a:p>
        </p:txBody>
      </p:sp>
      <p:cxnSp>
        <p:nvCxnSpPr>
          <p:cNvPr id="42" name="Straight Arrow Connector 41">
            <a:extLst>
              <a:ext uri="{FF2B5EF4-FFF2-40B4-BE49-F238E27FC236}">
                <a16:creationId xmlns:a16="http://schemas.microsoft.com/office/drawing/2014/main" id="{6EE32430-D4EC-4267-B696-01354269C551}"/>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47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3119-CAC0-4FAE-B285-C0545CA3EE42}"/>
              </a:ext>
            </a:extLst>
          </p:cNvPr>
          <p:cNvSpPr>
            <a:spLocks noGrp="1"/>
          </p:cNvSpPr>
          <p:nvPr>
            <p:ph type="title"/>
          </p:nvPr>
        </p:nvSpPr>
        <p:spPr/>
        <p:txBody>
          <a:bodyPr/>
          <a:lstStyle/>
          <a:p>
            <a:r>
              <a:rPr lang="en-US" dirty="0"/>
              <a:t>Display technology</a:t>
            </a:r>
          </a:p>
        </p:txBody>
      </p:sp>
      <p:pic>
        <p:nvPicPr>
          <p:cNvPr id="5" name="Content Placeholder 4">
            <a:extLst>
              <a:ext uri="{FF2B5EF4-FFF2-40B4-BE49-F238E27FC236}">
                <a16:creationId xmlns:a16="http://schemas.microsoft.com/office/drawing/2014/main" id="{9EAA0D4B-30B6-4C11-A94E-F4E914766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3309120" y="1360539"/>
            <a:ext cx="5740611" cy="5132336"/>
          </a:xfrm>
        </p:spPr>
      </p:pic>
    </p:spTree>
    <p:extLst>
      <p:ext uri="{BB962C8B-B14F-4D97-AF65-F5344CB8AC3E}">
        <p14:creationId xmlns:p14="http://schemas.microsoft.com/office/powerpoint/2010/main" val="360110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822036"/>
            <a:ext cx="11009746" cy="523220"/>
          </a:xfrm>
          <a:prstGeom prst="rect">
            <a:avLst/>
          </a:prstGeom>
          <a:noFill/>
        </p:spPr>
        <p:txBody>
          <a:bodyPr wrap="square" rtlCol="0">
            <a:spAutoFit/>
          </a:bodyPr>
          <a:lstStyle/>
          <a:p>
            <a:r>
              <a:rPr lang="en-US" sz="2800" dirty="0"/>
              <a:t>Two-point equation for a line through points P1 = (x1, y1) and P2 = (x2, y2):</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3250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245" y="4402760"/>
            <a:ext cx="1474238" cy="400110"/>
          </a:xfrm>
          <a:prstGeom prst="rect">
            <a:avLst/>
          </a:prstGeom>
          <a:noFill/>
        </p:spPr>
        <p:txBody>
          <a:bodyPr wrap="square" rtlCol="0">
            <a:spAutoFit/>
          </a:bodyPr>
          <a:lstStyle/>
          <a:p>
            <a:r>
              <a:rPr lang="en-US" sz="2000" dirty="0"/>
              <a:t>P1 = (x1, y1)</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615909"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735417" y="3401207"/>
            <a:ext cx="1076260" cy="400110"/>
          </a:xfrm>
          <a:prstGeom prst="rect">
            <a:avLst/>
          </a:prstGeom>
          <a:noFill/>
        </p:spPr>
        <p:txBody>
          <a:bodyPr wrap="square" rtlCol="0">
            <a:spAutoFit/>
          </a:bodyPr>
          <a:lstStyle/>
          <a:p>
            <a:r>
              <a:rPr lang="en-US" sz="2000" dirty="0"/>
              <a:t>P = (x, y)</a:t>
            </a:r>
          </a:p>
        </p:txBody>
      </p:sp>
      <p:sp>
        <p:nvSpPr>
          <p:cNvPr id="27" name="TextBox 26">
            <a:extLst>
              <a:ext uri="{FF2B5EF4-FFF2-40B4-BE49-F238E27FC236}">
                <a16:creationId xmlns:a16="http://schemas.microsoft.com/office/drawing/2014/main" id="{DEDE2BEC-6DFD-4B45-97AB-B1CEB5D1863A}"/>
              </a:ext>
            </a:extLst>
          </p:cNvPr>
          <p:cNvSpPr txBox="1"/>
          <p:nvPr/>
        </p:nvSpPr>
        <p:spPr>
          <a:xfrm>
            <a:off x="6068833" y="4352889"/>
            <a:ext cx="615910" cy="400110"/>
          </a:xfrm>
          <a:prstGeom prst="rect">
            <a:avLst/>
          </a:prstGeom>
          <a:noFill/>
        </p:spPr>
        <p:txBody>
          <a:bodyPr wrap="square" rtlCol="0">
            <a:spAutoFit/>
          </a:bodyPr>
          <a:lstStyle/>
          <a:p>
            <a:r>
              <a:rPr lang="en-US" sz="2000" dirty="0"/>
              <a:t>B</a:t>
            </a:r>
          </a:p>
        </p:txBody>
      </p:sp>
      <p:sp>
        <p:nvSpPr>
          <p:cNvPr id="28" name="TextBox 27">
            <a:extLst>
              <a:ext uri="{FF2B5EF4-FFF2-40B4-BE49-F238E27FC236}">
                <a16:creationId xmlns:a16="http://schemas.microsoft.com/office/drawing/2014/main" id="{8DAE818F-1E76-4A37-B9D5-7782BC587779}"/>
              </a:ext>
            </a:extLst>
          </p:cNvPr>
          <p:cNvSpPr txBox="1"/>
          <p:nvPr/>
        </p:nvSpPr>
        <p:spPr>
          <a:xfrm>
            <a:off x="4692880" y="4380285"/>
            <a:ext cx="615910" cy="400110"/>
          </a:xfrm>
          <a:prstGeom prst="rect">
            <a:avLst/>
          </a:prstGeom>
          <a:noFill/>
        </p:spPr>
        <p:txBody>
          <a:bodyPr wrap="square" rtlCol="0">
            <a:spAutoFit/>
          </a:bodyPr>
          <a:lstStyle/>
          <a:p>
            <a:r>
              <a:rPr lang="en-US" sz="2000" dirty="0"/>
              <a:t>A</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3170099"/>
          </a:xfrm>
          <a:prstGeom prst="rect">
            <a:avLst/>
          </a:prstGeom>
          <a:noFill/>
        </p:spPr>
        <p:txBody>
          <a:bodyPr wrap="square" rtlCol="0">
            <a:spAutoFit/>
          </a:bodyPr>
          <a:lstStyle/>
          <a:p>
            <a:r>
              <a:rPr lang="en-US" sz="2000" dirty="0"/>
              <a:t>Triangle P A P1 is similar to triangle P2 B P1. So the ratio of the vertical side to the horizontal side is the same for each:</a:t>
            </a:r>
          </a:p>
          <a:p>
            <a:endParaRPr lang="en-US" sz="1400" dirty="0"/>
          </a:p>
          <a:p>
            <a:r>
              <a:rPr lang="en-US" sz="2000" dirty="0"/>
              <a:t> P A            P2 B       </a:t>
            </a:r>
          </a:p>
          <a:p>
            <a:endParaRPr lang="en-US" sz="600" dirty="0"/>
          </a:p>
          <a:p>
            <a:r>
              <a:rPr lang="en-US" sz="2000" dirty="0"/>
              <a:t> A P1          B P1</a:t>
            </a:r>
          </a:p>
          <a:p>
            <a:endParaRPr lang="en-US" sz="1400" dirty="0"/>
          </a:p>
          <a:p>
            <a:r>
              <a:rPr lang="en-US" sz="2000" dirty="0"/>
              <a:t>y – y1        y2 – y1 </a:t>
            </a:r>
          </a:p>
          <a:p>
            <a:endParaRPr lang="en-US" sz="600" dirty="0"/>
          </a:p>
          <a:p>
            <a:r>
              <a:rPr lang="en-US" sz="2000" dirty="0"/>
              <a:t>x – x1        x2 – x1      </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2374" y="5638826"/>
            <a:ext cx="615909" cy="400110"/>
          </a:xfrm>
          <a:prstGeom prst="rect">
            <a:avLst/>
          </a:prstGeom>
          <a:noFill/>
        </p:spPr>
        <p:txBody>
          <a:bodyPr wrap="square" rtlCol="0">
            <a:spAutoFit/>
          </a:bodyPr>
          <a:lstStyle/>
          <a:p>
            <a:r>
              <a:rPr lang="en-US" sz="2000" dirty="0"/>
              <a:t>X</a:t>
            </a:r>
          </a:p>
        </p:txBody>
      </p:sp>
      <p:cxnSp>
        <p:nvCxnSpPr>
          <p:cNvPr id="8" name="Straight Connector 7">
            <a:extLst>
              <a:ext uri="{FF2B5EF4-FFF2-40B4-BE49-F238E27FC236}">
                <a16:creationId xmlns:a16="http://schemas.microsoft.com/office/drawing/2014/main" id="{CC7C826C-BDDE-420E-888B-5BF2DD2BA8C4}"/>
              </a:ext>
            </a:extLst>
          </p:cNvPr>
          <p:cNvCxnSpPr>
            <a:cxnSpLocks/>
          </p:cNvCxnSpPr>
          <p:nvPr/>
        </p:nvCxnSpPr>
        <p:spPr>
          <a:xfrm>
            <a:off x="7956781" y="4075490"/>
            <a:ext cx="477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7DB99D-DF20-4B9C-A4DA-F5A4DA0284E3}"/>
              </a:ext>
            </a:extLst>
          </p:cNvPr>
          <p:cNvCxnSpPr>
            <a:cxnSpLocks/>
          </p:cNvCxnSpPr>
          <p:nvPr/>
        </p:nvCxnSpPr>
        <p:spPr>
          <a:xfrm>
            <a:off x="8973825" y="4080252"/>
            <a:ext cx="5054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A7B2C-678A-4588-92CB-9FD7C0088FE6}"/>
              </a:ext>
            </a:extLst>
          </p:cNvPr>
          <p:cNvSpPr txBox="1"/>
          <p:nvPr/>
        </p:nvSpPr>
        <p:spPr>
          <a:xfrm>
            <a:off x="8561513" y="3882334"/>
            <a:ext cx="300082" cy="369332"/>
          </a:xfrm>
          <a:prstGeom prst="rect">
            <a:avLst/>
          </a:prstGeom>
          <a:noFill/>
        </p:spPr>
        <p:txBody>
          <a:bodyPr wrap="none" rtlCol="0">
            <a:spAutoFit/>
          </a:bodyPr>
          <a:lstStyle/>
          <a:p>
            <a:r>
              <a:rPr lang="en-US" dirty="0"/>
              <a:t>=</a:t>
            </a:r>
          </a:p>
        </p:txBody>
      </p:sp>
      <p:cxnSp>
        <p:nvCxnSpPr>
          <p:cNvPr id="33" name="Straight Connector 32">
            <a:extLst>
              <a:ext uri="{FF2B5EF4-FFF2-40B4-BE49-F238E27FC236}">
                <a16:creationId xmlns:a16="http://schemas.microsoft.com/office/drawing/2014/main" id="{7FAD5B6E-9345-4906-8FD8-D99DA3A33A0E}"/>
              </a:ext>
            </a:extLst>
          </p:cNvPr>
          <p:cNvCxnSpPr>
            <a:cxnSpLocks/>
          </p:cNvCxnSpPr>
          <p:nvPr/>
        </p:nvCxnSpPr>
        <p:spPr>
          <a:xfrm>
            <a:off x="7890849" y="4988719"/>
            <a:ext cx="6398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6820CC-9AEA-4F62-8C6C-D812D294CE45}"/>
              </a:ext>
            </a:extLst>
          </p:cNvPr>
          <p:cNvCxnSpPr>
            <a:cxnSpLocks/>
          </p:cNvCxnSpPr>
          <p:nvPr/>
        </p:nvCxnSpPr>
        <p:spPr>
          <a:xfrm>
            <a:off x="8936154" y="4993482"/>
            <a:ext cx="7421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641F71E-157E-453C-8C64-0A9C01E9B181}"/>
              </a:ext>
            </a:extLst>
          </p:cNvPr>
          <p:cNvSpPr txBox="1"/>
          <p:nvPr/>
        </p:nvSpPr>
        <p:spPr>
          <a:xfrm>
            <a:off x="8660899" y="4792300"/>
            <a:ext cx="300082" cy="369332"/>
          </a:xfrm>
          <a:prstGeom prst="rect">
            <a:avLst/>
          </a:prstGeom>
          <a:noFill/>
        </p:spPr>
        <p:txBody>
          <a:bodyPr wrap="none" rtlCol="0">
            <a:spAutoFit/>
          </a:bodyPr>
          <a:lstStyle/>
          <a:p>
            <a:r>
              <a:rPr lang="en-US" dirty="0"/>
              <a:t>=</a:t>
            </a:r>
          </a:p>
        </p:txBody>
      </p:sp>
      <p:cxnSp>
        <p:nvCxnSpPr>
          <p:cNvPr id="42" name="Straight Arrow Connector 41">
            <a:extLst>
              <a:ext uri="{FF2B5EF4-FFF2-40B4-BE49-F238E27FC236}">
                <a16:creationId xmlns:a16="http://schemas.microsoft.com/office/drawing/2014/main" id="{CBDF5F8B-63E3-43A8-A437-3CEFFB150274}"/>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813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822036"/>
            <a:ext cx="11009746" cy="523220"/>
          </a:xfrm>
          <a:prstGeom prst="rect">
            <a:avLst/>
          </a:prstGeom>
          <a:noFill/>
        </p:spPr>
        <p:txBody>
          <a:bodyPr wrap="square" rtlCol="0">
            <a:spAutoFit/>
          </a:bodyPr>
          <a:lstStyle/>
          <a:p>
            <a:r>
              <a:rPr lang="en-US" sz="2800" dirty="0"/>
              <a:t>Two-point equation for a line through points P1 = (x1, y1) and P2 = (x2, y2):</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440873" y="4433459"/>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6096541" y="2776899"/>
            <a:ext cx="0" cy="3069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445495" y="2775535"/>
            <a:ext cx="46545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2887588" y="4437928"/>
            <a:ext cx="0" cy="141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0B05D3-78E4-439A-BAD4-DF5E189052DF}"/>
              </a:ext>
            </a:extLst>
          </p:cNvPr>
          <p:cNvSpPr/>
          <p:nvPr/>
        </p:nvSpPr>
        <p:spPr>
          <a:xfrm>
            <a:off x="6050361" y="273072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2850357" y="439175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3250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1035554" y="2585254"/>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691093" y="5824830"/>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5889645" y="5835909"/>
            <a:ext cx="615909" cy="400110"/>
          </a:xfrm>
          <a:prstGeom prst="rect">
            <a:avLst/>
          </a:prstGeom>
          <a:noFill/>
        </p:spPr>
        <p:txBody>
          <a:bodyPr wrap="square" rtlCol="0">
            <a:spAutoFit/>
          </a:bodyPr>
          <a:lstStyle/>
          <a:p>
            <a:r>
              <a:rPr lang="en-US" sz="2000" dirty="0"/>
              <a:t>x2</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045305" y="4227380"/>
            <a:ext cx="615909" cy="400110"/>
          </a:xfrm>
          <a:prstGeom prst="rect">
            <a:avLst/>
          </a:prstGeom>
          <a:noFill/>
        </p:spPr>
        <p:txBody>
          <a:bodyPr wrap="square" rtlCol="0">
            <a:spAutoFit/>
          </a:bodyPr>
          <a:lstStyle/>
          <a:p>
            <a:r>
              <a:rPr lang="en-US" sz="2000" dirty="0"/>
              <a:t>y1</a:t>
            </a:r>
          </a:p>
        </p:txBody>
      </p:sp>
      <p:sp>
        <p:nvSpPr>
          <p:cNvPr id="53" name="TextBox 52">
            <a:extLst>
              <a:ext uri="{FF2B5EF4-FFF2-40B4-BE49-F238E27FC236}">
                <a16:creationId xmlns:a16="http://schemas.microsoft.com/office/drawing/2014/main" id="{FEF2968B-2123-4204-BFC3-17455757A9D5}"/>
              </a:ext>
            </a:extLst>
          </p:cNvPr>
          <p:cNvSpPr txBox="1"/>
          <p:nvPr/>
        </p:nvSpPr>
        <p:spPr>
          <a:xfrm>
            <a:off x="6095460" y="2730723"/>
            <a:ext cx="1672568" cy="400110"/>
          </a:xfrm>
          <a:prstGeom prst="rect">
            <a:avLst/>
          </a:prstGeom>
          <a:noFill/>
        </p:spPr>
        <p:txBody>
          <a:bodyPr wrap="square" rtlCol="0">
            <a:spAutoFit/>
          </a:bodyPr>
          <a:lstStyle/>
          <a:p>
            <a:r>
              <a:rPr lang="en-US" sz="2000" dirty="0"/>
              <a:t>P2 = (x2, y2)</a:t>
            </a:r>
          </a:p>
        </p:txBody>
      </p:sp>
      <p:sp>
        <p:nvSpPr>
          <p:cNvPr id="54" name="TextBox 53">
            <a:extLst>
              <a:ext uri="{FF2B5EF4-FFF2-40B4-BE49-F238E27FC236}">
                <a16:creationId xmlns:a16="http://schemas.microsoft.com/office/drawing/2014/main" id="{80D866DA-84D5-47A9-BAE4-2501A375403A}"/>
              </a:ext>
            </a:extLst>
          </p:cNvPr>
          <p:cNvSpPr txBox="1"/>
          <p:nvPr/>
        </p:nvSpPr>
        <p:spPr>
          <a:xfrm>
            <a:off x="2867245" y="4402760"/>
            <a:ext cx="1474238" cy="400110"/>
          </a:xfrm>
          <a:prstGeom prst="rect">
            <a:avLst/>
          </a:prstGeom>
          <a:noFill/>
        </p:spPr>
        <p:txBody>
          <a:bodyPr wrap="square" rtlCol="0">
            <a:spAutoFit/>
          </a:bodyPr>
          <a:lstStyle/>
          <a:p>
            <a:r>
              <a:rPr lang="en-US" sz="2000" dirty="0"/>
              <a:t>P1 = (x1, y1)</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81584" y="5830552"/>
            <a:ext cx="615909"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735417" y="3401207"/>
            <a:ext cx="1076260" cy="400110"/>
          </a:xfrm>
          <a:prstGeom prst="rect">
            <a:avLst/>
          </a:prstGeom>
          <a:noFill/>
        </p:spPr>
        <p:txBody>
          <a:bodyPr wrap="square" rtlCol="0">
            <a:spAutoFit/>
          </a:bodyPr>
          <a:lstStyle/>
          <a:p>
            <a:r>
              <a:rPr lang="en-US" sz="2000" dirty="0"/>
              <a:t>P = (x, y)</a:t>
            </a:r>
          </a:p>
        </p:txBody>
      </p:sp>
      <p:sp>
        <p:nvSpPr>
          <p:cNvPr id="27" name="TextBox 26">
            <a:extLst>
              <a:ext uri="{FF2B5EF4-FFF2-40B4-BE49-F238E27FC236}">
                <a16:creationId xmlns:a16="http://schemas.microsoft.com/office/drawing/2014/main" id="{DEDE2BEC-6DFD-4B45-97AB-B1CEB5D1863A}"/>
              </a:ext>
            </a:extLst>
          </p:cNvPr>
          <p:cNvSpPr txBox="1"/>
          <p:nvPr/>
        </p:nvSpPr>
        <p:spPr>
          <a:xfrm>
            <a:off x="6068833" y="4352889"/>
            <a:ext cx="615910" cy="400110"/>
          </a:xfrm>
          <a:prstGeom prst="rect">
            <a:avLst/>
          </a:prstGeom>
          <a:noFill/>
        </p:spPr>
        <p:txBody>
          <a:bodyPr wrap="square" rtlCol="0">
            <a:spAutoFit/>
          </a:bodyPr>
          <a:lstStyle/>
          <a:p>
            <a:r>
              <a:rPr lang="en-US" sz="2000" dirty="0"/>
              <a:t>B</a:t>
            </a:r>
          </a:p>
        </p:txBody>
      </p:sp>
      <p:sp>
        <p:nvSpPr>
          <p:cNvPr id="28" name="TextBox 27">
            <a:extLst>
              <a:ext uri="{FF2B5EF4-FFF2-40B4-BE49-F238E27FC236}">
                <a16:creationId xmlns:a16="http://schemas.microsoft.com/office/drawing/2014/main" id="{8DAE818F-1E76-4A37-B9D5-7782BC587779}"/>
              </a:ext>
            </a:extLst>
          </p:cNvPr>
          <p:cNvSpPr txBox="1"/>
          <p:nvPr/>
        </p:nvSpPr>
        <p:spPr>
          <a:xfrm>
            <a:off x="4692880" y="4380285"/>
            <a:ext cx="615910" cy="400110"/>
          </a:xfrm>
          <a:prstGeom prst="rect">
            <a:avLst/>
          </a:prstGeom>
          <a:noFill/>
        </p:spPr>
        <p:txBody>
          <a:bodyPr wrap="square" rtlCol="0">
            <a:spAutoFit/>
          </a:bodyPr>
          <a:lstStyle/>
          <a:p>
            <a:r>
              <a:rPr lang="en-US" sz="2000" dirty="0"/>
              <a:t>A</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3416320"/>
          </a:xfrm>
          <a:prstGeom prst="rect">
            <a:avLst/>
          </a:prstGeom>
          <a:noFill/>
        </p:spPr>
        <p:txBody>
          <a:bodyPr wrap="square" rtlCol="0">
            <a:spAutoFit/>
          </a:bodyPr>
          <a:lstStyle/>
          <a:p>
            <a:r>
              <a:rPr lang="en-US" sz="2000" dirty="0"/>
              <a:t>y – y1       y2 – y1 </a:t>
            </a:r>
          </a:p>
          <a:p>
            <a:endParaRPr lang="en-US" sz="600" dirty="0"/>
          </a:p>
          <a:p>
            <a:r>
              <a:rPr lang="en-US" sz="2000" dirty="0"/>
              <a:t>x – x1       x2 – x1</a:t>
            </a:r>
          </a:p>
          <a:p>
            <a:endParaRPr lang="en-US" sz="2000" dirty="0"/>
          </a:p>
          <a:p>
            <a:endParaRPr lang="en-US" sz="2000" dirty="0"/>
          </a:p>
          <a:p>
            <a:r>
              <a:rPr lang="en-US" sz="2000" dirty="0"/>
              <a:t>y – y1  =                  (x – x1)</a:t>
            </a:r>
          </a:p>
          <a:p>
            <a:endParaRPr lang="en-US" sz="2000" dirty="0"/>
          </a:p>
          <a:p>
            <a:endParaRPr lang="en-US" sz="2000" dirty="0"/>
          </a:p>
          <a:p>
            <a:r>
              <a:rPr lang="en-US" sz="2000" dirty="0"/>
              <a:t>y  =                x  +  y1 –                 x1</a:t>
            </a:r>
          </a:p>
          <a:p>
            <a:endParaRPr lang="en-US" sz="2000" dirty="0"/>
          </a:p>
          <a:p>
            <a:endParaRPr lang="en-US" sz="1000" dirty="0"/>
          </a:p>
          <a:p>
            <a:r>
              <a:rPr lang="en-US" sz="2000" dirty="0"/>
              <a:t>  y   =    m x     +    b  </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2374" y="5638826"/>
            <a:ext cx="615909" cy="400110"/>
          </a:xfrm>
          <a:prstGeom prst="rect">
            <a:avLst/>
          </a:prstGeom>
          <a:noFill/>
        </p:spPr>
        <p:txBody>
          <a:bodyPr wrap="square" rtlCol="0">
            <a:spAutoFit/>
          </a:bodyPr>
          <a:lstStyle/>
          <a:p>
            <a:r>
              <a:rPr lang="en-US" sz="2000" dirty="0"/>
              <a:t>X</a:t>
            </a:r>
          </a:p>
        </p:txBody>
      </p:sp>
      <p:sp>
        <p:nvSpPr>
          <p:cNvPr id="12" name="TextBox 11">
            <a:extLst>
              <a:ext uri="{FF2B5EF4-FFF2-40B4-BE49-F238E27FC236}">
                <a16:creationId xmlns:a16="http://schemas.microsoft.com/office/drawing/2014/main" id="{8CDA7B2C-678A-4588-92CB-9FD7C0088FE6}"/>
              </a:ext>
            </a:extLst>
          </p:cNvPr>
          <p:cNvSpPr txBox="1"/>
          <p:nvPr/>
        </p:nvSpPr>
        <p:spPr>
          <a:xfrm>
            <a:off x="8587331" y="2420143"/>
            <a:ext cx="300082" cy="369332"/>
          </a:xfrm>
          <a:prstGeom prst="rect">
            <a:avLst/>
          </a:prstGeom>
          <a:noFill/>
        </p:spPr>
        <p:txBody>
          <a:bodyPr wrap="none" rtlCol="0">
            <a:spAutoFit/>
          </a:bodyPr>
          <a:lstStyle/>
          <a:p>
            <a:r>
              <a:rPr lang="en-US" dirty="0"/>
              <a:t>=</a:t>
            </a:r>
          </a:p>
        </p:txBody>
      </p:sp>
      <p:cxnSp>
        <p:nvCxnSpPr>
          <p:cNvPr id="33" name="Straight Connector 32">
            <a:extLst>
              <a:ext uri="{FF2B5EF4-FFF2-40B4-BE49-F238E27FC236}">
                <a16:creationId xmlns:a16="http://schemas.microsoft.com/office/drawing/2014/main" id="{7FAD5B6E-9345-4906-8FD8-D99DA3A33A0E}"/>
              </a:ext>
            </a:extLst>
          </p:cNvPr>
          <p:cNvCxnSpPr>
            <a:cxnSpLocks/>
          </p:cNvCxnSpPr>
          <p:nvPr/>
        </p:nvCxnSpPr>
        <p:spPr>
          <a:xfrm>
            <a:off x="7936233" y="2604809"/>
            <a:ext cx="550221" cy="5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6820CC-9AEA-4F62-8C6C-D812D294CE45}"/>
              </a:ext>
            </a:extLst>
          </p:cNvPr>
          <p:cNvCxnSpPr>
            <a:cxnSpLocks/>
          </p:cNvCxnSpPr>
          <p:nvPr/>
        </p:nvCxnSpPr>
        <p:spPr>
          <a:xfrm>
            <a:off x="8960981" y="2610655"/>
            <a:ext cx="5977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F52BA15-81DB-4FFB-8F17-72E989365996}"/>
              </a:ext>
            </a:extLst>
          </p:cNvPr>
          <p:cNvSpPr txBox="1"/>
          <p:nvPr/>
        </p:nvSpPr>
        <p:spPr>
          <a:xfrm>
            <a:off x="8853745" y="3351772"/>
            <a:ext cx="940018" cy="1723549"/>
          </a:xfrm>
          <a:prstGeom prst="rect">
            <a:avLst/>
          </a:prstGeom>
          <a:noFill/>
        </p:spPr>
        <p:txBody>
          <a:bodyPr wrap="square" rtlCol="0">
            <a:spAutoFit/>
          </a:bodyPr>
          <a:lstStyle/>
          <a:p>
            <a:r>
              <a:rPr lang="en-US" sz="2000" dirty="0"/>
              <a:t>y2 – y1   </a:t>
            </a:r>
          </a:p>
          <a:p>
            <a:endParaRPr lang="en-US" sz="600" dirty="0"/>
          </a:p>
          <a:p>
            <a:r>
              <a:rPr lang="en-US" sz="2000" dirty="0"/>
              <a:t>x2 – x1  </a:t>
            </a:r>
          </a:p>
          <a:p>
            <a:endParaRPr lang="en-US" sz="2000" dirty="0"/>
          </a:p>
          <a:p>
            <a:endParaRPr lang="en-US" sz="2000" dirty="0"/>
          </a:p>
          <a:p>
            <a:r>
              <a:rPr lang="en-US" sz="2000" dirty="0"/>
              <a:t>     </a:t>
            </a:r>
          </a:p>
        </p:txBody>
      </p:sp>
      <p:cxnSp>
        <p:nvCxnSpPr>
          <p:cNvPr id="43" name="Straight Connector 42">
            <a:extLst>
              <a:ext uri="{FF2B5EF4-FFF2-40B4-BE49-F238E27FC236}">
                <a16:creationId xmlns:a16="http://schemas.microsoft.com/office/drawing/2014/main" id="{E44FD6A3-DFE2-4DA7-A1DF-4F55A17461CA}"/>
              </a:ext>
            </a:extLst>
          </p:cNvPr>
          <p:cNvCxnSpPr>
            <a:cxnSpLocks/>
          </p:cNvCxnSpPr>
          <p:nvPr/>
        </p:nvCxnSpPr>
        <p:spPr>
          <a:xfrm>
            <a:off x="8377238" y="4677926"/>
            <a:ext cx="740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C46BD0-040C-41EC-BC62-C16B6481E504}"/>
              </a:ext>
            </a:extLst>
          </p:cNvPr>
          <p:cNvCxnSpPr>
            <a:cxnSpLocks/>
          </p:cNvCxnSpPr>
          <p:nvPr/>
        </p:nvCxnSpPr>
        <p:spPr>
          <a:xfrm>
            <a:off x="8940578" y="3771890"/>
            <a:ext cx="7354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83993A0-81AB-45D7-9AE8-39551D7F6ADD}"/>
              </a:ext>
            </a:extLst>
          </p:cNvPr>
          <p:cNvSpPr txBox="1"/>
          <p:nvPr/>
        </p:nvSpPr>
        <p:spPr>
          <a:xfrm>
            <a:off x="8319841" y="4287112"/>
            <a:ext cx="940017" cy="1723549"/>
          </a:xfrm>
          <a:prstGeom prst="rect">
            <a:avLst/>
          </a:prstGeom>
          <a:noFill/>
        </p:spPr>
        <p:txBody>
          <a:bodyPr wrap="square" rtlCol="0">
            <a:spAutoFit/>
          </a:bodyPr>
          <a:lstStyle/>
          <a:p>
            <a:r>
              <a:rPr lang="en-US" sz="2000" dirty="0"/>
              <a:t>y2 – y1   </a:t>
            </a:r>
          </a:p>
          <a:p>
            <a:endParaRPr lang="en-US" sz="600" dirty="0"/>
          </a:p>
          <a:p>
            <a:r>
              <a:rPr lang="en-US" sz="2000" dirty="0"/>
              <a:t>x2 – x1  </a:t>
            </a:r>
          </a:p>
          <a:p>
            <a:endParaRPr lang="en-US" sz="2000" dirty="0"/>
          </a:p>
          <a:p>
            <a:r>
              <a:rPr lang="en-US" sz="2000" dirty="0"/>
              <a:t>   </a:t>
            </a:r>
          </a:p>
          <a:p>
            <a:r>
              <a:rPr lang="en-US" sz="2000" dirty="0"/>
              <a:t>     </a:t>
            </a:r>
          </a:p>
        </p:txBody>
      </p:sp>
      <p:sp>
        <p:nvSpPr>
          <p:cNvPr id="47" name="TextBox 46">
            <a:extLst>
              <a:ext uri="{FF2B5EF4-FFF2-40B4-BE49-F238E27FC236}">
                <a16:creationId xmlns:a16="http://schemas.microsoft.com/office/drawing/2014/main" id="{CE8EE272-F8B7-4C60-B625-C9FF7E344234}"/>
              </a:ext>
            </a:extLst>
          </p:cNvPr>
          <p:cNvSpPr txBox="1"/>
          <p:nvPr/>
        </p:nvSpPr>
        <p:spPr>
          <a:xfrm>
            <a:off x="9996255" y="4271861"/>
            <a:ext cx="1150440" cy="1723549"/>
          </a:xfrm>
          <a:prstGeom prst="rect">
            <a:avLst/>
          </a:prstGeom>
          <a:noFill/>
        </p:spPr>
        <p:txBody>
          <a:bodyPr wrap="square" rtlCol="0">
            <a:spAutoFit/>
          </a:bodyPr>
          <a:lstStyle/>
          <a:p>
            <a:r>
              <a:rPr lang="en-US" sz="2000" dirty="0"/>
              <a:t>  y2 – y1   </a:t>
            </a:r>
          </a:p>
          <a:p>
            <a:endParaRPr lang="en-US" sz="600" dirty="0"/>
          </a:p>
          <a:p>
            <a:r>
              <a:rPr lang="en-US" sz="2000" dirty="0"/>
              <a:t>  x2 – x1  </a:t>
            </a:r>
          </a:p>
          <a:p>
            <a:endParaRPr lang="en-US" sz="2000" dirty="0"/>
          </a:p>
          <a:p>
            <a:endParaRPr lang="en-US" sz="2000" dirty="0"/>
          </a:p>
          <a:p>
            <a:r>
              <a:rPr lang="en-US" sz="2000" dirty="0"/>
              <a:t>     </a:t>
            </a:r>
          </a:p>
        </p:txBody>
      </p:sp>
      <p:cxnSp>
        <p:nvCxnSpPr>
          <p:cNvPr id="57" name="Straight Connector 56">
            <a:extLst>
              <a:ext uri="{FF2B5EF4-FFF2-40B4-BE49-F238E27FC236}">
                <a16:creationId xmlns:a16="http://schemas.microsoft.com/office/drawing/2014/main" id="{395D3F3E-E7AD-477D-8B53-E0A5972E94F0}"/>
              </a:ext>
            </a:extLst>
          </p:cNvPr>
          <p:cNvCxnSpPr>
            <a:cxnSpLocks/>
          </p:cNvCxnSpPr>
          <p:nvPr/>
        </p:nvCxnSpPr>
        <p:spPr>
          <a:xfrm>
            <a:off x="10188420" y="4664523"/>
            <a:ext cx="7191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D5156E-1500-4D55-BCE8-B9C9335819D9}"/>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FFB394B-45D3-42A5-AEDD-85F5BA2CE3D7}"/>
              </a:ext>
            </a:extLst>
          </p:cNvPr>
          <p:cNvSpPr txBox="1"/>
          <p:nvPr/>
        </p:nvSpPr>
        <p:spPr>
          <a:xfrm>
            <a:off x="1122280" y="4965782"/>
            <a:ext cx="670405" cy="400110"/>
          </a:xfrm>
          <a:prstGeom prst="rect">
            <a:avLst/>
          </a:prstGeom>
          <a:noFill/>
        </p:spPr>
        <p:txBody>
          <a:bodyPr wrap="square" rtlCol="0">
            <a:spAutoFit/>
          </a:bodyPr>
          <a:lstStyle/>
          <a:p>
            <a:r>
              <a:rPr lang="en-US" sz="2000" dirty="0"/>
              <a:t>b</a:t>
            </a:r>
          </a:p>
        </p:txBody>
      </p:sp>
      <p:cxnSp>
        <p:nvCxnSpPr>
          <p:cNvPr id="5" name="Straight Arrow Connector 4">
            <a:extLst>
              <a:ext uri="{FF2B5EF4-FFF2-40B4-BE49-F238E27FC236}">
                <a16:creationId xmlns:a16="http://schemas.microsoft.com/office/drawing/2014/main" id="{FD4DF7FC-849C-40D9-B94D-94D7FEAB19FE}"/>
              </a:ext>
            </a:extLst>
          </p:cNvPr>
          <p:cNvCxnSpPr>
            <a:cxnSpLocks/>
          </p:cNvCxnSpPr>
          <p:nvPr/>
        </p:nvCxnSpPr>
        <p:spPr>
          <a:xfrm flipV="1">
            <a:off x="8765628" y="5580992"/>
            <a:ext cx="0" cy="47896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4AB8454-F10F-47D4-A5E7-E271C1980E50}"/>
              </a:ext>
            </a:extLst>
          </p:cNvPr>
          <p:cNvCxnSpPr>
            <a:cxnSpLocks/>
          </p:cNvCxnSpPr>
          <p:nvPr/>
        </p:nvCxnSpPr>
        <p:spPr>
          <a:xfrm flipV="1">
            <a:off x="9756978" y="5589113"/>
            <a:ext cx="0" cy="47896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9E1E8C-A875-4C94-A86F-155AE0289036}"/>
              </a:ext>
            </a:extLst>
          </p:cNvPr>
          <p:cNvSpPr txBox="1"/>
          <p:nvPr/>
        </p:nvSpPr>
        <p:spPr>
          <a:xfrm>
            <a:off x="8404319" y="6057567"/>
            <a:ext cx="686406" cy="369332"/>
          </a:xfrm>
          <a:prstGeom prst="rect">
            <a:avLst/>
          </a:prstGeom>
          <a:noFill/>
        </p:spPr>
        <p:txBody>
          <a:bodyPr wrap="none" rtlCol="0">
            <a:spAutoFit/>
          </a:bodyPr>
          <a:lstStyle/>
          <a:p>
            <a:r>
              <a:rPr lang="en-US" dirty="0"/>
              <a:t>slope</a:t>
            </a:r>
          </a:p>
        </p:txBody>
      </p:sp>
      <p:sp>
        <p:nvSpPr>
          <p:cNvPr id="61" name="TextBox 60">
            <a:extLst>
              <a:ext uri="{FF2B5EF4-FFF2-40B4-BE49-F238E27FC236}">
                <a16:creationId xmlns:a16="http://schemas.microsoft.com/office/drawing/2014/main" id="{81D80971-F6B5-4D28-9F00-D4A93864B796}"/>
              </a:ext>
            </a:extLst>
          </p:cNvPr>
          <p:cNvSpPr txBox="1"/>
          <p:nvPr/>
        </p:nvSpPr>
        <p:spPr>
          <a:xfrm>
            <a:off x="9352135" y="6051353"/>
            <a:ext cx="1199944" cy="369332"/>
          </a:xfrm>
          <a:prstGeom prst="rect">
            <a:avLst/>
          </a:prstGeom>
          <a:noFill/>
        </p:spPr>
        <p:txBody>
          <a:bodyPr wrap="none" rtlCol="0">
            <a:spAutoFit/>
          </a:bodyPr>
          <a:lstStyle/>
          <a:p>
            <a:r>
              <a:rPr lang="en-US" dirty="0"/>
              <a:t>Y intercept</a:t>
            </a:r>
          </a:p>
        </p:txBody>
      </p:sp>
    </p:spTree>
    <p:extLst>
      <p:ext uri="{BB962C8B-B14F-4D97-AF65-F5344CB8AC3E}">
        <p14:creationId xmlns:p14="http://schemas.microsoft.com/office/powerpoint/2010/main" val="3472775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822036"/>
            <a:ext cx="11009746" cy="523220"/>
          </a:xfrm>
          <a:prstGeom prst="rect">
            <a:avLst/>
          </a:prstGeom>
          <a:noFill/>
        </p:spPr>
        <p:txBody>
          <a:bodyPr wrap="square" rtlCol="0">
            <a:spAutoFit/>
          </a:bodyPr>
          <a:lstStyle/>
          <a:p>
            <a:r>
              <a:rPr lang="en-US" sz="2800" dirty="0"/>
              <a:t>When x increases by 1, y increases by the slope m.</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5547375" y="299767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415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692727" y="2833377"/>
            <a:ext cx="958736" cy="400110"/>
          </a:xfrm>
          <a:prstGeom prst="rect">
            <a:avLst/>
          </a:prstGeom>
          <a:noFill/>
        </p:spPr>
        <p:txBody>
          <a:bodyPr wrap="square" rtlCol="0">
            <a:spAutoFit/>
          </a:bodyPr>
          <a:lstStyle/>
          <a:p>
            <a:r>
              <a:rPr lang="en-US" sz="2000" dirty="0"/>
              <a:t>f(x+1)</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1440524" cy="400110"/>
          </a:xfrm>
          <a:prstGeom prst="rect">
            <a:avLst/>
          </a:prstGeom>
          <a:noFill/>
        </p:spPr>
        <p:txBody>
          <a:bodyPr wrap="square" rtlCol="0">
            <a:spAutoFit/>
          </a:bodyPr>
          <a:lstStyle/>
          <a:p>
            <a:r>
              <a:rPr lang="en-US" sz="2000" dirty="0"/>
              <a:t>x           </a:t>
            </a:r>
            <a:r>
              <a:rPr lang="en-US" sz="2000" dirty="0" err="1"/>
              <a:t>x</a:t>
            </a:r>
            <a:r>
              <a:rPr lang="en-US" sz="2000" dirty="0"/>
              <a:t> + 1</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995406" y="3486486"/>
            <a:ext cx="830973" cy="400110"/>
          </a:xfrm>
          <a:prstGeom prst="rect">
            <a:avLst/>
          </a:prstGeom>
          <a:noFill/>
        </p:spPr>
        <p:txBody>
          <a:bodyPr wrap="square" rtlCol="0">
            <a:spAutoFit/>
          </a:bodyPr>
          <a:lstStyle/>
          <a:p>
            <a:r>
              <a:rPr lang="en-US" sz="2000" dirty="0"/>
              <a:t>1</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3323987"/>
          </a:xfrm>
          <a:prstGeom prst="rect">
            <a:avLst/>
          </a:prstGeom>
          <a:noFill/>
        </p:spPr>
        <p:txBody>
          <a:bodyPr wrap="square" rtlCol="0">
            <a:spAutoFit/>
          </a:bodyPr>
          <a:lstStyle/>
          <a:p>
            <a:endParaRPr lang="en-US" sz="2000" dirty="0"/>
          </a:p>
          <a:p>
            <a:endParaRPr lang="en-US" sz="1000" dirty="0"/>
          </a:p>
          <a:p>
            <a:r>
              <a:rPr lang="en-US" sz="2000" dirty="0"/>
              <a:t>  y   =   f(x)  =   mx    +    b</a:t>
            </a:r>
          </a:p>
          <a:p>
            <a:endParaRPr lang="en-US" sz="2000" dirty="0"/>
          </a:p>
          <a:p>
            <a:r>
              <a:rPr lang="en-US" sz="2000" dirty="0"/>
              <a:t>f(x+1)  =  m(x + 1)   +  b</a:t>
            </a:r>
          </a:p>
          <a:p>
            <a:endParaRPr lang="en-US" sz="2000" dirty="0"/>
          </a:p>
          <a:p>
            <a:r>
              <a:rPr lang="en-US" sz="2000" dirty="0"/>
              <a:t>             =   mx + m  +  b</a:t>
            </a:r>
          </a:p>
          <a:p>
            <a:endParaRPr lang="en-US" sz="2000" dirty="0"/>
          </a:p>
          <a:p>
            <a:r>
              <a:rPr lang="en-US" sz="2000" dirty="0"/>
              <a:t>             =  (mx + b) + m</a:t>
            </a:r>
          </a:p>
          <a:p>
            <a:endParaRPr lang="en-US" sz="2000" dirty="0"/>
          </a:p>
          <a:p>
            <a:r>
              <a:rPr lang="en-US" sz="2000" dirty="0"/>
              <a:t>             =  y + m </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2374" y="5638826"/>
            <a:ext cx="615909" cy="400110"/>
          </a:xfrm>
          <a:prstGeom prst="rect">
            <a:avLst/>
          </a:prstGeom>
          <a:noFill/>
        </p:spPr>
        <p:txBody>
          <a:bodyPr wrap="square" rtlCol="0">
            <a:spAutoFit/>
          </a:bodyPr>
          <a:lstStyle/>
          <a:p>
            <a:r>
              <a:rPr lang="en-US" sz="2000" dirty="0"/>
              <a:t>X</a:t>
            </a:r>
          </a:p>
        </p:txBody>
      </p:sp>
      <p:cxnSp>
        <p:nvCxnSpPr>
          <p:cNvPr id="40" name="Straight Connector 39">
            <a:extLst>
              <a:ext uri="{FF2B5EF4-FFF2-40B4-BE49-F238E27FC236}">
                <a16:creationId xmlns:a16="http://schemas.microsoft.com/office/drawing/2014/main" id="{92955935-42D3-440C-B1BE-2643289D9FE5}"/>
              </a:ext>
            </a:extLst>
          </p:cNvPr>
          <p:cNvCxnSpPr>
            <a:cxnSpLocks/>
            <a:stCxn id="37" idx="4"/>
          </p:cNvCxnSpPr>
          <p:nvPr/>
        </p:nvCxnSpPr>
        <p:spPr>
          <a:xfrm flipH="1">
            <a:off x="5593013" y="3090028"/>
            <a:ext cx="1" cy="2722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DC12D0-2BF7-4836-B91F-3EB1291FCFAF}"/>
              </a:ext>
            </a:extLst>
          </p:cNvPr>
          <p:cNvCxnSpPr>
            <a:cxnSpLocks/>
          </p:cNvCxnSpPr>
          <p:nvPr/>
        </p:nvCxnSpPr>
        <p:spPr>
          <a:xfrm flipH="1">
            <a:off x="1440872" y="3049696"/>
            <a:ext cx="415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2E951E9-E9D1-41D0-AEAA-BCBE51763863}"/>
              </a:ext>
            </a:extLst>
          </p:cNvPr>
          <p:cNvSpPr txBox="1"/>
          <p:nvPr/>
        </p:nvSpPr>
        <p:spPr>
          <a:xfrm>
            <a:off x="5569675" y="3080300"/>
            <a:ext cx="830973" cy="400110"/>
          </a:xfrm>
          <a:prstGeom prst="rect">
            <a:avLst/>
          </a:prstGeom>
          <a:noFill/>
        </p:spPr>
        <p:txBody>
          <a:bodyPr wrap="square" rtlCol="0">
            <a:spAutoFit/>
          </a:bodyPr>
          <a:lstStyle/>
          <a:p>
            <a:r>
              <a:rPr lang="en-US" sz="2000" dirty="0"/>
              <a:t>m</a:t>
            </a:r>
          </a:p>
        </p:txBody>
      </p:sp>
      <p:cxnSp>
        <p:nvCxnSpPr>
          <p:cNvPr id="60" name="Straight Arrow Connector 59">
            <a:extLst>
              <a:ext uri="{FF2B5EF4-FFF2-40B4-BE49-F238E27FC236}">
                <a16:creationId xmlns:a16="http://schemas.microsoft.com/office/drawing/2014/main" id="{9B61E18C-DC68-46F6-AAA0-B650770C33EF}"/>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855DEE-6FA2-44D1-8922-760D2B34C961}"/>
              </a:ext>
            </a:extLst>
          </p:cNvPr>
          <p:cNvSpPr txBox="1"/>
          <p:nvPr/>
        </p:nvSpPr>
        <p:spPr>
          <a:xfrm>
            <a:off x="1130848" y="4998214"/>
            <a:ext cx="670405" cy="400110"/>
          </a:xfrm>
          <a:prstGeom prst="rect">
            <a:avLst/>
          </a:prstGeom>
          <a:noFill/>
        </p:spPr>
        <p:txBody>
          <a:bodyPr wrap="square" rtlCol="0">
            <a:spAutoFit/>
          </a:bodyPr>
          <a:lstStyle/>
          <a:p>
            <a:r>
              <a:rPr lang="en-US" sz="2000" dirty="0"/>
              <a:t>b</a:t>
            </a:r>
          </a:p>
        </p:txBody>
      </p:sp>
    </p:spTree>
    <p:extLst>
      <p:ext uri="{BB962C8B-B14F-4D97-AF65-F5344CB8AC3E}">
        <p14:creationId xmlns:p14="http://schemas.microsoft.com/office/powerpoint/2010/main" val="131093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467A0-92C4-4C25-BE08-2F4B6A4F888D}"/>
              </a:ext>
            </a:extLst>
          </p:cNvPr>
          <p:cNvSpPr txBox="1"/>
          <p:nvPr/>
        </p:nvSpPr>
        <p:spPr>
          <a:xfrm>
            <a:off x="1188720" y="1503680"/>
            <a:ext cx="9442265" cy="707886"/>
          </a:xfrm>
          <a:prstGeom prst="rect">
            <a:avLst/>
          </a:prstGeom>
          <a:noFill/>
        </p:spPr>
        <p:txBody>
          <a:bodyPr wrap="none" rtlCol="0">
            <a:spAutoFit/>
          </a:bodyPr>
          <a:lstStyle/>
          <a:p>
            <a:r>
              <a:rPr lang="en-US" sz="4000" dirty="0"/>
              <a:t>Drawing a line with one pixel in each column</a:t>
            </a:r>
          </a:p>
        </p:txBody>
      </p:sp>
    </p:spTree>
    <p:extLst>
      <p:ext uri="{BB962C8B-B14F-4D97-AF65-F5344CB8AC3E}">
        <p14:creationId xmlns:p14="http://schemas.microsoft.com/office/powerpoint/2010/main" val="2756384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394458"/>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473157" cy="2045175"/>
          </a:xfrm>
          <a:prstGeom prst="rect">
            <a:avLst/>
          </a:prstGeom>
          <a:noFill/>
        </p:spPr>
        <p:txBody>
          <a:bodyPr wrap="square" rtlCol="0">
            <a:spAutoFit/>
          </a:bodyPr>
          <a:lstStyle/>
          <a:p>
            <a:r>
              <a:rPr lang="en-US" sz="2000" dirty="0"/>
              <a:t>Pixel edges are at integer positions, and pixels are named by their lower left corners.</a:t>
            </a:r>
          </a:p>
          <a:p>
            <a:endParaRPr lang="en-US" sz="2000" dirty="0"/>
          </a:p>
          <a:p>
            <a:r>
              <a:rPr lang="en-US" sz="2000" dirty="0"/>
              <a:t>x0 = floor(x1)</a:t>
            </a:r>
          </a:p>
          <a:p>
            <a:pPr>
              <a:lnSpc>
                <a:spcPct val="150000"/>
              </a:lnSpc>
            </a:pPr>
            <a:r>
              <a:rPr lang="en-US" sz="2000" dirty="0"/>
              <a:t>Pixel center x is xc = x0 + .5</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5" name="TextBox 94">
            <a:extLst>
              <a:ext uri="{FF2B5EF4-FFF2-40B4-BE49-F238E27FC236}">
                <a16:creationId xmlns:a16="http://schemas.microsoft.com/office/drawing/2014/main" id="{90BD182C-B68A-4415-9C3C-8AFF56743E9B}"/>
              </a:ext>
            </a:extLst>
          </p:cNvPr>
          <p:cNvSpPr txBox="1"/>
          <p:nvPr/>
        </p:nvSpPr>
        <p:spPr>
          <a:xfrm>
            <a:off x="2589039" y="6148057"/>
            <a:ext cx="615909" cy="400110"/>
          </a:xfrm>
          <a:prstGeom prst="rect">
            <a:avLst/>
          </a:prstGeom>
          <a:noFill/>
        </p:spPr>
        <p:txBody>
          <a:bodyPr wrap="square" rtlCol="0">
            <a:spAutoFit/>
          </a:bodyPr>
          <a:lstStyle/>
          <a:p>
            <a:r>
              <a:rPr lang="en-US" sz="2000" dirty="0"/>
              <a:t>xc</a:t>
            </a:r>
          </a:p>
        </p:txBody>
      </p:sp>
      <p:sp>
        <p:nvSpPr>
          <p:cNvPr id="41" name="TextBox 40">
            <a:extLst>
              <a:ext uri="{FF2B5EF4-FFF2-40B4-BE49-F238E27FC236}">
                <a16:creationId xmlns:a16="http://schemas.microsoft.com/office/drawing/2014/main" id="{1F27EAEE-370B-42F5-B5FA-FCF167034FFC}"/>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cxnSp>
        <p:nvCxnSpPr>
          <p:cNvPr id="33" name="Straight Connector 32">
            <a:extLst>
              <a:ext uri="{FF2B5EF4-FFF2-40B4-BE49-F238E27FC236}">
                <a16:creationId xmlns:a16="http://schemas.microsoft.com/office/drawing/2014/main" id="{43F44E98-F9EE-4953-AE9C-978D740F44C6}"/>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170869-33D7-435E-A4AC-67A5ADD82A7E}"/>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7E77481-E033-4685-BA1F-46E8FDCAE6B7}"/>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70BD26A-F4B1-4146-ACC5-4AD55F490F41}"/>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8" name="TextBox 37">
            <a:extLst>
              <a:ext uri="{FF2B5EF4-FFF2-40B4-BE49-F238E27FC236}">
                <a16:creationId xmlns:a16="http://schemas.microsoft.com/office/drawing/2014/main" id="{F94D88A3-ED16-492F-87CE-4619EB99858E}"/>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39" name="Straight Connector 38">
            <a:extLst>
              <a:ext uri="{FF2B5EF4-FFF2-40B4-BE49-F238E27FC236}">
                <a16:creationId xmlns:a16="http://schemas.microsoft.com/office/drawing/2014/main" id="{3E8F5A84-FCF0-417E-A2FE-7C92DA7AE2D3}"/>
              </a:ext>
            </a:extLst>
          </p:cNvPr>
          <p:cNvCxnSpPr>
            <a:cxnSpLocks/>
          </p:cNvCxnSpPr>
          <p:nvPr/>
        </p:nvCxnSpPr>
        <p:spPr>
          <a:xfrm flipH="1" flipV="1">
            <a:off x="2893695" y="4764405"/>
            <a:ext cx="2434" cy="14160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120687-8335-4A4B-A2A6-F3CA35A880F4}"/>
              </a:ext>
            </a:extLst>
          </p:cNvPr>
          <p:cNvCxnSpPr>
            <a:cxnSpLocks/>
          </p:cNvCxnSpPr>
          <p:nvPr/>
        </p:nvCxnSpPr>
        <p:spPr>
          <a:xfrm>
            <a:off x="1527003" y="4762500"/>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4D8391E-D351-4398-B12C-32BB647390C6}"/>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48" name="Oval 47">
            <a:extLst>
              <a:ext uri="{FF2B5EF4-FFF2-40B4-BE49-F238E27FC236}">
                <a16:creationId xmlns:a16="http://schemas.microsoft.com/office/drawing/2014/main" id="{AB9E5400-FA1B-4AD6-B353-1E74F9567189}"/>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3DDC3-39FF-4DF5-8922-6E0F7C5F7B20}"/>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spTree>
    <p:extLst>
      <p:ext uri="{BB962C8B-B14F-4D97-AF65-F5344CB8AC3E}">
        <p14:creationId xmlns:p14="http://schemas.microsoft.com/office/powerpoint/2010/main" val="1406485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E3D625-795E-4582-82BC-BF7872B137A4}"/>
              </a:ext>
            </a:extLst>
          </p:cNvPr>
          <p:cNvSpPr/>
          <p:nvPr/>
        </p:nvSpPr>
        <p:spPr>
          <a:xfrm>
            <a:off x="2437261" y="4342997"/>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497017" cy="2045175"/>
          </a:xfrm>
          <a:prstGeom prst="rect">
            <a:avLst/>
          </a:prstGeom>
          <a:noFill/>
        </p:spPr>
        <p:txBody>
          <a:bodyPr wrap="square" rtlCol="0">
            <a:spAutoFit/>
          </a:bodyPr>
          <a:lstStyle/>
          <a:p>
            <a:r>
              <a:rPr lang="en-US" sz="2000" dirty="0"/>
              <a:t>Pixel edges are at integer positions, and pixels are named by their lower left corners.</a:t>
            </a:r>
          </a:p>
          <a:p>
            <a:endParaRPr lang="en-US" sz="2000" dirty="0"/>
          </a:p>
          <a:p>
            <a:r>
              <a:rPr lang="en-US" sz="2000" dirty="0"/>
              <a:t>x0 = floor(x1)</a:t>
            </a:r>
          </a:p>
          <a:p>
            <a:pPr>
              <a:lnSpc>
                <a:spcPct val="150000"/>
              </a:lnSpc>
            </a:pPr>
            <a:r>
              <a:rPr lang="en-US" sz="2000" dirty="0"/>
              <a:t>Pixel center xc = x0 + .5</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8" name="TextBox 47">
            <a:extLst>
              <a:ext uri="{FF2B5EF4-FFF2-40B4-BE49-F238E27FC236}">
                <a16:creationId xmlns:a16="http://schemas.microsoft.com/office/drawing/2014/main" id="{0F4986FF-D542-4057-9015-0108EE3752E3}"/>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46" name="TextBox 45">
            <a:extLst>
              <a:ext uri="{FF2B5EF4-FFF2-40B4-BE49-F238E27FC236}">
                <a16:creationId xmlns:a16="http://schemas.microsoft.com/office/drawing/2014/main" id="{C3D23DDF-AF3D-46F3-AE8C-1F376F103834}"/>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47" name="Straight Connector 46">
            <a:extLst>
              <a:ext uri="{FF2B5EF4-FFF2-40B4-BE49-F238E27FC236}">
                <a16:creationId xmlns:a16="http://schemas.microsoft.com/office/drawing/2014/main" id="{049B08C1-4692-4436-9F33-392BEA28B9D4}"/>
              </a:ext>
            </a:extLst>
          </p:cNvPr>
          <p:cNvCxnSpPr>
            <a:cxnSpLocks/>
          </p:cNvCxnSpPr>
          <p:nvPr/>
        </p:nvCxnSpPr>
        <p:spPr>
          <a:xfrm flipH="1">
            <a:off x="1527003" y="4615973"/>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E6E294-6990-4331-8BC2-089A3BDD143E}"/>
              </a:ext>
            </a:extLst>
          </p:cNvPr>
          <p:cNvCxnSpPr>
            <a:cxnSpLocks/>
          </p:cNvCxnSpPr>
          <p:nvPr/>
        </p:nvCxnSpPr>
        <p:spPr>
          <a:xfrm>
            <a:off x="3169576" y="4664723"/>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411D35E-AB27-46D3-B699-74D401CF82E8}"/>
              </a:ext>
            </a:extLst>
          </p:cNvPr>
          <p:cNvCxnSpPr>
            <a:cxnSpLocks/>
          </p:cNvCxnSpPr>
          <p:nvPr/>
        </p:nvCxnSpPr>
        <p:spPr>
          <a:xfrm>
            <a:off x="1527003" y="4757699"/>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1C29A4-FF2B-422B-9F46-FC555C10BAD7}"/>
              </a:ext>
            </a:extLst>
          </p:cNvPr>
          <p:cNvCxnSpPr>
            <a:cxnSpLocks/>
          </p:cNvCxnSpPr>
          <p:nvPr/>
        </p:nvCxnSpPr>
        <p:spPr>
          <a:xfrm flipV="1">
            <a:off x="2894224" y="4768474"/>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8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497017" cy="4353499"/>
          </a:xfrm>
          <a:prstGeom prst="rect">
            <a:avLst/>
          </a:prstGeom>
          <a:noFill/>
        </p:spPr>
        <p:txBody>
          <a:bodyPr wrap="square" rtlCol="0">
            <a:spAutoFit/>
          </a:bodyPr>
          <a:lstStyle/>
          <a:p>
            <a:r>
              <a:rPr lang="en-US" sz="2000" dirty="0"/>
              <a:t>Pixel edges are at integer positions, and pixels are named by their lower left corners.</a:t>
            </a:r>
          </a:p>
          <a:p>
            <a:endParaRPr lang="en-US" sz="2000" dirty="0"/>
          </a:p>
          <a:p>
            <a:r>
              <a:rPr lang="en-US" sz="2000" dirty="0"/>
              <a:t>x0 = floor(x1)</a:t>
            </a:r>
          </a:p>
          <a:p>
            <a:pPr>
              <a:lnSpc>
                <a:spcPct val="150000"/>
              </a:lnSpc>
            </a:pPr>
            <a:r>
              <a:rPr lang="en-US" sz="2000" dirty="0"/>
              <a:t>Pixel center xc = x0 + .5</a:t>
            </a:r>
          </a:p>
          <a:p>
            <a:pPr>
              <a:lnSpc>
                <a:spcPct val="150000"/>
              </a:lnSpc>
            </a:pPr>
            <a:r>
              <a:rPr lang="en-US" sz="2000" dirty="0" err="1"/>
              <a:t>yc</a:t>
            </a:r>
            <a:r>
              <a:rPr lang="en-US" sz="2000" dirty="0"/>
              <a:t> = f(xc) = m xc + b</a:t>
            </a:r>
          </a:p>
          <a:p>
            <a:pPr>
              <a:lnSpc>
                <a:spcPct val="150000"/>
              </a:lnSpc>
            </a:pPr>
            <a:r>
              <a:rPr lang="en-US" sz="2000" dirty="0"/>
              <a:t>y1 = f(x1) = m x1 + b</a:t>
            </a:r>
          </a:p>
          <a:p>
            <a:pPr>
              <a:lnSpc>
                <a:spcPct val="150000"/>
              </a:lnSpc>
            </a:pPr>
            <a:r>
              <a:rPr lang="en-US" sz="2000" dirty="0" err="1"/>
              <a:t>yc</a:t>
            </a:r>
            <a:r>
              <a:rPr lang="en-US" sz="2000" dirty="0"/>
              <a:t> – y1 = m (xc – x1)</a:t>
            </a:r>
          </a:p>
          <a:p>
            <a:pPr>
              <a:lnSpc>
                <a:spcPct val="150000"/>
              </a:lnSpc>
            </a:pPr>
            <a:r>
              <a:rPr lang="en-US" sz="2000" dirty="0" err="1"/>
              <a:t>yc</a:t>
            </a:r>
            <a:r>
              <a:rPr lang="en-US" sz="2000" dirty="0"/>
              <a:t> = y1 + m (xc – x1)</a:t>
            </a:r>
          </a:p>
          <a:p>
            <a:pPr>
              <a:lnSpc>
                <a:spcPct val="150000"/>
              </a:lnSpc>
            </a:pPr>
            <a:r>
              <a:rPr lang="en-US" sz="2000" dirty="0"/>
              <a:t>The first pixel is (x0, floor(y)).</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8" name="TextBox 47">
            <a:extLst>
              <a:ext uri="{FF2B5EF4-FFF2-40B4-BE49-F238E27FC236}">
                <a16:creationId xmlns:a16="http://schemas.microsoft.com/office/drawing/2014/main" id="{8ABDF0B0-85DB-492A-A768-DA83DB12798F}"/>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46" name="TextBox 45">
            <a:extLst>
              <a:ext uri="{FF2B5EF4-FFF2-40B4-BE49-F238E27FC236}">
                <a16:creationId xmlns:a16="http://schemas.microsoft.com/office/drawing/2014/main" id="{8126F1CE-4385-4DCE-BC35-5BECD1F1D4D2}"/>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51" name="Straight Connector 50">
            <a:extLst>
              <a:ext uri="{FF2B5EF4-FFF2-40B4-BE49-F238E27FC236}">
                <a16:creationId xmlns:a16="http://schemas.microsoft.com/office/drawing/2014/main" id="{1C89EEB5-736C-4CD6-9C00-ACF4A0BDE556}"/>
              </a:ext>
            </a:extLst>
          </p:cNvPr>
          <p:cNvCxnSpPr>
            <a:cxnSpLocks/>
          </p:cNvCxnSpPr>
          <p:nvPr/>
        </p:nvCxnSpPr>
        <p:spPr>
          <a:xfrm flipH="1">
            <a:off x="1527003" y="4615973"/>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BEA902-492E-45BB-8081-C677F7A6A05C}"/>
              </a:ext>
            </a:extLst>
          </p:cNvPr>
          <p:cNvCxnSpPr>
            <a:cxnSpLocks/>
          </p:cNvCxnSpPr>
          <p:nvPr/>
        </p:nvCxnSpPr>
        <p:spPr>
          <a:xfrm>
            <a:off x="3169576" y="4664723"/>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EC095B-E6B5-43CD-9811-89421DA808E9}"/>
              </a:ext>
            </a:extLst>
          </p:cNvPr>
          <p:cNvCxnSpPr>
            <a:cxnSpLocks/>
          </p:cNvCxnSpPr>
          <p:nvPr/>
        </p:nvCxnSpPr>
        <p:spPr>
          <a:xfrm>
            <a:off x="1527003" y="4757699"/>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B61F131-4A4C-4606-B114-93696897F3A3}"/>
              </a:ext>
            </a:extLst>
          </p:cNvPr>
          <p:cNvCxnSpPr>
            <a:cxnSpLocks/>
          </p:cNvCxnSpPr>
          <p:nvPr/>
        </p:nvCxnSpPr>
        <p:spPr>
          <a:xfrm flipV="1">
            <a:off x="2894224" y="4768474"/>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97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618383" cy="2660728"/>
          </a:xfrm>
          <a:prstGeom prst="rect">
            <a:avLst/>
          </a:prstGeom>
          <a:noFill/>
        </p:spPr>
        <p:txBody>
          <a:bodyPr wrap="square" rtlCol="0">
            <a:spAutoFit/>
          </a:bodyPr>
          <a:lstStyle/>
          <a:p>
            <a:r>
              <a:rPr lang="en-US" sz="2000" dirty="0"/>
              <a:t>x0 = floor(x1)</a:t>
            </a:r>
          </a:p>
          <a:p>
            <a:pPr>
              <a:lnSpc>
                <a:spcPct val="150000"/>
              </a:lnSpc>
            </a:pPr>
            <a:r>
              <a:rPr lang="en-US" sz="2000" dirty="0"/>
              <a:t>Pixel center xc = x0 + .5</a:t>
            </a:r>
          </a:p>
          <a:p>
            <a:pPr>
              <a:lnSpc>
                <a:spcPct val="150000"/>
              </a:lnSpc>
            </a:pPr>
            <a:r>
              <a:rPr lang="en-US" sz="2000" dirty="0" err="1"/>
              <a:t>yc</a:t>
            </a:r>
            <a:r>
              <a:rPr lang="en-US" sz="2000" dirty="0"/>
              <a:t> = y1 + m (xc – x1)</a:t>
            </a:r>
          </a:p>
          <a:p>
            <a:pPr>
              <a:lnSpc>
                <a:spcPct val="150000"/>
              </a:lnSpc>
            </a:pPr>
            <a:r>
              <a:rPr lang="en-US" sz="2000" dirty="0"/>
              <a:t>The first pixel is (x0, floor(</a:t>
            </a:r>
            <a:r>
              <a:rPr lang="en-US" sz="2000" dirty="0" err="1"/>
              <a:t>yc</a:t>
            </a:r>
            <a:r>
              <a:rPr lang="en-US" sz="2000" dirty="0"/>
              <a:t>)).</a:t>
            </a:r>
          </a:p>
          <a:p>
            <a:pPr>
              <a:lnSpc>
                <a:spcPct val="150000"/>
              </a:lnSpc>
            </a:pPr>
            <a:r>
              <a:rPr lang="en-US" sz="2000" dirty="0"/>
              <a:t>Next column center </a:t>
            </a:r>
            <a:r>
              <a:rPr lang="en-US" sz="2000" dirty="0" err="1"/>
              <a:t>xn</a:t>
            </a:r>
            <a:r>
              <a:rPr lang="en-US" sz="2000" dirty="0"/>
              <a:t> = xc + 1.</a:t>
            </a:r>
          </a:p>
          <a:p>
            <a:pPr>
              <a:lnSpc>
                <a:spcPct val="150000"/>
              </a:lnSpc>
            </a:pPr>
            <a:r>
              <a:rPr lang="en-US" sz="2000" dirty="0" err="1"/>
              <a:t>yn</a:t>
            </a:r>
            <a:r>
              <a:rPr lang="en-US" sz="2000" dirty="0"/>
              <a:t> = f(</a:t>
            </a:r>
            <a:r>
              <a:rPr lang="en-US" sz="2000" dirty="0" err="1"/>
              <a:t>xn</a:t>
            </a:r>
            <a:r>
              <a:rPr lang="en-US" sz="2000" dirty="0"/>
              <a:t>) = </a:t>
            </a:r>
            <a:r>
              <a:rPr lang="en-US" sz="2000" dirty="0" err="1"/>
              <a:t>yc</a:t>
            </a:r>
            <a:r>
              <a:rPr lang="en-US" sz="2000" dirty="0"/>
              <a:t> + m</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4181C342-6886-47F6-A3CD-512D0C311A9C}"/>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53" name="TextBox 52">
            <a:extLst>
              <a:ext uri="{FF2B5EF4-FFF2-40B4-BE49-F238E27FC236}">
                <a16:creationId xmlns:a16="http://schemas.microsoft.com/office/drawing/2014/main" id="{5DEF44AE-21EE-4401-920A-906D73CE0728}"/>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56" name="Straight Connector 55">
            <a:extLst>
              <a:ext uri="{FF2B5EF4-FFF2-40B4-BE49-F238E27FC236}">
                <a16:creationId xmlns:a16="http://schemas.microsoft.com/office/drawing/2014/main" id="{4A6507FD-9262-478D-A28D-411BE3AE6FE8}"/>
              </a:ext>
            </a:extLst>
          </p:cNvPr>
          <p:cNvCxnSpPr>
            <a:cxnSpLocks/>
          </p:cNvCxnSpPr>
          <p:nvPr/>
        </p:nvCxnSpPr>
        <p:spPr>
          <a:xfrm flipH="1">
            <a:off x="1527003" y="4615973"/>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DCF4EEA-CC6B-441C-BADC-2FCB2819A50F}"/>
              </a:ext>
            </a:extLst>
          </p:cNvPr>
          <p:cNvCxnSpPr>
            <a:cxnSpLocks/>
          </p:cNvCxnSpPr>
          <p:nvPr/>
        </p:nvCxnSpPr>
        <p:spPr>
          <a:xfrm>
            <a:off x="3169576" y="4664723"/>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ED92FAD-4DDA-4CB6-ADAF-E7B164B805D0}"/>
              </a:ext>
            </a:extLst>
          </p:cNvPr>
          <p:cNvCxnSpPr>
            <a:cxnSpLocks/>
          </p:cNvCxnSpPr>
          <p:nvPr/>
        </p:nvCxnSpPr>
        <p:spPr>
          <a:xfrm>
            <a:off x="1527003" y="4757699"/>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FCD033-C316-4356-83EB-530D0FFA08B4}"/>
              </a:ext>
            </a:extLst>
          </p:cNvPr>
          <p:cNvCxnSpPr>
            <a:cxnSpLocks/>
          </p:cNvCxnSpPr>
          <p:nvPr/>
        </p:nvCxnSpPr>
        <p:spPr>
          <a:xfrm flipH="1">
            <a:off x="1527003" y="4289511"/>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E21A9E-1A20-412F-9DF4-B174CEB73150}"/>
              </a:ext>
            </a:extLst>
          </p:cNvPr>
          <p:cNvCxnSpPr>
            <a:cxnSpLocks/>
          </p:cNvCxnSpPr>
          <p:nvPr/>
        </p:nvCxnSpPr>
        <p:spPr>
          <a:xfrm flipV="1">
            <a:off x="3811805" y="4302563"/>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C9E5CF8-594A-4229-9CEA-7499FE100541}"/>
              </a:ext>
            </a:extLst>
          </p:cNvPr>
          <p:cNvCxnSpPr>
            <a:cxnSpLocks/>
          </p:cNvCxnSpPr>
          <p:nvPr/>
        </p:nvCxnSpPr>
        <p:spPr>
          <a:xfrm flipV="1">
            <a:off x="2894224" y="4768474"/>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302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618383" cy="4507388"/>
          </a:xfrm>
          <a:prstGeom prst="rect">
            <a:avLst/>
          </a:prstGeom>
          <a:noFill/>
        </p:spPr>
        <p:txBody>
          <a:bodyPr wrap="square" rtlCol="0">
            <a:spAutoFit/>
          </a:bodyPr>
          <a:lstStyle/>
          <a:p>
            <a:r>
              <a:rPr lang="en-US" sz="2000" dirty="0"/>
              <a:t>x0 = floor(x1)</a:t>
            </a:r>
          </a:p>
          <a:p>
            <a:pPr>
              <a:lnSpc>
                <a:spcPct val="150000"/>
              </a:lnSpc>
            </a:pPr>
            <a:r>
              <a:rPr lang="en-US" sz="2000" dirty="0"/>
              <a:t>Pixel center xc = x0 + .5</a:t>
            </a:r>
          </a:p>
          <a:p>
            <a:pPr>
              <a:lnSpc>
                <a:spcPct val="150000"/>
              </a:lnSpc>
            </a:pPr>
            <a:r>
              <a:rPr lang="en-US" sz="2000" dirty="0" err="1"/>
              <a:t>yc</a:t>
            </a:r>
            <a:r>
              <a:rPr lang="en-US" sz="2000" dirty="0"/>
              <a:t> = y1 + m (xc – x1)</a:t>
            </a:r>
          </a:p>
          <a:p>
            <a:pPr>
              <a:lnSpc>
                <a:spcPct val="150000"/>
              </a:lnSpc>
            </a:pPr>
            <a:r>
              <a:rPr lang="en-US" sz="2000" dirty="0"/>
              <a:t>     = y1 + m (x0 + .5 – x1)</a:t>
            </a:r>
          </a:p>
          <a:p>
            <a:pPr>
              <a:lnSpc>
                <a:spcPct val="150000"/>
              </a:lnSpc>
            </a:pPr>
            <a:r>
              <a:rPr lang="en-US" sz="2000" dirty="0"/>
              <a:t>The first pixel is (x0, floor(</a:t>
            </a:r>
            <a:r>
              <a:rPr lang="en-US" sz="2000" dirty="0" err="1"/>
              <a:t>yc</a:t>
            </a:r>
            <a:r>
              <a:rPr lang="en-US" sz="2000" dirty="0"/>
              <a:t>)).</a:t>
            </a:r>
          </a:p>
          <a:p>
            <a:pPr>
              <a:lnSpc>
                <a:spcPct val="150000"/>
              </a:lnSpc>
            </a:pPr>
            <a:r>
              <a:rPr lang="en-US" sz="2000" dirty="0"/>
              <a:t>Next column center </a:t>
            </a:r>
            <a:r>
              <a:rPr lang="en-US" sz="2000" dirty="0" err="1"/>
              <a:t>xn</a:t>
            </a:r>
            <a:r>
              <a:rPr lang="en-US" sz="2000" dirty="0"/>
              <a:t> = xc + 1.</a:t>
            </a:r>
          </a:p>
          <a:p>
            <a:pPr>
              <a:lnSpc>
                <a:spcPct val="150000"/>
              </a:lnSpc>
            </a:pPr>
            <a:r>
              <a:rPr lang="en-US" sz="2000" dirty="0" err="1"/>
              <a:t>yn</a:t>
            </a:r>
            <a:r>
              <a:rPr lang="en-US" sz="2000" dirty="0"/>
              <a:t> = f(</a:t>
            </a:r>
            <a:r>
              <a:rPr lang="en-US" sz="2000" dirty="0" err="1"/>
              <a:t>xn</a:t>
            </a:r>
            <a:r>
              <a:rPr lang="en-US" sz="2000" dirty="0"/>
              <a:t>) = </a:t>
            </a:r>
            <a:r>
              <a:rPr lang="en-US" sz="2000" dirty="0" err="1"/>
              <a:t>yc</a:t>
            </a:r>
            <a:r>
              <a:rPr lang="en-US" sz="2000" dirty="0"/>
              <a:t> + m</a:t>
            </a:r>
          </a:p>
          <a:p>
            <a:pPr>
              <a:lnSpc>
                <a:spcPct val="150000"/>
              </a:lnSpc>
            </a:pPr>
            <a:r>
              <a:rPr lang="en-US" sz="2000" dirty="0"/>
              <a:t>The pixel in this next column closest to the line P1 P2 is</a:t>
            </a:r>
          </a:p>
          <a:p>
            <a:pPr>
              <a:lnSpc>
                <a:spcPct val="150000"/>
              </a:lnSpc>
            </a:pPr>
            <a:r>
              <a:rPr lang="en-US" sz="2000" dirty="0"/>
              <a:t>(floor( </a:t>
            </a:r>
            <a:r>
              <a:rPr lang="en-US" sz="2000" dirty="0" err="1"/>
              <a:t>xn</a:t>
            </a:r>
            <a:r>
              <a:rPr lang="en-US" sz="2000" dirty="0"/>
              <a:t>), floor(</a:t>
            </a:r>
            <a:r>
              <a:rPr lang="en-US" sz="2000" dirty="0" err="1"/>
              <a:t>yn</a:t>
            </a:r>
            <a:r>
              <a:rPr lang="en-US" sz="2000" dirty="0"/>
              <a:t>) ).</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5D744C90-D878-445D-BAFA-BEDB581DA673}"/>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56" name="TextBox 55">
            <a:extLst>
              <a:ext uri="{FF2B5EF4-FFF2-40B4-BE49-F238E27FC236}">
                <a16:creationId xmlns:a16="http://schemas.microsoft.com/office/drawing/2014/main" id="{8BA53DF1-BCE9-4089-8BA3-C57709C320B0}"/>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58" name="Straight Connector 57">
            <a:extLst>
              <a:ext uri="{FF2B5EF4-FFF2-40B4-BE49-F238E27FC236}">
                <a16:creationId xmlns:a16="http://schemas.microsoft.com/office/drawing/2014/main" id="{C2ABCFC9-A9FE-4876-AF15-228240A1BCBE}"/>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C1DA4-98A1-4793-A9C8-B08A8A3805EC}"/>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DEB935-7B41-493C-A012-5EF02F07778F}"/>
              </a:ext>
            </a:extLst>
          </p:cNvPr>
          <p:cNvCxnSpPr>
            <a:cxnSpLocks/>
          </p:cNvCxnSpPr>
          <p:nvPr/>
        </p:nvCxnSpPr>
        <p:spPr>
          <a:xfrm>
            <a:off x="1527003" y="475424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0AE03C1-F01B-423E-B512-B16C5E96DD0F}"/>
              </a:ext>
            </a:extLst>
          </p:cNvPr>
          <p:cNvCxnSpPr>
            <a:cxnSpLocks/>
          </p:cNvCxnSpPr>
          <p:nvPr/>
        </p:nvCxnSpPr>
        <p:spPr>
          <a:xfrm flipH="1">
            <a:off x="1527003" y="4289867"/>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C6D60C6-C775-4F78-8AE8-DC4380AB030E}"/>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D6814F9-4C8D-4925-8EEF-788D139E4BF8}"/>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69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DD05F-F726-4379-98D5-052E5860967F}"/>
              </a:ext>
            </a:extLst>
          </p:cNvPr>
          <p:cNvSpPr txBox="1"/>
          <p:nvPr/>
        </p:nvSpPr>
        <p:spPr>
          <a:xfrm>
            <a:off x="692727" y="822036"/>
            <a:ext cx="11009746" cy="523220"/>
          </a:xfrm>
          <a:prstGeom prst="rect">
            <a:avLst/>
          </a:prstGeom>
          <a:noFill/>
        </p:spPr>
        <p:txBody>
          <a:bodyPr wrap="square" rtlCol="0">
            <a:spAutoFit/>
          </a:bodyPr>
          <a:lstStyle/>
          <a:p>
            <a:r>
              <a:rPr lang="en-US" sz="2800" dirty="0"/>
              <a:t>When x increases by 1, y increases by the slope m.</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440873" y="2013527"/>
            <a:ext cx="0" cy="4461164"/>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563418" y="5849546"/>
            <a:ext cx="877454" cy="63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440873" y="1884218"/>
            <a:ext cx="6373091" cy="33140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D7E1BF1-72F9-447E-9633-B9B3950ECCED}"/>
              </a:ext>
            </a:extLst>
          </p:cNvPr>
          <p:cNvSpPr/>
          <p:nvPr/>
        </p:nvSpPr>
        <p:spPr>
          <a:xfrm>
            <a:off x="4650510" y="345679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5547375" y="299767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6E61C8-14DA-4CE3-B7BF-D94BD7B3C2DC}"/>
              </a:ext>
            </a:extLst>
          </p:cNvPr>
          <p:cNvCxnSpPr>
            <a:cxnSpLocks/>
          </p:cNvCxnSpPr>
          <p:nvPr/>
        </p:nvCxnSpPr>
        <p:spPr>
          <a:xfrm>
            <a:off x="4687455" y="3530676"/>
            <a:ext cx="0" cy="2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D9840E-0CD4-49F7-9F9B-B91FBB1A4464}"/>
              </a:ext>
            </a:extLst>
          </p:cNvPr>
          <p:cNvCxnSpPr>
            <a:cxnSpLocks/>
          </p:cNvCxnSpPr>
          <p:nvPr/>
        </p:nvCxnSpPr>
        <p:spPr>
          <a:xfrm flipH="1">
            <a:off x="1440872" y="3502968"/>
            <a:ext cx="415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E5E3E9B-B0E5-4854-A8DA-12FF3E991F00}"/>
              </a:ext>
            </a:extLst>
          </p:cNvPr>
          <p:cNvSpPr txBox="1"/>
          <p:nvPr/>
        </p:nvSpPr>
        <p:spPr>
          <a:xfrm>
            <a:off x="692727" y="2833377"/>
            <a:ext cx="958736" cy="400110"/>
          </a:xfrm>
          <a:prstGeom prst="rect">
            <a:avLst/>
          </a:prstGeom>
          <a:noFill/>
        </p:spPr>
        <p:txBody>
          <a:bodyPr wrap="square" rtlCol="0">
            <a:spAutoFit/>
          </a:bodyPr>
          <a:lstStyle/>
          <a:p>
            <a:r>
              <a:rPr lang="en-US" sz="2000" dirty="0"/>
              <a:t>f(x+1)</a:t>
            </a:r>
          </a:p>
        </p:txBody>
      </p:sp>
      <p:sp>
        <p:nvSpPr>
          <p:cNvPr id="51" name="TextBox 50">
            <a:extLst>
              <a:ext uri="{FF2B5EF4-FFF2-40B4-BE49-F238E27FC236}">
                <a16:creationId xmlns:a16="http://schemas.microsoft.com/office/drawing/2014/main" id="{CF201BEF-8482-45FD-9AC6-056D078C74FD}"/>
              </a:ext>
            </a:extLst>
          </p:cNvPr>
          <p:cNvSpPr txBox="1"/>
          <p:nvPr/>
        </p:nvSpPr>
        <p:spPr>
          <a:xfrm>
            <a:off x="1109828" y="3281248"/>
            <a:ext cx="615909" cy="400110"/>
          </a:xfrm>
          <a:prstGeom prst="rect">
            <a:avLst/>
          </a:prstGeom>
          <a:noFill/>
        </p:spPr>
        <p:txBody>
          <a:bodyPr wrap="square" rtlCol="0">
            <a:spAutoFit/>
          </a:bodyPr>
          <a:lstStyle/>
          <a:p>
            <a:r>
              <a:rPr lang="en-US" sz="2000" dirty="0"/>
              <a:t>y</a:t>
            </a:r>
          </a:p>
        </p:txBody>
      </p:sp>
      <p:sp>
        <p:nvSpPr>
          <p:cNvPr id="55" name="TextBox 54">
            <a:extLst>
              <a:ext uri="{FF2B5EF4-FFF2-40B4-BE49-F238E27FC236}">
                <a16:creationId xmlns:a16="http://schemas.microsoft.com/office/drawing/2014/main" id="{89CABE32-A873-401A-981B-7D47D8C8D594}"/>
              </a:ext>
            </a:extLst>
          </p:cNvPr>
          <p:cNvSpPr txBox="1"/>
          <p:nvPr/>
        </p:nvSpPr>
        <p:spPr>
          <a:xfrm>
            <a:off x="4544638" y="5810606"/>
            <a:ext cx="1440524" cy="400110"/>
          </a:xfrm>
          <a:prstGeom prst="rect">
            <a:avLst/>
          </a:prstGeom>
          <a:noFill/>
        </p:spPr>
        <p:txBody>
          <a:bodyPr wrap="square" rtlCol="0">
            <a:spAutoFit/>
          </a:bodyPr>
          <a:lstStyle/>
          <a:p>
            <a:r>
              <a:rPr lang="en-US" sz="2000" dirty="0"/>
              <a:t>x           </a:t>
            </a:r>
            <a:r>
              <a:rPr lang="en-US" sz="2000" dirty="0" err="1"/>
              <a:t>x</a:t>
            </a:r>
            <a:r>
              <a:rPr lang="en-US" sz="2000" dirty="0"/>
              <a:t> + 1</a:t>
            </a:r>
          </a:p>
        </p:txBody>
      </p:sp>
      <p:sp>
        <p:nvSpPr>
          <p:cNvPr id="56" name="TextBox 55">
            <a:extLst>
              <a:ext uri="{FF2B5EF4-FFF2-40B4-BE49-F238E27FC236}">
                <a16:creationId xmlns:a16="http://schemas.microsoft.com/office/drawing/2014/main" id="{62712B09-DA8B-4EE0-A32E-50FAED375DEC}"/>
              </a:ext>
            </a:extLst>
          </p:cNvPr>
          <p:cNvSpPr txBox="1"/>
          <p:nvPr/>
        </p:nvSpPr>
        <p:spPr>
          <a:xfrm>
            <a:off x="4995406" y="3486486"/>
            <a:ext cx="830973" cy="400110"/>
          </a:xfrm>
          <a:prstGeom prst="rect">
            <a:avLst/>
          </a:prstGeom>
          <a:noFill/>
        </p:spPr>
        <p:txBody>
          <a:bodyPr wrap="square" rtlCol="0">
            <a:spAutoFit/>
          </a:bodyPr>
          <a:lstStyle/>
          <a:p>
            <a:r>
              <a:rPr lang="en-US" sz="2000" dirty="0"/>
              <a:t>1</a:t>
            </a:r>
          </a:p>
        </p:txBody>
      </p:sp>
      <p:sp>
        <p:nvSpPr>
          <p:cNvPr id="29" name="TextBox 28">
            <a:extLst>
              <a:ext uri="{FF2B5EF4-FFF2-40B4-BE49-F238E27FC236}">
                <a16:creationId xmlns:a16="http://schemas.microsoft.com/office/drawing/2014/main" id="{41DAD30E-CBF3-439A-9F00-69A160A058C8}"/>
              </a:ext>
            </a:extLst>
          </p:cNvPr>
          <p:cNvSpPr txBox="1"/>
          <p:nvPr/>
        </p:nvSpPr>
        <p:spPr>
          <a:xfrm>
            <a:off x="7825071" y="2226833"/>
            <a:ext cx="3639568" cy="3323987"/>
          </a:xfrm>
          <a:prstGeom prst="rect">
            <a:avLst/>
          </a:prstGeom>
          <a:noFill/>
        </p:spPr>
        <p:txBody>
          <a:bodyPr wrap="square" rtlCol="0">
            <a:spAutoFit/>
          </a:bodyPr>
          <a:lstStyle/>
          <a:p>
            <a:endParaRPr lang="en-US" sz="2000" dirty="0"/>
          </a:p>
          <a:p>
            <a:endParaRPr lang="en-US" sz="1000" dirty="0"/>
          </a:p>
          <a:p>
            <a:r>
              <a:rPr lang="en-US" sz="2000" dirty="0"/>
              <a:t>  y   =   f(x)  =   mx    +    b</a:t>
            </a:r>
          </a:p>
          <a:p>
            <a:endParaRPr lang="en-US" sz="2000" dirty="0"/>
          </a:p>
          <a:p>
            <a:r>
              <a:rPr lang="en-US" sz="2000" dirty="0"/>
              <a:t>f(x+1)  =  m(x + 1)   +  b</a:t>
            </a:r>
          </a:p>
          <a:p>
            <a:endParaRPr lang="en-US" sz="2000" dirty="0"/>
          </a:p>
          <a:p>
            <a:r>
              <a:rPr lang="en-US" sz="2000" dirty="0"/>
              <a:t>             =   mx + m  +  b</a:t>
            </a:r>
          </a:p>
          <a:p>
            <a:endParaRPr lang="en-US" sz="2000" dirty="0"/>
          </a:p>
          <a:p>
            <a:r>
              <a:rPr lang="en-US" sz="2000" dirty="0"/>
              <a:t>             =  (mx + b) + m</a:t>
            </a:r>
          </a:p>
          <a:p>
            <a:endParaRPr lang="en-US" sz="2000" dirty="0"/>
          </a:p>
          <a:p>
            <a:r>
              <a:rPr lang="en-US" sz="2000" dirty="0"/>
              <a:t>             =  y + m </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271465" y="1521251"/>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7462374" y="5638826"/>
            <a:ext cx="615909" cy="400110"/>
          </a:xfrm>
          <a:prstGeom prst="rect">
            <a:avLst/>
          </a:prstGeom>
          <a:noFill/>
        </p:spPr>
        <p:txBody>
          <a:bodyPr wrap="square" rtlCol="0">
            <a:spAutoFit/>
          </a:bodyPr>
          <a:lstStyle/>
          <a:p>
            <a:r>
              <a:rPr lang="en-US" sz="2000" dirty="0"/>
              <a:t>X</a:t>
            </a:r>
          </a:p>
        </p:txBody>
      </p:sp>
      <p:cxnSp>
        <p:nvCxnSpPr>
          <p:cNvPr id="40" name="Straight Connector 39">
            <a:extLst>
              <a:ext uri="{FF2B5EF4-FFF2-40B4-BE49-F238E27FC236}">
                <a16:creationId xmlns:a16="http://schemas.microsoft.com/office/drawing/2014/main" id="{92955935-42D3-440C-B1BE-2643289D9FE5}"/>
              </a:ext>
            </a:extLst>
          </p:cNvPr>
          <p:cNvCxnSpPr>
            <a:cxnSpLocks/>
            <a:stCxn id="37" idx="4"/>
          </p:cNvCxnSpPr>
          <p:nvPr/>
        </p:nvCxnSpPr>
        <p:spPr>
          <a:xfrm flipH="1">
            <a:off x="5593013" y="3090028"/>
            <a:ext cx="1" cy="2722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DC12D0-2BF7-4836-B91F-3EB1291FCFAF}"/>
              </a:ext>
            </a:extLst>
          </p:cNvPr>
          <p:cNvCxnSpPr>
            <a:cxnSpLocks/>
          </p:cNvCxnSpPr>
          <p:nvPr/>
        </p:nvCxnSpPr>
        <p:spPr>
          <a:xfrm flipH="1">
            <a:off x="1440872" y="3049696"/>
            <a:ext cx="415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2E951E9-E9D1-41D0-AEAA-BCBE51763863}"/>
              </a:ext>
            </a:extLst>
          </p:cNvPr>
          <p:cNvSpPr txBox="1"/>
          <p:nvPr/>
        </p:nvSpPr>
        <p:spPr>
          <a:xfrm>
            <a:off x="5569675" y="3080300"/>
            <a:ext cx="830973" cy="400110"/>
          </a:xfrm>
          <a:prstGeom prst="rect">
            <a:avLst/>
          </a:prstGeom>
          <a:noFill/>
        </p:spPr>
        <p:txBody>
          <a:bodyPr wrap="square" rtlCol="0">
            <a:spAutoFit/>
          </a:bodyPr>
          <a:lstStyle/>
          <a:p>
            <a:r>
              <a:rPr lang="en-US" sz="2000" dirty="0"/>
              <a:t>m</a:t>
            </a:r>
          </a:p>
        </p:txBody>
      </p:sp>
      <p:cxnSp>
        <p:nvCxnSpPr>
          <p:cNvPr id="60" name="Straight Arrow Connector 59">
            <a:extLst>
              <a:ext uri="{FF2B5EF4-FFF2-40B4-BE49-F238E27FC236}">
                <a16:creationId xmlns:a16="http://schemas.microsoft.com/office/drawing/2014/main" id="{9B61E18C-DC68-46F6-AAA0-B650770C33EF}"/>
              </a:ext>
            </a:extLst>
          </p:cNvPr>
          <p:cNvCxnSpPr>
            <a:cxnSpLocks/>
          </p:cNvCxnSpPr>
          <p:nvPr/>
        </p:nvCxnSpPr>
        <p:spPr>
          <a:xfrm>
            <a:off x="1436259" y="5849546"/>
            <a:ext cx="6026723" cy="617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855DEE-6FA2-44D1-8922-760D2B34C961}"/>
              </a:ext>
            </a:extLst>
          </p:cNvPr>
          <p:cNvSpPr txBox="1"/>
          <p:nvPr/>
        </p:nvSpPr>
        <p:spPr>
          <a:xfrm>
            <a:off x="1130848" y="4998214"/>
            <a:ext cx="670405" cy="400110"/>
          </a:xfrm>
          <a:prstGeom prst="rect">
            <a:avLst/>
          </a:prstGeom>
          <a:noFill/>
        </p:spPr>
        <p:txBody>
          <a:bodyPr wrap="square" rtlCol="0">
            <a:spAutoFit/>
          </a:bodyPr>
          <a:lstStyle/>
          <a:p>
            <a:r>
              <a:rPr lang="en-US" sz="2000" dirty="0"/>
              <a:t>b</a:t>
            </a:r>
          </a:p>
        </p:txBody>
      </p:sp>
    </p:spTree>
    <p:extLst>
      <p:ext uri="{BB962C8B-B14F-4D97-AF65-F5344CB8AC3E}">
        <p14:creationId xmlns:p14="http://schemas.microsoft.com/office/powerpoint/2010/main" val="379390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CA98-CBE3-4FBA-B81F-9F85F10BC339}"/>
              </a:ext>
            </a:extLst>
          </p:cNvPr>
          <p:cNvSpPr>
            <a:spLocks noGrp="1"/>
          </p:cNvSpPr>
          <p:nvPr>
            <p:ph type="title"/>
          </p:nvPr>
        </p:nvSpPr>
        <p:spPr>
          <a:xfrm>
            <a:off x="838200" y="681037"/>
            <a:ext cx="10515600" cy="1325563"/>
          </a:xfrm>
        </p:spPr>
        <p:txBody>
          <a:bodyPr/>
          <a:lstStyle/>
          <a:p>
            <a:r>
              <a:rPr lang="en-US" dirty="0"/>
              <a:t>Electrostatic deflection</a:t>
            </a:r>
          </a:p>
        </p:txBody>
      </p:sp>
      <p:pic>
        <p:nvPicPr>
          <p:cNvPr id="5" name="Content Placeholder 4">
            <a:extLst>
              <a:ext uri="{FF2B5EF4-FFF2-40B4-BE49-F238E27FC236}">
                <a16:creationId xmlns:a16="http://schemas.microsoft.com/office/drawing/2014/main" id="{8A00A5CC-1D02-4A3C-AD99-DA261C14C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928191" y="2454965"/>
            <a:ext cx="8990310" cy="3483506"/>
          </a:xfrm>
        </p:spPr>
      </p:pic>
    </p:spTree>
    <p:extLst>
      <p:ext uri="{BB962C8B-B14F-4D97-AF65-F5344CB8AC3E}">
        <p14:creationId xmlns:p14="http://schemas.microsoft.com/office/powerpoint/2010/main" val="326122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6DD05F-F726-4379-98D5-052E5860967F}"/>
              </a:ext>
            </a:extLst>
          </p:cNvPr>
          <p:cNvSpPr txBox="1"/>
          <p:nvPr/>
        </p:nvSpPr>
        <p:spPr>
          <a:xfrm>
            <a:off x="647080" y="624386"/>
            <a:ext cx="11009746" cy="523220"/>
          </a:xfrm>
          <a:prstGeom prst="rect">
            <a:avLst/>
          </a:prstGeom>
          <a:noFill/>
        </p:spPr>
        <p:txBody>
          <a:bodyPr wrap="square" rtlCol="0">
            <a:spAutoFit/>
          </a:bodyPr>
          <a:lstStyle/>
          <a:p>
            <a:r>
              <a:rPr lang="en-US" sz="2800" dirty="0"/>
              <a:t>Given P1 = (x1, y1) and P2 = (x2, y2), find pixel centers near the line P1 P2</a:t>
            </a:r>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618383" cy="1631216"/>
          </a:xfrm>
          <a:prstGeom prst="rect">
            <a:avLst/>
          </a:prstGeom>
          <a:noFill/>
        </p:spPr>
        <p:txBody>
          <a:bodyPr wrap="square" rtlCol="0">
            <a:spAutoFit/>
          </a:bodyPr>
          <a:lstStyle/>
          <a:p>
            <a:r>
              <a:rPr lang="en-US" sz="2000" dirty="0"/>
              <a:t>General method for the pixel in the next column:</a:t>
            </a:r>
          </a:p>
          <a:p>
            <a:r>
              <a:rPr lang="en-US" sz="2000" dirty="0"/>
              <a:t>x = x + 1</a:t>
            </a:r>
          </a:p>
          <a:p>
            <a:r>
              <a:rPr lang="en-US" sz="2000" dirty="0"/>
              <a:t>y = y + m</a:t>
            </a:r>
          </a:p>
          <a:p>
            <a:r>
              <a:rPr lang="en-US" sz="2000" dirty="0"/>
              <a:t>Next pixel = ( x, floor(y) )</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26EB5602-88A7-4288-9690-140F99A1F152}"/>
              </a:ext>
            </a:extLst>
          </p:cNvPr>
          <p:cNvSpPr txBox="1"/>
          <p:nvPr/>
        </p:nvSpPr>
        <p:spPr>
          <a:xfrm>
            <a:off x="4576928" y="6141998"/>
            <a:ext cx="874080"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43704" y="3576290"/>
            <a:ext cx="615909" cy="400110"/>
          </a:xfrm>
          <a:prstGeom prst="rect">
            <a:avLst/>
          </a:prstGeom>
          <a:noFill/>
        </p:spPr>
        <p:txBody>
          <a:bodyPr wrap="square" rtlCol="0">
            <a:spAutoFit/>
          </a:bodyPr>
          <a:lstStyle/>
          <a:p>
            <a:r>
              <a:rPr lang="en-US" sz="2000" dirty="0"/>
              <a:t>y</a:t>
            </a:r>
          </a:p>
        </p:txBody>
      </p:sp>
      <p:sp>
        <p:nvSpPr>
          <p:cNvPr id="59" name="TextBox 58">
            <a:extLst>
              <a:ext uri="{FF2B5EF4-FFF2-40B4-BE49-F238E27FC236}">
                <a16:creationId xmlns:a16="http://schemas.microsoft.com/office/drawing/2014/main" id="{A982EF89-7683-4A21-805C-A9F46E0F5A3A}"/>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62" name="Straight Connector 61">
            <a:extLst>
              <a:ext uri="{FF2B5EF4-FFF2-40B4-BE49-F238E27FC236}">
                <a16:creationId xmlns:a16="http://schemas.microsoft.com/office/drawing/2014/main" id="{AF4A7D17-0935-45A7-9A9C-1F910142BCED}"/>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49A37C0-2DE8-472C-B730-3DECF4E22D2F}"/>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A677149-6940-485A-AA6C-6A8A9E90CEA5}"/>
              </a:ext>
            </a:extLst>
          </p:cNvPr>
          <p:cNvCxnSpPr>
            <a:cxnSpLocks/>
          </p:cNvCxnSpPr>
          <p:nvPr/>
        </p:nvCxnSpPr>
        <p:spPr>
          <a:xfrm>
            <a:off x="1527003" y="476440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AC8D78B-CF51-4E7F-83EA-7FD9B83C4404}"/>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E70948-5087-464D-ADBA-8AE05384572A}"/>
              </a:ext>
            </a:extLst>
          </p:cNvPr>
          <p:cNvCxnSpPr>
            <a:cxnSpLocks/>
          </p:cNvCxnSpPr>
          <p:nvPr/>
        </p:nvCxnSpPr>
        <p:spPr>
          <a:xfrm flipH="1">
            <a:off x="1527003" y="3814618"/>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6220605-FC0C-4C2B-A028-84743E32CE0C}"/>
              </a:ext>
            </a:extLst>
          </p:cNvPr>
          <p:cNvCxnSpPr>
            <a:cxnSpLocks/>
          </p:cNvCxnSpPr>
          <p:nvPr/>
        </p:nvCxnSpPr>
        <p:spPr>
          <a:xfrm flipH="1">
            <a:off x="1527003" y="4286057"/>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023F3E3-F901-4B27-A2C0-0ADF15C36E72}"/>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4B0C702-1778-43D3-8955-0B3D1239918E}"/>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A179E2A-B406-49EE-B011-5030986723DA}"/>
              </a:ext>
            </a:extLst>
          </p:cNvPr>
          <p:cNvSpPr txBox="1"/>
          <p:nvPr/>
        </p:nvSpPr>
        <p:spPr>
          <a:xfrm>
            <a:off x="4712045" y="3836478"/>
            <a:ext cx="874080" cy="400110"/>
          </a:xfrm>
          <a:prstGeom prst="rect">
            <a:avLst/>
          </a:prstGeom>
          <a:noFill/>
        </p:spPr>
        <p:txBody>
          <a:bodyPr wrap="square" rtlCol="0">
            <a:spAutoFit/>
          </a:bodyPr>
          <a:lstStyle/>
          <a:p>
            <a:r>
              <a:rPr lang="en-US" sz="2000" dirty="0"/>
              <a:t>m</a:t>
            </a:r>
          </a:p>
        </p:txBody>
      </p:sp>
      <p:sp>
        <p:nvSpPr>
          <p:cNvPr id="58" name="TextBox 57">
            <a:extLst>
              <a:ext uri="{FF2B5EF4-FFF2-40B4-BE49-F238E27FC236}">
                <a16:creationId xmlns:a16="http://schemas.microsoft.com/office/drawing/2014/main" id="{2D298A19-2A27-4CBA-86CD-6BF3A0641579}"/>
              </a:ext>
            </a:extLst>
          </p:cNvPr>
          <p:cNvSpPr txBox="1"/>
          <p:nvPr/>
        </p:nvSpPr>
        <p:spPr>
          <a:xfrm>
            <a:off x="4292288" y="4231752"/>
            <a:ext cx="874080" cy="400110"/>
          </a:xfrm>
          <a:prstGeom prst="rect">
            <a:avLst/>
          </a:prstGeom>
          <a:noFill/>
        </p:spPr>
        <p:txBody>
          <a:bodyPr wrap="square" rtlCol="0">
            <a:spAutoFit/>
          </a:bodyPr>
          <a:lstStyle/>
          <a:p>
            <a:r>
              <a:rPr lang="en-US" sz="2000" dirty="0"/>
              <a:t>1</a:t>
            </a:r>
          </a:p>
        </p:txBody>
      </p:sp>
    </p:spTree>
    <p:extLst>
      <p:ext uri="{BB962C8B-B14F-4D97-AF65-F5344CB8AC3E}">
        <p14:creationId xmlns:p14="http://schemas.microsoft.com/office/powerpoint/2010/main" val="58358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18E45FB-ADB0-4DDD-8AF6-8195446DB46A}"/>
              </a:ext>
            </a:extLst>
          </p:cNvPr>
          <p:cNvSpPr/>
          <p:nvPr/>
        </p:nvSpPr>
        <p:spPr>
          <a:xfrm>
            <a:off x="4272525" y="3432809"/>
            <a:ext cx="915318"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710701" cy="1785104"/>
          </a:xfrm>
          <a:prstGeom prst="rect">
            <a:avLst/>
          </a:prstGeom>
          <a:noFill/>
        </p:spPr>
        <p:txBody>
          <a:bodyPr wrap="square" rtlCol="0">
            <a:spAutoFit/>
          </a:bodyPr>
          <a:lstStyle/>
          <a:p>
            <a:r>
              <a:rPr lang="en-US" sz="2000" dirty="0"/>
              <a:t>General method for the pixel in the next column:</a:t>
            </a:r>
          </a:p>
          <a:p>
            <a:r>
              <a:rPr lang="en-US" sz="2000" dirty="0"/>
              <a:t>x = x + 1</a:t>
            </a:r>
          </a:p>
          <a:p>
            <a:r>
              <a:rPr lang="en-US" sz="2000" dirty="0"/>
              <a:t>y = y + m</a:t>
            </a:r>
          </a:p>
          <a:p>
            <a:r>
              <a:rPr lang="en-US" sz="2000" dirty="0"/>
              <a:t>Next pixel = ( x, floor(y) )</a:t>
            </a:r>
          </a:p>
          <a:p>
            <a:endParaRPr lang="en-US" sz="1000" dirty="0"/>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cxnSp>
        <p:nvCxnSpPr>
          <p:cNvPr id="89" name="Straight Connector 88">
            <a:extLst>
              <a:ext uri="{FF2B5EF4-FFF2-40B4-BE49-F238E27FC236}">
                <a16:creationId xmlns:a16="http://schemas.microsoft.com/office/drawing/2014/main" id="{0A2FF0ED-337F-4673-B0AD-DA999A558DE6}"/>
              </a:ext>
            </a:extLst>
          </p:cNvPr>
          <p:cNvCxnSpPr>
            <a:cxnSpLocks/>
          </p:cNvCxnSpPr>
          <p:nvPr/>
        </p:nvCxnSpPr>
        <p:spPr>
          <a:xfrm>
            <a:off x="1527003" y="476440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814618"/>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26EB5602-88A7-4288-9690-140F99A1F152}"/>
              </a:ext>
            </a:extLst>
          </p:cNvPr>
          <p:cNvSpPr txBox="1"/>
          <p:nvPr/>
        </p:nvSpPr>
        <p:spPr>
          <a:xfrm>
            <a:off x="4576928" y="6141998"/>
            <a:ext cx="874080"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43704" y="3576290"/>
            <a:ext cx="615909" cy="400110"/>
          </a:xfrm>
          <a:prstGeom prst="rect">
            <a:avLst/>
          </a:prstGeom>
          <a:noFill/>
        </p:spPr>
        <p:txBody>
          <a:bodyPr wrap="square" rtlCol="0">
            <a:spAutoFit/>
          </a:bodyPr>
          <a:lstStyle/>
          <a:p>
            <a:r>
              <a:rPr lang="en-US" sz="2000" dirty="0"/>
              <a:t>y</a:t>
            </a:r>
          </a:p>
        </p:txBody>
      </p:sp>
      <p:cxnSp>
        <p:nvCxnSpPr>
          <p:cNvPr id="58" name="Straight Connector 57">
            <a:extLst>
              <a:ext uri="{FF2B5EF4-FFF2-40B4-BE49-F238E27FC236}">
                <a16:creationId xmlns:a16="http://schemas.microsoft.com/office/drawing/2014/main" id="{D1F0A637-4DA8-43A9-BB34-A1B5B16F84FC}"/>
              </a:ext>
            </a:extLst>
          </p:cNvPr>
          <p:cNvCxnSpPr>
            <a:cxnSpLocks/>
          </p:cNvCxnSpPr>
          <p:nvPr/>
        </p:nvCxnSpPr>
        <p:spPr>
          <a:xfrm flipH="1">
            <a:off x="1527003" y="4286057"/>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EA4464C-1E81-4A8E-BD6A-D1B81EE43C07}"/>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4489E6D-EEB3-4F91-8082-32446126CC63}"/>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61" name="TextBox 60">
            <a:extLst>
              <a:ext uri="{FF2B5EF4-FFF2-40B4-BE49-F238E27FC236}">
                <a16:creationId xmlns:a16="http://schemas.microsoft.com/office/drawing/2014/main" id="{BA6C34D5-1AC2-4783-A59C-76B0CDDF93A1}"/>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57" name="Straight Connector 56">
            <a:extLst>
              <a:ext uri="{FF2B5EF4-FFF2-40B4-BE49-F238E27FC236}">
                <a16:creationId xmlns:a16="http://schemas.microsoft.com/office/drawing/2014/main" id="{0A9FB38F-7CCE-43A3-9A00-04BBCAC88478}"/>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5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18E45FB-ADB0-4DDD-8AF6-8195446DB46A}"/>
              </a:ext>
            </a:extLst>
          </p:cNvPr>
          <p:cNvSpPr/>
          <p:nvPr/>
        </p:nvSpPr>
        <p:spPr>
          <a:xfrm>
            <a:off x="4272525" y="3432809"/>
            <a:ext cx="915318"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4A9B60-49B5-4E77-9538-A1C7BB34D4D5}"/>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6365F-957D-444D-BFEB-54B533F9F061}"/>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5CEB7AA-0FCC-49AA-966D-D11E34DF4CFE}"/>
              </a:ext>
            </a:extLst>
          </p:cNvPr>
          <p:cNvSpPr txBox="1"/>
          <p:nvPr/>
        </p:nvSpPr>
        <p:spPr>
          <a:xfrm>
            <a:off x="8371707" y="1480709"/>
            <a:ext cx="3710701" cy="4708981"/>
          </a:xfrm>
          <a:prstGeom prst="rect">
            <a:avLst/>
          </a:prstGeom>
          <a:noFill/>
        </p:spPr>
        <p:txBody>
          <a:bodyPr wrap="square" rtlCol="0">
            <a:spAutoFit/>
          </a:bodyPr>
          <a:lstStyle/>
          <a:p>
            <a:r>
              <a:rPr lang="en-US" sz="2000" dirty="0"/>
              <a:t>General method for the pixel in the next column:</a:t>
            </a:r>
          </a:p>
          <a:p>
            <a:r>
              <a:rPr lang="en-US" sz="2000" dirty="0"/>
              <a:t>x = x + 1</a:t>
            </a:r>
          </a:p>
          <a:p>
            <a:r>
              <a:rPr lang="en-US" sz="2000" dirty="0"/>
              <a:t>y = y + m</a:t>
            </a:r>
          </a:p>
          <a:p>
            <a:r>
              <a:rPr lang="en-US" sz="2000" dirty="0"/>
              <a:t>Next pixel = ( x, floor(y) )</a:t>
            </a:r>
          </a:p>
          <a:p>
            <a:endParaRPr lang="en-US" sz="1000" dirty="0"/>
          </a:p>
          <a:p>
            <a:r>
              <a:rPr lang="en-US" sz="2000" dirty="0"/>
              <a:t>C/C++ code for this blue line:</a:t>
            </a:r>
          </a:p>
          <a:p>
            <a:endParaRPr lang="en-US" sz="1000" dirty="0"/>
          </a:p>
          <a:p>
            <a:r>
              <a:rPr lang="en-US" sz="2000" dirty="0"/>
              <a:t>m = (y2 – y1)/(x2 – x1); // slope</a:t>
            </a:r>
          </a:p>
          <a:p>
            <a:r>
              <a:rPr lang="en-US" sz="2000" dirty="0"/>
              <a:t>x0 = floor(x1) // an integer</a:t>
            </a:r>
          </a:p>
          <a:p>
            <a:r>
              <a:rPr lang="en-US" sz="2000" dirty="0"/>
              <a:t>y = y1 + m*(x + .5 – x1);</a:t>
            </a:r>
          </a:p>
          <a:p>
            <a:r>
              <a:rPr lang="en-US" sz="2000" dirty="0"/>
              <a:t>for (int x = x0; x &lt; floor(x2); ++x) {</a:t>
            </a:r>
          </a:p>
          <a:p>
            <a:r>
              <a:rPr lang="en-US" sz="2000" dirty="0"/>
              <a:t>      </a:t>
            </a:r>
            <a:r>
              <a:rPr lang="en-US" sz="2000" dirty="0" err="1"/>
              <a:t>iy</a:t>
            </a:r>
            <a:r>
              <a:rPr lang="en-US" sz="2000" dirty="0"/>
              <a:t> = floor(y);</a:t>
            </a:r>
          </a:p>
          <a:p>
            <a:r>
              <a:rPr lang="en-US" sz="2000" dirty="0"/>
              <a:t>      </a:t>
            </a:r>
            <a:r>
              <a:rPr lang="en-US" sz="2000" dirty="0" err="1"/>
              <a:t>set_pixel</a:t>
            </a:r>
            <a:r>
              <a:rPr lang="en-US" sz="2000" dirty="0"/>
              <a:t> (x, </a:t>
            </a:r>
            <a:r>
              <a:rPr lang="en-US" sz="2000" dirty="0" err="1"/>
              <a:t>iy</a:t>
            </a:r>
            <a:r>
              <a:rPr lang="en-US" sz="2000" dirty="0"/>
              <a:t>, 0, .5, 1);</a:t>
            </a:r>
          </a:p>
          <a:p>
            <a:r>
              <a:rPr lang="en-US" sz="2000" dirty="0"/>
              <a:t>      y += m;</a:t>
            </a:r>
          </a:p>
          <a:p>
            <a:r>
              <a:rPr lang="en-US" sz="2000" dirty="0"/>
              <a:t>      }</a:t>
            </a:r>
          </a:p>
        </p:txBody>
      </p: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cxnSp>
        <p:nvCxnSpPr>
          <p:cNvPr id="89" name="Straight Connector 88">
            <a:extLst>
              <a:ext uri="{FF2B5EF4-FFF2-40B4-BE49-F238E27FC236}">
                <a16:creationId xmlns:a16="http://schemas.microsoft.com/office/drawing/2014/main" id="{0A2FF0ED-337F-4673-B0AD-DA999A558DE6}"/>
              </a:ext>
            </a:extLst>
          </p:cNvPr>
          <p:cNvCxnSpPr>
            <a:cxnSpLocks/>
          </p:cNvCxnSpPr>
          <p:nvPr/>
        </p:nvCxnSpPr>
        <p:spPr>
          <a:xfrm>
            <a:off x="1527003" y="476440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814618"/>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26EB5602-88A7-4288-9690-140F99A1F152}"/>
              </a:ext>
            </a:extLst>
          </p:cNvPr>
          <p:cNvSpPr txBox="1"/>
          <p:nvPr/>
        </p:nvSpPr>
        <p:spPr>
          <a:xfrm>
            <a:off x="4576928" y="6141998"/>
            <a:ext cx="874080"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43704" y="3576290"/>
            <a:ext cx="615909" cy="400110"/>
          </a:xfrm>
          <a:prstGeom prst="rect">
            <a:avLst/>
          </a:prstGeom>
          <a:noFill/>
        </p:spPr>
        <p:txBody>
          <a:bodyPr wrap="square" rtlCol="0">
            <a:spAutoFit/>
          </a:bodyPr>
          <a:lstStyle/>
          <a:p>
            <a:r>
              <a:rPr lang="en-US" sz="2000" dirty="0"/>
              <a:t>y</a:t>
            </a:r>
          </a:p>
        </p:txBody>
      </p:sp>
      <p:cxnSp>
        <p:nvCxnSpPr>
          <p:cNvPr id="58" name="Straight Connector 57">
            <a:extLst>
              <a:ext uri="{FF2B5EF4-FFF2-40B4-BE49-F238E27FC236}">
                <a16:creationId xmlns:a16="http://schemas.microsoft.com/office/drawing/2014/main" id="{D1F0A637-4DA8-43A9-BB34-A1B5B16F84FC}"/>
              </a:ext>
            </a:extLst>
          </p:cNvPr>
          <p:cNvCxnSpPr>
            <a:cxnSpLocks/>
          </p:cNvCxnSpPr>
          <p:nvPr/>
        </p:nvCxnSpPr>
        <p:spPr>
          <a:xfrm flipH="1">
            <a:off x="1527003" y="4286057"/>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EA4464C-1E81-4A8E-BD6A-D1B81EE43C07}"/>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4489E6D-EEB3-4F91-8082-32446126CC63}"/>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61" name="TextBox 60">
            <a:extLst>
              <a:ext uri="{FF2B5EF4-FFF2-40B4-BE49-F238E27FC236}">
                <a16:creationId xmlns:a16="http://schemas.microsoft.com/office/drawing/2014/main" id="{BA6C34D5-1AC2-4783-A59C-76B0CDDF93A1}"/>
              </a:ext>
            </a:extLst>
          </p:cNvPr>
          <p:cNvSpPr txBox="1"/>
          <p:nvPr/>
        </p:nvSpPr>
        <p:spPr>
          <a:xfrm>
            <a:off x="7551381" y="2303241"/>
            <a:ext cx="1446530" cy="400110"/>
          </a:xfrm>
          <a:prstGeom prst="rect">
            <a:avLst/>
          </a:prstGeom>
          <a:noFill/>
        </p:spPr>
        <p:txBody>
          <a:bodyPr wrap="square" rtlCol="0">
            <a:spAutoFit/>
          </a:bodyPr>
          <a:lstStyle/>
          <a:p>
            <a:r>
              <a:rPr lang="en-US" sz="2000" dirty="0"/>
              <a:t>P2</a:t>
            </a:r>
          </a:p>
        </p:txBody>
      </p:sp>
      <p:cxnSp>
        <p:nvCxnSpPr>
          <p:cNvPr id="57" name="Straight Connector 56">
            <a:extLst>
              <a:ext uri="{FF2B5EF4-FFF2-40B4-BE49-F238E27FC236}">
                <a16:creationId xmlns:a16="http://schemas.microsoft.com/office/drawing/2014/main" id="{0A9FB38F-7CCE-43A3-9A00-04BBCAC88478}"/>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13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BEDF0D9-C600-4DB6-BF2F-44C4210F6153}"/>
              </a:ext>
            </a:extLst>
          </p:cNvPr>
          <p:cNvSpPr/>
          <p:nvPr/>
        </p:nvSpPr>
        <p:spPr>
          <a:xfrm>
            <a:off x="5187842" y="2515150"/>
            <a:ext cx="916625" cy="9162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021CD5B-E01F-4EF7-A00F-66D424FE5C26}"/>
              </a:ext>
            </a:extLst>
          </p:cNvPr>
          <p:cNvSpPr/>
          <p:nvPr/>
        </p:nvSpPr>
        <p:spPr>
          <a:xfrm>
            <a:off x="4272525" y="3432809"/>
            <a:ext cx="915318"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26EB5602-88A7-4288-9690-140F99A1F152}"/>
              </a:ext>
            </a:extLst>
          </p:cNvPr>
          <p:cNvSpPr txBox="1"/>
          <p:nvPr/>
        </p:nvSpPr>
        <p:spPr>
          <a:xfrm>
            <a:off x="4576928" y="6141998"/>
            <a:ext cx="874080"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43704" y="3576290"/>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cxnSp>
        <p:nvCxnSpPr>
          <p:cNvPr id="76" name="Straight Connector 75">
            <a:extLst>
              <a:ext uri="{FF2B5EF4-FFF2-40B4-BE49-F238E27FC236}">
                <a16:creationId xmlns:a16="http://schemas.microsoft.com/office/drawing/2014/main" id="{1959F327-870B-42F3-A4D2-141C6D396DCB}"/>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5752D62-2B52-45E1-9182-ADD482CE4B9C}"/>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FB3E31-77E0-4190-8E04-80456B0BF2CC}"/>
              </a:ext>
            </a:extLst>
          </p:cNvPr>
          <p:cNvCxnSpPr>
            <a:cxnSpLocks/>
          </p:cNvCxnSpPr>
          <p:nvPr/>
        </p:nvCxnSpPr>
        <p:spPr>
          <a:xfrm>
            <a:off x="1527003" y="476440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38F90E8-EB2C-4900-A06D-A731D238C6B7}"/>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0F9C34D-27C6-466F-AB7C-D5CDEF826305}"/>
              </a:ext>
            </a:extLst>
          </p:cNvPr>
          <p:cNvCxnSpPr>
            <a:cxnSpLocks/>
          </p:cNvCxnSpPr>
          <p:nvPr/>
        </p:nvCxnSpPr>
        <p:spPr>
          <a:xfrm flipH="1">
            <a:off x="1527003" y="3814618"/>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E60A261-C178-46FC-B9C8-79898E098DB7}"/>
              </a:ext>
            </a:extLst>
          </p:cNvPr>
          <p:cNvCxnSpPr>
            <a:cxnSpLocks/>
          </p:cNvCxnSpPr>
          <p:nvPr/>
        </p:nvCxnSpPr>
        <p:spPr>
          <a:xfrm flipH="1">
            <a:off x="1527003" y="4286057"/>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44DF76-EF67-4D6F-A944-787828AE6E54}"/>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20D157-6401-4889-8FF8-A2FA970BAA3D}"/>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520A57-4E6E-48C3-B931-1FC094B86363}"/>
              </a:ext>
            </a:extLst>
          </p:cNvPr>
          <p:cNvSpPr txBox="1"/>
          <p:nvPr/>
        </p:nvSpPr>
        <p:spPr>
          <a:xfrm>
            <a:off x="8371707" y="1480709"/>
            <a:ext cx="3710701" cy="4708981"/>
          </a:xfrm>
          <a:prstGeom prst="rect">
            <a:avLst/>
          </a:prstGeom>
          <a:noFill/>
        </p:spPr>
        <p:txBody>
          <a:bodyPr wrap="square" rtlCol="0">
            <a:spAutoFit/>
          </a:bodyPr>
          <a:lstStyle/>
          <a:p>
            <a:r>
              <a:rPr lang="en-US" sz="2000" dirty="0"/>
              <a:t>General method for the pixel in the next column:</a:t>
            </a:r>
          </a:p>
          <a:p>
            <a:r>
              <a:rPr lang="en-US" sz="2000" dirty="0"/>
              <a:t>x = x + 1</a:t>
            </a:r>
          </a:p>
          <a:p>
            <a:r>
              <a:rPr lang="en-US" sz="2000" dirty="0"/>
              <a:t>y = y + m</a:t>
            </a:r>
          </a:p>
          <a:p>
            <a:r>
              <a:rPr lang="en-US" sz="2000" dirty="0"/>
              <a:t>Next pixel = ( x, floor(y) )</a:t>
            </a:r>
          </a:p>
          <a:p>
            <a:endParaRPr lang="en-US" sz="1000" dirty="0"/>
          </a:p>
          <a:p>
            <a:r>
              <a:rPr lang="en-US" sz="2000" dirty="0"/>
              <a:t>C/C++ code for this blue line:</a:t>
            </a:r>
          </a:p>
          <a:p>
            <a:endParaRPr lang="en-US" sz="1000" dirty="0"/>
          </a:p>
          <a:p>
            <a:r>
              <a:rPr lang="en-US" sz="2000" dirty="0"/>
              <a:t>m = (y2 – y1)/(x2 – x1); // slope</a:t>
            </a:r>
          </a:p>
          <a:p>
            <a:r>
              <a:rPr lang="en-US" sz="2000" dirty="0"/>
              <a:t>x = floor(x1) // = x0, an integer</a:t>
            </a:r>
          </a:p>
          <a:p>
            <a:r>
              <a:rPr lang="en-US" sz="2000" dirty="0"/>
              <a:t>y = y1 + m*(x + .5 – x1);</a:t>
            </a:r>
          </a:p>
          <a:p>
            <a:r>
              <a:rPr lang="en-US" sz="2000" dirty="0"/>
              <a:t>for (int x = x0; x &lt; floor(x2); ++x) {</a:t>
            </a:r>
          </a:p>
          <a:p>
            <a:r>
              <a:rPr lang="en-US" sz="2000" dirty="0"/>
              <a:t>      </a:t>
            </a:r>
            <a:r>
              <a:rPr lang="en-US" sz="2000" dirty="0" err="1"/>
              <a:t>iy</a:t>
            </a:r>
            <a:r>
              <a:rPr lang="en-US" sz="2000" dirty="0"/>
              <a:t> = floor(y);</a:t>
            </a:r>
          </a:p>
          <a:p>
            <a:r>
              <a:rPr lang="en-US" sz="2000" dirty="0"/>
              <a:t>      </a:t>
            </a:r>
            <a:r>
              <a:rPr lang="en-US" sz="2000" dirty="0" err="1"/>
              <a:t>set_pixel</a:t>
            </a:r>
            <a:r>
              <a:rPr lang="en-US" sz="2000" dirty="0"/>
              <a:t> (x, </a:t>
            </a:r>
            <a:r>
              <a:rPr lang="en-US" sz="2000" dirty="0" err="1"/>
              <a:t>iy</a:t>
            </a:r>
            <a:r>
              <a:rPr lang="en-US" sz="2000" dirty="0"/>
              <a:t>, 0, .5, 1);</a:t>
            </a:r>
          </a:p>
          <a:p>
            <a:r>
              <a:rPr lang="en-US" sz="2000" dirty="0"/>
              <a:t>      y += m;</a:t>
            </a:r>
          </a:p>
          <a:p>
            <a:r>
              <a:rPr lang="en-US" sz="2000" dirty="0"/>
              <a:t>      }</a:t>
            </a:r>
          </a:p>
        </p:txBody>
      </p:sp>
    </p:spTree>
    <p:extLst>
      <p:ext uri="{BB962C8B-B14F-4D97-AF65-F5344CB8AC3E}">
        <p14:creationId xmlns:p14="http://schemas.microsoft.com/office/powerpoint/2010/main" val="414557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F04EEBD-7D04-4640-851A-32FA8AB0225A}"/>
              </a:ext>
            </a:extLst>
          </p:cNvPr>
          <p:cNvSpPr/>
          <p:nvPr/>
        </p:nvSpPr>
        <p:spPr>
          <a:xfrm>
            <a:off x="6095762" y="2520910"/>
            <a:ext cx="907017"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BEDF0D9-C600-4DB6-BF2F-44C4210F6153}"/>
              </a:ext>
            </a:extLst>
          </p:cNvPr>
          <p:cNvSpPr/>
          <p:nvPr/>
        </p:nvSpPr>
        <p:spPr>
          <a:xfrm>
            <a:off x="5187842" y="2515150"/>
            <a:ext cx="916625" cy="9162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021CD5B-E01F-4EF7-A00F-66D424FE5C26}"/>
              </a:ext>
            </a:extLst>
          </p:cNvPr>
          <p:cNvSpPr/>
          <p:nvPr/>
        </p:nvSpPr>
        <p:spPr>
          <a:xfrm>
            <a:off x="4272525" y="3432809"/>
            <a:ext cx="915318"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836CD58-45EA-4450-8CDD-3DC275A2E86B}"/>
              </a:ext>
            </a:extLst>
          </p:cNvPr>
          <p:cNvSpPr/>
          <p:nvPr/>
        </p:nvSpPr>
        <p:spPr>
          <a:xfrm>
            <a:off x="3359043" y="3429001"/>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E3D625-795E-4582-82BC-BF7872B137A4}"/>
              </a:ext>
            </a:extLst>
          </p:cNvPr>
          <p:cNvSpPr/>
          <p:nvPr/>
        </p:nvSpPr>
        <p:spPr>
          <a:xfrm>
            <a:off x="2437261" y="4341092"/>
            <a:ext cx="916246" cy="9120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937F2-0488-4B93-B573-022A2BD65E94}"/>
              </a:ext>
            </a:extLst>
          </p:cNvPr>
          <p:cNvCxnSpPr>
            <a:cxnSpLocks/>
          </p:cNvCxnSpPr>
          <p:nvPr/>
        </p:nvCxnSpPr>
        <p:spPr>
          <a:xfrm>
            <a:off x="7622421" y="2360035"/>
            <a:ext cx="0" cy="3812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5D7863D-9C0C-48B8-8FCB-A6A4C59C030C}"/>
              </a:ext>
            </a:extLst>
          </p:cNvPr>
          <p:cNvCxnSpPr>
            <a:cxnSpLocks/>
          </p:cNvCxnSpPr>
          <p:nvPr/>
        </p:nvCxnSpPr>
        <p:spPr>
          <a:xfrm flipH="1">
            <a:off x="1527003" y="2360035"/>
            <a:ext cx="60954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1120097" y="2148569"/>
            <a:ext cx="615909" cy="400110"/>
          </a:xfrm>
          <a:prstGeom prst="rect">
            <a:avLst/>
          </a:prstGeom>
          <a:noFill/>
        </p:spPr>
        <p:txBody>
          <a:bodyPr wrap="square" rtlCol="0">
            <a:spAutoFit/>
          </a:bodyPr>
          <a:lstStyle/>
          <a:p>
            <a:r>
              <a:rPr lang="en-US" sz="2000" dirty="0"/>
              <a:t>y2</a:t>
            </a:r>
          </a:p>
        </p:txBody>
      </p:sp>
      <p:sp>
        <p:nvSpPr>
          <p:cNvPr id="49" name="TextBox 48">
            <a:extLst>
              <a:ext uri="{FF2B5EF4-FFF2-40B4-BE49-F238E27FC236}">
                <a16:creationId xmlns:a16="http://schemas.microsoft.com/office/drawing/2014/main" id="{7D72D2F5-92D5-46C0-997E-56028A117C52}"/>
              </a:ext>
            </a:extLst>
          </p:cNvPr>
          <p:cNvSpPr txBox="1"/>
          <p:nvPr/>
        </p:nvSpPr>
        <p:spPr>
          <a:xfrm>
            <a:off x="2951323" y="6151234"/>
            <a:ext cx="615909" cy="400110"/>
          </a:xfrm>
          <a:prstGeom prst="rect">
            <a:avLst/>
          </a:prstGeom>
          <a:noFill/>
        </p:spPr>
        <p:txBody>
          <a:bodyPr wrap="square" rtlCol="0">
            <a:spAutoFit/>
          </a:bodyPr>
          <a:lstStyle/>
          <a:p>
            <a:r>
              <a:rPr lang="en-US" sz="2000" dirty="0"/>
              <a:t>x1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52" name="TextBox 51">
            <a:extLst>
              <a:ext uri="{FF2B5EF4-FFF2-40B4-BE49-F238E27FC236}">
                <a16:creationId xmlns:a16="http://schemas.microsoft.com/office/drawing/2014/main" id="{33A44BF3-8F6F-4AC8-AEED-2A229A4C57AE}"/>
              </a:ext>
            </a:extLst>
          </p:cNvPr>
          <p:cNvSpPr txBox="1"/>
          <p:nvPr/>
        </p:nvSpPr>
        <p:spPr>
          <a:xfrm>
            <a:off x="1132776" y="4378740"/>
            <a:ext cx="615909" cy="400110"/>
          </a:xfrm>
          <a:prstGeom prst="rect">
            <a:avLst/>
          </a:prstGeom>
          <a:noFill/>
        </p:spPr>
        <p:txBody>
          <a:bodyPr wrap="square" rtlCol="0">
            <a:spAutoFit/>
          </a:bodyPr>
          <a:lstStyle/>
          <a:p>
            <a:r>
              <a:rPr lang="en-US" sz="2000" dirty="0"/>
              <a:t>y1</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02C1B70-56C5-451C-A832-3FB0811D935E}"/>
              </a:ext>
            </a:extLst>
          </p:cNvPr>
          <p:cNvCxnSpPr>
            <a:cxnSpLocks/>
          </p:cNvCxnSpPr>
          <p:nvPr/>
        </p:nvCxnSpPr>
        <p:spPr>
          <a:xfrm>
            <a:off x="2433782" y="6172811"/>
            <a:ext cx="0" cy="163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893D141-3457-48D0-BAD6-DCB474CEE8DD}"/>
              </a:ext>
            </a:extLst>
          </p:cNvPr>
          <p:cNvSpPr txBox="1"/>
          <p:nvPr/>
        </p:nvSpPr>
        <p:spPr>
          <a:xfrm>
            <a:off x="2059816" y="6170441"/>
            <a:ext cx="442612" cy="400110"/>
          </a:xfrm>
          <a:prstGeom prst="rect">
            <a:avLst/>
          </a:prstGeom>
          <a:noFill/>
        </p:spPr>
        <p:txBody>
          <a:bodyPr wrap="square" rtlCol="0">
            <a:spAutoFit/>
          </a:bodyPr>
          <a:lstStyle/>
          <a:p>
            <a:r>
              <a:rPr lang="en-US" sz="2000" dirty="0"/>
              <a:t>x0</a:t>
            </a:r>
          </a:p>
        </p:txBody>
      </p:sp>
      <p:sp>
        <p:nvSpPr>
          <p:cNvPr id="94" name="TextBox 93">
            <a:extLst>
              <a:ext uri="{FF2B5EF4-FFF2-40B4-BE49-F238E27FC236}">
                <a16:creationId xmlns:a16="http://schemas.microsoft.com/office/drawing/2014/main" id="{FD0971B6-0243-4B0D-9407-1E83BB962D6D}"/>
              </a:ext>
            </a:extLst>
          </p:cNvPr>
          <p:cNvSpPr txBox="1"/>
          <p:nvPr/>
        </p:nvSpPr>
        <p:spPr>
          <a:xfrm>
            <a:off x="1146285" y="4617711"/>
            <a:ext cx="615909" cy="400110"/>
          </a:xfrm>
          <a:prstGeom prst="rect">
            <a:avLst/>
          </a:prstGeom>
          <a:noFill/>
        </p:spPr>
        <p:txBody>
          <a:bodyPr wrap="square" rtlCol="0">
            <a:spAutoFit/>
          </a:bodyPr>
          <a:lstStyle/>
          <a:p>
            <a:r>
              <a:rPr lang="en-US" sz="2000" dirty="0" err="1"/>
              <a:t>yc</a:t>
            </a:r>
            <a:endParaRPr lang="en-US" sz="2000" dirty="0"/>
          </a:p>
        </p:txBody>
      </p:sp>
      <p:sp>
        <p:nvSpPr>
          <p:cNvPr id="95" name="TextBox 94">
            <a:extLst>
              <a:ext uri="{FF2B5EF4-FFF2-40B4-BE49-F238E27FC236}">
                <a16:creationId xmlns:a16="http://schemas.microsoft.com/office/drawing/2014/main" id="{90BD182C-B68A-4415-9C3C-8AFF56743E9B}"/>
              </a:ext>
            </a:extLst>
          </p:cNvPr>
          <p:cNvSpPr txBox="1"/>
          <p:nvPr/>
        </p:nvSpPr>
        <p:spPr>
          <a:xfrm>
            <a:off x="2651456" y="6151234"/>
            <a:ext cx="615909" cy="400110"/>
          </a:xfrm>
          <a:prstGeom prst="rect">
            <a:avLst/>
          </a:prstGeom>
          <a:noFill/>
        </p:spPr>
        <p:txBody>
          <a:bodyPr wrap="square" rtlCol="0">
            <a:spAutoFit/>
          </a:bodyPr>
          <a:lstStyle/>
          <a:p>
            <a:r>
              <a:rPr lang="en-US" sz="2000" dirty="0"/>
              <a:t>xc</a:t>
            </a:r>
          </a:p>
        </p:txBody>
      </p:sp>
      <p:sp>
        <p:nvSpPr>
          <p:cNvPr id="47" name="TextBox 46">
            <a:extLst>
              <a:ext uri="{FF2B5EF4-FFF2-40B4-BE49-F238E27FC236}">
                <a16:creationId xmlns:a16="http://schemas.microsoft.com/office/drawing/2014/main" id="{D9078A68-AF19-4D75-BD4B-977151B64A2E}"/>
              </a:ext>
            </a:extLst>
          </p:cNvPr>
          <p:cNvSpPr txBox="1"/>
          <p:nvPr/>
        </p:nvSpPr>
        <p:spPr>
          <a:xfrm>
            <a:off x="3586308" y="6151234"/>
            <a:ext cx="776625" cy="400110"/>
          </a:xfrm>
          <a:prstGeom prst="rect">
            <a:avLst/>
          </a:prstGeom>
          <a:noFill/>
        </p:spPr>
        <p:txBody>
          <a:bodyPr wrap="square" rtlCol="0">
            <a:spAutoFit/>
          </a:bodyPr>
          <a:lstStyle/>
          <a:p>
            <a:r>
              <a:rPr lang="en-US" sz="2000" dirty="0" err="1"/>
              <a:t>xn</a:t>
            </a:r>
            <a:endParaRPr lang="en-US" sz="2000" dirty="0"/>
          </a:p>
        </p:txBody>
      </p:sp>
      <p:sp>
        <p:nvSpPr>
          <p:cNvPr id="51" name="TextBox 50">
            <a:extLst>
              <a:ext uri="{FF2B5EF4-FFF2-40B4-BE49-F238E27FC236}">
                <a16:creationId xmlns:a16="http://schemas.microsoft.com/office/drawing/2014/main" id="{585F42B1-3A85-44EA-9201-F4221F60D0DD}"/>
              </a:ext>
            </a:extLst>
          </p:cNvPr>
          <p:cNvSpPr txBox="1"/>
          <p:nvPr/>
        </p:nvSpPr>
        <p:spPr>
          <a:xfrm>
            <a:off x="1132070" y="4005375"/>
            <a:ext cx="615909" cy="400110"/>
          </a:xfrm>
          <a:prstGeom prst="rect">
            <a:avLst/>
          </a:prstGeom>
          <a:noFill/>
        </p:spPr>
        <p:txBody>
          <a:bodyPr wrap="square" rtlCol="0">
            <a:spAutoFit/>
          </a:bodyPr>
          <a:lstStyle/>
          <a:p>
            <a:r>
              <a:rPr lang="en-US" sz="2000" dirty="0" err="1"/>
              <a:t>yn</a:t>
            </a:r>
            <a:endParaRPr lang="en-US" sz="2000" dirty="0"/>
          </a:p>
        </p:txBody>
      </p:sp>
      <p:sp>
        <p:nvSpPr>
          <p:cNvPr id="55" name="TextBox 54">
            <a:extLst>
              <a:ext uri="{FF2B5EF4-FFF2-40B4-BE49-F238E27FC236}">
                <a16:creationId xmlns:a16="http://schemas.microsoft.com/office/drawing/2014/main" id="{26EB5602-88A7-4288-9690-140F99A1F152}"/>
              </a:ext>
            </a:extLst>
          </p:cNvPr>
          <p:cNvSpPr txBox="1"/>
          <p:nvPr/>
        </p:nvSpPr>
        <p:spPr>
          <a:xfrm>
            <a:off x="4576928" y="6141998"/>
            <a:ext cx="874080" cy="400110"/>
          </a:xfrm>
          <a:prstGeom prst="rect">
            <a:avLst/>
          </a:prstGeom>
          <a:noFill/>
        </p:spPr>
        <p:txBody>
          <a:bodyPr wrap="square" rtlCol="0">
            <a:spAutoFit/>
          </a:bodyPr>
          <a:lstStyle/>
          <a:p>
            <a:r>
              <a:rPr lang="en-US" sz="2000" dirty="0"/>
              <a:t>x</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43704" y="3576290"/>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Given P1 and P2, find the pixel center in each column nearest to the line P1 P2.</a:t>
            </a:r>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cxnSp>
        <p:nvCxnSpPr>
          <p:cNvPr id="76" name="Straight Connector 75">
            <a:extLst>
              <a:ext uri="{FF2B5EF4-FFF2-40B4-BE49-F238E27FC236}">
                <a16:creationId xmlns:a16="http://schemas.microsoft.com/office/drawing/2014/main" id="{1959F327-870B-42F3-A4D2-141C6D396DCB}"/>
              </a:ext>
            </a:extLst>
          </p:cNvPr>
          <p:cNvCxnSpPr>
            <a:cxnSpLocks/>
          </p:cNvCxnSpPr>
          <p:nvPr/>
        </p:nvCxnSpPr>
        <p:spPr>
          <a:xfrm flipH="1">
            <a:off x="1527003" y="4616329"/>
            <a:ext cx="164257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5752D62-2B52-45E1-9182-ADD482CE4B9C}"/>
              </a:ext>
            </a:extLst>
          </p:cNvPr>
          <p:cNvCxnSpPr>
            <a:cxnSpLocks/>
          </p:cNvCxnSpPr>
          <p:nvPr/>
        </p:nvCxnSpPr>
        <p:spPr>
          <a:xfrm>
            <a:off x="3169576" y="4668889"/>
            <a:ext cx="0" cy="15039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FB3E31-77E0-4190-8E04-80456B0BF2CC}"/>
              </a:ext>
            </a:extLst>
          </p:cNvPr>
          <p:cNvCxnSpPr>
            <a:cxnSpLocks/>
          </p:cNvCxnSpPr>
          <p:nvPr/>
        </p:nvCxnSpPr>
        <p:spPr>
          <a:xfrm>
            <a:off x="1527003" y="4764405"/>
            <a:ext cx="13672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38F90E8-EB2C-4900-A06D-A731D238C6B7}"/>
              </a:ext>
            </a:extLst>
          </p:cNvPr>
          <p:cNvCxnSpPr>
            <a:cxnSpLocks/>
          </p:cNvCxnSpPr>
          <p:nvPr/>
        </p:nvCxnSpPr>
        <p:spPr>
          <a:xfrm flipV="1">
            <a:off x="4726211" y="3814618"/>
            <a:ext cx="0" cy="23565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0F9C34D-27C6-466F-AB7C-D5CDEF826305}"/>
              </a:ext>
            </a:extLst>
          </p:cNvPr>
          <p:cNvCxnSpPr>
            <a:cxnSpLocks/>
          </p:cNvCxnSpPr>
          <p:nvPr/>
        </p:nvCxnSpPr>
        <p:spPr>
          <a:xfrm flipH="1">
            <a:off x="1527003" y="3814618"/>
            <a:ext cx="31992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E60A261-C178-46FC-B9C8-79898E098DB7}"/>
              </a:ext>
            </a:extLst>
          </p:cNvPr>
          <p:cNvCxnSpPr>
            <a:cxnSpLocks/>
          </p:cNvCxnSpPr>
          <p:nvPr/>
        </p:nvCxnSpPr>
        <p:spPr>
          <a:xfrm flipH="1">
            <a:off x="1527003" y="4286057"/>
            <a:ext cx="22848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44DF76-EF67-4D6F-A944-787828AE6E54}"/>
              </a:ext>
            </a:extLst>
          </p:cNvPr>
          <p:cNvCxnSpPr>
            <a:cxnSpLocks/>
          </p:cNvCxnSpPr>
          <p:nvPr/>
        </p:nvCxnSpPr>
        <p:spPr>
          <a:xfrm flipV="1">
            <a:off x="3811805" y="4283869"/>
            <a:ext cx="0" cy="18965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20D157-6401-4889-8FF8-A2FA970BAA3D}"/>
              </a:ext>
            </a:extLst>
          </p:cNvPr>
          <p:cNvCxnSpPr>
            <a:cxnSpLocks/>
          </p:cNvCxnSpPr>
          <p:nvPr/>
        </p:nvCxnSpPr>
        <p:spPr>
          <a:xfrm flipV="1">
            <a:off x="2894224" y="4768830"/>
            <a:ext cx="0" cy="14115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D866DA-84D5-47A9-BAE4-2501A375403A}"/>
              </a:ext>
            </a:extLst>
          </p:cNvPr>
          <p:cNvSpPr txBox="1"/>
          <p:nvPr/>
        </p:nvSpPr>
        <p:spPr>
          <a:xfrm>
            <a:off x="3164529" y="4542727"/>
            <a:ext cx="1446530" cy="400110"/>
          </a:xfrm>
          <a:prstGeom prst="rect">
            <a:avLst/>
          </a:prstGeom>
          <a:noFill/>
        </p:spPr>
        <p:txBody>
          <a:bodyPr wrap="square" rtlCol="0">
            <a:spAutoFit/>
          </a:bodyPr>
          <a:lstStyle/>
          <a:p>
            <a:r>
              <a:rPr lang="en-US" sz="2000" dirty="0"/>
              <a:t>P1 = (x1, y1)</a:t>
            </a:r>
          </a:p>
        </p:txBody>
      </p: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520A57-4E6E-48C3-B931-1FC094B86363}"/>
              </a:ext>
            </a:extLst>
          </p:cNvPr>
          <p:cNvSpPr txBox="1"/>
          <p:nvPr/>
        </p:nvSpPr>
        <p:spPr>
          <a:xfrm>
            <a:off x="8371707" y="1480709"/>
            <a:ext cx="3710701" cy="4708981"/>
          </a:xfrm>
          <a:prstGeom prst="rect">
            <a:avLst/>
          </a:prstGeom>
          <a:noFill/>
        </p:spPr>
        <p:txBody>
          <a:bodyPr wrap="square" rtlCol="0">
            <a:spAutoFit/>
          </a:bodyPr>
          <a:lstStyle/>
          <a:p>
            <a:r>
              <a:rPr lang="en-US" sz="2000" dirty="0"/>
              <a:t>General method for the pixel in the next column:</a:t>
            </a:r>
          </a:p>
          <a:p>
            <a:r>
              <a:rPr lang="en-US" sz="2000" dirty="0"/>
              <a:t>x = x + 1</a:t>
            </a:r>
          </a:p>
          <a:p>
            <a:r>
              <a:rPr lang="en-US" sz="2000" dirty="0"/>
              <a:t>y = y + m</a:t>
            </a:r>
          </a:p>
          <a:p>
            <a:r>
              <a:rPr lang="en-US" sz="2000" dirty="0"/>
              <a:t>Next pixel = ( x, floor(y) )</a:t>
            </a:r>
          </a:p>
          <a:p>
            <a:endParaRPr lang="en-US" sz="1000" dirty="0"/>
          </a:p>
          <a:p>
            <a:r>
              <a:rPr lang="en-US" sz="2000" dirty="0"/>
              <a:t>C/C++ code for this blue line:</a:t>
            </a:r>
          </a:p>
          <a:p>
            <a:endParaRPr lang="en-US" sz="1000" dirty="0"/>
          </a:p>
          <a:p>
            <a:r>
              <a:rPr lang="en-US" sz="2000" dirty="0"/>
              <a:t>m = (y2 – y1)/(x2 – x1); // slope</a:t>
            </a:r>
          </a:p>
          <a:p>
            <a:r>
              <a:rPr lang="en-US" sz="2000" dirty="0"/>
              <a:t>x = floor(x1) // = x0, an integer</a:t>
            </a:r>
          </a:p>
          <a:p>
            <a:r>
              <a:rPr lang="en-US" sz="2000" dirty="0"/>
              <a:t>y = y1 + m*(x + .5 – x1);</a:t>
            </a:r>
          </a:p>
          <a:p>
            <a:r>
              <a:rPr lang="en-US" sz="2000" dirty="0"/>
              <a:t>for (int x = x0; x &lt; floor(x2); ++x) {</a:t>
            </a:r>
          </a:p>
          <a:p>
            <a:r>
              <a:rPr lang="en-US" sz="2000" dirty="0"/>
              <a:t>      </a:t>
            </a:r>
            <a:r>
              <a:rPr lang="en-US" sz="2000" dirty="0" err="1"/>
              <a:t>iy</a:t>
            </a:r>
            <a:r>
              <a:rPr lang="en-US" sz="2000" dirty="0"/>
              <a:t> = floor(y);</a:t>
            </a:r>
          </a:p>
          <a:p>
            <a:r>
              <a:rPr lang="en-US" sz="2000" dirty="0"/>
              <a:t>      </a:t>
            </a:r>
            <a:r>
              <a:rPr lang="en-US" sz="2000" dirty="0" err="1"/>
              <a:t>set_pixel</a:t>
            </a:r>
            <a:r>
              <a:rPr lang="en-US" sz="2000" dirty="0"/>
              <a:t> (x, </a:t>
            </a:r>
            <a:r>
              <a:rPr lang="en-US" sz="2000" dirty="0" err="1"/>
              <a:t>iy</a:t>
            </a:r>
            <a:r>
              <a:rPr lang="en-US" sz="2000" dirty="0"/>
              <a:t>, 0, .5, 1);</a:t>
            </a:r>
          </a:p>
          <a:p>
            <a:r>
              <a:rPr lang="en-US" sz="2000" dirty="0"/>
              <a:t>      y += m;</a:t>
            </a:r>
          </a:p>
          <a:p>
            <a:r>
              <a:rPr lang="en-US" sz="2000" dirty="0"/>
              <a:t>      }</a:t>
            </a:r>
          </a:p>
        </p:txBody>
      </p:sp>
    </p:spTree>
    <p:extLst>
      <p:ext uri="{BB962C8B-B14F-4D97-AF65-F5344CB8AC3E}">
        <p14:creationId xmlns:p14="http://schemas.microsoft.com/office/powerpoint/2010/main" val="905476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741B-376E-435A-8E63-16C7C979DB2A}"/>
              </a:ext>
            </a:extLst>
          </p:cNvPr>
          <p:cNvSpPr>
            <a:spLocks noGrp="1"/>
          </p:cNvSpPr>
          <p:nvPr>
            <p:ph type="title"/>
          </p:nvPr>
        </p:nvSpPr>
        <p:spPr>
          <a:xfrm>
            <a:off x="1147293" y="-877307"/>
            <a:ext cx="10515600" cy="581093"/>
          </a:xfrm>
        </p:spPr>
        <p:txBody>
          <a:bodyPr>
            <a:normAutofit fontScale="90000"/>
          </a:bodyPr>
          <a:lstStyle/>
          <a:p>
            <a:endParaRPr lang="en-US" dirty="0"/>
          </a:p>
        </p:txBody>
      </p:sp>
      <p:sp>
        <p:nvSpPr>
          <p:cNvPr id="6" name="Content Placeholder 2">
            <a:extLst>
              <a:ext uri="{FF2B5EF4-FFF2-40B4-BE49-F238E27FC236}">
                <a16:creationId xmlns:a16="http://schemas.microsoft.com/office/drawing/2014/main" id="{926D7BAA-D4EF-4284-9746-988A565312E7}"/>
              </a:ext>
            </a:extLst>
          </p:cNvPr>
          <p:cNvSpPr>
            <a:spLocks noGrp="1"/>
          </p:cNvSpPr>
          <p:nvPr>
            <p:ph idx="1"/>
          </p:nvPr>
        </p:nvSpPr>
        <p:spPr>
          <a:xfrm>
            <a:off x="838200" y="322263"/>
            <a:ext cx="10515600" cy="5854700"/>
          </a:xfrm>
        </p:spPr>
        <p:txBody>
          <a:bodyPr/>
          <a:lstStyle/>
          <a:p>
            <a:pPr marL="0" indent="0">
              <a:buNone/>
            </a:pPr>
            <a:r>
              <a:rPr lang="en-US" dirty="0"/>
              <a:t>Note that the last pixel is not set, so that it will not be drawn twice in a set of consecutive line segments, each one starting where the last one ended. This is important if the lines are partially transparent.</a:t>
            </a:r>
          </a:p>
          <a:p>
            <a:pPr marL="0" indent="0">
              <a:buNone/>
            </a:pPr>
            <a:r>
              <a:rPr lang="en-US" dirty="0"/>
              <a:t>As written, this code is good only for lines with x2 &gt;= x1, since the for loop increments x. For the case x2 &lt; x1, you cannot simply swap        (x1, y1) and (x2, y2), because then the last pixel ( floor(x2), floor(y2) ) will be drawn, instead of the first pixel, violating the above rule. So for homework you need to modify the for loop to handle decreasing x also, or else write a different version for that case.</a:t>
            </a:r>
          </a:p>
          <a:p>
            <a:pPr marL="0" indent="0">
              <a:buNone/>
            </a:pPr>
            <a:r>
              <a:rPr lang="en-US" dirty="0"/>
              <a:t>This code is good for both positive and negative slopes, of absolute values &lt;= 1, since it chooses exactly one row pixel in each column. It is not good for steeper slopes, so for homework you will have to create an alternative version for steeper lines, which instead chooses one row pixel in each column, by stepping through rows instead of columns. </a:t>
            </a:r>
          </a:p>
        </p:txBody>
      </p:sp>
    </p:spTree>
    <p:extLst>
      <p:ext uri="{BB962C8B-B14F-4D97-AF65-F5344CB8AC3E}">
        <p14:creationId xmlns:p14="http://schemas.microsoft.com/office/powerpoint/2010/main" val="3521446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77AF-BA73-4B98-BE55-C5620696D9BA}"/>
              </a:ext>
            </a:extLst>
          </p:cNvPr>
          <p:cNvSpPr>
            <a:spLocks noGrp="1"/>
          </p:cNvSpPr>
          <p:nvPr>
            <p:ph type="title"/>
          </p:nvPr>
        </p:nvSpPr>
        <p:spPr>
          <a:xfrm>
            <a:off x="716280" y="-1433195"/>
            <a:ext cx="10515600" cy="1325563"/>
          </a:xfrm>
        </p:spPr>
        <p:txBody>
          <a:bodyPr/>
          <a:lstStyle/>
          <a:p>
            <a:endParaRPr lang="en-US"/>
          </a:p>
        </p:txBody>
      </p:sp>
      <p:sp>
        <p:nvSpPr>
          <p:cNvPr id="3" name="Content Placeholder 2">
            <a:extLst>
              <a:ext uri="{FF2B5EF4-FFF2-40B4-BE49-F238E27FC236}">
                <a16:creationId xmlns:a16="http://schemas.microsoft.com/office/drawing/2014/main" id="{D4371683-6D4C-4396-80C0-8EC8545D4D31}"/>
              </a:ext>
            </a:extLst>
          </p:cNvPr>
          <p:cNvSpPr>
            <a:spLocks noGrp="1"/>
          </p:cNvSpPr>
          <p:nvPr>
            <p:ph idx="1"/>
          </p:nvPr>
        </p:nvSpPr>
        <p:spPr>
          <a:xfrm>
            <a:off x="838200" y="325120"/>
            <a:ext cx="10515600" cy="5831523"/>
          </a:xfrm>
        </p:spPr>
        <p:txBody>
          <a:bodyPr/>
          <a:lstStyle/>
          <a:p>
            <a:pPr marL="0" indent="0">
              <a:lnSpc>
                <a:spcPct val="150000"/>
              </a:lnSpc>
              <a:buNone/>
            </a:pPr>
            <a:r>
              <a:rPr lang="en-US" sz="3200" dirty="0"/>
              <a:t>My compile and link command line in Linux was:</a:t>
            </a:r>
          </a:p>
          <a:p>
            <a:pPr marL="0" indent="0">
              <a:lnSpc>
                <a:spcPct val="150000"/>
              </a:lnSpc>
              <a:buNone/>
            </a:pPr>
            <a:r>
              <a:rPr lang="en-US" sz="3200" dirty="0" err="1"/>
              <a:t>gcc</a:t>
            </a:r>
            <a:r>
              <a:rPr lang="en-US" sz="3200" dirty="0"/>
              <a:t> –o </a:t>
            </a:r>
            <a:r>
              <a:rPr lang="en-US" sz="3200" dirty="0" err="1"/>
              <a:t>Line_x</a:t>
            </a:r>
            <a:r>
              <a:rPr lang="en-US" sz="3200" dirty="0"/>
              <a:t>  Line_x.cpp </a:t>
            </a:r>
            <a:r>
              <a:rPr lang="en-US" sz="3200" dirty="0" err="1"/>
              <a:t>bmp.h</a:t>
            </a:r>
            <a:r>
              <a:rPr lang="en-US" sz="3200" dirty="0"/>
              <a:t> –</a:t>
            </a:r>
            <a:r>
              <a:rPr lang="en-US" sz="3200" dirty="0" err="1"/>
              <a:t>lm</a:t>
            </a:r>
            <a:endParaRPr lang="en-US" sz="3200" dirty="0"/>
          </a:p>
          <a:p>
            <a:pPr marL="0" indent="0">
              <a:lnSpc>
                <a:spcPct val="150000"/>
              </a:lnSpc>
              <a:buNone/>
            </a:pPr>
            <a:r>
              <a:rPr lang="en-US" sz="3200" dirty="0"/>
              <a:t>or if I wanted to use </a:t>
            </a:r>
            <a:r>
              <a:rPr lang="en-US" sz="3200" dirty="0" err="1"/>
              <a:t>gdb</a:t>
            </a:r>
            <a:r>
              <a:rPr lang="en-US" sz="3200" dirty="0"/>
              <a:t> for debugging, </a:t>
            </a:r>
          </a:p>
          <a:p>
            <a:pPr marL="0" indent="0">
              <a:lnSpc>
                <a:spcPct val="150000"/>
              </a:lnSpc>
              <a:spcAft>
                <a:spcPts val="1000"/>
              </a:spcAft>
              <a:buNone/>
            </a:pPr>
            <a:r>
              <a:rPr lang="en-US" sz="3200" dirty="0" err="1"/>
              <a:t>gcc</a:t>
            </a:r>
            <a:r>
              <a:rPr lang="en-US" sz="3200" dirty="0"/>
              <a:t> –g –o </a:t>
            </a:r>
            <a:r>
              <a:rPr lang="en-US" sz="3200" dirty="0" err="1"/>
              <a:t>Line_x</a:t>
            </a:r>
            <a:r>
              <a:rPr lang="en-US" sz="3200" dirty="0"/>
              <a:t>  Line_x.cpp </a:t>
            </a:r>
            <a:r>
              <a:rPr lang="en-US" sz="3200" dirty="0" err="1"/>
              <a:t>bmp.h</a:t>
            </a:r>
            <a:r>
              <a:rPr lang="en-US" sz="3200" dirty="0"/>
              <a:t> –</a:t>
            </a:r>
            <a:r>
              <a:rPr lang="en-US" sz="3200" dirty="0" err="1"/>
              <a:t>lm</a:t>
            </a:r>
            <a:r>
              <a:rPr lang="en-US" sz="3200" dirty="0"/>
              <a:t> .</a:t>
            </a:r>
          </a:p>
          <a:p>
            <a:pPr marL="0" indent="0">
              <a:lnSpc>
                <a:spcPct val="100000"/>
              </a:lnSpc>
              <a:buNone/>
            </a:pPr>
            <a:r>
              <a:rPr lang="en-US" sz="3200" dirty="0"/>
              <a:t>Your goal for homework is to revise Line_x.cpp to a version Line.cpp that can draw a whole circle, not just a quarter of one. You should revise “n = 10” to “n = 40” for the whole circle, since it will need 4 times as many line segments.</a:t>
            </a:r>
          </a:p>
          <a:p>
            <a:pPr marL="0" indent="0">
              <a:buNone/>
            </a:pPr>
            <a:endParaRPr lang="en-US" dirty="0"/>
          </a:p>
        </p:txBody>
      </p:sp>
    </p:spTree>
    <p:extLst>
      <p:ext uri="{BB962C8B-B14F-4D97-AF65-F5344CB8AC3E}">
        <p14:creationId xmlns:p14="http://schemas.microsoft.com/office/powerpoint/2010/main" val="1015534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F10A-618F-4571-978B-5A019BAE3D13}"/>
              </a:ext>
            </a:extLst>
          </p:cNvPr>
          <p:cNvSpPr>
            <a:spLocks noGrp="1"/>
          </p:cNvSpPr>
          <p:nvPr>
            <p:ph type="title"/>
          </p:nvPr>
        </p:nvSpPr>
        <p:spPr>
          <a:xfrm>
            <a:off x="920393" y="-1325563"/>
            <a:ext cx="10515600" cy="1325563"/>
          </a:xfrm>
        </p:spPr>
        <p:txBody>
          <a:bodyPr/>
          <a:lstStyle/>
          <a:p>
            <a:endParaRPr lang="en-US"/>
          </a:p>
        </p:txBody>
      </p:sp>
      <p:sp>
        <p:nvSpPr>
          <p:cNvPr id="3" name="Content Placeholder 2">
            <a:extLst>
              <a:ext uri="{FF2B5EF4-FFF2-40B4-BE49-F238E27FC236}">
                <a16:creationId xmlns:a16="http://schemas.microsoft.com/office/drawing/2014/main" id="{8FD443B8-4652-47BE-832D-15B3618C9BD1}"/>
              </a:ext>
            </a:extLst>
          </p:cNvPr>
          <p:cNvSpPr>
            <a:spLocks noGrp="1"/>
          </p:cNvSpPr>
          <p:nvPr>
            <p:ph idx="1"/>
          </p:nvPr>
        </p:nvSpPr>
        <p:spPr>
          <a:xfrm>
            <a:off x="838200" y="688369"/>
            <a:ext cx="10515600" cy="5486400"/>
          </a:xfrm>
        </p:spPr>
        <p:txBody>
          <a:bodyPr>
            <a:noAutofit/>
          </a:bodyPr>
          <a:lstStyle/>
          <a:p>
            <a:pPr marL="0" indent="0">
              <a:buNone/>
            </a:pPr>
            <a:r>
              <a:rPr lang="en-US" sz="2000" dirty="0">
                <a:latin typeface="Consolas" panose="020B0609020204030204" pitchFamily="49" charset="0"/>
              </a:rPr>
              <a:t>#define width 400</a:t>
            </a:r>
          </a:p>
          <a:p>
            <a:pPr marL="0" indent="0">
              <a:buNone/>
            </a:pPr>
            <a:r>
              <a:rPr lang="en-US" sz="2000" dirty="0">
                <a:latin typeface="Consolas" panose="020B0609020204030204" pitchFamily="49" charset="0"/>
              </a:rPr>
              <a:t>#define height 400</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image_size</a:t>
            </a:r>
            <a:r>
              <a:rPr lang="en-US" sz="2000" dirty="0">
                <a:latin typeface="Consolas" panose="020B0609020204030204" pitchFamily="49" charset="0"/>
              </a:rPr>
              <a:t> 3*width*height</a:t>
            </a:r>
          </a:p>
          <a:p>
            <a:endParaRPr lang="en-US" sz="2000" dirty="0">
              <a:latin typeface="Consolas" panose="020B0609020204030204" pitchFamily="49" charset="0"/>
            </a:endParaRPr>
          </a:p>
          <a:p>
            <a:pPr marL="0" indent="0">
              <a:buNone/>
            </a:pPr>
            <a:r>
              <a:rPr lang="en-US" sz="2000" dirty="0">
                <a:latin typeface="Consolas" panose="020B0609020204030204" pitchFamily="49" charset="0"/>
              </a:rPr>
              <a:t>unsigned char image[</a:t>
            </a:r>
            <a:r>
              <a:rPr lang="en-US" sz="2000" dirty="0" err="1">
                <a:latin typeface="Consolas" panose="020B0609020204030204" pitchFamily="49" charset="0"/>
              </a:rPr>
              <a:t>image_size</a:t>
            </a:r>
            <a:r>
              <a:rPr lang="en-US" sz="2000" dirty="0">
                <a:latin typeface="Consolas" panose="020B0609020204030204" pitchFamily="49" charset="0"/>
              </a:rPr>
              <a:t>];</a:t>
            </a:r>
          </a:p>
          <a:p>
            <a:endParaRPr lang="en-US" sz="2000" dirty="0">
              <a:latin typeface="Consolas" panose="020B0609020204030204" pitchFamily="49" charset="0"/>
            </a:endParaRPr>
          </a:p>
          <a:p>
            <a:pPr marL="0" indent="0">
              <a:buNone/>
            </a:pPr>
            <a:r>
              <a:rPr lang="en-US" sz="2000" dirty="0">
                <a:latin typeface="Consolas" panose="020B0609020204030204" pitchFamily="49" charset="0"/>
              </a:rPr>
              <a:t>void </a:t>
            </a:r>
            <a:r>
              <a:rPr lang="en-US" sz="2000" dirty="0" err="1">
                <a:latin typeface="Consolas" panose="020B0609020204030204" pitchFamily="49" charset="0"/>
              </a:rPr>
              <a:t>set_pixel</a:t>
            </a:r>
            <a:r>
              <a:rPr lang="en-US" sz="2000" dirty="0">
                <a:latin typeface="Consolas" panose="020B0609020204030204" pitchFamily="49" charset="0"/>
              </a:rPr>
              <a:t>(int x, int y, double r, double g, double b) {</a:t>
            </a:r>
          </a:p>
          <a:p>
            <a:pPr marL="0" indent="0">
              <a:buNone/>
            </a:pPr>
            <a:r>
              <a:rPr lang="en-US" sz="2000" dirty="0">
                <a:latin typeface="Consolas" panose="020B0609020204030204" pitchFamily="49" charset="0"/>
              </a:rPr>
              <a:t> 	int index;</a:t>
            </a:r>
          </a:p>
          <a:p>
            <a:pPr marL="0" indent="0">
              <a:buNone/>
            </a:pPr>
            <a:r>
              <a:rPr lang="en-US" sz="2000" dirty="0">
                <a:latin typeface="Consolas" panose="020B0609020204030204" pitchFamily="49" charset="0"/>
              </a:rPr>
              <a:t>	if (x &gt;= 0 &amp;&amp; x &lt; width &amp;&amp; y &gt;= 0 &amp;&amp; y &lt; height) {</a:t>
            </a:r>
          </a:p>
          <a:p>
            <a:pPr marL="0" indent="0">
              <a:buNone/>
            </a:pPr>
            <a:r>
              <a:rPr lang="es-ES" sz="2000" dirty="0">
                <a:latin typeface="Consolas" panose="020B0609020204030204" pitchFamily="49" charset="0"/>
              </a:rPr>
              <a:t>		</a:t>
            </a:r>
            <a:r>
              <a:rPr lang="es-ES" sz="2000" dirty="0" err="1">
                <a:latin typeface="Consolas" panose="020B0609020204030204" pitchFamily="49" charset="0"/>
              </a:rPr>
              <a:t>index</a:t>
            </a:r>
            <a:r>
              <a:rPr lang="es-ES" sz="2000" dirty="0">
                <a:latin typeface="Consolas" panose="020B0609020204030204" pitchFamily="49" charset="0"/>
              </a:rPr>
              <a:t> = 3*(x + </a:t>
            </a:r>
            <a:r>
              <a:rPr lang="es-ES" sz="2000" dirty="0" err="1">
                <a:latin typeface="Consolas" panose="020B0609020204030204" pitchFamily="49" charset="0"/>
              </a:rPr>
              <a:t>width</a:t>
            </a:r>
            <a:r>
              <a:rPr lang="es-ES" sz="2000" dirty="0">
                <a:latin typeface="Consolas" panose="020B0609020204030204" pitchFamily="49" charset="0"/>
              </a:rPr>
              <a:t>*y);</a:t>
            </a:r>
          </a:p>
          <a:p>
            <a:pPr marL="0" indent="0">
              <a:buNone/>
            </a:pPr>
            <a:r>
              <a:rPr lang="en-US" sz="2000" dirty="0">
                <a:latin typeface="Consolas" panose="020B0609020204030204" pitchFamily="49" charset="0"/>
              </a:rPr>
              <a:t>		image[index  ] = (unsigned char) 255*r;</a:t>
            </a:r>
          </a:p>
          <a:p>
            <a:pPr marL="0" indent="0">
              <a:buNone/>
            </a:pPr>
            <a:r>
              <a:rPr lang="en-US" sz="2000" dirty="0">
                <a:latin typeface="Consolas" panose="020B0609020204030204" pitchFamily="49" charset="0"/>
              </a:rPr>
              <a:t>		image[index+1] = (unsigned char) 255*g;</a:t>
            </a:r>
          </a:p>
          <a:p>
            <a:pPr marL="0" indent="0">
              <a:buNone/>
            </a:pPr>
            <a:r>
              <a:rPr lang="en-US" sz="2000" dirty="0">
                <a:latin typeface="Consolas" panose="020B0609020204030204" pitchFamily="49" charset="0"/>
              </a:rPr>
              <a:t>		image[index+2] = (unsigned char) 255*b;</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endParaRPr lang="en-US" sz="2000" dirty="0"/>
          </a:p>
        </p:txBody>
      </p:sp>
    </p:spTree>
    <p:extLst>
      <p:ext uri="{BB962C8B-B14F-4D97-AF65-F5344CB8AC3E}">
        <p14:creationId xmlns:p14="http://schemas.microsoft.com/office/powerpoint/2010/main" val="981609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65125"/>
            <a:ext cx="10515600" cy="1587500"/>
          </a:xfrm>
        </p:spPr>
        <p:txBody>
          <a:bodyPr>
            <a:normAutofit fontScale="90000"/>
          </a:bodyPr>
          <a:lstStyle/>
          <a:p>
            <a:r>
              <a:rPr lang="en-US" dirty="0"/>
              <a:t>BMP image produced by Line_x.cpp</a:t>
            </a:r>
            <a:br>
              <a:rPr lang="en-US" dirty="0"/>
            </a:br>
            <a:r>
              <a:rPr lang="en-US" sz="2200" dirty="0"/>
              <a:t> </a:t>
            </a:r>
            <a:br>
              <a:rPr lang="en-US" dirty="0"/>
            </a:br>
            <a:r>
              <a:rPr lang="en-US" sz="3100" dirty="0"/>
              <a:t>Note the sudden vertical jumps by one pixel. The line has “jaggies”.</a:t>
            </a:r>
          </a:p>
        </p:txBody>
      </p:sp>
      <p:pic>
        <p:nvPicPr>
          <p:cNvPr id="5" name="Content Placeholder 4" descr="A picture containing circle&#10;&#10;Description automatically generated">
            <a:extLst>
              <a:ext uri="{FF2B5EF4-FFF2-40B4-BE49-F238E27FC236}">
                <a16:creationId xmlns:a16="http://schemas.microsoft.com/office/drawing/2014/main" id="{9C9D3FCF-F67D-454A-B39E-ED1D558F50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 t="12682" r="668" b="3261"/>
          <a:stretch/>
        </p:blipFill>
        <p:spPr>
          <a:xfrm>
            <a:off x="2231136" y="2377440"/>
            <a:ext cx="7680960" cy="3657600"/>
          </a:xfrm>
        </p:spPr>
      </p:pic>
    </p:spTree>
    <p:extLst>
      <p:ext uri="{BB962C8B-B14F-4D97-AF65-F5344CB8AC3E}">
        <p14:creationId xmlns:p14="http://schemas.microsoft.com/office/powerpoint/2010/main" val="3124857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65125"/>
            <a:ext cx="10515600" cy="1587500"/>
          </a:xfrm>
        </p:spPr>
        <p:txBody>
          <a:bodyPr>
            <a:normAutofit fontScale="90000"/>
          </a:bodyPr>
          <a:lstStyle/>
          <a:p>
            <a:r>
              <a:rPr lang="en-US" dirty="0"/>
              <a:t>BMP image produced by Colored_Line_x.cpp</a:t>
            </a:r>
            <a:br>
              <a:rPr lang="en-US" dirty="0"/>
            </a:br>
            <a:r>
              <a:rPr lang="en-US" sz="2200" dirty="0"/>
              <a:t> </a:t>
            </a:r>
            <a:br>
              <a:rPr lang="en-US" dirty="0"/>
            </a:br>
            <a:r>
              <a:rPr lang="en-US" sz="3100" dirty="0"/>
              <a:t>Note the sudden vertical jumps by one pixel. The line has “jaggies”.</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587" b="6587"/>
          <a:stretch/>
        </p:blipFill>
        <p:spPr>
          <a:xfrm>
            <a:off x="2231136" y="2380727"/>
            <a:ext cx="7680960" cy="3657600"/>
          </a:xfrm>
        </p:spPr>
      </p:pic>
    </p:spTree>
    <p:extLst>
      <p:ext uri="{BB962C8B-B14F-4D97-AF65-F5344CB8AC3E}">
        <p14:creationId xmlns:p14="http://schemas.microsoft.com/office/powerpoint/2010/main" val="76157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765D-2453-4D96-9971-463F6C77A336}"/>
              </a:ext>
            </a:extLst>
          </p:cNvPr>
          <p:cNvSpPr>
            <a:spLocks noGrp="1"/>
          </p:cNvSpPr>
          <p:nvPr>
            <p:ph type="title"/>
          </p:nvPr>
        </p:nvSpPr>
        <p:spPr/>
        <p:txBody>
          <a:bodyPr/>
          <a:lstStyle/>
          <a:p>
            <a:r>
              <a:rPr lang="en-US" dirty="0"/>
              <a:t>Raster image</a:t>
            </a:r>
          </a:p>
        </p:txBody>
      </p:sp>
      <p:pic>
        <p:nvPicPr>
          <p:cNvPr id="5" name="Content Placeholder 4" descr="Diagram&#10;&#10;Description automatically generated">
            <a:extLst>
              <a:ext uri="{FF2B5EF4-FFF2-40B4-BE49-F238E27FC236}">
                <a16:creationId xmlns:a16="http://schemas.microsoft.com/office/drawing/2014/main" id="{C451FCA0-70C1-4742-91E7-37EC92DA3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3534949" y="1196084"/>
            <a:ext cx="6886544" cy="4998786"/>
          </a:xfrm>
        </p:spPr>
      </p:pic>
    </p:spTree>
    <p:extLst>
      <p:ext uri="{BB962C8B-B14F-4D97-AF65-F5344CB8AC3E}">
        <p14:creationId xmlns:p14="http://schemas.microsoft.com/office/powerpoint/2010/main" val="4039962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3137321" y="4577732"/>
            <a:ext cx="615909" cy="400110"/>
          </a:xfrm>
          <a:prstGeom prst="rect">
            <a:avLst/>
          </a:prstGeom>
          <a:noFill/>
        </p:spPr>
        <p:txBody>
          <a:bodyPr wrap="square" rtlCol="0">
            <a:spAutoFit/>
          </a:bodyPr>
          <a:lstStyle/>
          <a:p>
            <a:r>
              <a:rPr lang="en-US" sz="2000" dirty="0"/>
              <a:t>P1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H="1" flipV="1">
            <a:off x="4726210" y="2975654"/>
            <a:ext cx="1" cy="319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814618"/>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6EB5602-88A7-4288-9690-140F99A1F152}"/>
              </a:ext>
            </a:extLst>
          </p:cNvPr>
          <p:cNvSpPr txBox="1"/>
          <p:nvPr/>
        </p:nvSpPr>
        <p:spPr>
          <a:xfrm>
            <a:off x="4551527" y="6141998"/>
            <a:ext cx="874080" cy="400110"/>
          </a:xfrm>
          <a:prstGeom prst="rect">
            <a:avLst/>
          </a:prstGeom>
          <a:noFill/>
        </p:spPr>
        <p:txBody>
          <a:bodyPr wrap="square" rtlCol="0">
            <a:spAutoFit/>
          </a:bodyPr>
          <a:lstStyle/>
          <a:p>
            <a:r>
              <a:rPr lang="en-US" sz="2000" dirty="0"/>
              <a:t>xc</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80762" y="3458793"/>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Remove the “jaggies” by </a:t>
            </a:r>
            <a:r>
              <a:rPr lang="en-US" sz="2800" dirty="0" err="1"/>
              <a:t>antialising</a:t>
            </a:r>
            <a:r>
              <a:rPr lang="en-US" sz="2800" dirty="0"/>
              <a:t> using two pixels in each column.</a:t>
            </a:r>
          </a:p>
        </p:txBody>
      </p:sp>
      <p:sp>
        <p:nvSpPr>
          <p:cNvPr id="74" name="TextBox 73">
            <a:extLst>
              <a:ext uri="{FF2B5EF4-FFF2-40B4-BE49-F238E27FC236}">
                <a16:creationId xmlns:a16="http://schemas.microsoft.com/office/drawing/2014/main" id="{B37AA067-ECE5-49B1-A4BF-A46D040F0317}"/>
              </a:ext>
            </a:extLst>
          </p:cNvPr>
          <p:cNvSpPr txBox="1"/>
          <p:nvPr/>
        </p:nvSpPr>
        <p:spPr>
          <a:xfrm>
            <a:off x="8371707" y="1480709"/>
            <a:ext cx="3718693" cy="400110"/>
          </a:xfrm>
          <a:prstGeom prst="rect">
            <a:avLst/>
          </a:prstGeom>
          <a:noFill/>
        </p:spPr>
        <p:txBody>
          <a:bodyPr wrap="square" rtlCol="0">
            <a:spAutoFit/>
          </a:bodyPr>
          <a:lstStyle/>
          <a:p>
            <a:endParaRPr lang="en-US" sz="2000" dirty="0"/>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sp>
        <p:nvSpPr>
          <p:cNvPr id="66" name="Oval 65">
            <a:extLst>
              <a:ext uri="{FF2B5EF4-FFF2-40B4-BE49-F238E27FC236}">
                <a16:creationId xmlns:a16="http://schemas.microsoft.com/office/drawing/2014/main" id="{F0F66D5A-45AC-4E21-A27A-2652AAE7C6F7}"/>
              </a:ext>
            </a:extLst>
          </p:cNvPr>
          <p:cNvSpPr/>
          <p:nvPr/>
        </p:nvSpPr>
        <p:spPr>
          <a:xfrm>
            <a:off x="4680572" y="37676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8F7FB8F-8B8D-4A57-9B76-28DE1A486701}"/>
              </a:ext>
            </a:extLst>
          </p:cNvPr>
          <p:cNvSpPr/>
          <p:nvPr/>
        </p:nvSpPr>
        <p:spPr>
          <a:xfrm>
            <a:off x="4681639" y="3838742"/>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3A90F357-B8D8-4D11-9274-72C4995DA388}"/>
              </a:ext>
            </a:extLst>
          </p:cNvPr>
          <p:cNvCxnSpPr>
            <a:cxnSpLocks/>
          </p:cNvCxnSpPr>
          <p:nvPr/>
        </p:nvCxnSpPr>
        <p:spPr>
          <a:xfrm flipH="1">
            <a:off x="1527003" y="388497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FC9C1A7-8B5E-4472-B785-CEFD550A5236}"/>
              </a:ext>
            </a:extLst>
          </p:cNvPr>
          <p:cNvSpPr txBox="1"/>
          <p:nvPr/>
        </p:nvSpPr>
        <p:spPr>
          <a:xfrm>
            <a:off x="1172168" y="3702454"/>
            <a:ext cx="615909" cy="400110"/>
          </a:xfrm>
          <a:prstGeom prst="rect">
            <a:avLst/>
          </a:prstGeom>
          <a:noFill/>
        </p:spPr>
        <p:txBody>
          <a:bodyPr wrap="square" rtlCol="0">
            <a:spAutoFit/>
          </a:bodyPr>
          <a:lstStyle/>
          <a:p>
            <a:r>
              <a:rPr lang="en-US" sz="2000" dirty="0" err="1"/>
              <a:t>yc</a:t>
            </a:r>
            <a:endParaRPr lang="en-US" sz="2000" dirty="0"/>
          </a:p>
        </p:txBody>
      </p:sp>
      <p:sp>
        <p:nvSpPr>
          <p:cNvPr id="79" name="TextBox 78">
            <a:extLst>
              <a:ext uri="{FF2B5EF4-FFF2-40B4-BE49-F238E27FC236}">
                <a16:creationId xmlns:a16="http://schemas.microsoft.com/office/drawing/2014/main" id="{8C683079-AD50-4B4E-8C51-B31E0A654054}"/>
              </a:ext>
            </a:extLst>
          </p:cNvPr>
          <p:cNvSpPr txBox="1"/>
          <p:nvPr/>
        </p:nvSpPr>
        <p:spPr>
          <a:xfrm>
            <a:off x="4688342" y="3404620"/>
            <a:ext cx="615909" cy="400110"/>
          </a:xfrm>
          <a:prstGeom prst="rect">
            <a:avLst/>
          </a:prstGeom>
          <a:noFill/>
        </p:spPr>
        <p:txBody>
          <a:bodyPr wrap="square" rtlCol="0">
            <a:spAutoFit/>
          </a:bodyPr>
          <a:lstStyle/>
          <a:p>
            <a:r>
              <a:rPr lang="en-US" sz="2000" dirty="0"/>
              <a:t>P</a:t>
            </a:r>
          </a:p>
        </p:txBody>
      </p:sp>
      <p:sp>
        <p:nvSpPr>
          <p:cNvPr id="80" name="TextBox 79">
            <a:extLst>
              <a:ext uri="{FF2B5EF4-FFF2-40B4-BE49-F238E27FC236}">
                <a16:creationId xmlns:a16="http://schemas.microsoft.com/office/drawing/2014/main" id="{2D881823-F103-4A0F-8480-223F69E56115}"/>
              </a:ext>
            </a:extLst>
          </p:cNvPr>
          <p:cNvSpPr txBox="1"/>
          <p:nvPr/>
        </p:nvSpPr>
        <p:spPr>
          <a:xfrm>
            <a:off x="4690802" y="3782592"/>
            <a:ext cx="615909" cy="400110"/>
          </a:xfrm>
          <a:prstGeom prst="rect">
            <a:avLst/>
          </a:prstGeom>
          <a:noFill/>
        </p:spPr>
        <p:txBody>
          <a:bodyPr wrap="square" rtlCol="0">
            <a:spAutoFit/>
          </a:bodyPr>
          <a:lstStyle/>
          <a:p>
            <a:r>
              <a:rPr lang="en-US" sz="2000" dirty="0"/>
              <a:t>C</a:t>
            </a:r>
          </a:p>
        </p:txBody>
      </p:sp>
      <p:sp>
        <p:nvSpPr>
          <p:cNvPr id="81" name="TextBox 80">
            <a:extLst>
              <a:ext uri="{FF2B5EF4-FFF2-40B4-BE49-F238E27FC236}">
                <a16:creationId xmlns:a16="http://schemas.microsoft.com/office/drawing/2014/main" id="{5C80B20C-1D53-4A4F-8763-C5593E9AC7B3}"/>
              </a:ext>
            </a:extLst>
          </p:cNvPr>
          <p:cNvSpPr txBox="1"/>
          <p:nvPr/>
        </p:nvSpPr>
        <p:spPr>
          <a:xfrm>
            <a:off x="8371707" y="1480709"/>
            <a:ext cx="3718693" cy="4401205"/>
          </a:xfrm>
          <a:prstGeom prst="rect">
            <a:avLst/>
          </a:prstGeom>
          <a:noFill/>
        </p:spPr>
        <p:txBody>
          <a:bodyPr wrap="square" rtlCol="0">
            <a:spAutoFit/>
          </a:bodyPr>
          <a:lstStyle/>
          <a:p>
            <a:r>
              <a:rPr lang="en-US" sz="2000" dirty="0"/>
              <a:t>C = (xc, </a:t>
            </a:r>
            <a:r>
              <a:rPr lang="en-US" sz="2000" dirty="0" err="1"/>
              <a:t>yc</a:t>
            </a:r>
            <a:r>
              <a:rPr lang="en-US" sz="2000" dirty="0"/>
              <a:t>) is the center of a pixel.</a:t>
            </a:r>
          </a:p>
          <a:p>
            <a:r>
              <a:rPr lang="en-US" sz="2000" dirty="0"/>
              <a:t>P = (xc, f(xc) ) is a point on the line inside that pixel. Here, P is a little above C, but still in the pixel, so color that pixel a little bit less, and color the pixel above it a little bit more.</a:t>
            </a:r>
          </a:p>
          <a:p>
            <a:r>
              <a:rPr lang="en-US" sz="2000" dirty="0"/>
              <a:t>The amount to change is the fraction </a:t>
            </a:r>
            <a:r>
              <a:rPr lang="en-US" sz="2000" dirty="0" err="1"/>
              <a:t>ofac</a:t>
            </a:r>
            <a:r>
              <a:rPr lang="en-US" sz="2000" dirty="0"/>
              <a:t>  = f(xc) – </a:t>
            </a:r>
            <a:r>
              <a:rPr lang="en-US" sz="2000" dirty="0" err="1"/>
              <a:t>yc</a:t>
            </a:r>
            <a:r>
              <a:rPr lang="en-US" sz="2000" dirty="0"/>
              <a:t> of the way P is from C to the center D of the pixel above. When P is on the red line halfway between C and D,  r = .5, and each pixel has half the line color.</a:t>
            </a:r>
          </a:p>
        </p:txBody>
      </p:sp>
      <p:sp>
        <p:nvSpPr>
          <p:cNvPr id="84" name="Oval 83">
            <a:extLst>
              <a:ext uri="{FF2B5EF4-FFF2-40B4-BE49-F238E27FC236}">
                <a16:creationId xmlns:a16="http://schemas.microsoft.com/office/drawing/2014/main" id="{F48CC0D2-07F8-4E69-80E7-3E84DE2CD0D0}"/>
              </a:ext>
            </a:extLst>
          </p:cNvPr>
          <p:cNvSpPr/>
          <p:nvPr/>
        </p:nvSpPr>
        <p:spPr>
          <a:xfrm>
            <a:off x="4681315" y="292916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65B2316C-C9E3-43A8-9C73-13D0CCD2882B}"/>
              </a:ext>
            </a:extLst>
          </p:cNvPr>
          <p:cNvCxnSpPr>
            <a:cxnSpLocks/>
          </p:cNvCxnSpPr>
          <p:nvPr/>
        </p:nvCxnSpPr>
        <p:spPr>
          <a:xfrm flipH="1">
            <a:off x="1527003" y="297565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0E63078-B8AB-4B29-9E72-479F5DCE373C}"/>
              </a:ext>
            </a:extLst>
          </p:cNvPr>
          <p:cNvSpPr txBox="1"/>
          <p:nvPr/>
        </p:nvSpPr>
        <p:spPr>
          <a:xfrm>
            <a:off x="4680176" y="2890154"/>
            <a:ext cx="615909" cy="400110"/>
          </a:xfrm>
          <a:prstGeom prst="rect">
            <a:avLst/>
          </a:prstGeom>
          <a:noFill/>
        </p:spPr>
        <p:txBody>
          <a:bodyPr wrap="square" rtlCol="0">
            <a:spAutoFit/>
          </a:bodyPr>
          <a:lstStyle/>
          <a:p>
            <a:r>
              <a:rPr lang="en-US" sz="2000" dirty="0"/>
              <a:t>D</a:t>
            </a:r>
          </a:p>
        </p:txBody>
      </p:sp>
      <p:sp>
        <p:nvSpPr>
          <p:cNvPr id="90" name="TextBox 89">
            <a:extLst>
              <a:ext uri="{FF2B5EF4-FFF2-40B4-BE49-F238E27FC236}">
                <a16:creationId xmlns:a16="http://schemas.microsoft.com/office/drawing/2014/main" id="{22664A94-DC46-4820-88CA-B5265DC7E4C1}"/>
              </a:ext>
            </a:extLst>
          </p:cNvPr>
          <p:cNvSpPr txBox="1"/>
          <p:nvPr/>
        </p:nvSpPr>
        <p:spPr>
          <a:xfrm>
            <a:off x="876962" y="2774932"/>
            <a:ext cx="817365" cy="400110"/>
          </a:xfrm>
          <a:prstGeom prst="rect">
            <a:avLst/>
          </a:prstGeom>
          <a:noFill/>
        </p:spPr>
        <p:txBody>
          <a:bodyPr wrap="square" rtlCol="0">
            <a:spAutoFit/>
          </a:bodyPr>
          <a:lstStyle/>
          <a:p>
            <a:r>
              <a:rPr lang="en-US" sz="2000" dirty="0" err="1"/>
              <a:t>yc</a:t>
            </a:r>
            <a:r>
              <a:rPr lang="en-US" sz="2000" dirty="0"/>
              <a:t> +1</a:t>
            </a:r>
          </a:p>
        </p:txBody>
      </p:sp>
    </p:spTree>
    <p:extLst>
      <p:ext uri="{BB962C8B-B14F-4D97-AF65-F5344CB8AC3E}">
        <p14:creationId xmlns:p14="http://schemas.microsoft.com/office/powerpoint/2010/main" val="157634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55F2F-D0C2-4A58-99F0-28CA1C4D9FDF}"/>
              </a:ext>
            </a:extLst>
          </p:cNvPr>
          <p:cNvSpPr/>
          <p:nvPr/>
        </p:nvSpPr>
        <p:spPr>
          <a:xfrm>
            <a:off x="4266060" y="3431191"/>
            <a:ext cx="915540" cy="906093"/>
          </a:xfrm>
          <a:prstGeom prst="rect">
            <a:avLst/>
          </a:prstGeom>
          <a:solidFill>
            <a:srgbClr val="14FF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3137321" y="4577732"/>
            <a:ext cx="615909" cy="400110"/>
          </a:xfrm>
          <a:prstGeom prst="rect">
            <a:avLst/>
          </a:prstGeom>
          <a:noFill/>
        </p:spPr>
        <p:txBody>
          <a:bodyPr wrap="square" rtlCol="0">
            <a:spAutoFit/>
          </a:bodyPr>
          <a:lstStyle/>
          <a:p>
            <a:r>
              <a:rPr lang="en-US" sz="2000" dirty="0"/>
              <a:t>P1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H="1" flipV="1">
            <a:off x="4726210" y="2975654"/>
            <a:ext cx="1" cy="319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814618"/>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6EB5602-88A7-4288-9690-140F99A1F152}"/>
              </a:ext>
            </a:extLst>
          </p:cNvPr>
          <p:cNvSpPr txBox="1"/>
          <p:nvPr/>
        </p:nvSpPr>
        <p:spPr>
          <a:xfrm>
            <a:off x="4551527" y="6141998"/>
            <a:ext cx="874080" cy="400110"/>
          </a:xfrm>
          <a:prstGeom prst="rect">
            <a:avLst/>
          </a:prstGeom>
          <a:noFill/>
        </p:spPr>
        <p:txBody>
          <a:bodyPr wrap="square" rtlCol="0">
            <a:spAutoFit/>
          </a:bodyPr>
          <a:lstStyle/>
          <a:p>
            <a:r>
              <a:rPr lang="en-US" sz="2000" dirty="0"/>
              <a:t>xc</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80762" y="3458793"/>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Remove the “jaggies” by </a:t>
            </a:r>
            <a:r>
              <a:rPr lang="en-US" sz="2800" dirty="0" err="1"/>
              <a:t>antialising</a:t>
            </a:r>
            <a:r>
              <a:rPr lang="en-US" sz="2800" dirty="0"/>
              <a:t> using two pixels in each column.</a:t>
            </a:r>
          </a:p>
        </p:txBody>
      </p:sp>
      <p:sp>
        <p:nvSpPr>
          <p:cNvPr id="74" name="TextBox 73">
            <a:extLst>
              <a:ext uri="{FF2B5EF4-FFF2-40B4-BE49-F238E27FC236}">
                <a16:creationId xmlns:a16="http://schemas.microsoft.com/office/drawing/2014/main" id="{B37AA067-ECE5-49B1-A4BF-A46D040F0317}"/>
              </a:ext>
            </a:extLst>
          </p:cNvPr>
          <p:cNvSpPr txBox="1"/>
          <p:nvPr/>
        </p:nvSpPr>
        <p:spPr>
          <a:xfrm>
            <a:off x="8371707" y="1480709"/>
            <a:ext cx="3718693" cy="400110"/>
          </a:xfrm>
          <a:prstGeom prst="rect">
            <a:avLst/>
          </a:prstGeom>
          <a:noFill/>
        </p:spPr>
        <p:txBody>
          <a:bodyPr wrap="square" rtlCol="0">
            <a:spAutoFit/>
          </a:bodyPr>
          <a:lstStyle/>
          <a:p>
            <a:endParaRPr lang="en-US" sz="2000" dirty="0"/>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sp>
        <p:nvSpPr>
          <p:cNvPr id="66" name="Oval 65">
            <a:extLst>
              <a:ext uri="{FF2B5EF4-FFF2-40B4-BE49-F238E27FC236}">
                <a16:creationId xmlns:a16="http://schemas.microsoft.com/office/drawing/2014/main" id="{F0F66D5A-45AC-4E21-A27A-2652AAE7C6F7}"/>
              </a:ext>
            </a:extLst>
          </p:cNvPr>
          <p:cNvSpPr/>
          <p:nvPr/>
        </p:nvSpPr>
        <p:spPr>
          <a:xfrm>
            <a:off x="4680572" y="37676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8F7FB8F-8B8D-4A57-9B76-28DE1A486701}"/>
              </a:ext>
            </a:extLst>
          </p:cNvPr>
          <p:cNvSpPr/>
          <p:nvPr/>
        </p:nvSpPr>
        <p:spPr>
          <a:xfrm>
            <a:off x="4681639" y="3838742"/>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3A90F357-B8D8-4D11-9274-72C4995DA388}"/>
              </a:ext>
            </a:extLst>
          </p:cNvPr>
          <p:cNvCxnSpPr>
            <a:cxnSpLocks/>
          </p:cNvCxnSpPr>
          <p:nvPr/>
        </p:nvCxnSpPr>
        <p:spPr>
          <a:xfrm flipH="1">
            <a:off x="1527003" y="388497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FC9C1A7-8B5E-4472-B785-CEFD550A5236}"/>
              </a:ext>
            </a:extLst>
          </p:cNvPr>
          <p:cNvSpPr txBox="1"/>
          <p:nvPr/>
        </p:nvSpPr>
        <p:spPr>
          <a:xfrm>
            <a:off x="1172168" y="3702454"/>
            <a:ext cx="615909" cy="400110"/>
          </a:xfrm>
          <a:prstGeom prst="rect">
            <a:avLst/>
          </a:prstGeom>
          <a:noFill/>
        </p:spPr>
        <p:txBody>
          <a:bodyPr wrap="square" rtlCol="0">
            <a:spAutoFit/>
          </a:bodyPr>
          <a:lstStyle/>
          <a:p>
            <a:r>
              <a:rPr lang="en-US" sz="2000" dirty="0" err="1"/>
              <a:t>yc</a:t>
            </a:r>
            <a:endParaRPr lang="en-US" sz="2000" dirty="0"/>
          </a:p>
        </p:txBody>
      </p:sp>
      <p:sp>
        <p:nvSpPr>
          <p:cNvPr id="79" name="TextBox 78">
            <a:extLst>
              <a:ext uri="{FF2B5EF4-FFF2-40B4-BE49-F238E27FC236}">
                <a16:creationId xmlns:a16="http://schemas.microsoft.com/office/drawing/2014/main" id="{8C683079-AD50-4B4E-8C51-B31E0A654054}"/>
              </a:ext>
            </a:extLst>
          </p:cNvPr>
          <p:cNvSpPr txBox="1"/>
          <p:nvPr/>
        </p:nvSpPr>
        <p:spPr>
          <a:xfrm>
            <a:off x="4688342" y="3404620"/>
            <a:ext cx="615909" cy="400110"/>
          </a:xfrm>
          <a:prstGeom prst="rect">
            <a:avLst/>
          </a:prstGeom>
          <a:noFill/>
        </p:spPr>
        <p:txBody>
          <a:bodyPr wrap="square" rtlCol="0">
            <a:spAutoFit/>
          </a:bodyPr>
          <a:lstStyle/>
          <a:p>
            <a:r>
              <a:rPr lang="en-US" sz="2000" dirty="0"/>
              <a:t>P</a:t>
            </a:r>
          </a:p>
        </p:txBody>
      </p:sp>
      <p:sp>
        <p:nvSpPr>
          <p:cNvPr id="80" name="TextBox 79">
            <a:extLst>
              <a:ext uri="{FF2B5EF4-FFF2-40B4-BE49-F238E27FC236}">
                <a16:creationId xmlns:a16="http://schemas.microsoft.com/office/drawing/2014/main" id="{2D881823-F103-4A0F-8480-223F69E56115}"/>
              </a:ext>
            </a:extLst>
          </p:cNvPr>
          <p:cNvSpPr txBox="1"/>
          <p:nvPr/>
        </p:nvSpPr>
        <p:spPr>
          <a:xfrm>
            <a:off x="4690802" y="3782592"/>
            <a:ext cx="615909" cy="400110"/>
          </a:xfrm>
          <a:prstGeom prst="rect">
            <a:avLst/>
          </a:prstGeom>
          <a:noFill/>
        </p:spPr>
        <p:txBody>
          <a:bodyPr wrap="square" rtlCol="0">
            <a:spAutoFit/>
          </a:bodyPr>
          <a:lstStyle/>
          <a:p>
            <a:r>
              <a:rPr lang="en-US" sz="2000" dirty="0"/>
              <a:t>C</a:t>
            </a:r>
          </a:p>
        </p:txBody>
      </p:sp>
      <p:sp>
        <p:nvSpPr>
          <p:cNvPr id="81" name="TextBox 80">
            <a:extLst>
              <a:ext uri="{FF2B5EF4-FFF2-40B4-BE49-F238E27FC236}">
                <a16:creationId xmlns:a16="http://schemas.microsoft.com/office/drawing/2014/main" id="{5C80B20C-1D53-4A4F-8763-C5593E9AC7B3}"/>
              </a:ext>
            </a:extLst>
          </p:cNvPr>
          <p:cNvSpPr txBox="1"/>
          <p:nvPr/>
        </p:nvSpPr>
        <p:spPr>
          <a:xfrm>
            <a:off x="8371707" y="1480709"/>
            <a:ext cx="3718693" cy="4401205"/>
          </a:xfrm>
          <a:prstGeom prst="rect">
            <a:avLst/>
          </a:prstGeom>
          <a:noFill/>
        </p:spPr>
        <p:txBody>
          <a:bodyPr wrap="square" rtlCol="0">
            <a:spAutoFit/>
          </a:bodyPr>
          <a:lstStyle/>
          <a:p>
            <a:r>
              <a:rPr lang="en-US" sz="2000" dirty="0"/>
              <a:t>C = (xc, </a:t>
            </a:r>
            <a:r>
              <a:rPr lang="en-US" sz="2000" dirty="0" err="1"/>
              <a:t>yc</a:t>
            </a:r>
            <a:r>
              <a:rPr lang="en-US" sz="2000" dirty="0"/>
              <a:t>) is the center of a pixel.</a:t>
            </a:r>
          </a:p>
          <a:p>
            <a:r>
              <a:rPr lang="en-US" sz="2000" dirty="0"/>
              <a:t>P = (xc, f(xc) ) is a point on the line inside that pixel. Here, P is a little above C, but still in the pixel, so color that pixel a little bit less, and color the pixel above it a little bit more.</a:t>
            </a:r>
          </a:p>
          <a:p>
            <a:r>
              <a:rPr lang="en-US" sz="2000" dirty="0"/>
              <a:t>The amount to change is the fraction </a:t>
            </a:r>
            <a:r>
              <a:rPr lang="en-US" sz="2000" dirty="0" err="1"/>
              <a:t>ofac</a:t>
            </a:r>
            <a:r>
              <a:rPr lang="en-US" sz="2000" dirty="0"/>
              <a:t>  = f(xc) – </a:t>
            </a:r>
            <a:r>
              <a:rPr lang="en-US" sz="2000" dirty="0" err="1"/>
              <a:t>yc</a:t>
            </a:r>
            <a:r>
              <a:rPr lang="en-US" sz="2000" dirty="0"/>
              <a:t> of the way P is from C to the center D of the pixel above. When P is on the red line halfway between C and D,  r = .5, and each pixel has half the line color.</a:t>
            </a:r>
          </a:p>
        </p:txBody>
      </p:sp>
      <p:sp>
        <p:nvSpPr>
          <p:cNvPr id="84" name="Oval 83">
            <a:extLst>
              <a:ext uri="{FF2B5EF4-FFF2-40B4-BE49-F238E27FC236}">
                <a16:creationId xmlns:a16="http://schemas.microsoft.com/office/drawing/2014/main" id="{F48CC0D2-07F8-4E69-80E7-3E84DE2CD0D0}"/>
              </a:ext>
            </a:extLst>
          </p:cNvPr>
          <p:cNvSpPr/>
          <p:nvPr/>
        </p:nvSpPr>
        <p:spPr>
          <a:xfrm>
            <a:off x="4681315" y="292916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65B2316C-C9E3-43A8-9C73-13D0CCD2882B}"/>
              </a:ext>
            </a:extLst>
          </p:cNvPr>
          <p:cNvCxnSpPr>
            <a:cxnSpLocks/>
          </p:cNvCxnSpPr>
          <p:nvPr/>
        </p:nvCxnSpPr>
        <p:spPr>
          <a:xfrm flipH="1">
            <a:off x="1527003" y="297565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0E63078-B8AB-4B29-9E72-479F5DCE373C}"/>
              </a:ext>
            </a:extLst>
          </p:cNvPr>
          <p:cNvSpPr txBox="1"/>
          <p:nvPr/>
        </p:nvSpPr>
        <p:spPr>
          <a:xfrm>
            <a:off x="4680176" y="2890154"/>
            <a:ext cx="615909" cy="400110"/>
          </a:xfrm>
          <a:prstGeom prst="rect">
            <a:avLst/>
          </a:prstGeom>
          <a:noFill/>
        </p:spPr>
        <p:txBody>
          <a:bodyPr wrap="square" rtlCol="0">
            <a:spAutoFit/>
          </a:bodyPr>
          <a:lstStyle/>
          <a:p>
            <a:r>
              <a:rPr lang="en-US" sz="2000" dirty="0"/>
              <a:t>D</a:t>
            </a:r>
          </a:p>
        </p:txBody>
      </p:sp>
      <p:sp>
        <p:nvSpPr>
          <p:cNvPr id="90" name="TextBox 89">
            <a:extLst>
              <a:ext uri="{FF2B5EF4-FFF2-40B4-BE49-F238E27FC236}">
                <a16:creationId xmlns:a16="http://schemas.microsoft.com/office/drawing/2014/main" id="{22664A94-DC46-4820-88CA-B5265DC7E4C1}"/>
              </a:ext>
            </a:extLst>
          </p:cNvPr>
          <p:cNvSpPr txBox="1"/>
          <p:nvPr/>
        </p:nvSpPr>
        <p:spPr>
          <a:xfrm>
            <a:off x="876962" y="2774932"/>
            <a:ext cx="817365" cy="400110"/>
          </a:xfrm>
          <a:prstGeom prst="rect">
            <a:avLst/>
          </a:prstGeom>
          <a:noFill/>
        </p:spPr>
        <p:txBody>
          <a:bodyPr wrap="square" rtlCol="0">
            <a:spAutoFit/>
          </a:bodyPr>
          <a:lstStyle/>
          <a:p>
            <a:r>
              <a:rPr lang="en-US" sz="2000" dirty="0" err="1"/>
              <a:t>yc</a:t>
            </a:r>
            <a:r>
              <a:rPr lang="en-US" sz="2000" dirty="0"/>
              <a:t> +1</a:t>
            </a:r>
          </a:p>
        </p:txBody>
      </p:sp>
    </p:spTree>
    <p:extLst>
      <p:ext uri="{BB962C8B-B14F-4D97-AF65-F5344CB8AC3E}">
        <p14:creationId xmlns:p14="http://schemas.microsoft.com/office/powerpoint/2010/main" val="379446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D38511EF-45C7-4AF5-83CE-29507347C11A}"/>
              </a:ext>
            </a:extLst>
          </p:cNvPr>
          <p:cNvSpPr/>
          <p:nvPr/>
        </p:nvSpPr>
        <p:spPr>
          <a:xfrm>
            <a:off x="4267749" y="2510239"/>
            <a:ext cx="915540" cy="916389"/>
          </a:xfrm>
          <a:prstGeom prst="rect">
            <a:avLst/>
          </a:prstGeom>
          <a:solidFill>
            <a:srgbClr val="D7F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8055F2F-D0C2-4A58-99F0-28CA1C4D9FDF}"/>
              </a:ext>
            </a:extLst>
          </p:cNvPr>
          <p:cNvSpPr/>
          <p:nvPr/>
        </p:nvSpPr>
        <p:spPr>
          <a:xfrm>
            <a:off x="4266060" y="3427381"/>
            <a:ext cx="915540" cy="912088"/>
          </a:xfrm>
          <a:prstGeom prst="rect">
            <a:avLst/>
          </a:prstGeom>
          <a:solidFill>
            <a:srgbClr val="4BF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3137321" y="4577732"/>
            <a:ext cx="615909" cy="400110"/>
          </a:xfrm>
          <a:prstGeom prst="rect">
            <a:avLst/>
          </a:prstGeom>
          <a:noFill/>
        </p:spPr>
        <p:txBody>
          <a:bodyPr wrap="square" rtlCol="0">
            <a:spAutoFit/>
          </a:bodyPr>
          <a:lstStyle/>
          <a:p>
            <a:r>
              <a:rPr lang="en-US" sz="2000" dirty="0"/>
              <a:t>P1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H="1" flipV="1">
            <a:off x="4726210" y="2975654"/>
            <a:ext cx="1" cy="319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814618"/>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6EB5602-88A7-4288-9690-140F99A1F152}"/>
              </a:ext>
            </a:extLst>
          </p:cNvPr>
          <p:cNvSpPr txBox="1"/>
          <p:nvPr/>
        </p:nvSpPr>
        <p:spPr>
          <a:xfrm>
            <a:off x="4551527" y="6141998"/>
            <a:ext cx="874080" cy="400110"/>
          </a:xfrm>
          <a:prstGeom prst="rect">
            <a:avLst/>
          </a:prstGeom>
          <a:noFill/>
        </p:spPr>
        <p:txBody>
          <a:bodyPr wrap="square" rtlCol="0">
            <a:spAutoFit/>
          </a:bodyPr>
          <a:lstStyle/>
          <a:p>
            <a:r>
              <a:rPr lang="en-US" sz="2000" dirty="0"/>
              <a:t>xc</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80762" y="3458793"/>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Remove the “jaggies” by </a:t>
            </a:r>
            <a:r>
              <a:rPr lang="en-US" sz="2800" dirty="0" err="1"/>
              <a:t>antialising</a:t>
            </a:r>
            <a:r>
              <a:rPr lang="en-US" sz="2800" dirty="0"/>
              <a:t> using two pixels in each column.</a:t>
            </a:r>
          </a:p>
        </p:txBody>
      </p:sp>
      <p:sp>
        <p:nvSpPr>
          <p:cNvPr id="74" name="TextBox 73">
            <a:extLst>
              <a:ext uri="{FF2B5EF4-FFF2-40B4-BE49-F238E27FC236}">
                <a16:creationId xmlns:a16="http://schemas.microsoft.com/office/drawing/2014/main" id="{B37AA067-ECE5-49B1-A4BF-A46D040F0317}"/>
              </a:ext>
            </a:extLst>
          </p:cNvPr>
          <p:cNvSpPr txBox="1"/>
          <p:nvPr/>
        </p:nvSpPr>
        <p:spPr>
          <a:xfrm>
            <a:off x="8371707" y="1480709"/>
            <a:ext cx="3718693" cy="400110"/>
          </a:xfrm>
          <a:prstGeom prst="rect">
            <a:avLst/>
          </a:prstGeom>
          <a:noFill/>
        </p:spPr>
        <p:txBody>
          <a:bodyPr wrap="square" rtlCol="0">
            <a:spAutoFit/>
          </a:bodyPr>
          <a:lstStyle/>
          <a:p>
            <a:endParaRPr lang="en-US" sz="2000" dirty="0"/>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sp>
        <p:nvSpPr>
          <p:cNvPr id="66" name="Oval 65">
            <a:extLst>
              <a:ext uri="{FF2B5EF4-FFF2-40B4-BE49-F238E27FC236}">
                <a16:creationId xmlns:a16="http://schemas.microsoft.com/office/drawing/2014/main" id="{F0F66D5A-45AC-4E21-A27A-2652AAE7C6F7}"/>
              </a:ext>
            </a:extLst>
          </p:cNvPr>
          <p:cNvSpPr/>
          <p:nvPr/>
        </p:nvSpPr>
        <p:spPr>
          <a:xfrm>
            <a:off x="4680572" y="37676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8F7FB8F-8B8D-4A57-9B76-28DE1A486701}"/>
              </a:ext>
            </a:extLst>
          </p:cNvPr>
          <p:cNvSpPr/>
          <p:nvPr/>
        </p:nvSpPr>
        <p:spPr>
          <a:xfrm>
            <a:off x="4681639" y="3838742"/>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3A90F357-B8D8-4D11-9274-72C4995DA388}"/>
              </a:ext>
            </a:extLst>
          </p:cNvPr>
          <p:cNvCxnSpPr>
            <a:cxnSpLocks/>
          </p:cNvCxnSpPr>
          <p:nvPr/>
        </p:nvCxnSpPr>
        <p:spPr>
          <a:xfrm flipH="1">
            <a:off x="1527003" y="388497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FC9C1A7-8B5E-4472-B785-CEFD550A5236}"/>
              </a:ext>
            </a:extLst>
          </p:cNvPr>
          <p:cNvSpPr txBox="1"/>
          <p:nvPr/>
        </p:nvSpPr>
        <p:spPr>
          <a:xfrm>
            <a:off x="1172168" y="3702454"/>
            <a:ext cx="615909" cy="400110"/>
          </a:xfrm>
          <a:prstGeom prst="rect">
            <a:avLst/>
          </a:prstGeom>
          <a:noFill/>
        </p:spPr>
        <p:txBody>
          <a:bodyPr wrap="square" rtlCol="0">
            <a:spAutoFit/>
          </a:bodyPr>
          <a:lstStyle/>
          <a:p>
            <a:r>
              <a:rPr lang="en-US" sz="2000" dirty="0" err="1"/>
              <a:t>yc</a:t>
            </a:r>
            <a:endParaRPr lang="en-US" sz="2000" dirty="0"/>
          </a:p>
        </p:txBody>
      </p:sp>
      <p:sp>
        <p:nvSpPr>
          <p:cNvPr id="79" name="TextBox 78">
            <a:extLst>
              <a:ext uri="{FF2B5EF4-FFF2-40B4-BE49-F238E27FC236}">
                <a16:creationId xmlns:a16="http://schemas.microsoft.com/office/drawing/2014/main" id="{8C683079-AD50-4B4E-8C51-B31E0A654054}"/>
              </a:ext>
            </a:extLst>
          </p:cNvPr>
          <p:cNvSpPr txBox="1"/>
          <p:nvPr/>
        </p:nvSpPr>
        <p:spPr>
          <a:xfrm>
            <a:off x="4688342" y="3404620"/>
            <a:ext cx="615909" cy="400110"/>
          </a:xfrm>
          <a:prstGeom prst="rect">
            <a:avLst/>
          </a:prstGeom>
          <a:noFill/>
        </p:spPr>
        <p:txBody>
          <a:bodyPr wrap="square" rtlCol="0">
            <a:spAutoFit/>
          </a:bodyPr>
          <a:lstStyle/>
          <a:p>
            <a:r>
              <a:rPr lang="en-US" sz="2000" dirty="0"/>
              <a:t>P</a:t>
            </a:r>
          </a:p>
        </p:txBody>
      </p:sp>
      <p:sp>
        <p:nvSpPr>
          <p:cNvPr id="80" name="TextBox 79">
            <a:extLst>
              <a:ext uri="{FF2B5EF4-FFF2-40B4-BE49-F238E27FC236}">
                <a16:creationId xmlns:a16="http://schemas.microsoft.com/office/drawing/2014/main" id="{2D881823-F103-4A0F-8480-223F69E56115}"/>
              </a:ext>
            </a:extLst>
          </p:cNvPr>
          <p:cNvSpPr txBox="1"/>
          <p:nvPr/>
        </p:nvSpPr>
        <p:spPr>
          <a:xfrm>
            <a:off x="4690802" y="3782592"/>
            <a:ext cx="615909" cy="400110"/>
          </a:xfrm>
          <a:prstGeom prst="rect">
            <a:avLst/>
          </a:prstGeom>
          <a:noFill/>
        </p:spPr>
        <p:txBody>
          <a:bodyPr wrap="square" rtlCol="0">
            <a:spAutoFit/>
          </a:bodyPr>
          <a:lstStyle/>
          <a:p>
            <a:r>
              <a:rPr lang="en-US" sz="2000" dirty="0"/>
              <a:t>C</a:t>
            </a:r>
          </a:p>
        </p:txBody>
      </p:sp>
      <p:sp>
        <p:nvSpPr>
          <p:cNvPr id="81" name="TextBox 80">
            <a:extLst>
              <a:ext uri="{FF2B5EF4-FFF2-40B4-BE49-F238E27FC236}">
                <a16:creationId xmlns:a16="http://schemas.microsoft.com/office/drawing/2014/main" id="{5C80B20C-1D53-4A4F-8763-C5593E9AC7B3}"/>
              </a:ext>
            </a:extLst>
          </p:cNvPr>
          <p:cNvSpPr txBox="1"/>
          <p:nvPr/>
        </p:nvSpPr>
        <p:spPr>
          <a:xfrm>
            <a:off x="8371707" y="1480709"/>
            <a:ext cx="3718693" cy="4401205"/>
          </a:xfrm>
          <a:prstGeom prst="rect">
            <a:avLst/>
          </a:prstGeom>
          <a:noFill/>
        </p:spPr>
        <p:txBody>
          <a:bodyPr wrap="square" rtlCol="0">
            <a:spAutoFit/>
          </a:bodyPr>
          <a:lstStyle/>
          <a:p>
            <a:r>
              <a:rPr lang="en-US" sz="2000" dirty="0"/>
              <a:t>C = (xc, </a:t>
            </a:r>
            <a:r>
              <a:rPr lang="en-US" sz="2000" dirty="0" err="1"/>
              <a:t>yc</a:t>
            </a:r>
            <a:r>
              <a:rPr lang="en-US" sz="2000" dirty="0"/>
              <a:t>) is the center of a pixel.</a:t>
            </a:r>
          </a:p>
          <a:p>
            <a:r>
              <a:rPr lang="en-US" sz="2000" dirty="0"/>
              <a:t>P = (xc, f(xc) ) is a point on the line inside that pixel. Here, P is a little above C, but still in the pixel, so color that pixel a little bit less, and color the pixel above it a little bit more.</a:t>
            </a:r>
          </a:p>
          <a:p>
            <a:r>
              <a:rPr lang="en-US" sz="2000" dirty="0"/>
              <a:t>The amount to change is the fraction </a:t>
            </a:r>
            <a:r>
              <a:rPr lang="en-US" sz="2000" dirty="0" err="1"/>
              <a:t>ofac</a:t>
            </a:r>
            <a:r>
              <a:rPr lang="en-US" sz="2000" dirty="0"/>
              <a:t>  = f(xc) – </a:t>
            </a:r>
            <a:r>
              <a:rPr lang="en-US" sz="2000" dirty="0" err="1"/>
              <a:t>yc</a:t>
            </a:r>
            <a:r>
              <a:rPr lang="en-US" sz="2000" dirty="0"/>
              <a:t> of the way P is from C to the center D of the pixel above. When P is on the red line halfway between C and D,  </a:t>
            </a:r>
            <a:r>
              <a:rPr lang="en-US" sz="2000" dirty="0" err="1"/>
              <a:t>ofac</a:t>
            </a:r>
            <a:r>
              <a:rPr lang="en-US" sz="2000" dirty="0"/>
              <a:t> = .5, and each pixel has half the line color.</a:t>
            </a:r>
          </a:p>
        </p:txBody>
      </p:sp>
      <p:sp>
        <p:nvSpPr>
          <p:cNvPr id="84" name="Oval 83">
            <a:extLst>
              <a:ext uri="{FF2B5EF4-FFF2-40B4-BE49-F238E27FC236}">
                <a16:creationId xmlns:a16="http://schemas.microsoft.com/office/drawing/2014/main" id="{F48CC0D2-07F8-4E69-80E7-3E84DE2CD0D0}"/>
              </a:ext>
            </a:extLst>
          </p:cNvPr>
          <p:cNvSpPr/>
          <p:nvPr/>
        </p:nvSpPr>
        <p:spPr>
          <a:xfrm>
            <a:off x="4681315" y="292916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65B2316C-C9E3-43A8-9C73-13D0CCD2882B}"/>
              </a:ext>
            </a:extLst>
          </p:cNvPr>
          <p:cNvCxnSpPr>
            <a:cxnSpLocks/>
          </p:cNvCxnSpPr>
          <p:nvPr/>
        </p:nvCxnSpPr>
        <p:spPr>
          <a:xfrm flipH="1">
            <a:off x="1527003" y="2975654"/>
            <a:ext cx="31992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0E63078-B8AB-4B29-9E72-479F5DCE373C}"/>
              </a:ext>
            </a:extLst>
          </p:cNvPr>
          <p:cNvSpPr txBox="1"/>
          <p:nvPr/>
        </p:nvSpPr>
        <p:spPr>
          <a:xfrm>
            <a:off x="4680176" y="2890154"/>
            <a:ext cx="615909" cy="400110"/>
          </a:xfrm>
          <a:prstGeom prst="rect">
            <a:avLst/>
          </a:prstGeom>
          <a:noFill/>
        </p:spPr>
        <p:txBody>
          <a:bodyPr wrap="square" rtlCol="0">
            <a:spAutoFit/>
          </a:bodyPr>
          <a:lstStyle/>
          <a:p>
            <a:r>
              <a:rPr lang="en-US" sz="2000" dirty="0"/>
              <a:t>D</a:t>
            </a:r>
          </a:p>
        </p:txBody>
      </p:sp>
      <p:sp>
        <p:nvSpPr>
          <p:cNvPr id="90" name="TextBox 89">
            <a:extLst>
              <a:ext uri="{FF2B5EF4-FFF2-40B4-BE49-F238E27FC236}">
                <a16:creationId xmlns:a16="http://schemas.microsoft.com/office/drawing/2014/main" id="{22664A94-DC46-4820-88CA-B5265DC7E4C1}"/>
              </a:ext>
            </a:extLst>
          </p:cNvPr>
          <p:cNvSpPr txBox="1"/>
          <p:nvPr/>
        </p:nvSpPr>
        <p:spPr>
          <a:xfrm>
            <a:off x="876962" y="2774932"/>
            <a:ext cx="817365" cy="400110"/>
          </a:xfrm>
          <a:prstGeom prst="rect">
            <a:avLst/>
          </a:prstGeom>
          <a:noFill/>
        </p:spPr>
        <p:txBody>
          <a:bodyPr wrap="square" rtlCol="0">
            <a:spAutoFit/>
          </a:bodyPr>
          <a:lstStyle/>
          <a:p>
            <a:r>
              <a:rPr lang="en-US" sz="2000" dirty="0" err="1"/>
              <a:t>yc</a:t>
            </a:r>
            <a:r>
              <a:rPr lang="en-US" sz="2000" dirty="0"/>
              <a:t> +1</a:t>
            </a:r>
          </a:p>
        </p:txBody>
      </p:sp>
    </p:spTree>
    <p:extLst>
      <p:ext uri="{BB962C8B-B14F-4D97-AF65-F5344CB8AC3E}">
        <p14:creationId xmlns:p14="http://schemas.microsoft.com/office/powerpoint/2010/main" val="235746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4D84A67-C696-4C45-83FD-AB45E875A16B}"/>
              </a:ext>
            </a:extLst>
          </p:cNvPr>
          <p:cNvSpPr/>
          <p:nvPr/>
        </p:nvSpPr>
        <p:spPr>
          <a:xfrm>
            <a:off x="5182032" y="3430742"/>
            <a:ext cx="915540" cy="912088"/>
          </a:xfrm>
          <a:prstGeom prst="rect">
            <a:avLst/>
          </a:prstGeom>
          <a:solidFill>
            <a:srgbClr val="8CF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2783BF3-A3AC-4E5C-9BCC-09FB65FD34B1}"/>
              </a:ext>
            </a:extLst>
          </p:cNvPr>
          <p:cNvSpPr/>
          <p:nvPr/>
        </p:nvSpPr>
        <p:spPr>
          <a:xfrm>
            <a:off x="5185208" y="2510239"/>
            <a:ext cx="915540" cy="916389"/>
          </a:xfrm>
          <a:prstGeom prst="rect">
            <a:avLst/>
          </a:prstGeom>
          <a:solidFill>
            <a:srgbClr val="73F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38511EF-45C7-4AF5-83CE-29507347C11A}"/>
              </a:ext>
            </a:extLst>
          </p:cNvPr>
          <p:cNvSpPr/>
          <p:nvPr/>
        </p:nvSpPr>
        <p:spPr>
          <a:xfrm>
            <a:off x="4265844" y="2510239"/>
            <a:ext cx="915540" cy="916389"/>
          </a:xfrm>
          <a:prstGeom prst="rect">
            <a:avLst/>
          </a:prstGeom>
          <a:solidFill>
            <a:srgbClr val="D7F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8055F2F-D0C2-4A58-99F0-28CA1C4D9FDF}"/>
              </a:ext>
            </a:extLst>
          </p:cNvPr>
          <p:cNvSpPr/>
          <p:nvPr/>
        </p:nvSpPr>
        <p:spPr>
          <a:xfrm>
            <a:off x="4266060" y="3427381"/>
            <a:ext cx="915540" cy="912088"/>
          </a:xfrm>
          <a:prstGeom prst="rect">
            <a:avLst/>
          </a:prstGeom>
          <a:solidFill>
            <a:srgbClr val="28F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75042AF-A910-4AC6-930C-2AA41BF26565}"/>
              </a:ext>
            </a:extLst>
          </p:cNvPr>
          <p:cNvCxnSpPr>
            <a:cxnSpLocks/>
          </p:cNvCxnSpPr>
          <p:nvPr/>
        </p:nvCxnSpPr>
        <p:spPr>
          <a:xfrm flipV="1">
            <a:off x="1527003" y="1402076"/>
            <a:ext cx="0" cy="4778353"/>
          </a:xfrm>
          <a:prstGeom prst="straightConnector1">
            <a:avLst/>
          </a:prstGeom>
          <a:ln w="25400">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53840C-AF53-4C31-B9ED-E5DC483C6BA4}"/>
              </a:ext>
            </a:extLst>
          </p:cNvPr>
          <p:cNvCxnSpPr>
            <a:cxnSpLocks/>
          </p:cNvCxnSpPr>
          <p:nvPr/>
        </p:nvCxnSpPr>
        <p:spPr>
          <a:xfrm flipV="1">
            <a:off x="609600" y="6172813"/>
            <a:ext cx="914396"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60083-F25E-4B20-B6C4-941CB29E034E}"/>
              </a:ext>
            </a:extLst>
          </p:cNvPr>
          <p:cNvCxnSpPr>
            <a:cxnSpLocks/>
          </p:cNvCxnSpPr>
          <p:nvPr/>
        </p:nvCxnSpPr>
        <p:spPr>
          <a:xfrm flipV="1">
            <a:off x="1527003" y="2210701"/>
            <a:ext cx="6370085" cy="32452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60B05D3-78E4-439A-BAD4-DF5E189052DF}"/>
              </a:ext>
            </a:extLst>
          </p:cNvPr>
          <p:cNvSpPr/>
          <p:nvPr/>
        </p:nvSpPr>
        <p:spPr>
          <a:xfrm>
            <a:off x="7576782" y="231695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991D3CC-56B1-47FE-B75A-A0E221E8D757}"/>
              </a:ext>
            </a:extLst>
          </p:cNvPr>
          <p:cNvSpPr/>
          <p:nvPr/>
        </p:nvSpPr>
        <p:spPr>
          <a:xfrm>
            <a:off x="3123653" y="4577733"/>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E5E3E9B-B0E5-4854-A8DA-12FF3E991F00}"/>
              </a:ext>
            </a:extLst>
          </p:cNvPr>
          <p:cNvSpPr txBox="1"/>
          <p:nvPr/>
        </p:nvSpPr>
        <p:spPr>
          <a:xfrm>
            <a:off x="3137321" y="4577732"/>
            <a:ext cx="615909" cy="400110"/>
          </a:xfrm>
          <a:prstGeom prst="rect">
            <a:avLst/>
          </a:prstGeom>
          <a:noFill/>
        </p:spPr>
        <p:txBody>
          <a:bodyPr wrap="square" rtlCol="0">
            <a:spAutoFit/>
          </a:bodyPr>
          <a:lstStyle/>
          <a:p>
            <a:r>
              <a:rPr lang="en-US" sz="2000" dirty="0"/>
              <a:t>P1</a:t>
            </a:r>
          </a:p>
        </p:txBody>
      </p:sp>
      <p:sp>
        <p:nvSpPr>
          <p:cNvPr id="50" name="TextBox 49">
            <a:extLst>
              <a:ext uri="{FF2B5EF4-FFF2-40B4-BE49-F238E27FC236}">
                <a16:creationId xmlns:a16="http://schemas.microsoft.com/office/drawing/2014/main" id="{39A4AF4F-01FA-419A-B709-B6CB825B97A0}"/>
              </a:ext>
            </a:extLst>
          </p:cNvPr>
          <p:cNvSpPr txBox="1"/>
          <p:nvPr/>
        </p:nvSpPr>
        <p:spPr>
          <a:xfrm>
            <a:off x="7408688" y="6136425"/>
            <a:ext cx="518742" cy="400110"/>
          </a:xfrm>
          <a:prstGeom prst="rect">
            <a:avLst/>
          </a:prstGeom>
          <a:noFill/>
        </p:spPr>
        <p:txBody>
          <a:bodyPr wrap="square" rtlCol="0">
            <a:spAutoFit/>
          </a:bodyPr>
          <a:lstStyle/>
          <a:p>
            <a:r>
              <a:rPr lang="en-US" sz="2000" dirty="0"/>
              <a:t>x2</a:t>
            </a:r>
          </a:p>
        </p:txBody>
      </p:sp>
      <p:sp>
        <p:nvSpPr>
          <p:cNvPr id="31" name="TextBox 30">
            <a:extLst>
              <a:ext uri="{FF2B5EF4-FFF2-40B4-BE49-F238E27FC236}">
                <a16:creationId xmlns:a16="http://schemas.microsoft.com/office/drawing/2014/main" id="{13BAA901-EFA4-4791-A1EC-D296ED537CE4}"/>
              </a:ext>
            </a:extLst>
          </p:cNvPr>
          <p:cNvSpPr txBox="1"/>
          <p:nvPr/>
        </p:nvSpPr>
        <p:spPr>
          <a:xfrm>
            <a:off x="1308869" y="1080599"/>
            <a:ext cx="615909" cy="400110"/>
          </a:xfrm>
          <a:prstGeom prst="rect">
            <a:avLst/>
          </a:prstGeom>
          <a:noFill/>
        </p:spPr>
        <p:txBody>
          <a:bodyPr wrap="square" rtlCol="0">
            <a:spAutoFit/>
          </a:bodyPr>
          <a:lstStyle/>
          <a:p>
            <a:r>
              <a:rPr lang="en-US" sz="2000" dirty="0"/>
              <a:t>Y</a:t>
            </a:r>
          </a:p>
        </p:txBody>
      </p:sp>
      <p:sp>
        <p:nvSpPr>
          <p:cNvPr id="32" name="TextBox 31">
            <a:extLst>
              <a:ext uri="{FF2B5EF4-FFF2-40B4-BE49-F238E27FC236}">
                <a16:creationId xmlns:a16="http://schemas.microsoft.com/office/drawing/2014/main" id="{3E2A8BB1-7115-4A95-9354-543E7E2E4A9C}"/>
              </a:ext>
            </a:extLst>
          </p:cNvPr>
          <p:cNvSpPr txBox="1"/>
          <p:nvPr/>
        </p:nvSpPr>
        <p:spPr>
          <a:xfrm>
            <a:off x="8332929" y="5972758"/>
            <a:ext cx="615909" cy="400110"/>
          </a:xfrm>
          <a:prstGeom prst="rect">
            <a:avLst/>
          </a:prstGeom>
          <a:noFill/>
        </p:spPr>
        <p:txBody>
          <a:bodyPr wrap="square" rtlCol="0">
            <a:spAutoFit/>
          </a:bodyPr>
          <a:lstStyle/>
          <a:p>
            <a:r>
              <a:rPr lang="en-US" sz="2000" dirty="0"/>
              <a:t>X</a:t>
            </a:r>
          </a:p>
        </p:txBody>
      </p:sp>
      <p:cxnSp>
        <p:nvCxnSpPr>
          <p:cNvPr id="14" name="Straight Connector 13">
            <a:extLst>
              <a:ext uri="{FF2B5EF4-FFF2-40B4-BE49-F238E27FC236}">
                <a16:creationId xmlns:a16="http://schemas.microsoft.com/office/drawing/2014/main" id="{22FF0824-8D80-43A5-AF5A-0F5E59362200}"/>
              </a:ext>
            </a:extLst>
          </p:cNvPr>
          <p:cNvCxnSpPr>
            <a:cxnSpLocks/>
          </p:cNvCxnSpPr>
          <p:nvPr/>
        </p:nvCxnSpPr>
        <p:spPr>
          <a:xfrm>
            <a:off x="609600" y="5258349"/>
            <a:ext cx="732582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1314F4-39FA-4ED6-B20F-3F07A5F34FBD}"/>
              </a:ext>
            </a:extLst>
          </p:cNvPr>
          <p:cNvCxnSpPr>
            <a:cxnSpLocks/>
          </p:cNvCxnSpPr>
          <p:nvPr/>
        </p:nvCxnSpPr>
        <p:spPr>
          <a:xfrm>
            <a:off x="609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821D80-7293-4708-AF83-147DCB5C6920}"/>
              </a:ext>
            </a:extLst>
          </p:cNvPr>
          <p:cNvCxnSpPr>
            <a:cxnSpLocks/>
          </p:cNvCxnSpPr>
          <p:nvPr/>
        </p:nvCxnSpPr>
        <p:spPr>
          <a:xfrm>
            <a:off x="609600" y="3427381"/>
            <a:ext cx="7313212" cy="16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B52C2D-8860-49BC-80EF-697F87869A3E}"/>
              </a:ext>
            </a:extLst>
          </p:cNvPr>
          <p:cNvCxnSpPr>
            <a:cxnSpLocks/>
          </p:cNvCxnSpPr>
          <p:nvPr/>
        </p:nvCxnSpPr>
        <p:spPr>
          <a:xfrm>
            <a:off x="609600" y="4341091"/>
            <a:ext cx="731321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3E240C-93E1-44BD-80EA-99CC73DB7F59}"/>
              </a:ext>
            </a:extLst>
          </p:cNvPr>
          <p:cNvCxnSpPr>
            <a:endCxn id="32" idx="1"/>
          </p:cNvCxnSpPr>
          <p:nvPr/>
        </p:nvCxnSpPr>
        <p:spPr>
          <a:xfrm>
            <a:off x="1519383" y="6172813"/>
            <a:ext cx="681354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1DAC456-8480-4476-8828-A8DBD5A4B9A7}"/>
              </a:ext>
            </a:extLst>
          </p:cNvPr>
          <p:cNvCxnSpPr>
            <a:cxnSpLocks/>
          </p:cNvCxnSpPr>
          <p:nvPr/>
        </p:nvCxnSpPr>
        <p:spPr>
          <a:xfrm flipV="1">
            <a:off x="607766" y="1598235"/>
            <a:ext cx="7315045" cy="24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C14945-30AE-4642-8088-2E9726B5C77E}"/>
              </a:ext>
            </a:extLst>
          </p:cNvPr>
          <p:cNvCxnSpPr>
            <a:cxnSpLocks/>
          </p:cNvCxnSpPr>
          <p:nvPr/>
        </p:nvCxnSpPr>
        <p:spPr>
          <a:xfrm>
            <a:off x="607767" y="2514462"/>
            <a:ext cx="73150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0C1A3F9-210F-469E-9C39-881E7BDBA1E3}"/>
              </a:ext>
            </a:extLst>
          </p:cNvPr>
          <p:cNvCxnSpPr>
            <a:cxnSpLocks/>
          </p:cNvCxnSpPr>
          <p:nvPr/>
        </p:nvCxnSpPr>
        <p:spPr>
          <a:xfrm>
            <a:off x="6096000" y="1594887"/>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2B305D-B2BA-4C33-92A8-77EE3EE09CD0}"/>
              </a:ext>
            </a:extLst>
          </p:cNvPr>
          <p:cNvCxnSpPr>
            <a:cxnSpLocks/>
          </p:cNvCxnSpPr>
          <p:nvPr/>
        </p:nvCxnSpPr>
        <p:spPr>
          <a:xfrm>
            <a:off x="51816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0DB13C-33B6-4219-98DC-FCFFC9EEF591}"/>
              </a:ext>
            </a:extLst>
          </p:cNvPr>
          <p:cNvCxnSpPr>
            <a:cxnSpLocks/>
          </p:cNvCxnSpPr>
          <p:nvPr/>
        </p:nvCxnSpPr>
        <p:spPr>
          <a:xfrm>
            <a:off x="426606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E8F8B5-161E-435F-ADCA-57A66A355FC7}"/>
              </a:ext>
            </a:extLst>
          </p:cNvPr>
          <p:cNvCxnSpPr>
            <a:cxnSpLocks/>
          </p:cNvCxnSpPr>
          <p:nvPr/>
        </p:nvCxnSpPr>
        <p:spPr>
          <a:xfrm>
            <a:off x="3352800"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A64D51-75AE-43E1-99E0-A58FFB4206BF}"/>
              </a:ext>
            </a:extLst>
          </p:cNvPr>
          <p:cNvCxnSpPr>
            <a:cxnSpLocks/>
          </p:cNvCxnSpPr>
          <p:nvPr/>
        </p:nvCxnSpPr>
        <p:spPr>
          <a:xfrm>
            <a:off x="2433782" y="1594888"/>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05836F2-2055-48CD-A48A-63D3F94BACEE}"/>
              </a:ext>
            </a:extLst>
          </p:cNvPr>
          <p:cNvCxnSpPr>
            <a:cxnSpLocks/>
          </p:cNvCxnSpPr>
          <p:nvPr/>
        </p:nvCxnSpPr>
        <p:spPr>
          <a:xfrm>
            <a:off x="7922812" y="1594886"/>
            <a:ext cx="0" cy="457792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AF769F-F720-41BE-B2D5-EE360218317A}"/>
              </a:ext>
            </a:extLst>
          </p:cNvPr>
          <p:cNvCxnSpPr>
            <a:cxnSpLocks/>
          </p:cNvCxnSpPr>
          <p:nvPr/>
        </p:nvCxnSpPr>
        <p:spPr>
          <a:xfrm>
            <a:off x="7009967" y="1594886"/>
            <a:ext cx="0" cy="4577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9892B57-0E51-4E23-9F3F-D0896F6330D3}"/>
              </a:ext>
            </a:extLst>
          </p:cNvPr>
          <p:cNvCxnSpPr>
            <a:cxnSpLocks/>
          </p:cNvCxnSpPr>
          <p:nvPr/>
        </p:nvCxnSpPr>
        <p:spPr>
          <a:xfrm flipH="1" flipV="1">
            <a:off x="5640609" y="2975654"/>
            <a:ext cx="1" cy="31955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42E5E28-347C-487C-87D6-DB58CDA62D32}"/>
              </a:ext>
            </a:extLst>
          </p:cNvPr>
          <p:cNvCxnSpPr>
            <a:cxnSpLocks/>
          </p:cNvCxnSpPr>
          <p:nvPr/>
        </p:nvCxnSpPr>
        <p:spPr>
          <a:xfrm flipH="1">
            <a:off x="1527003" y="3360722"/>
            <a:ext cx="4113606" cy="233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6EB5602-88A7-4288-9690-140F99A1F152}"/>
              </a:ext>
            </a:extLst>
          </p:cNvPr>
          <p:cNvSpPr txBox="1"/>
          <p:nvPr/>
        </p:nvSpPr>
        <p:spPr>
          <a:xfrm>
            <a:off x="4551527" y="6141998"/>
            <a:ext cx="874080" cy="400110"/>
          </a:xfrm>
          <a:prstGeom prst="rect">
            <a:avLst/>
          </a:prstGeom>
          <a:noFill/>
        </p:spPr>
        <p:txBody>
          <a:bodyPr wrap="square" rtlCol="0">
            <a:spAutoFit/>
          </a:bodyPr>
          <a:lstStyle/>
          <a:p>
            <a:r>
              <a:rPr lang="en-US" sz="2000" dirty="0"/>
              <a:t>xc</a:t>
            </a:r>
          </a:p>
        </p:txBody>
      </p:sp>
      <p:sp>
        <p:nvSpPr>
          <p:cNvPr id="56" name="TextBox 55">
            <a:extLst>
              <a:ext uri="{FF2B5EF4-FFF2-40B4-BE49-F238E27FC236}">
                <a16:creationId xmlns:a16="http://schemas.microsoft.com/office/drawing/2014/main" id="{744F1957-F64B-40D7-BA0C-A797DD8153DC}"/>
              </a:ext>
            </a:extLst>
          </p:cNvPr>
          <p:cNvSpPr txBox="1"/>
          <p:nvPr/>
        </p:nvSpPr>
        <p:spPr>
          <a:xfrm>
            <a:off x="1271334" y="3170649"/>
            <a:ext cx="615909" cy="400110"/>
          </a:xfrm>
          <a:prstGeom prst="rect">
            <a:avLst/>
          </a:prstGeom>
          <a:noFill/>
        </p:spPr>
        <p:txBody>
          <a:bodyPr wrap="square" rtlCol="0">
            <a:spAutoFit/>
          </a:bodyPr>
          <a:lstStyle/>
          <a:p>
            <a:r>
              <a:rPr lang="en-US" sz="2000" dirty="0"/>
              <a:t>y</a:t>
            </a:r>
          </a:p>
        </p:txBody>
      </p:sp>
      <p:sp>
        <p:nvSpPr>
          <p:cNvPr id="65" name="TextBox 64">
            <a:extLst>
              <a:ext uri="{FF2B5EF4-FFF2-40B4-BE49-F238E27FC236}">
                <a16:creationId xmlns:a16="http://schemas.microsoft.com/office/drawing/2014/main" id="{9C7DDB6C-6B4B-4E0D-8302-A60AEB757302}"/>
              </a:ext>
            </a:extLst>
          </p:cNvPr>
          <p:cNvSpPr txBox="1"/>
          <p:nvPr/>
        </p:nvSpPr>
        <p:spPr>
          <a:xfrm>
            <a:off x="334853" y="624386"/>
            <a:ext cx="11603858" cy="523220"/>
          </a:xfrm>
          <a:prstGeom prst="rect">
            <a:avLst/>
          </a:prstGeom>
          <a:noFill/>
        </p:spPr>
        <p:txBody>
          <a:bodyPr wrap="square" rtlCol="0">
            <a:spAutoFit/>
          </a:bodyPr>
          <a:lstStyle/>
          <a:p>
            <a:r>
              <a:rPr lang="en-US" sz="2800" dirty="0"/>
              <a:t>Remove the “jaggies” by </a:t>
            </a:r>
            <a:r>
              <a:rPr lang="en-US" sz="2800" dirty="0" err="1"/>
              <a:t>antialising</a:t>
            </a:r>
            <a:r>
              <a:rPr lang="en-US" sz="2800" dirty="0"/>
              <a:t> using two pixels in each column.</a:t>
            </a:r>
          </a:p>
        </p:txBody>
      </p:sp>
      <p:sp>
        <p:nvSpPr>
          <p:cNvPr id="74" name="TextBox 73">
            <a:extLst>
              <a:ext uri="{FF2B5EF4-FFF2-40B4-BE49-F238E27FC236}">
                <a16:creationId xmlns:a16="http://schemas.microsoft.com/office/drawing/2014/main" id="{B37AA067-ECE5-49B1-A4BF-A46D040F0317}"/>
              </a:ext>
            </a:extLst>
          </p:cNvPr>
          <p:cNvSpPr txBox="1"/>
          <p:nvPr/>
        </p:nvSpPr>
        <p:spPr>
          <a:xfrm>
            <a:off x="8371707" y="1480709"/>
            <a:ext cx="3718693" cy="400110"/>
          </a:xfrm>
          <a:prstGeom prst="rect">
            <a:avLst/>
          </a:prstGeom>
          <a:noFill/>
        </p:spPr>
        <p:txBody>
          <a:bodyPr wrap="square" rtlCol="0">
            <a:spAutoFit/>
          </a:bodyPr>
          <a:lstStyle/>
          <a:p>
            <a:endParaRPr lang="en-US" sz="2000" dirty="0"/>
          </a:p>
        </p:txBody>
      </p:sp>
      <p:sp>
        <p:nvSpPr>
          <p:cNvPr id="62" name="TextBox 61">
            <a:extLst>
              <a:ext uri="{FF2B5EF4-FFF2-40B4-BE49-F238E27FC236}">
                <a16:creationId xmlns:a16="http://schemas.microsoft.com/office/drawing/2014/main" id="{641FBD24-15DA-463E-8767-9E2C3C9E677A}"/>
              </a:ext>
            </a:extLst>
          </p:cNvPr>
          <p:cNvSpPr txBox="1"/>
          <p:nvPr/>
        </p:nvSpPr>
        <p:spPr>
          <a:xfrm>
            <a:off x="7551381" y="2294774"/>
            <a:ext cx="1446530" cy="400110"/>
          </a:xfrm>
          <a:prstGeom prst="rect">
            <a:avLst/>
          </a:prstGeom>
          <a:noFill/>
        </p:spPr>
        <p:txBody>
          <a:bodyPr wrap="square" rtlCol="0">
            <a:spAutoFit/>
          </a:bodyPr>
          <a:lstStyle/>
          <a:p>
            <a:r>
              <a:rPr lang="en-US" sz="2000" dirty="0"/>
              <a:t>P2</a:t>
            </a:r>
          </a:p>
        </p:txBody>
      </p:sp>
      <p:sp>
        <p:nvSpPr>
          <p:cNvPr id="66" name="Oval 65">
            <a:extLst>
              <a:ext uri="{FF2B5EF4-FFF2-40B4-BE49-F238E27FC236}">
                <a16:creationId xmlns:a16="http://schemas.microsoft.com/office/drawing/2014/main" id="{F0F66D5A-45AC-4E21-A27A-2652AAE7C6F7}"/>
              </a:ext>
            </a:extLst>
          </p:cNvPr>
          <p:cNvSpPr/>
          <p:nvPr/>
        </p:nvSpPr>
        <p:spPr>
          <a:xfrm>
            <a:off x="5596512" y="3310727"/>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8F7FB8F-8B8D-4A57-9B76-28DE1A486701}"/>
              </a:ext>
            </a:extLst>
          </p:cNvPr>
          <p:cNvSpPr/>
          <p:nvPr/>
        </p:nvSpPr>
        <p:spPr>
          <a:xfrm>
            <a:off x="5596039" y="3838742"/>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3A90F357-B8D8-4D11-9274-72C4995DA388}"/>
              </a:ext>
            </a:extLst>
          </p:cNvPr>
          <p:cNvCxnSpPr>
            <a:cxnSpLocks/>
          </p:cNvCxnSpPr>
          <p:nvPr/>
        </p:nvCxnSpPr>
        <p:spPr>
          <a:xfrm flipH="1">
            <a:off x="1527003" y="3883425"/>
            <a:ext cx="4113606" cy="15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FC9C1A7-8B5E-4472-B785-CEFD550A5236}"/>
              </a:ext>
            </a:extLst>
          </p:cNvPr>
          <p:cNvSpPr txBox="1"/>
          <p:nvPr/>
        </p:nvSpPr>
        <p:spPr>
          <a:xfrm>
            <a:off x="1172665" y="2734151"/>
            <a:ext cx="615909" cy="400110"/>
          </a:xfrm>
          <a:prstGeom prst="rect">
            <a:avLst/>
          </a:prstGeom>
          <a:noFill/>
        </p:spPr>
        <p:txBody>
          <a:bodyPr wrap="square" rtlCol="0">
            <a:spAutoFit/>
          </a:bodyPr>
          <a:lstStyle/>
          <a:p>
            <a:r>
              <a:rPr lang="en-US" sz="2000" dirty="0" err="1"/>
              <a:t>yc</a:t>
            </a:r>
            <a:endParaRPr lang="en-US" sz="2000" dirty="0"/>
          </a:p>
        </p:txBody>
      </p:sp>
      <p:sp>
        <p:nvSpPr>
          <p:cNvPr id="79" name="TextBox 78">
            <a:extLst>
              <a:ext uri="{FF2B5EF4-FFF2-40B4-BE49-F238E27FC236}">
                <a16:creationId xmlns:a16="http://schemas.microsoft.com/office/drawing/2014/main" id="{8C683079-AD50-4B4E-8C51-B31E0A654054}"/>
              </a:ext>
            </a:extLst>
          </p:cNvPr>
          <p:cNvSpPr txBox="1"/>
          <p:nvPr/>
        </p:nvSpPr>
        <p:spPr>
          <a:xfrm>
            <a:off x="5403896" y="3075827"/>
            <a:ext cx="615909" cy="400110"/>
          </a:xfrm>
          <a:prstGeom prst="rect">
            <a:avLst/>
          </a:prstGeom>
          <a:noFill/>
        </p:spPr>
        <p:txBody>
          <a:bodyPr wrap="square" rtlCol="0">
            <a:spAutoFit/>
          </a:bodyPr>
          <a:lstStyle/>
          <a:p>
            <a:r>
              <a:rPr lang="en-US" sz="2000" dirty="0"/>
              <a:t>P</a:t>
            </a:r>
          </a:p>
        </p:txBody>
      </p:sp>
      <p:sp>
        <p:nvSpPr>
          <p:cNvPr id="80" name="TextBox 79">
            <a:extLst>
              <a:ext uri="{FF2B5EF4-FFF2-40B4-BE49-F238E27FC236}">
                <a16:creationId xmlns:a16="http://schemas.microsoft.com/office/drawing/2014/main" id="{2D881823-F103-4A0F-8480-223F69E56115}"/>
              </a:ext>
            </a:extLst>
          </p:cNvPr>
          <p:cNvSpPr txBox="1"/>
          <p:nvPr/>
        </p:nvSpPr>
        <p:spPr>
          <a:xfrm>
            <a:off x="5627176" y="2774932"/>
            <a:ext cx="615909" cy="400110"/>
          </a:xfrm>
          <a:prstGeom prst="rect">
            <a:avLst/>
          </a:prstGeom>
          <a:noFill/>
        </p:spPr>
        <p:txBody>
          <a:bodyPr wrap="square" rtlCol="0">
            <a:spAutoFit/>
          </a:bodyPr>
          <a:lstStyle/>
          <a:p>
            <a:r>
              <a:rPr lang="en-US" sz="2000" dirty="0"/>
              <a:t>C</a:t>
            </a:r>
          </a:p>
        </p:txBody>
      </p:sp>
      <p:sp>
        <p:nvSpPr>
          <p:cNvPr id="81" name="TextBox 80">
            <a:extLst>
              <a:ext uri="{FF2B5EF4-FFF2-40B4-BE49-F238E27FC236}">
                <a16:creationId xmlns:a16="http://schemas.microsoft.com/office/drawing/2014/main" id="{5C80B20C-1D53-4A4F-8763-C5593E9AC7B3}"/>
              </a:ext>
            </a:extLst>
          </p:cNvPr>
          <p:cNvSpPr txBox="1"/>
          <p:nvPr/>
        </p:nvSpPr>
        <p:spPr>
          <a:xfrm>
            <a:off x="8371707" y="1480709"/>
            <a:ext cx="3718693" cy="4401205"/>
          </a:xfrm>
          <a:prstGeom prst="rect">
            <a:avLst/>
          </a:prstGeom>
          <a:noFill/>
        </p:spPr>
        <p:txBody>
          <a:bodyPr wrap="square" rtlCol="0">
            <a:spAutoFit/>
          </a:bodyPr>
          <a:lstStyle/>
          <a:p>
            <a:r>
              <a:rPr lang="en-US" sz="2000" dirty="0"/>
              <a:t>C = (xc, </a:t>
            </a:r>
            <a:r>
              <a:rPr lang="en-US" sz="2000" dirty="0" err="1"/>
              <a:t>yc</a:t>
            </a:r>
            <a:r>
              <a:rPr lang="en-US" sz="2000" dirty="0"/>
              <a:t>) is the center of a pixel.</a:t>
            </a:r>
          </a:p>
          <a:p>
            <a:r>
              <a:rPr lang="en-US" sz="2000" dirty="0"/>
              <a:t>P = (xc, f(xc) ) is a point on the line inside that pixel. Here, P is </a:t>
            </a:r>
            <a:r>
              <a:rPr lang="en-US" sz="2000" b="1" dirty="0"/>
              <a:t>below</a:t>
            </a:r>
            <a:r>
              <a:rPr lang="en-US" sz="2000" dirty="0"/>
              <a:t> C, but still in the pixel, so color that pixel </a:t>
            </a:r>
            <a:r>
              <a:rPr lang="en-US" sz="2000" b="1" dirty="0"/>
              <a:t>almost half </a:t>
            </a:r>
            <a:r>
              <a:rPr lang="en-US" sz="2000" dirty="0"/>
              <a:t>less, and color the pixel </a:t>
            </a:r>
            <a:r>
              <a:rPr lang="en-US" sz="2000" b="1" dirty="0"/>
              <a:t>below</a:t>
            </a:r>
            <a:r>
              <a:rPr lang="en-US" sz="2000" dirty="0"/>
              <a:t> it </a:t>
            </a:r>
            <a:r>
              <a:rPr lang="en-US" sz="2000" b="1" dirty="0"/>
              <a:t>almost half </a:t>
            </a:r>
            <a:r>
              <a:rPr lang="en-US" sz="2000" dirty="0"/>
              <a:t>more.</a:t>
            </a:r>
          </a:p>
          <a:p>
            <a:r>
              <a:rPr lang="en-US" sz="2000" dirty="0"/>
              <a:t>The amount to change is the fraction </a:t>
            </a:r>
            <a:r>
              <a:rPr lang="en-US" sz="2000" b="1" dirty="0" err="1"/>
              <a:t>ofac</a:t>
            </a:r>
            <a:r>
              <a:rPr lang="en-US" sz="2000" b="1" dirty="0"/>
              <a:t>  = </a:t>
            </a:r>
            <a:r>
              <a:rPr lang="en-US" sz="2000" b="1" dirty="0" err="1"/>
              <a:t>yc</a:t>
            </a:r>
            <a:r>
              <a:rPr lang="en-US" sz="2000" b="1" dirty="0"/>
              <a:t> – f(xc) </a:t>
            </a:r>
            <a:r>
              <a:rPr lang="en-US" sz="2000" dirty="0"/>
              <a:t>of the way P is from C to the center </a:t>
            </a:r>
            <a:r>
              <a:rPr lang="en-US" sz="2000" b="1" dirty="0"/>
              <a:t>E</a:t>
            </a:r>
            <a:r>
              <a:rPr lang="en-US" sz="2000" dirty="0"/>
              <a:t> of the pixel </a:t>
            </a:r>
            <a:r>
              <a:rPr lang="en-US" sz="2000" b="1" dirty="0"/>
              <a:t>below</a:t>
            </a:r>
            <a:r>
              <a:rPr lang="en-US" sz="2000" dirty="0"/>
              <a:t>. P is almost on the red line halfway between C and E,  so each pixel has about half the line color.</a:t>
            </a:r>
          </a:p>
        </p:txBody>
      </p:sp>
      <p:sp>
        <p:nvSpPr>
          <p:cNvPr id="84" name="Oval 83">
            <a:extLst>
              <a:ext uri="{FF2B5EF4-FFF2-40B4-BE49-F238E27FC236}">
                <a16:creationId xmlns:a16="http://schemas.microsoft.com/office/drawing/2014/main" id="{F48CC0D2-07F8-4E69-80E7-3E84DE2CD0D0}"/>
              </a:ext>
            </a:extLst>
          </p:cNvPr>
          <p:cNvSpPr/>
          <p:nvPr/>
        </p:nvSpPr>
        <p:spPr>
          <a:xfrm>
            <a:off x="5595715" y="2929161"/>
            <a:ext cx="91277" cy="923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65B2316C-C9E3-43A8-9C73-13D0CCD2882B}"/>
              </a:ext>
            </a:extLst>
          </p:cNvPr>
          <p:cNvCxnSpPr>
            <a:cxnSpLocks/>
          </p:cNvCxnSpPr>
          <p:nvPr/>
        </p:nvCxnSpPr>
        <p:spPr>
          <a:xfrm flipH="1" flipV="1">
            <a:off x="1527003" y="2973749"/>
            <a:ext cx="4113606" cy="1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0E63078-B8AB-4B29-9E72-479F5DCE373C}"/>
              </a:ext>
            </a:extLst>
          </p:cNvPr>
          <p:cNvSpPr txBox="1"/>
          <p:nvPr/>
        </p:nvSpPr>
        <p:spPr>
          <a:xfrm>
            <a:off x="5607926" y="3760204"/>
            <a:ext cx="615909" cy="400110"/>
          </a:xfrm>
          <a:prstGeom prst="rect">
            <a:avLst/>
          </a:prstGeom>
          <a:noFill/>
        </p:spPr>
        <p:txBody>
          <a:bodyPr wrap="square" rtlCol="0">
            <a:spAutoFit/>
          </a:bodyPr>
          <a:lstStyle/>
          <a:p>
            <a:r>
              <a:rPr lang="en-US" sz="2000" dirty="0"/>
              <a:t>E</a:t>
            </a:r>
          </a:p>
        </p:txBody>
      </p:sp>
      <p:sp>
        <p:nvSpPr>
          <p:cNvPr id="90" name="TextBox 89">
            <a:extLst>
              <a:ext uri="{FF2B5EF4-FFF2-40B4-BE49-F238E27FC236}">
                <a16:creationId xmlns:a16="http://schemas.microsoft.com/office/drawing/2014/main" id="{22664A94-DC46-4820-88CA-B5265DC7E4C1}"/>
              </a:ext>
            </a:extLst>
          </p:cNvPr>
          <p:cNvSpPr txBox="1"/>
          <p:nvPr/>
        </p:nvSpPr>
        <p:spPr>
          <a:xfrm>
            <a:off x="859469" y="3697775"/>
            <a:ext cx="817365" cy="400110"/>
          </a:xfrm>
          <a:prstGeom prst="rect">
            <a:avLst/>
          </a:prstGeom>
          <a:noFill/>
        </p:spPr>
        <p:txBody>
          <a:bodyPr wrap="square" rtlCol="0">
            <a:spAutoFit/>
          </a:bodyPr>
          <a:lstStyle/>
          <a:p>
            <a:r>
              <a:rPr lang="en-US" sz="2000" dirty="0" err="1"/>
              <a:t>yc</a:t>
            </a:r>
            <a:r>
              <a:rPr lang="en-US" sz="2000" dirty="0"/>
              <a:t> - 1</a:t>
            </a:r>
          </a:p>
        </p:txBody>
      </p:sp>
    </p:spTree>
    <p:extLst>
      <p:ext uri="{BB962C8B-B14F-4D97-AF65-F5344CB8AC3E}">
        <p14:creationId xmlns:p14="http://schemas.microsoft.com/office/powerpoint/2010/main" val="576389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14294-D729-445A-9D1C-03D385762947}"/>
              </a:ext>
            </a:extLst>
          </p:cNvPr>
          <p:cNvSpPr txBox="1"/>
          <p:nvPr/>
        </p:nvSpPr>
        <p:spPr>
          <a:xfrm>
            <a:off x="528321" y="1083449"/>
            <a:ext cx="11492752" cy="563231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 floor(x1);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xstop</a:t>
            </a:r>
            <a:r>
              <a:rPr lang="en-US" dirty="0">
                <a:latin typeface="Courier New" panose="02070309020205020404" pitchFamily="49" charset="0"/>
                <a:cs typeface="Courier New" panose="02070309020205020404" pitchFamily="49" charset="0"/>
              </a:rPr>
              <a:t> = floor(x2);</a:t>
            </a:r>
          </a:p>
          <a:p>
            <a:r>
              <a:rPr lang="es-ES" dirty="0">
                <a:latin typeface="Courier New" panose="02070309020205020404" pitchFamily="49" charset="0"/>
                <a:cs typeface="Courier New" panose="02070309020205020404" pitchFamily="49" charset="0"/>
              </a:rPr>
              <a:t>   m = (y2 – y1)/(x2 – x1); // </a:t>
            </a:r>
            <a:r>
              <a:rPr lang="es-ES" dirty="0" err="1">
                <a:latin typeface="Courier New" panose="02070309020205020404" pitchFamily="49" charset="0"/>
                <a:cs typeface="Courier New" panose="02070309020205020404" pitchFamily="49" charset="0"/>
              </a:rPr>
              <a:t>slope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y = y1 +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 .5 - x1) * m;</a:t>
            </a:r>
          </a:p>
          <a:p>
            <a:r>
              <a:rPr lang="en-US" dirty="0">
                <a:latin typeface="Courier New" panose="02070309020205020404" pitchFamily="49" charset="0"/>
                <a:cs typeface="Courier New" panose="02070309020205020404" pitchFamily="49" charset="0"/>
              </a:rPr>
              <a:t>   for (x =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x &lt; </a:t>
            </a:r>
            <a:r>
              <a:rPr lang="en-US" dirty="0" err="1">
                <a:latin typeface="Courier New" panose="02070309020205020404" pitchFamily="49" charset="0"/>
                <a:cs typeface="Courier New" panose="02070309020205020404" pitchFamily="49" charset="0"/>
              </a:rPr>
              <a:t>xstop</a:t>
            </a:r>
            <a:r>
              <a:rPr lang="en-US" dirty="0">
                <a:latin typeface="Courier New" panose="02070309020205020404" pitchFamily="49" charset="0"/>
                <a:cs typeface="Courier New" panose="02070309020205020404" pitchFamily="49" charset="0"/>
              </a:rPr>
              <a:t>; ++x) { // this works only when x2 &gt; x1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floor(y);</a:t>
            </a:r>
          </a:p>
          <a:p>
            <a:r>
              <a:rPr lang="en-US" dirty="0">
                <a:latin typeface="Courier New" panose="02070309020205020404" pitchFamily="49" charset="0"/>
                <a:cs typeface="Courier New" panose="02070309020205020404" pitchFamily="49" charset="0"/>
              </a:rPr>
              <a:t>       if(y &gt;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is </a:t>
            </a:r>
            <a:r>
              <a:rPr lang="en-US" dirty="0" err="1">
                <a:latin typeface="Courier New" panose="02070309020205020404" pitchFamily="49" charset="0"/>
                <a:cs typeface="Courier New" panose="02070309020205020404" pitchFamily="49" charset="0"/>
              </a:rPr>
              <a:t>yc</a:t>
            </a:r>
            <a:r>
              <a:rPr lang="en-US" dirty="0">
                <a:latin typeface="Courier New" panose="02070309020205020404" pitchFamily="49" charset="0"/>
                <a:cs typeface="Courier New" panose="02070309020205020404" pitchFamily="49" charset="0"/>
              </a:rPr>
              <a:t>, the y for the center of pixel (x,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y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fraction of the way from C to 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1.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for a white line on black</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iy+1,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y;   // fraction of the way from C to 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1.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iy-1,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y += increment;</a:t>
            </a:r>
          </a:p>
          <a:p>
            <a:r>
              <a:rPr lang="en-US" dirty="0">
                <a:latin typeface="Courier New" panose="02070309020205020404" pitchFamily="49" charset="0"/>
                <a:cs typeface="Courier New" panose="02070309020205020404" pitchFamily="49" charset="0"/>
              </a:rPr>
              <a:t>       }</a:t>
            </a:r>
          </a:p>
        </p:txBody>
      </p:sp>
      <p:sp>
        <p:nvSpPr>
          <p:cNvPr id="3" name="Title 1">
            <a:extLst>
              <a:ext uri="{FF2B5EF4-FFF2-40B4-BE49-F238E27FC236}">
                <a16:creationId xmlns:a16="http://schemas.microsoft.com/office/drawing/2014/main" id="{F4EA65F7-DBC0-4B88-81EE-ACF98F93AEC8}"/>
              </a:ext>
            </a:extLst>
          </p:cNvPr>
          <p:cNvSpPr txBox="1">
            <a:spLocks/>
          </p:cNvSpPr>
          <p:nvPr/>
        </p:nvSpPr>
        <p:spPr>
          <a:xfrm>
            <a:off x="909320" y="335280"/>
            <a:ext cx="10515600" cy="4595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Code in AntialiasedLines_x.cpp</a:t>
            </a:r>
          </a:p>
        </p:txBody>
      </p:sp>
    </p:spTree>
    <p:extLst>
      <p:ext uri="{BB962C8B-B14F-4D97-AF65-F5344CB8AC3E}">
        <p14:creationId xmlns:p14="http://schemas.microsoft.com/office/powerpoint/2010/main" val="426476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38231"/>
            <a:ext cx="10515600" cy="1587500"/>
          </a:xfrm>
        </p:spPr>
        <p:txBody>
          <a:bodyPr>
            <a:normAutofit fontScale="90000"/>
          </a:bodyPr>
          <a:lstStyle/>
          <a:p>
            <a:r>
              <a:rPr lang="en-US" dirty="0"/>
              <a:t>BMP image produced by AntilaiasedLines_x.cpp</a:t>
            </a:r>
            <a:br>
              <a:rPr lang="en-US" dirty="0"/>
            </a:br>
            <a:r>
              <a:rPr lang="en-US" sz="2200" dirty="0"/>
              <a:t> </a:t>
            </a:r>
            <a:br>
              <a:rPr lang="en-US" dirty="0"/>
            </a:br>
            <a:r>
              <a:rPr lang="en-US" sz="3100" dirty="0"/>
              <a:t>Now the line has no jaggies, but it has bright and dark sections.</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672" b="7672"/>
          <a:stretch/>
        </p:blipFill>
        <p:spPr>
          <a:xfrm>
            <a:off x="2231136" y="2377440"/>
            <a:ext cx="7680960" cy="3657600"/>
          </a:xfrm>
        </p:spPr>
      </p:pic>
    </p:spTree>
    <p:extLst>
      <p:ext uri="{BB962C8B-B14F-4D97-AF65-F5344CB8AC3E}">
        <p14:creationId xmlns:p14="http://schemas.microsoft.com/office/powerpoint/2010/main" val="2886775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80685"/>
            <a:ext cx="10515600" cy="6965574"/>
          </a:xfrm>
        </p:spPr>
        <p:txBody>
          <a:bodyPr>
            <a:normAutofit/>
          </a:bodyPr>
          <a:lstStyle/>
          <a:p>
            <a:r>
              <a:rPr lang="en-US" dirty="0"/>
              <a:t>BMP image produced by Line_x.cpp</a:t>
            </a:r>
            <a:br>
              <a:rPr lang="en-US" dirty="0"/>
            </a:br>
            <a:r>
              <a:rPr lang="en-US" sz="2200" dirty="0"/>
              <a:t> </a:t>
            </a:r>
            <a:br>
              <a:rPr lang="en-US" dirty="0"/>
            </a:br>
            <a:r>
              <a:rPr lang="en-US" sz="3100" dirty="0"/>
              <a:t>The line has bright and dark sections, even though the sum of the colors in each column is the same. This is because most monitors and projectors compute the output brightness b as a function of the input digital value v as</a:t>
            </a:r>
            <a:br>
              <a:rPr lang="en-US" sz="3100" dirty="0"/>
            </a:br>
            <a:br>
              <a:rPr lang="en-US" sz="3100" dirty="0"/>
            </a:br>
            <a:r>
              <a:rPr lang="en-US" sz="3100" dirty="0"/>
              <a:t>		b = v</a:t>
            </a:r>
            <a:r>
              <a:rPr lang="en-US" sz="3100" baseline="30000" dirty="0">
                <a:latin typeface="Symbol" panose="05050102010706020507" pitchFamily="18" charset="2"/>
              </a:rPr>
              <a:t>g</a:t>
            </a:r>
            <a:br>
              <a:rPr lang="en-US" sz="3100" baseline="30000" dirty="0">
                <a:latin typeface="Symbol" panose="05050102010706020507" pitchFamily="18" charset="2"/>
              </a:rPr>
            </a:br>
            <a:br>
              <a:rPr lang="en-US" sz="3100" baseline="30000" dirty="0">
                <a:latin typeface="Symbol" panose="05050102010706020507" pitchFamily="18" charset="2"/>
              </a:rPr>
            </a:br>
            <a:r>
              <a:rPr lang="en-US" sz="3100" dirty="0"/>
              <a:t>where </a:t>
            </a:r>
            <a:r>
              <a:rPr lang="en-US" sz="3100" dirty="0">
                <a:latin typeface="Symbol" panose="05050102010706020507" pitchFamily="18" charset="2"/>
              </a:rPr>
              <a:t>g</a:t>
            </a:r>
            <a:r>
              <a:rPr lang="en-US" sz="3100" dirty="0"/>
              <a:t> is close to 2. This is to make the changes in perceived brightness more similar, rather than have large perceived steps between the darker colors. If </a:t>
            </a:r>
            <a:r>
              <a:rPr lang="en-US" sz="3100" dirty="0">
                <a:latin typeface="Symbol" panose="05050102010706020507" pitchFamily="18" charset="2"/>
              </a:rPr>
              <a:t>g</a:t>
            </a:r>
            <a:r>
              <a:rPr lang="en-US" sz="3100" dirty="0"/>
              <a:t> = 2, we can compensate for this by taking the square root of v.</a:t>
            </a:r>
            <a:br>
              <a:rPr lang="en-US" sz="3100" dirty="0"/>
            </a:br>
            <a:endParaRPr lang="en-US" sz="3100" dirty="0"/>
          </a:p>
        </p:txBody>
      </p:sp>
      <p:sp>
        <p:nvSpPr>
          <p:cNvPr id="4" name="Content Placeholder 3">
            <a:extLst>
              <a:ext uri="{FF2B5EF4-FFF2-40B4-BE49-F238E27FC236}">
                <a16:creationId xmlns:a16="http://schemas.microsoft.com/office/drawing/2014/main" id="{1D57C499-9CF2-4E86-B7D4-B433040E76E5}"/>
              </a:ext>
            </a:extLst>
          </p:cNvPr>
          <p:cNvSpPr>
            <a:spLocks noGrp="1"/>
          </p:cNvSpPr>
          <p:nvPr>
            <p:ph idx="1"/>
          </p:nvPr>
        </p:nvSpPr>
        <p:spPr>
          <a:xfrm flipV="1">
            <a:off x="838200" y="6176962"/>
            <a:ext cx="10515600" cy="788613"/>
          </a:xfrm>
        </p:spPr>
        <p:txBody>
          <a:bodyPr/>
          <a:lstStyle/>
          <a:p>
            <a:endParaRPr lang="en-US" dirty="0"/>
          </a:p>
        </p:txBody>
      </p:sp>
    </p:spTree>
    <p:extLst>
      <p:ext uri="{BB962C8B-B14F-4D97-AF65-F5344CB8AC3E}">
        <p14:creationId xmlns:p14="http://schemas.microsoft.com/office/powerpoint/2010/main" val="1484187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14294-D729-445A-9D1C-03D385762947}"/>
              </a:ext>
            </a:extLst>
          </p:cNvPr>
          <p:cNvSpPr txBox="1"/>
          <p:nvPr/>
        </p:nvSpPr>
        <p:spPr>
          <a:xfrm>
            <a:off x="457201" y="519953"/>
            <a:ext cx="11492752" cy="646330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#define width 400</a:t>
            </a:r>
          </a:p>
          <a:p>
            <a:r>
              <a:rPr lang="en-US" dirty="0">
                <a:latin typeface="Courier New" panose="02070309020205020404" pitchFamily="49" charset="0"/>
                <a:cs typeface="Courier New" panose="02070309020205020404" pitchFamily="49" charset="0"/>
              </a:rPr>
              <a:t>#define height 400</a:t>
            </a:r>
          </a:p>
          <a:p>
            <a:r>
              <a:rPr lang="en-US" dirty="0">
                <a:latin typeface="Courier New" panose="02070309020205020404" pitchFamily="49" charset="0"/>
                <a:cs typeface="Courier New" panose="02070309020205020404" pitchFamily="49" charset="0"/>
              </a:rPr>
              <a:t>#define </a:t>
            </a:r>
            <a:r>
              <a:rPr lang="en-US" dirty="0" err="1">
                <a:latin typeface="Courier New" panose="02070309020205020404" pitchFamily="49" charset="0"/>
                <a:cs typeface="Courier New" panose="02070309020205020404" pitchFamily="49" charset="0"/>
              </a:rPr>
              <a:t>image_size</a:t>
            </a:r>
            <a:r>
              <a:rPr lang="en-US" dirty="0">
                <a:latin typeface="Courier New" panose="02070309020205020404" pitchFamily="49" charset="0"/>
                <a:cs typeface="Courier New" panose="02070309020205020404" pitchFamily="49" charset="0"/>
              </a:rPr>
              <a:t> 3*width*height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unsigned char image[</a:t>
            </a:r>
            <a:r>
              <a:rPr lang="en-US" dirty="0" err="1">
                <a:latin typeface="Courier New" panose="02070309020205020404" pitchFamily="49" charset="0"/>
                <a:cs typeface="Courier New" panose="02070309020205020404" pitchFamily="49" charset="0"/>
              </a:rPr>
              <a:t>image_size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gamma_correction</a:t>
            </a:r>
            <a:r>
              <a:rPr lang="en-US">
                <a:latin typeface="Courier New" panose="02070309020205020404" pitchFamily="49"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(int x, int y, double r, double g, double b) {</a:t>
            </a:r>
          </a:p>
          <a:p>
            <a:r>
              <a:rPr lang="en-US" dirty="0">
                <a:latin typeface="Courier New" panose="02070309020205020404" pitchFamily="49" charset="0"/>
                <a:cs typeface="Courier New" panose="02070309020205020404" pitchFamily="49" charset="0"/>
              </a:rPr>
              <a:t>	int index;</a:t>
            </a:r>
          </a:p>
          <a:p>
            <a:r>
              <a:rPr lang="en-US" dirty="0">
                <a:latin typeface="Courier New" panose="02070309020205020404" pitchFamily="49" charset="0"/>
                <a:cs typeface="Courier New" panose="02070309020205020404" pitchFamily="49" charset="0"/>
              </a:rPr>
              <a:t>	if (x &gt;= 0 &amp;&amp; x &lt; width &amp;&amp; y &gt;= 0 &amp;&amp; y &lt; height) {</a:t>
            </a:r>
          </a:p>
          <a:p>
            <a:r>
              <a:rPr lang="en-US" dirty="0">
                <a:latin typeface="Courier New" panose="02070309020205020404" pitchFamily="49" charset="0"/>
                <a:cs typeface="Courier New" panose="02070309020205020404" pitchFamily="49" charset="0"/>
              </a:rPr>
              <a:t>	   index = 3*(x + width*y);</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gamma_correction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image[index  ] = (unsigned char) 255*sqrt(r);</a:t>
            </a:r>
          </a:p>
          <a:p>
            <a:r>
              <a:rPr lang="en-US" dirty="0">
                <a:latin typeface="Courier New" panose="02070309020205020404" pitchFamily="49" charset="0"/>
                <a:cs typeface="Courier New" panose="02070309020205020404" pitchFamily="49" charset="0"/>
              </a:rPr>
              <a:t>             image[index+1] = (unsigned char) 255*sqrt(g);</a:t>
            </a:r>
          </a:p>
          <a:p>
            <a:r>
              <a:rPr lang="en-US" dirty="0">
                <a:latin typeface="Courier New" panose="02070309020205020404" pitchFamily="49" charset="0"/>
                <a:cs typeface="Courier New" panose="02070309020205020404" pitchFamily="49" charset="0"/>
              </a:rPr>
              <a:t>             image[index+2] = (unsigned char) 255*sqrt(b);</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a:t>
            </a:r>
          </a:p>
          <a:p>
            <a:r>
              <a:rPr lang="en-US" dirty="0">
                <a:latin typeface="Courier New" panose="02070309020205020404" pitchFamily="49" charset="0"/>
                <a:cs typeface="Courier New" panose="02070309020205020404" pitchFamily="49" charset="0"/>
              </a:rPr>
              <a:t>             image[index  ] = (unsigned char) 255*r;</a:t>
            </a:r>
          </a:p>
          <a:p>
            <a:r>
              <a:rPr lang="en-US" dirty="0">
                <a:latin typeface="Courier New" panose="02070309020205020404" pitchFamily="49" charset="0"/>
                <a:cs typeface="Courier New" panose="02070309020205020404" pitchFamily="49" charset="0"/>
              </a:rPr>
              <a:t>             image[index+1] = (unsigned char) 255*g;</a:t>
            </a:r>
          </a:p>
          <a:p>
            <a:r>
              <a:rPr lang="en-US" dirty="0">
                <a:latin typeface="Courier New" panose="02070309020205020404" pitchFamily="49" charset="0"/>
                <a:cs typeface="Courier New" panose="02070309020205020404" pitchFamily="49" charset="0"/>
              </a:rPr>
              <a:t>             image[index+2] = (unsigned char) 255*b;</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69012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38231"/>
            <a:ext cx="10515600" cy="1587500"/>
          </a:xfrm>
        </p:spPr>
        <p:txBody>
          <a:bodyPr>
            <a:normAutofit fontScale="90000"/>
          </a:bodyPr>
          <a:lstStyle/>
          <a:p>
            <a:r>
              <a:rPr lang="en-US" dirty="0"/>
              <a:t>BMP image produced by AntialiasedLines_x.cpp</a:t>
            </a:r>
            <a:br>
              <a:rPr lang="en-US" dirty="0"/>
            </a:br>
            <a:r>
              <a:rPr lang="en-US" sz="2200" dirty="0"/>
              <a:t> </a:t>
            </a:r>
            <a:br>
              <a:rPr lang="en-US" dirty="0"/>
            </a:br>
            <a:r>
              <a:rPr lang="en-US" sz="3100" dirty="0"/>
              <a:t>Now the dark sections are gone.</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672" b="7672"/>
          <a:stretch/>
        </p:blipFill>
        <p:spPr>
          <a:xfrm>
            <a:off x="2231136" y="2377440"/>
            <a:ext cx="7680960" cy="3657600"/>
          </a:xfrm>
        </p:spPr>
      </p:pic>
    </p:spTree>
    <p:extLst>
      <p:ext uri="{BB962C8B-B14F-4D97-AF65-F5344CB8AC3E}">
        <p14:creationId xmlns:p14="http://schemas.microsoft.com/office/powerpoint/2010/main" val="3048594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38231"/>
            <a:ext cx="10515600" cy="1587500"/>
          </a:xfrm>
        </p:spPr>
        <p:txBody>
          <a:bodyPr>
            <a:normAutofit fontScale="90000"/>
          </a:bodyPr>
          <a:lstStyle/>
          <a:p>
            <a:r>
              <a:rPr lang="en-US" dirty="0"/>
              <a:t>BMP image produced by AntialiasedLines_x.cpp</a:t>
            </a:r>
            <a:br>
              <a:rPr lang="en-US" dirty="0"/>
            </a:br>
            <a:r>
              <a:rPr lang="en-US" sz="2200" dirty="0"/>
              <a:t> </a:t>
            </a:r>
            <a:br>
              <a:rPr lang="en-US" dirty="0"/>
            </a:br>
            <a:r>
              <a:rPr lang="en-US" sz="3100" dirty="0"/>
              <a:t>Now the line has no jaggies, but it has bright and dark sections.</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672" b="7672"/>
          <a:stretch/>
        </p:blipFill>
        <p:spPr>
          <a:xfrm>
            <a:off x="2231136" y="2377440"/>
            <a:ext cx="7680960" cy="3657600"/>
          </a:xfrm>
        </p:spPr>
      </p:pic>
    </p:spTree>
    <p:extLst>
      <p:ext uri="{BB962C8B-B14F-4D97-AF65-F5344CB8AC3E}">
        <p14:creationId xmlns:p14="http://schemas.microsoft.com/office/powerpoint/2010/main" val="354921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6A5F-5564-4ECC-9462-4F18F99C38F4}"/>
              </a:ext>
            </a:extLst>
          </p:cNvPr>
          <p:cNvSpPr>
            <a:spLocks noGrp="1"/>
          </p:cNvSpPr>
          <p:nvPr>
            <p:ph type="title"/>
          </p:nvPr>
        </p:nvSpPr>
        <p:spPr/>
        <p:txBody>
          <a:bodyPr/>
          <a:lstStyle/>
          <a:p>
            <a:r>
              <a:rPr lang="en-US" dirty="0"/>
              <a:t>Vector image</a:t>
            </a:r>
          </a:p>
        </p:txBody>
      </p:sp>
      <p:pic>
        <p:nvPicPr>
          <p:cNvPr id="5" name="Content Placeholder 4">
            <a:extLst>
              <a:ext uri="{FF2B5EF4-FFF2-40B4-BE49-F238E27FC236}">
                <a16:creationId xmlns:a16="http://schemas.microsoft.com/office/drawing/2014/main" id="{13C1F5D6-F95E-4D64-BD90-FBE61B0AA2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712065" y="1339649"/>
            <a:ext cx="7273181" cy="5153226"/>
          </a:xfrm>
        </p:spPr>
      </p:pic>
    </p:spTree>
    <p:extLst>
      <p:ext uri="{BB962C8B-B14F-4D97-AF65-F5344CB8AC3E}">
        <p14:creationId xmlns:p14="http://schemas.microsoft.com/office/powerpoint/2010/main" val="1403791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14294-D729-445A-9D1C-03D385762947}"/>
              </a:ext>
            </a:extLst>
          </p:cNvPr>
          <p:cNvSpPr txBox="1"/>
          <p:nvPr/>
        </p:nvSpPr>
        <p:spPr>
          <a:xfrm>
            <a:off x="528321" y="1083449"/>
            <a:ext cx="11492752" cy="563231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 floor(x1);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xstop</a:t>
            </a:r>
            <a:r>
              <a:rPr lang="en-US" dirty="0">
                <a:latin typeface="Courier New" panose="02070309020205020404" pitchFamily="49" charset="0"/>
                <a:cs typeface="Courier New" panose="02070309020205020404" pitchFamily="49" charset="0"/>
              </a:rPr>
              <a:t> = floor(x2);</a:t>
            </a:r>
          </a:p>
          <a:p>
            <a:r>
              <a:rPr lang="es-ES" dirty="0">
                <a:latin typeface="Courier New" panose="02070309020205020404" pitchFamily="49" charset="0"/>
                <a:cs typeface="Courier New" panose="02070309020205020404" pitchFamily="49" charset="0"/>
              </a:rPr>
              <a:t>   m = (y2 – y1)/(x2 – x1); // </a:t>
            </a:r>
            <a:r>
              <a:rPr lang="es-ES" dirty="0" err="1">
                <a:latin typeface="Courier New" panose="02070309020205020404" pitchFamily="49" charset="0"/>
                <a:cs typeface="Courier New" panose="02070309020205020404" pitchFamily="49" charset="0"/>
              </a:rPr>
              <a:t>slope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y = y1 +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 .5 - x1) * m;</a:t>
            </a:r>
          </a:p>
          <a:p>
            <a:r>
              <a:rPr lang="en-US" dirty="0">
                <a:latin typeface="Courier New" panose="02070309020205020404" pitchFamily="49" charset="0"/>
                <a:cs typeface="Courier New" panose="02070309020205020404" pitchFamily="49" charset="0"/>
              </a:rPr>
              <a:t>   for (x =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x &lt; </a:t>
            </a:r>
            <a:r>
              <a:rPr lang="en-US" dirty="0" err="1">
                <a:latin typeface="Courier New" panose="02070309020205020404" pitchFamily="49" charset="0"/>
                <a:cs typeface="Courier New" panose="02070309020205020404" pitchFamily="49" charset="0"/>
              </a:rPr>
              <a:t>xstop</a:t>
            </a:r>
            <a:r>
              <a:rPr lang="en-US" dirty="0">
                <a:latin typeface="Courier New" panose="02070309020205020404" pitchFamily="49" charset="0"/>
                <a:cs typeface="Courier New" panose="02070309020205020404" pitchFamily="49" charset="0"/>
              </a:rPr>
              <a:t>; ++x) { // this works only when x2 &gt; x1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floor(y);</a:t>
            </a:r>
          </a:p>
          <a:p>
            <a:r>
              <a:rPr lang="en-US" dirty="0">
                <a:latin typeface="Courier New" panose="02070309020205020404" pitchFamily="49" charset="0"/>
                <a:cs typeface="Courier New" panose="02070309020205020404" pitchFamily="49" charset="0"/>
              </a:rPr>
              <a:t>       if(y &gt;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+5 is </a:t>
            </a:r>
            <a:r>
              <a:rPr lang="en-US" dirty="0" err="1">
                <a:latin typeface="Courier New" panose="02070309020205020404" pitchFamily="49" charset="0"/>
                <a:cs typeface="Courier New" panose="02070309020205020404" pitchFamily="49" charset="0"/>
              </a:rPr>
              <a:t>yc</a:t>
            </a:r>
            <a:r>
              <a:rPr lang="en-US" dirty="0">
                <a:latin typeface="Courier New" panose="02070309020205020404" pitchFamily="49" charset="0"/>
                <a:cs typeface="Courier New" panose="02070309020205020404" pitchFamily="49" charset="0"/>
              </a:rPr>
              <a:t>, the y for the center of pixel (x,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y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1.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for a white line on black</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iy+1,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else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y;</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1.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iy-1,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y += increment;</a:t>
            </a:r>
          </a:p>
          <a:p>
            <a:r>
              <a:rPr lang="en-US" dirty="0">
                <a:latin typeface="Courier New" panose="02070309020205020404" pitchFamily="49" charset="0"/>
                <a:cs typeface="Courier New" panose="02070309020205020404" pitchFamily="49" charset="0"/>
              </a:rPr>
              <a:t>       }</a:t>
            </a:r>
          </a:p>
        </p:txBody>
      </p:sp>
      <p:sp>
        <p:nvSpPr>
          <p:cNvPr id="3" name="Title 1">
            <a:extLst>
              <a:ext uri="{FF2B5EF4-FFF2-40B4-BE49-F238E27FC236}">
                <a16:creationId xmlns:a16="http://schemas.microsoft.com/office/drawing/2014/main" id="{F4EA65F7-DBC0-4B88-81EE-ACF98F93AEC8}"/>
              </a:ext>
            </a:extLst>
          </p:cNvPr>
          <p:cNvSpPr txBox="1">
            <a:spLocks/>
          </p:cNvSpPr>
          <p:nvPr/>
        </p:nvSpPr>
        <p:spPr>
          <a:xfrm>
            <a:off x="909320" y="335280"/>
            <a:ext cx="10515600" cy="4595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Code in AntialiasedLines_x.cpp</a:t>
            </a:r>
          </a:p>
        </p:txBody>
      </p:sp>
    </p:spTree>
    <p:extLst>
      <p:ext uri="{BB962C8B-B14F-4D97-AF65-F5344CB8AC3E}">
        <p14:creationId xmlns:p14="http://schemas.microsoft.com/office/powerpoint/2010/main" val="1416033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696-ECBD-469A-9342-6ED9BA17C504}"/>
              </a:ext>
            </a:extLst>
          </p:cNvPr>
          <p:cNvSpPr>
            <a:spLocks noGrp="1"/>
          </p:cNvSpPr>
          <p:nvPr>
            <p:ph type="title"/>
          </p:nvPr>
        </p:nvSpPr>
        <p:spPr>
          <a:xfrm>
            <a:off x="919480" y="213360"/>
            <a:ext cx="10515600" cy="459592"/>
          </a:xfrm>
        </p:spPr>
        <p:txBody>
          <a:bodyPr>
            <a:noAutofit/>
          </a:bodyPr>
          <a:lstStyle/>
          <a:p>
            <a:r>
              <a:rPr lang="en-US" sz="3200" dirty="0"/>
              <a:t>Code revision in Orange_on_black_antialiased_line_x.cpp</a:t>
            </a:r>
          </a:p>
        </p:txBody>
      </p:sp>
      <p:sp>
        <p:nvSpPr>
          <p:cNvPr id="3" name="Content Placeholder 2">
            <a:extLst>
              <a:ext uri="{FF2B5EF4-FFF2-40B4-BE49-F238E27FC236}">
                <a16:creationId xmlns:a16="http://schemas.microsoft.com/office/drawing/2014/main" id="{E6C2FB08-AC72-4273-BABA-9D2A1B4579C3}"/>
              </a:ext>
            </a:extLst>
          </p:cNvPr>
          <p:cNvSpPr>
            <a:spLocks noGrp="1"/>
          </p:cNvSpPr>
          <p:nvPr>
            <p:ph idx="1"/>
          </p:nvPr>
        </p:nvSpPr>
        <p:spPr>
          <a:xfrm>
            <a:off x="919480" y="1046163"/>
            <a:ext cx="10515600" cy="5811837"/>
          </a:xfrm>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float </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[3] = {1., .5, 0.}; // orange</a:t>
            </a:r>
          </a:p>
          <a:p>
            <a:pPr marL="0" indent="0">
              <a:buNone/>
            </a:pPr>
            <a:r>
              <a:rPr lang="en-US" dirty="0">
                <a:latin typeface="Courier New" panose="02070309020205020404" pitchFamily="49" charset="0"/>
                <a:cs typeface="Courier New" panose="02070309020205020404" pitchFamily="49" charset="0"/>
              </a:rPr>
              <a:t>for (x = </a:t>
            </a:r>
            <a:r>
              <a:rPr lang="en-US" dirty="0" err="1">
                <a:latin typeface="Courier New" panose="02070309020205020404" pitchFamily="49" charset="0"/>
                <a:cs typeface="Courier New" panose="02070309020205020404" pitchFamily="49" charset="0"/>
              </a:rPr>
              <a:t>xstart</a:t>
            </a:r>
            <a:r>
              <a:rPr lang="en-US" dirty="0">
                <a:latin typeface="Courier New" panose="02070309020205020404" pitchFamily="49" charset="0"/>
                <a:cs typeface="Courier New" panose="02070309020205020404" pitchFamily="49" charset="0"/>
              </a:rPr>
              <a:t>; x &lt; </a:t>
            </a:r>
            <a:r>
              <a:rPr lang="en-US" dirty="0" err="1">
                <a:latin typeface="Courier New" panose="02070309020205020404" pitchFamily="49" charset="0"/>
                <a:cs typeface="Courier New" panose="02070309020205020404" pitchFamily="49" charset="0"/>
              </a:rPr>
              <a:t>xstop</a:t>
            </a:r>
            <a:r>
              <a:rPr lang="en-US" dirty="0">
                <a:latin typeface="Courier New" panose="02070309020205020404" pitchFamily="49" charset="0"/>
                <a:cs typeface="Courier New" panose="02070309020205020404" pitchFamily="49" charset="0"/>
              </a:rPr>
              <a:t>; ++x) { // this works only when x2 &gt; x1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floor(y);</a:t>
            </a:r>
          </a:p>
          <a:p>
            <a:pPr marL="0" indent="0">
              <a:buNone/>
            </a:pPr>
            <a:r>
              <a:rPr lang="en-US" dirty="0">
                <a:latin typeface="Courier New" panose="02070309020205020404" pitchFamily="49" charset="0"/>
                <a:cs typeface="Courier New" panose="02070309020205020404" pitchFamily="49" charset="0"/>
              </a:rPr>
              <a:t>    if (y &gt;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y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 = 1.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r =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g =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b = </a:t>
            </a:r>
            <a:r>
              <a:rPr lang="en-US" dirty="0" err="1">
                <a:latin typeface="Courier New" panose="02070309020205020404" pitchFamily="49" charset="0"/>
                <a:cs typeface="Courier New" panose="02070309020205020404" pitchFamily="49" charset="0"/>
              </a:rPr>
              <a:t>ffac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r, g, b);</a:t>
            </a:r>
          </a:p>
          <a:p>
            <a:pPr marL="0" indent="0">
              <a:buNone/>
            </a:pPr>
            <a:r>
              <a:rPr lang="en-US" dirty="0">
                <a:latin typeface="Courier New" panose="02070309020205020404" pitchFamily="49" charset="0"/>
                <a:cs typeface="Courier New" panose="02070309020205020404" pitchFamily="49" charset="0"/>
              </a:rPr>
              <a:t>        r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g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        b =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line_color</a:t>
            </a:r>
            <a:r>
              <a:rPr lang="en-US" dirty="0">
                <a:latin typeface="Courier New" panose="02070309020205020404" pitchFamily="49" charset="0"/>
                <a:cs typeface="Courier New" panose="02070309020205020404" pitchFamily="49" charset="0"/>
              </a:rPr>
              <a:t>[2];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set_pixel</a:t>
            </a:r>
            <a:r>
              <a:rPr lang="en-US" dirty="0">
                <a:latin typeface="Courier New" panose="02070309020205020404" pitchFamily="49" charset="0"/>
                <a:cs typeface="Courier New" panose="02070309020205020404" pitchFamily="49" charset="0"/>
              </a:rPr>
              <a:t>(x, iy+1, r, g, b);</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else { // continue with y &lt;=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case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ofac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iy</a:t>
            </a:r>
            <a:r>
              <a:rPr lang="en-US" dirty="0">
                <a:latin typeface="Courier New" panose="02070309020205020404" pitchFamily="49" charset="0"/>
                <a:cs typeface="Courier New" panose="02070309020205020404" pitchFamily="49" charset="0"/>
              </a:rPr>
              <a:t> + .5 - y; ...</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3007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838200" y="338231"/>
            <a:ext cx="10515600" cy="1587500"/>
          </a:xfrm>
        </p:spPr>
        <p:txBody>
          <a:bodyPr>
            <a:normAutofit/>
          </a:bodyPr>
          <a:lstStyle/>
          <a:p>
            <a:r>
              <a:rPr lang="en-US" sz="3300" dirty="0"/>
              <a:t>BMP image from Orange_on_black_antialiased_line_x.cpp</a:t>
            </a:r>
            <a:br>
              <a:rPr lang="en-US" dirty="0"/>
            </a:br>
            <a:r>
              <a:rPr lang="en-US" sz="2200" dirty="0"/>
              <a:t> </a:t>
            </a:r>
            <a:br>
              <a:rPr lang="en-US" dirty="0"/>
            </a:br>
            <a:r>
              <a:rPr lang="en-US" sz="3100" dirty="0"/>
              <a:t>Now the line has no jaggies, but it has bright and dark sections.</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587" b="6587"/>
          <a:stretch/>
        </p:blipFill>
        <p:spPr>
          <a:xfrm>
            <a:off x="2231136" y="2377440"/>
            <a:ext cx="7680960" cy="3657600"/>
          </a:xfrm>
        </p:spPr>
      </p:pic>
    </p:spTree>
    <p:extLst>
      <p:ext uri="{BB962C8B-B14F-4D97-AF65-F5344CB8AC3E}">
        <p14:creationId xmlns:p14="http://schemas.microsoft.com/office/powerpoint/2010/main" val="241711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011-B52B-40E5-9401-BC5C12D86954}"/>
              </a:ext>
            </a:extLst>
          </p:cNvPr>
          <p:cNvSpPr>
            <a:spLocks noGrp="1"/>
          </p:cNvSpPr>
          <p:nvPr>
            <p:ph type="title"/>
          </p:nvPr>
        </p:nvSpPr>
        <p:spPr>
          <a:xfrm>
            <a:off x="548640" y="338231"/>
            <a:ext cx="11358880" cy="1587500"/>
          </a:xfrm>
        </p:spPr>
        <p:txBody>
          <a:bodyPr>
            <a:normAutofit fontScale="90000"/>
          </a:bodyPr>
          <a:lstStyle/>
          <a:p>
            <a:r>
              <a:rPr lang="en-US" sz="3700" dirty="0"/>
              <a:t>Gamma corrected from Orange_on_black_antialiased_line_x.cpp.</a:t>
            </a:r>
            <a:br>
              <a:rPr lang="en-US" sz="3200" dirty="0"/>
            </a:br>
            <a:r>
              <a:rPr lang="en-US" sz="2000" dirty="0"/>
              <a:t> </a:t>
            </a:r>
            <a:r>
              <a:rPr lang="en-US" sz="3000" dirty="0"/>
              <a:t> </a:t>
            </a:r>
            <a:br>
              <a:rPr lang="en-US" dirty="0"/>
            </a:br>
            <a:r>
              <a:rPr lang="en-US" sz="3300" dirty="0"/>
              <a:t>Now the dark sections are gone, but the orange line turned yellow. Why?</a:t>
            </a:r>
          </a:p>
        </p:txBody>
      </p:sp>
      <p:pic>
        <p:nvPicPr>
          <p:cNvPr id="5" name="Content Placeholder 4">
            <a:extLst>
              <a:ext uri="{FF2B5EF4-FFF2-40B4-BE49-F238E27FC236}">
                <a16:creationId xmlns:a16="http://schemas.microsoft.com/office/drawing/2014/main" id="{9C9D3FCF-F67D-454A-B39E-ED1D558F50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587" b="6587"/>
          <a:stretch/>
        </p:blipFill>
        <p:spPr>
          <a:xfrm>
            <a:off x="2231136" y="2377440"/>
            <a:ext cx="7680960" cy="3657600"/>
          </a:xfrm>
        </p:spPr>
      </p:pic>
    </p:spTree>
    <p:extLst>
      <p:ext uri="{BB962C8B-B14F-4D97-AF65-F5344CB8AC3E}">
        <p14:creationId xmlns:p14="http://schemas.microsoft.com/office/powerpoint/2010/main" val="2991643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39FD-603F-4CE3-AE99-78EC030CB6A9}"/>
              </a:ext>
            </a:extLst>
          </p:cNvPr>
          <p:cNvSpPr>
            <a:spLocks noGrp="1"/>
          </p:cNvSpPr>
          <p:nvPr>
            <p:ph type="title"/>
          </p:nvPr>
        </p:nvSpPr>
        <p:spPr/>
        <p:txBody>
          <a:bodyPr/>
          <a:lstStyle/>
          <a:p>
            <a:r>
              <a:rPr lang="en-US" sz="4400" dirty="0"/>
              <a:t>Now the dark sections are gone, but the orange line turned yellow. Why?</a:t>
            </a:r>
            <a:endParaRPr lang="en-US" dirty="0"/>
          </a:p>
        </p:txBody>
      </p:sp>
      <p:sp>
        <p:nvSpPr>
          <p:cNvPr id="3" name="Content Placeholder 2">
            <a:extLst>
              <a:ext uri="{FF2B5EF4-FFF2-40B4-BE49-F238E27FC236}">
                <a16:creationId xmlns:a16="http://schemas.microsoft.com/office/drawing/2014/main" id="{337E5EEA-F241-48A0-A134-577010C2C0B2}"/>
              </a:ext>
            </a:extLst>
          </p:cNvPr>
          <p:cNvSpPr>
            <a:spLocks noGrp="1"/>
          </p:cNvSpPr>
          <p:nvPr>
            <p:ph idx="1"/>
          </p:nvPr>
        </p:nvSpPr>
        <p:spPr>
          <a:xfrm>
            <a:off x="838200" y="2346959"/>
            <a:ext cx="10515600" cy="3830003"/>
          </a:xfrm>
        </p:spPr>
        <p:txBody>
          <a:bodyPr/>
          <a:lstStyle/>
          <a:p>
            <a:pPr marL="0" indent="0">
              <a:buNone/>
            </a:pPr>
            <a:r>
              <a:rPr lang="en-US" dirty="0"/>
              <a:t>Taking the square root turned (r, g, b) color (1., .5, 0.) to (1., .707, 0).</a:t>
            </a:r>
          </a:p>
          <a:p>
            <a:pPr marL="0" indent="0">
              <a:buNone/>
            </a:pPr>
            <a:r>
              <a:rPr lang="en-US" dirty="0"/>
              <a:t>This has a higher ratio of green to red, so the line looks more yellow.</a:t>
            </a:r>
          </a:p>
        </p:txBody>
      </p:sp>
    </p:spTree>
    <p:extLst>
      <p:ext uri="{BB962C8B-B14F-4D97-AF65-F5344CB8AC3E}">
        <p14:creationId xmlns:p14="http://schemas.microsoft.com/office/powerpoint/2010/main" val="422144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FC8C-0E85-4A36-B357-6C250A14569E}"/>
              </a:ext>
            </a:extLst>
          </p:cNvPr>
          <p:cNvSpPr>
            <a:spLocks noGrp="1"/>
          </p:cNvSpPr>
          <p:nvPr>
            <p:ph type="title"/>
          </p:nvPr>
        </p:nvSpPr>
        <p:spPr/>
        <p:txBody>
          <a:bodyPr/>
          <a:lstStyle/>
          <a:p>
            <a:r>
              <a:rPr lang="en-US" dirty="0"/>
              <a:t>Orange ramp, without gamma correction</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34AB53C1-BC8E-4C91-B81F-0FABDCE13B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76"/>
          <a:stretch/>
        </p:blipFill>
        <p:spPr>
          <a:xfrm>
            <a:off x="2128968" y="1981200"/>
            <a:ext cx="7934063" cy="4195763"/>
          </a:xfrm>
        </p:spPr>
      </p:pic>
    </p:spTree>
    <p:extLst>
      <p:ext uri="{BB962C8B-B14F-4D97-AF65-F5344CB8AC3E}">
        <p14:creationId xmlns:p14="http://schemas.microsoft.com/office/powerpoint/2010/main" val="103051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FC8C-0E85-4A36-B357-6C250A14569E}"/>
              </a:ext>
            </a:extLst>
          </p:cNvPr>
          <p:cNvSpPr>
            <a:spLocks noGrp="1"/>
          </p:cNvSpPr>
          <p:nvPr>
            <p:ph type="title"/>
          </p:nvPr>
        </p:nvSpPr>
        <p:spPr/>
        <p:txBody>
          <a:bodyPr/>
          <a:lstStyle/>
          <a:p>
            <a:r>
              <a:rPr lang="en-US" dirty="0"/>
              <a:t>Orange ramp, with gamma correction</a:t>
            </a:r>
          </a:p>
        </p:txBody>
      </p:sp>
      <p:pic>
        <p:nvPicPr>
          <p:cNvPr id="9" name="Content Placeholder 8" descr="A picture containing logo&#10;&#10;Description automatically generated">
            <a:extLst>
              <a:ext uri="{FF2B5EF4-FFF2-40B4-BE49-F238E27FC236}">
                <a16:creationId xmlns:a16="http://schemas.microsoft.com/office/drawing/2014/main" id="{4D30960D-6BEE-4C2B-B0F5-D17BB36BE0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75"/>
          <a:stretch/>
        </p:blipFill>
        <p:spPr>
          <a:xfrm>
            <a:off x="2128968" y="1981199"/>
            <a:ext cx="7934063" cy="4195763"/>
          </a:xfrm>
        </p:spPr>
      </p:pic>
    </p:spTree>
    <p:extLst>
      <p:ext uri="{BB962C8B-B14F-4D97-AF65-F5344CB8AC3E}">
        <p14:creationId xmlns:p14="http://schemas.microsoft.com/office/powerpoint/2010/main" val="131941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C7F-2D30-4099-97F9-E87214068092}"/>
              </a:ext>
            </a:extLst>
          </p:cNvPr>
          <p:cNvSpPr>
            <a:spLocks noGrp="1"/>
          </p:cNvSpPr>
          <p:nvPr>
            <p:ph type="title"/>
          </p:nvPr>
        </p:nvSpPr>
        <p:spPr/>
        <p:txBody>
          <a:bodyPr/>
          <a:lstStyle/>
          <a:p>
            <a:r>
              <a:rPr lang="en-US" dirty="0"/>
              <a:t>LCD Display</a:t>
            </a:r>
          </a:p>
        </p:txBody>
      </p:sp>
      <p:pic>
        <p:nvPicPr>
          <p:cNvPr id="5" name="Content Placeholder 4" descr="&#10;">
            <a:extLst>
              <a:ext uri="{FF2B5EF4-FFF2-40B4-BE49-F238E27FC236}">
                <a16:creationId xmlns:a16="http://schemas.microsoft.com/office/drawing/2014/main" id="{4A175F2F-0EB7-45D9-9D05-43EA8368A9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4693" y="979098"/>
            <a:ext cx="5954310" cy="5513777"/>
          </a:xfrm>
        </p:spPr>
      </p:pic>
    </p:spTree>
    <p:extLst>
      <p:ext uri="{BB962C8B-B14F-4D97-AF65-F5344CB8AC3E}">
        <p14:creationId xmlns:p14="http://schemas.microsoft.com/office/powerpoint/2010/main" val="199806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4FFE-0581-406F-B47F-3401EA1AA0D2}"/>
              </a:ext>
            </a:extLst>
          </p:cNvPr>
          <p:cNvSpPr>
            <a:spLocks noGrp="1"/>
          </p:cNvSpPr>
          <p:nvPr>
            <p:ph type="title"/>
          </p:nvPr>
        </p:nvSpPr>
        <p:spPr/>
        <p:txBody>
          <a:bodyPr/>
          <a:lstStyle/>
          <a:p>
            <a:r>
              <a:rPr lang="en-US" dirty="0"/>
              <a:t>CPU Graphics</a:t>
            </a:r>
          </a:p>
        </p:txBody>
      </p:sp>
      <p:sp>
        <p:nvSpPr>
          <p:cNvPr id="3" name="Content Placeholder 2">
            <a:extLst>
              <a:ext uri="{FF2B5EF4-FFF2-40B4-BE49-F238E27FC236}">
                <a16:creationId xmlns:a16="http://schemas.microsoft.com/office/drawing/2014/main" id="{50AD0FF5-7F25-478B-8B66-AB9E457023B4}"/>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843EB405-5360-4B57-B4F5-FC462CB65024}"/>
              </a:ext>
            </a:extLst>
          </p:cNvPr>
          <p:cNvSpPr/>
          <p:nvPr/>
        </p:nvSpPr>
        <p:spPr>
          <a:xfrm>
            <a:off x="1414272"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C8A5A9-33BC-45C1-8CD5-07DED5C0CBB4}"/>
              </a:ext>
            </a:extLst>
          </p:cNvPr>
          <p:cNvSpPr/>
          <p:nvPr/>
        </p:nvSpPr>
        <p:spPr>
          <a:xfrm>
            <a:off x="6597396"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D33E52-C649-40E9-99E1-43834796C3E5}"/>
              </a:ext>
            </a:extLst>
          </p:cNvPr>
          <p:cNvSpPr/>
          <p:nvPr/>
        </p:nvSpPr>
        <p:spPr>
          <a:xfrm>
            <a:off x="4002024"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31DE232-C400-4C99-8572-9198D6F42C5A}"/>
              </a:ext>
            </a:extLst>
          </p:cNvPr>
          <p:cNvSpPr/>
          <p:nvPr/>
        </p:nvSpPr>
        <p:spPr>
          <a:xfrm>
            <a:off x="9089136" y="2755392"/>
            <a:ext cx="1987296" cy="16581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0D9BEA9-7199-4BA2-80A5-80DFDFEC27DE}"/>
              </a:ext>
            </a:extLst>
          </p:cNvPr>
          <p:cNvSpPr txBox="1"/>
          <p:nvPr/>
        </p:nvSpPr>
        <p:spPr>
          <a:xfrm>
            <a:off x="1688592" y="3059668"/>
            <a:ext cx="914400" cy="523220"/>
          </a:xfrm>
          <a:prstGeom prst="rect">
            <a:avLst/>
          </a:prstGeom>
          <a:noFill/>
        </p:spPr>
        <p:txBody>
          <a:bodyPr wrap="square" rtlCol="0">
            <a:spAutoFit/>
          </a:bodyPr>
          <a:lstStyle/>
          <a:p>
            <a:r>
              <a:rPr lang="en-US" sz="2800" dirty="0"/>
              <a:t>CPU</a:t>
            </a:r>
          </a:p>
        </p:txBody>
      </p:sp>
      <p:sp>
        <p:nvSpPr>
          <p:cNvPr id="11" name="TextBox 10">
            <a:extLst>
              <a:ext uri="{FF2B5EF4-FFF2-40B4-BE49-F238E27FC236}">
                <a16:creationId xmlns:a16="http://schemas.microsoft.com/office/drawing/2014/main" id="{2C8BE3EC-46EE-47CD-A47C-8CAAE312C47F}"/>
              </a:ext>
            </a:extLst>
          </p:cNvPr>
          <p:cNvSpPr txBox="1"/>
          <p:nvPr/>
        </p:nvSpPr>
        <p:spPr>
          <a:xfrm>
            <a:off x="4255770" y="2935141"/>
            <a:ext cx="1441704" cy="1384995"/>
          </a:xfrm>
          <a:prstGeom prst="rect">
            <a:avLst/>
          </a:prstGeom>
          <a:noFill/>
        </p:spPr>
        <p:txBody>
          <a:bodyPr wrap="square" rtlCol="0">
            <a:spAutoFit/>
          </a:bodyPr>
          <a:lstStyle/>
          <a:p>
            <a:r>
              <a:rPr lang="en-US" sz="2800" dirty="0"/>
              <a:t>DRAM</a:t>
            </a:r>
          </a:p>
          <a:p>
            <a:r>
              <a:rPr lang="en-US" sz="2800" dirty="0"/>
              <a:t>System</a:t>
            </a:r>
          </a:p>
          <a:p>
            <a:r>
              <a:rPr lang="en-US" sz="2800" dirty="0"/>
              <a:t>Memory</a:t>
            </a:r>
          </a:p>
        </p:txBody>
      </p:sp>
      <p:sp>
        <p:nvSpPr>
          <p:cNvPr id="12" name="TextBox 11">
            <a:extLst>
              <a:ext uri="{FF2B5EF4-FFF2-40B4-BE49-F238E27FC236}">
                <a16:creationId xmlns:a16="http://schemas.microsoft.com/office/drawing/2014/main" id="{FE97FFCC-E0A6-425F-BA4D-4A584E7F6F42}"/>
              </a:ext>
            </a:extLst>
          </p:cNvPr>
          <p:cNvSpPr txBox="1"/>
          <p:nvPr/>
        </p:nvSpPr>
        <p:spPr>
          <a:xfrm>
            <a:off x="6815328" y="2935141"/>
            <a:ext cx="1267968" cy="1384995"/>
          </a:xfrm>
          <a:prstGeom prst="rect">
            <a:avLst/>
          </a:prstGeom>
          <a:noFill/>
        </p:spPr>
        <p:txBody>
          <a:bodyPr wrap="square" rtlCol="0">
            <a:spAutoFit/>
          </a:bodyPr>
          <a:lstStyle/>
          <a:p>
            <a:r>
              <a:rPr lang="en-US" sz="2800" dirty="0"/>
              <a:t>VRAM</a:t>
            </a:r>
          </a:p>
          <a:p>
            <a:r>
              <a:rPr lang="en-US" sz="2800" dirty="0"/>
              <a:t>Frame</a:t>
            </a:r>
          </a:p>
          <a:p>
            <a:r>
              <a:rPr lang="en-US" sz="2800" dirty="0"/>
              <a:t>Buffer</a:t>
            </a:r>
          </a:p>
        </p:txBody>
      </p:sp>
      <p:sp>
        <p:nvSpPr>
          <p:cNvPr id="13" name="TextBox 12">
            <a:extLst>
              <a:ext uri="{FF2B5EF4-FFF2-40B4-BE49-F238E27FC236}">
                <a16:creationId xmlns:a16="http://schemas.microsoft.com/office/drawing/2014/main" id="{97AB82A1-C66E-4FB1-BE67-4E64E0DA0FF9}"/>
              </a:ext>
            </a:extLst>
          </p:cNvPr>
          <p:cNvSpPr txBox="1"/>
          <p:nvPr/>
        </p:nvSpPr>
        <p:spPr>
          <a:xfrm>
            <a:off x="9485376" y="3059668"/>
            <a:ext cx="1292352" cy="523220"/>
          </a:xfrm>
          <a:prstGeom prst="rect">
            <a:avLst/>
          </a:prstGeom>
          <a:noFill/>
        </p:spPr>
        <p:txBody>
          <a:bodyPr wrap="square" rtlCol="0">
            <a:spAutoFit/>
          </a:bodyPr>
          <a:lstStyle/>
          <a:p>
            <a:r>
              <a:rPr lang="en-US" sz="2800" dirty="0"/>
              <a:t>Display</a:t>
            </a:r>
          </a:p>
        </p:txBody>
      </p:sp>
      <p:sp>
        <p:nvSpPr>
          <p:cNvPr id="14" name="Rectangle 13">
            <a:extLst>
              <a:ext uri="{FF2B5EF4-FFF2-40B4-BE49-F238E27FC236}">
                <a16:creationId xmlns:a16="http://schemas.microsoft.com/office/drawing/2014/main" id="{8C253B0B-636E-4776-B46F-4753C56AE72B}"/>
              </a:ext>
            </a:extLst>
          </p:cNvPr>
          <p:cNvSpPr/>
          <p:nvPr/>
        </p:nvSpPr>
        <p:spPr>
          <a:xfrm>
            <a:off x="1414272" y="5017341"/>
            <a:ext cx="7170420" cy="65185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34592BE-0A87-4086-A67F-23A7D7A999AE}"/>
              </a:ext>
            </a:extLst>
          </p:cNvPr>
          <p:cNvSpPr txBox="1"/>
          <p:nvPr/>
        </p:nvSpPr>
        <p:spPr>
          <a:xfrm>
            <a:off x="3401568" y="5081660"/>
            <a:ext cx="914400" cy="523220"/>
          </a:xfrm>
          <a:prstGeom prst="rect">
            <a:avLst/>
          </a:prstGeom>
          <a:noFill/>
        </p:spPr>
        <p:txBody>
          <a:bodyPr wrap="square" rtlCol="0">
            <a:spAutoFit/>
          </a:bodyPr>
          <a:lstStyle/>
          <a:p>
            <a:r>
              <a:rPr lang="en-US" sz="2800" dirty="0"/>
              <a:t>BUS</a:t>
            </a:r>
          </a:p>
        </p:txBody>
      </p:sp>
      <p:cxnSp>
        <p:nvCxnSpPr>
          <p:cNvPr id="17" name="Straight Connector 16">
            <a:extLst>
              <a:ext uri="{FF2B5EF4-FFF2-40B4-BE49-F238E27FC236}">
                <a16:creationId xmlns:a16="http://schemas.microsoft.com/office/drawing/2014/main" id="{F0C86C53-1725-45B7-97B0-E1B9E33B112C}"/>
              </a:ext>
            </a:extLst>
          </p:cNvPr>
          <p:cNvCxnSpPr>
            <a:stCxn id="4" idx="2"/>
          </p:cNvCxnSpPr>
          <p:nvPr/>
        </p:nvCxnSpPr>
        <p:spPr>
          <a:xfrm>
            <a:off x="2407920" y="4413504"/>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7E7D65-961E-4360-BA64-13CAEE18ADD5}"/>
              </a:ext>
            </a:extLst>
          </p:cNvPr>
          <p:cNvCxnSpPr/>
          <p:nvPr/>
        </p:nvCxnSpPr>
        <p:spPr>
          <a:xfrm>
            <a:off x="4995672" y="4413503"/>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4C4378-9531-471C-9000-22187E0F247E}"/>
              </a:ext>
            </a:extLst>
          </p:cNvPr>
          <p:cNvCxnSpPr>
            <a:cxnSpLocks/>
          </p:cNvCxnSpPr>
          <p:nvPr/>
        </p:nvCxnSpPr>
        <p:spPr>
          <a:xfrm>
            <a:off x="8584692" y="3627638"/>
            <a:ext cx="5044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BEE11B-89DA-42AA-A907-5C60959F34CF}"/>
              </a:ext>
            </a:extLst>
          </p:cNvPr>
          <p:cNvCxnSpPr/>
          <p:nvPr/>
        </p:nvCxnSpPr>
        <p:spPr>
          <a:xfrm>
            <a:off x="7449312" y="4413503"/>
            <a:ext cx="0" cy="60383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30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014-6AC6-42D6-8510-22679EB46D30}"/>
              </a:ext>
            </a:extLst>
          </p:cNvPr>
          <p:cNvSpPr>
            <a:spLocks noGrp="1"/>
          </p:cNvSpPr>
          <p:nvPr>
            <p:ph type="title"/>
          </p:nvPr>
        </p:nvSpPr>
        <p:spPr/>
        <p:txBody>
          <a:bodyPr/>
          <a:lstStyle/>
          <a:p>
            <a:r>
              <a:rPr lang="en-US" dirty="0"/>
              <a:t>DRAM</a:t>
            </a:r>
          </a:p>
        </p:txBody>
      </p:sp>
      <p:sp>
        <p:nvSpPr>
          <p:cNvPr id="3" name="Content Placeholder 2">
            <a:extLst>
              <a:ext uri="{FF2B5EF4-FFF2-40B4-BE49-F238E27FC236}">
                <a16:creationId xmlns:a16="http://schemas.microsoft.com/office/drawing/2014/main" id="{CA479AE3-F1FE-4EB1-A9D9-CB10D9D61F0C}"/>
              </a:ext>
            </a:extLst>
          </p:cNvPr>
          <p:cNvSpPr>
            <a:spLocks noGrp="1"/>
          </p:cNvSpPr>
          <p:nvPr>
            <p:ph idx="1"/>
          </p:nvPr>
        </p:nvSpPr>
        <p:spPr>
          <a:xfrm>
            <a:off x="838200" y="1825625"/>
            <a:ext cx="5013960" cy="4351338"/>
          </a:xfrm>
        </p:spPr>
        <p:txBody>
          <a:bodyPr>
            <a:normAutofit lnSpcReduction="10000"/>
          </a:bodyPr>
          <a:lstStyle/>
          <a:p>
            <a:r>
              <a:rPr lang="en-US" dirty="0"/>
              <a:t>By </a:t>
            </a:r>
            <a:r>
              <a:rPr lang="en-US" dirty="0" err="1"/>
              <a:t>Glogger</a:t>
            </a:r>
            <a:r>
              <a:rPr lang="en-US" dirty="0"/>
              <a:t> at English Wikipedia - Transferred from </a:t>
            </a:r>
            <a:r>
              <a:rPr lang="en-US" dirty="0" err="1"/>
              <a:t>en.wikipedia</a:t>
            </a:r>
            <a:r>
              <a:rPr lang="en-US" dirty="0"/>
              <a:t> to Commons., CC BY-SA 3.0, </a:t>
            </a:r>
            <a:r>
              <a:rPr lang="en-US" dirty="0">
                <a:hlinkClick r:id="rId2"/>
              </a:rPr>
              <a:t>https://commons.wikimedia.org/w/index.php?curid=5549293</a:t>
            </a:r>
            <a:endParaRPr lang="en-US" dirty="0"/>
          </a:p>
          <a:p>
            <a:r>
              <a:rPr lang="en-US" dirty="0"/>
              <a:t>Taken from </a:t>
            </a:r>
            <a:r>
              <a:rPr lang="en-US" dirty="0">
                <a:hlinkClick r:id="rId3"/>
              </a:rPr>
              <a:t>https://en.wikipedia.org/wiki/Dynamic_random-access_memory</a:t>
            </a:r>
            <a:r>
              <a:rPr lang="en-US" dirty="0"/>
              <a:t>. 	Relevant part in Moodle</a:t>
            </a:r>
            <a:r>
              <a:rPr lang="en-US"/>
              <a:t>: Week 1: DRAM</a:t>
            </a:r>
            <a:r>
              <a:rPr lang="en-US" dirty="0"/>
              <a:t>.docx.</a:t>
            </a:r>
          </a:p>
        </p:txBody>
      </p:sp>
      <p:pic>
        <p:nvPicPr>
          <p:cNvPr id="5" name="Picture 4" descr="Diagram, schematic&#10;&#10;Description automatically generated">
            <a:extLst>
              <a:ext uri="{FF2B5EF4-FFF2-40B4-BE49-F238E27FC236}">
                <a16:creationId xmlns:a16="http://schemas.microsoft.com/office/drawing/2014/main" id="{FBE8D567-76FA-4303-AC1F-6DE22A2B2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42" y="0"/>
            <a:ext cx="4627449" cy="6858000"/>
          </a:xfrm>
          <a:prstGeom prst="rect">
            <a:avLst/>
          </a:prstGeom>
        </p:spPr>
      </p:pic>
      <p:sp>
        <p:nvSpPr>
          <p:cNvPr id="6" name="Rectangle 5">
            <a:extLst>
              <a:ext uri="{FF2B5EF4-FFF2-40B4-BE49-F238E27FC236}">
                <a16:creationId xmlns:a16="http://schemas.microsoft.com/office/drawing/2014/main" id="{F65F249A-72AA-4F7C-8661-56D8D42C8637}"/>
              </a:ext>
            </a:extLst>
          </p:cNvPr>
          <p:cNvSpPr/>
          <p:nvPr/>
        </p:nvSpPr>
        <p:spPr>
          <a:xfrm>
            <a:off x="8342722" y="6381946"/>
            <a:ext cx="1046375" cy="476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5C775F0-03B6-4766-A0D9-5A411CBEB0CD}"/>
              </a:ext>
            </a:extLst>
          </p:cNvPr>
          <p:cNvCxnSpPr>
            <a:cxnSpLocks/>
          </p:cNvCxnSpPr>
          <p:nvPr/>
        </p:nvCxnSpPr>
        <p:spPr>
          <a:xfrm flipH="1">
            <a:off x="8847104" y="6169820"/>
            <a:ext cx="6384" cy="49721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22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1014-6AC6-42D6-8510-22679EB46D30}"/>
              </a:ext>
            </a:extLst>
          </p:cNvPr>
          <p:cNvSpPr>
            <a:spLocks noGrp="1"/>
          </p:cNvSpPr>
          <p:nvPr>
            <p:ph type="title"/>
          </p:nvPr>
        </p:nvSpPr>
        <p:spPr/>
        <p:txBody>
          <a:bodyPr/>
          <a:lstStyle/>
          <a:p>
            <a:r>
              <a:rPr lang="en-US" dirty="0"/>
              <a:t>VRAM</a:t>
            </a:r>
          </a:p>
        </p:txBody>
      </p:sp>
      <p:sp>
        <p:nvSpPr>
          <p:cNvPr id="3" name="Content Placeholder 2">
            <a:extLst>
              <a:ext uri="{FF2B5EF4-FFF2-40B4-BE49-F238E27FC236}">
                <a16:creationId xmlns:a16="http://schemas.microsoft.com/office/drawing/2014/main" id="{CA479AE3-F1FE-4EB1-A9D9-CB10D9D61F0C}"/>
              </a:ext>
            </a:extLst>
          </p:cNvPr>
          <p:cNvSpPr>
            <a:spLocks noGrp="1"/>
          </p:cNvSpPr>
          <p:nvPr>
            <p:ph idx="1"/>
          </p:nvPr>
        </p:nvSpPr>
        <p:spPr>
          <a:xfrm>
            <a:off x="838200" y="1825625"/>
            <a:ext cx="5013960" cy="4351338"/>
          </a:xfrm>
        </p:spPr>
        <p:txBody>
          <a:bodyPr/>
          <a:lstStyle/>
          <a:p>
            <a:r>
              <a:rPr lang="en-US" dirty="0"/>
              <a:t>By </a:t>
            </a:r>
            <a:r>
              <a:rPr lang="en-US" dirty="0" err="1"/>
              <a:t>Glogger</a:t>
            </a:r>
            <a:r>
              <a:rPr lang="en-US" dirty="0"/>
              <a:t> at English Wikipedia - Transferred from </a:t>
            </a:r>
            <a:r>
              <a:rPr lang="en-US" dirty="0" err="1"/>
              <a:t>en.wikipedia</a:t>
            </a:r>
            <a:r>
              <a:rPr lang="en-US" dirty="0"/>
              <a:t> to Commons., CC BY-SA 3.0, https://commons.wikimedia.org/w/index.php?curid=5549293,modified by Nelson Max</a:t>
            </a:r>
          </a:p>
          <a:p>
            <a:r>
              <a:rPr lang="en-US" dirty="0"/>
              <a:t>For a single chip, there may be 8 copies of the memory and shift register, so a byte can be output on each cycle.</a:t>
            </a:r>
          </a:p>
        </p:txBody>
      </p:sp>
      <p:pic>
        <p:nvPicPr>
          <p:cNvPr id="5" name="Picture 4" descr="Diagram, schematic&#10;&#10;Description automatically generated">
            <a:extLst>
              <a:ext uri="{FF2B5EF4-FFF2-40B4-BE49-F238E27FC236}">
                <a16:creationId xmlns:a16="http://schemas.microsoft.com/office/drawing/2014/main" id="{FBE8D567-76FA-4303-AC1F-6DE22A2B2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2" y="0"/>
            <a:ext cx="4627449" cy="6858000"/>
          </a:xfrm>
          <a:prstGeom prst="rect">
            <a:avLst/>
          </a:prstGeom>
        </p:spPr>
      </p:pic>
      <p:sp>
        <p:nvSpPr>
          <p:cNvPr id="4" name="Rectangle 3">
            <a:extLst>
              <a:ext uri="{FF2B5EF4-FFF2-40B4-BE49-F238E27FC236}">
                <a16:creationId xmlns:a16="http://schemas.microsoft.com/office/drawing/2014/main" id="{E111576B-A9B1-4BF5-B1D7-66A5247E7D1B}"/>
              </a:ext>
            </a:extLst>
          </p:cNvPr>
          <p:cNvSpPr/>
          <p:nvPr/>
        </p:nvSpPr>
        <p:spPr>
          <a:xfrm>
            <a:off x="6231637" y="5901020"/>
            <a:ext cx="4437888" cy="95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FCE6AC4-3093-4DA6-BD05-7606DB269841}"/>
              </a:ext>
            </a:extLst>
          </p:cNvPr>
          <p:cNvSpPr/>
          <p:nvPr/>
        </p:nvSpPr>
        <p:spPr>
          <a:xfrm>
            <a:off x="6833910" y="5875774"/>
            <a:ext cx="3639312" cy="6171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D21DAF6-FACA-40FA-8896-4BFDD6459989}"/>
              </a:ext>
            </a:extLst>
          </p:cNvPr>
          <p:cNvSpPr txBox="1"/>
          <p:nvPr/>
        </p:nvSpPr>
        <p:spPr>
          <a:xfrm>
            <a:off x="7817768" y="5976566"/>
            <a:ext cx="2121409" cy="369332"/>
          </a:xfrm>
          <a:prstGeom prst="rect">
            <a:avLst/>
          </a:prstGeom>
          <a:noFill/>
        </p:spPr>
        <p:txBody>
          <a:bodyPr wrap="square" rtlCol="0">
            <a:spAutoFit/>
          </a:bodyPr>
          <a:lstStyle/>
          <a:p>
            <a:r>
              <a:rPr lang="en-US" dirty="0"/>
              <a:t>Shift register</a:t>
            </a:r>
          </a:p>
        </p:txBody>
      </p:sp>
      <p:cxnSp>
        <p:nvCxnSpPr>
          <p:cNvPr id="13" name="Straight Arrow Connector 12">
            <a:extLst>
              <a:ext uri="{FF2B5EF4-FFF2-40B4-BE49-F238E27FC236}">
                <a16:creationId xmlns:a16="http://schemas.microsoft.com/office/drawing/2014/main" id="{A388F97B-6631-44C0-B108-5E4E2B67FEC3}"/>
              </a:ext>
            </a:extLst>
          </p:cNvPr>
          <p:cNvCxnSpPr>
            <a:cxnSpLocks/>
          </p:cNvCxnSpPr>
          <p:nvPr/>
        </p:nvCxnSpPr>
        <p:spPr>
          <a:xfrm flipV="1">
            <a:off x="5591175" y="6170136"/>
            <a:ext cx="1242735" cy="682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7E995F-AC33-40FA-B8D1-F3185D78ADD0}"/>
              </a:ext>
            </a:extLst>
          </p:cNvPr>
          <p:cNvSpPr txBox="1"/>
          <p:nvPr/>
        </p:nvSpPr>
        <p:spPr>
          <a:xfrm>
            <a:off x="5889028" y="5847218"/>
            <a:ext cx="914400" cy="646331"/>
          </a:xfrm>
          <a:prstGeom prst="rect">
            <a:avLst/>
          </a:prstGeom>
          <a:noFill/>
        </p:spPr>
        <p:txBody>
          <a:bodyPr wrap="square" rtlCol="0">
            <a:spAutoFit/>
          </a:bodyPr>
          <a:lstStyle/>
          <a:p>
            <a:r>
              <a:rPr lang="en-US" dirty="0"/>
              <a:t>Shift</a:t>
            </a:r>
          </a:p>
          <a:p>
            <a:r>
              <a:rPr lang="en-US" dirty="0"/>
              <a:t>clock</a:t>
            </a:r>
          </a:p>
        </p:txBody>
      </p:sp>
      <p:sp>
        <p:nvSpPr>
          <p:cNvPr id="18" name="TextBox 17">
            <a:extLst>
              <a:ext uri="{FF2B5EF4-FFF2-40B4-BE49-F238E27FC236}">
                <a16:creationId xmlns:a16="http://schemas.microsoft.com/office/drawing/2014/main" id="{01172DAD-BCF1-4CFD-AA43-E43DBB0643C9}"/>
              </a:ext>
            </a:extLst>
          </p:cNvPr>
          <p:cNvSpPr txBox="1"/>
          <p:nvPr/>
        </p:nvSpPr>
        <p:spPr>
          <a:xfrm>
            <a:off x="10644081" y="5838066"/>
            <a:ext cx="914400" cy="646331"/>
          </a:xfrm>
          <a:prstGeom prst="rect">
            <a:avLst/>
          </a:prstGeom>
          <a:noFill/>
        </p:spPr>
        <p:txBody>
          <a:bodyPr wrap="square" rtlCol="0">
            <a:spAutoFit/>
          </a:bodyPr>
          <a:lstStyle/>
          <a:p>
            <a:r>
              <a:rPr lang="en-US" dirty="0"/>
              <a:t>Video</a:t>
            </a:r>
          </a:p>
          <a:p>
            <a:r>
              <a:rPr lang="en-US" dirty="0"/>
              <a:t>output</a:t>
            </a:r>
          </a:p>
        </p:txBody>
      </p:sp>
      <p:cxnSp>
        <p:nvCxnSpPr>
          <p:cNvPr id="20" name="Straight Arrow Connector 19">
            <a:extLst>
              <a:ext uri="{FF2B5EF4-FFF2-40B4-BE49-F238E27FC236}">
                <a16:creationId xmlns:a16="http://schemas.microsoft.com/office/drawing/2014/main" id="{27CBAD59-6557-4B5C-BC92-A5CF39C6E70E}"/>
              </a:ext>
            </a:extLst>
          </p:cNvPr>
          <p:cNvCxnSpPr>
            <a:cxnSpLocks/>
          </p:cNvCxnSpPr>
          <p:nvPr/>
        </p:nvCxnSpPr>
        <p:spPr>
          <a:xfrm>
            <a:off x="10473222" y="6176963"/>
            <a:ext cx="1208445"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125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13456</TotalTime>
  <Words>4744</Words>
  <Application>Microsoft Office PowerPoint</Application>
  <PresentationFormat>Widescreen</PresentationFormat>
  <Paragraphs>695</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Consolas</vt:lpstr>
      <vt:lpstr>Courier New</vt:lpstr>
      <vt:lpstr>Symbol</vt:lpstr>
      <vt:lpstr>Office Theme</vt:lpstr>
      <vt:lpstr>Notes on the syllabus</vt:lpstr>
      <vt:lpstr>Display technology</vt:lpstr>
      <vt:lpstr>Electrostatic deflection</vt:lpstr>
      <vt:lpstr>Raster image</vt:lpstr>
      <vt:lpstr>Vector image</vt:lpstr>
      <vt:lpstr>LCD Display</vt:lpstr>
      <vt:lpstr>CPU Graphics</vt:lpstr>
      <vt:lpstr>DRAM</vt:lpstr>
      <vt:lpstr>VRAM</vt:lpstr>
      <vt:lpstr>GPU Graphics</vt:lpstr>
      <vt:lpstr>PowerPoint Presentation</vt:lpstr>
      <vt:lpstr>PowerPoint Presentation</vt:lpstr>
      <vt:lpstr>PowerPoint Presentation</vt:lpstr>
      <vt:lpstr>Multithreading</vt:lpstr>
      <vt:lpstr>Drawing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BMP image produced by Line_x.cpp   Note the sudden vertical jumps by one pixel. The line has “jaggies”.</vt:lpstr>
      <vt:lpstr>BMP image produced by Colored_Line_x.cpp   Note the sudden vertical jumps by one pixel. The line has “jaggies”.</vt:lpstr>
      <vt:lpstr>PowerPoint Presentation</vt:lpstr>
      <vt:lpstr>PowerPoint Presentation</vt:lpstr>
      <vt:lpstr>PowerPoint Presentation</vt:lpstr>
      <vt:lpstr>PowerPoint Presentation</vt:lpstr>
      <vt:lpstr>PowerPoint Presentation</vt:lpstr>
      <vt:lpstr>BMP image produced by AntilaiasedLines_x.cpp   Now the line has no jaggies, but it has bright and dark sections.</vt:lpstr>
      <vt:lpstr>BMP image produced by Line_x.cpp   The line has bright and dark sections, even though the sum of the colors in each column is the same. This is because most monitors and projectors compute the output brightness b as a function of the input digital value v as    b = vg  where g is close to 2. This is to make the changes in perceived brightness more similar, rather than have large perceived steps between the darker colors. If g = 2, we can compensate for this by taking the square root of v. </vt:lpstr>
      <vt:lpstr>PowerPoint Presentation</vt:lpstr>
      <vt:lpstr>BMP image produced by AntialiasedLines_x.cpp   Now the dark sections are gone.</vt:lpstr>
      <vt:lpstr>BMP image produced by AntialiasedLines_x.cpp   Now the line has no jaggies, but it has bright and dark sections.</vt:lpstr>
      <vt:lpstr>PowerPoint Presentation</vt:lpstr>
      <vt:lpstr>Code revision in Orange_on_black_antialiased_line_x.cpp</vt:lpstr>
      <vt:lpstr>BMP image from Orange_on_black_antialiased_line_x.cpp   Now the line has no jaggies, but it has bright and dark sections.</vt:lpstr>
      <vt:lpstr>Gamma corrected from Orange_on_black_antialiased_line_x.cpp.    Now the dark sections are gone, but the orange line turned yellow. Why?</vt:lpstr>
      <vt:lpstr>Now the dark sections are gone, but the orange line turned yellow. Why?</vt:lpstr>
      <vt:lpstr>Orange ramp, without gamma correction</vt:lpstr>
      <vt:lpstr>Orange ramp, with gamma correction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the syllabus</dc:title>
  <dc:creator>Nelson Lee Max</dc:creator>
  <cp:lastModifiedBy>Nelson Lee Max</cp:lastModifiedBy>
  <cp:revision>38</cp:revision>
  <dcterms:created xsi:type="dcterms:W3CDTF">2022-08-25T05:14:43Z</dcterms:created>
  <dcterms:modified xsi:type="dcterms:W3CDTF">2022-09-07T06:43:05Z</dcterms:modified>
</cp:coreProperties>
</file>