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383" r:id="rId3"/>
    <p:sldId id="387" r:id="rId4"/>
    <p:sldId id="388" r:id="rId5"/>
    <p:sldId id="382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400" r:id="rId14"/>
    <p:sldId id="401" r:id="rId15"/>
    <p:sldId id="281" r:id="rId16"/>
    <p:sldId id="399" r:id="rId17"/>
    <p:sldId id="300" r:id="rId18"/>
    <p:sldId id="403" r:id="rId19"/>
    <p:sldId id="406" r:id="rId20"/>
    <p:sldId id="407" r:id="rId21"/>
    <p:sldId id="408" r:id="rId22"/>
    <p:sldId id="412" r:id="rId23"/>
    <p:sldId id="409" r:id="rId24"/>
    <p:sldId id="410" r:id="rId25"/>
    <p:sldId id="411" r:id="rId26"/>
    <p:sldId id="413" r:id="rId27"/>
    <p:sldId id="414" r:id="rId28"/>
    <p:sldId id="415" r:id="rId29"/>
    <p:sldId id="416" r:id="rId30"/>
    <p:sldId id="417" r:id="rId31"/>
    <p:sldId id="419" r:id="rId32"/>
    <p:sldId id="418" r:id="rId33"/>
    <p:sldId id="429" r:id="rId34"/>
    <p:sldId id="440" r:id="rId35"/>
    <p:sldId id="441" r:id="rId36"/>
    <p:sldId id="442" r:id="rId37"/>
    <p:sldId id="259" r:id="rId38"/>
    <p:sldId id="420" r:id="rId39"/>
    <p:sldId id="422" r:id="rId40"/>
    <p:sldId id="421" r:id="rId41"/>
    <p:sldId id="423" r:id="rId42"/>
    <p:sldId id="424" r:id="rId43"/>
    <p:sldId id="425" r:id="rId44"/>
    <p:sldId id="427" r:id="rId45"/>
    <p:sldId id="426" r:id="rId46"/>
    <p:sldId id="428" r:id="rId47"/>
    <p:sldId id="435" r:id="rId48"/>
    <p:sldId id="433" r:id="rId49"/>
    <p:sldId id="434" r:id="rId50"/>
    <p:sldId id="436" r:id="rId51"/>
    <p:sldId id="437" r:id="rId52"/>
    <p:sldId id="438" r:id="rId53"/>
    <p:sldId id="439" r:id="rId54"/>
    <p:sldId id="43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8FF"/>
    <a:srgbClr val="4968BF"/>
    <a:srgbClr val="FF6ED2"/>
    <a:srgbClr val="C80F96"/>
    <a:srgbClr val="FF6EC8"/>
    <a:srgbClr val="FF64B4"/>
    <a:srgbClr val="FF0FB4"/>
    <a:srgbClr val="FBD20F"/>
    <a:srgbClr val="CF0788"/>
    <a:srgbClr val="4B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E27A-B771-4B3D-9D9B-B2231E0CA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FFB8A-DFC8-4EDB-ACDB-0819A91B4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D26D-C72F-47A8-9DFA-A7EF9F36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3D20-AB2C-4034-8352-45837EE9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43E3-93B8-4B37-83AD-A62C3810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9CBF-0046-4CFF-8928-769C451E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1DB7C-17D0-448C-8E13-EBAE6FD1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CD20-C0B9-482E-BB98-EA08A2ED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E61D-1D66-4BB8-BEB0-5F9D6B17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FC27E-BE2B-4DB6-B156-B249A66D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3CFBB-B776-4573-A6E3-7267444D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037E9-1DF0-4605-9D99-5FF084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5B6E-D328-4563-9B83-85661B6E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9525-10AB-4D83-859E-77FF5860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910B-6C03-4322-9B9D-F3C8E390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D2DA-FD78-4E06-8AE5-304010FB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B6F8-0F46-4ECB-860A-0C1EA7E3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9C23-0378-48F7-8C6E-636FEFE3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FA1F-8C5E-4716-B34F-28FD2F9B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2487-F234-4B5A-A4BE-EBA3A9BD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1420-25B5-4FA9-91C7-8669849C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0BC74-5104-40F1-B19B-8FB2D802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D3F8-9DF0-401E-92DC-DDE5BF52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3DDE-955C-45EA-8532-1705CCC0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226F-A921-42EE-B9F1-E2D9BBC8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633C-61D5-4FE3-9D4D-16544FA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3F9E-6B30-4C20-9DE2-825850723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FCCCA-99EF-4130-AF65-03278573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F9F4-4AA0-418F-86F1-F6D05D4A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3F90-98B9-4CE6-B363-FE61224D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7C31C-BC21-4FF8-9398-458942A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03A1-02DF-4812-BF7F-3EC539F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86D94-6977-4D66-BC0F-75671EF4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B5B9A-0D21-4092-B284-9FE426AB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DF63B-62C9-44D3-B07E-B4AC2FC0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327D2-C6C4-41ED-8EF3-ABB002FB1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21EFE-95F8-4DB6-922D-4B9CE74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EB44D-8B8C-4B7A-BE9D-561AC3B9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22EFB-8851-4D09-9331-65C3685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2F4F-CD0D-43EE-B581-000BBFBD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95BBD-3133-44C1-8EAE-1BA39975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E5E1-8C28-464C-BE7C-D5EF742E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3FA3-B9D6-4FBE-98EF-B7717148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8B22-0A5A-49E1-84D0-E8A332DE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80395-1D60-44D7-95FD-E55E83B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47C5E-C91B-4EA0-96FF-0CC1CCDA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7F40-092C-4222-963F-B73F4B38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C382-92DC-445C-A91A-DD3D1207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15F6D-0797-46E8-9C01-35BF9F6E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5049-E338-4160-B59D-68A95ACD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560E3-F0ED-479E-B6C1-0D8E386A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6F646-69FC-420F-B939-2E1472A7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72CD-290E-48EB-8C95-6A9CD408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AD4EA-41A4-41D9-A63D-1A7F897B4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C7E45-FE9A-4E1C-AD74-67345CC7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59EF2-B15F-4A0D-A981-BDFC9A10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5879B-06AA-4B6E-AA1B-C480E80C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B3CB-235C-4119-A26F-F316C12A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B38A4-CA50-47A7-AC21-609EE93C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CFAE-0E76-4071-9270-65F0EA33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E3F0-17E5-4E4E-A78B-67053AF6D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7457-6926-4692-802A-D744AA73791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BB4A-DBD7-4573-A30E-A58E5F33D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1712-E466-4B21-94B6-651534F4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D418C-0860-4707-8083-4179DB1DDA2F}"/>
              </a:ext>
            </a:extLst>
          </p:cNvPr>
          <p:cNvSpPr txBox="1"/>
          <p:nvPr/>
        </p:nvSpPr>
        <p:spPr>
          <a:xfrm>
            <a:off x="857250" y="752475"/>
            <a:ext cx="10715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Please do not upload your first homework before 4:30 PM today. I am trying to move its assignment into the correct Homework grading category, and I may need to delete and recreate it to do so.</a:t>
            </a:r>
          </a:p>
          <a:p>
            <a:endParaRPr lang="en-US" sz="4000" dirty="0"/>
          </a:p>
          <a:p>
            <a:r>
              <a:rPr lang="en-US" sz="4000" dirty="0"/>
              <a:t>I will try to write Wednesday’s quiz tonight before I leave for </a:t>
            </a:r>
            <a:r>
              <a:rPr lang="en-US" sz="4000" dirty="0" err="1"/>
              <a:t>Biskek</a:t>
            </a:r>
            <a:r>
              <a:rPr lang="en-US" sz="4000" dirty="0"/>
              <a:t> at 6:00 AM tomorrow. If it is not there, please check at 10:00 AM Wednesday morning, so you can finish it by 10:59 AM.</a:t>
            </a:r>
          </a:p>
        </p:txBody>
      </p:sp>
    </p:spTree>
    <p:extLst>
      <p:ext uri="{BB962C8B-B14F-4D97-AF65-F5344CB8AC3E}">
        <p14:creationId xmlns:p14="http://schemas.microsoft.com/office/powerpoint/2010/main" val="396097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BB08-EB6D-4689-BA58-A23323D0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23329" cy="4602069"/>
          </a:xfrm>
        </p:spPr>
        <p:txBody>
          <a:bodyPr>
            <a:normAutofit/>
          </a:bodyPr>
          <a:lstStyle/>
          <a:p>
            <a:r>
              <a:rPr lang="en-US" dirty="0"/>
              <a:t>Sort the vertices by their Y coordinates top to bottom order, and call them </a:t>
            </a:r>
            <a:r>
              <a:rPr lang="en-US" dirty="0" err="1"/>
              <a:t>Ptop</a:t>
            </a:r>
            <a:r>
              <a:rPr lang="en-US" dirty="0"/>
              <a:t>, </a:t>
            </a:r>
            <a:r>
              <a:rPr lang="en-US" dirty="0" err="1"/>
              <a:t>Pmiddle</a:t>
            </a:r>
            <a:r>
              <a:rPr lang="en-US" dirty="0"/>
              <a:t>, and </a:t>
            </a:r>
            <a:r>
              <a:rPr lang="en-US" dirty="0" err="1"/>
              <a:t>Pbottom</a:t>
            </a:r>
            <a:r>
              <a:rPr lang="en-US" dirty="0"/>
              <a:t>, with</a:t>
            </a:r>
          </a:p>
          <a:p>
            <a:r>
              <a:rPr lang="en-US" dirty="0" err="1"/>
              <a:t>Ptop</a:t>
            </a:r>
            <a:r>
              <a:rPr lang="en-US" dirty="0"/>
              <a:t> = (</a:t>
            </a:r>
            <a:r>
              <a:rPr lang="en-US" dirty="0" err="1"/>
              <a:t>xtop</a:t>
            </a:r>
            <a:r>
              <a:rPr lang="en-US" dirty="0"/>
              <a:t>, </a:t>
            </a:r>
            <a:r>
              <a:rPr lang="en-US" dirty="0" err="1"/>
              <a:t>ytop</a:t>
            </a:r>
            <a:r>
              <a:rPr lang="en-US" dirty="0"/>
              <a:t>)</a:t>
            </a:r>
          </a:p>
          <a:p>
            <a:r>
              <a:rPr lang="en-US" dirty="0" err="1"/>
              <a:t>Pmiddle</a:t>
            </a:r>
            <a:r>
              <a:rPr lang="en-US" dirty="0"/>
              <a:t> = (</a:t>
            </a:r>
            <a:r>
              <a:rPr lang="en-US" dirty="0" err="1"/>
              <a:t>xmiddle</a:t>
            </a:r>
            <a:r>
              <a:rPr lang="en-US" dirty="0"/>
              <a:t>, </a:t>
            </a:r>
            <a:r>
              <a:rPr lang="en-US" dirty="0" err="1"/>
              <a:t>ymiddle</a:t>
            </a:r>
            <a:r>
              <a:rPr lang="en-US" dirty="0"/>
              <a:t>)</a:t>
            </a:r>
          </a:p>
          <a:p>
            <a:r>
              <a:rPr lang="en-US" dirty="0" err="1"/>
              <a:t>Pbottom</a:t>
            </a:r>
            <a:r>
              <a:rPr lang="en-US" dirty="0"/>
              <a:t> = (</a:t>
            </a:r>
            <a:r>
              <a:rPr lang="en-US" dirty="0" err="1"/>
              <a:t>xbottom</a:t>
            </a:r>
            <a:r>
              <a:rPr lang="en-US" dirty="0"/>
              <a:t>, </a:t>
            </a:r>
            <a:r>
              <a:rPr lang="en-US" dirty="0" err="1"/>
              <a:t>ybottom</a:t>
            </a:r>
            <a:r>
              <a:rPr lang="en-US" dirty="0"/>
              <a:t>).</a:t>
            </a:r>
          </a:p>
          <a:p>
            <a:r>
              <a:rPr lang="en-US" dirty="0"/>
              <a:t>Draw a horizontal line though </a:t>
            </a:r>
            <a:r>
              <a:rPr lang="en-US" dirty="0" err="1"/>
              <a:t>Pmiddle</a:t>
            </a:r>
            <a:r>
              <a:rPr lang="en-US" dirty="0"/>
              <a:t>, which intersects edge </a:t>
            </a:r>
            <a:r>
              <a:rPr lang="en-US" dirty="0" err="1"/>
              <a:t>Ptop</a:t>
            </a:r>
            <a:r>
              <a:rPr lang="en-US" dirty="0"/>
              <a:t> </a:t>
            </a:r>
            <a:r>
              <a:rPr lang="en-US" dirty="0" err="1"/>
              <a:t>Pbottom</a:t>
            </a:r>
            <a:r>
              <a:rPr lang="en-US" dirty="0"/>
              <a:t> at </a:t>
            </a:r>
            <a:r>
              <a:rPr lang="en-US" dirty="0" err="1"/>
              <a:t>Qmiddle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AB911E-1DD6-467C-AFD3-77020B4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 make coding easier, divide each triangle into two pieces, each with a horizontal edge.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4E48BB1-9DCD-46B2-B2C5-49B24B6C5053}"/>
              </a:ext>
            </a:extLst>
          </p:cNvPr>
          <p:cNvSpPr/>
          <p:nvPr/>
        </p:nvSpPr>
        <p:spPr>
          <a:xfrm rot="8976061">
            <a:off x="8174074" y="2936340"/>
            <a:ext cx="2540965" cy="2703123"/>
          </a:xfrm>
          <a:prstGeom prst="triangle">
            <a:avLst>
              <a:gd name="adj" fmla="val 8041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F0D29-C060-4B6F-ACEC-CE89DFBFF83D}"/>
              </a:ext>
            </a:extLst>
          </p:cNvPr>
          <p:cNvSpPr txBox="1"/>
          <p:nvPr/>
        </p:nvSpPr>
        <p:spPr>
          <a:xfrm>
            <a:off x="6293224" y="363967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Pmiddle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6E918-D7AC-47CE-9653-9B85241C6085}"/>
              </a:ext>
            </a:extLst>
          </p:cNvPr>
          <p:cNvSpPr txBox="1"/>
          <p:nvPr/>
        </p:nvSpPr>
        <p:spPr>
          <a:xfrm>
            <a:off x="9278471" y="1956041"/>
            <a:ext cx="867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Ptop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1E430-6EE8-48D1-8130-B6660496A461}"/>
              </a:ext>
            </a:extLst>
          </p:cNvPr>
          <p:cNvSpPr txBox="1"/>
          <p:nvPr/>
        </p:nvSpPr>
        <p:spPr>
          <a:xfrm>
            <a:off x="8755906" y="5834932"/>
            <a:ext cx="1456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Pbottom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20DEF-06A9-44C3-82F8-FDA14F130B93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2046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46A057-2E94-444D-8D05-8C9769513C5F}"/>
              </a:ext>
            </a:extLst>
          </p:cNvPr>
          <p:cNvSpPr txBox="1"/>
          <p:nvPr/>
        </p:nvSpPr>
        <p:spPr>
          <a:xfrm>
            <a:off x="9746506" y="3478074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Qmiddle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473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BB08-EB6D-4689-BA58-A23323D0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23329" cy="4602069"/>
          </a:xfrm>
        </p:spPr>
        <p:txBody>
          <a:bodyPr>
            <a:normAutofit/>
          </a:bodyPr>
          <a:lstStyle/>
          <a:p>
            <a:r>
              <a:rPr lang="en-US" dirty="0"/>
              <a:t>Sort the vertices by their Y coordinates top to bottom order, and call them </a:t>
            </a:r>
            <a:r>
              <a:rPr lang="en-US" dirty="0" err="1"/>
              <a:t>Ptop</a:t>
            </a:r>
            <a:r>
              <a:rPr lang="en-US" dirty="0"/>
              <a:t>, </a:t>
            </a:r>
            <a:r>
              <a:rPr lang="en-US" dirty="0" err="1"/>
              <a:t>Pmiddle</a:t>
            </a:r>
            <a:r>
              <a:rPr lang="en-US" dirty="0"/>
              <a:t>, and </a:t>
            </a:r>
            <a:r>
              <a:rPr lang="en-US" dirty="0" err="1"/>
              <a:t>Pbottom</a:t>
            </a:r>
            <a:r>
              <a:rPr lang="en-US" dirty="0"/>
              <a:t>, with</a:t>
            </a:r>
          </a:p>
          <a:p>
            <a:r>
              <a:rPr lang="en-US" dirty="0" err="1"/>
              <a:t>Ptop</a:t>
            </a:r>
            <a:r>
              <a:rPr lang="en-US" dirty="0"/>
              <a:t> = (</a:t>
            </a:r>
            <a:r>
              <a:rPr lang="en-US" dirty="0" err="1"/>
              <a:t>xtop</a:t>
            </a:r>
            <a:r>
              <a:rPr lang="en-US" dirty="0"/>
              <a:t>, </a:t>
            </a:r>
            <a:r>
              <a:rPr lang="en-US" dirty="0" err="1"/>
              <a:t>ytop</a:t>
            </a:r>
            <a:r>
              <a:rPr lang="en-US" dirty="0"/>
              <a:t>)</a:t>
            </a:r>
          </a:p>
          <a:p>
            <a:r>
              <a:rPr lang="en-US" dirty="0" err="1"/>
              <a:t>Pmiddle</a:t>
            </a:r>
            <a:r>
              <a:rPr lang="en-US" dirty="0"/>
              <a:t> = (</a:t>
            </a:r>
            <a:r>
              <a:rPr lang="en-US" dirty="0" err="1"/>
              <a:t>xmiddle</a:t>
            </a:r>
            <a:r>
              <a:rPr lang="en-US" dirty="0"/>
              <a:t>, </a:t>
            </a:r>
            <a:r>
              <a:rPr lang="en-US" dirty="0" err="1"/>
              <a:t>ymiddle</a:t>
            </a:r>
            <a:r>
              <a:rPr lang="en-US" dirty="0"/>
              <a:t>)</a:t>
            </a:r>
          </a:p>
          <a:p>
            <a:r>
              <a:rPr lang="en-US" dirty="0" err="1"/>
              <a:t>Pbottom</a:t>
            </a:r>
            <a:r>
              <a:rPr lang="en-US" dirty="0"/>
              <a:t> = (</a:t>
            </a:r>
            <a:r>
              <a:rPr lang="en-US" dirty="0" err="1"/>
              <a:t>xbottom</a:t>
            </a:r>
            <a:r>
              <a:rPr lang="en-US" dirty="0"/>
              <a:t>, </a:t>
            </a:r>
            <a:r>
              <a:rPr lang="en-US" dirty="0" err="1"/>
              <a:t>ybottom</a:t>
            </a:r>
            <a:r>
              <a:rPr lang="en-US" dirty="0"/>
              <a:t>).</a:t>
            </a:r>
          </a:p>
          <a:p>
            <a:r>
              <a:rPr lang="en-US" dirty="0"/>
              <a:t>Draw a horizontal line though </a:t>
            </a:r>
            <a:r>
              <a:rPr lang="en-US" dirty="0" err="1"/>
              <a:t>Pmiddle</a:t>
            </a:r>
            <a:r>
              <a:rPr lang="en-US" dirty="0"/>
              <a:t>, which intersects edge </a:t>
            </a:r>
            <a:r>
              <a:rPr lang="en-US" dirty="0" err="1"/>
              <a:t>Ptop</a:t>
            </a:r>
            <a:r>
              <a:rPr lang="en-US" dirty="0"/>
              <a:t> </a:t>
            </a:r>
            <a:r>
              <a:rPr lang="en-US" dirty="0" err="1"/>
              <a:t>Pbottom</a:t>
            </a:r>
            <a:r>
              <a:rPr lang="en-US" dirty="0"/>
              <a:t> at </a:t>
            </a:r>
            <a:r>
              <a:rPr lang="en-US" dirty="0" err="1"/>
              <a:t>Qmiddle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AB911E-1DD6-467C-AFD3-77020B4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 make coding easier, divide each triangle into two pieces, each with a horizontal edge.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F0D29-C060-4B6F-ACEC-CE89DFBFF83D}"/>
              </a:ext>
            </a:extLst>
          </p:cNvPr>
          <p:cNvSpPr txBox="1"/>
          <p:nvPr/>
        </p:nvSpPr>
        <p:spPr>
          <a:xfrm>
            <a:off x="6293224" y="3639671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Qmiddle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6E918-D7AC-47CE-9653-9B85241C6085}"/>
              </a:ext>
            </a:extLst>
          </p:cNvPr>
          <p:cNvSpPr txBox="1"/>
          <p:nvPr/>
        </p:nvSpPr>
        <p:spPr>
          <a:xfrm>
            <a:off x="6924848" y="2079207"/>
            <a:ext cx="867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Ptop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1E430-6EE8-48D1-8130-B6660496A461}"/>
              </a:ext>
            </a:extLst>
          </p:cNvPr>
          <p:cNvSpPr txBox="1"/>
          <p:nvPr/>
        </p:nvSpPr>
        <p:spPr>
          <a:xfrm>
            <a:off x="7766980" y="5907741"/>
            <a:ext cx="1456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Pbottom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20DEF-06A9-44C3-82F8-FDA14F130B93}"/>
              </a:ext>
            </a:extLst>
          </p:cNvPr>
          <p:cNvCxnSpPr>
            <a:cxnSpLocks/>
          </p:cNvCxnSpPr>
          <p:nvPr/>
        </p:nvCxnSpPr>
        <p:spPr>
          <a:xfrm>
            <a:off x="7653391" y="3765177"/>
            <a:ext cx="2047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46A057-2E94-444D-8D05-8C9769513C5F}"/>
              </a:ext>
            </a:extLst>
          </p:cNvPr>
          <p:cNvSpPr txBox="1"/>
          <p:nvPr/>
        </p:nvSpPr>
        <p:spPr>
          <a:xfrm>
            <a:off x="10015448" y="347807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Pmiddle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E8B1D-760E-45EF-8BF7-5CEDB3B696B7}"/>
              </a:ext>
            </a:extLst>
          </p:cNvPr>
          <p:cNvCxnSpPr>
            <a:cxnSpLocks/>
          </p:cNvCxnSpPr>
          <p:nvPr/>
        </p:nvCxnSpPr>
        <p:spPr>
          <a:xfrm>
            <a:off x="7367114" y="2581835"/>
            <a:ext cx="799733" cy="33886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FDBF82-08DE-4475-953D-F455D6A2FD14}"/>
              </a:ext>
            </a:extLst>
          </p:cNvPr>
          <p:cNvCxnSpPr>
            <a:cxnSpLocks/>
          </p:cNvCxnSpPr>
          <p:nvPr/>
        </p:nvCxnSpPr>
        <p:spPr>
          <a:xfrm flipH="1">
            <a:off x="8166847" y="3739684"/>
            <a:ext cx="1545493" cy="223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46AC7-A2A1-48A6-B94F-84418E1F73AE}"/>
              </a:ext>
            </a:extLst>
          </p:cNvPr>
          <p:cNvCxnSpPr>
            <a:cxnSpLocks/>
          </p:cNvCxnSpPr>
          <p:nvPr/>
        </p:nvCxnSpPr>
        <p:spPr>
          <a:xfrm>
            <a:off x="7367114" y="2581835"/>
            <a:ext cx="2345226" cy="1176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BB08-EB6D-4689-BA58-A23323D0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23329" cy="4602069"/>
          </a:xfrm>
        </p:spPr>
        <p:txBody>
          <a:bodyPr>
            <a:normAutofit/>
          </a:bodyPr>
          <a:lstStyle/>
          <a:p>
            <a:r>
              <a:rPr lang="en-US" dirty="0"/>
              <a:t>Sort the vertices by their Y coordinates top to bottom order, and call them </a:t>
            </a:r>
            <a:r>
              <a:rPr lang="en-US" dirty="0" err="1"/>
              <a:t>Ptop</a:t>
            </a:r>
            <a:r>
              <a:rPr lang="en-US" dirty="0"/>
              <a:t>, </a:t>
            </a:r>
            <a:r>
              <a:rPr lang="en-US" dirty="0" err="1"/>
              <a:t>Pmiddle</a:t>
            </a:r>
            <a:r>
              <a:rPr lang="en-US" dirty="0"/>
              <a:t>, and </a:t>
            </a:r>
            <a:r>
              <a:rPr lang="en-US" dirty="0" err="1"/>
              <a:t>Pbottom</a:t>
            </a:r>
            <a:r>
              <a:rPr lang="en-US" dirty="0"/>
              <a:t>, with</a:t>
            </a:r>
          </a:p>
          <a:p>
            <a:r>
              <a:rPr lang="en-US" dirty="0" err="1"/>
              <a:t>Ptop</a:t>
            </a:r>
            <a:r>
              <a:rPr lang="en-US" dirty="0"/>
              <a:t> = (</a:t>
            </a:r>
            <a:r>
              <a:rPr lang="en-US" dirty="0" err="1"/>
              <a:t>xtop</a:t>
            </a:r>
            <a:r>
              <a:rPr lang="en-US" dirty="0"/>
              <a:t>, </a:t>
            </a:r>
            <a:r>
              <a:rPr lang="en-US" dirty="0" err="1"/>
              <a:t>ytop</a:t>
            </a:r>
            <a:r>
              <a:rPr lang="en-US" dirty="0"/>
              <a:t>)</a:t>
            </a:r>
          </a:p>
          <a:p>
            <a:r>
              <a:rPr lang="en-US" dirty="0" err="1"/>
              <a:t>Pmiddle</a:t>
            </a:r>
            <a:r>
              <a:rPr lang="en-US" dirty="0"/>
              <a:t> = (</a:t>
            </a:r>
            <a:r>
              <a:rPr lang="en-US" dirty="0" err="1"/>
              <a:t>xmiddle</a:t>
            </a:r>
            <a:r>
              <a:rPr lang="en-US" dirty="0"/>
              <a:t>, </a:t>
            </a:r>
            <a:r>
              <a:rPr lang="en-US" dirty="0" err="1"/>
              <a:t>ymiddle</a:t>
            </a:r>
            <a:r>
              <a:rPr lang="en-US" dirty="0"/>
              <a:t>)</a:t>
            </a:r>
          </a:p>
          <a:p>
            <a:r>
              <a:rPr lang="en-US" dirty="0" err="1"/>
              <a:t>Pbottom</a:t>
            </a:r>
            <a:r>
              <a:rPr lang="en-US" dirty="0"/>
              <a:t> = (</a:t>
            </a:r>
            <a:r>
              <a:rPr lang="en-US" dirty="0" err="1"/>
              <a:t>xbottom</a:t>
            </a:r>
            <a:r>
              <a:rPr lang="en-US" dirty="0"/>
              <a:t>, </a:t>
            </a:r>
            <a:r>
              <a:rPr lang="en-US" dirty="0" err="1"/>
              <a:t>ybottom</a:t>
            </a:r>
            <a:r>
              <a:rPr lang="en-US" dirty="0"/>
              <a:t>).</a:t>
            </a:r>
          </a:p>
          <a:p>
            <a:r>
              <a:rPr lang="en-US" dirty="0"/>
              <a:t>If the triangle already had a horizontal edge, then there is no need to divide it in two.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AB911E-1DD6-467C-AFD3-77020B4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 make coding easier, divide each triangle into two pieces, each with a horizontal edge.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6E918-D7AC-47CE-9653-9B85241C6085}"/>
              </a:ext>
            </a:extLst>
          </p:cNvPr>
          <p:cNvSpPr txBox="1"/>
          <p:nvPr/>
        </p:nvSpPr>
        <p:spPr>
          <a:xfrm>
            <a:off x="6857963" y="3267451"/>
            <a:ext cx="867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Ptop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1E430-6EE8-48D1-8130-B6660496A461}"/>
              </a:ext>
            </a:extLst>
          </p:cNvPr>
          <p:cNvSpPr txBox="1"/>
          <p:nvPr/>
        </p:nvSpPr>
        <p:spPr>
          <a:xfrm>
            <a:off x="7766980" y="5907741"/>
            <a:ext cx="1456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Pbottom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20DEF-06A9-44C3-82F8-FDA14F130B93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2047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46A057-2E94-444D-8D05-8C9769513C5F}"/>
              </a:ext>
            </a:extLst>
          </p:cNvPr>
          <p:cNvSpPr txBox="1"/>
          <p:nvPr/>
        </p:nvSpPr>
        <p:spPr>
          <a:xfrm>
            <a:off x="9683749" y="347807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Pmiddle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E8B1D-760E-45EF-8BF7-5CEDB3B696B7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502026" cy="220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FDBF82-08DE-4475-953D-F455D6A2FD14}"/>
              </a:ext>
            </a:extLst>
          </p:cNvPr>
          <p:cNvCxnSpPr>
            <a:cxnSpLocks/>
          </p:cNvCxnSpPr>
          <p:nvPr/>
        </p:nvCxnSpPr>
        <p:spPr>
          <a:xfrm flipH="1">
            <a:off x="8166847" y="3765177"/>
            <a:ext cx="1545493" cy="220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BB08-EB6D-4689-BA58-A23323D0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23329" cy="46020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AB911E-1DD6-467C-AFD3-77020B4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Each piece has one left edge, one right edge, and one horizontal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20DEF-06A9-44C3-82F8-FDA14F130B93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2047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E8B1D-760E-45EF-8BF7-5CEDB3B696B7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502026" cy="220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FDBF82-08DE-4475-953D-F455D6A2FD14}"/>
              </a:ext>
            </a:extLst>
          </p:cNvPr>
          <p:cNvCxnSpPr>
            <a:cxnSpLocks/>
          </p:cNvCxnSpPr>
          <p:nvPr/>
        </p:nvCxnSpPr>
        <p:spPr>
          <a:xfrm flipH="1">
            <a:off x="8166847" y="3765177"/>
            <a:ext cx="1545493" cy="220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2D037A-F854-41E4-97F6-88F0C07384B7}"/>
              </a:ext>
            </a:extLst>
          </p:cNvPr>
          <p:cNvSpPr txBox="1"/>
          <p:nvPr/>
        </p:nvSpPr>
        <p:spPr>
          <a:xfrm>
            <a:off x="7170862" y="426290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E13F4-AD95-428B-AABB-03BD7DB11ABE}"/>
              </a:ext>
            </a:extLst>
          </p:cNvPr>
          <p:cNvSpPr txBox="1"/>
          <p:nvPr/>
        </p:nvSpPr>
        <p:spPr>
          <a:xfrm>
            <a:off x="9165721" y="4389581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B427-3DEC-48DA-98D5-93A13560B2C1}"/>
              </a:ext>
            </a:extLst>
          </p:cNvPr>
          <p:cNvSpPr txBox="1"/>
          <p:nvPr/>
        </p:nvSpPr>
        <p:spPr>
          <a:xfrm>
            <a:off x="8016288" y="3699305"/>
            <a:ext cx="1439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horizontal</a:t>
            </a:r>
          </a:p>
          <a:p>
            <a:r>
              <a:rPr lang="en-US" sz="2400" dirty="0"/>
              <a:t>edge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508374-A993-4FC7-AB6E-43FB295D2D7D}"/>
              </a:ext>
            </a:extLst>
          </p:cNvPr>
          <p:cNvCxnSpPr>
            <a:cxnSpLocks/>
          </p:cNvCxnSpPr>
          <p:nvPr/>
        </p:nvCxnSpPr>
        <p:spPr>
          <a:xfrm>
            <a:off x="7568888" y="3349677"/>
            <a:ext cx="2047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EBF91B-D087-4C63-B24E-43AC4E0C8EA4}"/>
              </a:ext>
            </a:extLst>
          </p:cNvPr>
          <p:cNvSpPr txBox="1"/>
          <p:nvPr/>
        </p:nvSpPr>
        <p:spPr>
          <a:xfrm>
            <a:off x="7735917" y="2901960"/>
            <a:ext cx="1439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horizontal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A72CB-EDCE-455D-A4B9-7DE6F0BF4E41}"/>
              </a:ext>
            </a:extLst>
          </p:cNvPr>
          <p:cNvSpPr txBox="1"/>
          <p:nvPr/>
        </p:nvSpPr>
        <p:spPr>
          <a:xfrm>
            <a:off x="6631183" y="207023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D3CE5-04F6-49F1-9736-4C6FF5B682BE}"/>
              </a:ext>
            </a:extLst>
          </p:cNvPr>
          <p:cNvCxnSpPr>
            <a:cxnSpLocks/>
          </p:cNvCxnSpPr>
          <p:nvPr/>
        </p:nvCxnSpPr>
        <p:spPr>
          <a:xfrm>
            <a:off x="7170862" y="1625274"/>
            <a:ext cx="398026" cy="1724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4D7DF-5AA5-489B-B4F9-7C4E0327102E}"/>
              </a:ext>
            </a:extLst>
          </p:cNvPr>
          <p:cNvCxnSpPr>
            <a:cxnSpLocks/>
          </p:cNvCxnSpPr>
          <p:nvPr/>
        </p:nvCxnSpPr>
        <p:spPr>
          <a:xfrm>
            <a:off x="7170862" y="1621790"/>
            <a:ext cx="2445545" cy="1727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AEF688-64CC-425C-BC1F-EC144477E5A9}"/>
              </a:ext>
            </a:extLst>
          </p:cNvPr>
          <p:cNvSpPr txBox="1"/>
          <p:nvPr/>
        </p:nvSpPr>
        <p:spPr>
          <a:xfrm>
            <a:off x="8137058" y="1587391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10096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BB08-EB6D-4689-BA58-A23323D0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442007" cy="4602069"/>
          </a:xfrm>
        </p:spPr>
        <p:txBody>
          <a:bodyPr>
            <a:normAutofit/>
          </a:bodyPr>
          <a:lstStyle/>
          <a:p>
            <a:r>
              <a:rPr lang="en-US" dirty="0"/>
              <a:t>For each piece, find the line equation for x in terms of y, by a version of the two-point equation.</a:t>
            </a:r>
          </a:p>
          <a:p>
            <a:r>
              <a:rPr lang="en-US" dirty="0"/>
              <a:t>You may have used such an equation for 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draw_line_y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in Homework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AB911E-1DD6-467C-AFD3-77020B4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Each piece has one left edge, one right edge, and one horizontal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20DEF-06A9-44C3-82F8-FDA14F130B93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2047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E8B1D-760E-45EF-8BF7-5CEDB3B696B7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502026" cy="220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FDBF82-08DE-4475-953D-F455D6A2FD14}"/>
              </a:ext>
            </a:extLst>
          </p:cNvPr>
          <p:cNvCxnSpPr>
            <a:cxnSpLocks/>
          </p:cNvCxnSpPr>
          <p:nvPr/>
        </p:nvCxnSpPr>
        <p:spPr>
          <a:xfrm flipH="1">
            <a:off x="8166847" y="3765177"/>
            <a:ext cx="1545493" cy="220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2D037A-F854-41E4-97F6-88F0C07384B7}"/>
              </a:ext>
            </a:extLst>
          </p:cNvPr>
          <p:cNvSpPr txBox="1"/>
          <p:nvPr/>
        </p:nvSpPr>
        <p:spPr>
          <a:xfrm>
            <a:off x="7170862" y="426290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E13F4-AD95-428B-AABB-03BD7DB11ABE}"/>
              </a:ext>
            </a:extLst>
          </p:cNvPr>
          <p:cNvSpPr txBox="1"/>
          <p:nvPr/>
        </p:nvSpPr>
        <p:spPr>
          <a:xfrm>
            <a:off x="9165721" y="4389581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B427-3DEC-48DA-98D5-93A13560B2C1}"/>
              </a:ext>
            </a:extLst>
          </p:cNvPr>
          <p:cNvSpPr txBox="1"/>
          <p:nvPr/>
        </p:nvSpPr>
        <p:spPr>
          <a:xfrm>
            <a:off x="8016288" y="3699305"/>
            <a:ext cx="1439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horizontal</a:t>
            </a:r>
          </a:p>
          <a:p>
            <a:r>
              <a:rPr lang="en-US" sz="2400" dirty="0"/>
              <a:t>edge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508374-A993-4FC7-AB6E-43FB295D2D7D}"/>
              </a:ext>
            </a:extLst>
          </p:cNvPr>
          <p:cNvCxnSpPr>
            <a:cxnSpLocks/>
          </p:cNvCxnSpPr>
          <p:nvPr/>
        </p:nvCxnSpPr>
        <p:spPr>
          <a:xfrm>
            <a:off x="7568888" y="3349677"/>
            <a:ext cx="2047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EBF91B-D087-4C63-B24E-43AC4E0C8EA4}"/>
              </a:ext>
            </a:extLst>
          </p:cNvPr>
          <p:cNvSpPr txBox="1"/>
          <p:nvPr/>
        </p:nvSpPr>
        <p:spPr>
          <a:xfrm>
            <a:off x="7735917" y="2901960"/>
            <a:ext cx="1439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horizontal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A72CB-EDCE-455D-A4B9-7DE6F0BF4E41}"/>
              </a:ext>
            </a:extLst>
          </p:cNvPr>
          <p:cNvSpPr txBox="1"/>
          <p:nvPr/>
        </p:nvSpPr>
        <p:spPr>
          <a:xfrm>
            <a:off x="6631183" y="207023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D3CE5-04F6-49F1-9736-4C6FF5B682BE}"/>
              </a:ext>
            </a:extLst>
          </p:cNvPr>
          <p:cNvCxnSpPr>
            <a:cxnSpLocks/>
          </p:cNvCxnSpPr>
          <p:nvPr/>
        </p:nvCxnSpPr>
        <p:spPr>
          <a:xfrm>
            <a:off x="7170862" y="1625274"/>
            <a:ext cx="398026" cy="1724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4D7DF-5AA5-489B-B4F9-7C4E0327102E}"/>
              </a:ext>
            </a:extLst>
          </p:cNvPr>
          <p:cNvCxnSpPr>
            <a:cxnSpLocks/>
          </p:cNvCxnSpPr>
          <p:nvPr/>
        </p:nvCxnSpPr>
        <p:spPr>
          <a:xfrm>
            <a:off x="7170862" y="1621790"/>
            <a:ext cx="2445545" cy="1727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AEF688-64CC-425C-BC1F-EC144477E5A9}"/>
              </a:ext>
            </a:extLst>
          </p:cNvPr>
          <p:cNvSpPr txBox="1"/>
          <p:nvPr/>
        </p:nvSpPr>
        <p:spPr>
          <a:xfrm>
            <a:off x="8137058" y="1587391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29311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DD05F-F726-4379-98D5-052E5860967F}"/>
              </a:ext>
            </a:extLst>
          </p:cNvPr>
          <p:cNvSpPr txBox="1"/>
          <p:nvPr/>
        </p:nvSpPr>
        <p:spPr>
          <a:xfrm>
            <a:off x="692727" y="390236"/>
            <a:ext cx="11009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Two-point equation for a line through points P1 = (x1, y1) and P2 = (x2, y2): solve for x in terms of y, instead of y in terms of x as was done below.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563418" y="5849546"/>
            <a:ext cx="877454" cy="6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4A9B60-49B5-4E77-9538-A1C7BB34D4D5}"/>
              </a:ext>
            </a:extLst>
          </p:cNvPr>
          <p:cNvCxnSpPr>
            <a:cxnSpLocks/>
          </p:cNvCxnSpPr>
          <p:nvPr/>
        </p:nvCxnSpPr>
        <p:spPr>
          <a:xfrm flipH="1">
            <a:off x="1440873" y="4433459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C937F2-0488-4B93-B573-022A2BD65E94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7863D-9C0C-48B8-8FCB-A6A4C59C030C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66365F-957D-444D-BFEB-54B533F9F061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7E1BF1-72F9-447E-9633-B9B3950ECCED}"/>
              </a:ext>
            </a:extLst>
          </p:cNvPr>
          <p:cNvSpPr/>
          <p:nvPr/>
        </p:nvSpPr>
        <p:spPr>
          <a:xfrm>
            <a:off x="4650510" y="345679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6E61C8-14DA-4CE3-B7BF-D94BD7B3C2DC}"/>
              </a:ext>
            </a:extLst>
          </p:cNvPr>
          <p:cNvCxnSpPr>
            <a:cxnSpLocks/>
          </p:cNvCxnSpPr>
          <p:nvPr/>
        </p:nvCxnSpPr>
        <p:spPr>
          <a:xfrm>
            <a:off x="4687455" y="3530676"/>
            <a:ext cx="0" cy="230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D9840E-0CD4-49F7-9F9B-B91FBB1A4464}"/>
              </a:ext>
            </a:extLst>
          </p:cNvPr>
          <p:cNvCxnSpPr>
            <a:cxnSpLocks/>
          </p:cNvCxnSpPr>
          <p:nvPr/>
        </p:nvCxnSpPr>
        <p:spPr>
          <a:xfrm flipH="1">
            <a:off x="1440872" y="3502968"/>
            <a:ext cx="3250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5E3E9B-B0E5-4854-A8DA-12FF3E991F00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D2F5-92D5-46C0-997E-56028A117C52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4AF4F-01FA-419A-B709-B6CB825B97A0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201BEF-8482-45FD-9AC6-056D078C74FD}"/>
              </a:ext>
            </a:extLst>
          </p:cNvPr>
          <p:cNvSpPr txBox="1"/>
          <p:nvPr/>
        </p:nvSpPr>
        <p:spPr>
          <a:xfrm>
            <a:off x="1109828" y="328124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A44BF3-8F6F-4AC8-AEED-2A229A4C57AE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2968B-2123-4204-BFC3-17455757A9D5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866DA-84D5-47A9-BAE4-2501A375403A}"/>
              </a:ext>
            </a:extLst>
          </p:cNvPr>
          <p:cNvSpPr txBox="1"/>
          <p:nvPr/>
        </p:nvSpPr>
        <p:spPr>
          <a:xfrm>
            <a:off x="2867245" y="44027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= (x1, y1)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CABE32-A873-401A-981B-7D47D8C8D594}"/>
              </a:ext>
            </a:extLst>
          </p:cNvPr>
          <p:cNvSpPr txBox="1"/>
          <p:nvPr/>
        </p:nvSpPr>
        <p:spPr>
          <a:xfrm>
            <a:off x="4581584" y="5830552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712B09-DA8B-4EE0-A32E-50FAED375DEC}"/>
              </a:ext>
            </a:extLst>
          </p:cNvPr>
          <p:cNvSpPr txBox="1"/>
          <p:nvPr/>
        </p:nvSpPr>
        <p:spPr>
          <a:xfrm>
            <a:off x="4735417" y="3401207"/>
            <a:ext cx="107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 = 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DE2BEC-6DFD-4B45-97AB-B1CEB5D1863A}"/>
              </a:ext>
            </a:extLst>
          </p:cNvPr>
          <p:cNvSpPr txBox="1"/>
          <p:nvPr/>
        </p:nvSpPr>
        <p:spPr>
          <a:xfrm>
            <a:off x="6068833" y="4352889"/>
            <a:ext cx="6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AE818F-1E76-4A37-B9D5-7782BC587779}"/>
              </a:ext>
            </a:extLst>
          </p:cNvPr>
          <p:cNvSpPr txBox="1"/>
          <p:nvPr/>
        </p:nvSpPr>
        <p:spPr>
          <a:xfrm>
            <a:off x="4692880" y="4380285"/>
            <a:ext cx="6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AD30E-CBF3-439A-9F00-69A160A058C8}"/>
              </a:ext>
            </a:extLst>
          </p:cNvPr>
          <p:cNvSpPr txBox="1"/>
          <p:nvPr/>
        </p:nvSpPr>
        <p:spPr>
          <a:xfrm>
            <a:off x="7825071" y="2226833"/>
            <a:ext cx="3639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– y1       y2 – y1 </a:t>
            </a:r>
          </a:p>
          <a:p>
            <a:endParaRPr lang="en-US" sz="600" dirty="0"/>
          </a:p>
          <a:p>
            <a:r>
              <a:rPr lang="en-US" sz="2000" dirty="0"/>
              <a:t>x – x1       x2 – x1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 – y1  =                  (x – x1)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  =                x  +  y1 –                 x1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y   =    m x     +    b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A7B2C-678A-4588-92CB-9FD7C0088FE6}"/>
              </a:ext>
            </a:extLst>
          </p:cNvPr>
          <p:cNvSpPr txBox="1"/>
          <p:nvPr/>
        </p:nvSpPr>
        <p:spPr>
          <a:xfrm>
            <a:off x="8587331" y="2420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AD5B6E-9345-4906-8FD8-D99DA3A33A0E}"/>
              </a:ext>
            </a:extLst>
          </p:cNvPr>
          <p:cNvCxnSpPr>
            <a:cxnSpLocks/>
          </p:cNvCxnSpPr>
          <p:nvPr/>
        </p:nvCxnSpPr>
        <p:spPr>
          <a:xfrm>
            <a:off x="7936233" y="2604809"/>
            <a:ext cx="550221" cy="5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6820CC-9AEA-4F62-8C6C-D812D294CE45}"/>
              </a:ext>
            </a:extLst>
          </p:cNvPr>
          <p:cNvCxnSpPr>
            <a:cxnSpLocks/>
          </p:cNvCxnSpPr>
          <p:nvPr/>
        </p:nvCxnSpPr>
        <p:spPr>
          <a:xfrm>
            <a:off x="8960981" y="2610655"/>
            <a:ext cx="59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F52BA15-81DB-4FFB-8F17-72E989365996}"/>
              </a:ext>
            </a:extLst>
          </p:cNvPr>
          <p:cNvSpPr txBox="1"/>
          <p:nvPr/>
        </p:nvSpPr>
        <p:spPr>
          <a:xfrm>
            <a:off x="8853745" y="3351772"/>
            <a:ext cx="9400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 – y1   </a:t>
            </a:r>
          </a:p>
          <a:p>
            <a:endParaRPr lang="en-US" sz="600" dirty="0"/>
          </a:p>
          <a:p>
            <a:r>
              <a:rPr lang="en-US" sz="2000" dirty="0"/>
              <a:t>x2 – x1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4FD6A3-DFE2-4DA7-A1DF-4F55A17461CA}"/>
              </a:ext>
            </a:extLst>
          </p:cNvPr>
          <p:cNvCxnSpPr>
            <a:cxnSpLocks/>
          </p:cNvCxnSpPr>
          <p:nvPr/>
        </p:nvCxnSpPr>
        <p:spPr>
          <a:xfrm>
            <a:off x="8377238" y="4677926"/>
            <a:ext cx="7405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C46BD0-040C-41EC-BC62-C16B6481E504}"/>
              </a:ext>
            </a:extLst>
          </p:cNvPr>
          <p:cNvCxnSpPr>
            <a:cxnSpLocks/>
          </p:cNvCxnSpPr>
          <p:nvPr/>
        </p:nvCxnSpPr>
        <p:spPr>
          <a:xfrm>
            <a:off x="8940578" y="3771890"/>
            <a:ext cx="7354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3993A0-81AB-45D7-9AE8-39551D7F6ADD}"/>
              </a:ext>
            </a:extLst>
          </p:cNvPr>
          <p:cNvSpPr txBox="1"/>
          <p:nvPr/>
        </p:nvSpPr>
        <p:spPr>
          <a:xfrm>
            <a:off x="8319841" y="4287112"/>
            <a:ext cx="9400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 – y1   </a:t>
            </a:r>
          </a:p>
          <a:p>
            <a:endParaRPr lang="en-US" sz="600" dirty="0"/>
          </a:p>
          <a:p>
            <a:r>
              <a:rPr lang="en-US" sz="2000" dirty="0"/>
              <a:t>x2 – x1  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8EE272-F8B7-4C60-B625-C9FF7E344234}"/>
              </a:ext>
            </a:extLst>
          </p:cNvPr>
          <p:cNvSpPr txBox="1"/>
          <p:nvPr/>
        </p:nvSpPr>
        <p:spPr>
          <a:xfrm>
            <a:off x="9996255" y="4271861"/>
            <a:ext cx="11504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y2 – y1   </a:t>
            </a:r>
          </a:p>
          <a:p>
            <a:endParaRPr lang="en-US" sz="600" dirty="0"/>
          </a:p>
          <a:p>
            <a:r>
              <a:rPr lang="en-US" sz="2000" dirty="0"/>
              <a:t>  x2 – x1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5D3F3E-E7AD-477D-8B53-E0A5972E94F0}"/>
              </a:ext>
            </a:extLst>
          </p:cNvPr>
          <p:cNvCxnSpPr>
            <a:cxnSpLocks/>
          </p:cNvCxnSpPr>
          <p:nvPr/>
        </p:nvCxnSpPr>
        <p:spPr>
          <a:xfrm>
            <a:off x="10188420" y="4664523"/>
            <a:ext cx="719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D5156E-1500-4D55-BCE8-B9C9335819D9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FB394B-45D3-42A5-AEDD-85F5BA2CE3D7}"/>
              </a:ext>
            </a:extLst>
          </p:cNvPr>
          <p:cNvSpPr txBox="1"/>
          <p:nvPr/>
        </p:nvSpPr>
        <p:spPr>
          <a:xfrm>
            <a:off x="1122280" y="4965782"/>
            <a:ext cx="67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4DF7FC-849C-40D9-B94D-94D7FEAB19FE}"/>
              </a:ext>
            </a:extLst>
          </p:cNvPr>
          <p:cNvCxnSpPr>
            <a:cxnSpLocks/>
          </p:cNvCxnSpPr>
          <p:nvPr/>
        </p:nvCxnSpPr>
        <p:spPr>
          <a:xfrm flipV="1">
            <a:off x="8765628" y="5580992"/>
            <a:ext cx="0" cy="4789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AB8454-F10F-47D4-A5E7-E271C1980E50}"/>
              </a:ext>
            </a:extLst>
          </p:cNvPr>
          <p:cNvCxnSpPr>
            <a:cxnSpLocks/>
          </p:cNvCxnSpPr>
          <p:nvPr/>
        </p:nvCxnSpPr>
        <p:spPr>
          <a:xfrm flipV="1">
            <a:off x="9756978" y="5589113"/>
            <a:ext cx="0" cy="4789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9E1E8C-A875-4C94-A86F-155AE0289036}"/>
              </a:ext>
            </a:extLst>
          </p:cNvPr>
          <p:cNvSpPr txBox="1"/>
          <p:nvPr/>
        </p:nvSpPr>
        <p:spPr>
          <a:xfrm>
            <a:off x="8404319" y="605756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D80971-F6B5-4D28-9F00-D4A93864B796}"/>
              </a:ext>
            </a:extLst>
          </p:cNvPr>
          <p:cNvSpPr txBox="1"/>
          <p:nvPr/>
        </p:nvSpPr>
        <p:spPr>
          <a:xfrm>
            <a:off x="9352135" y="6051353"/>
            <a:ext cx="11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intercept</a:t>
            </a:r>
          </a:p>
        </p:txBody>
      </p:sp>
    </p:spTree>
    <p:extLst>
      <p:ext uri="{BB962C8B-B14F-4D97-AF65-F5344CB8AC3E}">
        <p14:creationId xmlns:p14="http://schemas.microsoft.com/office/powerpoint/2010/main" val="347277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BB08-EB6D-4689-BA58-A23323D0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442007" cy="4602069"/>
          </a:xfrm>
        </p:spPr>
        <p:txBody>
          <a:bodyPr>
            <a:normAutofit/>
          </a:bodyPr>
          <a:lstStyle/>
          <a:p>
            <a:r>
              <a:rPr lang="en-US" dirty="0"/>
              <a:t>For each piece, find the line equation for x in terms of y, by a version of the two-point equation.</a:t>
            </a:r>
          </a:p>
          <a:p>
            <a:r>
              <a:rPr lang="en-US" dirty="0"/>
              <a:t>You may have used such an equation for 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draw_line_y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in Homework 1.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use in a later slide with code, let the two equations be: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f_left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(y) and 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f_right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(y)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AB911E-1DD6-467C-AFD3-77020B4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Each piece has one left edge, one right edge, and one horizontal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20DEF-06A9-44C3-82F8-FDA14F130B93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2047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E8B1D-760E-45EF-8BF7-5CEDB3B696B7}"/>
              </a:ext>
            </a:extLst>
          </p:cNvPr>
          <p:cNvCxnSpPr>
            <a:cxnSpLocks/>
          </p:cNvCxnSpPr>
          <p:nvPr/>
        </p:nvCxnSpPr>
        <p:spPr>
          <a:xfrm>
            <a:off x="7664821" y="3765177"/>
            <a:ext cx="502026" cy="220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FDBF82-08DE-4475-953D-F455D6A2FD14}"/>
              </a:ext>
            </a:extLst>
          </p:cNvPr>
          <p:cNvCxnSpPr>
            <a:cxnSpLocks/>
          </p:cNvCxnSpPr>
          <p:nvPr/>
        </p:nvCxnSpPr>
        <p:spPr>
          <a:xfrm flipH="1">
            <a:off x="8166847" y="3765177"/>
            <a:ext cx="1545493" cy="220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2D037A-F854-41E4-97F6-88F0C07384B7}"/>
              </a:ext>
            </a:extLst>
          </p:cNvPr>
          <p:cNvSpPr txBox="1"/>
          <p:nvPr/>
        </p:nvSpPr>
        <p:spPr>
          <a:xfrm>
            <a:off x="7170862" y="426290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E13F4-AD95-428B-AABB-03BD7DB11ABE}"/>
              </a:ext>
            </a:extLst>
          </p:cNvPr>
          <p:cNvSpPr txBox="1"/>
          <p:nvPr/>
        </p:nvSpPr>
        <p:spPr>
          <a:xfrm>
            <a:off x="9165721" y="4389581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B427-3DEC-48DA-98D5-93A13560B2C1}"/>
              </a:ext>
            </a:extLst>
          </p:cNvPr>
          <p:cNvSpPr txBox="1"/>
          <p:nvPr/>
        </p:nvSpPr>
        <p:spPr>
          <a:xfrm>
            <a:off x="8016288" y="3699305"/>
            <a:ext cx="1439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horizontal</a:t>
            </a:r>
          </a:p>
          <a:p>
            <a:r>
              <a:rPr lang="en-US" sz="2400" dirty="0"/>
              <a:t>edge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508374-A993-4FC7-AB6E-43FB295D2D7D}"/>
              </a:ext>
            </a:extLst>
          </p:cNvPr>
          <p:cNvCxnSpPr>
            <a:cxnSpLocks/>
          </p:cNvCxnSpPr>
          <p:nvPr/>
        </p:nvCxnSpPr>
        <p:spPr>
          <a:xfrm>
            <a:off x="7568888" y="3349677"/>
            <a:ext cx="2047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EBF91B-D087-4C63-B24E-43AC4E0C8EA4}"/>
              </a:ext>
            </a:extLst>
          </p:cNvPr>
          <p:cNvSpPr txBox="1"/>
          <p:nvPr/>
        </p:nvSpPr>
        <p:spPr>
          <a:xfrm>
            <a:off x="7735917" y="2901960"/>
            <a:ext cx="1439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horizontal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A72CB-EDCE-455D-A4B9-7DE6F0BF4E41}"/>
              </a:ext>
            </a:extLst>
          </p:cNvPr>
          <p:cNvSpPr txBox="1"/>
          <p:nvPr/>
        </p:nvSpPr>
        <p:spPr>
          <a:xfrm>
            <a:off x="6631183" y="207023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D3CE5-04F6-49F1-9736-4C6FF5B682BE}"/>
              </a:ext>
            </a:extLst>
          </p:cNvPr>
          <p:cNvCxnSpPr>
            <a:cxnSpLocks/>
          </p:cNvCxnSpPr>
          <p:nvPr/>
        </p:nvCxnSpPr>
        <p:spPr>
          <a:xfrm>
            <a:off x="7170862" y="1625274"/>
            <a:ext cx="398026" cy="1724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4D7DF-5AA5-489B-B4F9-7C4E0327102E}"/>
              </a:ext>
            </a:extLst>
          </p:cNvPr>
          <p:cNvCxnSpPr>
            <a:cxnSpLocks/>
          </p:cNvCxnSpPr>
          <p:nvPr/>
        </p:nvCxnSpPr>
        <p:spPr>
          <a:xfrm>
            <a:off x="7170862" y="1621790"/>
            <a:ext cx="2445545" cy="1727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AEF688-64CC-425C-BC1F-EC144477E5A9}"/>
              </a:ext>
            </a:extLst>
          </p:cNvPr>
          <p:cNvSpPr txBox="1"/>
          <p:nvPr/>
        </p:nvSpPr>
        <p:spPr>
          <a:xfrm>
            <a:off x="8137058" y="1587391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3577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the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the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r>
              <a:rPr lang="en-US" sz="2000" dirty="0"/>
              <a:t>Then add pixels that are on left or top edges.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the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BA1A-3A34-4707-8C11-50879509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rectangles of size 5 by 5, draw orange and blue dots at different positions on the screen.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B886-394D-4206-8454-F8790EA1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and modify DrawRectangle.html and DrawRectangle.</a:t>
            </a:r>
            <a:r>
              <a:rPr lang="en-US"/>
              <a:t>js .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55FAF04-7122-4D7F-B0B9-BE206DDDD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29" y="2506660"/>
            <a:ext cx="456003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r>
              <a:rPr lang="en-US" sz="2000" dirty="0"/>
              <a:t>Then add pixels that are on left or top edges.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the triangle, or on its left and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23FF19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23FF19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r>
              <a:rPr lang="en-US" sz="2000" dirty="0"/>
              <a:t>Then add pixels that are on left or top edges.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23FF19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986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r>
              <a:rPr lang="en-US" sz="2000" dirty="0"/>
              <a:t>Then add pixels that are on left or top edges.</a:t>
            </a:r>
          </a:p>
          <a:p>
            <a:endParaRPr lang="en-US" sz="2000" dirty="0"/>
          </a:p>
          <a:p>
            <a:r>
              <a:rPr lang="en-US" sz="2000" dirty="0"/>
              <a:t>Note that the right-hand pixel on the top edge is not added because it is on a right edge.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23FF19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7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F78463-1DEF-433E-85EA-F8C3C819F516}"/>
              </a:ext>
            </a:extLst>
          </p:cNvPr>
          <p:cNvCxnSpPr>
            <a:cxnSpLocks/>
          </p:cNvCxnSpPr>
          <p:nvPr/>
        </p:nvCxnSpPr>
        <p:spPr>
          <a:xfrm>
            <a:off x="1978640" y="2061603"/>
            <a:ext cx="18" cy="2741466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605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49802F-0001-4D02-8848-FCEBBA1A1440}"/>
              </a:ext>
            </a:extLst>
          </p:cNvPr>
          <p:cNvCxnSpPr>
            <a:cxnSpLocks/>
          </p:cNvCxnSpPr>
          <p:nvPr/>
        </p:nvCxnSpPr>
        <p:spPr>
          <a:xfrm>
            <a:off x="1980015" y="2048175"/>
            <a:ext cx="2745112" cy="0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FF5519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4A4D948-08D0-48A3-9E61-ACFCA2D151E2}"/>
              </a:ext>
            </a:extLst>
          </p:cNvPr>
          <p:cNvSpPr/>
          <p:nvPr/>
        </p:nvSpPr>
        <p:spPr>
          <a:xfrm>
            <a:off x="2442747" y="251616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F78463-1DEF-433E-85EA-F8C3C819F516}"/>
              </a:ext>
            </a:extLst>
          </p:cNvPr>
          <p:cNvCxnSpPr>
            <a:cxnSpLocks/>
          </p:cNvCxnSpPr>
          <p:nvPr/>
        </p:nvCxnSpPr>
        <p:spPr>
          <a:xfrm>
            <a:off x="1978640" y="2061603"/>
            <a:ext cx="18" cy="2741466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605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49802F-0001-4D02-8848-FCEBBA1A1440}"/>
              </a:ext>
            </a:extLst>
          </p:cNvPr>
          <p:cNvCxnSpPr>
            <a:cxnSpLocks/>
          </p:cNvCxnSpPr>
          <p:nvPr/>
        </p:nvCxnSpPr>
        <p:spPr>
          <a:xfrm>
            <a:off x="1980015" y="2048175"/>
            <a:ext cx="2745112" cy="0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FF5519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4A4D948-08D0-48A3-9E61-ACFCA2D151E2}"/>
              </a:ext>
            </a:extLst>
          </p:cNvPr>
          <p:cNvSpPr/>
          <p:nvPr/>
        </p:nvSpPr>
        <p:spPr>
          <a:xfrm>
            <a:off x="2438937" y="251616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F78463-1DEF-433E-85EA-F8C3C819F516}"/>
              </a:ext>
            </a:extLst>
          </p:cNvPr>
          <p:cNvCxnSpPr>
            <a:cxnSpLocks/>
          </p:cNvCxnSpPr>
          <p:nvPr/>
        </p:nvCxnSpPr>
        <p:spPr>
          <a:xfrm>
            <a:off x="1978640" y="2061603"/>
            <a:ext cx="18" cy="2741466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605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49802F-0001-4D02-8848-FCEBBA1A1440}"/>
              </a:ext>
            </a:extLst>
          </p:cNvPr>
          <p:cNvCxnSpPr>
            <a:cxnSpLocks/>
          </p:cNvCxnSpPr>
          <p:nvPr/>
        </p:nvCxnSpPr>
        <p:spPr>
          <a:xfrm>
            <a:off x="1980015" y="2048175"/>
            <a:ext cx="2745112" cy="0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r>
              <a:rPr lang="en-US" sz="2000" dirty="0"/>
              <a:t>Then add pixels that are on left or top edges.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FF5519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4A4D948-08D0-48A3-9E61-ACFCA2D151E2}"/>
              </a:ext>
            </a:extLst>
          </p:cNvPr>
          <p:cNvSpPr/>
          <p:nvPr/>
        </p:nvSpPr>
        <p:spPr>
          <a:xfrm>
            <a:off x="2438937" y="251616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4E41F73-58EA-48AF-97E6-988FDEFC22B1}"/>
              </a:ext>
            </a:extLst>
          </p:cNvPr>
          <p:cNvSpPr/>
          <p:nvPr/>
        </p:nvSpPr>
        <p:spPr>
          <a:xfrm>
            <a:off x="1528214" y="342904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E51E15-E73C-4E0B-A483-083BF16FF8AE}"/>
              </a:ext>
            </a:extLst>
          </p:cNvPr>
          <p:cNvSpPr/>
          <p:nvPr/>
        </p:nvSpPr>
        <p:spPr>
          <a:xfrm>
            <a:off x="1524648" y="251570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96FB7A-63D6-449D-8492-DDEC035C08BB}"/>
              </a:ext>
            </a:extLst>
          </p:cNvPr>
          <p:cNvSpPr/>
          <p:nvPr/>
        </p:nvSpPr>
        <p:spPr>
          <a:xfrm>
            <a:off x="1525097" y="160290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D98EE1-38DC-4C71-BE97-8B37E9CCA24F}"/>
              </a:ext>
            </a:extLst>
          </p:cNvPr>
          <p:cNvSpPr/>
          <p:nvPr/>
        </p:nvSpPr>
        <p:spPr>
          <a:xfrm>
            <a:off x="2437923" y="1605812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620A91-809E-4E9D-AD0C-6192CF4CE93D}"/>
              </a:ext>
            </a:extLst>
          </p:cNvPr>
          <p:cNvSpPr/>
          <p:nvPr/>
        </p:nvSpPr>
        <p:spPr>
          <a:xfrm>
            <a:off x="3353329" y="160529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F78463-1DEF-433E-85EA-F8C3C819F516}"/>
              </a:ext>
            </a:extLst>
          </p:cNvPr>
          <p:cNvCxnSpPr>
            <a:cxnSpLocks/>
          </p:cNvCxnSpPr>
          <p:nvPr/>
        </p:nvCxnSpPr>
        <p:spPr>
          <a:xfrm>
            <a:off x="1978640" y="2061603"/>
            <a:ext cx="18" cy="2741466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605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49802F-0001-4D02-8848-FCEBBA1A1440}"/>
              </a:ext>
            </a:extLst>
          </p:cNvPr>
          <p:cNvCxnSpPr>
            <a:cxnSpLocks/>
          </p:cNvCxnSpPr>
          <p:nvPr/>
        </p:nvCxnSpPr>
        <p:spPr>
          <a:xfrm>
            <a:off x="1980015" y="2048175"/>
            <a:ext cx="2745112" cy="0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r>
              <a:rPr lang="en-US" sz="2000" dirty="0"/>
              <a:t>Then add pixels that are on left or top edges.</a:t>
            </a:r>
          </a:p>
          <a:p>
            <a:endParaRPr lang="en-US" sz="2000" dirty="0"/>
          </a:p>
          <a:p>
            <a:r>
              <a:rPr lang="en-US" sz="2000" dirty="0"/>
              <a:t>Note that the bottom pixel on the left edge is not added because it is on a bottom edge.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FF5519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43684" y="4773715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5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5EA885-0390-4097-A807-9AAD52C872A1}"/>
              </a:ext>
            </a:extLst>
          </p:cNvPr>
          <p:cNvCxnSpPr>
            <a:cxnSpLocks/>
          </p:cNvCxnSpPr>
          <p:nvPr/>
        </p:nvCxnSpPr>
        <p:spPr>
          <a:xfrm>
            <a:off x="1980837" y="4801451"/>
            <a:ext cx="1372553" cy="1371360"/>
          </a:xfrm>
          <a:prstGeom prst="line">
            <a:avLst/>
          </a:prstGeom>
          <a:ln w="19050">
            <a:solidFill>
              <a:srgbClr val="C80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A4D948-08D0-48A3-9E61-ACFCA2D151E2}"/>
              </a:ext>
            </a:extLst>
          </p:cNvPr>
          <p:cNvSpPr/>
          <p:nvPr/>
        </p:nvSpPr>
        <p:spPr>
          <a:xfrm>
            <a:off x="2438937" y="251616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4E41F73-58EA-48AF-97E6-988FDEFC22B1}"/>
              </a:ext>
            </a:extLst>
          </p:cNvPr>
          <p:cNvSpPr/>
          <p:nvPr/>
        </p:nvSpPr>
        <p:spPr>
          <a:xfrm>
            <a:off x="1528214" y="342904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E51E15-E73C-4E0B-A483-083BF16FF8AE}"/>
              </a:ext>
            </a:extLst>
          </p:cNvPr>
          <p:cNvSpPr/>
          <p:nvPr/>
        </p:nvSpPr>
        <p:spPr>
          <a:xfrm>
            <a:off x="1524648" y="251570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96FB7A-63D6-449D-8492-DDEC035C08BB}"/>
              </a:ext>
            </a:extLst>
          </p:cNvPr>
          <p:cNvSpPr/>
          <p:nvPr/>
        </p:nvSpPr>
        <p:spPr>
          <a:xfrm>
            <a:off x="1525097" y="160290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D98EE1-38DC-4C71-BE97-8B37E9CCA24F}"/>
              </a:ext>
            </a:extLst>
          </p:cNvPr>
          <p:cNvSpPr/>
          <p:nvPr/>
        </p:nvSpPr>
        <p:spPr>
          <a:xfrm>
            <a:off x="2437923" y="1605812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620A91-809E-4E9D-AD0C-6192CF4CE93D}"/>
              </a:ext>
            </a:extLst>
          </p:cNvPr>
          <p:cNvSpPr/>
          <p:nvPr/>
        </p:nvSpPr>
        <p:spPr>
          <a:xfrm>
            <a:off x="3353329" y="160529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F78463-1DEF-433E-85EA-F8C3C819F516}"/>
              </a:ext>
            </a:extLst>
          </p:cNvPr>
          <p:cNvCxnSpPr>
            <a:cxnSpLocks/>
          </p:cNvCxnSpPr>
          <p:nvPr/>
        </p:nvCxnSpPr>
        <p:spPr>
          <a:xfrm>
            <a:off x="1978640" y="2061603"/>
            <a:ext cx="18" cy="2741466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605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49802F-0001-4D02-8848-FCEBBA1A1440}"/>
              </a:ext>
            </a:extLst>
          </p:cNvPr>
          <p:cNvCxnSpPr>
            <a:cxnSpLocks/>
          </p:cNvCxnSpPr>
          <p:nvPr/>
        </p:nvCxnSpPr>
        <p:spPr>
          <a:xfrm>
            <a:off x="1980015" y="2048175"/>
            <a:ext cx="2745112" cy="0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CF0788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50444" y="47737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E1E836E-6D32-4F50-AE17-2001423DCF87}"/>
              </a:ext>
            </a:extLst>
          </p:cNvPr>
          <p:cNvCxnSpPr>
            <a:cxnSpLocks/>
            <a:stCxn id="115" idx="3"/>
          </p:cNvCxnSpPr>
          <p:nvPr/>
        </p:nvCxnSpPr>
        <p:spPr>
          <a:xfrm flipH="1">
            <a:off x="3353789" y="4812739"/>
            <a:ext cx="4103350" cy="1358331"/>
          </a:xfrm>
          <a:prstGeom prst="line">
            <a:avLst/>
          </a:prstGeom>
          <a:ln w="19050">
            <a:solidFill>
              <a:srgbClr val="C80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9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BD68-9487-417D-9089-788A1691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376"/>
            <a:ext cx="10968318" cy="62035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DrawTwoDots.js (c) 2012 Matsuda, modified to draw two dots by Nelson Max</a:t>
            </a:r>
          </a:p>
          <a:p>
            <a:pPr marL="0" indent="0">
              <a:buNone/>
            </a:pP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Retrieve &lt;canvas&gt; element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'example'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'Failed to retrieve the &lt;canvas&gt; element'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Get the rendering context for 2DCG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'2d'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 a blue and an orange dot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(0, 0, 255, 1.0)'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Set color to blue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         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Fill a rectangle with the color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(255, 127, 0, 1.0)'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Set color to orange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         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Fill a rectangle with the color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1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1DCEB166-7BD3-4C4E-9650-76973CDC68FC}"/>
              </a:ext>
            </a:extLst>
          </p:cNvPr>
          <p:cNvSpPr/>
          <p:nvPr/>
        </p:nvSpPr>
        <p:spPr>
          <a:xfrm>
            <a:off x="3357070" y="5262477"/>
            <a:ext cx="911657" cy="908869"/>
          </a:xfrm>
          <a:prstGeom prst="rect">
            <a:avLst/>
          </a:prstGeom>
          <a:solidFill>
            <a:srgbClr val="FF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5EA885-0390-4097-A807-9AAD52C872A1}"/>
              </a:ext>
            </a:extLst>
          </p:cNvPr>
          <p:cNvCxnSpPr>
            <a:cxnSpLocks/>
          </p:cNvCxnSpPr>
          <p:nvPr/>
        </p:nvCxnSpPr>
        <p:spPr>
          <a:xfrm>
            <a:off x="1980837" y="4801451"/>
            <a:ext cx="1372553" cy="1371360"/>
          </a:xfrm>
          <a:prstGeom prst="line">
            <a:avLst/>
          </a:prstGeom>
          <a:ln w="19050">
            <a:solidFill>
              <a:srgbClr val="C80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A4D948-08D0-48A3-9E61-ACFCA2D151E2}"/>
              </a:ext>
            </a:extLst>
          </p:cNvPr>
          <p:cNvSpPr/>
          <p:nvPr/>
        </p:nvSpPr>
        <p:spPr>
          <a:xfrm>
            <a:off x="2438937" y="251616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4E41F73-58EA-48AF-97E6-988FDEFC22B1}"/>
              </a:ext>
            </a:extLst>
          </p:cNvPr>
          <p:cNvSpPr/>
          <p:nvPr/>
        </p:nvSpPr>
        <p:spPr>
          <a:xfrm>
            <a:off x="1528214" y="342904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E51E15-E73C-4E0B-A483-083BF16FF8AE}"/>
              </a:ext>
            </a:extLst>
          </p:cNvPr>
          <p:cNvSpPr/>
          <p:nvPr/>
        </p:nvSpPr>
        <p:spPr>
          <a:xfrm>
            <a:off x="1524648" y="251570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96FB7A-63D6-449D-8492-DDEC035C08BB}"/>
              </a:ext>
            </a:extLst>
          </p:cNvPr>
          <p:cNvSpPr/>
          <p:nvPr/>
        </p:nvSpPr>
        <p:spPr>
          <a:xfrm>
            <a:off x="1525097" y="160290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D98EE1-38DC-4C71-BE97-8B37E9CCA24F}"/>
              </a:ext>
            </a:extLst>
          </p:cNvPr>
          <p:cNvSpPr/>
          <p:nvPr/>
        </p:nvSpPr>
        <p:spPr>
          <a:xfrm>
            <a:off x="2437923" y="1605812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620A91-809E-4E9D-AD0C-6192CF4CE93D}"/>
              </a:ext>
            </a:extLst>
          </p:cNvPr>
          <p:cNvSpPr/>
          <p:nvPr/>
        </p:nvSpPr>
        <p:spPr>
          <a:xfrm>
            <a:off x="3353329" y="160529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F78463-1DEF-433E-85EA-F8C3C819F516}"/>
              </a:ext>
            </a:extLst>
          </p:cNvPr>
          <p:cNvCxnSpPr>
            <a:cxnSpLocks/>
          </p:cNvCxnSpPr>
          <p:nvPr/>
        </p:nvCxnSpPr>
        <p:spPr>
          <a:xfrm>
            <a:off x="1978640" y="2061603"/>
            <a:ext cx="18" cy="2741466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605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49802F-0001-4D02-8848-FCEBBA1A1440}"/>
              </a:ext>
            </a:extLst>
          </p:cNvPr>
          <p:cNvCxnSpPr>
            <a:cxnSpLocks/>
          </p:cNvCxnSpPr>
          <p:nvPr/>
        </p:nvCxnSpPr>
        <p:spPr>
          <a:xfrm>
            <a:off x="1980015" y="2048175"/>
            <a:ext cx="2745112" cy="0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CF0788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50444" y="47737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E1E836E-6D32-4F50-AE17-2001423DCF87}"/>
              </a:ext>
            </a:extLst>
          </p:cNvPr>
          <p:cNvCxnSpPr>
            <a:cxnSpLocks/>
            <a:stCxn id="115" idx="3"/>
          </p:cNvCxnSpPr>
          <p:nvPr/>
        </p:nvCxnSpPr>
        <p:spPr>
          <a:xfrm flipH="1">
            <a:off x="3353789" y="4812739"/>
            <a:ext cx="4103350" cy="1358331"/>
          </a:xfrm>
          <a:prstGeom prst="line">
            <a:avLst/>
          </a:prstGeom>
          <a:ln w="19050">
            <a:solidFill>
              <a:srgbClr val="C80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4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1DCEB166-7BD3-4C4E-9650-76973CDC68FC}"/>
              </a:ext>
            </a:extLst>
          </p:cNvPr>
          <p:cNvSpPr/>
          <p:nvPr/>
        </p:nvSpPr>
        <p:spPr>
          <a:xfrm>
            <a:off x="3357070" y="5262477"/>
            <a:ext cx="911657" cy="908869"/>
          </a:xfrm>
          <a:prstGeom prst="rect">
            <a:avLst/>
          </a:prstGeom>
          <a:solidFill>
            <a:srgbClr val="FF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5EA885-0390-4097-A807-9AAD52C872A1}"/>
              </a:ext>
            </a:extLst>
          </p:cNvPr>
          <p:cNvCxnSpPr>
            <a:cxnSpLocks/>
          </p:cNvCxnSpPr>
          <p:nvPr/>
        </p:nvCxnSpPr>
        <p:spPr>
          <a:xfrm>
            <a:off x="1980837" y="4801451"/>
            <a:ext cx="1372553" cy="1371360"/>
          </a:xfrm>
          <a:prstGeom prst="line">
            <a:avLst/>
          </a:prstGeom>
          <a:ln w="19050">
            <a:solidFill>
              <a:srgbClr val="C80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A4D948-08D0-48A3-9E61-ACFCA2D151E2}"/>
              </a:ext>
            </a:extLst>
          </p:cNvPr>
          <p:cNvSpPr/>
          <p:nvPr/>
        </p:nvSpPr>
        <p:spPr>
          <a:xfrm>
            <a:off x="2438937" y="251616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4E41F73-58EA-48AF-97E6-988FDEFC22B1}"/>
              </a:ext>
            </a:extLst>
          </p:cNvPr>
          <p:cNvSpPr/>
          <p:nvPr/>
        </p:nvSpPr>
        <p:spPr>
          <a:xfrm>
            <a:off x="1528214" y="342904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E51E15-E73C-4E0B-A483-083BF16FF8AE}"/>
              </a:ext>
            </a:extLst>
          </p:cNvPr>
          <p:cNvSpPr/>
          <p:nvPr/>
        </p:nvSpPr>
        <p:spPr>
          <a:xfrm>
            <a:off x="1524648" y="251570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96FB7A-63D6-449D-8492-DDEC035C08BB}"/>
              </a:ext>
            </a:extLst>
          </p:cNvPr>
          <p:cNvSpPr/>
          <p:nvPr/>
        </p:nvSpPr>
        <p:spPr>
          <a:xfrm>
            <a:off x="1525097" y="160290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D98EE1-38DC-4C71-BE97-8B37E9CCA24F}"/>
              </a:ext>
            </a:extLst>
          </p:cNvPr>
          <p:cNvSpPr/>
          <p:nvPr/>
        </p:nvSpPr>
        <p:spPr>
          <a:xfrm>
            <a:off x="2437923" y="1605812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620A91-809E-4E9D-AD0C-6192CF4CE93D}"/>
              </a:ext>
            </a:extLst>
          </p:cNvPr>
          <p:cNvSpPr/>
          <p:nvPr/>
        </p:nvSpPr>
        <p:spPr>
          <a:xfrm>
            <a:off x="3353329" y="160529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F78463-1DEF-433E-85EA-F8C3C819F516}"/>
              </a:ext>
            </a:extLst>
          </p:cNvPr>
          <p:cNvCxnSpPr>
            <a:cxnSpLocks/>
          </p:cNvCxnSpPr>
          <p:nvPr/>
        </p:nvCxnSpPr>
        <p:spPr>
          <a:xfrm>
            <a:off x="1978640" y="2061603"/>
            <a:ext cx="18" cy="2741466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605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49802F-0001-4D02-8848-FCEBBA1A1440}"/>
              </a:ext>
            </a:extLst>
          </p:cNvPr>
          <p:cNvCxnSpPr>
            <a:cxnSpLocks/>
          </p:cNvCxnSpPr>
          <p:nvPr/>
        </p:nvCxnSpPr>
        <p:spPr>
          <a:xfrm>
            <a:off x="1980015" y="2048175"/>
            <a:ext cx="2745112" cy="0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r>
              <a:rPr lang="en-US" sz="2000" dirty="0"/>
              <a:t>Then add pixels that are on left or top edges.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CF0788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50444" y="47737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E1E836E-6D32-4F50-AE17-2001423DCF87}"/>
              </a:ext>
            </a:extLst>
          </p:cNvPr>
          <p:cNvCxnSpPr>
            <a:cxnSpLocks/>
            <a:stCxn id="115" idx="3"/>
          </p:cNvCxnSpPr>
          <p:nvPr/>
        </p:nvCxnSpPr>
        <p:spPr>
          <a:xfrm flipH="1">
            <a:off x="3353789" y="4812739"/>
            <a:ext cx="4103350" cy="1358331"/>
          </a:xfrm>
          <a:prstGeom prst="line">
            <a:avLst/>
          </a:prstGeom>
          <a:ln w="19050">
            <a:solidFill>
              <a:srgbClr val="C80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0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204E4F1F-FA88-4DC6-BF2C-65B87C905042}"/>
              </a:ext>
            </a:extLst>
          </p:cNvPr>
          <p:cNvSpPr/>
          <p:nvPr/>
        </p:nvSpPr>
        <p:spPr>
          <a:xfrm>
            <a:off x="1523932" y="4351967"/>
            <a:ext cx="911657" cy="908869"/>
          </a:xfrm>
          <a:prstGeom prst="rect">
            <a:avLst/>
          </a:prstGeom>
          <a:solidFill>
            <a:srgbClr val="FF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378CB11-81A6-4509-A371-52565FEA01BC}"/>
              </a:ext>
            </a:extLst>
          </p:cNvPr>
          <p:cNvSpPr/>
          <p:nvPr/>
        </p:nvSpPr>
        <p:spPr>
          <a:xfrm>
            <a:off x="6093060" y="4345888"/>
            <a:ext cx="911657" cy="908869"/>
          </a:xfrm>
          <a:prstGeom prst="rect">
            <a:avLst/>
          </a:prstGeom>
          <a:solidFill>
            <a:srgbClr val="FF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D25548-E9A9-4638-99B2-90BBFE9FC196}"/>
              </a:ext>
            </a:extLst>
          </p:cNvPr>
          <p:cNvSpPr/>
          <p:nvPr/>
        </p:nvSpPr>
        <p:spPr>
          <a:xfrm>
            <a:off x="5184673" y="4347757"/>
            <a:ext cx="911657" cy="908869"/>
          </a:xfrm>
          <a:prstGeom prst="rect">
            <a:avLst/>
          </a:prstGeom>
          <a:solidFill>
            <a:srgbClr val="FF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F21F65-064F-4D19-B5B8-68EA45BF9F9A}"/>
              </a:ext>
            </a:extLst>
          </p:cNvPr>
          <p:cNvSpPr/>
          <p:nvPr/>
        </p:nvSpPr>
        <p:spPr>
          <a:xfrm>
            <a:off x="4266930" y="4344316"/>
            <a:ext cx="911657" cy="908869"/>
          </a:xfrm>
          <a:prstGeom prst="rect">
            <a:avLst/>
          </a:prstGeom>
          <a:solidFill>
            <a:srgbClr val="FF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80F63A2-C420-45D1-AF38-116486BD25B5}"/>
              </a:ext>
            </a:extLst>
          </p:cNvPr>
          <p:cNvSpPr/>
          <p:nvPr/>
        </p:nvSpPr>
        <p:spPr>
          <a:xfrm>
            <a:off x="3353380" y="4347954"/>
            <a:ext cx="911657" cy="908869"/>
          </a:xfrm>
          <a:prstGeom prst="rect">
            <a:avLst/>
          </a:prstGeom>
          <a:solidFill>
            <a:srgbClr val="FF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EF6DB3F-9DCA-4FC0-83C0-72D913A5830B}"/>
              </a:ext>
            </a:extLst>
          </p:cNvPr>
          <p:cNvSpPr/>
          <p:nvPr/>
        </p:nvSpPr>
        <p:spPr>
          <a:xfrm>
            <a:off x="2438165" y="4343720"/>
            <a:ext cx="911657" cy="908869"/>
          </a:xfrm>
          <a:prstGeom prst="rect">
            <a:avLst/>
          </a:prstGeom>
          <a:solidFill>
            <a:srgbClr val="FF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CE00685-2FA6-4572-BC9D-DB476F7678AB}"/>
              </a:ext>
            </a:extLst>
          </p:cNvPr>
          <p:cNvSpPr/>
          <p:nvPr/>
        </p:nvSpPr>
        <p:spPr>
          <a:xfrm>
            <a:off x="2437349" y="5258527"/>
            <a:ext cx="911657" cy="908869"/>
          </a:xfrm>
          <a:prstGeom prst="rect">
            <a:avLst/>
          </a:prstGeom>
          <a:solidFill>
            <a:srgbClr val="FF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DCEB166-7BD3-4C4E-9650-76973CDC68FC}"/>
              </a:ext>
            </a:extLst>
          </p:cNvPr>
          <p:cNvSpPr/>
          <p:nvPr/>
        </p:nvSpPr>
        <p:spPr>
          <a:xfrm>
            <a:off x="3357070" y="5262477"/>
            <a:ext cx="911657" cy="908869"/>
          </a:xfrm>
          <a:prstGeom prst="rect">
            <a:avLst/>
          </a:prstGeom>
          <a:solidFill>
            <a:srgbClr val="FF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5EA885-0390-4097-A807-9AAD52C872A1}"/>
              </a:ext>
            </a:extLst>
          </p:cNvPr>
          <p:cNvCxnSpPr>
            <a:cxnSpLocks/>
          </p:cNvCxnSpPr>
          <p:nvPr/>
        </p:nvCxnSpPr>
        <p:spPr>
          <a:xfrm>
            <a:off x="1980837" y="4801451"/>
            <a:ext cx="1372553" cy="1371360"/>
          </a:xfrm>
          <a:prstGeom prst="line">
            <a:avLst/>
          </a:prstGeom>
          <a:ln w="19050">
            <a:solidFill>
              <a:srgbClr val="C80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A4D948-08D0-48A3-9E61-ACFCA2D151E2}"/>
              </a:ext>
            </a:extLst>
          </p:cNvPr>
          <p:cNvSpPr/>
          <p:nvPr/>
        </p:nvSpPr>
        <p:spPr>
          <a:xfrm>
            <a:off x="2438937" y="251616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4E41F73-58EA-48AF-97E6-988FDEFC22B1}"/>
              </a:ext>
            </a:extLst>
          </p:cNvPr>
          <p:cNvSpPr/>
          <p:nvPr/>
        </p:nvSpPr>
        <p:spPr>
          <a:xfrm>
            <a:off x="1528214" y="342904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E51E15-E73C-4E0B-A483-083BF16FF8AE}"/>
              </a:ext>
            </a:extLst>
          </p:cNvPr>
          <p:cNvSpPr/>
          <p:nvPr/>
        </p:nvSpPr>
        <p:spPr>
          <a:xfrm>
            <a:off x="1524648" y="2515708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96FB7A-63D6-449D-8492-DDEC035C08BB}"/>
              </a:ext>
            </a:extLst>
          </p:cNvPr>
          <p:cNvSpPr/>
          <p:nvPr/>
        </p:nvSpPr>
        <p:spPr>
          <a:xfrm>
            <a:off x="1525097" y="160290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D98EE1-38DC-4C71-BE97-8B37E9CCA24F}"/>
              </a:ext>
            </a:extLst>
          </p:cNvPr>
          <p:cNvSpPr/>
          <p:nvPr/>
        </p:nvSpPr>
        <p:spPr>
          <a:xfrm>
            <a:off x="2437923" y="1605812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620A91-809E-4E9D-AD0C-6192CF4CE93D}"/>
              </a:ext>
            </a:extLst>
          </p:cNvPr>
          <p:cNvSpPr/>
          <p:nvPr/>
        </p:nvSpPr>
        <p:spPr>
          <a:xfrm>
            <a:off x="3353329" y="1605299"/>
            <a:ext cx="911657" cy="908869"/>
          </a:xfrm>
          <a:prstGeom prst="rect">
            <a:avLst/>
          </a:prstGeom>
          <a:solidFill>
            <a:srgbClr val="FB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9F78463-1DEF-433E-85EA-F8C3C819F516}"/>
              </a:ext>
            </a:extLst>
          </p:cNvPr>
          <p:cNvCxnSpPr>
            <a:cxnSpLocks/>
          </p:cNvCxnSpPr>
          <p:nvPr/>
        </p:nvCxnSpPr>
        <p:spPr>
          <a:xfrm>
            <a:off x="1978640" y="2061603"/>
            <a:ext cx="18" cy="2741466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62790E-9E70-45BB-BCB8-7AB82A2417D7}"/>
              </a:ext>
            </a:extLst>
          </p:cNvPr>
          <p:cNvSpPr/>
          <p:nvPr/>
        </p:nvSpPr>
        <p:spPr>
          <a:xfrm>
            <a:off x="4266056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49802F-0001-4D02-8848-FCEBBA1A1440}"/>
              </a:ext>
            </a:extLst>
          </p:cNvPr>
          <p:cNvCxnSpPr>
            <a:cxnSpLocks/>
          </p:cNvCxnSpPr>
          <p:nvPr/>
        </p:nvCxnSpPr>
        <p:spPr>
          <a:xfrm>
            <a:off x="1980015" y="2048175"/>
            <a:ext cx="2745112" cy="0"/>
          </a:xfrm>
          <a:prstGeom prst="line">
            <a:avLst/>
          </a:prstGeom>
          <a:ln w="19050">
            <a:solidFill>
              <a:srgbClr val="FFB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DAECBD0-392D-4B4B-B2C1-073477B4658F}"/>
              </a:ext>
            </a:extLst>
          </p:cNvPr>
          <p:cNvSpPr/>
          <p:nvPr/>
        </p:nvSpPr>
        <p:spPr>
          <a:xfrm>
            <a:off x="6095092" y="3433384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6EF6-E44F-4447-9334-469A2196009C}"/>
              </a:ext>
            </a:extLst>
          </p:cNvPr>
          <p:cNvSpPr/>
          <p:nvPr/>
        </p:nvSpPr>
        <p:spPr>
          <a:xfrm>
            <a:off x="5179844" y="2518643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0A95BE-AA07-4930-81B5-42DF121EBEA4}"/>
              </a:ext>
            </a:extLst>
          </p:cNvPr>
          <p:cNvSpPr/>
          <p:nvPr/>
        </p:nvSpPr>
        <p:spPr>
          <a:xfrm>
            <a:off x="6097753" y="160581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EADBEA-1C2B-400B-B999-93D34D3FF12B}"/>
              </a:ext>
            </a:extLst>
          </p:cNvPr>
          <p:cNvSpPr/>
          <p:nvPr/>
        </p:nvSpPr>
        <p:spPr>
          <a:xfrm>
            <a:off x="5179744" y="160200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73574-B735-40E1-8E8C-F940B46BE009}"/>
              </a:ext>
            </a:extLst>
          </p:cNvPr>
          <p:cNvSpPr/>
          <p:nvPr/>
        </p:nvSpPr>
        <p:spPr>
          <a:xfrm>
            <a:off x="6096445" y="2518032"/>
            <a:ext cx="914432" cy="908869"/>
          </a:xfrm>
          <a:prstGeom prst="rect">
            <a:avLst/>
          </a:prstGeom>
          <a:solidFill>
            <a:srgbClr val="AAF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2E068B-DF46-453E-9071-46F5874A0378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1DE5B4-0DC6-4F0C-9A2A-52DCC246C88F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rgbClr val="50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1BB9A6F-757A-4ADF-B757-837F0A183EF3}"/>
              </a:ext>
            </a:extLst>
          </p:cNvPr>
          <p:cNvSpPr/>
          <p:nvPr/>
        </p:nvSpPr>
        <p:spPr>
          <a:xfrm>
            <a:off x="3355349" y="2517569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BBE8A-EE68-45B6-A642-0D0F56759FC5}"/>
              </a:ext>
            </a:extLst>
          </p:cNvPr>
          <p:cNvSpPr/>
          <p:nvPr/>
        </p:nvSpPr>
        <p:spPr>
          <a:xfrm>
            <a:off x="2440578" y="3432170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3DC12-7EB3-47E3-A476-505F79E74FB8}"/>
              </a:ext>
            </a:extLst>
          </p:cNvPr>
          <p:cNvSpPr/>
          <p:nvPr/>
        </p:nvSpPr>
        <p:spPr>
          <a:xfrm>
            <a:off x="5183483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EC1E33-4597-4541-AE72-07F543BCC181}"/>
              </a:ext>
            </a:extLst>
          </p:cNvPr>
          <p:cNvSpPr/>
          <p:nvPr/>
        </p:nvSpPr>
        <p:spPr>
          <a:xfrm>
            <a:off x="4269248" y="2518398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3078B-6972-49F0-A647-779AE7BFE221}"/>
              </a:ext>
            </a:extLst>
          </p:cNvPr>
          <p:cNvSpPr/>
          <p:nvPr/>
        </p:nvSpPr>
        <p:spPr>
          <a:xfrm>
            <a:off x="4269581" y="3433052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04E49-E115-4435-BB9B-63F8B355C986}"/>
              </a:ext>
            </a:extLst>
          </p:cNvPr>
          <p:cNvSpPr/>
          <p:nvPr/>
        </p:nvSpPr>
        <p:spPr>
          <a:xfrm>
            <a:off x="3355597" y="3432171"/>
            <a:ext cx="911657" cy="908869"/>
          </a:xfrm>
          <a:prstGeom prst="rect">
            <a:avLst/>
          </a:prstGeom>
          <a:solidFill>
            <a:srgbClr val="AA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3092EF-1476-4E62-A06B-16FD4A6141EE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87A134-6B3A-430C-82E1-0CAAA346B5F4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7126B-DCCF-4EEA-8F24-4BFE2FF6199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rgbClr val="82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3193" y="1394458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CEB7AA-0FCC-49AA-966D-D11E34DF4CFE}"/>
              </a:ext>
            </a:extLst>
          </p:cNvPr>
          <p:cNvSpPr txBox="1"/>
          <p:nvPr/>
        </p:nvSpPr>
        <p:spPr>
          <a:xfrm>
            <a:off x="8371707" y="1480709"/>
            <a:ext cx="35365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edges are at integer positions, and pixels are named by their lower left corners (</a:t>
            </a:r>
            <a:r>
              <a:rPr lang="en-US" sz="2000" dirty="0" err="1"/>
              <a:t>i</a:t>
            </a:r>
            <a:r>
              <a:rPr lang="en-US" sz="2000" dirty="0"/>
              <a:t>, j). Pixel centers are at (</a:t>
            </a:r>
            <a:r>
              <a:rPr lang="en-US" sz="2000" dirty="0" err="1"/>
              <a:t>i</a:t>
            </a:r>
            <a:r>
              <a:rPr lang="en-US" sz="2000" dirty="0"/>
              <a:t> + .5, j + .5).</a:t>
            </a:r>
          </a:p>
          <a:p>
            <a:endParaRPr lang="en-US" sz="2000" dirty="0"/>
          </a:p>
          <a:p>
            <a:r>
              <a:rPr lang="en-US" sz="2000" dirty="0"/>
              <a:t>Select pixels whose centers are in the interior of the triangle.</a:t>
            </a:r>
          </a:p>
          <a:p>
            <a:endParaRPr lang="en-US" sz="2000" dirty="0"/>
          </a:p>
          <a:p>
            <a:r>
              <a:rPr lang="en-US" sz="2000" dirty="0"/>
              <a:t>Then add pixels that are on left or top edges.</a:t>
            </a:r>
          </a:p>
          <a:p>
            <a:endParaRPr lang="en-US" sz="2000" dirty="0"/>
          </a:p>
          <a:p>
            <a:r>
              <a:rPr lang="en-US" sz="2000" dirty="0"/>
              <a:t>Note that the right pixel on the top edge is not added because it is on a right edge.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7EAEE-370B-42F5-B5FA-FCF167034FFC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pixel centers inside this </a:t>
            </a:r>
            <a:r>
              <a:rPr lang="en-US" sz="2800" b="1" dirty="0">
                <a:solidFill>
                  <a:srgbClr val="CF0788"/>
                </a:solidFill>
              </a:rPr>
              <a:t>adjacent</a:t>
            </a:r>
            <a:r>
              <a:rPr lang="en-US" sz="2800" dirty="0"/>
              <a:t> triangle, or on its left or top edges.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B36BA1-0FF8-456F-A624-65B13C90EC2B}"/>
              </a:ext>
            </a:extLst>
          </p:cNvPr>
          <p:cNvSpPr/>
          <p:nvPr/>
        </p:nvSpPr>
        <p:spPr>
          <a:xfrm>
            <a:off x="1041907" y="203349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140A04-66E1-48E1-AE93-E02FEAC91682}"/>
              </a:ext>
            </a:extLst>
          </p:cNvPr>
          <p:cNvSpPr/>
          <p:nvPr/>
        </p:nvSpPr>
        <p:spPr>
          <a:xfrm>
            <a:off x="1956205" y="20325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FBF0D7-A6B7-4555-AF24-7A2F7542B43C}"/>
              </a:ext>
            </a:extLst>
          </p:cNvPr>
          <p:cNvSpPr/>
          <p:nvPr/>
        </p:nvSpPr>
        <p:spPr>
          <a:xfrm>
            <a:off x="2867435" y="202932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D4795C-592B-474E-A505-53E7D93D09AC}"/>
              </a:ext>
            </a:extLst>
          </p:cNvPr>
          <p:cNvSpPr/>
          <p:nvPr/>
        </p:nvSpPr>
        <p:spPr>
          <a:xfrm>
            <a:off x="3784237" y="2026929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2D76BB-0FCE-47C6-8CEE-927FA4F432C4}"/>
              </a:ext>
            </a:extLst>
          </p:cNvPr>
          <p:cNvSpPr/>
          <p:nvPr/>
        </p:nvSpPr>
        <p:spPr>
          <a:xfrm>
            <a:off x="4699420" y="202931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11A0C7-5CF6-4E09-8747-E8480E96164F}"/>
              </a:ext>
            </a:extLst>
          </p:cNvPr>
          <p:cNvSpPr/>
          <p:nvPr/>
        </p:nvSpPr>
        <p:spPr>
          <a:xfrm>
            <a:off x="5613826" y="202931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EE9B11-071C-4C9D-AC5F-C41174E12131}"/>
              </a:ext>
            </a:extLst>
          </p:cNvPr>
          <p:cNvSpPr/>
          <p:nvPr/>
        </p:nvSpPr>
        <p:spPr>
          <a:xfrm>
            <a:off x="6528221" y="2031705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7E5E2D-7674-437D-B00F-D68AEADEA643}"/>
              </a:ext>
            </a:extLst>
          </p:cNvPr>
          <p:cNvSpPr/>
          <p:nvPr/>
        </p:nvSpPr>
        <p:spPr>
          <a:xfrm>
            <a:off x="7442624" y="2029312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3A8479-70B5-4902-80C9-E299601908E2}"/>
              </a:ext>
            </a:extLst>
          </p:cNvPr>
          <p:cNvSpPr/>
          <p:nvPr/>
        </p:nvSpPr>
        <p:spPr>
          <a:xfrm>
            <a:off x="1041788" y="2946897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CACE7C-0A2A-43C4-85AF-8F9E94A14A67}"/>
              </a:ext>
            </a:extLst>
          </p:cNvPr>
          <p:cNvSpPr/>
          <p:nvPr/>
        </p:nvSpPr>
        <p:spPr>
          <a:xfrm>
            <a:off x="1956206" y="294451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306755-2806-4C6E-A2E5-9BAEFC114777}"/>
              </a:ext>
            </a:extLst>
          </p:cNvPr>
          <p:cNvSpPr/>
          <p:nvPr/>
        </p:nvSpPr>
        <p:spPr>
          <a:xfrm>
            <a:off x="4699513" y="29439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C84198-2A6A-4858-809E-BF5C6B083572}"/>
              </a:ext>
            </a:extLst>
          </p:cNvPr>
          <p:cNvSpPr/>
          <p:nvPr/>
        </p:nvSpPr>
        <p:spPr>
          <a:xfrm>
            <a:off x="5610651" y="2943318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F6E46B-60CC-4C07-ABAD-D352C890D679}"/>
              </a:ext>
            </a:extLst>
          </p:cNvPr>
          <p:cNvSpPr/>
          <p:nvPr/>
        </p:nvSpPr>
        <p:spPr>
          <a:xfrm>
            <a:off x="6529206" y="2943204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F787C7-A636-4BFF-9749-DDA5B25DE8BB}"/>
              </a:ext>
            </a:extLst>
          </p:cNvPr>
          <p:cNvSpPr/>
          <p:nvPr/>
        </p:nvSpPr>
        <p:spPr>
          <a:xfrm>
            <a:off x="7442092" y="2943086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E3B8B6-F9BC-4447-813B-DE3F61114135}"/>
              </a:ext>
            </a:extLst>
          </p:cNvPr>
          <p:cNvSpPr/>
          <p:nvPr/>
        </p:nvSpPr>
        <p:spPr>
          <a:xfrm>
            <a:off x="3783840" y="2944541"/>
            <a:ext cx="52489" cy="55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A8124B-DF1B-4EDF-9A40-9BDBE21B51F4}"/>
              </a:ext>
            </a:extLst>
          </p:cNvPr>
          <p:cNvSpPr/>
          <p:nvPr/>
        </p:nvSpPr>
        <p:spPr>
          <a:xfrm>
            <a:off x="2869475" y="29448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DCA3C3-E0FE-4ED6-B599-AF79D8FD79FC}"/>
              </a:ext>
            </a:extLst>
          </p:cNvPr>
          <p:cNvSpPr/>
          <p:nvPr/>
        </p:nvSpPr>
        <p:spPr>
          <a:xfrm>
            <a:off x="1042010" y="385786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441E8-C1E1-4DBF-87AC-26CF41A1E3DB}"/>
              </a:ext>
            </a:extLst>
          </p:cNvPr>
          <p:cNvSpPr/>
          <p:nvPr/>
        </p:nvSpPr>
        <p:spPr>
          <a:xfrm>
            <a:off x="1955161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93F1ED-87C8-4ECB-8471-01D5B1B2121B}"/>
              </a:ext>
            </a:extLst>
          </p:cNvPr>
          <p:cNvSpPr/>
          <p:nvPr/>
        </p:nvSpPr>
        <p:spPr>
          <a:xfrm>
            <a:off x="3326675" y="3402097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8E0373A-663B-4306-9775-2E4463CF5435}"/>
              </a:ext>
            </a:extLst>
          </p:cNvPr>
          <p:cNvSpPr/>
          <p:nvPr/>
        </p:nvSpPr>
        <p:spPr>
          <a:xfrm>
            <a:off x="2869402" y="385764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D15150-C641-44F1-91F2-F7721146DFFF}"/>
              </a:ext>
            </a:extLst>
          </p:cNvPr>
          <p:cNvSpPr/>
          <p:nvPr/>
        </p:nvSpPr>
        <p:spPr>
          <a:xfrm>
            <a:off x="3783874" y="38592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636375-4BF1-4A9A-B1B9-9C9F47CD2BCA}"/>
              </a:ext>
            </a:extLst>
          </p:cNvPr>
          <p:cNvSpPr/>
          <p:nvPr/>
        </p:nvSpPr>
        <p:spPr>
          <a:xfrm>
            <a:off x="4698594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401EA8-179C-4270-9F0A-EE88DA2CCC43}"/>
              </a:ext>
            </a:extLst>
          </p:cNvPr>
          <p:cNvSpPr/>
          <p:nvPr/>
        </p:nvSpPr>
        <p:spPr>
          <a:xfrm>
            <a:off x="5613029" y="385909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52F56B-2BF9-456B-A926-D34FB4DA3FFA}"/>
              </a:ext>
            </a:extLst>
          </p:cNvPr>
          <p:cNvSpPr/>
          <p:nvPr/>
        </p:nvSpPr>
        <p:spPr>
          <a:xfrm>
            <a:off x="3783871" y="4773708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237002-100B-4A02-9B6D-5D0CB6C19977}"/>
              </a:ext>
            </a:extLst>
          </p:cNvPr>
          <p:cNvSpPr/>
          <p:nvPr/>
        </p:nvSpPr>
        <p:spPr>
          <a:xfrm>
            <a:off x="6529224" y="385948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568565-8173-43E5-B17A-6B135A9CAE5C}"/>
              </a:ext>
            </a:extLst>
          </p:cNvPr>
          <p:cNvSpPr/>
          <p:nvPr/>
        </p:nvSpPr>
        <p:spPr>
          <a:xfrm>
            <a:off x="4698274" y="4773699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F40071A-326A-4D13-A4BB-ECE0EFCB03FE}"/>
              </a:ext>
            </a:extLst>
          </p:cNvPr>
          <p:cNvSpPr/>
          <p:nvPr/>
        </p:nvSpPr>
        <p:spPr>
          <a:xfrm>
            <a:off x="7442429" y="3860443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D80D6C-B4C9-49A5-8116-E1F951D596E9}"/>
              </a:ext>
            </a:extLst>
          </p:cNvPr>
          <p:cNvSpPr/>
          <p:nvPr/>
        </p:nvSpPr>
        <p:spPr>
          <a:xfrm>
            <a:off x="1956200" y="4777881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0359678-7F6E-49E5-BE81-4C43C0EB13CE}"/>
              </a:ext>
            </a:extLst>
          </p:cNvPr>
          <p:cNvSpPr/>
          <p:nvPr/>
        </p:nvSpPr>
        <p:spPr>
          <a:xfrm>
            <a:off x="7450444" y="47737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E7FA3C1-F9DD-44C1-942A-3C2911723A2A}"/>
              </a:ext>
            </a:extLst>
          </p:cNvPr>
          <p:cNvSpPr/>
          <p:nvPr/>
        </p:nvSpPr>
        <p:spPr>
          <a:xfrm>
            <a:off x="6528948" y="47754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D56F54-0E26-49FF-9FA3-A1DF658E1367}"/>
              </a:ext>
            </a:extLst>
          </p:cNvPr>
          <p:cNvSpPr/>
          <p:nvPr/>
        </p:nvSpPr>
        <p:spPr>
          <a:xfrm>
            <a:off x="3786051" y="568832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66416A-EC0B-4C8A-BF48-237D56C6799D}"/>
              </a:ext>
            </a:extLst>
          </p:cNvPr>
          <p:cNvSpPr/>
          <p:nvPr/>
        </p:nvSpPr>
        <p:spPr>
          <a:xfrm>
            <a:off x="5614492" y="568920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7791F9C-CE71-4AB7-908C-50577DDC4F10}"/>
              </a:ext>
            </a:extLst>
          </p:cNvPr>
          <p:cNvSpPr/>
          <p:nvPr/>
        </p:nvSpPr>
        <p:spPr>
          <a:xfrm>
            <a:off x="5614809" y="4776263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9466BD-7BF5-4168-A833-120DB17CC089}"/>
              </a:ext>
            </a:extLst>
          </p:cNvPr>
          <p:cNvSpPr/>
          <p:nvPr/>
        </p:nvSpPr>
        <p:spPr>
          <a:xfrm>
            <a:off x="7443631" y="5690680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E8347A-1072-4B8A-A540-5663656123B2}"/>
              </a:ext>
            </a:extLst>
          </p:cNvPr>
          <p:cNvSpPr/>
          <p:nvPr/>
        </p:nvSpPr>
        <p:spPr>
          <a:xfrm>
            <a:off x="6528549" y="5691018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341F9F-F769-47BD-95E5-F4CA49EBBEAD}"/>
              </a:ext>
            </a:extLst>
          </p:cNvPr>
          <p:cNvSpPr/>
          <p:nvPr/>
        </p:nvSpPr>
        <p:spPr>
          <a:xfrm>
            <a:off x="1040615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8C61A4-6840-4825-8A5A-DCF02648708A}"/>
              </a:ext>
            </a:extLst>
          </p:cNvPr>
          <p:cNvSpPr/>
          <p:nvPr/>
        </p:nvSpPr>
        <p:spPr>
          <a:xfrm>
            <a:off x="2869449" y="4773706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BA0660-7621-4FC8-BF91-1A3345C7A2D5}"/>
              </a:ext>
            </a:extLst>
          </p:cNvPr>
          <p:cNvSpPr/>
          <p:nvPr/>
        </p:nvSpPr>
        <p:spPr>
          <a:xfrm>
            <a:off x="2869451" y="5685732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4073E2-8736-401D-99F8-BC502C71EF67}"/>
              </a:ext>
            </a:extLst>
          </p:cNvPr>
          <p:cNvSpPr/>
          <p:nvPr/>
        </p:nvSpPr>
        <p:spPr>
          <a:xfrm>
            <a:off x="1040614" y="568573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FB5969-0342-45ED-828D-D790260C7890}"/>
              </a:ext>
            </a:extLst>
          </p:cNvPr>
          <p:cNvSpPr/>
          <p:nvPr/>
        </p:nvSpPr>
        <p:spPr>
          <a:xfrm>
            <a:off x="1955027" y="5688110"/>
            <a:ext cx="52480" cy="56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E1E836E-6D32-4F50-AE17-2001423DCF87}"/>
              </a:ext>
            </a:extLst>
          </p:cNvPr>
          <p:cNvCxnSpPr>
            <a:cxnSpLocks/>
            <a:stCxn id="115" idx="3"/>
          </p:cNvCxnSpPr>
          <p:nvPr/>
        </p:nvCxnSpPr>
        <p:spPr>
          <a:xfrm flipH="1">
            <a:off x="3353789" y="4812739"/>
            <a:ext cx="4103350" cy="1358331"/>
          </a:xfrm>
          <a:prstGeom prst="line">
            <a:avLst/>
          </a:prstGeom>
          <a:ln w="19050">
            <a:solidFill>
              <a:srgbClr val="C80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4EE914C-6B0D-4180-93AF-140ABDFAA3A6}"/>
              </a:ext>
            </a:extLst>
          </p:cNvPr>
          <p:cNvSpPr/>
          <p:nvPr/>
        </p:nvSpPr>
        <p:spPr>
          <a:xfrm>
            <a:off x="4698652" y="5689884"/>
            <a:ext cx="52535" cy="51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0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60F362-9DC0-489A-85AB-34F79B369E99}"/>
              </a:ext>
            </a:extLst>
          </p:cNvPr>
          <p:cNvCxnSpPr>
            <a:cxnSpLocks/>
          </p:cNvCxnSpPr>
          <p:nvPr/>
        </p:nvCxnSpPr>
        <p:spPr>
          <a:xfrm>
            <a:off x="1980837" y="4801451"/>
            <a:ext cx="1372553" cy="1371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815D83-D4D6-4A3A-8DB5-B23AB7BB3E0A}"/>
              </a:ext>
            </a:extLst>
          </p:cNvPr>
          <p:cNvCxnSpPr>
            <a:cxnSpLocks/>
          </p:cNvCxnSpPr>
          <p:nvPr/>
        </p:nvCxnSpPr>
        <p:spPr>
          <a:xfrm>
            <a:off x="1986541" y="2047458"/>
            <a:ext cx="0" cy="2755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BF28A9-F61F-4290-A313-2DCCD1E4F01C}"/>
              </a:ext>
            </a:extLst>
          </p:cNvPr>
          <p:cNvCxnSpPr>
            <a:cxnSpLocks/>
          </p:cNvCxnSpPr>
          <p:nvPr/>
        </p:nvCxnSpPr>
        <p:spPr>
          <a:xfrm>
            <a:off x="1980015" y="2056058"/>
            <a:ext cx="2745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65F70-C482-4ED5-B522-9F62891C5E06}"/>
              </a:ext>
            </a:extLst>
          </p:cNvPr>
          <p:cNvCxnSpPr>
            <a:cxnSpLocks/>
          </p:cNvCxnSpPr>
          <p:nvPr/>
        </p:nvCxnSpPr>
        <p:spPr>
          <a:xfrm>
            <a:off x="4723757" y="2057252"/>
            <a:ext cx="2745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F90783-1441-49E5-9DCC-EFFE502781A5}"/>
              </a:ext>
            </a:extLst>
          </p:cNvPr>
          <p:cNvCxnSpPr>
            <a:cxnSpLocks/>
          </p:cNvCxnSpPr>
          <p:nvPr/>
        </p:nvCxnSpPr>
        <p:spPr>
          <a:xfrm flipH="1" flipV="1">
            <a:off x="7468869" y="2057140"/>
            <a:ext cx="1055" cy="2744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31FDAC-AE7F-4B90-BD58-571B0DA82851}"/>
              </a:ext>
            </a:extLst>
          </p:cNvPr>
          <p:cNvCxnSpPr>
            <a:cxnSpLocks/>
          </p:cNvCxnSpPr>
          <p:nvPr/>
        </p:nvCxnSpPr>
        <p:spPr>
          <a:xfrm flipH="1">
            <a:off x="1980015" y="4801789"/>
            <a:ext cx="5487484" cy="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A0C8D6-6384-4D0D-ABF7-B5744BF57C33}"/>
              </a:ext>
            </a:extLst>
          </p:cNvPr>
          <p:cNvCxnSpPr>
            <a:cxnSpLocks/>
          </p:cNvCxnSpPr>
          <p:nvPr/>
        </p:nvCxnSpPr>
        <p:spPr>
          <a:xfrm>
            <a:off x="4725170" y="2057864"/>
            <a:ext cx="2744256" cy="2744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4C05F2-D006-46D1-97A2-779A1A555F37}"/>
              </a:ext>
            </a:extLst>
          </p:cNvPr>
          <p:cNvCxnSpPr>
            <a:cxnSpLocks/>
          </p:cNvCxnSpPr>
          <p:nvPr/>
        </p:nvCxnSpPr>
        <p:spPr>
          <a:xfrm flipH="1">
            <a:off x="1982946" y="2057864"/>
            <a:ext cx="2743213" cy="2745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3EBF7-2F74-4DF2-8EEC-4C53A8BEE703}"/>
              </a:ext>
            </a:extLst>
          </p:cNvPr>
          <p:cNvCxnSpPr>
            <a:cxnSpLocks/>
          </p:cNvCxnSpPr>
          <p:nvPr/>
        </p:nvCxnSpPr>
        <p:spPr>
          <a:xfrm flipH="1">
            <a:off x="3353789" y="4812275"/>
            <a:ext cx="4113710" cy="1358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3AB13C-BE74-4EB6-AFC2-D5B0E182FA24}"/>
              </a:ext>
            </a:extLst>
          </p:cNvPr>
          <p:cNvSpPr txBox="1"/>
          <p:nvPr/>
        </p:nvSpPr>
        <p:spPr>
          <a:xfrm>
            <a:off x="1797117" y="481166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EC56D-9599-4125-A1F6-2F9E24A51888}"/>
              </a:ext>
            </a:extLst>
          </p:cNvPr>
          <p:cNvSpPr txBox="1"/>
          <p:nvPr/>
        </p:nvSpPr>
        <p:spPr>
          <a:xfrm>
            <a:off x="7480599" y="1596833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5DDD4-ACEF-4439-8CCE-3B81D2AD0FD2}"/>
              </a:ext>
            </a:extLst>
          </p:cNvPr>
          <p:cNvSpPr txBox="1"/>
          <p:nvPr/>
        </p:nvSpPr>
        <p:spPr>
          <a:xfrm>
            <a:off x="3157062" y="617107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D690C-0FB5-4417-9006-8B47E86E6A61}"/>
              </a:ext>
            </a:extLst>
          </p:cNvPr>
          <p:cNvSpPr txBox="1"/>
          <p:nvPr/>
        </p:nvSpPr>
        <p:spPr>
          <a:xfrm>
            <a:off x="1587765" y="167606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DD8A-1241-4536-A1D9-1D6ACCB65C48}"/>
              </a:ext>
            </a:extLst>
          </p:cNvPr>
          <p:cNvSpPr txBox="1"/>
          <p:nvPr/>
        </p:nvSpPr>
        <p:spPr>
          <a:xfrm>
            <a:off x="7671288" y="453984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919BE-468D-40EB-874C-0F7A189E2F6D}"/>
              </a:ext>
            </a:extLst>
          </p:cNvPr>
          <p:cNvSpPr txBox="1"/>
          <p:nvPr/>
        </p:nvSpPr>
        <p:spPr>
          <a:xfrm>
            <a:off x="4521381" y="153290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AD8D23-626D-4129-A3C3-F1D0E5B3DD42}"/>
              </a:ext>
            </a:extLst>
          </p:cNvPr>
          <p:cNvCxnSpPr>
            <a:cxnSpLocks/>
          </p:cNvCxnSpPr>
          <p:nvPr/>
        </p:nvCxnSpPr>
        <p:spPr>
          <a:xfrm flipH="1">
            <a:off x="1059180" y="4799646"/>
            <a:ext cx="927361" cy="919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E3291E-AC0E-42C3-8D28-86BE7BB27B76}"/>
              </a:ext>
            </a:extLst>
          </p:cNvPr>
          <p:cNvSpPr txBox="1"/>
          <p:nvPr/>
        </p:nvSpPr>
        <p:spPr>
          <a:xfrm>
            <a:off x="774415" y="5684201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2F423F-CA0B-425D-8C09-091FA74083B2}"/>
              </a:ext>
            </a:extLst>
          </p:cNvPr>
          <p:cNvCxnSpPr/>
          <p:nvPr/>
        </p:nvCxnSpPr>
        <p:spPr>
          <a:xfrm flipH="1">
            <a:off x="1059180" y="2056058"/>
            <a:ext cx="920835" cy="3662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597655-2D9E-401F-BF71-88B19BC82E78}"/>
              </a:ext>
            </a:extLst>
          </p:cNvPr>
          <p:cNvSpPr txBox="1"/>
          <p:nvPr/>
        </p:nvSpPr>
        <p:spPr>
          <a:xfrm>
            <a:off x="325926" y="299942"/>
            <a:ext cx="1154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Five triangles to scan convert for homework. I added triangle</a:t>
            </a:r>
          </a:p>
          <a:p>
            <a:r>
              <a:rPr lang="en-US" sz="3600" dirty="0"/>
              <a:t>ADG so that there would be one to divide in two. </a:t>
            </a:r>
          </a:p>
        </p:txBody>
      </p:sp>
    </p:spTree>
    <p:extLst>
      <p:ext uri="{BB962C8B-B14F-4D97-AF65-F5344CB8AC3E}">
        <p14:creationId xmlns:p14="http://schemas.microsoft.com/office/powerpoint/2010/main" val="1361310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609D9D-B7EF-4762-859F-679E14888BAA}"/>
              </a:ext>
            </a:extLst>
          </p:cNvPr>
          <p:cNvSpPr txBox="1"/>
          <p:nvPr/>
        </p:nvSpPr>
        <p:spPr>
          <a:xfrm>
            <a:off x="706055" y="394692"/>
            <a:ext cx="1115799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// Describing triangles by vertex indices</a:t>
            </a:r>
          </a:p>
          <a:p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triangles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// ABC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// ADB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// BEC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// ACF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 // ADG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74.5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175.5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// A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224.5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325.5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// B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374.5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175.5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// C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74.5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325.5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// D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374.5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325.5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// E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150.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100.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 // F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25.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125.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 // G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       // Q, other vertex on the horizontal cutting line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7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2597655-2D9E-401F-BF71-88B19BC82E78}"/>
              </a:ext>
            </a:extLst>
          </p:cNvPr>
          <p:cNvSpPr txBox="1"/>
          <p:nvPr/>
        </p:nvSpPr>
        <p:spPr>
          <a:xfrm>
            <a:off x="187026" y="299942"/>
            <a:ext cx="1183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i_top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bottom_y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3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i_left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xright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6F429A9-498D-4DEC-A10D-859DC232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" r="630"/>
          <a:stretch/>
        </p:blipFill>
        <p:spPr>
          <a:xfrm>
            <a:off x="1589129" y="1844039"/>
            <a:ext cx="8956952" cy="47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50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2597655-2D9E-401F-BF71-88B19BC82E78}"/>
              </a:ext>
            </a:extLst>
          </p:cNvPr>
          <p:cNvSpPr txBox="1"/>
          <p:nvPr/>
        </p:nvSpPr>
        <p:spPr>
          <a:xfrm>
            <a:off x="187026" y="299942"/>
            <a:ext cx="1200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i_top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bottom_y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3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i_left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xright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429A9-498D-4DEC-A10D-859DC232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t="4119" r="511" b="-138"/>
          <a:stretch/>
        </p:blipFill>
        <p:spPr>
          <a:xfrm>
            <a:off x="1584960" y="1836360"/>
            <a:ext cx="8953500" cy="47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66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765D-2453-4D96-9971-463F6C77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image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51FCA0-70C1-4742-91E7-37EC92DA3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34949" y="1196084"/>
            <a:ext cx="6886544" cy="4998786"/>
          </a:xfrm>
        </p:spPr>
      </p:pic>
    </p:spTree>
    <p:extLst>
      <p:ext uri="{BB962C8B-B14F-4D97-AF65-F5344CB8AC3E}">
        <p14:creationId xmlns:p14="http://schemas.microsoft.com/office/powerpoint/2010/main" val="4039962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6985-E79B-498B-8190-7B7CA83F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899"/>
            <a:ext cx="10515600" cy="2055346"/>
          </a:xfrm>
        </p:spPr>
        <p:txBody>
          <a:bodyPr>
            <a:normAutofit/>
          </a:bodyPr>
          <a:lstStyle/>
          <a:p>
            <a:r>
              <a:rPr lang="en-US" sz="3600" dirty="0"/>
              <a:t>Because CRT raster scans were one scan line at a time, from top to bottom, and from left to right on each scan line, it is traditional to scan convert polygons that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A34-1395-4D55-811F-DDD83ED3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799"/>
            <a:ext cx="10515600" cy="35861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63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A34-1395-4D55-811F-DDD83ED3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17" y="820735"/>
            <a:ext cx="4522694" cy="1572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top_y</a:t>
            </a:r>
            <a:r>
              <a:rPr lang="en-US" dirty="0"/>
              <a:t> be the y coordinate of the top vertex, and let </a:t>
            </a:r>
            <a:r>
              <a:rPr lang="en-US" dirty="0" err="1"/>
              <a:t>bottom_y</a:t>
            </a:r>
            <a:r>
              <a:rPr lang="en-US" dirty="0"/>
              <a:t> be the y coordinate of the bottom vertex.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57F0E-F6D1-416E-9F73-2BB98A88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048"/>
            <a:ext cx="10515600" cy="24204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B3713A-DF36-4F32-8136-2CB14635A6F6}"/>
              </a:ext>
            </a:extLst>
          </p:cNvPr>
          <p:cNvCxnSpPr>
            <a:cxnSpLocks/>
          </p:cNvCxnSpPr>
          <p:nvPr/>
        </p:nvCxnSpPr>
        <p:spPr>
          <a:xfrm>
            <a:off x="7010397" y="5258349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3B9FA-72E0-48EF-B10E-574436F2C5A9}"/>
              </a:ext>
            </a:extLst>
          </p:cNvPr>
          <p:cNvCxnSpPr>
            <a:cxnSpLocks/>
          </p:cNvCxnSpPr>
          <p:nvPr/>
        </p:nvCxnSpPr>
        <p:spPr>
          <a:xfrm>
            <a:off x="7010397" y="3429397"/>
            <a:ext cx="4572000" cy="2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D5B985-5737-49EB-A845-0AA433633781}"/>
              </a:ext>
            </a:extLst>
          </p:cNvPr>
          <p:cNvCxnSpPr>
            <a:cxnSpLocks/>
          </p:cNvCxnSpPr>
          <p:nvPr/>
        </p:nvCxnSpPr>
        <p:spPr>
          <a:xfrm>
            <a:off x="7010397" y="4346321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C2220-3469-41D7-9898-18F589153CB9}"/>
              </a:ext>
            </a:extLst>
          </p:cNvPr>
          <p:cNvCxnSpPr>
            <a:cxnSpLocks/>
          </p:cNvCxnSpPr>
          <p:nvPr/>
        </p:nvCxnSpPr>
        <p:spPr>
          <a:xfrm flipV="1">
            <a:off x="7010397" y="1600688"/>
            <a:ext cx="4572002" cy="31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B72FF-5498-4CDC-952A-3E3B0884CED8}"/>
              </a:ext>
            </a:extLst>
          </p:cNvPr>
          <p:cNvCxnSpPr>
            <a:cxnSpLocks/>
          </p:cNvCxnSpPr>
          <p:nvPr/>
        </p:nvCxnSpPr>
        <p:spPr>
          <a:xfrm>
            <a:off x="7010397" y="2515807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3AB47-C5E1-4E07-895F-9B8F2DD312D7}"/>
              </a:ext>
            </a:extLst>
          </p:cNvPr>
          <p:cNvCxnSpPr>
            <a:cxnSpLocks/>
          </p:cNvCxnSpPr>
          <p:nvPr/>
        </p:nvCxnSpPr>
        <p:spPr>
          <a:xfrm>
            <a:off x="11582397" y="1600042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FD401-2778-47FB-BAFA-5F4057EB238B}"/>
              </a:ext>
            </a:extLst>
          </p:cNvPr>
          <p:cNvCxnSpPr>
            <a:cxnSpLocks/>
          </p:cNvCxnSpPr>
          <p:nvPr/>
        </p:nvCxnSpPr>
        <p:spPr>
          <a:xfrm>
            <a:off x="106679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D13F7-A034-406D-BE93-7A2E48BE45AF}"/>
              </a:ext>
            </a:extLst>
          </p:cNvPr>
          <p:cNvCxnSpPr>
            <a:cxnSpLocks/>
          </p:cNvCxnSpPr>
          <p:nvPr/>
        </p:nvCxnSpPr>
        <p:spPr>
          <a:xfrm>
            <a:off x="975245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81279-C391-4030-BB92-5995F6810A3B}"/>
              </a:ext>
            </a:extLst>
          </p:cNvPr>
          <p:cNvCxnSpPr>
            <a:cxnSpLocks/>
          </p:cNvCxnSpPr>
          <p:nvPr/>
        </p:nvCxnSpPr>
        <p:spPr>
          <a:xfrm>
            <a:off x="88391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08220-8FB2-4AB4-9349-6D8A0D6ED5D5}"/>
              </a:ext>
            </a:extLst>
          </p:cNvPr>
          <p:cNvCxnSpPr>
            <a:cxnSpLocks/>
          </p:cNvCxnSpPr>
          <p:nvPr/>
        </p:nvCxnSpPr>
        <p:spPr>
          <a:xfrm>
            <a:off x="7925334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BCE1B7-17D3-4F81-9DC9-BAB49A615E5D}"/>
              </a:ext>
            </a:extLst>
          </p:cNvPr>
          <p:cNvCxnSpPr>
            <a:cxnSpLocks/>
          </p:cNvCxnSpPr>
          <p:nvPr/>
        </p:nvCxnSpPr>
        <p:spPr>
          <a:xfrm>
            <a:off x="7010397" y="1183341"/>
            <a:ext cx="0" cy="5379384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5A2E48-5F52-45C9-93E4-FCD6C6017EE6}"/>
              </a:ext>
            </a:extLst>
          </p:cNvPr>
          <p:cNvCxnSpPr>
            <a:cxnSpLocks/>
          </p:cNvCxnSpPr>
          <p:nvPr/>
        </p:nvCxnSpPr>
        <p:spPr>
          <a:xfrm flipH="1">
            <a:off x="6616065" y="6174498"/>
            <a:ext cx="5268480" cy="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5559A1-9123-4A40-A330-18E498A0ED86}"/>
              </a:ext>
            </a:extLst>
          </p:cNvPr>
          <p:cNvSpPr/>
          <p:nvPr/>
        </p:nvSpPr>
        <p:spPr>
          <a:xfrm>
            <a:off x="7721602" y="1830155"/>
            <a:ext cx="3134264" cy="3124163"/>
          </a:xfrm>
          <a:prstGeom prst="triangle">
            <a:avLst>
              <a:gd name="adj" fmla="val 649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EA5A5-1DBF-4E72-B051-BACD8E97D2C8}"/>
              </a:ext>
            </a:extLst>
          </p:cNvPr>
          <p:cNvCxnSpPr>
            <a:cxnSpLocks/>
          </p:cNvCxnSpPr>
          <p:nvPr/>
        </p:nvCxnSpPr>
        <p:spPr>
          <a:xfrm>
            <a:off x="6785615" y="525834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924D9-8608-4D7C-817C-4B4F05C594DB}"/>
              </a:ext>
            </a:extLst>
          </p:cNvPr>
          <p:cNvCxnSpPr>
            <a:cxnSpLocks/>
          </p:cNvCxnSpPr>
          <p:nvPr/>
        </p:nvCxnSpPr>
        <p:spPr>
          <a:xfrm>
            <a:off x="6785612" y="251580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57D44-DF3F-479B-9C0A-62B3F81F507F}"/>
              </a:ext>
            </a:extLst>
          </p:cNvPr>
          <p:cNvCxnSpPr>
            <a:cxnSpLocks/>
          </p:cNvCxnSpPr>
          <p:nvPr/>
        </p:nvCxnSpPr>
        <p:spPr>
          <a:xfrm>
            <a:off x="6785612" y="3429000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59B61B-E7A6-47AA-B0D2-F7FB88A462A3}"/>
              </a:ext>
            </a:extLst>
          </p:cNvPr>
          <p:cNvCxnSpPr>
            <a:cxnSpLocks/>
          </p:cNvCxnSpPr>
          <p:nvPr/>
        </p:nvCxnSpPr>
        <p:spPr>
          <a:xfrm>
            <a:off x="6785612" y="4344341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2120BE-F7DC-47D0-99D4-F47E4CA6B1C8}"/>
              </a:ext>
            </a:extLst>
          </p:cNvPr>
          <p:cNvCxnSpPr>
            <a:cxnSpLocks/>
          </p:cNvCxnSpPr>
          <p:nvPr/>
        </p:nvCxnSpPr>
        <p:spPr>
          <a:xfrm>
            <a:off x="6785612" y="160392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315830-8ED7-411E-AA25-865EED039460}"/>
              </a:ext>
            </a:extLst>
          </p:cNvPr>
          <p:cNvSpPr txBox="1"/>
          <p:nvPr/>
        </p:nvSpPr>
        <p:spPr>
          <a:xfrm>
            <a:off x="6831107" y="74383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98F304-241F-48C4-A78E-7EBCA44EF994}"/>
              </a:ext>
            </a:extLst>
          </p:cNvPr>
          <p:cNvSpPr txBox="1"/>
          <p:nvPr/>
        </p:nvSpPr>
        <p:spPr>
          <a:xfrm>
            <a:off x="11866046" y="594366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88B471-B530-4EE8-B1E5-B377B721EF8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785612" y="4954318"/>
            <a:ext cx="93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9EC7A3-D260-49EC-8E5D-678CF1719EE3}"/>
              </a:ext>
            </a:extLst>
          </p:cNvPr>
          <p:cNvCxnSpPr>
            <a:cxnSpLocks/>
          </p:cNvCxnSpPr>
          <p:nvPr/>
        </p:nvCxnSpPr>
        <p:spPr>
          <a:xfrm flipH="1">
            <a:off x="6785612" y="1826991"/>
            <a:ext cx="2966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7AF671-B65A-45F6-BA9C-C873C1219551}"/>
              </a:ext>
            </a:extLst>
          </p:cNvPr>
          <p:cNvSpPr txBox="1"/>
          <p:nvPr/>
        </p:nvSpPr>
        <p:spPr>
          <a:xfrm>
            <a:off x="6081190" y="1579402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top_y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DE951-5516-47EF-935B-E2FA6F795B02}"/>
              </a:ext>
            </a:extLst>
          </p:cNvPr>
          <p:cNvSpPr txBox="1"/>
          <p:nvPr/>
        </p:nvSpPr>
        <p:spPr>
          <a:xfrm>
            <a:off x="5650227" y="472188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bottom_y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32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BA1A-3A34-4707-8C11-50879509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rectangles of size 5 by 5, draw orange and blue dots at different positions on the screen.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B886-394D-4206-8454-F8790EA1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and modify DrawRectangle.html and DrawRectangle.</a:t>
            </a:r>
            <a:r>
              <a:rPr lang="en-US"/>
              <a:t>js .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55FAF04-7122-4D7F-B0B9-BE206DDDD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29" y="2506660"/>
            <a:ext cx="456003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85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A34-1395-4D55-811F-DDD83ED3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17" y="820734"/>
            <a:ext cx="4522694" cy="5368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top_y</a:t>
            </a:r>
            <a:r>
              <a:rPr lang="en-US" dirty="0"/>
              <a:t> be the y coordinate of the top vertex, and let </a:t>
            </a:r>
            <a:r>
              <a:rPr lang="en-US" dirty="0" err="1"/>
              <a:t>bottom_y</a:t>
            </a:r>
            <a:r>
              <a:rPr lang="en-US" dirty="0"/>
              <a:t> be the y coordinate of the bottom vertex. </a:t>
            </a:r>
          </a:p>
          <a:p>
            <a:pPr marL="0" indent="0">
              <a:buNone/>
            </a:pPr>
            <a:r>
              <a:rPr lang="en-US" dirty="0"/>
              <a:t>To find which blue scan lines through pixel centers can have fragments in the triangle find the largest integer </a:t>
            </a:r>
            <a:r>
              <a:rPr lang="en-US" dirty="0" err="1"/>
              <a:t>i_top</a:t>
            </a:r>
            <a:r>
              <a:rPr lang="en-US" dirty="0"/>
              <a:t> so that</a:t>
            </a:r>
          </a:p>
          <a:p>
            <a:pPr marL="0" indent="0" algn="ctr">
              <a:buNone/>
            </a:pPr>
            <a:r>
              <a:rPr lang="en-US" dirty="0" err="1"/>
              <a:t>i_top</a:t>
            </a:r>
            <a:r>
              <a:rPr lang="en-US" dirty="0"/>
              <a:t> + .5 &lt;= </a:t>
            </a:r>
            <a:r>
              <a:rPr lang="en-US" dirty="0" err="1"/>
              <a:t>top_y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i_top</a:t>
            </a:r>
            <a:r>
              <a:rPr lang="en-US" dirty="0"/>
              <a:t> &lt;= </a:t>
            </a:r>
            <a:r>
              <a:rPr lang="en-US" dirty="0" err="1"/>
              <a:t>top_y</a:t>
            </a:r>
            <a:r>
              <a:rPr lang="en-US" dirty="0"/>
              <a:t> - .5</a:t>
            </a:r>
          </a:p>
          <a:p>
            <a:pPr marL="0" indent="0">
              <a:buNone/>
            </a:pPr>
            <a:r>
              <a:rPr lang="en-US" dirty="0"/>
              <a:t>so</a:t>
            </a:r>
          </a:p>
          <a:p>
            <a:pPr marL="0" indent="0" algn="ctr">
              <a:buNone/>
            </a:pPr>
            <a:r>
              <a:rPr lang="en-US" dirty="0" err="1"/>
              <a:t>i_top</a:t>
            </a:r>
            <a:r>
              <a:rPr lang="en-US" dirty="0"/>
              <a:t> = floor(</a:t>
            </a:r>
            <a:r>
              <a:rPr lang="en-US" dirty="0" err="1"/>
              <a:t>top_y</a:t>
            </a:r>
            <a:r>
              <a:rPr lang="en-US" dirty="0"/>
              <a:t> - .5)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57F0E-F6D1-416E-9F73-2BB98A88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048"/>
            <a:ext cx="10515600" cy="24204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B3713A-DF36-4F32-8136-2CB14635A6F6}"/>
              </a:ext>
            </a:extLst>
          </p:cNvPr>
          <p:cNvCxnSpPr>
            <a:cxnSpLocks/>
          </p:cNvCxnSpPr>
          <p:nvPr/>
        </p:nvCxnSpPr>
        <p:spPr>
          <a:xfrm>
            <a:off x="7010397" y="5258349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3B9FA-72E0-48EF-B10E-574436F2C5A9}"/>
              </a:ext>
            </a:extLst>
          </p:cNvPr>
          <p:cNvCxnSpPr>
            <a:cxnSpLocks/>
          </p:cNvCxnSpPr>
          <p:nvPr/>
        </p:nvCxnSpPr>
        <p:spPr>
          <a:xfrm>
            <a:off x="7010397" y="3429397"/>
            <a:ext cx="4572000" cy="2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D5B985-5737-49EB-A845-0AA433633781}"/>
              </a:ext>
            </a:extLst>
          </p:cNvPr>
          <p:cNvCxnSpPr>
            <a:cxnSpLocks/>
          </p:cNvCxnSpPr>
          <p:nvPr/>
        </p:nvCxnSpPr>
        <p:spPr>
          <a:xfrm>
            <a:off x="7010397" y="4346321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C2220-3469-41D7-9898-18F589153CB9}"/>
              </a:ext>
            </a:extLst>
          </p:cNvPr>
          <p:cNvCxnSpPr>
            <a:cxnSpLocks/>
          </p:cNvCxnSpPr>
          <p:nvPr/>
        </p:nvCxnSpPr>
        <p:spPr>
          <a:xfrm flipV="1">
            <a:off x="7010397" y="1600688"/>
            <a:ext cx="4572002" cy="31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B72FF-5498-4CDC-952A-3E3B0884CED8}"/>
              </a:ext>
            </a:extLst>
          </p:cNvPr>
          <p:cNvCxnSpPr>
            <a:cxnSpLocks/>
          </p:cNvCxnSpPr>
          <p:nvPr/>
        </p:nvCxnSpPr>
        <p:spPr>
          <a:xfrm>
            <a:off x="7010397" y="2515807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3AB47-C5E1-4E07-895F-9B8F2DD312D7}"/>
              </a:ext>
            </a:extLst>
          </p:cNvPr>
          <p:cNvCxnSpPr>
            <a:cxnSpLocks/>
          </p:cNvCxnSpPr>
          <p:nvPr/>
        </p:nvCxnSpPr>
        <p:spPr>
          <a:xfrm>
            <a:off x="11582397" y="1600042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FD401-2778-47FB-BAFA-5F4057EB238B}"/>
              </a:ext>
            </a:extLst>
          </p:cNvPr>
          <p:cNvCxnSpPr>
            <a:cxnSpLocks/>
          </p:cNvCxnSpPr>
          <p:nvPr/>
        </p:nvCxnSpPr>
        <p:spPr>
          <a:xfrm>
            <a:off x="106679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D13F7-A034-406D-BE93-7A2E48BE45AF}"/>
              </a:ext>
            </a:extLst>
          </p:cNvPr>
          <p:cNvCxnSpPr>
            <a:cxnSpLocks/>
          </p:cNvCxnSpPr>
          <p:nvPr/>
        </p:nvCxnSpPr>
        <p:spPr>
          <a:xfrm>
            <a:off x="975245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81279-C391-4030-BB92-5995F6810A3B}"/>
              </a:ext>
            </a:extLst>
          </p:cNvPr>
          <p:cNvCxnSpPr>
            <a:cxnSpLocks/>
          </p:cNvCxnSpPr>
          <p:nvPr/>
        </p:nvCxnSpPr>
        <p:spPr>
          <a:xfrm>
            <a:off x="88391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08220-8FB2-4AB4-9349-6D8A0D6ED5D5}"/>
              </a:ext>
            </a:extLst>
          </p:cNvPr>
          <p:cNvCxnSpPr>
            <a:cxnSpLocks/>
          </p:cNvCxnSpPr>
          <p:nvPr/>
        </p:nvCxnSpPr>
        <p:spPr>
          <a:xfrm>
            <a:off x="7925334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BCE1B7-17D3-4F81-9DC9-BAB49A615E5D}"/>
              </a:ext>
            </a:extLst>
          </p:cNvPr>
          <p:cNvCxnSpPr>
            <a:cxnSpLocks/>
          </p:cNvCxnSpPr>
          <p:nvPr/>
        </p:nvCxnSpPr>
        <p:spPr>
          <a:xfrm>
            <a:off x="7010397" y="1183341"/>
            <a:ext cx="0" cy="5379384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5A2E48-5F52-45C9-93E4-FCD6C6017EE6}"/>
              </a:ext>
            </a:extLst>
          </p:cNvPr>
          <p:cNvCxnSpPr>
            <a:cxnSpLocks/>
          </p:cNvCxnSpPr>
          <p:nvPr/>
        </p:nvCxnSpPr>
        <p:spPr>
          <a:xfrm flipH="1">
            <a:off x="6616065" y="6174498"/>
            <a:ext cx="5268480" cy="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5559A1-9123-4A40-A330-18E498A0ED86}"/>
              </a:ext>
            </a:extLst>
          </p:cNvPr>
          <p:cNvSpPr/>
          <p:nvPr/>
        </p:nvSpPr>
        <p:spPr>
          <a:xfrm>
            <a:off x="7721602" y="1830155"/>
            <a:ext cx="3134264" cy="3124163"/>
          </a:xfrm>
          <a:prstGeom prst="triangle">
            <a:avLst>
              <a:gd name="adj" fmla="val 649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EA5A5-1DBF-4E72-B051-BACD8E97D2C8}"/>
              </a:ext>
            </a:extLst>
          </p:cNvPr>
          <p:cNvCxnSpPr>
            <a:cxnSpLocks/>
          </p:cNvCxnSpPr>
          <p:nvPr/>
        </p:nvCxnSpPr>
        <p:spPr>
          <a:xfrm>
            <a:off x="6785615" y="525834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924D9-8608-4D7C-817C-4B4F05C594DB}"/>
              </a:ext>
            </a:extLst>
          </p:cNvPr>
          <p:cNvCxnSpPr>
            <a:cxnSpLocks/>
          </p:cNvCxnSpPr>
          <p:nvPr/>
        </p:nvCxnSpPr>
        <p:spPr>
          <a:xfrm>
            <a:off x="6785612" y="251580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57D44-DF3F-479B-9C0A-62B3F81F507F}"/>
              </a:ext>
            </a:extLst>
          </p:cNvPr>
          <p:cNvCxnSpPr>
            <a:cxnSpLocks/>
          </p:cNvCxnSpPr>
          <p:nvPr/>
        </p:nvCxnSpPr>
        <p:spPr>
          <a:xfrm>
            <a:off x="6785612" y="3429000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59B61B-E7A6-47AA-B0D2-F7FB88A462A3}"/>
              </a:ext>
            </a:extLst>
          </p:cNvPr>
          <p:cNvCxnSpPr>
            <a:cxnSpLocks/>
          </p:cNvCxnSpPr>
          <p:nvPr/>
        </p:nvCxnSpPr>
        <p:spPr>
          <a:xfrm>
            <a:off x="6785612" y="4344341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2120BE-F7DC-47D0-99D4-F47E4CA6B1C8}"/>
              </a:ext>
            </a:extLst>
          </p:cNvPr>
          <p:cNvCxnSpPr>
            <a:cxnSpLocks/>
          </p:cNvCxnSpPr>
          <p:nvPr/>
        </p:nvCxnSpPr>
        <p:spPr>
          <a:xfrm>
            <a:off x="6785612" y="160392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315830-8ED7-411E-AA25-865EED039460}"/>
              </a:ext>
            </a:extLst>
          </p:cNvPr>
          <p:cNvSpPr txBox="1"/>
          <p:nvPr/>
        </p:nvSpPr>
        <p:spPr>
          <a:xfrm>
            <a:off x="6831107" y="74383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98F304-241F-48C4-A78E-7EBCA44EF994}"/>
              </a:ext>
            </a:extLst>
          </p:cNvPr>
          <p:cNvSpPr txBox="1"/>
          <p:nvPr/>
        </p:nvSpPr>
        <p:spPr>
          <a:xfrm>
            <a:off x="11866046" y="594366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88B471-B530-4EE8-B1E5-B377B721EF8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785612" y="4954318"/>
            <a:ext cx="93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9EC7A3-D260-49EC-8E5D-678CF1719EE3}"/>
              </a:ext>
            </a:extLst>
          </p:cNvPr>
          <p:cNvCxnSpPr>
            <a:cxnSpLocks/>
          </p:cNvCxnSpPr>
          <p:nvPr/>
        </p:nvCxnSpPr>
        <p:spPr>
          <a:xfrm flipH="1">
            <a:off x="6785612" y="1826991"/>
            <a:ext cx="2966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975321-2586-4B26-ACC0-FCF26C6A6E80}"/>
              </a:ext>
            </a:extLst>
          </p:cNvPr>
          <p:cNvCxnSpPr>
            <a:cxnSpLocks/>
          </p:cNvCxnSpPr>
          <p:nvPr/>
        </p:nvCxnSpPr>
        <p:spPr>
          <a:xfrm>
            <a:off x="7010353" y="20559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4B929C-8C07-4BCD-AC84-C5DA2E207C78}"/>
              </a:ext>
            </a:extLst>
          </p:cNvPr>
          <p:cNvCxnSpPr>
            <a:cxnSpLocks/>
          </p:cNvCxnSpPr>
          <p:nvPr/>
        </p:nvCxnSpPr>
        <p:spPr>
          <a:xfrm>
            <a:off x="6785612" y="2057116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3CB56D-C303-4C9F-9B99-DCCACB089418}"/>
              </a:ext>
            </a:extLst>
          </p:cNvPr>
          <p:cNvCxnSpPr>
            <a:cxnSpLocks/>
          </p:cNvCxnSpPr>
          <p:nvPr/>
        </p:nvCxnSpPr>
        <p:spPr>
          <a:xfrm>
            <a:off x="7010353" y="47991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CA995B-AE65-448A-AEF8-B2C630AB5BD7}"/>
              </a:ext>
            </a:extLst>
          </p:cNvPr>
          <p:cNvCxnSpPr>
            <a:cxnSpLocks/>
          </p:cNvCxnSpPr>
          <p:nvPr/>
        </p:nvCxnSpPr>
        <p:spPr>
          <a:xfrm>
            <a:off x="7010353" y="388851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CC02D9-DE39-4E3F-BA78-46C552385A86}"/>
              </a:ext>
            </a:extLst>
          </p:cNvPr>
          <p:cNvCxnSpPr>
            <a:cxnSpLocks/>
          </p:cNvCxnSpPr>
          <p:nvPr/>
        </p:nvCxnSpPr>
        <p:spPr>
          <a:xfrm flipV="1">
            <a:off x="7014210" y="2970214"/>
            <a:ext cx="4568165" cy="539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209CCF-FB1C-45FE-B444-85F799A59327}"/>
              </a:ext>
            </a:extLst>
          </p:cNvPr>
          <p:cNvCxnSpPr>
            <a:cxnSpLocks/>
          </p:cNvCxnSpPr>
          <p:nvPr/>
        </p:nvCxnSpPr>
        <p:spPr>
          <a:xfrm>
            <a:off x="6787516" y="47991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34A2459-76DE-4543-BDDC-1CA44E9C25A1}"/>
              </a:ext>
            </a:extLst>
          </p:cNvPr>
          <p:cNvSpPr txBox="1"/>
          <p:nvPr/>
        </p:nvSpPr>
        <p:spPr>
          <a:xfrm>
            <a:off x="6081190" y="1579402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top_y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D6643F-07E7-42F9-9AE7-58F7E729F644}"/>
              </a:ext>
            </a:extLst>
          </p:cNvPr>
          <p:cNvSpPr txBox="1"/>
          <p:nvPr/>
        </p:nvSpPr>
        <p:spPr>
          <a:xfrm>
            <a:off x="5650227" y="472188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bottom_y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75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A34-1395-4D55-811F-DDD83ED3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17" y="820734"/>
            <a:ext cx="4522694" cy="5368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top_y</a:t>
            </a:r>
            <a:r>
              <a:rPr lang="en-US" dirty="0"/>
              <a:t> be the y coordinate of the top vertex, and let </a:t>
            </a:r>
            <a:r>
              <a:rPr lang="en-US" dirty="0" err="1"/>
              <a:t>bottom_y</a:t>
            </a:r>
            <a:r>
              <a:rPr lang="en-US" dirty="0"/>
              <a:t> be the y coordinate of the bottom vertex. </a:t>
            </a:r>
          </a:p>
          <a:p>
            <a:pPr marL="0" indent="0">
              <a:buNone/>
            </a:pPr>
            <a:r>
              <a:rPr lang="en-US" dirty="0"/>
              <a:t>To find which blue scan lines through pixel centers can have fragments in the triangle find the largest integer </a:t>
            </a:r>
            <a:r>
              <a:rPr lang="en-US" dirty="0" err="1"/>
              <a:t>i_top</a:t>
            </a:r>
            <a:r>
              <a:rPr lang="en-US" dirty="0"/>
              <a:t> so that</a:t>
            </a:r>
          </a:p>
          <a:p>
            <a:pPr marL="0" indent="0" algn="ctr">
              <a:buNone/>
            </a:pPr>
            <a:r>
              <a:rPr lang="en-US" dirty="0" err="1"/>
              <a:t>i_top</a:t>
            </a:r>
            <a:r>
              <a:rPr lang="en-US" dirty="0"/>
              <a:t> + .5 &lt;= </a:t>
            </a:r>
            <a:r>
              <a:rPr lang="en-US" dirty="0" err="1"/>
              <a:t>top_y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i_top</a:t>
            </a:r>
            <a:r>
              <a:rPr lang="en-US" dirty="0"/>
              <a:t> &lt;= </a:t>
            </a:r>
            <a:r>
              <a:rPr lang="en-US" dirty="0" err="1"/>
              <a:t>top_y</a:t>
            </a:r>
            <a:r>
              <a:rPr lang="en-US" dirty="0"/>
              <a:t> - .5</a:t>
            </a:r>
          </a:p>
          <a:p>
            <a:pPr marL="0" indent="0">
              <a:buNone/>
            </a:pPr>
            <a:r>
              <a:rPr lang="en-US" dirty="0"/>
              <a:t>so</a:t>
            </a:r>
          </a:p>
          <a:p>
            <a:pPr marL="0" indent="0" algn="ctr">
              <a:buNone/>
            </a:pPr>
            <a:r>
              <a:rPr lang="en-US" dirty="0" err="1"/>
              <a:t>i_top</a:t>
            </a:r>
            <a:r>
              <a:rPr lang="en-US" dirty="0"/>
              <a:t> = floor(</a:t>
            </a:r>
            <a:r>
              <a:rPr lang="en-US" dirty="0" err="1"/>
              <a:t>top_y</a:t>
            </a:r>
            <a:r>
              <a:rPr lang="en-US" dirty="0"/>
              <a:t> - .5)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57F0E-F6D1-416E-9F73-2BB98A88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048"/>
            <a:ext cx="10515600" cy="24204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B3713A-DF36-4F32-8136-2CB14635A6F6}"/>
              </a:ext>
            </a:extLst>
          </p:cNvPr>
          <p:cNvCxnSpPr>
            <a:cxnSpLocks/>
          </p:cNvCxnSpPr>
          <p:nvPr/>
        </p:nvCxnSpPr>
        <p:spPr>
          <a:xfrm>
            <a:off x="7010397" y="5258349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3B9FA-72E0-48EF-B10E-574436F2C5A9}"/>
              </a:ext>
            </a:extLst>
          </p:cNvPr>
          <p:cNvCxnSpPr>
            <a:cxnSpLocks/>
          </p:cNvCxnSpPr>
          <p:nvPr/>
        </p:nvCxnSpPr>
        <p:spPr>
          <a:xfrm>
            <a:off x="7010397" y="3429397"/>
            <a:ext cx="4572000" cy="2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D5B985-5737-49EB-A845-0AA433633781}"/>
              </a:ext>
            </a:extLst>
          </p:cNvPr>
          <p:cNvCxnSpPr>
            <a:cxnSpLocks/>
          </p:cNvCxnSpPr>
          <p:nvPr/>
        </p:nvCxnSpPr>
        <p:spPr>
          <a:xfrm>
            <a:off x="7010397" y="4346321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C2220-3469-41D7-9898-18F589153CB9}"/>
              </a:ext>
            </a:extLst>
          </p:cNvPr>
          <p:cNvCxnSpPr>
            <a:cxnSpLocks/>
          </p:cNvCxnSpPr>
          <p:nvPr/>
        </p:nvCxnSpPr>
        <p:spPr>
          <a:xfrm flipV="1">
            <a:off x="7010397" y="1600688"/>
            <a:ext cx="4572002" cy="31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B72FF-5498-4CDC-952A-3E3B0884CED8}"/>
              </a:ext>
            </a:extLst>
          </p:cNvPr>
          <p:cNvCxnSpPr>
            <a:cxnSpLocks/>
          </p:cNvCxnSpPr>
          <p:nvPr/>
        </p:nvCxnSpPr>
        <p:spPr>
          <a:xfrm>
            <a:off x="7010397" y="2515807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3AB47-C5E1-4E07-895F-9B8F2DD312D7}"/>
              </a:ext>
            </a:extLst>
          </p:cNvPr>
          <p:cNvCxnSpPr>
            <a:cxnSpLocks/>
          </p:cNvCxnSpPr>
          <p:nvPr/>
        </p:nvCxnSpPr>
        <p:spPr>
          <a:xfrm>
            <a:off x="11582397" y="1600042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FD401-2778-47FB-BAFA-5F4057EB238B}"/>
              </a:ext>
            </a:extLst>
          </p:cNvPr>
          <p:cNvCxnSpPr>
            <a:cxnSpLocks/>
          </p:cNvCxnSpPr>
          <p:nvPr/>
        </p:nvCxnSpPr>
        <p:spPr>
          <a:xfrm>
            <a:off x="106679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D13F7-A034-406D-BE93-7A2E48BE45AF}"/>
              </a:ext>
            </a:extLst>
          </p:cNvPr>
          <p:cNvCxnSpPr>
            <a:cxnSpLocks/>
          </p:cNvCxnSpPr>
          <p:nvPr/>
        </p:nvCxnSpPr>
        <p:spPr>
          <a:xfrm>
            <a:off x="975245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81279-C391-4030-BB92-5995F6810A3B}"/>
              </a:ext>
            </a:extLst>
          </p:cNvPr>
          <p:cNvCxnSpPr>
            <a:cxnSpLocks/>
          </p:cNvCxnSpPr>
          <p:nvPr/>
        </p:nvCxnSpPr>
        <p:spPr>
          <a:xfrm>
            <a:off x="88391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08220-8FB2-4AB4-9349-6D8A0D6ED5D5}"/>
              </a:ext>
            </a:extLst>
          </p:cNvPr>
          <p:cNvCxnSpPr>
            <a:cxnSpLocks/>
          </p:cNvCxnSpPr>
          <p:nvPr/>
        </p:nvCxnSpPr>
        <p:spPr>
          <a:xfrm>
            <a:off x="7925334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BCE1B7-17D3-4F81-9DC9-BAB49A615E5D}"/>
              </a:ext>
            </a:extLst>
          </p:cNvPr>
          <p:cNvCxnSpPr>
            <a:cxnSpLocks/>
          </p:cNvCxnSpPr>
          <p:nvPr/>
        </p:nvCxnSpPr>
        <p:spPr>
          <a:xfrm>
            <a:off x="7010397" y="1183341"/>
            <a:ext cx="0" cy="5379384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5A2E48-5F52-45C9-93E4-FCD6C6017EE6}"/>
              </a:ext>
            </a:extLst>
          </p:cNvPr>
          <p:cNvCxnSpPr>
            <a:cxnSpLocks/>
          </p:cNvCxnSpPr>
          <p:nvPr/>
        </p:nvCxnSpPr>
        <p:spPr>
          <a:xfrm flipH="1">
            <a:off x="6616065" y="6174498"/>
            <a:ext cx="5268480" cy="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5559A1-9123-4A40-A330-18E498A0ED86}"/>
              </a:ext>
            </a:extLst>
          </p:cNvPr>
          <p:cNvSpPr/>
          <p:nvPr/>
        </p:nvSpPr>
        <p:spPr>
          <a:xfrm>
            <a:off x="7721602" y="1830155"/>
            <a:ext cx="3134264" cy="3124163"/>
          </a:xfrm>
          <a:prstGeom prst="triangle">
            <a:avLst>
              <a:gd name="adj" fmla="val 649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EA5A5-1DBF-4E72-B051-BACD8E97D2C8}"/>
              </a:ext>
            </a:extLst>
          </p:cNvPr>
          <p:cNvCxnSpPr>
            <a:cxnSpLocks/>
          </p:cNvCxnSpPr>
          <p:nvPr/>
        </p:nvCxnSpPr>
        <p:spPr>
          <a:xfrm>
            <a:off x="6785615" y="525834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924D9-8608-4D7C-817C-4B4F05C594DB}"/>
              </a:ext>
            </a:extLst>
          </p:cNvPr>
          <p:cNvCxnSpPr>
            <a:cxnSpLocks/>
          </p:cNvCxnSpPr>
          <p:nvPr/>
        </p:nvCxnSpPr>
        <p:spPr>
          <a:xfrm>
            <a:off x="6785612" y="251580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57D44-DF3F-479B-9C0A-62B3F81F507F}"/>
              </a:ext>
            </a:extLst>
          </p:cNvPr>
          <p:cNvCxnSpPr>
            <a:cxnSpLocks/>
          </p:cNvCxnSpPr>
          <p:nvPr/>
        </p:nvCxnSpPr>
        <p:spPr>
          <a:xfrm>
            <a:off x="6785612" y="3429000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59B61B-E7A6-47AA-B0D2-F7FB88A462A3}"/>
              </a:ext>
            </a:extLst>
          </p:cNvPr>
          <p:cNvCxnSpPr>
            <a:cxnSpLocks/>
          </p:cNvCxnSpPr>
          <p:nvPr/>
        </p:nvCxnSpPr>
        <p:spPr>
          <a:xfrm>
            <a:off x="6785612" y="4344341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2120BE-F7DC-47D0-99D4-F47E4CA6B1C8}"/>
              </a:ext>
            </a:extLst>
          </p:cNvPr>
          <p:cNvCxnSpPr>
            <a:cxnSpLocks/>
          </p:cNvCxnSpPr>
          <p:nvPr/>
        </p:nvCxnSpPr>
        <p:spPr>
          <a:xfrm>
            <a:off x="6785612" y="160392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315830-8ED7-411E-AA25-865EED039460}"/>
              </a:ext>
            </a:extLst>
          </p:cNvPr>
          <p:cNvSpPr txBox="1"/>
          <p:nvPr/>
        </p:nvSpPr>
        <p:spPr>
          <a:xfrm>
            <a:off x="6831107" y="74383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98F304-241F-48C4-A78E-7EBCA44EF994}"/>
              </a:ext>
            </a:extLst>
          </p:cNvPr>
          <p:cNvSpPr txBox="1"/>
          <p:nvPr/>
        </p:nvSpPr>
        <p:spPr>
          <a:xfrm>
            <a:off x="11866046" y="594366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88B471-B530-4EE8-B1E5-B377B721EF8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785612" y="4954318"/>
            <a:ext cx="93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9EC7A3-D260-49EC-8E5D-678CF1719EE3}"/>
              </a:ext>
            </a:extLst>
          </p:cNvPr>
          <p:cNvCxnSpPr>
            <a:cxnSpLocks/>
          </p:cNvCxnSpPr>
          <p:nvPr/>
        </p:nvCxnSpPr>
        <p:spPr>
          <a:xfrm flipH="1">
            <a:off x="6785612" y="1826991"/>
            <a:ext cx="2966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975321-2586-4B26-ACC0-FCF26C6A6E80}"/>
              </a:ext>
            </a:extLst>
          </p:cNvPr>
          <p:cNvCxnSpPr>
            <a:cxnSpLocks/>
          </p:cNvCxnSpPr>
          <p:nvPr/>
        </p:nvCxnSpPr>
        <p:spPr>
          <a:xfrm>
            <a:off x="7010353" y="20559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4B929C-8C07-4BCD-AC84-C5DA2E207C78}"/>
              </a:ext>
            </a:extLst>
          </p:cNvPr>
          <p:cNvCxnSpPr>
            <a:cxnSpLocks/>
          </p:cNvCxnSpPr>
          <p:nvPr/>
        </p:nvCxnSpPr>
        <p:spPr>
          <a:xfrm>
            <a:off x="6785612" y="2057116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3CB56D-C303-4C9F-9B99-DCCACB089418}"/>
              </a:ext>
            </a:extLst>
          </p:cNvPr>
          <p:cNvCxnSpPr>
            <a:cxnSpLocks/>
          </p:cNvCxnSpPr>
          <p:nvPr/>
        </p:nvCxnSpPr>
        <p:spPr>
          <a:xfrm>
            <a:off x="7010353" y="47991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CA995B-AE65-448A-AEF8-B2C630AB5BD7}"/>
              </a:ext>
            </a:extLst>
          </p:cNvPr>
          <p:cNvCxnSpPr>
            <a:cxnSpLocks/>
          </p:cNvCxnSpPr>
          <p:nvPr/>
        </p:nvCxnSpPr>
        <p:spPr>
          <a:xfrm>
            <a:off x="7010353" y="388851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CC02D9-DE39-4E3F-BA78-46C552385A86}"/>
              </a:ext>
            </a:extLst>
          </p:cNvPr>
          <p:cNvCxnSpPr>
            <a:cxnSpLocks/>
          </p:cNvCxnSpPr>
          <p:nvPr/>
        </p:nvCxnSpPr>
        <p:spPr>
          <a:xfrm flipV="1">
            <a:off x="7014210" y="2970214"/>
            <a:ext cx="4568165" cy="539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209CCF-FB1C-45FE-B444-85F799A59327}"/>
              </a:ext>
            </a:extLst>
          </p:cNvPr>
          <p:cNvCxnSpPr>
            <a:cxnSpLocks/>
          </p:cNvCxnSpPr>
          <p:nvPr/>
        </p:nvCxnSpPr>
        <p:spPr>
          <a:xfrm>
            <a:off x="6787516" y="47991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34A2459-76DE-4543-BDDC-1CA44E9C25A1}"/>
              </a:ext>
            </a:extLst>
          </p:cNvPr>
          <p:cNvSpPr txBox="1"/>
          <p:nvPr/>
        </p:nvSpPr>
        <p:spPr>
          <a:xfrm>
            <a:off x="6063260" y="1579402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top_y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D6643F-07E7-42F9-9AE7-58F7E729F644}"/>
              </a:ext>
            </a:extLst>
          </p:cNvPr>
          <p:cNvSpPr txBox="1"/>
          <p:nvPr/>
        </p:nvSpPr>
        <p:spPr>
          <a:xfrm>
            <a:off x="5650227" y="472188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bottom_y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4E5CD-1984-479F-B81C-94BEC599B9FF}"/>
              </a:ext>
            </a:extLst>
          </p:cNvPr>
          <p:cNvSpPr txBox="1"/>
          <p:nvPr/>
        </p:nvSpPr>
        <p:spPr>
          <a:xfrm>
            <a:off x="6126295" y="2286475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C9171-EE08-4AF1-AC44-200DCA7B98B7}"/>
              </a:ext>
            </a:extLst>
          </p:cNvPr>
          <p:cNvSpPr txBox="1"/>
          <p:nvPr/>
        </p:nvSpPr>
        <p:spPr>
          <a:xfrm>
            <a:off x="5670582" y="1854140"/>
            <a:ext cx="122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r>
              <a:rPr lang="en-US" sz="2000" dirty="0"/>
              <a:t> + .5</a:t>
            </a:r>
          </a:p>
        </p:txBody>
      </p:sp>
    </p:spTree>
    <p:extLst>
      <p:ext uri="{BB962C8B-B14F-4D97-AF65-F5344CB8AC3E}">
        <p14:creationId xmlns:p14="http://schemas.microsoft.com/office/powerpoint/2010/main" val="207232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A34-1395-4D55-811F-DDD83ED3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95" y="1036361"/>
            <a:ext cx="5299175" cy="5368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Fragments are not generated by pixel centers exactly on bottom edges, so the loop over scan lines y is:</a:t>
            </a:r>
          </a:p>
          <a:p>
            <a:pPr marL="0" indent="0">
              <a:buNone/>
            </a:pPr>
            <a:r>
              <a:rPr lang="en-US" sz="2400" dirty="0"/>
              <a:t>for (y = </a:t>
            </a:r>
            <a:r>
              <a:rPr lang="en-US" sz="2400" dirty="0" err="1"/>
              <a:t>i_top</a:t>
            </a:r>
            <a:r>
              <a:rPr lang="en-US" sz="2400" dirty="0"/>
              <a:t> + .5; y &gt; </a:t>
            </a:r>
            <a:r>
              <a:rPr lang="en-US" sz="2400" dirty="0" err="1"/>
              <a:t>bottom_y</a:t>
            </a:r>
            <a:r>
              <a:rPr lang="en-US" sz="2400" dirty="0"/>
              <a:t>; y = y-1) {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57F0E-F6D1-416E-9F73-2BB98A88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048"/>
            <a:ext cx="10515600" cy="24204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B3713A-DF36-4F32-8136-2CB14635A6F6}"/>
              </a:ext>
            </a:extLst>
          </p:cNvPr>
          <p:cNvCxnSpPr>
            <a:cxnSpLocks/>
          </p:cNvCxnSpPr>
          <p:nvPr/>
        </p:nvCxnSpPr>
        <p:spPr>
          <a:xfrm>
            <a:off x="7010397" y="5258349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3B9FA-72E0-48EF-B10E-574436F2C5A9}"/>
              </a:ext>
            </a:extLst>
          </p:cNvPr>
          <p:cNvCxnSpPr>
            <a:cxnSpLocks/>
          </p:cNvCxnSpPr>
          <p:nvPr/>
        </p:nvCxnSpPr>
        <p:spPr>
          <a:xfrm>
            <a:off x="7010397" y="3429397"/>
            <a:ext cx="4572000" cy="2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D5B985-5737-49EB-A845-0AA433633781}"/>
              </a:ext>
            </a:extLst>
          </p:cNvPr>
          <p:cNvCxnSpPr>
            <a:cxnSpLocks/>
          </p:cNvCxnSpPr>
          <p:nvPr/>
        </p:nvCxnSpPr>
        <p:spPr>
          <a:xfrm>
            <a:off x="7010397" y="4346321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C2220-3469-41D7-9898-18F589153CB9}"/>
              </a:ext>
            </a:extLst>
          </p:cNvPr>
          <p:cNvCxnSpPr>
            <a:cxnSpLocks/>
          </p:cNvCxnSpPr>
          <p:nvPr/>
        </p:nvCxnSpPr>
        <p:spPr>
          <a:xfrm flipV="1">
            <a:off x="7010397" y="1600688"/>
            <a:ext cx="4572002" cy="31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B72FF-5498-4CDC-952A-3E3B0884CED8}"/>
              </a:ext>
            </a:extLst>
          </p:cNvPr>
          <p:cNvCxnSpPr>
            <a:cxnSpLocks/>
          </p:cNvCxnSpPr>
          <p:nvPr/>
        </p:nvCxnSpPr>
        <p:spPr>
          <a:xfrm>
            <a:off x="7010397" y="2515807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3AB47-C5E1-4E07-895F-9B8F2DD312D7}"/>
              </a:ext>
            </a:extLst>
          </p:cNvPr>
          <p:cNvCxnSpPr>
            <a:cxnSpLocks/>
          </p:cNvCxnSpPr>
          <p:nvPr/>
        </p:nvCxnSpPr>
        <p:spPr>
          <a:xfrm>
            <a:off x="11582397" y="1600042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FD401-2778-47FB-BAFA-5F4057EB238B}"/>
              </a:ext>
            </a:extLst>
          </p:cNvPr>
          <p:cNvCxnSpPr>
            <a:cxnSpLocks/>
          </p:cNvCxnSpPr>
          <p:nvPr/>
        </p:nvCxnSpPr>
        <p:spPr>
          <a:xfrm>
            <a:off x="106679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D13F7-A034-406D-BE93-7A2E48BE45AF}"/>
              </a:ext>
            </a:extLst>
          </p:cNvPr>
          <p:cNvCxnSpPr>
            <a:cxnSpLocks/>
          </p:cNvCxnSpPr>
          <p:nvPr/>
        </p:nvCxnSpPr>
        <p:spPr>
          <a:xfrm>
            <a:off x="975245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81279-C391-4030-BB92-5995F6810A3B}"/>
              </a:ext>
            </a:extLst>
          </p:cNvPr>
          <p:cNvCxnSpPr>
            <a:cxnSpLocks/>
          </p:cNvCxnSpPr>
          <p:nvPr/>
        </p:nvCxnSpPr>
        <p:spPr>
          <a:xfrm>
            <a:off x="88391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08220-8FB2-4AB4-9349-6D8A0D6ED5D5}"/>
              </a:ext>
            </a:extLst>
          </p:cNvPr>
          <p:cNvCxnSpPr>
            <a:cxnSpLocks/>
          </p:cNvCxnSpPr>
          <p:nvPr/>
        </p:nvCxnSpPr>
        <p:spPr>
          <a:xfrm>
            <a:off x="7925334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BCE1B7-17D3-4F81-9DC9-BAB49A615E5D}"/>
              </a:ext>
            </a:extLst>
          </p:cNvPr>
          <p:cNvCxnSpPr>
            <a:cxnSpLocks/>
          </p:cNvCxnSpPr>
          <p:nvPr/>
        </p:nvCxnSpPr>
        <p:spPr>
          <a:xfrm>
            <a:off x="7010397" y="1183341"/>
            <a:ext cx="0" cy="5379384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5A2E48-5F52-45C9-93E4-FCD6C6017EE6}"/>
              </a:ext>
            </a:extLst>
          </p:cNvPr>
          <p:cNvCxnSpPr>
            <a:cxnSpLocks/>
          </p:cNvCxnSpPr>
          <p:nvPr/>
        </p:nvCxnSpPr>
        <p:spPr>
          <a:xfrm flipH="1">
            <a:off x="6616065" y="6174498"/>
            <a:ext cx="5268480" cy="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5559A1-9123-4A40-A330-18E498A0ED86}"/>
              </a:ext>
            </a:extLst>
          </p:cNvPr>
          <p:cNvSpPr/>
          <p:nvPr/>
        </p:nvSpPr>
        <p:spPr>
          <a:xfrm>
            <a:off x="7721602" y="1830155"/>
            <a:ext cx="3134264" cy="3124163"/>
          </a:xfrm>
          <a:prstGeom prst="triangle">
            <a:avLst>
              <a:gd name="adj" fmla="val 649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EA5A5-1DBF-4E72-B051-BACD8E97D2C8}"/>
              </a:ext>
            </a:extLst>
          </p:cNvPr>
          <p:cNvCxnSpPr>
            <a:cxnSpLocks/>
          </p:cNvCxnSpPr>
          <p:nvPr/>
        </p:nvCxnSpPr>
        <p:spPr>
          <a:xfrm>
            <a:off x="6785615" y="525834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924D9-8608-4D7C-817C-4B4F05C594DB}"/>
              </a:ext>
            </a:extLst>
          </p:cNvPr>
          <p:cNvCxnSpPr>
            <a:cxnSpLocks/>
          </p:cNvCxnSpPr>
          <p:nvPr/>
        </p:nvCxnSpPr>
        <p:spPr>
          <a:xfrm>
            <a:off x="6785612" y="251580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57D44-DF3F-479B-9C0A-62B3F81F507F}"/>
              </a:ext>
            </a:extLst>
          </p:cNvPr>
          <p:cNvCxnSpPr>
            <a:cxnSpLocks/>
          </p:cNvCxnSpPr>
          <p:nvPr/>
        </p:nvCxnSpPr>
        <p:spPr>
          <a:xfrm>
            <a:off x="6785612" y="3429000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59B61B-E7A6-47AA-B0D2-F7FB88A462A3}"/>
              </a:ext>
            </a:extLst>
          </p:cNvPr>
          <p:cNvCxnSpPr>
            <a:cxnSpLocks/>
          </p:cNvCxnSpPr>
          <p:nvPr/>
        </p:nvCxnSpPr>
        <p:spPr>
          <a:xfrm>
            <a:off x="6785612" y="4344341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2120BE-F7DC-47D0-99D4-F47E4CA6B1C8}"/>
              </a:ext>
            </a:extLst>
          </p:cNvPr>
          <p:cNvCxnSpPr>
            <a:cxnSpLocks/>
          </p:cNvCxnSpPr>
          <p:nvPr/>
        </p:nvCxnSpPr>
        <p:spPr>
          <a:xfrm>
            <a:off x="6785612" y="160392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315830-8ED7-411E-AA25-865EED039460}"/>
              </a:ext>
            </a:extLst>
          </p:cNvPr>
          <p:cNvSpPr txBox="1"/>
          <p:nvPr/>
        </p:nvSpPr>
        <p:spPr>
          <a:xfrm>
            <a:off x="6831107" y="74383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98F304-241F-48C4-A78E-7EBCA44EF994}"/>
              </a:ext>
            </a:extLst>
          </p:cNvPr>
          <p:cNvSpPr txBox="1"/>
          <p:nvPr/>
        </p:nvSpPr>
        <p:spPr>
          <a:xfrm>
            <a:off x="11866046" y="594366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88B471-B530-4EE8-B1E5-B377B721EF8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785612" y="4954318"/>
            <a:ext cx="93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9EC7A3-D260-49EC-8E5D-678CF1719EE3}"/>
              </a:ext>
            </a:extLst>
          </p:cNvPr>
          <p:cNvCxnSpPr>
            <a:cxnSpLocks/>
          </p:cNvCxnSpPr>
          <p:nvPr/>
        </p:nvCxnSpPr>
        <p:spPr>
          <a:xfrm flipH="1">
            <a:off x="6785612" y="1826991"/>
            <a:ext cx="2966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975321-2586-4B26-ACC0-FCF26C6A6E80}"/>
              </a:ext>
            </a:extLst>
          </p:cNvPr>
          <p:cNvCxnSpPr>
            <a:cxnSpLocks/>
          </p:cNvCxnSpPr>
          <p:nvPr/>
        </p:nvCxnSpPr>
        <p:spPr>
          <a:xfrm>
            <a:off x="7010353" y="20559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4B929C-8C07-4BCD-AC84-C5DA2E207C78}"/>
              </a:ext>
            </a:extLst>
          </p:cNvPr>
          <p:cNvCxnSpPr>
            <a:cxnSpLocks/>
          </p:cNvCxnSpPr>
          <p:nvPr/>
        </p:nvCxnSpPr>
        <p:spPr>
          <a:xfrm>
            <a:off x="6785612" y="2057116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3CB56D-C303-4C9F-9B99-DCCACB089418}"/>
              </a:ext>
            </a:extLst>
          </p:cNvPr>
          <p:cNvCxnSpPr>
            <a:cxnSpLocks/>
          </p:cNvCxnSpPr>
          <p:nvPr/>
        </p:nvCxnSpPr>
        <p:spPr>
          <a:xfrm>
            <a:off x="7010353" y="47991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CA995B-AE65-448A-AEF8-B2C630AB5BD7}"/>
              </a:ext>
            </a:extLst>
          </p:cNvPr>
          <p:cNvCxnSpPr>
            <a:cxnSpLocks/>
          </p:cNvCxnSpPr>
          <p:nvPr/>
        </p:nvCxnSpPr>
        <p:spPr>
          <a:xfrm>
            <a:off x="7010353" y="388851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CC02D9-DE39-4E3F-BA78-46C552385A86}"/>
              </a:ext>
            </a:extLst>
          </p:cNvPr>
          <p:cNvCxnSpPr>
            <a:cxnSpLocks/>
          </p:cNvCxnSpPr>
          <p:nvPr/>
        </p:nvCxnSpPr>
        <p:spPr>
          <a:xfrm flipV="1">
            <a:off x="7014210" y="2970214"/>
            <a:ext cx="4568165" cy="539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209CCF-FB1C-45FE-B444-85F799A59327}"/>
              </a:ext>
            </a:extLst>
          </p:cNvPr>
          <p:cNvCxnSpPr>
            <a:cxnSpLocks/>
          </p:cNvCxnSpPr>
          <p:nvPr/>
        </p:nvCxnSpPr>
        <p:spPr>
          <a:xfrm>
            <a:off x="6787516" y="47991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34A2459-76DE-4543-BDDC-1CA44E9C25A1}"/>
              </a:ext>
            </a:extLst>
          </p:cNvPr>
          <p:cNvSpPr txBox="1"/>
          <p:nvPr/>
        </p:nvSpPr>
        <p:spPr>
          <a:xfrm>
            <a:off x="6063260" y="1579402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top_y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D6643F-07E7-42F9-9AE7-58F7E729F644}"/>
              </a:ext>
            </a:extLst>
          </p:cNvPr>
          <p:cNvSpPr txBox="1"/>
          <p:nvPr/>
        </p:nvSpPr>
        <p:spPr>
          <a:xfrm>
            <a:off x="5650227" y="472188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bottom_y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4E5CD-1984-479F-B81C-94BEC599B9FF}"/>
              </a:ext>
            </a:extLst>
          </p:cNvPr>
          <p:cNvSpPr txBox="1"/>
          <p:nvPr/>
        </p:nvSpPr>
        <p:spPr>
          <a:xfrm>
            <a:off x="6126295" y="2286475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A8B6F9-573B-4809-819D-F14AE8204CEE}"/>
              </a:ext>
            </a:extLst>
          </p:cNvPr>
          <p:cNvSpPr txBox="1"/>
          <p:nvPr/>
        </p:nvSpPr>
        <p:spPr>
          <a:xfrm>
            <a:off x="5670582" y="1854140"/>
            <a:ext cx="122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r>
              <a:rPr lang="en-US" sz="2000" dirty="0"/>
              <a:t> + .5</a:t>
            </a:r>
          </a:p>
        </p:txBody>
      </p:sp>
    </p:spTree>
    <p:extLst>
      <p:ext uri="{BB962C8B-B14F-4D97-AF65-F5344CB8AC3E}">
        <p14:creationId xmlns:p14="http://schemas.microsoft.com/office/powerpoint/2010/main" val="1981986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A34-1395-4D55-811F-DDD83ED3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036361"/>
            <a:ext cx="5293052" cy="5368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Fragments are not generated by pixel centers exactly on bottom edges, so the loop over scan lines y is:</a:t>
            </a:r>
          </a:p>
          <a:p>
            <a:pPr marL="0" indent="0">
              <a:buNone/>
            </a:pPr>
            <a:r>
              <a:rPr lang="en-US" sz="2400" dirty="0"/>
              <a:t>for (y = </a:t>
            </a:r>
            <a:r>
              <a:rPr lang="en-US" sz="2400" dirty="0" err="1"/>
              <a:t>i_top</a:t>
            </a:r>
            <a:r>
              <a:rPr lang="en-US" sz="2400" dirty="0"/>
              <a:t> + .5; y &gt; </a:t>
            </a:r>
            <a:r>
              <a:rPr lang="en-US" sz="2400" dirty="0" err="1"/>
              <a:t>bottom_y</a:t>
            </a:r>
            <a:r>
              <a:rPr lang="en-US" sz="2400" dirty="0"/>
              <a:t>; y = y-1) {</a:t>
            </a:r>
          </a:p>
          <a:p>
            <a:pPr marL="0" indent="0">
              <a:buNone/>
            </a:pPr>
            <a:r>
              <a:rPr lang="en-US" sz="2400" dirty="0"/>
              <a:t>To find the x range for fragments along scan line y, use the equations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f_left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(y)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xright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f_right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(y).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find the x coordinate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i_left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first pixel on scan line y, use</a:t>
            </a:r>
          </a:p>
          <a:p>
            <a:pPr marL="0" indent="0" algn="ctr">
              <a:buNone/>
            </a:pPr>
            <a:r>
              <a:rPr lang="en-US" sz="2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i_left</a:t>
            </a: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.5 &gt;= </a:t>
            </a:r>
            <a:r>
              <a:rPr lang="en-US" sz="2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endParaRPr lang="en-US" sz="2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i_left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</a:p>
          <a:p>
            <a:pPr marL="0" indent="0" algn="ctr">
              <a:buNone/>
            </a:pPr>
            <a:r>
              <a:rPr lang="en-US" sz="2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i_left</a:t>
            </a: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ceil(</a:t>
            </a:r>
            <a:r>
              <a:rPr lang="en-US" sz="2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.5)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57F0E-F6D1-416E-9F73-2BB98A88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048"/>
            <a:ext cx="10515600" cy="24204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B3713A-DF36-4F32-8136-2CB14635A6F6}"/>
              </a:ext>
            </a:extLst>
          </p:cNvPr>
          <p:cNvCxnSpPr>
            <a:cxnSpLocks/>
          </p:cNvCxnSpPr>
          <p:nvPr/>
        </p:nvCxnSpPr>
        <p:spPr>
          <a:xfrm>
            <a:off x="7010397" y="5258349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3B9FA-72E0-48EF-B10E-574436F2C5A9}"/>
              </a:ext>
            </a:extLst>
          </p:cNvPr>
          <p:cNvCxnSpPr>
            <a:cxnSpLocks/>
          </p:cNvCxnSpPr>
          <p:nvPr/>
        </p:nvCxnSpPr>
        <p:spPr>
          <a:xfrm>
            <a:off x="7010397" y="3429397"/>
            <a:ext cx="4572000" cy="2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D5B985-5737-49EB-A845-0AA433633781}"/>
              </a:ext>
            </a:extLst>
          </p:cNvPr>
          <p:cNvCxnSpPr>
            <a:cxnSpLocks/>
          </p:cNvCxnSpPr>
          <p:nvPr/>
        </p:nvCxnSpPr>
        <p:spPr>
          <a:xfrm>
            <a:off x="7010397" y="4346321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C2220-3469-41D7-9898-18F589153CB9}"/>
              </a:ext>
            </a:extLst>
          </p:cNvPr>
          <p:cNvCxnSpPr>
            <a:cxnSpLocks/>
          </p:cNvCxnSpPr>
          <p:nvPr/>
        </p:nvCxnSpPr>
        <p:spPr>
          <a:xfrm flipV="1">
            <a:off x="7010397" y="1600688"/>
            <a:ext cx="4572002" cy="31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B72FF-5498-4CDC-952A-3E3B0884CED8}"/>
              </a:ext>
            </a:extLst>
          </p:cNvPr>
          <p:cNvCxnSpPr>
            <a:cxnSpLocks/>
          </p:cNvCxnSpPr>
          <p:nvPr/>
        </p:nvCxnSpPr>
        <p:spPr>
          <a:xfrm>
            <a:off x="7010397" y="2515807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3AB47-C5E1-4E07-895F-9B8F2DD312D7}"/>
              </a:ext>
            </a:extLst>
          </p:cNvPr>
          <p:cNvCxnSpPr>
            <a:cxnSpLocks/>
          </p:cNvCxnSpPr>
          <p:nvPr/>
        </p:nvCxnSpPr>
        <p:spPr>
          <a:xfrm>
            <a:off x="11582397" y="1600042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FD401-2778-47FB-BAFA-5F4057EB238B}"/>
              </a:ext>
            </a:extLst>
          </p:cNvPr>
          <p:cNvCxnSpPr>
            <a:cxnSpLocks/>
          </p:cNvCxnSpPr>
          <p:nvPr/>
        </p:nvCxnSpPr>
        <p:spPr>
          <a:xfrm>
            <a:off x="106679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D13F7-A034-406D-BE93-7A2E48BE45AF}"/>
              </a:ext>
            </a:extLst>
          </p:cNvPr>
          <p:cNvCxnSpPr>
            <a:cxnSpLocks/>
          </p:cNvCxnSpPr>
          <p:nvPr/>
        </p:nvCxnSpPr>
        <p:spPr>
          <a:xfrm>
            <a:off x="975245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81279-C391-4030-BB92-5995F6810A3B}"/>
              </a:ext>
            </a:extLst>
          </p:cNvPr>
          <p:cNvCxnSpPr>
            <a:cxnSpLocks/>
          </p:cNvCxnSpPr>
          <p:nvPr/>
        </p:nvCxnSpPr>
        <p:spPr>
          <a:xfrm>
            <a:off x="88391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08220-8FB2-4AB4-9349-6D8A0D6ED5D5}"/>
              </a:ext>
            </a:extLst>
          </p:cNvPr>
          <p:cNvCxnSpPr>
            <a:cxnSpLocks/>
          </p:cNvCxnSpPr>
          <p:nvPr/>
        </p:nvCxnSpPr>
        <p:spPr>
          <a:xfrm>
            <a:off x="7925334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BCE1B7-17D3-4F81-9DC9-BAB49A615E5D}"/>
              </a:ext>
            </a:extLst>
          </p:cNvPr>
          <p:cNvCxnSpPr>
            <a:cxnSpLocks/>
          </p:cNvCxnSpPr>
          <p:nvPr/>
        </p:nvCxnSpPr>
        <p:spPr>
          <a:xfrm>
            <a:off x="7010397" y="1183341"/>
            <a:ext cx="0" cy="5379384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5A2E48-5F52-45C9-93E4-FCD6C6017EE6}"/>
              </a:ext>
            </a:extLst>
          </p:cNvPr>
          <p:cNvCxnSpPr>
            <a:cxnSpLocks/>
          </p:cNvCxnSpPr>
          <p:nvPr/>
        </p:nvCxnSpPr>
        <p:spPr>
          <a:xfrm flipH="1">
            <a:off x="6616065" y="6174498"/>
            <a:ext cx="5268480" cy="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5559A1-9123-4A40-A330-18E498A0ED86}"/>
              </a:ext>
            </a:extLst>
          </p:cNvPr>
          <p:cNvSpPr/>
          <p:nvPr/>
        </p:nvSpPr>
        <p:spPr>
          <a:xfrm>
            <a:off x="7721602" y="1830155"/>
            <a:ext cx="3134264" cy="3124163"/>
          </a:xfrm>
          <a:prstGeom prst="triangle">
            <a:avLst>
              <a:gd name="adj" fmla="val 649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EA5A5-1DBF-4E72-B051-BACD8E97D2C8}"/>
              </a:ext>
            </a:extLst>
          </p:cNvPr>
          <p:cNvCxnSpPr>
            <a:cxnSpLocks/>
          </p:cNvCxnSpPr>
          <p:nvPr/>
        </p:nvCxnSpPr>
        <p:spPr>
          <a:xfrm>
            <a:off x="6785615" y="525834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924D9-8608-4D7C-817C-4B4F05C594DB}"/>
              </a:ext>
            </a:extLst>
          </p:cNvPr>
          <p:cNvCxnSpPr>
            <a:cxnSpLocks/>
          </p:cNvCxnSpPr>
          <p:nvPr/>
        </p:nvCxnSpPr>
        <p:spPr>
          <a:xfrm>
            <a:off x="6785612" y="251580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57D44-DF3F-479B-9C0A-62B3F81F507F}"/>
              </a:ext>
            </a:extLst>
          </p:cNvPr>
          <p:cNvCxnSpPr>
            <a:cxnSpLocks/>
          </p:cNvCxnSpPr>
          <p:nvPr/>
        </p:nvCxnSpPr>
        <p:spPr>
          <a:xfrm>
            <a:off x="6785612" y="3429000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59B61B-E7A6-47AA-B0D2-F7FB88A462A3}"/>
              </a:ext>
            </a:extLst>
          </p:cNvPr>
          <p:cNvCxnSpPr>
            <a:cxnSpLocks/>
          </p:cNvCxnSpPr>
          <p:nvPr/>
        </p:nvCxnSpPr>
        <p:spPr>
          <a:xfrm>
            <a:off x="6785612" y="4344341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2120BE-F7DC-47D0-99D4-F47E4CA6B1C8}"/>
              </a:ext>
            </a:extLst>
          </p:cNvPr>
          <p:cNvCxnSpPr>
            <a:cxnSpLocks/>
          </p:cNvCxnSpPr>
          <p:nvPr/>
        </p:nvCxnSpPr>
        <p:spPr>
          <a:xfrm>
            <a:off x="6785612" y="160392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315830-8ED7-411E-AA25-865EED039460}"/>
              </a:ext>
            </a:extLst>
          </p:cNvPr>
          <p:cNvSpPr txBox="1"/>
          <p:nvPr/>
        </p:nvSpPr>
        <p:spPr>
          <a:xfrm>
            <a:off x="6831107" y="74383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98F304-241F-48C4-A78E-7EBCA44EF994}"/>
              </a:ext>
            </a:extLst>
          </p:cNvPr>
          <p:cNvSpPr txBox="1"/>
          <p:nvPr/>
        </p:nvSpPr>
        <p:spPr>
          <a:xfrm>
            <a:off x="11866046" y="594366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88B471-B530-4EE8-B1E5-B377B721EF8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785612" y="4954318"/>
            <a:ext cx="93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9EC7A3-D260-49EC-8E5D-678CF1719EE3}"/>
              </a:ext>
            </a:extLst>
          </p:cNvPr>
          <p:cNvCxnSpPr>
            <a:cxnSpLocks/>
          </p:cNvCxnSpPr>
          <p:nvPr/>
        </p:nvCxnSpPr>
        <p:spPr>
          <a:xfrm flipH="1">
            <a:off x="6785612" y="1826991"/>
            <a:ext cx="2966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975321-2586-4B26-ACC0-FCF26C6A6E80}"/>
              </a:ext>
            </a:extLst>
          </p:cNvPr>
          <p:cNvCxnSpPr>
            <a:cxnSpLocks/>
          </p:cNvCxnSpPr>
          <p:nvPr/>
        </p:nvCxnSpPr>
        <p:spPr>
          <a:xfrm>
            <a:off x="7010353" y="20559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4B929C-8C07-4BCD-AC84-C5DA2E207C78}"/>
              </a:ext>
            </a:extLst>
          </p:cNvPr>
          <p:cNvCxnSpPr>
            <a:cxnSpLocks/>
          </p:cNvCxnSpPr>
          <p:nvPr/>
        </p:nvCxnSpPr>
        <p:spPr>
          <a:xfrm>
            <a:off x="6785612" y="2057116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3CB56D-C303-4C9F-9B99-DCCACB089418}"/>
              </a:ext>
            </a:extLst>
          </p:cNvPr>
          <p:cNvCxnSpPr>
            <a:cxnSpLocks/>
          </p:cNvCxnSpPr>
          <p:nvPr/>
        </p:nvCxnSpPr>
        <p:spPr>
          <a:xfrm>
            <a:off x="7010353" y="47991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CA995B-AE65-448A-AEF8-B2C630AB5BD7}"/>
              </a:ext>
            </a:extLst>
          </p:cNvPr>
          <p:cNvCxnSpPr>
            <a:cxnSpLocks/>
          </p:cNvCxnSpPr>
          <p:nvPr/>
        </p:nvCxnSpPr>
        <p:spPr>
          <a:xfrm>
            <a:off x="7010353" y="388851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CC02D9-DE39-4E3F-BA78-46C552385A86}"/>
              </a:ext>
            </a:extLst>
          </p:cNvPr>
          <p:cNvCxnSpPr>
            <a:cxnSpLocks/>
          </p:cNvCxnSpPr>
          <p:nvPr/>
        </p:nvCxnSpPr>
        <p:spPr>
          <a:xfrm flipV="1">
            <a:off x="7014210" y="2970214"/>
            <a:ext cx="4568165" cy="539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209CCF-FB1C-45FE-B444-85F799A59327}"/>
              </a:ext>
            </a:extLst>
          </p:cNvPr>
          <p:cNvCxnSpPr>
            <a:cxnSpLocks/>
          </p:cNvCxnSpPr>
          <p:nvPr/>
        </p:nvCxnSpPr>
        <p:spPr>
          <a:xfrm>
            <a:off x="6787516" y="47991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34A2459-76DE-4543-BDDC-1CA44E9C25A1}"/>
              </a:ext>
            </a:extLst>
          </p:cNvPr>
          <p:cNvSpPr txBox="1"/>
          <p:nvPr/>
        </p:nvSpPr>
        <p:spPr>
          <a:xfrm>
            <a:off x="6063260" y="1579402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top_y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D6643F-07E7-42F9-9AE7-58F7E729F644}"/>
              </a:ext>
            </a:extLst>
          </p:cNvPr>
          <p:cNvSpPr txBox="1"/>
          <p:nvPr/>
        </p:nvSpPr>
        <p:spPr>
          <a:xfrm>
            <a:off x="5650227" y="472188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bottom_y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9E982F-F897-4608-821F-EFD3B8E63C7C}"/>
              </a:ext>
            </a:extLst>
          </p:cNvPr>
          <p:cNvSpPr txBox="1"/>
          <p:nvPr/>
        </p:nvSpPr>
        <p:spPr>
          <a:xfrm>
            <a:off x="5670582" y="1854140"/>
            <a:ext cx="122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r>
              <a:rPr lang="en-US" sz="2000" dirty="0"/>
              <a:t> + 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4E5CD-1984-479F-B81C-94BEC599B9FF}"/>
              </a:ext>
            </a:extLst>
          </p:cNvPr>
          <p:cNvSpPr txBox="1"/>
          <p:nvPr/>
        </p:nvSpPr>
        <p:spPr>
          <a:xfrm>
            <a:off x="6126295" y="2286475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AA45D4-620D-4D0F-BD50-AF3BAFA11CC7}"/>
              </a:ext>
            </a:extLst>
          </p:cNvPr>
          <p:cNvCxnSpPr>
            <a:cxnSpLocks/>
          </p:cNvCxnSpPr>
          <p:nvPr/>
        </p:nvCxnSpPr>
        <p:spPr>
          <a:xfrm>
            <a:off x="8420363" y="3888519"/>
            <a:ext cx="0" cy="2466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833C0A-C049-4113-A3DE-A79C8F296EB9}"/>
              </a:ext>
            </a:extLst>
          </p:cNvPr>
          <p:cNvCxnSpPr>
            <a:cxnSpLocks/>
          </p:cNvCxnSpPr>
          <p:nvPr/>
        </p:nvCxnSpPr>
        <p:spPr>
          <a:xfrm>
            <a:off x="10477237" y="3888519"/>
            <a:ext cx="0" cy="2466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6F4F44-077A-4ECE-AFA3-9FE8C0195AC1}"/>
              </a:ext>
            </a:extLst>
          </p:cNvPr>
          <p:cNvSpPr txBox="1"/>
          <p:nvPr/>
        </p:nvSpPr>
        <p:spPr>
          <a:xfrm>
            <a:off x="8075203" y="6325771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xleft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051A01-1806-46DA-895D-1869041C888A}"/>
              </a:ext>
            </a:extLst>
          </p:cNvPr>
          <p:cNvSpPr txBox="1"/>
          <p:nvPr/>
        </p:nvSpPr>
        <p:spPr>
          <a:xfrm>
            <a:off x="10077139" y="6325771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xright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02A2A2-B076-41E0-BF34-7A04DEA12DD2}"/>
              </a:ext>
            </a:extLst>
          </p:cNvPr>
          <p:cNvSpPr txBox="1"/>
          <p:nvPr/>
        </p:nvSpPr>
        <p:spPr>
          <a:xfrm>
            <a:off x="6482664" y="362315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18BE4D-763B-4FD6-BB39-C2042C9844AB}"/>
              </a:ext>
            </a:extLst>
          </p:cNvPr>
          <p:cNvCxnSpPr>
            <a:cxnSpLocks/>
          </p:cNvCxnSpPr>
          <p:nvPr/>
        </p:nvCxnSpPr>
        <p:spPr>
          <a:xfrm>
            <a:off x="6784757" y="38847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60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A34-1395-4D55-811F-DDD83ED3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" y="1036361"/>
            <a:ext cx="5303521" cy="5368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Fragments are not generated by pixel centers exactly on bottom edges, so the loop over scan lines y is:</a:t>
            </a:r>
          </a:p>
          <a:p>
            <a:pPr marL="0" indent="0">
              <a:buNone/>
            </a:pPr>
            <a:r>
              <a:rPr lang="en-US" sz="2400" dirty="0"/>
              <a:t>for (y = </a:t>
            </a:r>
            <a:r>
              <a:rPr lang="en-US" sz="2400" dirty="0" err="1"/>
              <a:t>i_top</a:t>
            </a:r>
            <a:r>
              <a:rPr lang="en-US" sz="2400" dirty="0"/>
              <a:t> + .5; y &gt; </a:t>
            </a:r>
            <a:r>
              <a:rPr lang="en-US" sz="2400" dirty="0" err="1"/>
              <a:t>bottom_y</a:t>
            </a:r>
            <a:r>
              <a:rPr lang="en-US" sz="2400" dirty="0"/>
              <a:t>; y = y-1) {</a:t>
            </a:r>
          </a:p>
          <a:p>
            <a:pPr marL="0" indent="0">
              <a:buNone/>
            </a:pPr>
            <a:r>
              <a:rPr lang="en-US" sz="2400" dirty="0"/>
              <a:t>To find the x range for fragments along scan line y, use the equations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f_left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(y)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xright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f_right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(y).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find the x coordinate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i_left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first pixel on scan line y, use</a:t>
            </a:r>
          </a:p>
          <a:p>
            <a:pPr marL="0" indent="0" algn="ctr">
              <a:buNone/>
            </a:pPr>
            <a:r>
              <a:rPr lang="en-US" sz="2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i_left</a:t>
            </a: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.5 &gt;= </a:t>
            </a:r>
            <a:r>
              <a:rPr lang="en-US" sz="2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endParaRPr lang="en-US" sz="2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i_left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</a:p>
          <a:p>
            <a:pPr marL="0" indent="0" algn="ctr">
              <a:buNone/>
            </a:pPr>
            <a:r>
              <a:rPr lang="en-US" sz="2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i_left</a:t>
            </a: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ceil(</a:t>
            </a:r>
            <a:r>
              <a:rPr lang="en-US" sz="2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xleft</a:t>
            </a: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.5)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57F0E-F6D1-416E-9F73-2BB98A88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048"/>
            <a:ext cx="10515600" cy="24204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B3713A-DF36-4F32-8136-2CB14635A6F6}"/>
              </a:ext>
            </a:extLst>
          </p:cNvPr>
          <p:cNvCxnSpPr>
            <a:cxnSpLocks/>
          </p:cNvCxnSpPr>
          <p:nvPr/>
        </p:nvCxnSpPr>
        <p:spPr>
          <a:xfrm>
            <a:off x="7010397" y="5258349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3B9FA-72E0-48EF-B10E-574436F2C5A9}"/>
              </a:ext>
            </a:extLst>
          </p:cNvPr>
          <p:cNvCxnSpPr>
            <a:cxnSpLocks/>
          </p:cNvCxnSpPr>
          <p:nvPr/>
        </p:nvCxnSpPr>
        <p:spPr>
          <a:xfrm>
            <a:off x="7010397" y="3429397"/>
            <a:ext cx="4572000" cy="2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D5B985-5737-49EB-A845-0AA433633781}"/>
              </a:ext>
            </a:extLst>
          </p:cNvPr>
          <p:cNvCxnSpPr>
            <a:cxnSpLocks/>
          </p:cNvCxnSpPr>
          <p:nvPr/>
        </p:nvCxnSpPr>
        <p:spPr>
          <a:xfrm>
            <a:off x="7010397" y="4346321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C2220-3469-41D7-9898-18F589153CB9}"/>
              </a:ext>
            </a:extLst>
          </p:cNvPr>
          <p:cNvCxnSpPr>
            <a:cxnSpLocks/>
          </p:cNvCxnSpPr>
          <p:nvPr/>
        </p:nvCxnSpPr>
        <p:spPr>
          <a:xfrm flipV="1">
            <a:off x="7010397" y="1600688"/>
            <a:ext cx="4572002" cy="31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B72FF-5498-4CDC-952A-3E3B0884CED8}"/>
              </a:ext>
            </a:extLst>
          </p:cNvPr>
          <p:cNvCxnSpPr>
            <a:cxnSpLocks/>
          </p:cNvCxnSpPr>
          <p:nvPr/>
        </p:nvCxnSpPr>
        <p:spPr>
          <a:xfrm>
            <a:off x="7010397" y="2515807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3AB47-C5E1-4E07-895F-9B8F2DD312D7}"/>
              </a:ext>
            </a:extLst>
          </p:cNvPr>
          <p:cNvCxnSpPr>
            <a:cxnSpLocks/>
          </p:cNvCxnSpPr>
          <p:nvPr/>
        </p:nvCxnSpPr>
        <p:spPr>
          <a:xfrm>
            <a:off x="11582397" y="1600042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FD401-2778-47FB-BAFA-5F4057EB238B}"/>
              </a:ext>
            </a:extLst>
          </p:cNvPr>
          <p:cNvCxnSpPr>
            <a:cxnSpLocks/>
          </p:cNvCxnSpPr>
          <p:nvPr/>
        </p:nvCxnSpPr>
        <p:spPr>
          <a:xfrm>
            <a:off x="106679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D13F7-A034-406D-BE93-7A2E48BE45AF}"/>
              </a:ext>
            </a:extLst>
          </p:cNvPr>
          <p:cNvCxnSpPr>
            <a:cxnSpLocks/>
          </p:cNvCxnSpPr>
          <p:nvPr/>
        </p:nvCxnSpPr>
        <p:spPr>
          <a:xfrm>
            <a:off x="975245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81279-C391-4030-BB92-5995F6810A3B}"/>
              </a:ext>
            </a:extLst>
          </p:cNvPr>
          <p:cNvCxnSpPr>
            <a:cxnSpLocks/>
          </p:cNvCxnSpPr>
          <p:nvPr/>
        </p:nvCxnSpPr>
        <p:spPr>
          <a:xfrm>
            <a:off x="88391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08220-8FB2-4AB4-9349-6D8A0D6ED5D5}"/>
              </a:ext>
            </a:extLst>
          </p:cNvPr>
          <p:cNvCxnSpPr>
            <a:cxnSpLocks/>
          </p:cNvCxnSpPr>
          <p:nvPr/>
        </p:nvCxnSpPr>
        <p:spPr>
          <a:xfrm>
            <a:off x="7925334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BCE1B7-17D3-4F81-9DC9-BAB49A615E5D}"/>
              </a:ext>
            </a:extLst>
          </p:cNvPr>
          <p:cNvCxnSpPr>
            <a:cxnSpLocks/>
          </p:cNvCxnSpPr>
          <p:nvPr/>
        </p:nvCxnSpPr>
        <p:spPr>
          <a:xfrm>
            <a:off x="7010397" y="1183341"/>
            <a:ext cx="0" cy="5379384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5A2E48-5F52-45C9-93E4-FCD6C6017EE6}"/>
              </a:ext>
            </a:extLst>
          </p:cNvPr>
          <p:cNvCxnSpPr>
            <a:cxnSpLocks/>
          </p:cNvCxnSpPr>
          <p:nvPr/>
        </p:nvCxnSpPr>
        <p:spPr>
          <a:xfrm flipH="1">
            <a:off x="6616065" y="6174498"/>
            <a:ext cx="5268480" cy="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5559A1-9123-4A40-A330-18E498A0ED86}"/>
              </a:ext>
            </a:extLst>
          </p:cNvPr>
          <p:cNvSpPr/>
          <p:nvPr/>
        </p:nvSpPr>
        <p:spPr>
          <a:xfrm>
            <a:off x="7721602" y="1830155"/>
            <a:ext cx="3134264" cy="3124163"/>
          </a:xfrm>
          <a:prstGeom prst="triangle">
            <a:avLst>
              <a:gd name="adj" fmla="val 649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EA5A5-1DBF-4E72-B051-BACD8E97D2C8}"/>
              </a:ext>
            </a:extLst>
          </p:cNvPr>
          <p:cNvCxnSpPr>
            <a:cxnSpLocks/>
          </p:cNvCxnSpPr>
          <p:nvPr/>
        </p:nvCxnSpPr>
        <p:spPr>
          <a:xfrm>
            <a:off x="6785615" y="525834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924D9-8608-4D7C-817C-4B4F05C594DB}"/>
              </a:ext>
            </a:extLst>
          </p:cNvPr>
          <p:cNvCxnSpPr>
            <a:cxnSpLocks/>
          </p:cNvCxnSpPr>
          <p:nvPr/>
        </p:nvCxnSpPr>
        <p:spPr>
          <a:xfrm>
            <a:off x="6785612" y="251580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57D44-DF3F-479B-9C0A-62B3F81F507F}"/>
              </a:ext>
            </a:extLst>
          </p:cNvPr>
          <p:cNvCxnSpPr>
            <a:cxnSpLocks/>
          </p:cNvCxnSpPr>
          <p:nvPr/>
        </p:nvCxnSpPr>
        <p:spPr>
          <a:xfrm>
            <a:off x="6785612" y="3429000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59B61B-E7A6-47AA-B0D2-F7FB88A462A3}"/>
              </a:ext>
            </a:extLst>
          </p:cNvPr>
          <p:cNvCxnSpPr>
            <a:cxnSpLocks/>
          </p:cNvCxnSpPr>
          <p:nvPr/>
        </p:nvCxnSpPr>
        <p:spPr>
          <a:xfrm>
            <a:off x="6785612" y="4344341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2120BE-F7DC-47D0-99D4-F47E4CA6B1C8}"/>
              </a:ext>
            </a:extLst>
          </p:cNvPr>
          <p:cNvCxnSpPr>
            <a:cxnSpLocks/>
          </p:cNvCxnSpPr>
          <p:nvPr/>
        </p:nvCxnSpPr>
        <p:spPr>
          <a:xfrm>
            <a:off x="6785612" y="160392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315830-8ED7-411E-AA25-865EED039460}"/>
              </a:ext>
            </a:extLst>
          </p:cNvPr>
          <p:cNvSpPr txBox="1"/>
          <p:nvPr/>
        </p:nvSpPr>
        <p:spPr>
          <a:xfrm>
            <a:off x="6831107" y="74383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98F304-241F-48C4-A78E-7EBCA44EF994}"/>
              </a:ext>
            </a:extLst>
          </p:cNvPr>
          <p:cNvSpPr txBox="1"/>
          <p:nvPr/>
        </p:nvSpPr>
        <p:spPr>
          <a:xfrm>
            <a:off x="11866046" y="594366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88B471-B530-4EE8-B1E5-B377B721EF8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785612" y="4954318"/>
            <a:ext cx="93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9EC7A3-D260-49EC-8E5D-678CF1719EE3}"/>
              </a:ext>
            </a:extLst>
          </p:cNvPr>
          <p:cNvCxnSpPr>
            <a:cxnSpLocks/>
          </p:cNvCxnSpPr>
          <p:nvPr/>
        </p:nvCxnSpPr>
        <p:spPr>
          <a:xfrm flipH="1">
            <a:off x="6785612" y="1826991"/>
            <a:ext cx="2966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975321-2586-4B26-ACC0-FCF26C6A6E80}"/>
              </a:ext>
            </a:extLst>
          </p:cNvPr>
          <p:cNvCxnSpPr>
            <a:cxnSpLocks/>
          </p:cNvCxnSpPr>
          <p:nvPr/>
        </p:nvCxnSpPr>
        <p:spPr>
          <a:xfrm>
            <a:off x="7010353" y="20559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4B929C-8C07-4BCD-AC84-C5DA2E207C78}"/>
              </a:ext>
            </a:extLst>
          </p:cNvPr>
          <p:cNvCxnSpPr>
            <a:cxnSpLocks/>
          </p:cNvCxnSpPr>
          <p:nvPr/>
        </p:nvCxnSpPr>
        <p:spPr>
          <a:xfrm>
            <a:off x="6785612" y="2057116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3CB56D-C303-4C9F-9B99-DCCACB089418}"/>
              </a:ext>
            </a:extLst>
          </p:cNvPr>
          <p:cNvCxnSpPr>
            <a:cxnSpLocks/>
          </p:cNvCxnSpPr>
          <p:nvPr/>
        </p:nvCxnSpPr>
        <p:spPr>
          <a:xfrm>
            <a:off x="7010353" y="47991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CA995B-AE65-448A-AEF8-B2C630AB5BD7}"/>
              </a:ext>
            </a:extLst>
          </p:cNvPr>
          <p:cNvCxnSpPr>
            <a:cxnSpLocks/>
          </p:cNvCxnSpPr>
          <p:nvPr/>
        </p:nvCxnSpPr>
        <p:spPr>
          <a:xfrm>
            <a:off x="7010353" y="388851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CC02D9-DE39-4E3F-BA78-46C552385A86}"/>
              </a:ext>
            </a:extLst>
          </p:cNvPr>
          <p:cNvCxnSpPr>
            <a:cxnSpLocks/>
          </p:cNvCxnSpPr>
          <p:nvPr/>
        </p:nvCxnSpPr>
        <p:spPr>
          <a:xfrm flipV="1">
            <a:off x="7014210" y="2970214"/>
            <a:ext cx="4568165" cy="539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209CCF-FB1C-45FE-B444-85F799A59327}"/>
              </a:ext>
            </a:extLst>
          </p:cNvPr>
          <p:cNvCxnSpPr>
            <a:cxnSpLocks/>
          </p:cNvCxnSpPr>
          <p:nvPr/>
        </p:nvCxnSpPr>
        <p:spPr>
          <a:xfrm>
            <a:off x="6787516" y="47991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34A2459-76DE-4543-BDDC-1CA44E9C25A1}"/>
              </a:ext>
            </a:extLst>
          </p:cNvPr>
          <p:cNvSpPr txBox="1"/>
          <p:nvPr/>
        </p:nvSpPr>
        <p:spPr>
          <a:xfrm>
            <a:off x="6063260" y="1579402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top_y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D6643F-07E7-42F9-9AE7-58F7E729F644}"/>
              </a:ext>
            </a:extLst>
          </p:cNvPr>
          <p:cNvSpPr txBox="1"/>
          <p:nvPr/>
        </p:nvSpPr>
        <p:spPr>
          <a:xfrm>
            <a:off x="5650227" y="472188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bottom_y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9E982F-F897-4608-821F-EFD3B8E63C7C}"/>
              </a:ext>
            </a:extLst>
          </p:cNvPr>
          <p:cNvSpPr txBox="1"/>
          <p:nvPr/>
        </p:nvSpPr>
        <p:spPr>
          <a:xfrm>
            <a:off x="5670582" y="1854140"/>
            <a:ext cx="122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r>
              <a:rPr lang="en-US" sz="2000" dirty="0"/>
              <a:t> + 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4E5CD-1984-479F-B81C-94BEC599B9FF}"/>
              </a:ext>
            </a:extLst>
          </p:cNvPr>
          <p:cNvSpPr txBox="1"/>
          <p:nvPr/>
        </p:nvSpPr>
        <p:spPr>
          <a:xfrm>
            <a:off x="6126295" y="2286475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AA45D4-620D-4D0F-BD50-AF3BAFA11CC7}"/>
              </a:ext>
            </a:extLst>
          </p:cNvPr>
          <p:cNvCxnSpPr>
            <a:cxnSpLocks/>
          </p:cNvCxnSpPr>
          <p:nvPr/>
        </p:nvCxnSpPr>
        <p:spPr>
          <a:xfrm>
            <a:off x="8420363" y="3888519"/>
            <a:ext cx="0" cy="2466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833C0A-C049-4113-A3DE-A79C8F296EB9}"/>
              </a:ext>
            </a:extLst>
          </p:cNvPr>
          <p:cNvCxnSpPr>
            <a:cxnSpLocks/>
          </p:cNvCxnSpPr>
          <p:nvPr/>
        </p:nvCxnSpPr>
        <p:spPr>
          <a:xfrm>
            <a:off x="10477237" y="3888519"/>
            <a:ext cx="0" cy="2466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6F4F44-077A-4ECE-AFA3-9FE8C0195AC1}"/>
              </a:ext>
            </a:extLst>
          </p:cNvPr>
          <p:cNvSpPr txBox="1"/>
          <p:nvPr/>
        </p:nvSpPr>
        <p:spPr>
          <a:xfrm>
            <a:off x="8075203" y="6325771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xleft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051A01-1806-46DA-895D-1869041C888A}"/>
              </a:ext>
            </a:extLst>
          </p:cNvPr>
          <p:cNvSpPr txBox="1"/>
          <p:nvPr/>
        </p:nvSpPr>
        <p:spPr>
          <a:xfrm>
            <a:off x="10077139" y="6325771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xright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02A2A2-B076-41E0-BF34-7A04DEA12DD2}"/>
              </a:ext>
            </a:extLst>
          </p:cNvPr>
          <p:cNvSpPr txBox="1"/>
          <p:nvPr/>
        </p:nvSpPr>
        <p:spPr>
          <a:xfrm>
            <a:off x="6482664" y="362315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18BE4D-763B-4FD6-BB39-C2042C9844AB}"/>
              </a:ext>
            </a:extLst>
          </p:cNvPr>
          <p:cNvCxnSpPr>
            <a:cxnSpLocks/>
          </p:cNvCxnSpPr>
          <p:nvPr/>
        </p:nvCxnSpPr>
        <p:spPr>
          <a:xfrm>
            <a:off x="6784757" y="38847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1C9494-BF60-4798-985C-2237C56C0BC9}"/>
              </a:ext>
            </a:extLst>
          </p:cNvPr>
          <p:cNvCxnSpPr>
            <a:cxnSpLocks/>
          </p:cNvCxnSpPr>
          <p:nvPr/>
        </p:nvCxnSpPr>
        <p:spPr>
          <a:xfrm>
            <a:off x="8840385" y="6174498"/>
            <a:ext cx="0" cy="196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486E0F5-7560-4C12-86D7-FDA96D1678C6}"/>
              </a:ext>
            </a:extLst>
          </p:cNvPr>
          <p:cNvSpPr txBox="1"/>
          <p:nvPr/>
        </p:nvSpPr>
        <p:spPr>
          <a:xfrm>
            <a:off x="8684717" y="6329061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i_left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153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A34-1395-4D55-811F-DDD83ED3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04" y="1338783"/>
            <a:ext cx="5465908" cy="5368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Fragments are not generated by pixel centers exactly on bottom edges, so the loop over scan lines y is:</a:t>
            </a:r>
          </a:p>
          <a:p>
            <a:pPr marL="0" indent="0">
              <a:buNone/>
            </a:pPr>
            <a:r>
              <a:rPr lang="en-US" sz="2400" dirty="0"/>
              <a:t>for (y = </a:t>
            </a:r>
            <a:r>
              <a:rPr lang="en-US" sz="2400" dirty="0" err="1"/>
              <a:t>i_top</a:t>
            </a:r>
            <a:r>
              <a:rPr lang="en-US" sz="2400" dirty="0"/>
              <a:t> + .5; y &gt; </a:t>
            </a:r>
            <a:r>
              <a:rPr lang="en-US" sz="2400" dirty="0" err="1"/>
              <a:t>bottom_y</a:t>
            </a:r>
            <a:r>
              <a:rPr lang="en-US" sz="2400" dirty="0"/>
              <a:t>; y = y - 1) {</a:t>
            </a:r>
          </a:p>
          <a:p>
            <a:pPr marL="0" indent="0">
              <a:buNone/>
            </a:pPr>
            <a:r>
              <a:rPr lang="en-US" sz="2400" dirty="0"/>
              <a:t>Fragments are not generated by pixel centers exactly on right edges, so the loop over x in scan line y is:</a:t>
            </a:r>
          </a:p>
          <a:p>
            <a:pPr marL="0" indent="0">
              <a:buNone/>
            </a:pPr>
            <a:r>
              <a:rPr lang="en-US" sz="2400" dirty="0"/>
              <a:t>     for (x = </a:t>
            </a:r>
            <a:r>
              <a:rPr lang="en-US" sz="2400" dirty="0" err="1"/>
              <a:t>i_left</a:t>
            </a:r>
            <a:r>
              <a:rPr lang="en-US" sz="2400" dirty="0"/>
              <a:t> + .5; x &lt; </a:t>
            </a:r>
            <a:r>
              <a:rPr lang="en-US" sz="2400" dirty="0" err="1"/>
              <a:t>xright</a:t>
            </a:r>
            <a:r>
              <a:rPr lang="en-US" sz="2400" dirty="0"/>
              <a:t>; x = x - 1) {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57F0E-F6D1-416E-9F73-2BB98A88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048"/>
            <a:ext cx="10515600" cy="24204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B3713A-DF36-4F32-8136-2CB14635A6F6}"/>
              </a:ext>
            </a:extLst>
          </p:cNvPr>
          <p:cNvCxnSpPr>
            <a:cxnSpLocks/>
          </p:cNvCxnSpPr>
          <p:nvPr/>
        </p:nvCxnSpPr>
        <p:spPr>
          <a:xfrm>
            <a:off x="7010397" y="5258349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3B9FA-72E0-48EF-B10E-574436F2C5A9}"/>
              </a:ext>
            </a:extLst>
          </p:cNvPr>
          <p:cNvCxnSpPr>
            <a:cxnSpLocks/>
          </p:cNvCxnSpPr>
          <p:nvPr/>
        </p:nvCxnSpPr>
        <p:spPr>
          <a:xfrm>
            <a:off x="7010397" y="3429397"/>
            <a:ext cx="4572000" cy="2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D5B985-5737-49EB-A845-0AA433633781}"/>
              </a:ext>
            </a:extLst>
          </p:cNvPr>
          <p:cNvCxnSpPr>
            <a:cxnSpLocks/>
          </p:cNvCxnSpPr>
          <p:nvPr/>
        </p:nvCxnSpPr>
        <p:spPr>
          <a:xfrm>
            <a:off x="7010397" y="4346321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C2220-3469-41D7-9898-18F589153CB9}"/>
              </a:ext>
            </a:extLst>
          </p:cNvPr>
          <p:cNvCxnSpPr>
            <a:cxnSpLocks/>
          </p:cNvCxnSpPr>
          <p:nvPr/>
        </p:nvCxnSpPr>
        <p:spPr>
          <a:xfrm flipV="1">
            <a:off x="7010397" y="1600688"/>
            <a:ext cx="4572002" cy="31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B72FF-5498-4CDC-952A-3E3B0884CED8}"/>
              </a:ext>
            </a:extLst>
          </p:cNvPr>
          <p:cNvCxnSpPr>
            <a:cxnSpLocks/>
          </p:cNvCxnSpPr>
          <p:nvPr/>
        </p:nvCxnSpPr>
        <p:spPr>
          <a:xfrm>
            <a:off x="7010397" y="2515807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3AB47-C5E1-4E07-895F-9B8F2DD312D7}"/>
              </a:ext>
            </a:extLst>
          </p:cNvPr>
          <p:cNvCxnSpPr>
            <a:cxnSpLocks/>
          </p:cNvCxnSpPr>
          <p:nvPr/>
        </p:nvCxnSpPr>
        <p:spPr>
          <a:xfrm>
            <a:off x="11582397" y="1600042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FD401-2778-47FB-BAFA-5F4057EB238B}"/>
              </a:ext>
            </a:extLst>
          </p:cNvPr>
          <p:cNvCxnSpPr>
            <a:cxnSpLocks/>
          </p:cNvCxnSpPr>
          <p:nvPr/>
        </p:nvCxnSpPr>
        <p:spPr>
          <a:xfrm>
            <a:off x="106679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D13F7-A034-406D-BE93-7A2E48BE45AF}"/>
              </a:ext>
            </a:extLst>
          </p:cNvPr>
          <p:cNvCxnSpPr>
            <a:cxnSpLocks/>
          </p:cNvCxnSpPr>
          <p:nvPr/>
        </p:nvCxnSpPr>
        <p:spPr>
          <a:xfrm>
            <a:off x="975245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81279-C391-4030-BB92-5995F6810A3B}"/>
              </a:ext>
            </a:extLst>
          </p:cNvPr>
          <p:cNvCxnSpPr>
            <a:cxnSpLocks/>
          </p:cNvCxnSpPr>
          <p:nvPr/>
        </p:nvCxnSpPr>
        <p:spPr>
          <a:xfrm>
            <a:off x="8839197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08220-8FB2-4AB4-9349-6D8A0D6ED5D5}"/>
              </a:ext>
            </a:extLst>
          </p:cNvPr>
          <p:cNvCxnSpPr>
            <a:cxnSpLocks/>
          </p:cNvCxnSpPr>
          <p:nvPr/>
        </p:nvCxnSpPr>
        <p:spPr>
          <a:xfrm>
            <a:off x="7925334" y="1600043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BCE1B7-17D3-4F81-9DC9-BAB49A615E5D}"/>
              </a:ext>
            </a:extLst>
          </p:cNvPr>
          <p:cNvCxnSpPr>
            <a:cxnSpLocks/>
          </p:cNvCxnSpPr>
          <p:nvPr/>
        </p:nvCxnSpPr>
        <p:spPr>
          <a:xfrm>
            <a:off x="7010397" y="1183341"/>
            <a:ext cx="0" cy="5379384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5A2E48-5F52-45C9-93E4-FCD6C6017EE6}"/>
              </a:ext>
            </a:extLst>
          </p:cNvPr>
          <p:cNvCxnSpPr>
            <a:cxnSpLocks/>
          </p:cNvCxnSpPr>
          <p:nvPr/>
        </p:nvCxnSpPr>
        <p:spPr>
          <a:xfrm flipH="1">
            <a:off x="6616065" y="6174498"/>
            <a:ext cx="5268480" cy="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5559A1-9123-4A40-A330-18E498A0ED86}"/>
              </a:ext>
            </a:extLst>
          </p:cNvPr>
          <p:cNvSpPr/>
          <p:nvPr/>
        </p:nvSpPr>
        <p:spPr>
          <a:xfrm>
            <a:off x="7721602" y="1830155"/>
            <a:ext cx="3134264" cy="3124163"/>
          </a:xfrm>
          <a:prstGeom prst="triangle">
            <a:avLst>
              <a:gd name="adj" fmla="val 649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EA5A5-1DBF-4E72-B051-BACD8E97D2C8}"/>
              </a:ext>
            </a:extLst>
          </p:cNvPr>
          <p:cNvCxnSpPr>
            <a:cxnSpLocks/>
          </p:cNvCxnSpPr>
          <p:nvPr/>
        </p:nvCxnSpPr>
        <p:spPr>
          <a:xfrm>
            <a:off x="6785615" y="525834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924D9-8608-4D7C-817C-4B4F05C594DB}"/>
              </a:ext>
            </a:extLst>
          </p:cNvPr>
          <p:cNvCxnSpPr>
            <a:cxnSpLocks/>
          </p:cNvCxnSpPr>
          <p:nvPr/>
        </p:nvCxnSpPr>
        <p:spPr>
          <a:xfrm>
            <a:off x="6785612" y="251580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57D44-DF3F-479B-9C0A-62B3F81F507F}"/>
              </a:ext>
            </a:extLst>
          </p:cNvPr>
          <p:cNvCxnSpPr>
            <a:cxnSpLocks/>
          </p:cNvCxnSpPr>
          <p:nvPr/>
        </p:nvCxnSpPr>
        <p:spPr>
          <a:xfrm>
            <a:off x="6785612" y="3429000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59B61B-E7A6-47AA-B0D2-F7FB88A462A3}"/>
              </a:ext>
            </a:extLst>
          </p:cNvPr>
          <p:cNvCxnSpPr>
            <a:cxnSpLocks/>
          </p:cNvCxnSpPr>
          <p:nvPr/>
        </p:nvCxnSpPr>
        <p:spPr>
          <a:xfrm>
            <a:off x="6785612" y="4344341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2120BE-F7DC-47D0-99D4-F47E4CA6B1C8}"/>
              </a:ext>
            </a:extLst>
          </p:cNvPr>
          <p:cNvCxnSpPr>
            <a:cxnSpLocks/>
          </p:cNvCxnSpPr>
          <p:nvPr/>
        </p:nvCxnSpPr>
        <p:spPr>
          <a:xfrm>
            <a:off x="6785612" y="1603927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315830-8ED7-411E-AA25-865EED039460}"/>
              </a:ext>
            </a:extLst>
          </p:cNvPr>
          <p:cNvSpPr txBox="1"/>
          <p:nvPr/>
        </p:nvSpPr>
        <p:spPr>
          <a:xfrm>
            <a:off x="6831107" y="74383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98F304-241F-48C4-A78E-7EBCA44EF994}"/>
              </a:ext>
            </a:extLst>
          </p:cNvPr>
          <p:cNvSpPr txBox="1"/>
          <p:nvPr/>
        </p:nvSpPr>
        <p:spPr>
          <a:xfrm>
            <a:off x="11866046" y="5943665"/>
            <a:ext cx="4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88B471-B530-4EE8-B1E5-B377B721EF8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785612" y="4954318"/>
            <a:ext cx="93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9EC7A3-D260-49EC-8E5D-678CF1719EE3}"/>
              </a:ext>
            </a:extLst>
          </p:cNvPr>
          <p:cNvCxnSpPr>
            <a:cxnSpLocks/>
          </p:cNvCxnSpPr>
          <p:nvPr/>
        </p:nvCxnSpPr>
        <p:spPr>
          <a:xfrm flipH="1">
            <a:off x="6785612" y="1826991"/>
            <a:ext cx="2966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975321-2586-4B26-ACC0-FCF26C6A6E80}"/>
              </a:ext>
            </a:extLst>
          </p:cNvPr>
          <p:cNvCxnSpPr>
            <a:cxnSpLocks/>
          </p:cNvCxnSpPr>
          <p:nvPr/>
        </p:nvCxnSpPr>
        <p:spPr>
          <a:xfrm>
            <a:off x="7010353" y="20559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4B929C-8C07-4BCD-AC84-C5DA2E207C78}"/>
              </a:ext>
            </a:extLst>
          </p:cNvPr>
          <p:cNvCxnSpPr>
            <a:cxnSpLocks/>
          </p:cNvCxnSpPr>
          <p:nvPr/>
        </p:nvCxnSpPr>
        <p:spPr>
          <a:xfrm>
            <a:off x="6785612" y="2057116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3CB56D-C303-4C9F-9B99-DCCACB089418}"/>
              </a:ext>
            </a:extLst>
          </p:cNvPr>
          <p:cNvCxnSpPr>
            <a:cxnSpLocks/>
          </p:cNvCxnSpPr>
          <p:nvPr/>
        </p:nvCxnSpPr>
        <p:spPr>
          <a:xfrm>
            <a:off x="7010353" y="479910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CA995B-AE65-448A-AEF8-B2C630AB5BD7}"/>
              </a:ext>
            </a:extLst>
          </p:cNvPr>
          <p:cNvCxnSpPr>
            <a:cxnSpLocks/>
          </p:cNvCxnSpPr>
          <p:nvPr/>
        </p:nvCxnSpPr>
        <p:spPr>
          <a:xfrm>
            <a:off x="7010353" y="3888519"/>
            <a:ext cx="4572043" cy="64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CC02D9-DE39-4E3F-BA78-46C552385A86}"/>
              </a:ext>
            </a:extLst>
          </p:cNvPr>
          <p:cNvCxnSpPr>
            <a:cxnSpLocks/>
          </p:cNvCxnSpPr>
          <p:nvPr/>
        </p:nvCxnSpPr>
        <p:spPr>
          <a:xfrm flipV="1">
            <a:off x="7014210" y="2970214"/>
            <a:ext cx="4568165" cy="539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209CCF-FB1C-45FE-B444-85F799A59327}"/>
              </a:ext>
            </a:extLst>
          </p:cNvPr>
          <p:cNvCxnSpPr>
            <a:cxnSpLocks/>
          </p:cNvCxnSpPr>
          <p:nvPr/>
        </p:nvCxnSpPr>
        <p:spPr>
          <a:xfrm>
            <a:off x="6787516" y="47991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34A2459-76DE-4543-BDDC-1CA44E9C25A1}"/>
              </a:ext>
            </a:extLst>
          </p:cNvPr>
          <p:cNvSpPr txBox="1"/>
          <p:nvPr/>
        </p:nvSpPr>
        <p:spPr>
          <a:xfrm>
            <a:off x="6063260" y="1579402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top_y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D6643F-07E7-42F9-9AE7-58F7E729F644}"/>
              </a:ext>
            </a:extLst>
          </p:cNvPr>
          <p:cNvSpPr txBox="1"/>
          <p:nvPr/>
        </p:nvSpPr>
        <p:spPr>
          <a:xfrm>
            <a:off x="5650227" y="472188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bottom_y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9E982F-F897-4608-821F-EFD3B8E63C7C}"/>
              </a:ext>
            </a:extLst>
          </p:cNvPr>
          <p:cNvSpPr txBox="1"/>
          <p:nvPr/>
        </p:nvSpPr>
        <p:spPr>
          <a:xfrm>
            <a:off x="5670582" y="1854140"/>
            <a:ext cx="122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r>
              <a:rPr lang="en-US" sz="2000" dirty="0"/>
              <a:t> + 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4E5CD-1984-479F-B81C-94BEC599B9FF}"/>
              </a:ext>
            </a:extLst>
          </p:cNvPr>
          <p:cNvSpPr txBox="1"/>
          <p:nvPr/>
        </p:nvSpPr>
        <p:spPr>
          <a:xfrm>
            <a:off x="6126295" y="2286475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i_top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AA45D4-620D-4D0F-BD50-AF3BAFA11CC7}"/>
              </a:ext>
            </a:extLst>
          </p:cNvPr>
          <p:cNvCxnSpPr>
            <a:cxnSpLocks/>
          </p:cNvCxnSpPr>
          <p:nvPr/>
        </p:nvCxnSpPr>
        <p:spPr>
          <a:xfrm>
            <a:off x="8420363" y="3888519"/>
            <a:ext cx="0" cy="2466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833C0A-C049-4113-A3DE-A79C8F296EB9}"/>
              </a:ext>
            </a:extLst>
          </p:cNvPr>
          <p:cNvCxnSpPr>
            <a:cxnSpLocks/>
          </p:cNvCxnSpPr>
          <p:nvPr/>
        </p:nvCxnSpPr>
        <p:spPr>
          <a:xfrm>
            <a:off x="10477237" y="3888519"/>
            <a:ext cx="0" cy="2466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051A01-1806-46DA-895D-1869041C888A}"/>
              </a:ext>
            </a:extLst>
          </p:cNvPr>
          <p:cNvSpPr txBox="1"/>
          <p:nvPr/>
        </p:nvSpPr>
        <p:spPr>
          <a:xfrm>
            <a:off x="10077139" y="6325771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xright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02A2A2-B076-41E0-BF34-7A04DEA12DD2}"/>
              </a:ext>
            </a:extLst>
          </p:cNvPr>
          <p:cNvSpPr txBox="1"/>
          <p:nvPr/>
        </p:nvSpPr>
        <p:spPr>
          <a:xfrm>
            <a:off x="6482664" y="3623158"/>
            <a:ext cx="12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18BE4D-763B-4FD6-BB39-C2042C9844AB}"/>
              </a:ext>
            </a:extLst>
          </p:cNvPr>
          <p:cNvCxnSpPr>
            <a:cxnSpLocks/>
          </p:cNvCxnSpPr>
          <p:nvPr/>
        </p:nvCxnSpPr>
        <p:spPr>
          <a:xfrm>
            <a:off x="6784757" y="3884709"/>
            <a:ext cx="224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4D78FE-75E7-44E6-90E5-AC0164A5234D}"/>
              </a:ext>
            </a:extLst>
          </p:cNvPr>
          <p:cNvSpPr txBox="1"/>
          <p:nvPr/>
        </p:nvSpPr>
        <p:spPr>
          <a:xfrm>
            <a:off x="8075203" y="6325771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xleft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88C1FD-D302-4C46-BC25-9B15D8B8DFF9}"/>
              </a:ext>
            </a:extLst>
          </p:cNvPr>
          <p:cNvSpPr txBox="1"/>
          <p:nvPr/>
        </p:nvSpPr>
        <p:spPr>
          <a:xfrm>
            <a:off x="8684717" y="6329061"/>
            <a:ext cx="8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i_left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085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87F5-16EA-4EA7-BC09-796CAC37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01" y="47293"/>
            <a:ext cx="10515600" cy="851338"/>
          </a:xfrm>
        </p:spPr>
        <p:txBody>
          <a:bodyPr>
            <a:normAutofit/>
          </a:bodyPr>
          <a:lstStyle/>
          <a:p>
            <a:r>
              <a:rPr lang="en-US" sz="4000" dirty="0"/>
              <a:t>Summary: C/C++ code to generate the fragments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1190295"/>
            <a:ext cx="10967544" cy="529721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i_top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floor(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top_y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 .5);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(y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i_top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+ .5; y &gt;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bottom_y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 y = y - 1) 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f_right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ceil(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 .5);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for (x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 .5; x 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x = x + 1)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set_pixel_alpha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((int)floor(x), (int)floor(y), r, g, b, a);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This works for the horizontal edge on the top or the bottom.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27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87F5-16EA-4EA7-BC09-796CAC37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66476"/>
            <a:ext cx="10819130" cy="851338"/>
          </a:xfrm>
        </p:spPr>
        <p:txBody>
          <a:bodyPr>
            <a:noAutofit/>
          </a:bodyPr>
          <a:lstStyle/>
          <a:p>
            <a:r>
              <a:rPr lang="en-US" sz="4000" dirty="0"/>
              <a:t>Scissoring to avoid generating off-screen fragments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1190295"/>
            <a:ext cx="10967544" cy="529721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i_top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floor(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top_y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 .5);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(y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i_top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+ .5; y &gt;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bottom_y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 y = y - 1) 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f_right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ceil(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 .5);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for (x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 .5; x 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x = x + 1)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if (x &gt;= 0 &amp;&amp; x &lt; width &amp;&amp; y &gt;= 0 &amp;&amp; y &lt; height)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set_pixel_alpha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((int)floor(x), (int)floor(y), r, g, b, a);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This works for the horizontal edge on the top or the bottom.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48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87F5-16EA-4EA7-BC09-796CAC37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06" y="63061"/>
            <a:ext cx="10791189" cy="851338"/>
          </a:xfrm>
        </p:spPr>
        <p:txBody>
          <a:bodyPr>
            <a:noAutofit/>
          </a:bodyPr>
          <a:lstStyle/>
          <a:p>
            <a:r>
              <a:rPr lang="en-US" sz="4000" dirty="0"/>
              <a:t>Clipping to avoid generating off-screen fragments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393" y="1211841"/>
            <a:ext cx="11173284" cy="513588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i_top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floor(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top_y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 .5);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 height – 1)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i_top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height – 1;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bottom_y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0)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bottom_y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(y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i_top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+ .5; y &gt;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bottom_y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 y = y - 1) 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f_right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ceil(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 .5);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0)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 width)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width;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for (x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i_left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 .5; x 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x = x + 1)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set_pixel_alpha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((int)floor(x), (int)floor(y), r, g, b, a);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188654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1" y="1874520"/>
            <a:ext cx="11173284" cy="4693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 this triangle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8D29F6-35D2-41BF-9C6E-80EB3D296CA4}"/>
              </a:ext>
            </a:extLst>
          </p:cNvPr>
          <p:cNvSpPr txBox="1">
            <a:spLocks/>
          </p:cNvSpPr>
          <p:nvPr/>
        </p:nvSpPr>
        <p:spPr>
          <a:xfrm>
            <a:off x="556261" y="181302"/>
            <a:ext cx="10791189" cy="85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Clipping to avoid generating off-screen fragments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532DD-C627-4248-81D6-252E941E2C21}"/>
              </a:ext>
            </a:extLst>
          </p:cNvPr>
          <p:cNvSpPr/>
          <p:nvPr/>
        </p:nvSpPr>
        <p:spPr>
          <a:xfrm>
            <a:off x="5501640" y="2286000"/>
            <a:ext cx="4145280" cy="3604260"/>
          </a:xfrm>
          <a:prstGeom prst="rect">
            <a:avLst/>
          </a:prstGeom>
          <a:noFill/>
          <a:ln w="12700">
            <a:solidFill>
              <a:srgbClr val="496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A8A13CE-8560-4B66-824D-AE040E6B9BD5}"/>
              </a:ext>
            </a:extLst>
          </p:cNvPr>
          <p:cNvSpPr/>
          <p:nvPr/>
        </p:nvSpPr>
        <p:spPr>
          <a:xfrm rot="893723">
            <a:off x="5432109" y="2014394"/>
            <a:ext cx="5265194" cy="3689789"/>
          </a:xfrm>
          <a:prstGeom prst="triangle">
            <a:avLst>
              <a:gd name="adj" fmla="val 304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8C4E-4920-43B9-B348-E6BC1C028E07}"/>
              </a:ext>
            </a:extLst>
          </p:cNvPr>
          <p:cNvSpPr txBox="1"/>
          <p:nvPr/>
        </p:nvSpPr>
        <p:spPr>
          <a:xfrm>
            <a:off x="8453773" y="1874520"/>
            <a:ext cx="151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 window</a:t>
            </a:r>
          </a:p>
        </p:txBody>
      </p:sp>
    </p:spTree>
    <p:extLst>
      <p:ext uri="{BB962C8B-B14F-4D97-AF65-F5344CB8AC3E}">
        <p14:creationId xmlns:p14="http://schemas.microsoft.com/office/powerpoint/2010/main" val="411572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5DD9F-C31B-48F0-A763-04FA4EB6D958}"/>
              </a:ext>
            </a:extLst>
          </p:cNvPr>
          <p:cNvSpPr txBox="1"/>
          <p:nvPr/>
        </p:nvSpPr>
        <p:spPr>
          <a:xfrm>
            <a:off x="567267" y="440267"/>
            <a:ext cx="672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Conceptual GPU data flow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51DA8-3E4A-4B15-A04C-39423FAB6E71}"/>
              </a:ext>
            </a:extLst>
          </p:cNvPr>
          <p:cNvSpPr/>
          <p:nvPr/>
        </p:nvSpPr>
        <p:spPr>
          <a:xfrm>
            <a:off x="1788448" y="1462791"/>
            <a:ext cx="1221559" cy="11168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2D2B2-C78E-409B-924B-0562F02571EA}"/>
              </a:ext>
            </a:extLst>
          </p:cNvPr>
          <p:cNvSpPr/>
          <p:nvPr/>
        </p:nvSpPr>
        <p:spPr>
          <a:xfrm>
            <a:off x="5309148" y="3881404"/>
            <a:ext cx="1575391" cy="1015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C9A89-ADFD-45E9-9C83-9231BA91DFDE}"/>
              </a:ext>
            </a:extLst>
          </p:cNvPr>
          <p:cNvSpPr/>
          <p:nvPr/>
        </p:nvSpPr>
        <p:spPr>
          <a:xfrm>
            <a:off x="1768257" y="3429000"/>
            <a:ext cx="1221558" cy="11168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0B876-B276-4BA9-9F90-F1C7E8750712}"/>
              </a:ext>
            </a:extLst>
          </p:cNvPr>
          <p:cNvSpPr/>
          <p:nvPr/>
        </p:nvSpPr>
        <p:spPr>
          <a:xfrm>
            <a:off x="5310911" y="1462790"/>
            <a:ext cx="2176134" cy="11168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E2FE8-A2FF-4EAE-82C5-839633D6091D}"/>
              </a:ext>
            </a:extLst>
          </p:cNvPr>
          <p:cNvSpPr/>
          <p:nvPr/>
        </p:nvSpPr>
        <p:spPr>
          <a:xfrm>
            <a:off x="9085362" y="4672820"/>
            <a:ext cx="1089595" cy="101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FD034-7FD6-43A1-9DF5-DCFBD658F0B1}"/>
              </a:ext>
            </a:extLst>
          </p:cNvPr>
          <p:cNvSpPr/>
          <p:nvPr/>
        </p:nvSpPr>
        <p:spPr>
          <a:xfrm>
            <a:off x="9085361" y="5860676"/>
            <a:ext cx="1089595" cy="7987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067C4-2517-47B5-A131-37C8F5ADEC26}"/>
              </a:ext>
            </a:extLst>
          </p:cNvPr>
          <p:cNvSpPr/>
          <p:nvPr/>
        </p:nvSpPr>
        <p:spPr>
          <a:xfrm>
            <a:off x="9068745" y="3412565"/>
            <a:ext cx="1106211" cy="11168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3A6B28-C5D9-4872-905B-F414D786DA97}"/>
              </a:ext>
            </a:extLst>
          </p:cNvPr>
          <p:cNvCxnSpPr>
            <a:cxnSpLocks/>
          </p:cNvCxnSpPr>
          <p:nvPr/>
        </p:nvCxnSpPr>
        <p:spPr>
          <a:xfrm>
            <a:off x="233917" y="1979750"/>
            <a:ext cx="154497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4CCAB-E19C-4E50-936D-46340673818C}"/>
              </a:ext>
            </a:extLst>
          </p:cNvPr>
          <p:cNvSpPr txBox="1"/>
          <p:nvPr/>
        </p:nvSpPr>
        <p:spPr>
          <a:xfrm>
            <a:off x="430644" y="1610069"/>
            <a:ext cx="126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per-vertex</a:t>
            </a:r>
          </a:p>
          <a:p>
            <a:r>
              <a:rPr lang="en-US" sz="2000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8FA5DE-2420-4353-8987-A8B1E5797C25}"/>
              </a:ext>
            </a:extLst>
          </p:cNvPr>
          <p:cNvSpPr txBox="1"/>
          <p:nvPr/>
        </p:nvSpPr>
        <p:spPr>
          <a:xfrm>
            <a:off x="1880748" y="1513370"/>
            <a:ext cx="1072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Vertex </a:t>
            </a:r>
          </a:p>
          <a:p>
            <a:r>
              <a:rPr lang="en-US" sz="2000" dirty="0"/>
              <a:t>Shader</a:t>
            </a:r>
          </a:p>
          <a:p>
            <a:r>
              <a:rPr lang="en-US" sz="2000" dirty="0"/>
              <a:t>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FD42B-BE56-4365-BB59-3638433F10D2}"/>
              </a:ext>
            </a:extLst>
          </p:cNvPr>
          <p:cNvSpPr txBox="1"/>
          <p:nvPr/>
        </p:nvSpPr>
        <p:spPr>
          <a:xfrm>
            <a:off x="5430513" y="1508417"/>
            <a:ext cx="209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Scan conversion </a:t>
            </a:r>
          </a:p>
          <a:p>
            <a:r>
              <a:rPr lang="en-US" sz="2000" dirty="0"/>
              <a:t>and variable</a:t>
            </a:r>
          </a:p>
          <a:p>
            <a:r>
              <a:rPr lang="en-US" sz="2000" dirty="0"/>
              <a:t>data interpolation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E012F-2938-488D-9E7F-E448031CF09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010007" y="2021202"/>
            <a:ext cx="2300904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91924C-E10B-453A-AC6E-8801926C8C26}"/>
              </a:ext>
            </a:extLst>
          </p:cNvPr>
          <p:cNvSpPr txBox="1"/>
          <p:nvPr/>
        </p:nvSpPr>
        <p:spPr>
          <a:xfrm>
            <a:off x="3216771" y="1656688"/>
            <a:ext cx="1788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transformed</a:t>
            </a:r>
          </a:p>
          <a:p>
            <a:r>
              <a:rPr lang="en-US" sz="2000" dirty="0"/>
              <a:t>per-vertex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A29FA2-030B-4312-860F-3E5D350B7C68}"/>
              </a:ext>
            </a:extLst>
          </p:cNvPr>
          <p:cNvSpPr txBox="1"/>
          <p:nvPr/>
        </p:nvSpPr>
        <p:spPr>
          <a:xfrm>
            <a:off x="1793978" y="3479579"/>
            <a:ext cx="124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Fragment </a:t>
            </a:r>
          </a:p>
          <a:p>
            <a:r>
              <a:rPr lang="en-US" sz="2000" dirty="0"/>
              <a:t>Shader</a:t>
            </a:r>
          </a:p>
          <a:p>
            <a:r>
              <a:rPr lang="en-US" sz="2000" dirty="0"/>
              <a:t>program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D7D04D8-99CE-4E3F-9563-2236A2C77F0A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964314" y="994336"/>
            <a:ext cx="849386" cy="4019942"/>
          </a:xfrm>
          <a:prstGeom prst="bentConnector3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554EC9-1B11-4C3C-BF7B-ACCA8AC0ACD4}"/>
              </a:ext>
            </a:extLst>
          </p:cNvPr>
          <p:cNvSpPr txBox="1"/>
          <p:nvPr/>
        </p:nvSpPr>
        <p:spPr>
          <a:xfrm>
            <a:off x="3213759" y="2644537"/>
            <a:ext cx="231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fragments with</a:t>
            </a:r>
          </a:p>
          <a:p>
            <a:r>
              <a:rPr lang="en-US" sz="2000" dirty="0"/>
              <a:t>per-fragment data </a:t>
            </a:r>
          </a:p>
          <a:p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820D7-D647-44AF-B560-B00718B45536}"/>
              </a:ext>
            </a:extLst>
          </p:cNvPr>
          <p:cNvSpPr txBox="1"/>
          <p:nvPr/>
        </p:nvSpPr>
        <p:spPr>
          <a:xfrm>
            <a:off x="9081706" y="3627025"/>
            <a:ext cx="124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Texture</a:t>
            </a:r>
          </a:p>
          <a:p>
            <a:r>
              <a:rPr lang="en-US" sz="2000" dirty="0"/>
              <a:t>Memory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9A2F0A-70BC-4B24-AC81-700430C40B1C}"/>
              </a:ext>
            </a:extLst>
          </p:cNvPr>
          <p:cNvCxnSpPr>
            <a:cxnSpLocks/>
          </p:cNvCxnSpPr>
          <p:nvPr/>
        </p:nvCxnSpPr>
        <p:spPr>
          <a:xfrm>
            <a:off x="2981977" y="3701151"/>
            <a:ext cx="611262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117C8-AAF6-48C0-A7A6-A9EBA0680B3F}"/>
              </a:ext>
            </a:extLst>
          </p:cNvPr>
          <p:cNvSpPr txBox="1"/>
          <p:nvPr/>
        </p:nvSpPr>
        <p:spPr>
          <a:xfrm>
            <a:off x="7134082" y="4722009"/>
            <a:ext cx="231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address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B2BE93-7909-4533-8275-2B3BEEAD809E}"/>
              </a:ext>
            </a:extLst>
          </p:cNvPr>
          <p:cNvCxnSpPr>
            <a:cxnSpLocks/>
          </p:cNvCxnSpPr>
          <p:nvPr/>
        </p:nvCxnSpPr>
        <p:spPr>
          <a:xfrm flipH="1">
            <a:off x="6884539" y="4318877"/>
            <a:ext cx="219716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9817ED0-51E6-48B2-9C00-FAA77C1960EB}"/>
              </a:ext>
            </a:extLst>
          </p:cNvPr>
          <p:cNvSpPr txBox="1"/>
          <p:nvPr/>
        </p:nvSpPr>
        <p:spPr>
          <a:xfrm>
            <a:off x="5398714" y="3888809"/>
            <a:ext cx="165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Bilinear</a:t>
            </a:r>
          </a:p>
          <a:p>
            <a:r>
              <a:rPr lang="en-US" sz="2000" dirty="0"/>
              <a:t>texture</a:t>
            </a:r>
          </a:p>
          <a:p>
            <a:r>
              <a:rPr lang="en-US" sz="2000" dirty="0"/>
              <a:t>interpolation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F7D78-7693-4136-A6CC-65342FD226C8}"/>
              </a:ext>
            </a:extLst>
          </p:cNvPr>
          <p:cNvSpPr txBox="1"/>
          <p:nvPr/>
        </p:nvSpPr>
        <p:spPr>
          <a:xfrm>
            <a:off x="7363660" y="3973899"/>
            <a:ext cx="123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from</a:t>
            </a:r>
          </a:p>
          <a:p>
            <a:r>
              <a:rPr lang="en-US" sz="2000" dirty="0"/>
              <a:t>4 texels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445029-15D7-4B11-A0AA-2466B37D7641}"/>
              </a:ext>
            </a:extLst>
          </p:cNvPr>
          <p:cNvCxnSpPr>
            <a:cxnSpLocks/>
          </p:cNvCxnSpPr>
          <p:nvPr/>
        </p:nvCxnSpPr>
        <p:spPr>
          <a:xfrm flipH="1">
            <a:off x="3010007" y="4275844"/>
            <a:ext cx="229914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41ADDC-D3C1-49A6-882A-FFC0FA092A8A}"/>
              </a:ext>
            </a:extLst>
          </p:cNvPr>
          <p:cNvSpPr txBox="1"/>
          <p:nvPr/>
        </p:nvSpPr>
        <p:spPr>
          <a:xfrm>
            <a:off x="3214717" y="3921901"/>
            <a:ext cx="123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texel</a:t>
            </a:r>
          </a:p>
          <a:p>
            <a:r>
              <a:rPr lang="en-US" sz="2000" dirty="0"/>
              <a:t>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19A26E-0D36-4CF7-A4C9-A22CB4BF7D9F}"/>
              </a:ext>
            </a:extLst>
          </p:cNvPr>
          <p:cNvSpPr/>
          <p:nvPr/>
        </p:nvSpPr>
        <p:spPr>
          <a:xfrm>
            <a:off x="5310744" y="5411726"/>
            <a:ext cx="1579540" cy="12476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1D3399-0353-44D2-AA4A-EE6590BC78C2}"/>
              </a:ext>
            </a:extLst>
          </p:cNvPr>
          <p:cNvSpPr txBox="1"/>
          <p:nvPr/>
        </p:nvSpPr>
        <p:spPr>
          <a:xfrm>
            <a:off x="5403790" y="5531352"/>
            <a:ext cx="189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Compositing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Depth Test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FF484B-BD8C-426A-B104-46EBCB574B25}"/>
              </a:ext>
            </a:extLst>
          </p:cNvPr>
          <p:cNvCxnSpPr>
            <a:cxnSpLocks/>
          </p:cNvCxnSpPr>
          <p:nvPr/>
        </p:nvCxnSpPr>
        <p:spPr>
          <a:xfrm>
            <a:off x="2788984" y="4566130"/>
            <a:ext cx="5306" cy="5294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462986-BCE1-4671-90AD-E202AB66F9EA}"/>
              </a:ext>
            </a:extLst>
          </p:cNvPr>
          <p:cNvCxnSpPr>
            <a:cxnSpLocks/>
          </p:cNvCxnSpPr>
          <p:nvPr/>
        </p:nvCxnSpPr>
        <p:spPr>
          <a:xfrm>
            <a:off x="2788984" y="5080569"/>
            <a:ext cx="629637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67BDD8-EB5E-4BCA-B8B7-3D9A014883D7}"/>
              </a:ext>
            </a:extLst>
          </p:cNvPr>
          <p:cNvCxnSpPr>
            <a:cxnSpLocks/>
          </p:cNvCxnSpPr>
          <p:nvPr/>
        </p:nvCxnSpPr>
        <p:spPr>
          <a:xfrm>
            <a:off x="2089150" y="4533900"/>
            <a:ext cx="0" cy="18224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A28D3F-7A19-4D27-B310-794D2BB8BB4B}"/>
              </a:ext>
            </a:extLst>
          </p:cNvPr>
          <p:cNvCxnSpPr>
            <a:cxnSpLocks/>
          </p:cNvCxnSpPr>
          <p:nvPr/>
        </p:nvCxnSpPr>
        <p:spPr>
          <a:xfrm flipV="1">
            <a:off x="2399227" y="5567082"/>
            <a:ext cx="2925808" cy="475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B76A45-C0D0-4E63-92EE-DF48BC075A88}"/>
              </a:ext>
            </a:extLst>
          </p:cNvPr>
          <p:cNvCxnSpPr>
            <a:cxnSpLocks/>
          </p:cNvCxnSpPr>
          <p:nvPr/>
        </p:nvCxnSpPr>
        <p:spPr>
          <a:xfrm flipV="1">
            <a:off x="2088814" y="6333832"/>
            <a:ext cx="3220334" cy="923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832E0F-0C5E-4BF8-B155-3506320A01EF}"/>
              </a:ext>
            </a:extLst>
          </p:cNvPr>
          <p:cNvSpPr txBox="1"/>
          <p:nvPr/>
        </p:nvSpPr>
        <p:spPr>
          <a:xfrm>
            <a:off x="9186985" y="4685650"/>
            <a:ext cx="1274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dirty="0"/>
              <a:t>Frame</a:t>
            </a:r>
          </a:p>
          <a:p>
            <a:r>
              <a:rPr lang="en-US" sz="2000" dirty="0"/>
              <a:t>Buffer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176F9D-F184-469B-820C-DDD2BF15D4C7}"/>
              </a:ext>
            </a:extLst>
          </p:cNvPr>
          <p:cNvCxnSpPr>
            <a:cxnSpLocks/>
          </p:cNvCxnSpPr>
          <p:nvPr/>
        </p:nvCxnSpPr>
        <p:spPr>
          <a:xfrm>
            <a:off x="6884539" y="5571837"/>
            <a:ext cx="2200823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904F3C9-E7C0-4532-9098-EDBB59878449}"/>
              </a:ext>
            </a:extLst>
          </p:cNvPr>
          <p:cNvSpPr txBox="1"/>
          <p:nvPr/>
        </p:nvSpPr>
        <p:spPr>
          <a:xfrm>
            <a:off x="7107031" y="3341559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texel address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1732D2-81DF-429F-B893-F142B98928F2}"/>
              </a:ext>
            </a:extLst>
          </p:cNvPr>
          <p:cNvSpPr txBox="1"/>
          <p:nvPr/>
        </p:nvSpPr>
        <p:spPr>
          <a:xfrm>
            <a:off x="9186985" y="5881147"/>
            <a:ext cx="127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  <a:p>
            <a:r>
              <a:rPr lang="en-US" sz="2000" dirty="0"/>
              <a:t>Buffer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30DCA5-FAD8-46CC-9F71-6E2A7B454AF3}"/>
              </a:ext>
            </a:extLst>
          </p:cNvPr>
          <p:cNvSpPr txBox="1"/>
          <p:nvPr/>
        </p:nvSpPr>
        <p:spPr>
          <a:xfrm>
            <a:off x="3215287" y="5967510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F7998B-97C7-4EEE-B4BC-51E1434B9F37}"/>
              </a:ext>
            </a:extLst>
          </p:cNvPr>
          <p:cNvSpPr txBox="1"/>
          <p:nvPr/>
        </p:nvSpPr>
        <p:spPr>
          <a:xfrm>
            <a:off x="3219635" y="5199489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RGBA color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4C2C67-119C-4426-AF38-DD2F59A46AE5}"/>
              </a:ext>
            </a:extLst>
          </p:cNvPr>
          <p:cNvCxnSpPr>
            <a:cxnSpLocks/>
          </p:cNvCxnSpPr>
          <p:nvPr/>
        </p:nvCxnSpPr>
        <p:spPr>
          <a:xfrm>
            <a:off x="8817154" y="5620186"/>
            <a:ext cx="615" cy="4436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C1F38C9-2361-4763-AE57-33ED7E3C255F}"/>
              </a:ext>
            </a:extLst>
          </p:cNvPr>
          <p:cNvCxnSpPr>
            <a:cxnSpLocks/>
          </p:cNvCxnSpPr>
          <p:nvPr/>
        </p:nvCxnSpPr>
        <p:spPr>
          <a:xfrm>
            <a:off x="8819535" y="6049818"/>
            <a:ext cx="275062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E04ED-5252-437A-B492-62AB846ED921}"/>
              </a:ext>
            </a:extLst>
          </p:cNvPr>
          <p:cNvCxnSpPr>
            <a:cxnSpLocks/>
          </p:cNvCxnSpPr>
          <p:nvPr/>
        </p:nvCxnSpPr>
        <p:spPr>
          <a:xfrm>
            <a:off x="6884539" y="6333832"/>
            <a:ext cx="2186970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C6EFF4F-50CD-4107-B25C-ADB74B2EFC96}"/>
              </a:ext>
            </a:extLst>
          </p:cNvPr>
          <p:cNvSpPr txBox="1"/>
          <p:nvPr/>
        </p:nvSpPr>
        <p:spPr>
          <a:xfrm>
            <a:off x="7520113" y="5215042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RGBA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4BAE5B-C827-4E7B-8370-6F263A6634EF}"/>
              </a:ext>
            </a:extLst>
          </p:cNvPr>
          <p:cNvSpPr txBox="1"/>
          <p:nvPr/>
        </p:nvSpPr>
        <p:spPr>
          <a:xfrm>
            <a:off x="7569643" y="5967510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A1E393-C6F6-4C93-9B11-4C8BBA9D1BBD}"/>
              </a:ext>
            </a:extLst>
          </p:cNvPr>
          <p:cNvCxnSpPr>
            <a:cxnSpLocks/>
          </p:cNvCxnSpPr>
          <p:nvPr/>
        </p:nvCxnSpPr>
        <p:spPr>
          <a:xfrm>
            <a:off x="8819535" y="5093449"/>
            <a:ext cx="0" cy="4437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DA1AFF5-4A6A-446B-B1E8-F41AFAB0DD05}"/>
              </a:ext>
            </a:extLst>
          </p:cNvPr>
          <p:cNvCxnSpPr>
            <a:cxnSpLocks/>
          </p:cNvCxnSpPr>
          <p:nvPr/>
        </p:nvCxnSpPr>
        <p:spPr>
          <a:xfrm>
            <a:off x="2401146" y="4558302"/>
            <a:ext cx="0" cy="10233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39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FBE610-4115-4DD4-BCEA-21058C1E0915}"/>
              </a:ext>
            </a:extLst>
          </p:cNvPr>
          <p:cNvSpPr/>
          <p:nvPr/>
        </p:nvSpPr>
        <p:spPr>
          <a:xfrm>
            <a:off x="5501640" y="2286000"/>
            <a:ext cx="4145280" cy="3604260"/>
          </a:xfrm>
          <a:prstGeom prst="rect">
            <a:avLst/>
          </a:prstGeom>
          <a:noFill/>
          <a:ln w="12700">
            <a:solidFill>
              <a:srgbClr val="496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1" y="1874520"/>
            <a:ext cx="11173284" cy="4693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 this triangle by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 more complicated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polygon.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8D29F6-35D2-41BF-9C6E-80EB3D296CA4}"/>
              </a:ext>
            </a:extLst>
          </p:cNvPr>
          <p:cNvSpPr txBox="1">
            <a:spLocks/>
          </p:cNvSpPr>
          <p:nvPr/>
        </p:nvSpPr>
        <p:spPr>
          <a:xfrm>
            <a:off x="556261" y="181302"/>
            <a:ext cx="10791189" cy="85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Clipping to avoid generating off-screen fragments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8C4E-4920-43B9-B348-E6BC1C028E07}"/>
              </a:ext>
            </a:extLst>
          </p:cNvPr>
          <p:cNvSpPr txBox="1"/>
          <p:nvPr/>
        </p:nvSpPr>
        <p:spPr>
          <a:xfrm>
            <a:off x="8453773" y="1874520"/>
            <a:ext cx="151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 window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97CCE0-9427-461D-A671-1C2D7D91AA70}"/>
              </a:ext>
            </a:extLst>
          </p:cNvPr>
          <p:cNvCxnSpPr>
            <a:cxnSpLocks/>
          </p:cNvCxnSpPr>
          <p:nvPr/>
        </p:nvCxnSpPr>
        <p:spPr>
          <a:xfrm flipV="1">
            <a:off x="5501640" y="2296160"/>
            <a:ext cx="1668780" cy="208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7A48CB-D2E1-431C-BE4D-7C7E2F1E587F}"/>
              </a:ext>
            </a:extLst>
          </p:cNvPr>
          <p:cNvCxnSpPr/>
          <p:nvPr/>
        </p:nvCxnSpPr>
        <p:spPr>
          <a:xfrm>
            <a:off x="7155180" y="2291080"/>
            <a:ext cx="659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882A31-5673-4502-91F1-2F52A0720C4C}"/>
              </a:ext>
            </a:extLst>
          </p:cNvPr>
          <p:cNvCxnSpPr/>
          <p:nvPr/>
        </p:nvCxnSpPr>
        <p:spPr>
          <a:xfrm>
            <a:off x="7819390" y="2286000"/>
            <a:ext cx="1832610" cy="3185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9F501B-938B-4EC4-A310-58A9D9C4536B}"/>
              </a:ext>
            </a:extLst>
          </p:cNvPr>
          <p:cNvCxnSpPr/>
          <p:nvPr/>
        </p:nvCxnSpPr>
        <p:spPr>
          <a:xfrm>
            <a:off x="9646920" y="5458334"/>
            <a:ext cx="0" cy="431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5A6F5E-3ED6-458E-8EDD-5FEBE228A540}"/>
              </a:ext>
            </a:extLst>
          </p:cNvPr>
          <p:cNvCxnSpPr/>
          <p:nvPr/>
        </p:nvCxnSpPr>
        <p:spPr>
          <a:xfrm flipH="1">
            <a:off x="8569960" y="5890260"/>
            <a:ext cx="1076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3E745A-4F9F-4605-A027-7D92535664D3}"/>
              </a:ext>
            </a:extLst>
          </p:cNvPr>
          <p:cNvCxnSpPr>
            <a:cxnSpLocks/>
          </p:cNvCxnSpPr>
          <p:nvPr/>
        </p:nvCxnSpPr>
        <p:spPr>
          <a:xfrm flipH="1" flipV="1">
            <a:off x="5496560" y="5095240"/>
            <a:ext cx="3068319" cy="80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FA1115-CD38-463D-B71E-FB78C47D69B8}"/>
              </a:ext>
            </a:extLst>
          </p:cNvPr>
          <p:cNvCxnSpPr>
            <a:cxnSpLocks/>
          </p:cNvCxnSpPr>
          <p:nvPr/>
        </p:nvCxnSpPr>
        <p:spPr>
          <a:xfrm>
            <a:off x="5501640" y="4373880"/>
            <a:ext cx="0" cy="721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62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FBE610-4115-4DD4-BCEA-21058C1E0915}"/>
              </a:ext>
            </a:extLst>
          </p:cNvPr>
          <p:cNvSpPr/>
          <p:nvPr/>
        </p:nvSpPr>
        <p:spPr>
          <a:xfrm>
            <a:off x="5501640" y="2286000"/>
            <a:ext cx="4145280" cy="3604260"/>
          </a:xfrm>
          <a:prstGeom prst="rect">
            <a:avLst/>
          </a:prstGeom>
          <a:noFill/>
          <a:ln w="12700">
            <a:solidFill>
              <a:srgbClr val="496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1" y="1874520"/>
            <a:ext cx="11173284" cy="4693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 this triangle by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 more complicated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polygon, and divide it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triangles.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8D29F6-35D2-41BF-9C6E-80EB3D296CA4}"/>
              </a:ext>
            </a:extLst>
          </p:cNvPr>
          <p:cNvSpPr txBox="1">
            <a:spLocks/>
          </p:cNvSpPr>
          <p:nvPr/>
        </p:nvSpPr>
        <p:spPr>
          <a:xfrm>
            <a:off x="556261" y="181302"/>
            <a:ext cx="10791189" cy="85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Clipping to avoid generating off-screen fragments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8C4E-4920-43B9-B348-E6BC1C028E07}"/>
              </a:ext>
            </a:extLst>
          </p:cNvPr>
          <p:cNvSpPr txBox="1"/>
          <p:nvPr/>
        </p:nvSpPr>
        <p:spPr>
          <a:xfrm>
            <a:off x="8453773" y="1874520"/>
            <a:ext cx="151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 window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97CCE0-9427-461D-A671-1C2D7D91AA70}"/>
              </a:ext>
            </a:extLst>
          </p:cNvPr>
          <p:cNvCxnSpPr>
            <a:cxnSpLocks/>
          </p:cNvCxnSpPr>
          <p:nvPr/>
        </p:nvCxnSpPr>
        <p:spPr>
          <a:xfrm flipV="1">
            <a:off x="5501640" y="2296160"/>
            <a:ext cx="1668780" cy="208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7A48CB-D2E1-431C-BE4D-7C7E2F1E587F}"/>
              </a:ext>
            </a:extLst>
          </p:cNvPr>
          <p:cNvCxnSpPr/>
          <p:nvPr/>
        </p:nvCxnSpPr>
        <p:spPr>
          <a:xfrm>
            <a:off x="7155180" y="2291080"/>
            <a:ext cx="659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882A31-5673-4502-91F1-2F52A0720C4C}"/>
              </a:ext>
            </a:extLst>
          </p:cNvPr>
          <p:cNvCxnSpPr/>
          <p:nvPr/>
        </p:nvCxnSpPr>
        <p:spPr>
          <a:xfrm>
            <a:off x="7819390" y="2286000"/>
            <a:ext cx="1832610" cy="3185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9F501B-938B-4EC4-A310-58A9D9C4536B}"/>
              </a:ext>
            </a:extLst>
          </p:cNvPr>
          <p:cNvCxnSpPr/>
          <p:nvPr/>
        </p:nvCxnSpPr>
        <p:spPr>
          <a:xfrm>
            <a:off x="9646920" y="5458334"/>
            <a:ext cx="0" cy="431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5A6F5E-3ED6-458E-8EDD-5FEBE228A540}"/>
              </a:ext>
            </a:extLst>
          </p:cNvPr>
          <p:cNvCxnSpPr/>
          <p:nvPr/>
        </p:nvCxnSpPr>
        <p:spPr>
          <a:xfrm flipH="1">
            <a:off x="8569960" y="5890260"/>
            <a:ext cx="1076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3E745A-4F9F-4605-A027-7D92535664D3}"/>
              </a:ext>
            </a:extLst>
          </p:cNvPr>
          <p:cNvCxnSpPr>
            <a:cxnSpLocks/>
          </p:cNvCxnSpPr>
          <p:nvPr/>
        </p:nvCxnSpPr>
        <p:spPr>
          <a:xfrm flipH="1" flipV="1">
            <a:off x="5496560" y="5095240"/>
            <a:ext cx="3068319" cy="80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FA1115-CD38-463D-B71E-FB78C47D69B8}"/>
              </a:ext>
            </a:extLst>
          </p:cNvPr>
          <p:cNvCxnSpPr>
            <a:cxnSpLocks/>
          </p:cNvCxnSpPr>
          <p:nvPr/>
        </p:nvCxnSpPr>
        <p:spPr>
          <a:xfrm>
            <a:off x="5501640" y="4373880"/>
            <a:ext cx="0" cy="721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AB61A-EAAF-418F-9BC1-72427BD68F20}"/>
              </a:ext>
            </a:extLst>
          </p:cNvPr>
          <p:cNvCxnSpPr/>
          <p:nvPr/>
        </p:nvCxnSpPr>
        <p:spPr>
          <a:xfrm flipV="1">
            <a:off x="5496560" y="2296160"/>
            <a:ext cx="1673860" cy="279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44977-F24F-45C3-81D0-1F99D69AF840}"/>
              </a:ext>
            </a:extLst>
          </p:cNvPr>
          <p:cNvCxnSpPr>
            <a:cxnSpLocks/>
          </p:cNvCxnSpPr>
          <p:nvPr/>
        </p:nvCxnSpPr>
        <p:spPr>
          <a:xfrm flipV="1">
            <a:off x="5496560" y="2286000"/>
            <a:ext cx="2317750" cy="2809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137AF-6796-4244-B084-40409BD2F23D}"/>
              </a:ext>
            </a:extLst>
          </p:cNvPr>
          <p:cNvCxnSpPr>
            <a:cxnSpLocks/>
          </p:cNvCxnSpPr>
          <p:nvPr/>
        </p:nvCxnSpPr>
        <p:spPr>
          <a:xfrm>
            <a:off x="5501639" y="5095240"/>
            <a:ext cx="4145281" cy="37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A5B205-8584-4415-973D-028D8BBC67FE}"/>
              </a:ext>
            </a:extLst>
          </p:cNvPr>
          <p:cNvCxnSpPr>
            <a:cxnSpLocks/>
          </p:cNvCxnSpPr>
          <p:nvPr/>
        </p:nvCxnSpPr>
        <p:spPr>
          <a:xfrm>
            <a:off x="5506721" y="5085081"/>
            <a:ext cx="4145279" cy="797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77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FBE610-4115-4DD4-BCEA-21058C1E0915}"/>
              </a:ext>
            </a:extLst>
          </p:cNvPr>
          <p:cNvSpPr/>
          <p:nvPr/>
        </p:nvSpPr>
        <p:spPr>
          <a:xfrm>
            <a:off x="5501640" y="2286000"/>
            <a:ext cx="4145280" cy="3604260"/>
          </a:xfrm>
          <a:prstGeom prst="rect">
            <a:avLst/>
          </a:prstGeom>
          <a:noFill/>
          <a:ln w="12700">
            <a:solidFill>
              <a:srgbClr val="496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1" y="1874520"/>
            <a:ext cx="11173284" cy="4693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 this triangle by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 more complicated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polygon, and divide it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triangles. Then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 convert the triangles.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8D29F6-35D2-41BF-9C6E-80EB3D296CA4}"/>
              </a:ext>
            </a:extLst>
          </p:cNvPr>
          <p:cNvSpPr txBox="1">
            <a:spLocks/>
          </p:cNvSpPr>
          <p:nvPr/>
        </p:nvSpPr>
        <p:spPr>
          <a:xfrm>
            <a:off x="556261" y="181302"/>
            <a:ext cx="10791189" cy="85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Clipping to avoid generating off-screen fragments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8C4E-4920-43B9-B348-E6BC1C028E07}"/>
              </a:ext>
            </a:extLst>
          </p:cNvPr>
          <p:cNvSpPr txBox="1"/>
          <p:nvPr/>
        </p:nvSpPr>
        <p:spPr>
          <a:xfrm>
            <a:off x="8453773" y="1874520"/>
            <a:ext cx="151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 window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97CCE0-9427-461D-A671-1C2D7D91AA70}"/>
              </a:ext>
            </a:extLst>
          </p:cNvPr>
          <p:cNvCxnSpPr>
            <a:cxnSpLocks/>
          </p:cNvCxnSpPr>
          <p:nvPr/>
        </p:nvCxnSpPr>
        <p:spPr>
          <a:xfrm flipV="1">
            <a:off x="5501640" y="2296160"/>
            <a:ext cx="1668780" cy="208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7A48CB-D2E1-431C-BE4D-7C7E2F1E587F}"/>
              </a:ext>
            </a:extLst>
          </p:cNvPr>
          <p:cNvCxnSpPr/>
          <p:nvPr/>
        </p:nvCxnSpPr>
        <p:spPr>
          <a:xfrm>
            <a:off x="7155180" y="2291080"/>
            <a:ext cx="659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882A31-5673-4502-91F1-2F52A0720C4C}"/>
              </a:ext>
            </a:extLst>
          </p:cNvPr>
          <p:cNvCxnSpPr/>
          <p:nvPr/>
        </p:nvCxnSpPr>
        <p:spPr>
          <a:xfrm>
            <a:off x="7819390" y="2286000"/>
            <a:ext cx="1832610" cy="3185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9F501B-938B-4EC4-A310-58A9D9C4536B}"/>
              </a:ext>
            </a:extLst>
          </p:cNvPr>
          <p:cNvCxnSpPr/>
          <p:nvPr/>
        </p:nvCxnSpPr>
        <p:spPr>
          <a:xfrm>
            <a:off x="9646920" y="5458334"/>
            <a:ext cx="0" cy="431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5A6F5E-3ED6-458E-8EDD-5FEBE228A540}"/>
              </a:ext>
            </a:extLst>
          </p:cNvPr>
          <p:cNvCxnSpPr/>
          <p:nvPr/>
        </p:nvCxnSpPr>
        <p:spPr>
          <a:xfrm flipH="1">
            <a:off x="8569960" y="5890260"/>
            <a:ext cx="1076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3E745A-4F9F-4605-A027-7D92535664D3}"/>
              </a:ext>
            </a:extLst>
          </p:cNvPr>
          <p:cNvCxnSpPr>
            <a:cxnSpLocks/>
          </p:cNvCxnSpPr>
          <p:nvPr/>
        </p:nvCxnSpPr>
        <p:spPr>
          <a:xfrm flipH="1" flipV="1">
            <a:off x="5496560" y="5095240"/>
            <a:ext cx="3068319" cy="80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FA1115-CD38-463D-B71E-FB78C47D69B8}"/>
              </a:ext>
            </a:extLst>
          </p:cNvPr>
          <p:cNvCxnSpPr>
            <a:cxnSpLocks/>
          </p:cNvCxnSpPr>
          <p:nvPr/>
        </p:nvCxnSpPr>
        <p:spPr>
          <a:xfrm>
            <a:off x="5501640" y="4373880"/>
            <a:ext cx="0" cy="721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AB61A-EAAF-418F-9BC1-72427BD68F20}"/>
              </a:ext>
            </a:extLst>
          </p:cNvPr>
          <p:cNvCxnSpPr/>
          <p:nvPr/>
        </p:nvCxnSpPr>
        <p:spPr>
          <a:xfrm flipV="1">
            <a:off x="5496560" y="2296160"/>
            <a:ext cx="1673860" cy="279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44977-F24F-45C3-81D0-1F99D69AF840}"/>
              </a:ext>
            </a:extLst>
          </p:cNvPr>
          <p:cNvCxnSpPr>
            <a:cxnSpLocks/>
          </p:cNvCxnSpPr>
          <p:nvPr/>
        </p:nvCxnSpPr>
        <p:spPr>
          <a:xfrm flipV="1">
            <a:off x="5496560" y="2286000"/>
            <a:ext cx="2317750" cy="2809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137AF-6796-4244-B084-40409BD2F23D}"/>
              </a:ext>
            </a:extLst>
          </p:cNvPr>
          <p:cNvCxnSpPr>
            <a:cxnSpLocks/>
          </p:cNvCxnSpPr>
          <p:nvPr/>
        </p:nvCxnSpPr>
        <p:spPr>
          <a:xfrm>
            <a:off x="5501639" y="5095240"/>
            <a:ext cx="4145281" cy="37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A5B205-8584-4415-973D-028D8BBC67FE}"/>
              </a:ext>
            </a:extLst>
          </p:cNvPr>
          <p:cNvCxnSpPr>
            <a:cxnSpLocks/>
          </p:cNvCxnSpPr>
          <p:nvPr/>
        </p:nvCxnSpPr>
        <p:spPr>
          <a:xfrm>
            <a:off x="5506721" y="5085081"/>
            <a:ext cx="4145279" cy="797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7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FBE610-4115-4DD4-BCEA-21058C1E0915}"/>
              </a:ext>
            </a:extLst>
          </p:cNvPr>
          <p:cNvSpPr/>
          <p:nvPr/>
        </p:nvSpPr>
        <p:spPr>
          <a:xfrm>
            <a:off x="5501640" y="2286000"/>
            <a:ext cx="4145280" cy="3604260"/>
          </a:xfrm>
          <a:prstGeom prst="rect">
            <a:avLst/>
          </a:prstGeom>
          <a:noFill/>
          <a:ln w="12700">
            <a:solidFill>
              <a:srgbClr val="496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1" y="1874520"/>
            <a:ext cx="11173284" cy="4693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 this triangle by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 more complicated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polygon. Alternatively,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divide the polygon by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horizontal lines into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pieces with a single left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edge and a single right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edge, and scan convert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pieces by the above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algorithm.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8D29F6-35D2-41BF-9C6E-80EB3D296CA4}"/>
              </a:ext>
            </a:extLst>
          </p:cNvPr>
          <p:cNvSpPr txBox="1">
            <a:spLocks/>
          </p:cNvSpPr>
          <p:nvPr/>
        </p:nvSpPr>
        <p:spPr>
          <a:xfrm>
            <a:off x="556261" y="181302"/>
            <a:ext cx="10791189" cy="85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Clipping to avoid generating off-screen fragments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8C4E-4920-43B9-B348-E6BC1C028E07}"/>
              </a:ext>
            </a:extLst>
          </p:cNvPr>
          <p:cNvSpPr txBox="1"/>
          <p:nvPr/>
        </p:nvSpPr>
        <p:spPr>
          <a:xfrm>
            <a:off x="8453773" y="1874520"/>
            <a:ext cx="151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 window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97CCE0-9427-461D-A671-1C2D7D91AA70}"/>
              </a:ext>
            </a:extLst>
          </p:cNvPr>
          <p:cNvCxnSpPr>
            <a:cxnSpLocks/>
          </p:cNvCxnSpPr>
          <p:nvPr/>
        </p:nvCxnSpPr>
        <p:spPr>
          <a:xfrm flipV="1">
            <a:off x="5501640" y="2296160"/>
            <a:ext cx="1668780" cy="208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7A48CB-D2E1-431C-BE4D-7C7E2F1E587F}"/>
              </a:ext>
            </a:extLst>
          </p:cNvPr>
          <p:cNvCxnSpPr/>
          <p:nvPr/>
        </p:nvCxnSpPr>
        <p:spPr>
          <a:xfrm>
            <a:off x="7155180" y="2291080"/>
            <a:ext cx="659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882A31-5673-4502-91F1-2F52A0720C4C}"/>
              </a:ext>
            </a:extLst>
          </p:cNvPr>
          <p:cNvCxnSpPr/>
          <p:nvPr/>
        </p:nvCxnSpPr>
        <p:spPr>
          <a:xfrm>
            <a:off x="7819390" y="2286000"/>
            <a:ext cx="1832610" cy="3185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9F501B-938B-4EC4-A310-58A9D9C4536B}"/>
              </a:ext>
            </a:extLst>
          </p:cNvPr>
          <p:cNvCxnSpPr/>
          <p:nvPr/>
        </p:nvCxnSpPr>
        <p:spPr>
          <a:xfrm>
            <a:off x="9646920" y="5458334"/>
            <a:ext cx="0" cy="431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5A6F5E-3ED6-458E-8EDD-5FEBE228A540}"/>
              </a:ext>
            </a:extLst>
          </p:cNvPr>
          <p:cNvCxnSpPr/>
          <p:nvPr/>
        </p:nvCxnSpPr>
        <p:spPr>
          <a:xfrm flipH="1">
            <a:off x="8569960" y="5890260"/>
            <a:ext cx="1076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3E745A-4F9F-4605-A027-7D92535664D3}"/>
              </a:ext>
            </a:extLst>
          </p:cNvPr>
          <p:cNvCxnSpPr>
            <a:cxnSpLocks/>
          </p:cNvCxnSpPr>
          <p:nvPr/>
        </p:nvCxnSpPr>
        <p:spPr>
          <a:xfrm flipH="1" flipV="1">
            <a:off x="5496560" y="5095240"/>
            <a:ext cx="3068319" cy="80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FA1115-CD38-463D-B71E-FB78C47D69B8}"/>
              </a:ext>
            </a:extLst>
          </p:cNvPr>
          <p:cNvCxnSpPr>
            <a:cxnSpLocks/>
          </p:cNvCxnSpPr>
          <p:nvPr/>
        </p:nvCxnSpPr>
        <p:spPr>
          <a:xfrm>
            <a:off x="5501640" y="4373880"/>
            <a:ext cx="0" cy="721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AFD03C-7F9C-4CE4-9432-51B08C947368}"/>
              </a:ext>
            </a:extLst>
          </p:cNvPr>
          <p:cNvCxnSpPr/>
          <p:nvPr/>
        </p:nvCxnSpPr>
        <p:spPr>
          <a:xfrm>
            <a:off x="5496560" y="4373880"/>
            <a:ext cx="3544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D9213-9D17-41A4-9098-EAA4F7A16B88}"/>
              </a:ext>
            </a:extLst>
          </p:cNvPr>
          <p:cNvCxnSpPr>
            <a:cxnSpLocks/>
          </p:cNvCxnSpPr>
          <p:nvPr/>
        </p:nvCxnSpPr>
        <p:spPr>
          <a:xfrm>
            <a:off x="5496560" y="5088934"/>
            <a:ext cx="3954868" cy="6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CD3D05-A79F-4170-B973-65EC3702A6FB}"/>
              </a:ext>
            </a:extLst>
          </p:cNvPr>
          <p:cNvCxnSpPr>
            <a:cxnSpLocks/>
          </p:cNvCxnSpPr>
          <p:nvPr/>
        </p:nvCxnSpPr>
        <p:spPr>
          <a:xfrm>
            <a:off x="6921062" y="5458334"/>
            <a:ext cx="2725858" cy="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80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ECEA-E5F7-4587-9FAC-42CF4984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93DB-E97D-4775-8F98-363DDADB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833508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Draw a quarter circle without antialiasing using a 2d HTML canvas, by converting my Line_x.cpp to JavaScript. Instead of calling </a:t>
            </a:r>
            <a:r>
              <a:rPr lang="en-US" dirty="0" err="1"/>
              <a:t>set_pixel</a:t>
            </a:r>
            <a:r>
              <a:rPr lang="en-US" dirty="0"/>
              <a:t>(x, y, r, g, b) call </a:t>
            </a:r>
            <a:r>
              <a:rPr lang="en-US" dirty="0" err="1"/>
              <a:t>ctx.fillRect</a:t>
            </a:r>
            <a:r>
              <a:rPr lang="en-US" dirty="0"/>
              <a:t>(x, y, 1, 1). Be sure to first call </a:t>
            </a:r>
            <a:r>
              <a:rPr lang="en-US" dirty="0" err="1"/>
              <a:t>ctx.fillStyle</a:t>
            </a:r>
            <a:r>
              <a:rPr lang="en-US" dirty="0"/>
              <a:t> = '</a:t>
            </a:r>
            <a:r>
              <a:rPr lang="en-US" dirty="0" err="1"/>
              <a:t>rgba</a:t>
            </a:r>
            <a:r>
              <a:rPr lang="en-US" dirty="0"/>
              <a:t>(0, 0, 255, 1.0)’ outside the loop over the n line segments in main() to set the color to blue. This is mainly an exercise about the differences between C/C++ and JavaScript. It does not use WebGL. </a:t>
            </a:r>
          </a:p>
          <a:p>
            <a:pPr marL="0" indent="0">
              <a:buNone/>
            </a:pPr>
            <a:r>
              <a:rPr lang="en-US" dirty="0"/>
              <a:t>I said to use my Line_x.cpp rather than your own Line.cpp if you have completed it, in order to let you help each other in this exercise, without revealing your homework solutions.</a:t>
            </a:r>
          </a:p>
        </p:txBody>
      </p:sp>
    </p:spTree>
    <p:extLst>
      <p:ext uri="{BB962C8B-B14F-4D97-AF65-F5344CB8AC3E}">
        <p14:creationId xmlns:p14="http://schemas.microsoft.com/office/powerpoint/2010/main" val="83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007-73CF-4C26-BD99-B23A4D62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 converting a triangle means finding its fragments, namely the pixel centers inside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ED3E-23B2-4D88-B25E-A462AE58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140389" cy="4667250"/>
          </a:xfrm>
        </p:spPr>
        <p:txBody>
          <a:bodyPr>
            <a:normAutofit/>
          </a:bodyPr>
          <a:lstStyle/>
          <a:p>
            <a:r>
              <a:rPr lang="en-US" dirty="0"/>
              <a:t>For proper transparency of a surface made from adjacent triangles, a pixel center exactly on the edge between two triangles should be a fragment in only one of them. To do this say:</a:t>
            </a:r>
          </a:p>
          <a:p>
            <a:r>
              <a:rPr lang="en-US" dirty="0"/>
              <a:t>A right edge has the triangle interior to its left.</a:t>
            </a:r>
          </a:p>
          <a:p>
            <a:r>
              <a:rPr lang="en-US" dirty="0"/>
              <a:t>A left edge has the triangle interior to its right.</a:t>
            </a:r>
          </a:p>
          <a:p>
            <a:r>
              <a:rPr lang="en-US" dirty="0"/>
              <a:t>Then make fragments for pixel centers exactly on an edge only if the edge is a left edge.</a:t>
            </a:r>
          </a:p>
          <a:p>
            <a:r>
              <a:rPr lang="en-US" dirty="0"/>
              <a:t>For pixel centers exactly on a horizonal edge, make fragments only if the edge is a top edge.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74BFA99-8B6B-4AD6-8491-FE0E3DBC6C19}"/>
              </a:ext>
            </a:extLst>
          </p:cNvPr>
          <p:cNvSpPr/>
          <p:nvPr/>
        </p:nvSpPr>
        <p:spPr>
          <a:xfrm rot="2179318">
            <a:off x="9200056" y="2046555"/>
            <a:ext cx="2004171" cy="326107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51C46-FFEB-43F4-8F9D-7445AB853C85}"/>
              </a:ext>
            </a:extLst>
          </p:cNvPr>
          <p:cNvSpPr txBox="1"/>
          <p:nvPr/>
        </p:nvSpPr>
        <p:spPr>
          <a:xfrm>
            <a:off x="9325066" y="3594869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E8BC4-83F9-4204-9A5E-F496A477C474}"/>
              </a:ext>
            </a:extLst>
          </p:cNvPr>
          <p:cNvSpPr txBox="1"/>
          <p:nvPr/>
        </p:nvSpPr>
        <p:spPr>
          <a:xfrm>
            <a:off x="10390092" y="431202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4F7D7-DF23-4F60-AB18-FA078A5B5DB8}"/>
              </a:ext>
            </a:extLst>
          </p:cNvPr>
          <p:cNvSpPr txBox="1"/>
          <p:nvPr/>
        </p:nvSpPr>
        <p:spPr>
          <a:xfrm>
            <a:off x="8573839" y="4829577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2766C-5AAC-4304-AFE4-BA6301A17B70}"/>
              </a:ext>
            </a:extLst>
          </p:cNvPr>
          <p:cNvSpPr txBox="1"/>
          <p:nvPr/>
        </p:nvSpPr>
        <p:spPr>
          <a:xfrm>
            <a:off x="9939818" y="553204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36339-5755-4D6A-A3DF-A7DD507D9BC8}"/>
              </a:ext>
            </a:extLst>
          </p:cNvPr>
          <p:cNvSpPr txBox="1"/>
          <p:nvPr/>
        </p:nvSpPr>
        <p:spPr>
          <a:xfrm>
            <a:off x="11004844" y="193749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EC9AF-6666-4BC8-8487-31CC252DAEF8}"/>
              </a:ext>
            </a:extLst>
          </p:cNvPr>
          <p:cNvSpPr txBox="1"/>
          <p:nvPr/>
        </p:nvSpPr>
        <p:spPr>
          <a:xfrm>
            <a:off x="8103878" y="425152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971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007-73CF-4C26-BD99-B23A4D62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Scan converting a triangle means finding its fragments, namely the pixel centers inside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ED3E-23B2-4D88-B25E-A462AE58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321878" cy="4667250"/>
          </a:xfrm>
        </p:spPr>
        <p:txBody>
          <a:bodyPr>
            <a:normAutofit/>
          </a:bodyPr>
          <a:lstStyle/>
          <a:p>
            <a:r>
              <a:rPr lang="en-US" dirty="0"/>
              <a:t>Edge AB is a left edge of triangle ABC, but a right edge of adjacent triangle ABD, so pixels with centers exactly on edge AB will be fragments only for triangle ABC.</a:t>
            </a:r>
          </a:p>
          <a:p>
            <a:r>
              <a:rPr lang="en-US" dirty="0"/>
              <a:t>For floating point vertex coordinates, as in a perspective projection, it is unlikely that any pixel center will be directly on an edge, but for 2D drawings, this is more likely.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74BFA99-8B6B-4AD6-8491-FE0E3DBC6C19}"/>
              </a:ext>
            </a:extLst>
          </p:cNvPr>
          <p:cNvSpPr/>
          <p:nvPr/>
        </p:nvSpPr>
        <p:spPr>
          <a:xfrm rot="2179318">
            <a:off x="9191091" y="2046555"/>
            <a:ext cx="2004171" cy="326107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51C46-FFEB-43F4-8F9D-7445AB853C85}"/>
              </a:ext>
            </a:extLst>
          </p:cNvPr>
          <p:cNvSpPr txBox="1"/>
          <p:nvPr/>
        </p:nvSpPr>
        <p:spPr>
          <a:xfrm>
            <a:off x="9325066" y="3594869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E8BC4-83F9-4204-9A5E-F496A477C474}"/>
              </a:ext>
            </a:extLst>
          </p:cNvPr>
          <p:cNvSpPr txBox="1"/>
          <p:nvPr/>
        </p:nvSpPr>
        <p:spPr>
          <a:xfrm>
            <a:off x="10390092" y="431202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4F7D7-DF23-4F60-AB18-FA078A5B5DB8}"/>
              </a:ext>
            </a:extLst>
          </p:cNvPr>
          <p:cNvSpPr txBox="1"/>
          <p:nvPr/>
        </p:nvSpPr>
        <p:spPr>
          <a:xfrm>
            <a:off x="8555909" y="4829577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DC42F-D0C5-4750-9BC5-4E6ABC69B0C5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838447" y="2115671"/>
            <a:ext cx="581545" cy="228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8CF89-5B35-43F6-A588-33646370B5F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838447" y="2115671"/>
            <a:ext cx="3320532" cy="247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22B02-6D35-4BB8-8B25-9AFDD57BB529}"/>
              </a:ext>
            </a:extLst>
          </p:cNvPr>
          <p:cNvSpPr txBox="1"/>
          <p:nvPr/>
        </p:nvSpPr>
        <p:spPr>
          <a:xfrm>
            <a:off x="7315237" y="2589392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7B46-39A2-499B-A167-741489F8EB9A}"/>
              </a:ext>
            </a:extLst>
          </p:cNvPr>
          <p:cNvSpPr txBox="1"/>
          <p:nvPr/>
        </p:nvSpPr>
        <p:spPr>
          <a:xfrm>
            <a:off x="9055961" y="2615933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86917-8A42-41EA-B2DC-0B32E1713267}"/>
              </a:ext>
            </a:extLst>
          </p:cNvPr>
          <p:cNvSpPr txBox="1"/>
          <p:nvPr/>
        </p:nvSpPr>
        <p:spPr>
          <a:xfrm>
            <a:off x="10345267" y="1562579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C9FB0-259F-4B33-87D6-DC1045C194C5}"/>
              </a:ext>
            </a:extLst>
          </p:cNvPr>
          <p:cNvSpPr txBox="1"/>
          <p:nvPr/>
        </p:nvSpPr>
        <p:spPr>
          <a:xfrm>
            <a:off x="9939818" y="553204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B6E5E-EA67-496A-8D60-0304D74DFD4E}"/>
              </a:ext>
            </a:extLst>
          </p:cNvPr>
          <p:cNvSpPr txBox="1"/>
          <p:nvPr/>
        </p:nvSpPr>
        <p:spPr>
          <a:xfrm>
            <a:off x="11202462" y="211567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EADB7-8CA3-411A-9557-6FCF08458350}"/>
              </a:ext>
            </a:extLst>
          </p:cNvPr>
          <p:cNvSpPr txBox="1"/>
          <p:nvPr/>
        </p:nvSpPr>
        <p:spPr>
          <a:xfrm>
            <a:off x="8094913" y="424256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639DE-757F-4307-ABE3-DB287E31BD90}"/>
              </a:ext>
            </a:extLst>
          </p:cNvPr>
          <p:cNvSpPr txBox="1"/>
          <p:nvPr/>
        </p:nvSpPr>
        <p:spPr>
          <a:xfrm>
            <a:off x="7507879" y="182562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4803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007-73CF-4C26-BD99-B23A4D62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make coding easier, divide each triangle into two pieces, each with a horizontal edge.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ED3E-23B2-4D88-B25E-A462AE58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321878" cy="46672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74BFA99-8B6B-4AD6-8491-FE0E3DBC6C19}"/>
              </a:ext>
            </a:extLst>
          </p:cNvPr>
          <p:cNvSpPr/>
          <p:nvPr/>
        </p:nvSpPr>
        <p:spPr>
          <a:xfrm rot="2179318">
            <a:off x="9191091" y="2046555"/>
            <a:ext cx="2004171" cy="326107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51C46-FFEB-43F4-8F9D-7445AB853C85}"/>
              </a:ext>
            </a:extLst>
          </p:cNvPr>
          <p:cNvSpPr txBox="1"/>
          <p:nvPr/>
        </p:nvSpPr>
        <p:spPr>
          <a:xfrm>
            <a:off x="9325066" y="3594869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E8BC4-83F9-4204-9A5E-F496A477C474}"/>
              </a:ext>
            </a:extLst>
          </p:cNvPr>
          <p:cNvSpPr txBox="1"/>
          <p:nvPr/>
        </p:nvSpPr>
        <p:spPr>
          <a:xfrm>
            <a:off x="10390092" y="4312024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4F7D7-DF23-4F60-AB18-FA078A5B5DB8}"/>
              </a:ext>
            </a:extLst>
          </p:cNvPr>
          <p:cNvSpPr txBox="1"/>
          <p:nvPr/>
        </p:nvSpPr>
        <p:spPr>
          <a:xfrm>
            <a:off x="8555909" y="4829577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DC42F-D0C5-4750-9BC5-4E6ABC69B0C5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838447" y="2115671"/>
            <a:ext cx="581545" cy="228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8CF89-5B35-43F6-A588-33646370B5F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838447" y="2115671"/>
            <a:ext cx="3320532" cy="247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22B02-6D35-4BB8-8B25-9AFDD57BB529}"/>
              </a:ext>
            </a:extLst>
          </p:cNvPr>
          <p:cNvSpPr txBox="1"/>
          <p:nvPr/>
        </p:nvSpPr>
        <p:spPr>
          <a:xfrm>
            <a:off x="7315237" y="2589392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7B46-39A2-499B-A167-741489F8EB9A}"/>
              </a:ext>
            </a:extLst>
          </p:cNvPr>
          <p:cNvSpPr txBox="1"/>
          <p:nvPr/>
        </p:nvSpPr>
        <p:spPr>
          <a:xfrm>
            <a:off x="9055961" y="2615933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86917-8A42-41EA-B2DC-0B32E1713267}"/>
              </a:ext>
            </a:extLst>
          </p:cNvPr>
          <p:cNvSpPr txBox="1"/>
          <p:nvPr/>
        </p:nvSpPr>
        <p:spPr>
          <a:xfrm>
            <a:off x="10345267" y="1562579"/>
            <a:ext cx="79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  <a:p>
            <a:r>
              <a:rPr lang="en-US" sz="2400" dirty="0"/>
              <a:t>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C9FB0-259F-4B33-87D6-DC1045C194C5}"/>
              </a:ext>
            </a:extLst>
          </p:cNvPr>
          <p:cNvSpPr txBox="1"/>
          <p:nvPr/>
        </p:nvSpPr>
        <p:spPr>
          <a:xfrm>
            <a:off x="9939818" y="553204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B6E5E-EA67-496A-8D60-0304D74DFD4E}"/>
              </a:ext>
            </a:extLst>
          </p:cNvPr>
          <p:cNvSpPr txBox="1"/>
          <p:nvPr/>
        </p:nvSpPr>
        <p:spPr>
          <a:xfrm>
            <a:off x="11202462" y="211567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EADB7-8CA3-411A-9557-6FCF08458350}"/>
              </a:ext>
            </a:extLst>
          </p:cNvPr>
          <p:cNvSpPr txBox="1"/>
          <p:nvPr/>
        </p:nvSpPr>
        <p:spPr>
          <a:xfrm>
            <a:off x="8094913" y="424256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639DE-757F-4307-ABE3-DB287E31BD90}"/>
              </a:ext>
            </a:extLst>
          </p:cNvPr>
          <p:cNvSpPr txBox="1"/>
          <p:nvPr/>
        </p:nvSpPr>
        <p:spPr>
          <a:xfrm>
            <a:off x="7507879" y="182562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4F2FBC-A22E-48E9-9332-A6A26F205484}"/>
              </a:ext>
            </a:extLst>
          </p:cNvPr>
          <p:cNvCxnSpPr>
            <a:cxnSpLocks/>
          </p:cNvCxnSpPr>
          <p:nvPr/>
        </p:nvCxnSpPr>
        <p:spPr>
          <a:xfrm flipH="1">
            <a:off x="7905750" y="2363366"/>
            <a:ext cx="324560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36716B-A1D3-4482-AE00-A78F6959643D}"/>
              </a:ext>
            </a:extLst>
          </p:cNvPr>
          <p:cNvCxnSpPr>
            <a:cxnSpLocks/>
          </p:cNvCxnSpPr>
          <p:nvPr/>
        </p:nvCxnSpPr>
        <p:spPr>
          <a:xfrm flipH="1">
            <a:off x="8419992" y="4397258"/>
            <a:ext cx="2030838" cy="11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9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BB08-EB6D-4689-BA58-A23323D0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23329" cy="4532527"/>
          </a:xfrm>
        </p:spPr>
        <p:txBody>
          <a:bodyPr/>
          <a:lstStyle/>
          <a:p>
            <a:r>
              <a:rPr lang="en-US" dirty="0"/>
              <a:t>Sort the vertices by their Y coordinates in top to bottom order, and call them </a:t>
            </a:r>
            <a:r>
              <a:rPr lang="en-US" dirty="0" err="1"/>
              <a:t>Ptop</a:t>
            </a:r>
            <a:r>
              <a:rPr lang="en-US" dirty="0"/>
              <a:t>, </a:t>
            </a:r>
            <a:r>
              <a:rPr lang="en-US" dirty="0" err="1"/>
              <a:t>Pmiddle</a:t>
            </a:r>
            <a:r>
              <a:rPr lang="en-US" dirty="0"/>
              <a:t>, and </a:t>
            </a:r>
            <a:r>
              <a:rPr lang="en-US" dirty="0" err="1"/>
              <a:t>Pbottom</a:t>
            </a:r>
            <a:r>
              <a:rPr lang="en-US" dirty="0"/>
              <a:t>, with</a:t>
            </a:r>
          </a:p>
          <a:p>
            <a:r>
              <a:rPr lang="en-US" dirty="0" err="1"/>
              <a:t>Ptop</a:t>
            </a:r>
            <a:r>
              <a:rPr lang="en-US" dirty="0"/>
              <a:t> = (</a:t>
            </a:r>
            <a:r>
              <a:rPr lang="en-US" dirty="0" err="1"/>
              <a:t>xtop</a:t>
            </a:r>
            <a:r>
              <a:rPr lang="en-US" dirty="0"/>
              <a:t>, </a:t>
            </a:r>
            <a:r>
              <a:rPr lang="en-US" dirty="0" err="1"/>
              <a:t>ytop</a:t>
            </a:r>
            <a:r>
              <a:rPr lang="en-US" dirty="0"/>
              <a:t>)</a:t>
            </a:r>
          </a:p>
          <a:p>
            <a:r>
              <a:rPr lang="en-US" dirty="0" err="1"/>
              <a:t>Pmiddle</a:t>
            </a:r>
            <a:r>
              <a:rPr lang="en-US" dirty="0"/>
              <a:t> = (</a:t>
            </a:r>
            <a:r>
              <a:rPr lang="en-US" dirty="0" err="1"/>
              <a:t>xmiddle</a:t>
            </a:r>
            <a:r>
              <a:rPr lang="en-US" dirty="0"/>
              <a:t>, </a:t>
            </a:r>
            <a:r>
              <a:rPr lang="en-US" dirty="0" err="1"/>
              <a:t>ymiddle</a:t>
            </a:r>
            <a:r>
              <a:rPr lang="en-US" dirty="0"/>
              <a:t>)</a:t>
            </a:r>
          </a:p>
          <a:p>
            <a:r>
              <a:rPr lang="en-US" dirty="0" err="1"/>
              <a:t>Pbottom</a:t>
            </a:r>
            <a:r>
              <a:rPr lang="en-US" dirty="0"/>
              <a:t> = (</a:t>
            </a:r>
            <a:r>
              <a:rPr lang="en-US" dirty="0" err="1"/>
              <a:t>xbottom</a:t>
            </a:r>
            <a:r>
              <a:rPr lang="en-US" dirty="0"/>
              <a:t>, </a:t>
            </a:r>
            <a:r>
              <a:rPr lang="en-US" dirty="0" err="1"/>
              <a:t>ybottom</a:t>
            </a:r>
            <a:r>
              <a:rPr lang="en-US" dirty="0"/>
              <a:t>).</a:t>
            </a:r>
          </a:p>
          <a:p>
            <a:r>
              <a:rPr lang="en-US" dirty="0"/>
              <a:t>So </a:t>
            </a:r>
            <a:r>
              <a:rPr lang="en-US" dirty="0" err="1"/>
              <a:t>ytop</a:t>
            </a:r>
            <a:r>
              <a:rPr lang="en-US" dirty="0"/>
              <a:t> &gt;= </a:t>
            </a:r>
            <a:r>
              <a:rPr lang="en-US" dirty="0" err="1"/>
              <a:t>ymiddle</a:t>
            </a:r>
            <a:r>
              <a:rPr lang="en-US" dirty="0"/>
              <a:t> &gt;= </a:t>
            </a:r>
            <a:r>
              <a:rPr lang="en-US" dirty="0" err="1"/>
              <a:t>ybottom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AB911E-1DD6-467C-AFD3-77020B4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 make coding easier, divide each triangle into two pieces, each with a horizontal edge.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4E48BB1-9DCD-46B2-B2C5-49B24B6C5053}"/>
              </a:ext>
            </a:extLst>
          </p:cNvPr>
          <p:cNvSpPr/>
          <p:nvPr/>
        </p:nvSpPr>
        <p:spPr>
          <a:xfrm rot="8976061">
            <a:off x="8174074" y="2936340"/>
            <a:ext cx="2540965" cy="2703123"/>
          </a:xfrm>
          <a:prstGeom prst="triangle">
            <a:avLst>
              <a:gd name="adj" fmla="val 8041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F0D29-C060-4B6F-ACEC-CE89DFBFF83D}"/>
              </a:ext>
            </a:extLst>
          </p:cNvPr>
          <p:cNvSpPr txBox="1"/>
          <p:nvPr/>
        </p:nvSpPr>
        <p:spPr>
          <a:xfrm>
            <a:off x="6293224" y="363967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Pmiddle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6E918-D7AC-47CE-9653-9B85241C6085}"/>
              </a:ext>
            </a:extLst>
          </p:cNvPr>
          <p:cNvSpPr txBox="1"/>
          <p:nvPr/>
        </p:nvSpPr>
        <p:spPr>
          <a:xfrm>
            <a:off x="9278471" y="1956041"/>
            <a:ext cx="867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Ptop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1E430-6EE8-48D1-8130-B6660496A461}"/>
              </a:ext>
            </a:extLst>
          </p:cNvPr>
          <p:cNvSpPr txBox="1"/>
          <p:nvPr/>
        </p:nvSpPr>
        <p:spPr>
          <a:xfrm>
            <a:off x="8755906" y="5834932"/>
            <a:ext cx="1456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755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18070</TotalTime>
  <Words>4238</Words>
  <Application>Microsoft Office PowerPoint</Application>
  <PresentationFormat>Widescreen</PresentationFormat>
  <Paragraphs>560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 Theme</vt:lpstr>
      <vt:lpstr>PowerPoint Presentation</vt:lpstr>
      <vt:lpstr>Using rectangles of size 5 by 5, draw orange and blue dots at different positions on the screen.</vt:lpstr>
      <vt:lpstr>PowerPoint Presentation</vt:lpstr>
      <vt:lpstr>Using rectangles of size 5 by 5, draw orange and blue dots at different positions on the screen.</vt:lpstr>
      <vt:lpstr>PowerPoint Presentation</vt:lpstr>
      <vt:lpstr>Scan converting a triangle means finding its fragments, namely the pixel centers inside it.</vt:lpstr>
      <vt:lpstr>Scan converting a triangle means finding its fragments, namely the pixel centers inside it.</vt:lpstr>
      <vt:lpstr>To make coding easier, divide each triangle into two pieces, each with a horizontal edge.</vt:lpstr>
      <vt:lpstr>To make coding easier, divide each triangle into two pieces, each with a horizontal edge.</vt:lpstr>
      <vt:lpstr>To make coding easier, divide each triangle into two pieces, each with a horizontal edge.</vt:lpstr>
      <vt:lpstr>To make coding easier, divide each triangle into two pieces, each with a horizontal edge.</vt:lpstr>
      <vt:lpstr>To make coding easier, divide each triangle into two pieces, each with a horizontal edge.</vt:lpstr>
      <vt:lpstr>Each piece has one left edge, one right edge, and one horizontal edge.</vt:lpstr>
      <vt:lpstr>Each piece has one left edge, one right edge, and one horizontal edge.</vt:lpstr>
      <vt:lpstr>PowerPoint Presentation</vt:lpstr>
      <vt:lpstr>Each piece has one left edge, one right edge, and one horizontal edge.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Raster image</vt:lpstr>
      <vt:lpstr>Because CRT raster scans were one scan line at a time, from top to bottom, and from left to right on each scan line, it is traditional to scan convert polygons that way.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C/C++ code to generate the fragments</vt:lpstr>
      <vt:lpstr>Scissoring to avoid generating off-screen fragments</vt:lpstr>
      <vt:lpstr>Clipping to avoid generating off-screen fragments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the syllabus</dc:title>
  <dc:creator>Nelson Lee Max</dc:creator>
  <cp:lastModifiedBy>Nelson Lee Max</cp:lastModifiedBy>
  <cp:revision>67</cp:revision>
  <dcterms:created xsi:type="dcterms:W3CDTF">2022-08-25T05:14:43Z</dcterms:created>
  <dcterms:modified xsi:type="dcterms:W3CDTF">2022-09-13T15:27:22Z</dcterms:modified>
</cp:coreProperties>
</file>