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5" r:id="rId3"/>
    <p:sldId id="435" r:id="rId4"/>
    <p:sldId id="386" r:id="rId5"/>
    <p:sldId id="389" r:id="rId6"/>
    <p:sldId id="390" r:id="rId7"/>
    <p:sldId id="431" r:id="rId8"/>
    <p:sldId id="436" r:id="rId9"/>
    <p:sldId id="446" r:id="rId10"/>
    <p:sldId id="445" r:id="rId11"/>
    <p:sldId id="447" r:id="rId12"/>
    <p:sldId id="440" r:id="rId13"/>
    <p:sldId id="437" r:id="rId14"/>
    <p:sldId id="441" r:id="rId15"/>
    <p:sldId id="438" r:id="rId16"/>
    <p:sldId id="442" r:id="rId17"/>
    <p:sldId id="439" r:id="rId18"/>
    <p:sldId id="444" r:id="rId19"/>
    <p:sldId id="4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8FF"/>
    <a:srgbClr val="4968BF"/>
    <a:srgbClr val="FF6ED2"/>
    <a:srgbClr val="C80F96"/>
    <a:srgbClr val="FF6EC8"/>
    <a:srgbClr val="FF64B4"/>
    <a:srgbClr val="FF0FB4"/>
    <a:srgbClr val="FBD20F"/>
    <a:srgbClr val="CF0788"/>
    <a:srgbClr val="4B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27A-B771-4B3D-9D9B-B2231E0C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FB8A-DFC8-4EDB-ACDB-0819A91B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D26D-C72F-47A8-9DFA-A7EF9F36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3D20-AB2C-4034-8352-45837EE9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43E3-93B8-4B37-83AD-A62C381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9CBF-0046-4CFF-8928-769C451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1DB7C-17D0-448C-8E13-EBAE6FD1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CD20-C0B9-482E-BB98-EA08A2ED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E61D-1D66-4BB8-BEB0-5F9D6B17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C27E-BE2B-4DB6-B156-B249A66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CFBB-B776-4573-A6E3-7267444D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037E9-1DF0-4605-9D99-5FF084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5B6E-D328-4563-9B83-85661B6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9525-10AB-4D83-859E-77FF5860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10B-6C03-4322-9B9D-F3C8E390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D2DA-FD78-4E06-8AE5-304010FB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B6F8-0F46-4ECB-860A-0C1EA7E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9C23-0378-48F7-8C6E-636FEFE3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FA1F-8C5E-4716-B34F-28FD2F9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2487-F234-4B5A-A4BE-EBA3A9BD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420-25B5-4FA9-91C7-8669849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BC74-5104-40F1-B19B-8FB2D802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D3F8-9DF0-401E-92DC-DDE5BF5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3DDE-955C-45EA-8532-1705CCC0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226F-A921-42EE-B9F1-E2D9BBC8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633C-61D5-4FE3-9D4D-16544FA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3F9E-6B30-4C20-9DE2-82585072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CCCA-99EF-4130-AF65-03278573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F9F4-4AA0-418F-86F1-F6D05D4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3F90-98B9-4CE6-B363-FE61224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7C31C-BC21-4FF8-9398-458942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03A1-02DF-4812-BF7F-3EC539F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6D94-6977-4D66-BC0F-75671EF4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5B9A-0D21-4092-B284-9FE426AB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DF63B-62C9-44D3-B07E-B4AC2FC0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327D2-C6C4-41ED-8EF3-ABB002FB1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21EFE-95F8-4DB6-922D-4B9CE74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EB44D-8B8C-4B7A-BE9D-561AC3B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22EFB-8851-4D09-9331-65C3685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F4F-CD0D-43EE-B581-000BBFBD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95BBD-3133-44C1-8EAE-1BA39975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E5E1-8C28-464C-BE7C-D5EF742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3FA3-B9D6-4FBE-98EF-B7717148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8B22-0A5A-49E1-84D0-E8A332DE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80395-1D60-44D7-95FD-E55E83B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7C5E-C91B-4EA0-96FF-0CC1CCDA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F40-092C-4222-963F-B73F4B38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C382-92DC-445C-A91A-DD3D1207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5F6D-0797-46E8-9C01-35BF9F6E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5049-E338-4160-B59D-68A95ACD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60E3-F0ED-479E-B6C1-0D8E386A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F646-69FC-420F-B939-2E1472A7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72CD-290E-48EB-8C95-6A9CD408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AD4EA-41A4-41D9-A63D-1A7F897B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C7E45-FE9A-4E1C-AD74-67345CC7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9EF2-B15F-4A0D-A981-BDFC9A10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879B-06AA-4B6E-AA1B-C480E80C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B3CB-235C-4119-A26F-F316C12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38A4-CA50-47A7-AC21-609EE93C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CFAE-0E76-4071-9270-65F0EA33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3F0-17E5-4E4E-A78B-67053AF6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7457-6926-4692-802A-D744AA73791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BB4A-DBD7-4573-A30E-A58E5F33D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1712-E466-4B21-94B6-651534F4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493059" y="295828"/>
            <a:ext cx="11618259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HelloPoint1.js (c) 2012 Matsuda</a:t>
            </a:r>
            <a:endParaRPr lang="en-US" sz="19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9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 </a:t>
            </a:r>
            <a:r>
              <a:rPr lang="en-US" sz="19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gl_Position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vec4(0.0, 0.0, 0.0, 1.0);</a:t>
            </a:r>
            <a:r>
              <a:rPr lang="en-US" sz="19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Set the vertex coordinates </a:t>
            </a:r>
            <a:endParaRPr lang="en-US" sz="19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1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gl_PointSize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10.0;</a:t>
            </a:r>
            <a:r>
              <a:rPr lang="en-US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 the point size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 </a:t>
            </a:r>
            <a:r>
              <a:rPr lang="en-US" sz="19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gl_FragColor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vec4(1.0, 0.0, 0.0, 1.0);</a:t>
            </a:r>
            <a:r>
              <a:rPr lang="en-US" sz="19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Set the point color</a:t>
            </a:r>
            <a:endParaRPr lang="en-US" sz="19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 a point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drawArrays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POINTS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Draw 1 point starting at beginning of “Array”</a:t>
            </a:r>
            <a:endParaRPr lang="en-US" sz="19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2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8FDA62-F431-45CE-818C-E9AACE2D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840103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25C45-211B-4BD6-8CAD-993E8CBFA69B}"/>
              </a:ext>
            </a:extLst>
          </p:cNvPr>
          <p:cNvSpPr/>
          <p:nvPr/>
        </p:nvSpPr>
        <p:spPr>
          <a:xfrm>
            <a:off x="502020" y="815789"/>
            <a:ext cx="5952564" cy="3648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18BD6-00A0-416D-A699-3BAC72D8775D}"/>
              </a:ext>
            </a:extLst>
          </p:cNvPr>
          <p:cNvSpPr/>
          <p:nvPr/>
        </p:nvSpPr>
        <p:spPr>
          <a:xfrm>
            <a:off x="717173" y="1048871"/>
            <a:ext cx="5522258" cy="31555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B5F5A-9C14-401C-92C6-4AC38482D8F2}"/>
              </a:ext>
            </a:extLst>
          </p:cNvPr>
          <p:cNvSpPr/>
          <p:nvPr/>
        </p:nvSpPr>
        <p:spPr>
          <a:xfrm>
            <a:off x="3209360" y="2779059"/>
            <a:ext cx="137608" cy="1320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20560-5775-4AF1-B9A1-DAB4EB136DD4}"/>
              </a:ext>
            </a:extLst>
          </p:cNvPr>
          <p:cNvCxnSpPr>
            <a:cxnSpLocks/>
          </p:cNvCxnSpPr>
          <p:nvPr/>
        </p:nvCxnSpPr>
        <p:spPr>
          <a:xfrm flipH="1">
            <a:off x="717172" y="2839350"/>
            <a:ext cx="25092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9F4126-7CC9-42DD-BF6B-C458156B19E4}"/>
              </a:ext>
            </a:extLst>
          </p:cNvPr>
          <p:cNvSpPr txBox="1"/>
          <p:nvPr/>
        </p:nvSpPr>
        <p:spPr>
          <a:xfrm>
            <a:off x="1293741" y="2867818"/>
            <a:ext cx="12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– </a:t>
            </a:r>
            <a:r>
              <a:rPr lang="en-US" dirty="0" err="1"/>
              <a:t>rect.left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80EC07-63B5-4F4E-B1ED-927B0D3E17CC}"/>
              </a:ext>
            </a:extLst>
          </p:cNvPr>
          <p:cNvCxnSpPr>
            <a:cxnSpLocks/>
          </p:cNvCxnSpPr>
          <p:nvPr/>
        </p:nvCxnSpPr>
        <p:spPr>
          <a:xfrm flipV="1">
            <a:off x="3283577" y="1048871"/>
            <a:ext cx="0" cy="179047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4985-F2D1-4C1A-BCF1-30E501E6F090}"/>
              </a:ext>
            </a:extLst>
          </p:cNvPr>
          <p:cNvSpPr txBox="1"/>
          <p:nvPr/>
        </p:nvSpPr>
        <p:spPr>
          <a:xfrm>
            <a:off x="1971799" y="1661385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– </a:t>
            </a:r>
            <a:r>
              <a:rPr lang="en-US" dirty="0" err="1"/>
              <a:t>rect_top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FAA3F-EAE0-4BCE-8630-847FFF94A49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17173" y="2626660"/>
            <a:ext cx="55222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8EDC73-4686-44EB-B3EC-118742D57F3E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478302" y="1048871"/>
            <a:ext cx="0" cy="3155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F87889-DBC9-42AE-8756-B0319987D588}"/>
              </a:ext>
            </a:extLst>
          </p:cNvPr>
          <p:cNvSpPr/>
          <p:nvPr/>
        </p:nvSpPr>
        <p:spPr>
          <a:xfrm>
            <a:off x="3409498" y="2554941"/>
            <a:ext cx="137608" cy="1320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5D2A8-1E9B-4E5D-B022-21267E73C2A5}"/>
              </a:ext>
            </a:extLst>
          </p:cNvPr>
          <p:cNvCxnSpPr>
            <a:cxnSpLocks/>
          </p:cNvCxnSpPr>
          <p:nvPr/>
        </p:nvCxnSpPr>
        <p:spPr>
          <a:xfrm flipV="1">
            <a:off x="3794565" y="1048871"/>
            <a:ext cx="0" cy="159123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60C92-8948-4448-A471-04C766CFB6C4}"/>
              </a:ext>
            </a:extLst>
          </p:cNvPr>
          <p:cNvCxnSpPr>
            <a:cxnSpLocks/>
          </p:cNvCxnSpPr>
          <p:nvPr/>
        </p:nvCxnSpPr>
        <p:spPr>
          <a:xfrm flipH="1">
            <a:off x="717172" y="3429000"/>
            <a:ext cx="276113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6A6717-3738-42E9-84CB-0A0AC1E97FB4}"/>
              </a:ext>
            </a:extLst>
          </p:cNvPr>
          <p:cNvSpPr txBox="1"/>
          <p:nvPr/>
        </p:nvSpPr>
        <p:spPr>
          <a:xfrm>
            <a:off x="3853803" y="1574778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canvas.height</a:t>
            </a:r>
            <a:r>
              <a:rPr lang="en-US" dirty="0"/>
              <a:t>/2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1E9581-256E-4AE4-A1CF-5AC6DA488186}"/>
              </a:ext>
            </a:extLst>
          </p:cNvPr>
          <p:cNvSpPr txBox="1"/>
          <p:nvPr/>
        </p:nvSpPr>
        <p:spPr>
          <a:xfrm>
            <a:off x="1385170" y="3423840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canvas.width</a:t>
            </a:r>
            <a:r>
              <a:rPr lang="en-US" dirty="0"/>
              <a:t>/2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9B8A5-71F3-4230-A45E-9FACB1C8622D}"/>
              </a:ext>
            </a:extLst>
          </p:cNvPr>
          <p:cNvSpPr/>
          <p:nvPr/>
        </p:nvSpPr>
        <p:spPr>
          <a:xfrm>
            <a:off x="7490857" y="788895"/>
            <a:ext cx="3432518" cy="3415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834E68-9458-45F2-A209-2337C9737EE0}"/>
              </a:ext>
            </a:extLst>
          </p:cNvPr>
          <p:cNvSpPr/>
          <p:nvPr/>
        </p:nvSpPr>
        <p:spPr>
          <a:xfrm>
            <a:off x="8931756" y="2611978"/>
            <a:ext cx="137608" cy="1320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764241" y="485439"/>
            <a:ext cx="1091184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MultiPoint.js (c) 2012 Matsuda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the positions of vertices to a vertex shader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initVertexBuffers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 three points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drawArrays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Float32Array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Bind the buffer object to target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bindBuffer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ARRAY_BUFFER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vertexBuffer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date into the buffer object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bufferData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ARRAY_BUFFER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vertices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STATIC_DRAW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getAttribLocation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Assign the buffer object to </a:t>
            </a:r>
            <a:r>
              <a:rPr lang="en-US" sz="2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vertexAttribPointer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Enable the assignment to </a:t>
            </a:r>
            <a:r>
              <a:rPr lang="en-US" sz="2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0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enableVertexAttribArray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243840" y="359930"/>
            <a:ext cx="11822655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correctedHelloQuad_FAN.js (c) 2012 Matsuda, modified by Nelson Max</a:t>
            </a:r>
          </a:p>
          <a:p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  ...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drawArrays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TRIANGLE_FAN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　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Create a buffer object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Bind the buffer object to target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bindBuffer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date into the buffer object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bufferData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STATIC_DRAW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getAttribLocation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Assign the buffer object to </a:t>
            </a:r>
            <a:r>
              <a:rPr lang="en-US" sz="1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vertexAttribPointer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Enable the assignment to </a:t>
            </a:r>
            <a:r>
              <a:rPr lang="en-US" sz="1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enableVertexAttribArray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546847" y="359930"/>
            <a:ext cx="11519647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HelloQuad_LINE_LOOP.js (c) 2012 Matsuda, modified by Nelson Max</a:t>
            </a:r>
          </a:p>
          <a:p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  ...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drawArrays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LINE_LOOP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 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　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9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0.5</a:t>
            </a:r>
            <a:r>
              <a:rPr lang="en-US" sz="19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Create a buffer object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Bind the buffer object to target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bindBuffer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date into the buffer object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bufferData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STATIC_DRAW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getAttribLocation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Assign the buffer object to </a:t>
            </a:r>
            <a:r>
              <a:rPr lang="en-US" sz="1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vertexAttribPointer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Enable the assignment to </a:t>
            </a:r>
            <a:r>
              <a:rPr lang="en-US" sz="1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enableVertexAttribArray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1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sz="1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D7E9B-53E4-4DFE-A3E6-E35C4F613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7" y="0"/>
            <a:ext cx="8645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D7E9B-53E4-4DFE-A3E6-E35C4F613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-73110"/>
            <a:ext cx="12192000" cy="97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800100" y="449580"/>
            <a:ext cx="1091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991F8-1C9B-4DDA-B540-49BE5C91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3" y="-121505"/>
            <a:ext cx="12244704" cy="70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9E943-581F-4D20-A5E2-186BCEAC1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00" y="0"/>
            <a:ext cx="11830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307429" y="449580"/>
            <a:ext cx="1165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 Exercise: Draw a triangle-fan polygon with an outline using mouse clicks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92269-2186-4042-AB36-73E7EAFC8C9D}"/>
              </a:ext>
            </a:extLst>
          </p:cNvPr>
          <p:cNvSpPr txBox="1"/>
          <p:nvPr/>
        </p:nvSpPr>
        <p:spPr>
          <a:xfrm>
            <a:off x="467710" y="1190297"/>
            <a:ext cx="1095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Combine the three WebGL / JavaScript examples files ClickedPoints.js from ch02, and HelloQuadFan.js and HelloQuad_LINE_LOOP.js from ch03 to draw a polygon with a fill color, together with its outline in another color, over a background in a third color.  Create a fixed size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(100)</a:t>
            </a:r>
            <a:r>
              <a:rPr lang="en-US" sz="24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room for 50 vertex pairs from clicked points, and pass is as the vertex attribute buffer.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713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555812" y="295828"/>
            <a:ext cx="1141207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HelloPoint2.js (c) 2012 Matsuda; </a:t>
            </a:r>
            <a:r>
              <a:rPr lang="en-US" sz="2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 JavaScript program decides the position</a:t>
            </a:r>
          </a:p>
          <a:p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 attribute variables are per vertex data and are used only in vertex shaders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'attribute vec4 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attribute variable for position</a:t>
            </a:r>
          </a:p>
          <a:p>
            <a:r>
              <a:rPr lang="en-US" sz="2000" dirty="0">
                <a:solidFill>
                  <a:srgbClr val="515151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2000" dirty="0">
                <a:solidFill>
                  <a:srgbClr val="51515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global variable outside main()</a:t>
            </a:r>
            <a:endParaRPr lang="en-US" sz="20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'  </a:t>
            </a:r>
            <a:r>
              <a:rPr lang="en-US" sz="20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;\n' +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gl_PointSize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10.0;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vec4(1.0, 0.0, 0.0, 1.0);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573741" y="349617"/>
            <a:ext cx="116182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lang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="utf-8"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Draw a point (1)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onload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main()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canvas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webgl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width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="400"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height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="400"&gt;</a:t>
            </a:r>
            <a:endParaRPr lang="en-US" sz="2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Please use a browser that supports "canvas"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canvas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="../lib/webgl-utils.js"&gt;&lt;/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="../lib/webgl-debug.js"&gt;&lt;/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="../lib/cuon-utils.js"&gt;&lt;/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="HelloPoint2.js"&gt;&lt;/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4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788894" y="295828"/>
            <a:ext cx="1101762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HelloPoint2.js (c) 2012 Matsuda; </a:t>
            </a:r>
            <a:r>
              <a:rPr lang="en-US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Pass an attribute variable for the position</a:t>
            </a: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Retrieve &lt;canvas&gt; element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webgl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rendering context for WebGL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getWebGLContext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// convenience function in lib/cuon-utils.js 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Initialize shaders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initShaders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VSHADER_SOURCE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FSHADER_SOURCE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 </a:t>
            </a:r>
            <a:r>
              <a:rPr lang="en-US" b="0" dirty="0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also 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 lib/cuon-utils.js </a:t>
            </a:r>
            <a:endParaRPr lang="en-US" b="0" dirty="0">
              <a:solidFill>
                <a:srgbClr val="02715D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storage location of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; book’s convention is to use the same name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getAttribLocation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Pass vertex position to attribute variable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vertexAttrib3f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// writes position into attribute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drawArrays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// Draw 1 point starting at beginning of “Array”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582706" y="295828"/>
            <a:ext cx="11223812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ColoredPoint.js (c) 2012 Matsuda; </a:t>
            </a:r>
            <a:r>
              <a:rPr lang="en-US" sz="2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Change the point color from JavaScript</a:t>
            </a:r>
          </a:p>
          <a:p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Vertex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 attribute variables are per vertex data and are used only in vertex shaders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'attribute vec4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// global variable, declared outside main()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gl_PointSize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10.0;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Fragment shader program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FSHADER_SOURCE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'precision </a:t>
            </a:r>
            <a:r>
              <a:rPr lang="en-US" sz="2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mediump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float;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  // Fragment shaders must declare float prec.</a:t>
            </a:r>
            <a:endParaRPr lang="en-US" sz="20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// uniform variables are the same for all fragments in a </a:t>
            </a:r>
            <a:r>
              <a:rPr lang="en-US" sz="2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gl.drawArrays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call</a:t>
            </a: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'uniform vec4 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u_FragColor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</a:t>
            </a:r>
            <a:r>
              <a:rPr lang="en-US" sz="2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uniform</a:t>
            </a:r>
            <a:r>
              <a:rPr lang="en-US" altLang="ja-JP" sz="2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passed from JavaScript program</a:t>
            </a:r>
          </a:p>
          <a:p>
            <a:r>
              <a:rPr lang="en-US" sz="2000" dirty="0">
                <a:solidFill>
                  <a:srgbClr val="515151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2000" dirty="0">
                <a:solidFill>
                  <a:srgbClr val="51515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global variable outside main()</a:t>
            </a:r>
            <a:endParaRPr lang="ja-JP" altLang="en-US" sz="20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ja-JP" alt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 main() {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 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gl_FragColor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u_FragColor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0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70FA8-DD5E-4D03-B8F6-44CC89DFE551}"/>
              </a:ext>
            </a:extLst>
          </p:cNvPr>
          <p:cNvSpPr txBox="1"/>
          <p:nvPr/>
        </p:nvSpPr>
        <p:spPr>
          <a:xfrm>
            <a:off x="788894" y="295828"/>
            <a:ext cx="110176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 // Pass a uniform variable for the color.</a:t>
            </a: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Retrieve &lt;canvas&gt; element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webgl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rendering context for WebGL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getWebGLContext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// Get the storage location of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getAttribLocation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storage location of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u_FragColor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u_FragColor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getUniformLocation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u_FragColor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Pass the color of a point to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u_FragColor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uniform4f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u_FragColor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0., .2, .7, 1.);</a:t>
            </a: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drawArrays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800100" y="449580"/>
            <a:ext cx="109118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 // ClickedPoints.js</a:t>
            </a:r>
          </a:p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// event handler to be called on a mouse press, </a:t>
            </a:r>
            <a:r>
              <a:rPr lang="en-US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 JavaScript anonymous function</a:t>
            </a:r>
            <a:endParaRPr lang="en-US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onmousedown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};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[];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The array for the position of a mouse press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x coordinate of a mouse pointer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y coordinate of a mouse pointer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getBoundingClientRect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Store the coordinates to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array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Pass the position of a point to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vertexAttrib3f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drawArrays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8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3888-626F-4EDF-A312-2CB8D680E111}"/>
              </a:ext>
            </a:extLst>
          </p:cNvPr>
          <p:cNvSpPr txBox="1"/>
          <p:nvPr/>
        </p:nvSpPr>
        <p:spPr>
          <a:xfrm>
            <a:off x="800100" y="449580"/>
            <a:ext cx="1091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2843B-4655-4DC0-B060-0FF3ACBF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00859"/>
            <a:ext cx="6311153" cy="45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CF8BEC-62D5-44A6-8DC6-3EB6A423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051">
            <a:off x="870104" y="840558"/>
            <a:ext cx="10202702" cy="52860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0EBAD0-9199-49B6-9FD8-B6DD93B00315}"/>
              </a:ext>
            </a:extLst>
          </p:cNvPr>
          <p:cNvSpPr/>
          <p:nvPr/>
        </p:nvSpPr>
        <p:spPr>
          <a:xfrm>
            <a:off x="958560" y="260641"/>
            <a:ext cx="9099840" cy="86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C00D1-F9E3-4CC8-84C3-82DB59F3163D}"/>
              </a:ext>
            </a:extLst>
          </p:cNvPr>
          <p:cNvSpPr/>
          <p:nvPr/>
        </p:nvSpPr>
        <p:spPr>
          <a:xfrm>
            <a:off x="1119925" y="260641"/>
            <a:ext cx="9099840" cy="79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80BA4-4930-4B83-B39D-ACC626AB3ECF}"/>
              </a:ext>
            </a:extLst>
          </p:cNvPr>
          <p:cNvSpPr/>
          <p:nvPr/>
        </p:nvSpPr>
        <p:spPr>
          <a:xfrm>
            <a:off x="958560" y="5614299"/>
            <a:ext cx="10274880" cy="86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18652</TotalTime>
  <Words>1965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the syllabus</dc:title>
  <dc:creator>Nelson Lee Max</dc:creator>
  <cp:lastModifiedBy>Nelson Lee Max</cp:lastModifiedBy>
  <cp:revision>70</cp:revision>
  <dcterms:created xsi:type="dcterms:W3CDTF">2022-08-25T05:14:43Z</dcterms:created>
  <dcterms:modified xsi:type="dcterms:W3CDTF">2022-09-14T10:03:02Z</dcterms:modified>
</cp:coreProperties>
</file>