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97" r:id="rId5"/>
    <p:sldId id="257" r:id="rId6"/>
    <p:sldId id="259" r:id="rId7"/>
    <p:sldId id="269" r:id="rId8"/>
    <p:sldId id="258" r:id="rId9"/>
    <p:sldId id="260" r:id="rId10"/>
    <p:sldId id="262" r:id="rId11"/>
    <p:sldId id="263" r:id="rId12"/>
    <p:sldId id="264" r:id="rId13"/>
    <p:sldId id="265" r:id="rId14"/>
    <p:sldId id="266" r:id="rId15"/>
    <p:sldId id="267" r:id="rId16"/>
    <p:sldId id="268" r:id="rId17"/>
    <p:sldId id="270" r:id="rId18"/>
    <p:sldId id="271" r:id="rId19"/>
    <p:sldId id="272" r:id="rId20"/>
    <p:sldId id="273" r:id="rId21"/>
    <p:sldId id="274"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77" r:id="rId35"/>
    <p:sldId id="288" r:id="rId36"/>
    <p:sldId id="289" r:id="rId37"/>
    <p:sldId id="290" r:id="rId38"/>
    <p:sldId id="294" r:id="rId39"/>
    <p:sldId id="291" r:id="rId40"/>
    <p:sldId id="293" r:id="rId41"/>
    <p:sldId id="292" r:id="rId42"/>
    <p:sldId id="295" r:id="rId43"/>
    <p:sldId id="296" r:id="rId44"/>
    <p:sldId id="298" r:id="rId45"/>
    <p:sldId id="299" r:id="rId46"/>
    <p:sldId id="44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61" d="100"/>
          <a:sy n="61" d="100"/>
        </p:scale>
        <p:origin x="58" y="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EECD-7C73-414A-B386-3DEE8337A3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31F1C3-3031-4CEF-BE1C-C6E1C13DE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127533-26C8-4492-8EFA-8EC776FE1516}"/>
              </a:ext>
            </a:extLst>
          </p:cNvPr>
          <p:cNvSpPr>
            <a:spLocks noGrp="1"/>
          </p:cNvSpPr>
          <p:nvPr>
            <p:ph type="dt" sz="half" idx="10"/>
          </p:nvPr>
        </p:nvSpPr>
        <p:spPr/>
        <p:txBody>
          <a:bodyPr/>
          <a:lstStyle/>
          <a:p>
            <a:fld id="{263E8F9A-4E4B-42DD-B16A-07DF33A98953}" type="datetimeFigureOut">
              <a:rPr lang="en-US" smtClean="0"/>
              <a:t>9/18/2022</a:t>
            </a:fld>
            <a:endParaRPr lang="en-US"/>
          </a:p>
        </p:txBody>
      </p:sp>
      <p:sp>
        <p:nvSpPr>
          <p:cNvPr id="5" name="Footer Placeholder 4">
            <a:extLst>
              <a:ext uri="{FF2B5EF4-FFF2-40B4-BE49-F238E27FC236}">
                <a16:creationId xmlns:a16="http://schemas.microsoft.com/office/drawing/2014/main" id="{479E96AD-4FA0-44BD-8F68-F90DBFBC6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8F724-D347-4E10-A7B1-67AE34CCEE42}"/>
              </a:ext>
            </a:extLst>
          </p:cNvPr>
          <p:cNvSpPr>
            <a:spLocks noGrp="1"/>
          </p:cNvSpPr>
          <p:nvPr>
            <p:ph type="sldNum" sz="quarter" idx="12"/>
          </p:nvPr>
        </p:nvSpPr>
        <p:spPr/>
        <p:txBody>
          <a:bodyPr/>
          <a:lstStyle/>
          <a:p>
            <a:fld id="{10D0F129-DC48-4430-8D28-814DE0FE7431}" type="slidenum">
              <a:rPr lang="en-US" smtClean="0"/>
              <a:t>‹#›</a:t>
            </a:fld>
            <a:endParaRPr lang="en-US"/>
          </a:p>
        </p:txBody>
      </p:sp>
    </p:spTree>
    <p:extLst>
      <p:ext uri="{BB962C8B-B14F-4D97-AF65-F5344CB8AC3E}">
        <p14:creationId xmlns:p14="http://schemas.microsoft.com/office/powerpoint/2010/main" val="252106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E72D-8C16-462E-A691-8F0D6F23CD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02AC62-1F88-4336-B61D-CAE9BFF0F4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E2F27-4D20-4957-849A-5BB0D92A1CD7}"/>
              </a:ext>
            </a:extLst>
          </p:cNvPr>
          <p:cNvSpPr>
            <a:spLocks noGrp="1"/>
          </p:cNvSpPr>
          <p:nvPr>
            <p:ph type="dt" sz="half" idx="10"/>
          </p:nvPr>
        </p:nvSpPr>
        <p:spPr/>
        <p:txBody>
          <a:bodyPr/>
          <a:lstStyle/>
          <a:p>
            <a:fld id="{263E8F9A-4E4B-42DD-B16A-07DF33A98953}" type="datetimeFigureOut">
              <a:rPr lang="en-US" smtClean="0"/>
              <a:t>9/18/2022</a:t>
            </a:fld>
            <a:endParaRPr lang="en-US"/>
          </a:p>
        </p:txBody>
      </p:sp>
      <p:sp>
        <p:nvSpPr>
          <p:cNvPr id="5" name="Footer Placeholder 4">
            <a:extLst>
              <a:ext uri="{FF2B5EF4-FFF2-40B4-BE49-F238E27FC236}">
                <a16:creationId xmlns:a16="http://schemas.microsoft.com/office/drawing/2014/main" id="{66023FF1-6058-4E1C-B2DA-E7FCFC8D3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4079F-07AB-4B58-A1A0-F1A269E20F1C}"/>
              </a:ext>
            </a:extLst>
          </p:cNvPr>
          <p:cNvSpPr>
            <a:spLocks noGrp="1"/>
          </p:cNvSpPr>
          <p:nvPr>
            <p:ph type="sldNum" sz="quarter" idx="12"/>
          </p:nvPr>
        </p:nvSpPr>
        <p:spPr/>
        <p:txBody>
          <a:bodyPr/>
          <a:lstStyle/>
          <a:p>
            <a:fld id="{10D0F129-DC48-4430-8D28-814DE0FE7431}" type="slidenum">
              <a:rPr lang="en-US" smtClean="0"/>
              <a:t>‹#›</a:t>
            </a:fld>
            <a:endParaRPr lang="en-US"/>
          </a:p>
        </p:txBody>
      </p:sp>
    </p:spTree>
    <p:extLst>
      <p:ext uri="{BB962C8B-B14F-4D97-AF65-F5344CB8AC3E}">
        <p14:creationId xmlns:p14="http://schemas.microsoft.com/office/powerpoint/2010/main" val="291906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93BA6-3972-42BF-99DD-ABE508F78D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0F538-525C-41F3-AA39-2C1BF725B9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6ADDF-5458-494E-A741-EBCC490661F0}"/>
              </a:ext>
            </a:extLst>
          </p:cNvPr>
          <p:cNvSpPr>
            <a:spLocks noGrp="1"/>
          </p:cNvSpPr>
          <p:nvPr>
            <p:ph type="dt" sz="half" idx="10"/>
          </p:nvPr>
        </p:nvSpPr>
        <p:spPr/>
        <p:txBody>
          <a:bodyPr/>
          <a:lstStyle/>
          <a:p>
            <a:fld id="{263E8F9A-4E4B-42DD-B16A-07DF33A98953}" type="datetimeFigureOut">
              <a:rPr lang="en-US" smtClean="0"/>
              <a:t>9/18/2022</a:t>
            </a:fld>
            <a:endParaRPr lang="en-US"/>
          </a:p>
        </p:txBody>
      </p:sp>
      <p:sp>
        <p:nvSpPr>
          <p:cNvPr id="5" name="Footer Placeholder 4">
            <a:extLst>
              <a:ext uri="{FF2B5EF4-FFF2-40B4-BE49-F238E27FC236}">
                <a16:creationId xmlns:a16="http://schemas.microsoft.com/office/drawing/2014/main" id="{A1D975AD-1DC4-41A6-A4C4-8D43CB292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A9F03-28B6-41CE-A73D-3190B5E4F642}"/>
              </a:ext>
            </a:extLst>
          </p:cNvPr>
          <p:cNvSpPr>
            <a:spLocks noGrp="1"/>
          </p:cNvSpPr>
          <p:nvPr>
            <p:ph type="sldNum" sz="quarter" idx="12"/>
          </p:nvPr>
        </p:nvSpPr>
        <p:spPr/>
        <p:txBody>
          <a:bodyPr/>
          <a:lstStyle/>
          <a:p>
            <a:fld id="{10D0F129-DC48-4430-8D28-814DE0FE7431}" type="slidenum">
              <a:rPr lang="en-US" smtClean="0"/>
              <a:t>‹#›</a:t>
            </a:fld>
            <a:endParaRPr lang="en-US"/>
          </a:p>
        </p:txBody>
      </p:sp>
    </p:spTree>
    <p:extLst>
      <p:ext uri="{BB962C8B-B14F-4D97-AF65-F5344CB8AC3E}">
        <p14:creationId xmlns:p14="http://schemas.microsoft.com/office/powerpoint/2010/main" val="363081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5AB2-17ED-40A8-8CA0-1335DD797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FE5BD-973A-4C6D-A45F-B25C01EE15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D26FF-8C7B-4096-BAEC-A19DEF51A770}"/>
              </a:ext>
            </a:extLst>
          </p:cNvPr>
          <p:cNvSpPr>
            <a:spLocks noGrp="1"/>
          </p:cNvSpPr>
          <p:nvPr>
            <p:ph type="dt" sz="half" idx="10"/>
          </p:nvPr>
        </p:nvSpPr>
        <p:spPr/>
        <p:txBody>
          <a:bodyPr/>
          <a:lstStyle/>
          <a:p>
            <a:fld id="{263E8F9A-4E4B-42DD-B16A-07DF33A98953}" type="datetimeFigureOut">
              <a:rPr lang="en-US" smtClean="0"/>
              <a:t>9/18/2022</a:t>
            </a:fld>
            <a:endParaRPr lang="en-US"/>
          </a:p>
        </p:txBody>
      </p:sp>
      <p:sp>
        <p:nvSpPr>
          <p:cNvPr id="5" name="Footer Placeholder 4">
            <a:extLst>
              <a:ext uri="{FF2B5EF4-FFF2-40B4-BE49-F238E27FC236}">
                <a16:creationId xmlns:a16="http://schemas.microsoft.com/office/drawing/2014/main" id="{8A988557-95E2-4129-BE10-D1BF93956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42F64-AD55-46C4-B93B-F0B48DD9AE15}"/>
              </a:ext>
            </a:extLst>
          </p:cNvPr>
          <p:cNvSpPr>
            <a:spLocks noGrp="1"/>
          </p:cNvSpPr>
          <p:nvPr>
            <p:ph type="sldNum" sz="quarter" idx="12"/>
          </p:nvPr>
        </p:nvSpPr>
        <p:spPr/>
        <p:txBody>
          <a:bodyPr/>
          <a:lstStyle/>
          <a:p>
            <a:fld id="{10D0F129-DC48-4430-8D28-814DE0FE7431}" type="slidenum">
              <a:rPr lang="en-US" smtClean="0"/>
              <a:t>‹#›</a:t>
            </a:fld>
            <a:endParaRPr lang="en-US"/>
          </a:p>
        </p:txBody>
      </p:sp>
    </p:spTree>
    <p:extLst>
      <p:ext uri="{BB962C8B-B14F-4D97-AF65-F5344CB8AC3E}">
        <p14:creationId xmlns:p14="http://schemas.microsoft.com/office/powerpoint/2010/main" val="319510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1059-ED1A-44A5-A151-D8EA3FC26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301206-2A27-4438-978C-AB3174379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45D21A-2433-4957-930C-E91309307907}"/>
              </a:ext>
            </a:extLst>
          </p:cNvPr>
          <p:cNvSpPr>
            <a:spLocks noGrp="1"/>
          </p:cNvSpPr>
          <p:nvPr>
            <p:ph type="dt" sz="half" idx="10"/>
          </p:nvPr>
        </p:nvSpPr>
        <p:spPr/>
        <p:txBody>
          <a:bodyPr/>
          <a:lstStyle/>
          <a:p>
            <a:fld id="{263E8F9A-4E4B-42DD-B16A-07DF33A98953}" type="datetimeFigureOut">
              <a:rPr lang="en-US" smtClean="0"/>
              <a:t>9/18/2022</a:t>
            </a:fld>
            <a:endParaRPr lang="en-US"/>
          </a:p>
        </p:txBody>
      </p:sp>
      <p:sp>
        <p:nvSpPr>
          <p:cNvPr id="5" name="Footer Placeholder 4">
            <a:extLst>
              <a:ext uri="{FF2B5EF4-FFF2-40B4-BE49-F238E27FC236}">
                <a16:creationId xmlns:a16="http://schemas.microsoft.com/office/drawing/2014/main" id="{72A50BE6-75CC-4C4E-891F-BEB414EBF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AECDA-FBA7-4538-B649-6651947DFFE6}"/>
              </a:ext>
            </a:extLst>
          </p:cNvPr>
          <p:cNvSpPr>
            <a:spLocks noGrp="1"/>
          </p:cNvSpPr>
          <p:nvPr>
            <p:ph type="sldNum" sz="quarter" idx="12"/>
          </p:nvPr>
        </p:nvSpPr>
        <p:spPr/>
        <p:txBody>
          <a:bodyPr/>
          <a:lstStyle/>
          <a:p>
            <a:fld id="{10D0F129-DC48-4430-8D28-814DE0FE7431}" type="slidenum">
              <a:rPr lang="en-US" smtClean="0"/>
              <a:t>‹#›</a:t>
            </a:fld>
            <a:endParaRPr lang="en-US"/>
          </a:p>
        </p:txBody>
      </p:sp>
    </p:spTree>
    <p:extLst>
      <p:ext uri="{BB962C8B-B14F-4D97-AF65-F5344CB8AC3E}">
        <p14:creationId xmlns:p14="http://schemas.microsoft.com/office/powerpoint/2010/main" val="273547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E19E-0C24-4279-BC9A-EE56AD80F1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A68343-87AC-44A3-8179-69C5C967D4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9B1A0-7C3A-470F-967C-5D4A61417D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23FDCA-5749-4D52-892B-1972907AF464}"/>
              </a:ext>
            </a:extLst>
          </p:cNvPr>
          <p:cNvSpPr>
            <a:spLocks noGrp="1"/>
          </p:cNvSpPr>
          <p:nvPr>
            <p:ph type="dt" sz="half" idx="10"/>
          </p:nvPr>
        </p:nvSpPr>
        <p:spPr/>
        <p:txBody>
          <a:bodyPr/>
          <a:lstStyle/>
          <a:p>
            <a:fld id="{263E8F9A-4E4B-42DD-B16A-07DF33A98953}" type="datetimeFigureOut">
              <a:rPr lang="en-US" smtClean="0"/>
              <a:t>9/18/2022</a:t>
            </a:fld>
            <a:endParaRPr lang="en-US"/>
          </a:p>
        </p:txBody>
      </p:sp>
      <p:sp>
        <p:nvSpPr>
          <p:cNvPr id="6" name="Footer Placeholder 5">
            <a:extLst>
              <a:ext uri="{FF2B5EF4-FFF2-40B4-BE49-F238E27FC236}">
                <a16:creationId xmlns:a16="http://schemas.microsoft.com/office/drawing/2014/main" id="{F1AE80DC-5510-4D6C-8C36-6BFD293F3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40F89-DA58-4D29-A3AB-1BE0542803FE}"/>
              </a:ext>
            </a:extLst>
          </p:cNvPr>
          <p:cNvSpPr>
            <a:spLocks noGrp="1"/>
          </p:cNvSpPr>
          <p:nvPr>
            <p:ph type="sldNum" sz="quarter" idx="12"/>
          </p:nvPr>
        </p:nvSpPr>
        <p:spPr/>
        <p:txBody>
          <a:bodyPr/>
          <a:lstStyle/>
          <a:p>
            <a:fld id="{10D0F129-DC48-4430-8D28-814DE0FE7431}" type="slidenum">
              <a:rPr lang="en-US" smtClean="0"/>
              <a:t>‹#›</a:t>
            </a:fld>
            <a:endParaRPr lang="en-US"/>
          </a:p>
        </p:txBody>
      </p:sp>
    </p:spTree>
    <p:extLst>
      <p:ext uri="{BB962C8B-B14F-4D97-AF65-F5344CB8AC3E}">
        <p14:creationId xmlns:p14="http://schemas.microsoft.com/office/powerpoint/2010/main" val="91750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8895-8198-42B4-820D-1662629EB4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581AE7-EF69-4FC7-872A-7CA57605E8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B0BFE-B5C9-489C-AE48-D9CC7750A4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20DCD-A128-4A9D-94A5-CB468A5B9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48FF60-6990-4D82-A3C3-195B641E7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1DCBBC-AABA-43E3-9736-298BD82B5C47}"/>
              </a:ext>
            </a:extLst>
          </p:cNvPr>
          <p:cNvSpPr>
            <a:spLocks noGrp="1"/>
          </p:cNvSpPr>
          <p:nvPr>
            <p:ph type="dt" sz="half" idx="10"/>
          </p:nvPr>
        </p:nvSpPr>
        <p:spPr/>
        <p:txBody>
          <a:bodyPr/>
          <a:lstStyle/>
          <a:p>
            <a:fld id="{263E8F9A-4E4B-42DD-B16A-07DF33A98953}" type="datetimeFigureOut">
              <a:rPr lang="en-US" smtClean="0"/>
              <a:t>9/18/2022</a:t>
            </a:fld>
            <a:endParaRPr lang="en-US"/>
          </a:p>
        </p:txBody>
      </p:sp>
      <p:sp>
        <p:nvSpPr>
          <p:cNvPr id="8" name="Footer Placeholder 7">
            <a:extLst>
              <a:ext uri="{FF2B5EF4-FFF2-40B4-BE49-F238E27FC236}">
                <a16:creationId xmlns:a16="http://schemas.microsoft.com/office/drawing/2014/main" id="{8666CE19-80BD-411B-A92C-3DD65B56DF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11D8FF-BF78-4415-A27F-1B9AFDAB4E72}"/>
              </a:ext>
            </a:extLst>
          </p:cNvPr>
          <p:cNvSpPr>
            <a:spLocks noGrp="1"/>
          </p:cNvSpPr>
          <p:nvPr>
            <p:ph type="sldNum" sz="quarter" idx="12"/>
          </p:nvPr>
        </p:nvSpPr>
        <p:spPr/>
        <p:txBody>
          <a:bodyPr/>
          <a:lstStyle/>
          <a:p>
            <a:fld id="{10D0F129-DC48-4430-8D28-814DE0FE7431}" type="slidenum">
              <a:rPr lang="en-US" smtClean="0"/>
              <a:t>‹#›</a:t>
            </a:fld>
            <a:endParaRPr lang="en-US"/>
          </a:p>
        </p:txBody>
      </p:sp>
    </p:spTree>
    <p:extLst>
      <p:ext uri="{BB962C8B-B14F-4D97-AF65-F5344CB8AC3E}">
        <p14:creationId xmlns:p14="http://schemas.microsoft.com/office/powerpoint/2010/main" val="420585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95C8-1141-4607-8859-8848880085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C67F85-3ED6-48D7-8E88-C7C0CB752C25}"/>
              </a:ext>
            </a:extLst>
          </p:cNvPr>
          <p:cNvSpPr>
            <a:spLocks noGrp="1"/>
          </p:cNvSpPr>
          <p:nvPr>
            <p:ph type="dt" sz="half" idx="10"/>
          </p:nvPr>
        </p:nvSpPr>
        <p:spPr/>
        <p:txBody>
          <a:bodyPr/>
          <a:lstStyle/>
          <a:p>
            <a:fld id="{263E8F9A-4E4B-42DD-B16A-07DF33A98953}" type="datetimeFigureOut">
              <a:rPr lang="en-US" smtClean="0"/>
              <a:t>9/18/2022</a:t>
            </a:fld>
            <a:endParaRPr lang="en-US"/>
          </a:p>
        </p:txBody>
      </p:sp>
      <p:sp>
        <p:nvSpPr>
          <p:cNvPr id="4" name="Footer Placeholder 3">
            <a:extLst>
              <a:ext uri="{FF2B5EF4-FFF2-40B4-BE49-F238E27FC236}">
                <a16:creationId xmlns:a16="http://schemas.microsoft.com/office/drawing/2014/main" id="{7ABF9623-C481-44C9-A88C-4EACF760DB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2A070C-89BF-415E-9A55-7567F0602BB2}"/>
              </a:ext>
            </a:extLst>
          </p:cNvPr>
          <p:cNvSpPr>
            <a:spLocks noGrp="1"/>
          </p:cNvSpPr>
          <p:nvPr>
            <p:ph type="sldNum" sz="quarter" idx="12"/>
          </p:nvPr>
        </p:nvSpPr>
        <p:spPr/>
        <p:txBody>
          <a:bodyPr/>
          <a:lstStyle/>
          <a:p>
            <a:fld id="{10D0F129-DC48-4430-8D28-814DE0FE7431}" type="slidenum">
              <a:rPr lang="en-US" smtClean="0"/>
              <a:t>‹#›</a:t>
            </a:fld>
            <a:endParaRPr lang="en-US"/>
          </a:p>
        </p:txBody>
      </p:sp>
    </p:spTree>
    <p:extLst>
      <p:ext uri="{BB962C8B-B14F-4D97-AF65-F5344CB8AC3E}">
        <p14:creationId xmlns:p14="http://schemas.microsoft.com/office/powerpoint/2010/main" val="68889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7077ED-B5F4-459C-A4D0-2CF18D4AB566}"/>
              </a:ext>
            </a:extLst>
          </p:cNvPr>
          <p:cNvSpPr>
            <a:spLocks noGrp="1"/>
          </p:cNvSpPr>
          <p:nvPr>
            <p:ph type="dt" sz="half" idx="10"/>
          </p:nvPr>
        </p:nvSpPr>
        <p:spPr/>
        <p:txBody>
          <a:bodyPr/>
          <a:lstStyle/>
          <a:p>
            <a:fld id="{263E8F9A-4E4B-42DD-B16A-07DF33A98953}" type="datetimeFigureOut">
              <a:rPr lang="en-US" smtClean="0"/>
              <a:t>9/18/2022</a:t>
            </a:fld>
            <a:endParaRPr lang="en-US"/>
          </a:p>
        </p:txBody>
      </p:sp>
      <p:sp>
        <p:nvSpPr>
          <p:cNvPr id="3" name="Footer Placeholder 2">
            <a:extLst>
              <a:ext uri="{FF2B5EF4-FFF2-40B4-BE49-F238E27FC236}">
                <a16:creationId xmlns:a16="http://schemas.microsoft.com/office/drawing/2014/main" id="{CDC86129-D531-4811-B4F9-85F9BFC946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A47968-06E9-4FF8-A824-D797AF958B6E}"/>
              </a:ext>
            </a:extLst>
          </p:cNvPr>
          <p:cNvSpPr>
            <a:spLocks noGrp="1"/>
          </p:cNvSpPr>
          <p:nvPr>
            <p:ph type="sldNum" sz="quarter" idx="12"/>
          </p:nvPr>
        </p:nvSpPr>
        <p:spPr/>
        <p:txBody>
          <a:bodyPr/>
          <a:lstStyle/>
          <a:p>
            <a:fld id="{10D0F129-DC48-4430-8D28-814DE0FE7431}" type="slidenum">
              <a:rPr lang="en-US" smtClean="0"/>
              <a:t>‹#›</a:t>
            </a:fld>
            <a:endParaRPr lang="en-US"/>
          </a:p>
        </p:txBody>
      </p:sp>
    </p:spTree>
    <p:extLst>
      <p:ext uri="{BB962C8B-B14F-4D97-AF65-F5344CB8AC3E}">
        <p14:creationId xmlns:p14="http://schemas.microsoft.com/office/powerpoint/2010/main" val="332401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6BF6-E9FD-45A2-A98A-1EBE859BE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BC5C1A-95DE-4AEF-8B7E-D684BCF62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630210-1FE9-4577-941E-C54CD79F1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C941A-ECEA-49CA-82A7-35AF597EF4FC}"/>
              </a:ext>
            </a:extLst>
          </p:cNvPr>
          <p:cNvSpPr>
            <a:spLocks noGrp="1"/>
          </p:cNvSpPr>
          <p:nvPr>
            <p:ph type="dt" sz="half" idx="10"/>
          </p:nvPr>
        </p:nvSpPr>
        <p:spPr/>
        <p:txBody>
          <a:bodyPr/>
          <a:lstStyle/>
          <a:p>
            <a:fld id="{263E8F9A-4E4B-42DD-B16A-07DF33A98953}" type="datetimeFigureOut">
              <a:rPr lang="en-US" smtClean="0"/>
              <a:t>9/18/2022</a:t>
            </a:fld>
            <a:endParaRPr lang="en-US"/>
          </a:p>
        </p:txBody>
      </p:sp>
      <p:sp>
        <p:nvSpPr>
          <p:cNvPr id="6" name="Footer Placeholder 5">
            <a:extLst>
              <a:ext uri="{FF2B5EF4-FFF2-40B4-BE49-F238E27FC236}">
                <a16:creationId xmlns:a16="http://schemas.microsoft.com/office/drawing/2014/main" id="{39597390-C2DA-4C8C-82FD-B829E6596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60100-6B85-4501-8A20-200454101AC7}"/>
              </a:ext>
            </a:extLst>
          </p:cNvPr>
          <p:cNvSpPr>
            <a:spLocks noGrp="1"/>
          </p:cNvSpPr>
          <p:nvPr>
            <p:ph type="sldNum" sz="quarter" idx="12"/>
          </p:nvPr>
        </p:nvSpPr>
        <p:spPr/>
        <p:txBody>
          <a:bodyPr/>
          <a:lstStyle/>
          <a:p>
            <a:fld id="{10D0F129-DC48-4430-8D28-814DE0FE7431}" type="slidenum">
              <a:rPr lang="en-US" smtClean="0"/>
              <a:t>‹#›</a:t>
            </a:fld>
            <a:endParaRPr lang="en-US"/>
          </a:p>
        </p:txBody>
      </p:sp>
    </p:spTree>
    <p:extLst>
      <p:ext uri="{BB962C8B-B14F-4D97-AF65-F5344CB8AC3E}">
        <p14:creationId xmlns:p14="http://schemas.microsoft.com/office/powerpoint/2010/main" val="426445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8A3B-671F-47A0-9702-D0FEA6E06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FEFF81-D422-413F-A58E-669ACB375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9A27A3-A11B-4DF1-895A-E2C623E2F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B7D120-1C06-4322-9161-4F9F6BD3509B}"/>
              </a:ext>
            </a:extLst>
          </p:cNvPr>
          <p:cNvSpPr>
            <a:spLocks noGrp="1"/>
          </p:cNvSpPr>
          <p:nvPr>
            <p:ph type="dt" sz="half" idx="10"/>
          </p:nvPr>
        </p:nvSpPr>
        <p:spPr/>
        <p:txBody>
          <a:bodyPr/>
          <a:lstStyle/>
          <a:p>
            <a:fld id="{263E8F9A-4E4B-42DD-B16A-07DF33A98953}" type="datetimeFigureOut">
              <a:rPr lang="en-US" smtClean="0"/>
              <a:t>9/18/2022</a:t>
            </a:fld>
            <a:endParaRPr lang="en-US"/>
          </a:p>
        </p:txBody>
      </p:sp>
      <p:sp>
        <p:nvSpPr>
          <p:cNvPr id="6" name="Footer Placeholder 5">
            <a:extLst>
              <a:ext uri="{FF2B5EF4-FFF2-40B4-BE49-F238E27FC236}">
                <a16:creationId xmlns:a16="http://schemas.microsoft.com/office/drawing/2014/main" id="{C4512565-9745-4B82-9725-88D691A558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43DCB-05BC-4553-9062-FD2079D9B59C}"/>
              </a:ext>
            </a:extLst>
          </p:cNvPr>
          <p:cNvSpPr>
            <a:spLocks noGrp="1"/>
          </p:cNvSpPr>
          <p:nvPr>
            <p:ph type="sldNum" sz="quarter" idx="12"/>
          </p:nvPr>
        </p:nvSpPr>
        <p:spPr/>
        <p:txBody>
          <a:bodyPr/>
          <a:lstStyle/>
          <a:p>
            <a:fld id="{10D0F129-DC48-4430-8D28-814DE0FE7431}" type="slidenum">
              <a:rPr lang="en-US" smtClean="0"/>
              <a:t>‹#›</a:t>
            </a:fld>
            <a:endParaRPr lang="en-US"/>
          </a:p>
        </p:txBody>
      </p:sp>
    </p:spTree>
    <p:extLst>
      <p:ext uri="{BB962C8B-B14F-4D97-AF65-F5344CB8AC3E}">
        <p14:creationId xmlns:p14="http://schemas.microsoft.com/office/powerpoint/2010/main" val="317874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E7623D-1E9A-4B77-BF14-B8B668EF60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A2DB6-1EC7-465D-BBC0-82A8440FF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43E0E-19B8-41B7-AE8F-9E170F575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E8F9A-4E4B-42DD-B16A-07DF33A98953}" type="datetimeFigureOut">
              <a:rPr lang="en-US" smtClean="0"/>
              <a:t>9/18/2022</a:t>
            </a:fld>
            <a:endParaRPr lang="en-US"/>
          </a:p>
        </p:txBody>
      </p:sp>
      <p:sp>
        <p:nvSpPr>
          <p:cNvPr id="5" name="Footer Placeholder 4">
            <a:extLst>
              <a:ext uri="{FF2B5EF4-FFF2-40B4-BE49-F238E27FC236}">
                <a16:creationId xmlns:a16="http://schemas.microsoft.com/office/drawing/2014/main" id="{57463699-B5FA-4DB6-A707-2BBB3AD0D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CC3A57-EF8A-49F8-B1C0-E3FF5BAD5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F129-DC48-4430-8D28-814DE0FE7431}" type="slidenum">
              <a:rPr lang="en-US" smtClean="0"/>
              <a:t>‹#›</a:t>
            </a:fld>
            <a:endParaRPr lang="en-US"/>
          </a:p>
        </p:txBody>
      </p:sp>
    </p:spTree>
    <p:extLst>
      <p:ext uri="{BB962C8B-B14F-4D97-AF65-F5344CB8AC3E}">
        <p14:creationId xmlns:p14="http://schemas.microsoft.com/office/powerpoint/2010/main" val="231089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4464A3-0E70-4C36-A8F9-58F69813CAD9}"/>
              </a:ext>
            </a:extLst>
          </p:cNvPr>
          <p:cNvSpPr txBox="1"/>
          <p:nvPr/>
        </p:nvSpPr>
        <p:spPr>
          <a:xfrm>
            <a:off x="663879" y="526093"/>
            <a:ext cx="10809962" cy="3046988"/>
          </a:xfrm>
          <a:prstGeom prst="rect">
            <a:avLst/>
          </a:prstGeom>
          <a:noFill/>
        </p:spPr>
        <p:txBody>
          <a:bodyPr wrap="square" rtlCol="0">
            <a:spAutoFit/>
          </a:bodyPr>
          <a:lstStyle/>
          <a:p>
            <a:r>
              <a:rPr lang="en-US" sz="2400" dirty="0"/>
              <a:t>Homework 2 is now due at 1:00 PM tomorrow September 20, to accommodate our Tajik students who were moved to Bishkek, and whose current living accommodations do not have good internet connections, but who will be attending classes in a location that does.</a:t>
            </a:r>
          </a:p>
          <a:p>
            <a:endParaRPr lang="en-US" sz="2400" dirty="0"/>
          </a:p>
          <a:p>
            <a:r>
              <a:rPr lang="en-US" sz="2400" dirty="0"/>
              <a:t>Today’s lecture is about 2d and 3d transformations. We will start by discussing 2D rotations. The derivation in the book used the addition theorem for trigonometric functions, but I will derive the rotation formulas geometrically.</a:t>
            </a:r>
          </a:p>
        </p:txBody>
      </p:sp>
    </p:spTree>
    <p:extLst>
      <p:ext uri="{BB962C8B-B14F-4D97-AF65-F5344CB8AC3E}">
        <p14:creationId xmlns:p14="http://schemas.microsoft.com/office/powerpoint/2010/main" val="1672932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84440DF-06E4-43B4-AB30-7863681C3F8E}"/>
              </a:ext>
            </a:extLst>
          </p:cNvPr>
          <p:cNvCxnSpPr>
            <a:cxnSpLocks/>
          </p:cNvCxnSpPr>
          <p:nvPr/>
        </p:nvCxnSpPr>
        <p:spPr>
          <a:xfrm>
            <a:off x="3547110" y="379476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500025A-2038-416A-A497-F79E1EF329E7}"/>
              </a:ext>
            </a:extLst>
          </p:cNvPr>
          <p:cNvSpPr/>
          <p:nvPr/>
        </p:nvSpPr>
        <p:spPr>
          <a:xfrm>
            <a:off x="3512260" y="37574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B13B109-77C0-41CD-AD82-96D2561AA289}"/>
              </a:ext>
            </a:extLst>
          </p:cNvPr>
          <p:cNvSpPr txBox="1"/>
          <p:nvPr/>
        </p:nvSpPr>
        <p:spPr>
          <a:xfrm>
            <a:off x="3952875" y="3762375"/>
            <a:ext cx="297410" cy="461665"/>
          </a:xfrm>
          <a:prstGeom prst="rect">
            <a:avLst/>
          </a:prstGeom>
          <a:noFill/>
        </p:spPr>
        <p:txBody>
          <a:bodyPr wrap="square" rtlCol="0">
            <a:spAutoFit/>
          </a:bodyPr>
          <a:lstStyle/>
          <a:p>
            <a:r>
              <a:rPr lang="en-US" sz="2400" dirty="0">
                <a:solidFill>
                  <a:srgbClr val="00B0F0"/>
                </a:solidFill>
                <a:latin typeface="Symbol" panose="05050102010706020507" pitchFamily="18" charset="2"/>
              </a:rPr>
              <a:t>q</a:t>
            </a:r>
          </a:p>
        </p:txBody>
      </p:sp>
      <p:sp>
        <p:nvSpPr>
          <p:cNvPr id="47" name="TextBox 46">
            <a:extLst>
              <a:ext uri="{FF2B5EF4-FFF2-40B4-BE49-F238E27FC236}">
                <a16:creationId xmlns:a16="http://schemas.microsoft.com/office/drawing/2014/main" id="{5292F361-DFEE-4143-8A38-9219ACF1358B}"/>
              </a:ext>
            </a:extLst>
          </p:cNvPr>
          <p:cNvSpPr txBox="1"/>
          <p:nvPr/>
        </p:nvSpPr>
        <p:spPr>
          <a:xfrm>
            <a:off x="3564151" y="3882406"/>
            <a:ext cx="324128" cy="461665"/>
          </a:xfrm>
          <a:prstGeom prst="rect">
            <a:avLst/>
          </a:prstGeom>
          <a:noFill/>
        </p:spPr>
        <p:txBody>
          <a:bodyPr wrap="none" rtlCol="0">
            <a:spAutoFit/>
          </a:bodyPr>
          <a:lstStyle/>
          <a:p>
            <a:r>
              <a:rPr lang="en-US" sz="2400" dirty="0"/>
              <a:t>y</a:t>
            </a:r>
          </a:p>
        </p:txBody>
      </p:sp>
      <p:cxnSp>
        <p:nvCxnSpPr>
          <p:cNvPr id="6" name="Straight Connector 5">
            <a:extLst>
              <a:ext uri="{FF2B5EF4-FFF2-40B4-BE49-F238E27FC236}">
                <a16:creationId xmlns:a16="http://schemas.microsoft.com/office/drawing/2014/main" id="{53FE67B6-717D-4C3E-AC67-3824E9C1F4C7}"/>
              </a:ext>
            </a:extLst>
          </p:cNvPr>
          <p:cNvCxnSpPr>
            <a:cxnSpLocks/>
          </p:cNvCxnSpPr>
          <p:nvPr/>
        </p:nvCxnSpPr>
        <p:spPr>
          <a:xfrm>
            <a:off x="3542732" y="3788900"/>
            <a:ext cx="7307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498CD06-647F-4E1B-9649-57856CFF39D4}"/>
              </a:ext>
            </a:extLst>
          </p:cNvPr>
          <p:cNvSpPr txBox="1"/>
          <p:nvPr/>
        </p:nvSpPr>
        <p:spPr>
          <a:xfrm>
            <a:off x="4257905" y="3755443"/>
            <a:ext cx="1161536" cy="461665"/>
          </a:xfrm>
          <a:prstGeom prst="rect">
            <a:avLst/>
          </a:prstGeom>
          <a:noFill/>
        </p:spPr>
        <p:txBody>
          <a:bodyPr wrap="none" rtlCol="0">
            <a:spAutoFit/>
          </a:bodyPr>
          <a:lstStyle/>
          <a:p>
            <a:r>
              <a:rPr lang="en-US" sz="2400" dirty="0"/>
              <a:t>y cos(</a:t>
            </a:r>
            <a:r>
              <a:rPr lang="en-US" sz="2400" dirty="0">
                <a:latin typeface="Symbol" panose="05050102010706020507" pitchFamily="18" charset="2"/>
              </a:rPr>
              <a:t>q</a:t>
            </a:r>
            <a:r>
              <a:rPr lang="en-US" sz="2400" dirty="0"/>
              <a:t>)</a:t>
            </a:r>
          </a:p>
        </p:txBody>
      </p:sp>
      <p:sp>
        <p:nvSpPr>
          <p:cNvPr id="21" name="TextBox 20">
            <a:extLst>
              <a:ext uri="{FF2B5EF4-FFF2-40B4-BE49-F238E27FC236}">
                <a16:creationId xmlns:a16="http://schemas.microsoft.com/office/drawing/2014/main" id="{62AD3A68-CA6A-4394-A5C5-33E8F010F4F0}"/>
              </a:ext>
            </a:extLst>
          </p:cNvPr>
          <p:cNvSpPr txBox="1"/>
          <p:nvPr/>
        </p:nvSpPr>
        <p:spPr>
          <a:xfrm>
            <a:off x="3233077" y="3298373"/>
            <a:ext cx="1093569" cy="461665"/>
          </a:xfrm>
          <a:prstGeom prst="rect">
            <a:avLst/>
          </a:prstGeom>
          <a:noFill/>
        </p:spPr>
        <p:txBody>
          <a:bodyPr wrap="none" rtlCol="0">
            <a:spAutoFit/>
          </a:bodyPr>
          <a:lstStyle/>
          <a:p>
            <a:r>
              <a:rPr lang="en-US" sz="2400" dirty="0"/>
              <a:t>y sin(</a:t>
            </a:r>
            <a:r>
              <a:rPr lang="en-US" sz="2400" dirty="0">
                <a:latin typeface="Symbol" panose="05050102010706020507" pitchFamily="18" charset="2"/>
              </a:rPr>
              <a:t>q</a:t>
            </a:r>
            <a:r>
              <a:rPr lang="en-US" sz="2400" dirty="0"/>
              <a:t>)</a:t>
            </a:r>
          </a:p>
        </p:txBody>
      </p:sp>
      <p:cxnSp>
        <p:nvCxnSpPr>
          <p:cNvPr id="22" name="Straight Connector 21">
            <a:extLst>
              <a:ext uri="{FF2B5EF4-FFF2-40B4-BE49-F238E27FC236}">
                <a16:creationId xmlns:a16="http://schemas.microsoft.com/office/drawing/2014/main" id="{78310716-6264-48D4-ADC0-A8A57B6F9C5F}"/>
              </a:ext>
            </a:extLst>
          </p:cNvPr>
          <p:cNvCxnSpPr>
            <a:cxnSpLocks/>
          </p:cNvCxnSpPr>
          <p:nvPr/>
        </p:nvCxnSpPr>
        <p:spPr>
          <a:xfrm flipV="1">
            <a:off x="4269104" y="3788900"/>
            <a:ext cx="558" cy="573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047A2A5-B585-42F3-8044-80940F0773AB}"/>
              </a:ext>
            </a:extLst>
          </p:cNvPr>
          <p:cNvSpPr txBox="1"/>
          <p:nvPr/>
        </p:nvSpPr>
        <p:spPr>
          <a:xfrm>
            <a:off x="518791" y="3655545"/>
            <a:ext cx="3086742" cy="461665"/>
          </a:xfrm>
          <a:prstGeom prst="rect">
            <a:avLst/>
          </a:prstGeom>
          <a:noFill/>
        </p:spPr>
        <p:txBody>
          <a:bodyPr wrap="none" rtlCol="0">
            <a:spAutoFit/>
          </a:bodyPr>
          <a:lstStyle/>
          <a:p>
            <a:r>
              <a:rPr lang="en-US" sz="2400" dirty="0"/>
              <a:t>R’ = (-y sin(</a:t>
            </a:r>
            <a:r>
              <a:rPr lang="en-US" sz="2400" dirty="0">
                <a:latin typeface="Symbol" panose="05050102010706020507" pitchFamily="18" charset="2"/>
              </a:rPr>
              <a:t>q</a:t>
            </a:r>
            <a:r>
              <a:rPr lang="en-US" sz="2400" dirty="0"/>
              <a:t>), y cos(</a:t>
            </a:r>
            <a:r>
              <a:rPr lang="en-US" sz="2400" dirty="0">
                <a:latin typeface="Symbol" panose="05050102010706020507" pitchFamily="18" charset="2"/>
              </a:rPr>
              <a:t>q</a:t>
            </a:r>
            <a:r>
              <a:rPr lang="en-US" sz="2400" dirty="0"/>
              <a:t>) )</a:t>
            </a:r>
          </a:p>
        </p:txBody>
      </p:sp>
      <p:sp>
        <p:nvSpPr>
          <p:cNvPr id="18" name="TextBox 17">
            <a:extLst>
              <a:ext uri="{FF2B5EF4-FFF2-40B4-BE49-F238E27FC236}">
                <a16:creationId xmlns:a16="http://schemas.microsoft.com/office/drawing/2014/main" id="{16B1559B-2AA6-4E2F-A519-012254A1223E}"/>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24" name="TextBox 23">
            <a:extLst>
              <a:ext uri="{FF2B5EF4-FFF2-40B4-BE49-F238E27FC236}">
                <a16:creationId xmlns:a16="http://schemas.microsoft.com/office/drawing/2014/main" id="{6F832247-A159-47A2-A245-E8EBDCFA3798}"/>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79947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84440DF-06E4-43B4-AB30-7863681C3F8E}"/>
              </a:ext>
            </a:extLst>
          </p:cNvPr>
          <p:cNvCxnSpPr>
            <a:cxnSpLocks/>
          </p:cNvCxnSpPr>
          <p:nvPr/>
        </p:nvCxnSpPr>
        <p:spPr>
          <a:xfrm>
            <a:off x="3547110" y="379476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500025A-2038-416A-A497-F79E1EF329E7}"/>
              </a:ext>
            </a:extLst>
          </p:cNvPr>
          <p:cNvSpPr/>
          <p:nvPr/>
        </p:nvSpPr>
        <p:spPr>
          <a:xfrm>
            <a:off x="3512260" y="37574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B13B109-77C0-41CD-AD82-96D2561AA289}"/>
              </a:ext>
            </a:extLst>
          </p:cNvPr>
          <p:cNvSpPr txBox="1"/>
          <p:nvPr/>
        </p:nvSpPr>
        <p:spPr>
          <a:xfrm>
            <a:off x="3952875" y="3762375"/>
            <a:ext cx="297410" cy="461665"/>
          </a:xfrm>
          <a:prstGeom prst="rect">
            <a:avLst/>
          </a:prstGeom>
          <a:noFill/>
        </p:spPr>
        <p:txBody>
          <a:bodyPr wrap="square" rtlCol="0">
            <a:spAutoFit/>
          </a:bodyPr>
          <a:lstStyle/>
          <a:p>
            <a:r>
              <a:rPr lang="en-US" sz="2400" dirty="0">
                <a:solidFill>
                  <a:srgbClr val="00B0F0"/>
                </a:solidFill>
                <a:latin typeface="Symbol" panose="05050102010706020507" pitchFamily="18" charset="2"/>
              </a:rPr>
              <a:t>q</a:t>
            </a:r>
          </a:p>
        </p:txBody>
      </p:sp>
      <p:sp>
        <p:nvSpPr>
          <p:cNvPr id="47" name="TextBox 46">
            <a:extLst>
              <a:ext uri="{FF2B5EF4-FFF2-40B4-BE49-F238E27FC236}">
                <a16:creationId xmlns:a16="http://schemas.microsoft.com/office/drawing/2014/main" id="{5292F361-DFEE-4143-8A38-9219ACF1358B}"/>
              </a:ext>
            </a:extLst>
          </p:cNvPr>
          <p:cNvSpPr txBox="1"/>
          <p:nvPr/>
        </p:nvSpPr>
        <p:spPr>
          <a:xfrm>
            <a:off x="3564151" y="3882406"/>
            <a:ext cx="324128" cy="461665"/>
          </a:xfrm>
          <a:prstGeom prst="rect">
            <a:avLst/>
          </a:prstGeom>
          <a:noFill/>
        </p:spPr>
        <p:txBody>
          <a:bodyPr wrap="none" rtlCol="0">
            <a:spAutoFit/>
          </a:bodyPr>
          <a:lstStyle/>
          <a:p>
            <a:r>
              <a:rPr lang="en-US" sz="2400" dirty="0"/>
              <a:t>y</a:t>
            </a:r>
          </a:p>
        </p:txBody>
      </p:sp>
      <p:cxnSp>
        <p:nvCxnSpPr>
          <p:cNvPr id="22" name="Straight Connector 21">
            <a:extLst>
              <a:ext uri="{FF2B5EF4-FFF2-40B4-BE49-F238E27FC236}">
                <a16:creationId xmlns:a16="http://schemas.microsoft.com/office/drawing/2014/main" id="{78310716-6264-48D4-ADC0-A8A57B6F9C5F}"/>
              </a:ext>
            </a:extLst>
          </p:cNvPr>
          <p:cNvCxnSpPr>
            <a:cxnSpLocks/>
          </p:cNvCxnSpPr>
          <p:nvPr/>
        </p:nvCxnSpPr>
        <p:spPr>
          <a:xfrm flipV="1">
            <a:off x="4269104" y="3788900"/>
            <a:ext cx="558" cy="573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2373A0-1926-475C-A280-658315E54F92}"/>
              </a:ext>
            </a:extLst>
          </p:cNvPr>
          <p:cNvCxnSpPr>
            <a:cxnSpLocks/>
          </p:cNvCxnSpPr>
          <p:nvPr/>
        </p:nvCxnSpPr>
        <p:spPr>
          <a:xfrm flipV="1">
            <a:off x="4265295" y="2175510"/>
            <a:ext cx="1624965" cy="2171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DBED62-32F3-49B7-8CD6-39E424918EEA}"/>
              </a:ext>
            </a:extLst>
          </p:cNvPr>
          <p:cNvSpPr txBox="1"/>
          <p:nvPr/>
        </p:nvSpPr>
        <p:spPr>
          <a:xfrm>
            <a:off x="4529870" y="3838582"/>
            <a:ext cx="344966" cy="461665"/>
          </a:xfrm>
          <a:prstGeom prst="rect">
            <a:avLst/>
          </a:prstGeom>
          <a:noFill/>
        </p:spPr>
        <p:txBody>
          <a:bodyPr wrap="none" rtlCol="0">
            <a:spAutoFit/>
          </a:bodyPr>
          <a:lstStyle/>
          <a:p>
            <a:r>
              <a:rPr lang="en-US" sz="2400" dirty="0">
                <a:solidFill>
                  <a:srgbClr val="FF0000"/>
                </a:solidFill>
                <a:latin typeface="Symbol" panose="05050102010706020507" pitchFamily="18" charset="2"/>
              </a:rPr>
              <a:t>q</a:t>
            </a:r>
          </a:p>
        </p:txBody>
      </p:sp>
      <p:sp>
        <p:nvSpPr>
          <p:cNvPr id="25" name="TextBox 24">
            <a:extLst>
              <a:ext uri="{FF2B5EF4-FFF2-40B4-BE49-F238E27FC236}">
                <a16:creationId xmlns:a16="http://schemas.microsoft.com/office/drawing/2014/main" id="{D87F4B81-C572-48DB-BAA8-E2F5E45E55CB}"/>
              </a:ext>
            </a:extLst>
          </p:cNvPr>
          <p:cNvSpPr txBox="1"/>
          <p:nvPr/>
        </p:nvSpPr>
        <p:spPr>
          <a:xfrm>
            <a:off x="5904278" y="1824308"/>
            <a:ext cx="3023841" cy="461665"/>
          </a:xfrm>
          <a:prstGeom prst="rect">
            <a:avLst/>
          </a:prstGeom>
          <a:noFill/>
        </p:spPr>
        <p:txBody>
          <a:bodyPr wrap="none" rtlCol="0">
            <a:spAutoFit/>
          </a:bodyPr>
          <a:lstStyle/>
          <a:p>
            <a:r>
              <a:rPr lang="en-US" sz="2400" dirty="0"/>
              <a:t>Q’ = (x cos(</a:t>
            </a:r>
            <a:r>
              <a:rPr lang="en-US" sz="2400" dirty="0">
                <a:latin typeface="Symbol" panose="05050102010706020507" pitchFamily="18" charset="2"/>
              </a:rPr>
              <a:t>q</a:t>
            </a:r>
            <a:r>
              <a:rPr lang="en-US" sz="2400" dirty="0"/>
              <a:t>), x sin(</a:t>
            </a:r>
            <a:r>
              <a:rPr lang="en-US" sz="2400" dirty="0">
                <a:latin typeface="Symbol" panose="05050102010706020507" pitchFamily="18" charset="2"/>
              </a:rPr>
              <a:t>q</a:t>
            </a:r>
            <a:r>
              <a:rPr lang="en-US" sz="2400" dirty="0"/>
              <a:t>) )</a:t>
            </a:r>
          </a:p>
        </p:txBody>
      </p:sp>
      <p:sp>
        <p:nvSpPr>
          <p:cNvPr id="26" name="Oval 25">
            <a:extLst>
              <a:ext uri="{FF2B5EF4-FFF2-40B4-BE49-F238E27FC236}">
                <a16:creationId xmlns:a16="http://schemas.microsoft.com/office/drawing/2014/main" id="{705D64AE-C312-4F31-8095-E1CBA90260CB}"/>
              </a:ext>
            </a:extLst>
          </p:cNvPr>
          <p:cNvSpPr/>
          <p:nvPr/>
        </p:nvSpPr>
        <p:spPr>
          <a:xfrm>
            <a:off x="5873929" y="212740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F69DA25-0C3B-4E28-8602-87DFC1853921}"/>
              </a:ext>
            </a:extLst>
          </p:cNvPr>
          <p:cNvSpPr txBox="1"/>
          <p:nvPr/>
        </p:nvSpPr>
        <p:spPr>
          <a:xfrm>
            <a:off x="518791" y="3655545"/>
            <a:ext cx="3086742" cy="461665"/>
          </a:xfrm>
          <a:prstGeom prst="rect">
            <a:avLst/>
          </a:prstGeom>
          <a:noFill/>
        </p:spPr>
        <p:txBody>
          <a:bodyPr wrap="none" rtlCol="0">
            <a:spAutoFit/>
          </a:bodyPr>
          <a:lstStyle/>
          <a:p>
            <a:r>
              <a:rPr lang="en-US" sz="2400" dirty="0"/>
              <a:t>R’ = (-y sin(</a:t>
            </a:r>
            <a:r>
              <a:rPr lang="en-US" sz="2400" dirty="0">
                <a:latin typeface="Symbol" panose="05050102010706020507" pitchFamily="18" charset="2"/>
              </a:rPr>
              <a:t>q</a:t>
            </a:r>
            <a:r>
              <a:rPr lang="en-US" sz="2400" dirty="0"/>
              <a:t>), y cos(</a:t>
            </a:r>
            <a:r>
              <a:rPr lang="en-US" sz="2400" dirty="0">
                <a:latin typeface="Symbol" panose="05050102010706020507" pitchFamily="18" charset="2"/>
              </a:rPr>
              <a:t>q</a:t>
            </a:r>
            <a:r>
              <a:rPr lang="en-US" sz="2400" dirty="0"/>
              <a:t>) )</a:t>
            </a:r>
          </a:p>
        </p:txBody>
      </p:sp>
      <p:sp>
        <p:nvSpPr>
          <p:cNvPr id="19" name="TextBox 18">
            <a:extLst>
              <a:ext uri="{FF2B5EF4-FFF2-40B4-BE49-F238E27FC236}">
                <a16:creationId xmlns:a16="http://schemas.microsoft.com/office/drawing/2014/main" id="{514647C4-6A35-4CCA-BF3A-4EB942656903}"/>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21" name="TextBox 20">
            <a:extLst>
              <a:ext uri="{FF2B5EF4-FFF2-40B4-BE49-F238E27FC236}">
                <a16:creationId xmlns:a16="http://schemas.microsoft.com/office/drawing/2014/main" id="{ED494F68-DAE4-4A48-A877-9FB3F00775F8}"/>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333675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84440DF-06E4-43B4-AB30-7863681C3F8E}"/>
              </a:ext>
            </a:extLst>
          </p:cNvPr>
          <p:cNvCxnSpPr>
            <a:cxnSpLocks/>
          </p:cNvCxnSpPr>
          <p:nvPr/>
        </p:nvCxnSpPr>
        <p:spPr>
          <a:xfrm>
            <a:off x="3547110" y="379476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500025A-2038-416A-A497-F79E1EF329E7}"/>
              </a:ext>
            </a:extLst>
          </p:cNvPr>
          <p:cNvSpPr/>
          <p:nvPr/>
        </p:nvSpPr>
        <p:spPr>
          <a:xfrm>
            <a:off x="3512260" y="37574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B13B109-77C0-41CD-AD82-96D2561AA289}"/>
              </a:ext>
            </a:extLst>
          </p:cNvPr>
          <p:cNvSpPr txBox="1"/>
          <p:nvPr/>
        </p:nvSpPr>
        <p:spPr>
          <a:xfrm>
            <a:off x="3952875" y="3762375"/>
            <a:ext cx="297410" cy="461665"/>
          </a:xfrm>
          <a:prstGeom prst="rect">
            <a:avLst/>
          </a:prstGeom>
          <a:noFill/>
        </p:spPr>
        <p:txBody>
          <a:bodyPr wrap="square" rtlCol="0">
            <a:spAutoFit/>
          </a:bodyPr>
          <a:lstStyle/>
          <a:p>
            <a:r>
              <a:rPr lang="en-US" sz="2400" dirty="0">
                <a:solidFill>
                  <a:srgbClr val="00B0F0"/>
                </a:solidFill>
                <a:latin typeface="Symbol" panose="05050102010706020507" pitchFamily="18" charset="2"/>
              </a:rPr>
              <a:t>q</a:t>
            </a:r>
          </a:p>
        </p:txBody>
      </p:sp>
      <p:sp>
        <p:nvSpPr>
          <p:cNvPr id="47" name="TextBox 46">
            <a:extLst>
              <a:ext uri="{FF2B5EF4-FFF2-40B4-BE49-F238E27FC236}">
                <a16:creationId xmlns:a16="http://schemas.microsoft.com/office/drawing/2014/main" id="{5292F361-DFEE-4143-8A38-9219ACF1358B}"/>
              </a:ext>
            </a:extLst>
          </p:cNvPr>
          <p:cNvSpPr txBox="1"/>
          <p:nvPr/>
        </p:nvSpPr>
        <p:spPr>
          <a:xfrm>
            <a:off x="3564151" y="3882406"/>
            <a:ext cx="324128" cy="461665"/>
          </a:xfrm>
          <a:prstGeom prst="rect">
            <a:avLst/>
          </a:prstGeom>
          <a:noFill/>
        </p:spPr>
        <p:txBody>
          <a:bodyPr wrap="none" rtlCol="0">
            <a:spAutoFit/>
          </a:bodyPr>
          <a:lstStyle/>
          <a:p>
            <a:r>
              <a:rPr lang="en-US" sz="2400" dirty="0"/>
              <a:t>y</a:t>
            </a:r>
          </a:p>
        </p:txBody>
      </p:sp>
      <p:cxnSp>
        <p:nvCxnSpPr>
          <p:cNvPr id="22" name="Straight Connector 21">
            <a:extLst>
              <a:ext uri="{FF2B5EF4-FFF2-40B4-BE49-F238E27FC236}">
                <a16:creationId xmlns:a16="http://schemas.microsoft.com/office/drawing/2014/main" id="{78310716-6264-48D4-ADC0-A8A57B6F9C5F}"/>
              </a:ext>
            </a:extLst>
          </p:cNvPr>
          <p:cNvCxnSpPr>
            <a:cxnSpLocks/>
          </p:cNvCxnSpPr>
          <p:nvPr/>
        </p:nvCxnSpPr>
        <p:spPr>
          <a:xfrm flipV="1">
            <a:off x="4269104" y="3788900"/>
            <a:ext cx="558" cy="573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2373A0-1926-475C-A280-658315E54F92}"/>
              </a:ext>
            </a:extLst>
          </p:cNvPr>
          <p:cNvCxnSpPr>
            <a:cxnSpLocks/>
          </p:cNvCxnSpPr>
          <p:nvPr/>
        </p:nvCxnSpPr>
        <p:spPr>
          <a:xfrm flipV="1">
            <a:off x="4265295" y="2175510"/>
            <a:ext cx="1624965" cy="2171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DBED62-32F3-49B7-8CD6-39E424918EEA}"/>
              </a:ext>
            </a:extLst>
          </p:cNvPr>
          <p:cNvSpPr txBox="1"/>
          <p:nvPr/>
        </p:nvSpPr>
        <p:spPr>
          <a:xfrm>
            <a:off x="4529870" y="3838582"/>
            <a:ext cx="344966" cy="461665"/>
          </a:xfrm>
          <a:prstGeom prst="rect">
            <a:avLst/>
          </a:prstGeom>
          <a:noFill/>
        </p:spPr>
        <p:txBody>
          <a:bodyPr wrap="none" rtlCol="0">
            <a:spAutoFit/>
          </a:bodyPr>
          <a:lstStyle/>
          <a:p>
            <a:r>
              <a:rPr lang="en-US" sz="2400" dirty="0">
                <a:solidFill>
                  <a:srgbClr val="FF0000"/>
                </a:solidFill>
                <a:latin typeface="Symbol" panose="05050102010706020507" pitchFamily="18" charset="2"/>
              </a:rPr>
              <a:t>q</a:t>
            </a:r>
          </a:p>
        </p:txBody>
      </p:sp>
      <p:sp>
        <p:nvSpPr>
          <p:cNvPr id="25" name="TextBox 24">
            <a:extLst>
              <a:ext uri="{FF2B5EF4-FFF2-40B4-BE49-F238E27FC236}">
                <a16:creationId xmlns:a16="http://schemas.microsoft.com/office/drawing/2014/main" id="{D87F4B81-C572-48DB-BAA8-E2F5E45E55CB}"/>
              </a:ext>
            </a:extLst>
          </p:cNvPr>
          <p:cNvSpPr txBox="1"/>
          <p:nvPr/>
        </p:nvSpPr>
        <p:spPr>
          <a:xfrm>
            <a:off x="5904278" y="1824308"/>
            <a:ext cx="3023841" cy="461665"/>
          </a:xfrm>
          <a:prstGeom prst="rect">
            <a:avLst/>
          </a:prstGeom>
          <a:noFill/>
        </p:spPr>
        <p:txBody>
          <a:bodyPr wrap="none" rtlCol="0">
            <a:spAutoFit/>
          </a:bodyPr>
          <a:lstStyle/>
          <a:p>
            <a:r>
              <a:rPr lang="en-US" sz="2400" dirty="0"/>
              <a:t>Q’ = (x cos(</a:t>
            </a:r>
            <a:r>
              <a:rPr lang="en-US" sz="2400" dirty="0">
                <a:latin typeface="Symbol" panose="05050102010706020507" pitchFamily="18" charset="2"/>
              </a:rPr>
              <a:t>q</a:t>
            </a:r>
            <a:r>
              <a:rPr lang="en-US" sz="2400" dirty="0"/>
              <a:t>), x sin(</a:t>
            </a:r>
            <a:r>
              <a:rPr lang="en-US" sz="2400" dirty="0">
                <a:latin typeface="Symbol" panose="05050102010706020507" pitchFamily="18" charset="2"/>
              </a:rPr>
              <a:t>q</a:t>
            </a:r>
            <a:r>
              <a:rPr lang="en-US" sz="2400" dirty="0"/>
              <a:t>) )</a:t>
            </a:r>
          </a:p>
        </p:txBody>
      </p:sp>
      <p:sp>
        <p:nvSpPr>
          <p:cNvPr id="19" name="Oval 18">
            <a:extLst>
              <a:ext uri="{FF2B5EF4-FFF2-40B4-BE49-F238E27FC236}">
                <a16:creationId xmlns:a16="http://schemas.microsoft.com/office/drawing/2014/main" id="{016429A8-4595-46F3-8D4E-2FAFC59E2CE3}"/>
              </a:ext>
            </a:extLst>
          </p:cNvPr>
          <p:cNvSpPr/>
          <p:nvPr/>
        </p:nvSpPr>
        <p:spPr>
          <a:xfrm>
            <a:off x="5873929" y="212740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D9963C8-8E18-4C59-BBEA-00C8CC5AE471}"/>
              </a:ext>
            </a:extLst>
          </p:cNvPr>
          <p:cNvCxnSpPr>
            <a:cxnSpLocks/>
          </p:cNvCxnSpPr>
          <p:nvPr/>
        </p:nvCxnSpPr>
        <p:spPr>
          <a:xfrm flipV="1">
            <a:off x="4267200" y="1609724"/>
            <a:ext cx="914400" cy="2738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3EA1F98-9E49-49D8-97EB-CADF97D218C5}"/>
              </a:ext>
            </a:extLst>
          </p:cNvPr>
          <p:cNvSpPr txBox="1"/>
          <p:nvPr/>
        </p:nvSpPr>
        <p:spPr>
          <a:xfrm>
            <a:off x="5181320" y="1236811"/>
            <a:ext cx="1464760" cy="461665"/>
          </a:xfrm>
          <a:prstGeom prst="rect">
            <a:avLst/>
          </a:prstGeom>
          <a:noFill/>
        </p:spPr>
        <p:txBody>
          <a:bodyPr wrap="none" rtlCol="0">
            <a:spAutoFit/>
          </a:bodyPr>
          <a:lstStyle/>
          <a:p>
            <a:r>
              <a:rPr lang="en-US" sz="2400" dirty="0"/>
              <a:t>P’ = (x’, y’)</a:t>
            </a:r>
          </a:p>
        </p:txBody>
      </p:sp>
      <p:sp>
        <p:nvSpPr>
          <p:cNvPr id="27" name="TextBox 26">
            <a:extLst>
              <a:ext uri="{FF2B5EF4-FFF2-40B4-BE49-F238E27FC236}">
                <a16:creationId xmlns:a16="http://schemas.microsoft.com/office/drawing/2014/main" id="{BCA4680F-3D73-4F43-9788-9D3E3CDA5D4A}"/>
              </a:ext>
            </a:extLst>
          </p:cNvPr>
          <p:cNvSpPr txBox="1"/>
          <p:nvPr/>
        </p:nvSpPr>
        <p:spPr>
          <a:xfrm>
            <a:off x="4556540" y="3588106"/>
            <a:ext cx="344966" cy="461665"/>
          </a:xfrm>
          <a:prstGeom prst="rect">
            <a:avLst/>
          </a:prstGeom>
          <a:noFill/>
        </p:spPr>
        <p:txBody>
          <a:bodyPr wrap="none" rtlCol="0">
            <a:spAutoFit/>
          </a:bodyPr>
          <a:lstStyle/>
          <a:p>
            <a:r>
              <a:rPr lang="en-US" sz="2400" dirty="0">
                <a:latin typeface="Symbol" panose="05050102010706020507" pitchFamily="18" charset="2"/>
              </a:rPr>
              <a:t>q</a:t>
            </a:r>
          </a:p>
        </p:txBody>
      </p:sp>
      <p:sp>
        <p:nvSpPr>
          <p:cNvPr id="28" name="Oval 27">
            <a:extLst>
              <a:ext uri="{FF2B5EF4-FFF2-40B4-BE49-F238E27FC236}">
                <a16:creationId xmlns:a16="http://schemas.microsoft.com/office/drawing/2014/main" id="{28E36452-B41C-4D8F-A733-7B71D8DF430A}"/>
              </a:ext>
            </a:extLst>
          </p:cNvPr>
          <p:cNvSpPr/>
          <p:nvPr/>
        </p:nvSpPr>
        <p:spPr>
          <a:xfrm>
            <a:off x="5150844" y="1569440"/>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09663AC-F66D-4D49-B5A6-BF24517937A4}"/>
              </a:ext>
            </a:extLst>
          </p:cNvPr>
          <p:cNvCxnSpPr>
            <a:cxnSpLocks/>
          </p:cNvCxnSpPr>
          <p:nvPr/>
        </p:nvCxnSpPr>
        <p:spPr>
          <a:xfrm flipV="1">
            <a:off x="4267200" y="3429000"/>
            <a:ext cx="2743200" cy="918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93DD302-516A-43EB-8EA7-D9944B08E405}"/>
              </a:ext>
            </a:extLst>
          </p:cNvPr>
          <p:cNvSpPr txBox="1"/>
          <p:nvPr/>
        </p:nvSpPr>
        <p:spPr>
          <a:xfrm>
            <a:off x="7030011" y="3124200"/>
            <a:ext cx="1239442" cy="461665"/>
          </a:xfrm>
          <a:prstGeom prst="rect">
            <a:avLst/>
          </a:prstGeom>
          <a:noFill/>
        </p:spPr>
        <p:txBody>
          <a:bodyPr wrap="none" rtlCol="0">
            <a:spAutoFit/>
          </a:bodyPr>
          <a:lstStyle/>
          <a:p>
            <a:r>
              <a:rPr lang="en-US" sz="2400" dirty="0"/>
              <a:t>P = (x, y)</a:t>
            </a:r>
          </a:p>
        </p:txBody>
      </p:sp>
      <p:sp>
        <p:nvSpPr>
          <p:cNvPr id="33" name="Oval 32">
            <a:extLst>
              <a:ext uri="{FF2B5EF4-FFF2-40B4-BE49-F238E27FC236}">
                <a16:creationId xmlns:a16="http://schemas.microsoft.com/office/drawing/2014/main" id="{8C2F6308-569A-49FF-B684-EE016A2D78C5}"/>
              </a:ext>
            </a:extLst>
          </p:cNvPr>
          <p:cNvSpPr/>
          <p:nvPr/>
        </p:nvSpPr>
        <p:spPr>
          <a:xfrm>
            <a:off x="6978304" y="33975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5148FE5-234D-47C3-8577-576050F0BA07}"/>
              </a:ext>
            </a:extLst>
          </p:cNvPr>
          <p:cNvSpPr txBox="1"/>
          <p:nvPr/>
        </p:nvSpPr>
        <p:spPr>
          <a:xfrm>
            <a:off x="518791" y="3655545"/>
            <a:ext cx="3086742" cy="461665"/>
          </a:xfrm>
          <a:prstGeom prst="rect">
            <a:avLst/>
          </a:prstGeom>
          <a:noFill/>
        </p:spPr>
        <p:txBody>
          <a:bodyPr wrap="none" rtlCol="0">
            <a:spAutoFit/>
          </a:bodyPr>
          <a:lstStyle/>
          <a:p>
            <a:r>
              <a:rPr lang="en-US" sz="2400" dirty="0"/>
              <a:t>R’ = (-y sin(</a:t>
            </a:r>
            <a:r>
              <a:rPr lang="en-US" sz="2400" dirty="0">
                <a:latin typeface="Symbol" panose="05050102010706020507" pitchFamily="18" charset="2"/>
              </a:rPr>
              <a:t>q</a:t>
            </a:r>
            <a:r>
              <a:rPr lang="en-US" sz="2400" dirty="0"/>
              <a:t>), y cos(</a:t>
            </a:r>
            <a:r>
              <a:rPr lang="en-US" sz="2400" dirty="0">
                <a:latin typeface="Symbol" panose="05050102010706020507" pitchFamily="18" charset="2"/>
              </a:rPr>
              <a:t>q</a:t>
            </a:r>
            <a:r>
              <a:rPr lang="en-US" sz="2400" dirty="0"/>
              <a:t>) )</a:t>
            </a:r>
          </a:p>
        </p:txBody>
      </p:sp>
      <p:sp>
        <p:nvSpPr>
          <p:cNvPr id="35" name="TextBox 34">
            <a:extLst>
              <a:ext uri="{FF2B5EF4-FFF2-40B4-BE49-F238E27FC236}">
                <a16:creationId xmlns:a16="http://schemas.microsoft.com/office/drawing/2014/main" id="{528B8BF5-AB55-40F4-876F-D26417192386}"/>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36" name="TextBox 35">
            <a:extLst>
              <a:ext uri="{FF2B5EF4-FFF2-40B4-BE49-F238E27FC236}">
                <a16:creationId xmlns:a16="http://schemas.microsoft.com/office/drawing/2014/main" id="{FDA8FF28-6CCF-4EAB-ABF7-2E4B92619220}"/>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3477238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84440DF-06E4-43B4-AB30-7863681C3F8E}"/>
              </a:ext>
            </a:extLst>
          </p:cNvPr>
          <p:cNvCxnSpPr>
            <a:cxnSpLocks/>
          </p:cNvCxnSpPr>
          <p:nvPr/>
        </p:nvCxnSpPr>
        <p:spPr>
          <a:xfrm>
            <a:off x="3547110" y="379476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500025A-2038-416A-A497-F79E1EF329E7}"/>
              </a:ext>
            </a:extLst>
          </p:cNvPr>
          <p:cNvSpPr/>
          <p:nvPr/>
        </p:nvSpPr>
        <p:spPr>
          <a:xfrm>
            <a:off x="3512260" y="37574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B13B109-77C0-41CD-AD82-96D2561AA289}"/>
              </a:ext>
            </a:extLst>
          </p:cNvPr>
          <p:cNvSpPr txBox="1"/>
          <p:nvPr/>
        </p:nvSpPr>
        <p:spPr>
          <a:xfrm>
            <a:off x="3952875" y="3762375"/>
            <a:ext cx="297410" cy="461665"/>
          </a:xfrm>
          <a:prstGeom prst="rect">
            <a:avLst/>
          </a:prstGeom>
          <a:noFill/>
        </p:spPr>
        <p:txBody>
          <a:bodyPr wrap="square" rtlCol="0">
            <a:spAutoFit/>
          </a:bodyPr>
          <a:lstStyle/>
          <a:p>
            <a:r>
              <a:rPr lang="en-US" sz="2400" dirty="0">
                <a:solidFill>
                  <a:srgbClr val="00B0F0"/>
                </a:solidFill>
                <a:latin typeface="Symbol" panose="05050102010706020507" pitchFamily="18" charset="2"/>
              </a:rPr>
              <a:t>q</a:t>
            </a:r>
          </a:p>
        </p:txBody>
      </p:sp>
      <p:sp>
        <p:nvSpPr>
          <p:cNvPr id="47" name="TextBox 46">
            <a:extLst>
              <a:ext uri="{FF2B5EF4-FFF2-40B4-BE49-F238E27FC236}">
                <a16:creationId xmlns:a16="http://schemas.microsoft.com/office/drawing/2014/main" id="{5292F361-DFEE-4143-8A38-9219ACF1358B}"/>
              </a:ext>
            </a:extLst>
          </p:cNvPr>
          <p:cNvSpPr txBox="1"/>
          <p:nvPr/>
        </p:nvSpPr>
        <p:spPr>
          <a:xfrm>
            <a:off x="3564151" y="3882406"/>
            <a:ext cx="324128" cy="461665"/>
          </a:xfrm>
          <a:prstGeom prst="rect">
            <a:avLst/>
          </a:prstGeom>
          <a:noFill/>
        </p:spPr>
        <p:txBody>
          <a:bodyPr wrap="none" rtlCol="0">
            <a:spAutoFit/>
          </a:bodyPr>
          <a:lstStyle/>
          <a:p>
            <a:r>
              <a:rPr lang="en-US" sz="2400" dirty="0"/>
              <a:t>y</a:t>
            </a:r>
          </a:p>
        </p:txBody>
      </p:sp>
      <p:cxnSp>
        <p:nvCxnSpPr>
          <p:cNvPr id="22" name="Straight Connector 21">
            <a:extLst>
              <a:ext uri="{FF2B5EF4-FFF2-40B4-BE49-F238E27FC236}">
                <a16:creationId xmlns:a16="http://schemas.microsoft.com/office/drawing/2014/main" id="{78310716-6264-48D4-ADC0-A8A57B6F9C5F}"/>
              </a:ext>
            </a:extLst>
          </p:cNvPr>
          <p:cNvCxnSpPr>
            <a:cxnSpLocks/>
          </p:cNvCxnSpPr>
          <p:nvPr/>
        </p:nvCxnSpPr>
        <p:spPr>
          <a:xfrm flipV="1">
            <a:off x="4269104" y="3788900"/>
            <a:ext cx="558" cy="573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2373A0-1926-475C-A280-658315E54F92}"/>
              </a:ext>
            </a:extLst>
          </p:cNvPr>
          <p:cNvCxnSpPr>
            <a:cxnSpLocks/>
          </p:cNvCxnSpPr>
          <p:nvPr/>
        </p:nvCxnSpPr>
        <p:spPr>
          <a:xfrm flipV="1">
            <a:off x="4265295" y="2175510"/>
            <a:ext cx="1624965" cy="2171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DBED62-32F3-49B7-8CD6-39E424918EEA}"/>
              </a:ext>
            </a:extLst>
          </p:cNvPr>
          <p:cNvSpPr txBox="1"/>
          <p:nvPr/>
        </p:nvSpPr>
        <p:spPr>
          <a:xfrm>
            <a:off x="4529870" y="3838582"/>
            <a:ext cx="344966" cy="461665"/>
          </a:xfrm>
          <a:prstGeom prst="rect">
            <a:avLst/>
          </a:prstGeom>
          <a:noFill/>
        </p:spPr>
        <p:txBody>
          <a:bodyPr wrap="none" rtlCol="0">
            <a:spAutoFit/>
          </a:bodyPr>
          <a:lstStyle/>
          <a:p>
            <a:r>
              <a:rPr lang="en-US" sz="2400" dirty="0">
                <a:solidFill>
                  <a:srgbClr val="FF0000"/>
                </a:solidFill>
                <a:latin typeface="Symbol" panose="05050102010706020507" pitchFamily="18" charset="2"/>
              </a:rPr>
              <a:t>q</a:t>
            </a:r>
          </a:p>
        </p:txBody>
      </p:sp>
      <p:sp>
        <p:nvSpPr>
          <p:cNvPr id="25" name="TextBox 24">
            <a:extLst>
              <a:ext uri="{FF2B5EF4-FFF2-40B4-BE49-F238E27FC236}">
                <a16:creationId xmlns:a16="http://schemas.microsoft.com/office/drawing/2014/main" id="{D87F4B81-C572-48DB-BAA8-E2F5E45E55CB}"/>
              </a:ext>
            </a:extLst>
          </p:cNvPr>
          <p:cNvSpPr txBox="1"/>
          <p:nvPr/>
        </p:nvSpPr>
        <p:spPr>
          <a:xfrm>
            <a:off x="5904278" y="1824308"/>
            <a:ext cx="3023841" cy="461665"/>
          </a:xfrm>
          <a:prstGeom prst="rect">
            <a:avLst/>
          </a:prstGeom>
          <a:noFill/>
        </p:spPr>
        <p:txBody>
          <a:bodyPr wrap="none" rtlCol="0">
            <a:spAutoFit/>
          </a:bodyPr>
          <a:lstStyle/>
          <a:p>
            <a:r>
              <a:rPr lang="en-US" sz="2400" dirty="0"/>
              <a:t>Q’ = (x cos(</a:t>
            </a:r>
            <a:r>
              <a:rPr lang="en-US" sz="2400" dirty="0">
                <a:latin typeface="Symbol" panose="05050102010706020507" pitchFamily="18" charset="2"/>
              </a:rPr>
              <a:t>q</a:t>
            </a:r>
            <a:r>
              <a:rPr lang="en-US" sz="2400" dirty="0"/>
              <a:t>), x sin(</a:t>
            </a:r>
            <a:r>
              <a:rPr lang="en-US" sz="2400" dirty="0">
                <a:latin typeface="Symbol" panose="05050102010706020507" pitchFamily="18" charset="2"/>
              </a:rPr>
              <a:t>q</a:t>
            </a:r>
            <a:r>
              <a:rPr lang="en-US" sz="2400" dirty="0"/>
              <a:t>) )</a:t>
            </a:r>
          </a:p>
        </p:txBody>
      </p:sp>
      <p:sp>
        <p:nvSpPr>
          <p:cNvPr id="19" name="Oval 18">
            <a:extLst>
              <a:ext uri="{FF2B5EF4-FFF2-40B4-BE49-F238E27FC236}">
                <a16:creationId xmlns:a16="http://schemas.microsoft.com/office/drawing/2014/main" id="{016429A8-4595-46F3-8D4E-2FAFC59E2CE3}"/>
              </a:ext>
            </a:extLst>
          </p:cNvPr>
          <p:cNvSpPr/>
          <p:nvPr/>
        </p:nvSpPr>
        <p:spPr>
          <a:xfrm>
            <a:off x="5873929" y="212740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D9963C8-8E18-4C59-BBEA-00C8CC5AE471}"/>
              </a:ext>
            </a:extLst>
          </p:cNvPr>
          <p:cNvCxnSpPr>
            <a:cxnSpLocks/>
          </p:cNvCxnSpPr>
          <p:nvPr/>
        </p:nvCxnSpPr>
        <p:spPr>
          <a:xfrm flipV="1">
            <a:off x="4267200" y="1609724"/>
            <a:ext cx="914400" cy="2738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3EA1F98-9E49-49D8-97EB-CADF97D218C5}"/>
              </a:ext>
            </a:extLst>
          </p:cNvPr>
          <p:cNvSpPr txBox="1"/>
          <p:nvPr/>
        </p:nvSpPr>
        <p:spPr>
          <a:xfrm>
            <a:off x="5181320" y="1236811"/>
            <a:ext cx="1464760" cy="461665"/>
          </a:xfrm>
          <a:prstGeom prst="rect">
            <a:avLst/>
          </a:prstGeom>
          <a:noFill/>
        </p:spPr>
        <p:txBody>
          <a:bodyPr wrap="none" rtlCol="0">
            <a:spAutoFit/>
          </a:bodyPr>
          <a:lstStyle/>
          <a:p>
            <a:r>
              <a:rPr lang="en-US" sz="2400" dirty="0"/>
              <a:t>P’ = (x’, y’)</a:t>
            </a:r>
          </a:p>
        </p:txBody>
      </p:sp>
      <p:sp>
        <p:nvSpPr>
          <p:cNvPr id="27" name="TextBox 26">
            <a:extLst>
              <a:ext uri="{FF2B5EF4-FFF2-40B4-BE49-F238E27FC236}">
                <a16:creationId xmlns:a16="http://schemas.microsoft.com/office/drawing/2014/main" id="{BCA4680F-3D73-4F43-9788-9D3E3CDA5D4A}"/>
              </a:ext>
            </a:extLst>
          </p:cNvPr>
          <p:cNvSpPr txBox="1"/>
          <p:nvPr/>
        </p:nvSpPr>
        <p:spPr>
          <a:xfrm>
            <a:off x="4556540" y="3588106"/>
            <a:ext cx="344966" cy="461665"/>
          </a:xfrm>
          <a:prstGeom prst="rect">
            <a:avLst/>
          </a:prstGeom>
          <a:noFill/>
        </p:spPr>
        <p:txBody>
          <a:bodyPr wrap="none" rtlCol="0">
            <a:spAutoFit/>
          </a:bodyPr>
          <a:lstStyle/>
          <a:p>
            <a:r>
              <a:rPr lang="en-US" sz="2400" dirty="0">
                <a:latin typeface="Symbol" panose="05050102010706020507" pitchFamily="18" charset="2"/>
              </a:rPr>
              <a:t>q</a:t>
            </a:r>
          </a:p>
        </p:txBody>
      </p:sp>
      <p:sp>
        <p:nvSpPr>
          <p:cNvPr id="28" name="Oval 27">
            <a:extLst>
              <a:ext uri="{FF2B5EF4-FFF2-40B4-BE49-F238E27FC236}">
                <a16:creationId xmlns:a16="http://schemas.microsoft.com/office/drawing/2014/main" id="{28E36452-B41C-4D8F-A733-7B71D8DF430A}"/>
              </a:ext>
            </a:extLst>
          </p:cNvPr>
          <p:cNvSpPr/>
          <p:nvPr/>
        </p:nvSpPr>
        <p:spPr>
          <a:xfrm>
            <a:off x="5150844" y="1569440"/>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09663AC-F66D-4D49-B5A6-BF24517937A4}"/>
              </a:ext>
            </a:extLst>
          </p:cNvPr>
          <p:cNvCxnSpPr>
            <a:cxnSpLocks/>
          </p:cNvCxnSpPr>
          <p:nvPr/>
        </p:nvCxnSpPr>
        <p:spPr>
          <a:xfrm flipV="1">
            <a:off x="4267200" y="3429000"/>
            <a:ext cx="2743200" cy="918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93DD302-516A-43EB-8EA7-D9944B08E405}"/>
              </a:ext>
            </a:extLst>
          </p:cNvPr>
          <p:cNvSpPr txBox="1"/>
          <p:nvPr/>
        </p:nvSpPr>
        <p:spPr>
          <a:xfrm>
            <a:off x="7030011" y="3124200"/>
            <a:ext cx="1239442" cy="461665"/>
          </a:xfrm>
          <a:prstGeom prst="rect">
            <a:avLst/>
          </a:prstGeom>
          <a:noFill/>
        </p:spPr>
        <p:txBody>
          <a:bodyPr wrap="none" rtlCol="0">
            <a:spAutoFit/>
          </a:bodyPr>
          <a:lstStyle/>
          <a:p>
            <a:r>
              <a:rPr lang="en-US" sz="2400" dirty="0"/>
              <a:t>P = (x, y)</a:t>
            </a:r>
          </a:p>
        </p:txBody>
      </p:sp>
      <p:sp>
        <p:nvSpPr>
          <p:cNvPr id="33" name="Oval 32">
            <a:extLst>
              <a:ext uri="{FF2B5EF4-FFF2-40B4-BE49-F238E27FC236}">
                <a16:creationId xmlns:a16="http://schemas.microsoft.com/office/drawing/2014/main" id="{8C2F6308-569A-49FF-B684-EE016A2D78C5}"/>
              </a:ext>
            </a:extLst>
          </p:cNvPr>
          <p:cNvSpPr/>
          <p:nvPr/>
        </p:nvSpPr>
        <p:spPr>
          <a:xfrm>
            <a:off x="6978304" y="33975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F46A8FBC-00B8-429D-8C55-2827055A3020}"/>
              </a:ext>
            </a:extLst>
          </p:cNvPr>
          <p:cNvCxnSpPr>
            <a:cxnSpLocks/>
          </p:cNvCxnSpPr>
          <p:nvPr/>
        </p:nvCxnSpPr>
        <p:spPr>
          <a:xfrm>
            <a:off x="7010400" y="342519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1933332-C4C6-46A3-A598-2B06EF010E3F}"/>
              </a:ext>
            </a:extLst>
          </p:cNvPr>
          <p:cNvSpPr txBox="1"/>
          <p:nvPr/>
        </p:nvSpPr>
        <p:spPr>
          <a:xfrm>
            <a:off x="6531689" y="4354830"/>
            <a:ext cx="1303562" cy="461665"/>
          </a:xfrm>
          <a:prstGeom prst="rect">
            <a:avLst/>
          </a:prstGeom>
          <a:noFill/>
        </p:spPr>
        <p:txBody>
          <a:bodyPr wrap="none" rtlCol="0">
            <a:spAutoFit/>
          </a:bodyPr>
          <a:lstStyle/>
          <a:p>
            <a:r>
              <a:rPr lang="en-US" sz="2400" dirty="0"/>
              <a:t>Q = (x, 0)</a:t>
            </a:r>
          </a:p>
        </p:txBody>
      </p:sp>
      <p:sp>
        <p:nvSpPr>
          <p:cNvPr id="43" name="Oval 42">
            <a:extLst>
              <a:ext uri="{FF2B5EF4-FFF2-40B4-BE49-F238E27FC236}">
                <a16:creationId xmlns:a16="http://schemas.microsoft.com/office/drawing/2014/main" id="{59A2EB0D-60E3-4A79-87F5-5A5351BA5E77}"/>
              </a:ext>
            </a:extLst>
          </p:cNvPr>
          <p:cNvSpPr/>
          <p:nvPr/>
        </p:nvSpPr>
        <p:spPr>
          <a:xfrm>
            <a:off x="6980489" y="431072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F63E84F-DCA2-40D0-AF24-33C8A8B7ABAE}"/>
              </a:ext>
            </a:extLst>
          </p:cNvPr>
          <p:cNvSpPr txBox="1"/>
          <p:nvPr/>
        </p:nvSpPr>
        <p:spPr>
          <a:xfrm>
            <a:off x="518791" y="3655545"/>
            <a:ext cx="3086742" cy="461665"/>
          </a:xfrm>
          <a:prstGeom prst="rect">
            <a:avLst/>
          </a:prstGeom>
          <a:noFill/>
        </p:spPr>
        <p:txBody>
          <a:bodyPr wrap="none" rtlCol="0">
            <a:spAutoFit/>
          </a:bodyPr>
          <a:lstStyle/>
          <a:p>
            <a:r>
              <a:rPr lang="en-US" sz="2400" dirty="0"/>
              <a:t>R’ = (-y sin(</a:t>
            </a:r>
            <a:r>
              <a:rPr lang="en-US" sz="2400" dirty="0">
                <a:latin typeface="Symbol" panose="05050102010706020507" pitchFamily="18" charset="2"/>
              </a:rPr>
              <a:t>q</a:t>
            </a:r>
            <a:r>
              <a:rPr lang="en-US" sz="2400" dirty="0"/>
              <a:t>), y cos(</a:t>
            </a:r>
            <a:r>
              <a:rPr lang="en-US" sz="2400" dirty="0">
                <a:latin typeface="Symbol" panose="05050102010706020507" pitchFamily="18" charset="2"/>
              </a:rPr>
              <a:t>q</a:t>
            </a:r>
            <a:r>
              <a:rPr lang="en-US" sz="2400" dirty="0"/>
              <a:t>) )</a:t>
            </a:r>
          </a:p>
        </p:txBody>
      </p:sp>
      <p:sp>
        <p:nvSpPr>
          <p:cNvPr id="34" name="TextBox 33">
            <a:extLst>
              <a:ext uri="{FF2B5EF4-FFF2-40B4-BE49-F238E27FC236}">
                <a16:creationId xmlns:a16="http://schemas.microsoft.com/office/drawing/2014/main" id="{B075AE54-393E-4EB9-99D5-AB5AD70FA8E3}"/>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35" name="TextBox 34">
            <a:extLst>
              <a:ext uri="{FF2B5EF4-FFF2-40B4-BE49-F238E27FC236}">
                <a16:creationId xmlns:a16="http://schemas.microsoft.com/office/drawing/2014/main" id="{D3E1D6FE-2534-4A32-B3C1-3E28F6A242BA}"/>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266346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84440DF-06E4-43B4-AB30-7863681C3F8E}"/>
              </a:ext>
            </a:extLst>
          </p:cNvPr>
          <p:cNvCxnSpPr>
            <a:cxnSpLocks/>
          </p:cNvCxnSpPr>
          <p:nvPr/>
        </p:nvCxnSpPr>
        <p:spPr>
          <a:xfrm>
            <a:off x="3547110" y="379476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500025A-2038-416A-A497-F79E1EF329E7}"/>
              </a:ext>
            </a:extLst>
          </p:cNvPr>
          <p:cNvSpPr/>
          <p:nvPr/>
        </p:nvSpPr>
        <p:spPr>
          <a:xfrm>
            <a:off x="3512260" y="37574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B13B109-77C0-41CD-AD82-96D2561AA289}"/>
              </a:ext>
            </a:extLst>
          </p:cNvPr>
          <p:cNvSpPr txBox="1"/>
          <p:nvPr/>
        </p:nvSpPr>
        <p:spPr>
          <a:xfrm>
            <a:off x="3952875" y="3762375"/>
            <a:ext cx="297410" cy="461665"/>
          </a:xfrm>
          <a:prstGeom prst="rect">
            <a:avLst/>
          </a:prstGeom>
          <a:noFill/>
        </p:spPr>
        <p:txBody>
          <a:bodyPr wrap="square" rtlCol="0">
            <a:spAutoFit/>
          </a:bodyPr>
          <a:lstStyle/>
          <a:p>
            <a:r>
              <a:rPr lang="en-US" sz="2400" dirty="0">
                <a:solidFill>
                  <a:srgbClr val="00B0F0"/>
                </a:solidFill>
                <a:latin typeface="Symbol" panose="05050102010706020507" pitchFamily="18" charset="2"/>
              </a:rPr>
              <a:t>q</a:t>
            </a:r>
          </a:p>
        </p:txBody>
      </p:sp>
      <p:sp>
        <p:nvSpPr>
          <p:cNvPr id="47" name="TextBox 46">
            <a:extLst>
              <a:ext uri="{FF2B5EF4-FFF2-40B4-BE49-F238E27FC236}">
                <a16:creationId xmlns:a16="http://schemas.microsoft.com/office/drawing/2014/main" id="{5292F361-DFEE-4143-8A38-9219ACF1358B}"/>
              </a:ext>
            </a:extLst>
          </p:cNvPr>
          <p:cNvSpPr txBox="1"/>
          <p:nvPr/>
        </p:nvSpPr>
        <p:spPr>
          <a:xfrm>
            <a:off x="3564151" y="3882406"/>
            <a:ext cx="324128" cy="461665"/>
          </a:xfrm>
          <a:prstGeom prst="rect">
            <a:avLst/>
          </a:prstGeom>
          <a:noFill/>
        </p:spPr>
        <p:txBody>
          <a:bodyPr wrap="none" rtlCol="0">
            <a:spAutoFit/>
          </a:bodyPr>
          <a:lstStyle/>
          <a:p>
            <a:r>
              <a:rPr lang="en-US" sz="2400" dirty="0"/>
              <a:t>y</a:t>
            </a:r>
          </a:p>
        </p:txBody>
      </p:sp>
      <p:cxnSp>
        <p:nvCxnSpPr>
          <p:cNvPr id="22" name="Straight Connector 21">
            <a:extLst>
              <a:ext uri="{FF2B5EF4-FFF2-40B4-BE49-F238E27FC236}">
                <a16:creationId xmlns:a16="http://schemas.microsoft.com/office/drawing/2014/main" id="{78310716-6264-48D4-ADC0-A8A57B6F9C5F}"/>
              </a:ext>
            </a:extLst>
          </p:cNvPr>
          <p:cNvCxnSpPr>
            <a:cxnSpLocks/>
          </p:cNvCxnSpPr>
          <p:nvPr/>
        </p:nvCxnSpPr>
        <p:spPr>
          <a:xfrm flipV="1">
            <a:off x="4269104" y="3788900"/>
            <a:ext cx="558" cy="573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2373A0-1926-475C-A280-658315E54F92}"/>
              </a:ext>
            </a:extLst>
          </p:cNvPr>
          <p:cNvCxnSpPr>
            <a:cxnSpLocks/>
          </p:cNvCxnSpPr>
          <p:nvPr/>
        </p:nvCxnSpPr>
        <p:spPr>
          <a:xfrm flipV="1">
            <a:off x="4265295" y="2175510"/>
            <a:ext cx="1624965" cy="2171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DBED62-32F3-49B7-8CD6-39E424918EEA}"/>
              </a:ext>
            </a:extLst>
          </p:cNvPr>
          <p:cNvSpPr txBox="1"/>
          <p:nvPr/>
        </p:nvSpPr>
        <p:spPr>
          <a:xfrm>
            <a:off x="4529870" y="3838582"/>
            <a:ext cx="344966" cy="461665"/>
          </a:xfrm>
          <a:prstGeom prst="rect">
            <a:avLst/>
          </a:prstGeom>
          <a:noFill/>
        </p:spPr>
        <p:txBody>
          <a:bodyPr wrap="none" rtlCol="0">
            <a:spAutoFit/>
          </a:bodyPr>
          <a:lstStyle/>
          <a:p>
            <a:r>
              <a:rPr lang="en-US" sz="2400" dirty="0">
                <a:solidFill>
                  <a:srgbClr val="FF0000"/>
                </a:solidFill>
                <a:latin typeface="Symbol" panose="05050102010706020507" pitchFamily="18" charset="2"/>
              </a:rPr>
              <a:t>q</a:t>
            </a:r>
          </a:p>
        </p:txBody>
      </p:sp>
      <p:sp>
        <p:nvSpPr>
          <p:cNvPr id="25" name="TextBox 24">
            <a:extLst>
              <a:ext uri="{FF2B5EF4-FFF2-40B4-BE49-F238E27FC236}">
                <a16:creationId xmlns:a16="http://schemas.microsoft.com/office/drawing/2014/main" id="{D87F4B81-C572-48DB-BAA8-E2F5E45E55CB}"/>
              </a:ext>
            </a:extLst>
          </p:cNvPr>
          <p:cNvSpPr txBox="1"/>
          <p:nvPr/>
        </p:nvSpPr>
        <p:spPr>
          <a:xfrm>
            <a:off x="5904278" y="1824308"/>
            <a:ext cx="3023841" cy="461665"/>
          </a:xfrm>
          <a:prstGeom prst="rect">
            <a:avLst/>
          </a:prstGeom>
          <a:noFill/>
        </p:spPr>
        <p:txBody>
          <a:bodyPr wrap="none" rtlCol="0">
            <a:spAutoFit/>
          </a:bodyPr>
          <a:lstStyle/>
          <a:p>
            <a:r>
              <a:rPr lang="en-US" sz="2400" dirty="0"/>
              <a:t>Q’ = (x cos(</a:t>
            </a:r>
            <a:r>
              <a:rPr lang="en-US" sz="2400" dirty="0">
                <a:latin typeface="Symbol" panose="05050102010706020507" pitchFamily="18" charset="2"/>
              </a:rPr>
              <a:t>q</a:t>
            </a:r>
            <a:r>
              <a:rPr lang="en-US" sz="2400" dirty="0"/>
              <a:t>), x sin(</a:t>
            </a:r>
            <a:r>
              <a:rPr lang="en-US" sz="2400" dirty="0">
                <a:latin typeface="Symbol" panose="05050102010706020507" pitchFamily="18" charset="2"/>
              </a:rPr>
              <a:t>q</a:t>
            </a:r>
            <a:r>
              <a:rPr lang="en-US" sz="2400" dirty="0"/>
              <a:t>) )</a:t>
            </a:r>
          </a:p>
        </p:txBody>
      </p:sp>
      <p:sp>
        <p:nvSpPr>
          <p:cNvPr id="19" name="Oval 18">
            <a:extLst>
              <a:ext uri="{FF2B5EF4-FFF2-40B4-BE49-F238E27FC236}">
                <a16:creationId xmlns:a16="http://schemas.microsoft.com/office/drawing/2014/main" id="{016429A8-4595-46F3-8D4E-2FAFC59E2CE3}"/>
              </a:ext>
            </a:extLst>
          </p:cNvPr>
          <p:cNvSpPr/>
          <p:nvPr/>
        </p:nvSpPr>
        <p:spPr>
          <a:xfrm>
            <a:off x="5873929" y="212740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D9963C8-8E18-4C59-BBEA-00C8CC5AE471}"/>
              </a:ext>
            </a:extLst>
          </p:cNvPr>
          <p:cNvCxnSpPr>
            <a:cxnSpLocks/>
          </p:cNvCxnSpPr>
          <p:nvPr/>
        </p:nvCxnSpPr>
        <p:spPr>
          <a:xfrm flipV="1">
            <a:off x="4267200" y="1609724"/>
            <a:ext cx="914400" cy="2738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3EA1F98-9E49-49D8-97EB-CADF97D218C5}"/>
              </a:ext>
            </a:extLst>
          </p:cNvPr>
          <p:cNvSpPr txBox="1"/>
          <p:nvPr/>
        </p:nvSpPr>
        <p:spPr>
          <a:xfrm>
            <a:off x="5181320" y="1236811"/>
            <a:ext cx="1464760" cy="461665"/>
          </a:xfrm>
          <a:prstGeom prst="rect">
            <a:avLst/>
          </a:prstGeom>
          <a:noFill/>
        </p:spPr>
        <p:txBody>
          <a:bodyPr wrap="none" rtlCol="0">
            <a:spAutoFit/>
          </a:bodyPr>
          <a:lstStyle/>
          <a:p>
            <a:r>
              <a:rPr lang="en-US" sz="2400" dirty="0"/>
              <a:t>P’ = (x’, y’)</a:t>
            </a:r>
          </a:p>
        </p:txBody>
      </p:sp>
      <p:sp>
        <p:nvSpPr>
          <p:cNvPr id="27" name="TextBox 26">
            <a:extLst>
              <a:ext uri="{FF2B5EF4-FFF2-40B4-BE49-F238E27FC236}">
                <a16:creationId xmlns:a16="http://schemas.microsoft.com/office/drawing/2014/main" id="{BCA4680F-3D73-4F43-9788-9D3E3CDA5D4A}"/>
              </a:ext>
            </a:extLst>
          </p:cNvPr>
          <p:cNvSpPr txBox="1"/>
          <p:nvPr/>
        </p:nvSpPr>
        <p:spPr>
          <a:xfrm>
            <a:off x="4556540" y="3588106"/>
            <a:ext cx="344966" cy="461665"/>
          </a:xfrm>
          <a:prstGeom prst="rect">
            <a:avLst/>
          </a:prstGeom>
          <a:noFill/>
        </p:spPr>
        <p:txBody>
          <a:bodyPr wrap="none" rtlCol="0">
            <a:spAutoFit/>
          </a:bodyPr>
          <a:lstStyle/>
          <a:p>
            <a:r>
              <a:rPr lang="en-US" sz="2400" dirty="0">
                <a:latin typeface="Symbol" panose="05050102010706020507" pitchFamily="18" charset="2"/>
              </a:rPr>
              <a:t>q</a:t>
            </a:r>
          </a:p>
        </p:txBody>
      </p:sp>
      <p:sp>
        <p:nvSpPr>
          <p:cNvPr id="28" name="Oval 27">
            <a:extLst>
              <a:ext uri="{FF2B5EF4-FFF2-40B4-BE49-F238E27FC236}">
                <a16:creationId xmlns:a16="http://schemas.microsoft.com/office/drawing/2014/main" id="{28E36452-B41C-4D8F-A733-7B71D8DF430A}"/>
              </a:ext>
            </a:extLst>
          </p:cNvPr>
          <p:cNvSpPr/>
          <p:nvPr/>
        </p:nvSpPr>
        <p:spPr>
          <a:xfrm>
            <a:off x="5150844" y="1569440"/>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09663AC-F66D-4D49-B5A6-BF24517937A4}"/>
              </a:ext>
            </a:extLst>
          </p:cNvPr>
          <p:cNvCxnSpPr>
            <a:cxnSpLocks/>
          </p:cNvCxnSpPr>
          <p:nvPr/>
        </p:nvCxnSpPr>
        <p:spPr>
          <a:xfrm flipV="1">
            <a:off x="4267200" y="3429000"/>
            <a:ext cx="2743200" cy="918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93DD302-516A-43EB-8EA7-D9944B08E405}"/>
              </a:ext>
            </a:extLst>
          </p:cNvPr>
          <p:cNvSpPr txBox="1"/>
          <p:nvPr/>
        </p:nvSpPr>
        <p:spPr>
          <a:xfrm>
            <a:off x="7030011" y="3124200"/>
            <a:ext cx="1300356" cy="461665"/>
          </a:xfrm>
          <a:prstGeom prst="rect">
            <a:avLst/>
          </a:prstGeom>
          <a:noFill/>
        </p:spPr>
        <p:txBody>
          <a:bodyPr wrap="none" rtlCol="0">
            <a:spAutoFit/>
          </a:bodyPr>
          <a:lstStyle/>
          <a:p>
            <a:r>
              <a:rPr lang="en-US" sz="2400" dirty="0"/>
              <a:t>P = Q + R</a:t>
            </a:r>
          </a:p>
        </p:txBody>
      </p:sp>
      <p:sp>
        <p:nvSpPr>
          <p:cNvPr id="33" name="Oval 32">
            <a:extLst>
              <a:ext uri="{FF2B5EF4-FFF2-40B4-BE49-F238E27FC236}">
                <a16:creationId xmlns:a16="http://schemas.microsoft.com/office/drawing/2014/main" id="{8C2F6308-569A-49FF-B684-EE016A2D78C5}"/>
              </a:ext>
            </a:extLst>
          </p:cNvPr>
          <p:cNvSpPr/>
          <p:nvPr/>
        </p:nvSpPr>
        <p:spPr>
          <a:xfrm>
            <a:off x="6978304" y="33975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F46A8FBC-00B8-429D-8C55-2827055A3020}"/>
              </a:ext>
            </a:extLst>
          </p:cNvPr>
          <p:cNvCxnSpPr>
            <a:cxnSpLocks/>
          </p:cNvCxnSpPr>
          <p:nvPr/>
        </p:nvCxnSpPr>
        <p:spPr>
          <a:xfrm>
            <a:off x="7010400" y="342519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1933332-C4C6-46A3-A598-2B06EF010E3F}"/>
              </a:ext>
            </a:extLst>
          </p:cNvPr>
          <p:cNvSpPr txBox="1"/>
          <p:nvPr/>
        </p:nvSpPr>
        <p:spPr>
          <a:xfrm>
            <a:off x="6531689" y="4354830"/>
            <a:ext cx="1303562" cy="461665"/>
          </a:xfrm>
          <a:prstGeom prst="rect">
            <a:avLst/>
          </a:prstGeom>
          <a:noFill/>
        </p:spPr>
        <p:txBody>
          <a:bodyPr wrap="none" rtlCol="0">
            <a:spAutoFit/>
          </a:bodyPr>
          <a:lstStyle/>
          <a:p>
            <a:r>
              <a:rPr lang="en-US" sz="2400" dirty="0"/>
              <a:t>Q = (x, 0)</a:t>
            </a:r>
          </a:p>
        </p:txBody>
      </p:sp>
      <p:sp>
        <p:nvSpPr>
          <p:cNvPr id="43" name="Oval 42">
            <a:extLst>
              <a:ext uri="{FF2B5EF4-FFF2-40B4-BE49-F238E27FC236}">
                <a16:creationId xmlns:a16="http://schemas.microsoft.com/office/drawing/2014/main" id="{59A2EB0D-60E3-4A79-87F5-5A5351BA5E77}"/>
              </a:ext>
            </a:extLst>
          </p:cNvPr>
          <p:cNvSpPr/>
          <p:nvPr/>
        </p:nvSpPr>
        <p:spPr>
          <a:xfrm>
            <a:off x="6980489" y="431072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608E8EE-9E77-4806-8F0D-159994D9E2F2}"/>
              </a:ext>
            </a:extLst>
          </p:cNvPr>
          <p:cNvSpPr txBox="1"/>
          <p:nvPr/>
        </p:nvSpPr>
        <p:spPr>
          <a:xfrm>
            <a:off x="2956738" y="3127682"/>
            <a:ext cx="1269899" cy="461665"/>
          </a:xfrm>
          <a:prstGeom prst="rect">
            <a:avLst/>
          </a:prstGeom>
          <a:noFill/>
        </p:spPr>
        <p:txBody>
          <a:bodyPr wrap="none" rtlCol="0">
            <a:spAutoFit/>
          </a:bodyPr>
          <a:lstStyle/>
          <a:p>
            <a:pPr algn="r"/>
            <a:r>
              <a:rPr lang="en-US" sz="2400" dirty="0"/>
              <a:t>R = (0, y)</a:t>
            </a:r>
          </a:p>
        </p:txBody>
      </p:sp>
      <p:sp>
        <p:nvSpPr>
          <p:cNvPr id="35" name="TextBox 34">
            <a:extLst>
              <a:ext uri="{FF2B5EF4-FFF2-40B4-BE49-F238E27FC236}">
                <a16:creationId xmlns:a16="http://schemas.microsoft.com/office/drawing/2014/main" id="{38639A0A-5C7D-40BE-86D5-0A9158864C68}"/>
              </a:ext>
            </a:extLst>
          </p:cNvPr>
          <p:cNvSpPr txBox="1"/>
          <p:nvPr/>
        </p:nvSpPr>
        <p:spPr>
          <a:xfrm>
            <a:off x="518791" y="3655545"/>
            <a:ext cx="3086742" cy="461665"/>
          </a:xfrm>
          <a:prstGeom prst="rect">
            <a:avLst/>
          </a:prstGeom>
          <a:noFill/>
        </p:spPr>
        <p:txBody>
          <a:bodyPr wrap="none" rtlCol="0">
            <a:spAutoFit/>
          </a:bodyPr>
          <a:lstStyle/>
          <a:p>
            <a:r>
              <a:rPr lang="en-US" sz="2400" dirty="0"/>
              <a:t>R’ = (-y sin(</a:t>
            </a:r>
            <a:r>
              <a:rPr lang="en-US" sz="2400" dirty="0">
                <a:latin typeface="Symbol" panose="05050102010706020507" pitchFamily="18" charset="2"/>
              </a:rPr>
              <a:t>q</a:t>
            </a:r>
            <a:r>
              <a:rPr lang="en-US" sz="2400" dirty="0"/>
              <a:t>), y cos(</a:t>
            </a:r>
            <a:r>
              <a:rPr lang="en-US" sz="2400" dirty="0">
                <a:latin typeface="Symbol" panose="05050102010706020507" pitchFamily="18" charset="2"/>
              </a:rPr>
              <a:t>q</a:t>
            </a:r>
            <a:r>
              <a:rPr lang="en-US" sz="2400" dirty="0"/>
              <a:t>) )</a:t>
            </a:r>
          </a:p>
        </p:txBody>
      </p:sp>
      <p:sp>
        <p:nvSpPr>
          <p:cNvPr id="36" name="TextBox 35">
            <a:extLst>
              <a:ext uri="{FF2B5EF4-FFF2-40B4-BE49-F238E27FC236}">
                <a16:creationId xmlns:a16="http://schemas.microsoft.com/office/drawing/2014/main" id="{61002134-13D3-469D-8215-E79024AE4F3C}"/>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37" name="TextBox 36">
            <a:extLst>
              <a:ext uri="{FF2B5EF4-FFF2-40B4-BE49-F238E27FC236}">
                <a16:creationId xmlns:a16="http://schemas.microsoft.com/office/drawing/2014/main" id="{B38CE151-C3B8-4692-92B6-D20993FEE533}"/>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2260219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84440DF-06E4-43B4-AB30-7863681C3F8E}"/>
              </a:ext>
            </a:extLst>
          </p:cNvPr>
          <p:cNvCxnSpPr>
            <a:cxnSpLocks/>
          </p:cNvCxnSpPr>
          <p:nvPr/>
        </p:nvCxnSpPr>
        <p:spPr>
          <a:xfrm>
            <a:off x="3547110" y="379476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500025A-2038-416A-A497-F79E1EF329E7}"/>
              </a:ext>
            </a:extLst>
          </p:cNvPr>
          <p:cNvSpPr/>
          <p:nvPr/>
        </p:nvSpPr>
        <p:spPr>
          <a:xfrm>
            <a:off x="3512260" y="37574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B13B109-77C0-41CD-AD82-96D2561AA289}"/>
              </a:ext>
            </a:extLst>
          </p:cNvPr>
          <p:cNvSpPr txBox="1"/>
          <p:nvPr/>
        </p:nvSpPr>
        <p:spPr>
          <a:xfrm>
            <a:off x="3952875" y="3762375"/>
            <a:ext cx="297410" cy="461665"/>
          </a:xfrm>
          <a:prstGeom prst="rect">
            <a:avLst/>
          </a:prstGeom>
          <a:noFill/>
        </p:spPr>
        <p:txBody>
          <a:bodyPr wrap="square" rtlCol="0">
            <a:spAutoFit/>
          </a:bodyPr>
          <a:lstStyle/>
          <a:p>
            <a:r>
              <a:rPr lang="en-US" sz="2400" dirty="0">
                <a:solidFill>
                  <a:srgbClr val="00B0F0"/>
                </a:solidFill>
                <a:latin typeface="Symbol" panose="05050102010706020507" pitchFamily="18" charset="2"/>
              </a:rPr>
              <a:t>q</a:t>
            </a:r>
          </a:p>
        </p:txBody>
      </p:sp>
      <p:sp>
        <p:nvSpPr>
          <p:cNvPr id="47" name="TextBox 46">
            <a:extLst>
              <a:ext uri="{FF2B5EF4-FFF2-40B4-BE49-F238E27FC236}">
                <a16:creationId xmlns:a16="http://schemas.microsoft.com/office/drawing/2014/main" id="{5292F361-DFEE-4143-8A38-9219ACF1358B}"/>
              </a:ext>
            </a:extLst>
          </p:cNvPr>
          <p:cNvSpPr txBox="1"/>
          <p:nvPr/>
        </p:nvSpPr>
        <p:spPr>
          <a:xfrm>
            <a:off x="3564151" y="3882406"/>
            <a:ext cx="324128" cy="461665"/>
          </a:xfrm>
          <a:prstGeom prst="rect">
            <a:avLst/>
          </a:prstGeom>
          <a:noFill/>
        </p:spPr>
        <p:txBody>
          <a:bodyPr wrap="none" rtlCol="0">
            <a:spAutoFit/>
          </a:bodyPr>
          <a:lstStyle/>
          <a:p>
            <a:r>
              <a:rPr lang="en-US" sz="2400" dirty="0"/>
              <a:t>y</a:t>
            </a:r>
          </a:p>
        </p:txBody>
      </p:sp>
      <p:cxnSp>
        <p:nvCxnSpPr>
          <p:cNvPr id="22" name="Straight Connector 21">
            <a:extLst>
              <a:ext uri="{FF2B5EF4-FFF2-40B4-BE49-F238E27FC236}">
                <a16:creationId xmlns:a16="http://schemas.microsoft.com/office/drawing/2014/main" id="{78310716-6264-48D4-ADC0-A8A57B6F9C5F}"/>
              </a:ext>
            </a:extLst>
          </p:cNvPr>
          <p:cNvCxnSpPr>
            <a:cxnSpLocks/>
          </p:cNvCxnSpPr>
          <p:nvPr/>
        </p:nvCxnSpPr>
        <p:spPr>
          <a:xfrm flipV="1">
            <a:off x="4269104" y="3788900"/>
            <a:ext cx="558" cy="573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2373A0-1926-475C-A280-658315E54F92}"/>
              </a:ext>
            </a:extLst>
          </p:cNvPr>
          <p:cNvCxnSpPr>
            <a:cxnSpLocks/>
          </p:cNvCxnSpPr>
          <p:nvPr/>
        </p:nvCxnSpPr>
        <p:spPr>
          <a:xfrm flipV="1">
            <a:off x="4265295" y="2175510"/>
            <a:ext cx="1624965" cy="2171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DBED62-32F3-49B7-8CD6-39E424918EEA}"/>
              </a:ext>
            </a:extLst>
          </p:cNvPr>
          <p:cNvSpPr txBox="1"/>
          <p:nvPr/>
        </p:nvSpPr>
        <p:spPr>
          <a:xfrm>
            <a:off x="4529870" y="3838582"/>
            <a:ext cx="344966" cy="461665"/>
          </a:xfrm>
          <a:prstGeom prst="rect">
            <a:avLst/>
          </a:prstGeom>
          <a:noFill/>
        </p:spPr>
        <p:txBody>
          <a:bodyPr wrap="none" rtlCol="0">
            <a:spAutoFit/>
          </a:bodyPr>
          <a:lstStyle/>
          <a:p>
            <a:r>
              <a:rPr lang="en-US" sz="2400" dirty="0">
                <a:solidFill>
                  <a:srgbClr val="FF0000"/>
                </a:solidFill>
                <a:latin typeface="Symbol" panose="05050102010706020507" pitchFamily="18" charset="2"/>
              </a:rPr>
              <a:t>q</a:t>
            </a:r>
          </a:p>
        </p:txBody>
      </p:sp>
      <p:sp>
        <p:nvSpPr>
          <p:cNvPr id="25" name="TextBox 24">
            <a:extLst>
              <a:ext uri="{FF2B5EF4-FFF2-40B4-BE49-F238E27FC236}">
                <a16:creationId xmlns:a16="http://schemas.microsoft.com/office/drawing/2014/main" id="{D87F4B81-C572-48DB-BAA8-E2F5E45E55CB}"/>
              </a:ext>
            </a:extLst>
          </p:cNvPr>
          <p:cNvSpPr txBox="1"/>
          <p:nvPr/>
        </p:nvSpPr>
        <p:spPr>
          <a:xfrm>
            <a:off x="5904278" y="1824308"/>
            <a:ext cx="3023841" cy="461665"/>
          </a:xfrm>
          <a:prstGeom prst="rect">
            <a:avLst/>
          </a:prstGeom>
          <a:noFill/>
        </p:spPr>
        <p:txBody>
          <a:bodyPr wrap="none" rtlCol="0">
            <a:spAutoFit/>
          </a:bodyPr>
          <a:lstStyle/>
          <a:p>
            <a:r>
              <a:rPr lang="en-US" sz="2400" dirty="0"/>
              <a:t>Q’ = (x cos(</a:t>
            </a:r>
            <a:r>
              <a:rPr lang="en-US" sz="2400" dirty="0">
                <a:latin typeface="Symbol" panose="05050102010706020507" pitchFamily="18" charset="2"/>
              </a:rPr>
              <a:t>q</a:t>
            </a:r>
            <a:r>
              <a:rPr lang="en-US" sz="2400" dirty="0"/>
              <a:t>), x sin(</a:t>
            </a:r>
            <a:r>
              <a:rPr lang="en-US" sz="2400" dirty="0">
                <a:latin typeface="Symbol" panose="05050102010706020507" pitchFamily="18" charset="2"/>
              </a:rPr>
              <a:t>q</a:t>
            </a:r>
            <a:r>
              <a:rPr lang="en-US" sz="2400" dirty="0"/>
              <a:t>) )</a:t>
            </a:r>
          </a:p>
        </p:txBody>
      </p:sp>
      <p:sp>
        <p:nvSpPr>
          <p:cNvPr id="19" name="Oval 18">
            <a:extLst>
              <a:ext uri="{FF2B5EF4-FFF2-40B4-BE49-F238E27FC236}">
                <a16:creationId xmlns:a16="http://schemas.microsoft.com/office/drawing/2014/main" id="{016429A8-4595-46F3-8D4E-2FAFC59E2CE3}"/>
              </a:ext>
            </a:extLst>
          </p:cNvPr>
          <p:cNvSpPr/>
          <p:nvPr/>
        </p:nvSpPr>
        <p:spPr>
          <a:xfrm>
            <a:off x="5873929" y="212740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D9963C8-8E18-4C59-BBEA-00C8CC5AE471}"/>
              </a:ext>
            </a:extLst>
          </p:cNvPr>
          <p:cNvCxnSpPr>
            <a:cxnSpLocks/>
          </p:cNvCxnSpPr>
          <p:nvPr/>
        </p:nvCxnSpPr>
        <p:spPr>
          <a:xfrm flipV="1">
            <a:off x="4267200" y="1609724"/>
            <a:ext cx="914400" cy="2738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3EA1F98-9E49-49D8-97EB-CADF97D218C5}"/>
              </a:ext>
            </a:extLst>
          </p:cNvPr>
          <p:cNvSpPr txBox="1"/>
          <p:nvPr/>
        </p:nvSpPr>
        <p:spPr>
          <a:xfrm>
            <a:off x="5181320" y="1236811"/>
            <a:ext cx="1530034" cy="461665"/>
          </a:xfrm>
          <a:prstGeom prst="rect">
            <a:avLst/>
          </a:prstGeom>
          <a:noFill/>
        </p:spPr>
        <p:txBody>
          <a:bodyPr wrap="none" rtlCol="0">
            <a:spAutoFit/>
          </a:bodyPr>
          <a:lstStyle/>
          <a:p>
            <a:r>
              <a:rPr lang="en-US" sz="2400" dirty="0"/>
              <a:t>P’ = Q’ + R’</a:t>
            </a:r>
          </a:p>
        </p:txBody>
      </p:sp>
      <p:sp>
        <p:nvSpPr>
          <p:cNvPr id="27" name="TextBox 26">
            <a:extLst>
              <a:ext uri="{FF2B5EF4-FFF2-40B4-BE49-F238E27FC236}">
                <a16:creationId xmlns:a16="http://schemas.microsoft.com/office/drawing/2014/main" id="{BCA4680F-3D73-4F43-9788-9D3E3CDA5D4A}"/>
              </a:ext>
            </a:extLst>
          </p:cNvPr>
          <p:cNvSpPr txBox="1"/>
          <p:nvPr/>
        </p:nvSpPr>
        <p:spPr>
          <a:xfrm>
            <a:off x="4556540" y="3588106"/>
            <a:ext cx="344966" cy="461665"/>
          </a:xfrm>
          <a:prstGeom prst="rect">
            <a:avLst/>
          </a:prstGeom>
          <a:noFill/>
        </p:spPr>
        <p:txBody>
          <a:bodyPr wrap="none" rtlCol="0">
            <a:spAutoFit/>
          </a:bodyPr>
          <a:lstStyle/>
          <a:p>
            <a:r>
              <a:rPr lang="en-US" sz="2400" dirty="0">
                <a:latin typeface="Symbol" panose="05050102010706020507" pitchFamily="18" charset="2"/>
              </a:rPr>
              <a:t>q</a:t>
            </a:r>
          </a:p>
        </p:txBody>
      </p:sp>
      <p:sp>
        <p:nvSpPr>
          <p:cNvPr id="28" name="Oval 27">
            <a:extLst>
              <a:ext uri="{FF2B5EF4-FFF2-40B4-BE49-F238E27FC236}">
                <a16:creationId xmlns:a16="http://schemas.microsoft.com/office/drawing/2014/main" id="{28E36452-B41C-4D8F-A733-7B71D8DF430A}"/>
              </a:ext>
            </a:extLst>
          </p:cNvPr>
          <p:cNvSpPr/>
          <p:nvPr/>
        </p:nvSpPr>
        <p:spPr>
          <a:xfrm>
            <a:off x="5150844" y="1569440"/>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09663AC-F66D-4D49-B5A6-BF24517937A4}"/>
              </a:ext>
            </a:extLst>
          </p:cNvPr>
          <p:cNvCxnSpPr>
            <a:cxnSpLocks/>
          </p:cNvCxnSpPr>
          <p:nvPr/>
        </p:nvCxnSpPr>
        <p:spPr>
          <a:xfrm flipV="1">
            <a:off x="4267200" y="3429000"/>
            <a:ext cx="2743200" cy="918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93DD302-516A-43EB-8EA7-D9944B08E405}"/>
              </a:ext>
            </a:extLst>
          </p:cNvPr>
          <p:cNvSpPr txBox="1"/>
          <p:nvPr/>
        </p:nvSpPr>
        <p:spPr>
          <a:xfrm>
            <a:off x="7030011" y="3124200"/>
            <a:ext cx="1300356" cy="461665"/>
          </a:xfrm>
          <a:prstGeom prst="rect">
            <a:avLst/>
          </a:prstGeom>
          <a:noFill/>
        </p:spPr>
        <p:txBody>
          <a:bodyPr wrap="none" rtlCol="0">
            <a:spAutoFit/>
          </a:bodyPr>
          <a:lstStyle/>
          <a:p>
            <a:r>
              <a:rPr lang="en-US" sz="2400" dirty="0"/>
              <a:t>P = Q + R</a:t>
            </a:r>
          </a:p>
        </p:txBody>
      </p:sp>
      <p:sp>
        <p:nvSpPr>
          <p:cNvPr id="33" name="Oval 32">
            <a:extLst>
              <a:ext uri="{FF2B5EF4-FFF2-40B4-BE49-F238E27FC236}">
                <a16:creationId xmlns:a16="http://schemas.microsoft.com/office/drawing/2014/main" id="{8C2F6308-569A-49FF-B684-EE016A2D78C5}"/>
              </a:ext>
            </a:extLst>
          </p:cNvPr>
          <p:cNvSpPr/>
          <p:nvPr/>
        </p:nvSpPr>
        <p:spPr>
          <a:xfrm>
            <a:off x="6978304" y="33975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F46A8FBC-00B8-429D-8C55-2827055A3020}"/>
              </a:ext>
            </a:extLst>
          </p:cNvPr>
          <p:cNvCxnSpPr>
            <a:cxnSpLocks/>
          </p:cNvCxnSpPr>
          <p:nvPr/>
        </p:nvCxnSpPr>
        <p:spPr>
          <a:xfrm>
            <a:off x="7010400" y="342519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1933332-C4C6-46A3-A598-2B06EF010E3F}"/>
              </a:ext>
            </a:extLst>
          </p:cNvPr>
          <p:cNvSpPr txBox="1"/>
          <p:nvPr/>
        </p:nvSpPr>
        <p:spPr>
          <a:xfrm>
            <a:off x="6531689" y="4354830"/>
            <a:ext cx="1303562" cy="461665"/>
          </a:xfrm>
          <a:prstGeom prst="rect">
            <a:avLst/>
          </a:prstGeom>
          <a:noFill/>
        </p:spPr>
        <p:txBody>
          <a:bodyPr wrap="none" rtlCol="0">
            <a:spAutoFit/>
          </a:bodyPr>
          <a:lstStyle/>
          <a:p>
            <a:r>
              <a:rPr lang="en-US" sz="2400" dirty="0"/>
              <a:t>Q = (x, 0)</a:t>
            </a:r>
          </a:p>
        </p:txBody>
      </p:sp>
      <p:sp>
        <p:nvSpPr>
          <p:cNvPr id="43" name="Oval 42">
            <a:extLst>
              <a:ext uri="{FF2B5EF4-FFF2-40B4-BE49-F238E27FC236}">
                <a16:creationId xmlns:a16="http://schemas.microsoft.com/office/drawing/2014/main" id="{59A2EB0D-60E3-4A79-87F5-5A5351BA5E77}"/>
              </a:ext>
            </a:extLst>
          </p:cNvPr>
          <p:cNvSpPr/>
          <p:nvPr/>
        </p:nvSpPr>
        <p:spPr>
          <a:xfrm>
            <a:off x="6980489" y="431072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608E8EE-9E77-4806-8F0D-159994D9E2F2}"/>
              </a:ext>
            </a:extLst>
          </p:cNvPr>
          <p:cNvSpPr txBox="1"/>
          <p:nvPr/>
        </p:nvSpPr>
        <p:spPr>
          <a:xfrm>
            <a:off x="2956738" y="3127682"/>
            <a:ext cx="1269899" cy="461665"/>
          </a:xfrm>
          <a:prstGeom prst="rect">
            <a:avLst/>
          </a:prstGeom>
          <a:noFill/>
        </p:spPr>
        <p:txBody>
          <a:bodyPr wrap="none" rtlCol="0">
            <a:spAutoFit/>
          </a:bodyPr>
          <a:lstStyle/>
          <a:p>
            <a:pPr algn="r"/>
            <a:r>
              <a:rPr lang="en-US" sz="2400" dirty="0"/>
              <a:t>R = (0, y)</a:t>
            </a:r>
          </a:p>
        </p:txBody>
      </p:sp>
      <p:cxnSp>
        <p:nvCxnSpPr>
          <p:cNvPr id="35" name="Straight Connector 34">
            <a:extLst>
              <a:ext uri="{FF2B5EF4-FFF2-40B4-BE49-F238E27FC236}">
                <a16:creationId xmlns:a16="http://schemas.microsoft.com/office/drawing/2014/main" id="{1310563B-FE0B-466E-B84A-106D621065D2}"/>
              </a:ext>
            </a:extLst>
          </p:cNvPr>
          <p:cNvCxnSpPr>
            <a:cxnSpLocks/>
          </p:cNvCxnSpPr>
          <p:nvPr/>
        </p:nvCxnSpPr>
        <p:spPr>
          <a:xfrm>
            <a:off x="5185410" y="160401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E1579A6-B704-418E-9325-D2A0A48BE301}"/>
              </a:ext>
            </a:extLst>
          </p:cNvPr>
          <p:cNvSpPr txBox="1"/>
          <p:nvPr/>
        </p:nvSpPr>
        <p:spPr>
          <a:xfrm>
            <a:off x="518791" y="3655545"/>
            <a:ext cx="3086742" cy="461665"/>
          </a:xfrm>
          <a:prstGeom prst="rect">
            <a:avLst/>
          </a:prstGeom>
          <a:noFill/>
        </p:spPr>
        <p:txBody>
          <a:bodyPr wrap="none" rtlCol="0">
            <a:spAutoFit/>
          </a:bodyPr>
          <a:lstStyle/>
          <a:p>
            <a:r>
              <a:rPr lang="en-US" sz="2400" dirty="0"/>
              <a:t>R’ = (-y sin(</a:t>
            </a:r>
            <a:r>
              <a:rPr lang="en-US" sz="2400" dirty="0">
                <a:latin typeface="Symbol" panose="05050102010706020507" pitchFamily="18" charset="2"/>
              </a:rPr>
              <a:t>q</a:t>
            </a:r>
            <a:r>
              <a:rPr lang="en-US" sz="2400" dirty="0"/>
              <a:t>), y cos(</a:t>
            </a:r>
            <a:r>
              <a:rPr lang="en-US" sz="2400" dirty="0">
                <a:latin typeface="Symbol" panose="05050102010706020507" pitchFamily="18" charset="2"/>
              </a:rPr>
              <a:t>q</a:t>
            </a:r>
            <a:r>
              <a:rPr lang="en-US" sz="2400" dirty="0"/>
              <a:t>) )</a:t>
            </a:r>
          </a:p>
        </p:txBody>
      </p:sp>
      <p:sp>
        <p:nvSpPr>
          <p:cNvPr id="37" name="TextBox 36">
            <a:extLst>
              <a:ext uri="{FF2B5EF4-FFF2-40B4-BE49-F238E27FC236}">
                <a16:creationId xmlns:a16="http://schemas.microsoft.com/office/drawing/2014/main" id="{A6FC2E1C-6B7D-4735-9DEA-B047F494B465}"/>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39" name="TextBox 38">
            <a:extLst>
              <a:ext uri="{FF2B5EF4-FFF2-40B4-BE49-F238E27FC236}">
                <a16:creationId xmlns:a16="http://schemas.microsoft.com/office/drawing/2014/main" id="{50ACF1B0-DA56-478D-A86E-FF9E1E2CEAAE}"/>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77858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84440DF-06E4-43B4-AB30-7863681C3F8E}"/>
              </a:ext>
            </a:extLst>
          </p:cNvPr>
          <p:cNvCxnSpPr>
            <a:cxnSpLocks/>
          </p:cNvCxnSpPr>
          <p:nvPr/>
        </p:nvCxnSpPr>
        <p:spPr>
          <a:xfrm>
            <a:off x="3547110" y="379476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500025A-2038-416A-A497-F79E1EF329E7}"/>
              </a:ext>
            </a:extLst>
          </p:cNvPr>
          <p:cNvSpPr/>
          <p:nvPr/>
        </p:nvSpPr>
        <p:spPr>
          <a:xfrm>
            <a:off x="3512260" y="37574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B13B109-77C0-41CD-AD82-96D2561AA289}"/>
              </a:ext>
            </a:extLst>
          </p:cNvPr>
          <p:cNvSpPr txBox="1"/>
          <p:nvPr/>
        </p:nvSpPr>
        <p:spPr>
          <a:xfrm>
            <a:off x="3952875" y="3762375"/>
            <a:ext cx="297410" cy="461665"/>
          </a:xfrm>
          <a:prstGeom prst="rect">
            <a:avLst/>
          </a:prstGeom>
          <a:noFill/>
        </p:spPr>
        <p:txBody>
          <a:bodyPr wrap="square" rtlCol="0">
            <a:spAutoFit/>
          </a:bodyPr>
          <a:lstStyle/>
          <a:p>
            <a:r>
              <a:rPr lang="en-US" sz="2400" dirty="0">
                <a:solidFill>
                  <a:srgbClr val="00B0F0"/>
                </a:solidFill>
                <a:latin typeface="Symbol" panose="05050102010706020507" pitchFamily="18" charset="2"/>
              </a:rPr>
              <a:t>q</a:t>
            </a:r>
          </a:p>
        </p:txBody>
      </p:sp>
      <p:sp>
        <p:nvSpPr>
          <p:cNvPr id="47" name="TextBox 46">
            <a:extLst>
              <a:ext uri="{FF2B5EF4-FFF2-40B4-BE49-F238E27FC236}">
                <a16:creationId xmlns:a16="http://schemas.microsoft.com/office/drawing/2014/main" id="{5292F361-DFEE-4143-8A38-9219ACF1358B}"/>
              </a:ext>
            </a:extLst>
          </p:cNvPr>
          <p:cNvSpPr txBox="1"/>
          <p:nvPr/>
        </p:nvSpPr>
        <p:spPr>
          <a:xfrm>
            <a:off x="3564151" y="3882406"/>
            <a:ext cx="324128" cy="461665"/>
          </a:xfrm>
          <a:prstGeom prst="rect">
            <a:avLst/>
          </a:prstGeom>
          <a:noFill/>
        </p:spPr>
        <p:txBody>
          <a:bodyPr wrap="none" rtlCol="0">
            <a:spAutoFit/>
          </a:bodyPr>
          <a:lstStyle/>
          <a:p>
            <a:r>
              <a:rPr lang="en-US" sz="2400" dirty="0"/>
              <a:t>y</a:t>
            </a:r>
          </a:p>
        </p:txBody>
      </p:sp>
      <p:cxnSp>
        <p:nvCxnSpPr>
          <p:cNvPr id="22" name="Straight Connector 21">
            <a:extLst>
              <a:ext uri="{FF2B5EF4-FFF2-40B4-BE49-F238E27FC236}">
                <a16:creationId xmlns:a16="http://schemas.microsoft.com/office/drawing/2014/main" id="{78310716-6264-48D4-ADC0-A8A57B6F9C5F}"/>
              </a:ext>
            </a:extLst>
          </p:cNvPr>
          <p:cNvCxnSpPr>
            <a:cxnSpLocks/>
          </p:cNvCxnSpPr>
          <p:nvPr/>
        </p:nvCxnSpPr>
        <p:spPr>
          <a:xfrm flipV="1">
            <a:off x="4269104" y="3788900"/>
            <a:ext cx="558" cy="573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2373A0-1926-475C-A280-658315E54F92}"/>
              </a:ext>
            </a:extLst>
          </p:cNvPr>
          <p:cNvCxnSpPr>
            <a:cxnSpLocks/>
          </p:cNvCxnSpPr>
          <p:nvPr/>
        </p:nvCxnSpPr>
        <p:spPr>
          <a:xfrm flipV="1">
            <a:off x="4265295" y="2175510"/>
            <a:ext cx="1624965" cy="2171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DBED62-32F3-49B7-8CD6-39E424918EEA}"/>
              </a:ext>
            </a:extLst>
          </p:cNvPr>
          <p:cNvSpPr txBox="1"/>
          <p:nvPr/>
        </p:nvSpPr>
        <p:spPr>
          <a:xfrm>
            <a:off x="4529870" y="3838582"/>
            <a:ext cx="344966" cy="461665"/>
          </a:xfrm>
          <a:prstGeom prst="rect">
            <a:avLst/>
          </a:prstGeom>
          <a:noFill/>
        </p:spPr>
        <p:txBody>
          <a:bodyPr wrap="none" rtlCol="0">
            <a:spAutoFit/>
          </a:bodyPr>
          <a:lstStyle/>
          <a:p>
            <a:r>
              <a:rPr lang="en-US" sz="2400" dirty="0">
                <a:solidFill>
                  <a:srgbClr val="FF0000"/>
                </a:solidFill>
                <a:latin typeface="Symbol" panose="05050102010706020507" pitchFamily="18" charset="2"/>
              </a:rPr>
              <a:t>q</a:t>
            </a:r>
          </a:p>
        </p:txBody>
      </p:sp>
      <p:sp>
        <p:nvSpPr>
          <p:cNvPr id="25" name="TextBox 24">
            <a:extLst>
              <a:ext uri="{FF2B5EF4-FFF2-40B4-BE49-F238E27FC236}">
                <a16:creationId xmlns:a16="http://schemas.microsoft.com/office/drawing/2014/main" id="{D87F4B81-C572-48DB-BAA8-E2F5E45E55CB}"/>
              </a:ext>
            </a:extLst>
          </p:cNvPr>
          <p:cNvSpPr txBox="1"/>
          <p:nvPr/>
        </p:nvSpPr>
        <p:spPr>
          <a:xfrm>
            <a:off x="5904278" y="1824308"/>
            <a:ext cx="3023841" cy="461665"/>
          </a:xfrm>
          <a:prstGeom prst="rect">
            <a:avLst/>
          </a:prstGeom>
          <a:noFill/>
        </p:spPr>
        <p:txBody>
          <a:bodyPr wrap="none" rtlCol="0">
            <a:spAutoFit/>
          </a:bodyPr>
          <a:lstStyle/>
          <a:p>
            <a:r>
              <a:rPr lang="en-US" sz="2400" dirty="0"/>
              <a:t>Q’ = (x cos(</a:t>
            </a:r>
            <a:r>
              <a:rPr lang="en-US" sz="2400" dirty="0">
                <a:latin typeface="Symbol" panose="05050102010706020507" pitchFamily="18" charset="2"/>
              </a:rPr>
              <a:t>q</a:t>
            </a:r>
            <a:r>
              <a:rPr lang="en-US" sz="2400" dirty="0"/>
              <a:t>), x sin(</a:t>
            </a:r>
            <a:r>
              <a:rPr lang="en-US" sz="2400" dirty="0">
                <a:latin typeface="Symbol" panose="05050102010706020507" pitchFamily="18" charset="2"/>
              </a:rPr>
              <a:t>q</a:t>
            </a:r>
            <a:r>
              <a:rPr lang="en-US" sz="2400" dirty="0"/>
              <a:t>) )</a:t>
            </a:r>
          </a:p>
        </p:txBody>
      </p:sp>
      <p:sp>
        <p:nvSpPr>
          <p:cNvPr id="19" name="Oval 18">
            <a:extLst>
              <a:ext uri="{FF2B5EF4-FFF2-40B4-BE49-F238E27FC236}">
                <a16:creationId xmlns:a16="http://schemas.microsoft.com/office/drawing/2014/main" id="{016429A8-4595-46F3-8D4E-2FAFC59E2CE3}"/>
              </a:ext>
            </a:extLst>
          </p:cNvPr>
          <p:cNvSpPr/>
          <p:nvPr/>
        </p:nvSpPr>
        <p:spPr>
          <a:xfrm>
            <a:off x="5873929" y="212740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D9963C8-8E18-4C59-BBEA-00C8CC5AE471}"/>
              </a:ext>
            </a:extLst>
          </p:cNvPr>
          <p:cNvCxnSpPr>
            <a:cxnSpLocks/>
          </p:cNvCxnSpPr>
          <p:nvPr/>
        </p:nvCxnSpPr>
        <p:spPr>
          <a:xfrm flipV="1">
            <a:off x="4267200" y="1609724"/>
            <a:ext cx="914400" cy="2738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3EA1F98-9E49-49D8-97EB-CADF97D218C5}"/>
              </a:ext>
            </a:extLst>
          </p:cNvPr>
          <p:cNvSpPr txBox="1"/>
          <p:nvPr/>
        </p:nvSpPr>
        <p:spPr>
          <a:xfrm>
            <a:off x="5181320" y="1236811"/>
            <a:ext cx="6906186" cy="461665"/>
          </a:xfrm>
          <a:prstGeom prst="rect">
            <a:avLst/>
          </a:prstGeom>
          <a:noFill/>
        </p:spPr>
        <p:txBody>
          <a:bodyPr wrap="none" rtlCol="0">
            <a:spAutoFit/>
          </a:bodyPr>
          <a:lstStyle/>
          <a:p>
            <a:r>
              <a:rPr lang="en-US" sz="2400" dirty="0"/>
              <a:t>P’ = Q’ + R’ = (x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y sin(</a:t>
            </a:r>
            <a:r>
              <a:rPr lang="en-US" sz="2400" dirty="0">
                <a:latin typeface="Symbol" panose="05050102010706020507" pitchFamily="18" charset="2"/>
              </a:rPr>
              <a:t>q), </a:t>
            </a:r>
            <a:r>
              <a:rPr lang="en-US" sz="2400" dirty="0"/>
              <a:t>x sin(</a:t>
            </a:r>
            <a:r>
              <a:rPr lang="en-US" sz="2400" dirty="0">
                <a:latin typeface="Symbol" panose="05050102010706020507" pitchFamily="18" charset="2"/>
              </a:rPr>
              <a:t>q</a:t>
            </a:r>
            <a:r>
              <a:rPr lang="en-US" sz="2400" dirty="0"/>
              <a:t>)  + y cos(</a:t>
            </a:r>
            <a:r>
              <a:rPr lang="en-US" sz="2400" dirty="0">
                <a:latin typeface="Symbol" panose="05050102010706020507" pitchFamily="18" charset="2"/>
              </a:rPr>
              <a:t>q</a:t>
            </a:r>
            <a:r>
              <a:rPr lang="en-US" sz="2400" dirty="0"/>
              <a:t>) ) </a:t>
            </a:r>
          </a:p>
        </p:txBody>
      </p:sp>
      <p:sp>
        <p:nvSpPr>
          <p:cNvPr id="27" name="TextBox 26">
            <a:extLst>
              <a:ext uri="{FF2B5EF4-FFF2-40B4-BE49-F238E27FC236}">
                <a16:creationId xmlns:a16="http://schemas.microsoft.com/office/drawing/2014/main" id="{BCA4680F-3D73-4F43-9788-9D3E3CDA5D4A}"/>
              </a:ext>
            </a:extLst>
          </p:cNvPr>
          <p:cNvSpPr txBox="1"/>
          <p:nvPr/>
        </p:nvSpPr>
        <p:spPr>
          <a:xfrm>
            <a:off x="4556540" y="3588106"/>
            <a:ext cx="344966" cy="461665"/>
          </a:xfrm>
          <a:prstGeom prst="rect">
            <a:avLst/>
          </a:prstGeom>
          <a:noFill/>
        </p:spPr>
        <p:txBody>
          <a:bodyPr wrap="none" rtlCol="0">
            <a:spAutoFit/>
          </a:bodyPr>
          <a:lstStyle/>
          <a:p>
            <a:r>
              <a:rPr lang="en-US" sz="2400" dirty="0">
                <a:latin typeface="Symbol" panose="05050102010706020507" pitchFamily="18" charset="2"/>
              </a:rPr>
              <a:t>q</a:t>
            </a:r>
          </a:p>
        </p:txBody>
      </p:sp>
      <p:sp>
        <p:nvSpPr>
          <p:cNvPr id="28" name="Oval 27">
            <a:extLst>
              <a:ext uri="{FF2B5EF4-FFF2-40B4-BE49-F238E27FC236}">
                <a16:creationId xmlns:a16="http://schemas.microsoft.com/office/drawing/2014/main" id="{28E36452-B41C-4D8F-A733-7B71D8DF430A}"/>
              </a:ext>
            </a:extLst>
          </p:cNvPr>
          <p:cNvSpPr/>
          <p:nvPr/>
        </p:nvSpPr>
        <p:spPr>
          <a:xfrm>
            <a:off x="5150844" y="1569440"/>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09663AC-F66D-4D49-B5A6-BF24517937A4}"/>
              </a:ext>
            </a:extLst>
          </p:cNvPr>
          <p:cNvCxnSpPr>
            <a:cxnSpLocks/>
          </p:cNvCxnSpPr>
          <p:nvPr/>
        </p:nvCxnSpPr>
        <p:spPr>
          <a:xfrm flipV="1">
            <a:off x="4267200" y="3429000"/>
            <a:ext cx="2743200" cy="918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93DD302-516A-43EB-8EA7-D9944B08E405}"/>
              </a:ext>
            </a:extLst>
          </p:cNvPr>
          <p:cNvSpPr txBox="1"/>
          <p:nvPr/>
        </p:nvSpPr>
        <p:spPr>
          <a:xfrm>
            <a:off x="7030011" y="3124200"/>
            <a:ext cx="1300356" cy="461665"/>
          </a:xfrm>
          <a:prstGeom prst="rect">
            <a:avLst/>
          </a:prstGeom>
          <a:noFill/>
        </p:spPr>
        <p:txBody>
          <a:bodyPr wrap="none" rtlCol="0">
            <a:spAutoFit/>
          </a:bodyPr>
          <a:lstStyle/>
          <a:p>
            <a:r>
              <a:rPr lang="en-US" sz="2400" dirty="0"/>
              <a:t>P = Q + R</a:t>
            </a:r>
          </a:p>
        </p:txBody>
      </p:sp>
      <p:sp>
        <p:nvSpPr>
          <p:cNvPr id="33" name="Oval 32">
            <a:extLst>
              <a:ext uri="{FF2B5EF4-FFF2-40B4-BE49-F238E27FC236}">
                <a16:creationId xmlns:a16="http://schemas.microsoft.com/office/drawing/2014/main" id="{8C2F6308-569A-49FF-B684-EE016A2D78C5}"/>
              </a:ext>
            </a:extLst>
          </p:cNvPr>
          <p:cNvSpPr/>
          <p:nvPr/>
        </p:nvSpPr>
        <p:spPr>
          <a:xfrm>
            <a:off x="6978304" y="33975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F46A8FBC-00B8-429D-8C55-2827055A3020}"/>
              </a:ext>
            </a:extLst>
          </p:cNvPr>
          <p:cNvCxnSpPr>
            <a:cxnSpLocks/>
          </p:cNvCxnSpPr>
          <p:nvPr/>
        </p:nvCxnSpPr>
        <p:spPr>
          <a:xfrm>
            <a:off x="7010400" y="342519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1933332-C4C6-46A3-A598-2B06EF010E3F}"/>
              </a:ext>
            </a:extLst>
          </p:cNvPr>
          <p:cNvSpPr txBox="1"/>
          <p:nvPr/>
        </p:nvSpPr>
        <p:spPr>
          <a:xfrm>
            <a:off x="6531689" y="4354830"/>
            <a:ext cx="1303562" cy="461665"/>
          </a:xfrm>
          <a:prstGeom prst="rect">
            <a:avLst/>
          </a:prstGeom>
          <a:noFill/>
        </p:spPr>
        <p:txBody>
          <a:bodyPr wrap="none" rtlCol="0">
            <a:spAutoFit/>
          </a:bodyPr>
          <a:lstStyle/>
          <a:p>
            <a:r>
              <a:rPr lang="en-US" sz="2400" dirty="0"/>
              <a:t>Q = (x, 0)</a:t>
            </a:r>
          </a:p>
        </p:txBody>
      </p:sp>
      <p:sp>
        <p:nvSpPr>
          <p:cNvPr id="43" name="Oval 42">
            <a:extLst>
              <a:ext uri="{FF2B5EF4-FFF2-40B4-BE49-F238E27FC236}">
                <a16:creationId xmlns:a16="http://schemas.microsoft.com/office/drawing/2014/main" id="{59A2EB0D-60E3-4A79-87F5-5A5351BA5E77}"/>
              </a:ext>
            </a:extLst>
          </p:cNvPr>
          <p:cNvSpPr/>
          <p:nvPr/>
        </p:nvSpPr>
        <p:spPr>
          <a:xfrm>
            <a:off x="6980489" y="431072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608E8EE-9E77-4806-8F0D-159994D9E2F2}"/>
              </a:ext>
            </a:extLst>
          </p:cNvPr>
          <p:cNvSpPr txBox="1"/>
          <p:nvPr/>
        </p:nvSpPr>
        <p:spPr>
          <a:xfrm>
            <a:off x="2956738" y="3127682"/>
            <a:ext cx="1269899" cy="461665"/>
          </a:xfrm>
          <a:prstGeom prst="rect">
            <a:avLst/>
          </a:prstGeom>
          <a:noFill/>
        </p:spPr>
        <p:txBody>
          <a:bodyPr wrap="none" rtlCol="0">
            <a:spAutoFit/>
          </a:bodyPr>
          <a:lstStyle/>
          <a:p>
            <a:pPr algn="r"/>
            <a:r>
              <a:rPr lang="en-US" sz="2400" dirty="0"/>
              <a:t>R = (0, y)</a:t>
            </a:r>
          </a:p>
        </p:txBody>
      </p:sp>
      <p:cxnSp>
        <p:nvCxnSpPr>
          <p:cNvPr id="35" name="Straight Connector 34">
            <a:extLst>
              <a:ext uri="{FF2B5EF4-FFF2-40B4-BE49-F238E27FC236}">
                <a16:creationId xmlns:a16="http://schemas.microsoft.com/office/drawing/2014/main" id="{1310563B-FE0B-466E-B84A-106D621065D2}"/>
              </a:ext>
            </a:extLst>
          </p:cNvPr>
          <p:cNvCxnSpPr>
            <a:cxnSpLocks/>
          </p:cNvCxnSpPr>
          <p:nvPr/>
        </p:nvCxnSpPr>
        <p:spPr>
          <a:xfrm>
            <a:off x="5185410" y="160401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1EFEDA7-DBBD-48FA-B662-2E075594BED0}"/>
              </a:ext>
            </a:extLst>
          </p:cNvPr>
          <p:cNvSpPr txBox="1"/>
          <p:nvPr/>
        </p:nvSpPr>
        <p:spPr>
          <a:xfrm>
            <a:off x="518791" y="3655545"/>
            <a:ext cx="3086742" cy="461665"/>
          </a:xfrm>
          <a:prstGeom prst="rect">
            <a:avLst/>
          </a:prstGeom>
          <a:noFill/>
        </p:spPr>
        <p:txBody>
          <a:bodyPr wrap="none" rtlCol="0">
            <a:spAutoFit/>
          </a:bodyPr>
          <a:lstStyle/>
          <a:p>
            <a:r>
              <a:rPr lang="en-US" sz="2400" dirty="0"/>
              <a:t>R’ = (-y sin(</a:t>
            </a:r>
            <a:r>
              <a:rPr lang="en-US" sz="2400" dirty="0">
                <a:latin typeface="Symbol" panose="05050102010706020507" pitchFamily="18" charset="2"/>
              </a:rPr>
              <a:t>q</a:t>
            </a:r>
            <a:r>
              <a:rPr lang="en-US" sz="2400" dirty="0"/>
              <a:t>), y cos(</a:t>
            </a:r>
            <a:r>
              <a:rPr lang="en-US" sz="2400" dirty="0">
                <a:latin typeface="Symbol" panose="05050102010706020507" pitchFamily="18" charset="2"/>
              </a:rPr>
              <a:t>q</a:t>
            </a:r>
            <a:r>
              <a:rPr lang="en-US" sz="2400" dirty="0"/>
              <a:t>) )</a:t>
            </a:r>
          </a:p>
        </p:txBody>
      </p:sp>
      <p:sp>
        <p:nvSpPr>
          <p:cNvPr id="36" name="TextBox 35">
            <a:extLst>
              <a:ext uri="{FF2B5EF4-FFF2-40B4-BE49-F238E27FC236}">
                <a16:creationId xmlns:a16="http://schemas.microsoft.com/office/drawing/2014/main" id="{9C450551-F987-429F-B8D2-1D2AE45151AA}"/>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39" name="TextBox 38">
            <a:extLst>
              <a:ext uri="{FF2B5EF4-FFF2-40B4-BE49-F238E27FC236}">
                <a16:creationId xmlns:a16="http://schemas.microsoft.com/office/drawing/2014/main" id="{F8355137-F757-4B7F-9E19-64643686525D}"/>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3596542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84440DF-06E4-43B4-AB30-7863681C3F8E}"/>
              </a:ext>
            </a:extLst>
          </p:cNvPr>
          <p:cNvCxnSpPr>
            <a:cxnSpLocks/>
          </p:cNvCxnSpPr>
          <p:nvPr/>
        </p:nvCxnSpPr>
        <p:spPr>
          <a:xfrm>
            <a:off x="3547110" y="379476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500025A-2038-416A-A497-F79E1EF329E7}"/>
              </a:ext>
            </a:extLst>
          </p:cNvPr>
          <p:cNvSpPr/>
          <p:nvPr/>
        </p:nvSpPr>
        <p:spPr>
          <a:xfrm>
            <a:off x="3512260" y="37574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B13B109-77C0-41CD-AD82-96D2561AA289}"/>
              </a:ext>
            </a:extLst>
          </p:cNvPr>
          <p:cNvSpPr txBox="1"/>
          <p:nvPr/>
        </p:nvSpPr>
        <p:spPr>
          <a:xfrm>
            <a:off x="3952875" y="3762375"/>
            <a:ext cx="297410" cy="461665"/>
          </a:xfrm>
          <a:prstGeom prst="rect">
            <a:avLst/>
          </a:prstGeom>
          <a:noFill/>
        </p:spPr>
        <p:txBody>
          <a:bodyPr wrap="square" rtlCol="0">
            <a:spAutoFit/>
          </a:bodyPr>
          <a:lstStyle/>
          <a:p>
            <a:r>
              <a:rPr lang="en-US" sz="2400" dirty="0">
                <a:solidFill>
                  <a:srgbClr val="00B0F0"/>
                </a:solidFill>
                <a:latin typeface="Symbol" panose="05050102010706020507" pitchFamily="18" charset="2"/>
              </a:rPr>
              <a:t>q</a:t>
            </a:r>
          </a:p>
        </p:txBody>
      </p:sp>
      <p:sp>
        <p:nvSpPr>
          <p:cNvPr id="47" name="TextBox 46">
            <a:extLst>
              <a:ext uri="{FF2B5EF4-FFF2-40B4-BE49-F238E27FC236}">
                <a16:creationId xmlns:a16="http://schemas.microsoft.com/office/drawing/2014/main" id="{5292F361-DFEE-4143-8A38-9219ACF1358B}"/>
              </a:ext>
            </a:extLst>
          </p:cNvPr>
          <p:cNvSpPr txBox="1"/>
          <p:nvPr/>
        </p:nvSpPr>
        <p:spPr>
          <a:xfrm>
            <a:off x="3564151" y="3882406"/>
            <a:ext cx="324128" cy="461665"/>
          </a:xfrm>
          <a:prstGeom prst="rect">
            <a:avLst/>
          </a:prstGeom>
          <a:noFill/>
        </p:spPr>
        <p:txBody>
          <a:bodyPr wrap="none" rtlCol="0">
            <a:spAutoFit/>
          </a:bodyPr>
          <a:lstStyle/>
          <a:p>
            <a:r>
              <a:rPr lang="en-US" sz="2400" dirty="0"/>
              <a:t>y</a:t>
            </a:r>
          </a:p>
        </p:txBody>
      </p:sp>
      <p:cxnSp>
        <p:nvCxnSpPr>
          <p:cNvPr id="22" name="Straight Connector 21">
            <a:extLst>
              <a:ext uri="{FF2B5EF4-FFF2-40B4-BE49-F238E27FC236}">
                <a16:creationId xmlns:a16="http://schemas.microsoft.com/office/drawing/2014/main" id="{78310716-6264-48D4-ADC0-A8A57B6F9C5F}"/>
              </a:ext>
            </a:extLst>
          </p:cNvPr>
          <p:cNvCxnSpPr>
            <a:cxnSpLocks/>
          </p:cNvCxnSpPr>
          <p:nvPr/>
        </p:nvCxnSpPr>
        <p:spPr>
          <a:xfrm flipV="1">
            <a:off x="4269104" y="3788900"/>
            <a:ext cx="558" cy="573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2373A0-1926-475C-A280-658315E54F92}"/>
              </a:ext>
            </a:extLst>
          </p:cNvPr>
          <p:cNvCxnSpPr>
            <a:cxnSpLocks/>
          </p:cNvCxnSpPr>
          <p:nvPr/>
        </p:nvCxnSpPr>
        <p:spPr>
          <a:xfrm flipV="1">
            <a:off x="4265295" y="2175510"/>
            <a:ext cx="1624965" cy="2171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DBED62-32F3-49B7-8CD6-39E424918EEA}"/>
              </a:ext>
            </a:extLst>
          </p:cNvPr>
          <p:cNvSpPr txBox="1"/>
          <p:nvPr/>
        </p:nvSpPr>
        <p:spPr>
          <a:xfrm>
            <a:off x="4529870" y="3838582"/>
            <a:ext cx="344966" cy="461665"/>
          </a:xfrm>
          <a:prstGeom prst="rect">
            <a:avLst/>
          </a:prstGeom>
          <a:noFill/>
        </p:spPr>
        <p:txBody>
          <a:bodyPr wrap="none" rtlCol="0">
            <a:spAutoFit/>
          </a:bodyPr>
          <a:lstStyle/>
          <a:p>
            <a:r>
              <a:rPr lang="en-US" sz="2400" dirty="0">
                <a:solidFill>
                  <a:srgbClr val="FF0000"/>
                </a:solidFill>
                <a:latin typeface="Symbol" panose="05050102010706020507" pitchFamily="18" charset="2"/>
              </a:rPr>
              <a:t>q</a:t>
            </a:r>
          </a:p>
        </p:txBody>
      </p:sp>
      <p:sp>
        <p:nvSpPr>
          <p:cNvPr id="25" name="TextBox 24">
            <a:extLst>
              <a:ext uri="{FF2B5EF4-FFF2-40B4-BE49-F238E27FC236}">
                <a16:creationId xmlns:a16="http://schemas.microsoft.com/office/drawing/2014/main" id="{D87F4B81-C572-48DB-BAA8-E2F5E45E55CB}"/>
              </a:ext>
            </a:extLst>
          </p:cNvPr>
          <p:cNvSpPr txBox="1"/>
          <p:nvPr/>
        </p:nvSpPr>
        <p:spPr>
          <a:xfrm>
            <a:off x="5904278" y="1824308"/>
            <a:ext cx="3023841" cy="461665"/>
          </a:xfrm>
          <a:prstGeom prst="rect">
            <a:avLst/>
          </a:prstGeom>
          <a:noFill/>
        </p:spPr>
        <p:txBody>
          <a:bodyPr wrap="none" rtlCol="0">
            <a:spAutoFit/>
          </a:bodyPr>
          <a:lstStyle/>
          <a:p>
            <a:r>
              <a:rPr lang="en-US" sz="2400" dirty="0"/>
              <a:t>Q’ = (x cos(</a:t>
            </a:r>
            <a:r>
              <a:rPr lang="en-US" sz="2400" dirty="0">
                <a:latin typeface="Symbol" panose="05050102010706020507" pitchFamily="18" charset="2"/>
              </a:rPr>
              <a:t>q</a:t>
            </a:r>
            <a:r>
              <a:rPr lang="en-US" sz="2400" dirty="0"/>
              <a:t>), x sin(</a:t>
            </a:r>
            <a:r>
              <a:rPr lang="en-US" sz="2400" dirty="0">
                <a:latin typeface="Symbol" panose="05050102010706020507" pitchFamily="18" charset="2"/>
              </a:rPr>
              <a:t>q</a:t>
            </a:r>
            <a:r>
              <a:rPr lang="en-US" sz="2400" dirty="0"/>
              <a:t>) )</a:t>
            </a:r>
          </a:p>
        </p:txBody>
      </p:sp>
      <p:sp>
        <p:nvSpPr>
          <p:cNvPr id="19" name="Oval 18">
            <a:extLst>
              <a:ext uri="{FF2B5EF4-FFF2-40B4-BE49-F238E27FC236}">
                <a16:creationId xmlns:a16="http://schemas.microsoft.com/office/drawing/2014/main" id="{016429A8-4595-46F3-8D4E-2FAFC59E2CE3}"/>
              </a:ext>
            </a:extLst>
          </p:cNvPr>
          <p:cNvSpPr/>
          <p:nvPr/>
        </p:nvSpPr>
        <p:spPr>
          <a:xfrm>
            <a:off x="5873929" y="212740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D9963C8-8E18-4C59-BBEA-00C8CC5AE471}"/>
              </a:ext>
            </a:extLst>
          </p:cNvPr>
          <p:cNvCxnSpPr>
            <a:cxnSpLocks/>
          </p:cNvCxnSpPr>
          <p:nvPr/>
        </p:nvCxnSpPr>
        <p:spPr>
          <a:xfrm flipV="1">
            <a:off x="4267200" y="1609724"/>
            <a:ext cx="914400" cy="2738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3EA1F98-9E49-49D8-97EB-CADF97D218C5}"/>
              </a:ext>
            </a:extLst>
          </p:cNvPr>
          <p:cNvSpPr txBox="1"/>
          <p:nvPr/>
        </p:nvSpPr>
        <p:spPr>
          <a:xfrm>
            <a:off x="5181320" y="1236811"/>
            <a:ext cx="6592446" cy="461665"/>
          </a:xfrm>
          <a:prstGeom prst="rect">
            <a:avLst/>
          </a:prstGeom>
          <a:noFill/>
        </p:spPr>
        <p:txBody>
          <a:bodyPr wrap="none" rtlCol="0">
            <a:spAutoFit/>
          </a:bodyPr>
          <a:lstStyle/>
          <a:p>
            <a:r>
              <a:rPr lang="en-US" sz="2400" dirty="0"/>
              <a:t>P’ = (x’, y’) = (x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y sin(</a:t>
            </a:r>
            <a:r>
              <a:rPr lang="en-US" sz="2400" dirty="0">
                <a:latin typeface="Symbol" panose="05050102010706020507" pitchFamily="18" charset="2"/>
              </a:rPr>
              <a:t>q), </a:t>
            </a:r>
            <a:r>
              <a:rPr lang="en-US" sz="2400" dirty="0"/>
              <a:t>x sin(</a:t>
            </a:r>
            <a:r>
              <a:rPr lang="en-US" sz="2400" dirty="0">
                <a:latin typeface="Symbol" panose="05050102010706020507" pitchFamily="18" charset="2"/>
              </a:rPr>
              <a:t>q</a:t>
            </a:r>
            <a:r>
              <a:rPr lang="en-US" sz="2400" dirty="0"/>
              <a:t>)  + y cos(</a:t>
            </a:r>
            <a:r>
              <a:rPr lang="en-US" sz="2400" dirty="0">
                <a:latin typeface="Symbol" panose="05050102010706020507" pitchFamily="18" charset="2"/>
              </a:rPr>
              <a:t>q</a:t>
            </a:r>
            <a:r>
              <a:rPr lang="en-US" sz="2400" dirty="0"/>
              <a:t>) ) </a:t>
            </a:r>
          </a:p>
        </p:txBody>
      </p:sp>
      <p:sp>
        <p:nvSpPr>
          <p:cNvPr id="27" name="TextBox 26">
            <a:extLst>
              <a:ext uri="{FF2B5EF4-FFF2-40B4-BE49-F238E27FC236}">
                <a16:creationId xmlns:a16="http://schemas.microsoft.com/office/drawing/2014/main" id="{BCA4680F-3D73-4F43-9788-9D3E3CDA5D4A}"/>
              </a:ext>
            </a:extLst>
          </p:cNvPr>
          <p:cNvSpPr txBox="1"/>
          <p:nvPr/>
        </p:nvSpPr>
        <p:spPr>
          <a:xfrm>
            <a:off x="4556540" y="3588106"/>
            <a:ext cx="344966" cy="461665"/>
          </a:xfrm>
          <a:prstGeom prst="rect">
            <a:avLst/>
          </a:prstGeom>
          <a:noFill/>
        </p:spPr>
        <p:txBody>
          <a:bodyPr wrap="none" rtlCol="0">
            <a:spAutoFit/>
          </a:bodyPr>
          <a:lstStyle/>
          <a:p>
            <a:r>
              <a:rPr lang="en-US" sz="2400" dirty="0">
                <a:latin typeface="Symbol" panose="05050102010706020507" pitchFamily="18" charset="2"/>
              </a:rPr>
              <a:t>q</a:t>
            </a:r>
          </a:p>
        </p:txBody>
      </p:sp>
      <p:sp>
        <p:nvSpPr>
          <p:cNvPr id="28" name="Oval 27">
            <a:extLst>
              <a:ext uri="{FF2B5EF4-FFF2-40B4-BE49-F238E27FC236}">
                <a16:creationId xmlns:a16="http://schemas.microsoft.com/office/drawing/2014/main" id="{28E36452-B41C-4D8F-A733-7B71D8DF430A}"/>
              </a:ext>
            </a:extLst>
          </p:cNvPr>
          <p:cNvSpPr/>
          <p:nvPr/>
        </p:nvSpPr>
        <p:spPr>
          <a:xfrm>
            <a:off x="5150844" y="1569440"/>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09663AC-F66D-4D49-B5A6-BF24517937A4}"/>
              </a:ext>
            </a:extLst>
          </p:cNvPr>
          <p:cNvCxnSpPr>
            <a:cxnSpLocks/>
          </p:cNvCxnSpPr>
          <p:nvPr/>
        </p:nvCxnSpPr>
        <p:spPr>
          <a:xfrm flipV="1">
            <a:off x="4267200" y="3429000"/>
            <a:ext cx="2743200" cy="918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93DD302-516A-43EB-8EA7-D9944B08E405}"/>
              </a:ext>
            </a:extLst>
          </p:cNvPr>
          <p:cNvSpPr txBox="1"/>
          <p:nvPr/>
        </p:nvSpPr>
        <p:spPr>
          <a:xfrm>
            <a:off x="7030011" y="3124200"/>
            <a:ext cx="1239442" cy="461665"/>
          </a:xfrm>
          <a:prstGeom prst="rect">
            <a:avLst/>
          </a:prstGeom>
          <a:noFill/>
        </p:spPr>
        <p:txBody>
          <a:bodyPr wrap="none" rtlCol="0">
            <a:spAutoFit/>
          </a:bodyPr>
          <a:lstStyle/>
          <a:p>
            <a:r>
              <a:rPr lang="en-US" sz="2400" dirty="0"/>
              <a:t>P = (x, y)</a:t>
            </a:r>
          </a:p>
        </p:txBody>
      </p:sp>
      <p:sp>
        <p:nvSpPr>
          <p:cNvPr id="33" name="Oval 32">
            <a:extLst>
              <a:ext uri="{FF2B5EF4-FFF2-40B4-BE49-F238E27FC236}">
                <a16:creationId xmlns:a16="http://schemas.microsoft.com/office/drawing/2014/main" id="{8C2F6308-569A-49FF-B684-EE016A2D78C5}"/>
              </a:ext>
            </a:extLst>
          </p:cNvPr>
          <p:cNvSpPr/>
          <p:nvPr/>
        </p:nvSpPr>
        <p:spPr>
          <a:xfrm>
            <a:off x="6978304" y="33975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F46A8FBC-00B8-429D-8C55-2827055A3020}"/>
              </a:ext>
            </a:extLst>
          </p:cNvPr>
          <p:cNvCxnSpPr>
            <a:cxnSpLocks/>
          </p:cNvCxnSpPr>
          <p:nvPr/>
        </p:nvCxnSpPr>
        <p:spPr>
          <a:xfrm>
            <a:off x="7010400" y="342519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1933332-C4C6-46A3-A598-2B06EF010E3F}"/>
              </a:ext>
            </a:extLst>
          </p:cNvPr>
          <p:cNvSpPr txBox="1"/>
          <p:nvPr/>
        </p:nvSpPr>
        <p:spPr>
          <a:xfrm>
            <a:off x="6531689" y="4354830"/>
            <a:ext cx="1303562" cy="461665"/>
          </a:xfrm>
          <a:prstGeom prst="rect">
            <a:avLst/>
          </a:prstGeom>
          <a:noFill/>
        </p:spPr>
        <p:txBody>
          <a:bodyPr wrap="none" rtlCol="0">
            <a:spAutoFit/>
          </a:bodyPr>
          <a:lstStyle/>
          <a:p>
            <a:r>
              <a:rPr lang="en-US" sz="2400" dirty="0"/>
              <a:t>Q = (x, 0)</a:t>
            </a:r>
          </a:p>
        </p:txBody>
      </p:sp>
      <p:sp>
        <p:nvSpPr>
          <p:cNvPr id="43" name="Oval 42">
            <a:extLst>
              <a:ext uri="{FF2B5EF4-FFF2-40B4-BE49-F238E27FC236}">
                <a16:creationId xmlns:a16="http://schemas.microsoft.com/office/drawing/2014/main" id="{59A2EB0D-60E3-4A79-87F5-5A5351BA5E77}"/>
              </a:ext>
            </a:extLst>
          </p:cNvPr>
          <p:cNvSpPr/>
          <p:nvPr/>
        </p:nvSpPr>
        <p:spPr>
          <a:xfrm>
            <a:off x="6980489" y="431072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608E8EE-9E77-4806-8F0D-159994D9E2F2}"/>
              </a:ext>
            </a:extLst>
          </p:cNvPr>
          <p:cNvSpPr txBox="1"/>
          <p:nvPr/>
        </p:nvSpPr>
        <p:spPr>
          <a:xfrm>
            <a:off x="2956738" y="3127682"/>
            <a:ext cx="1269899" cy="461665"/>
          </a:xfrm>
          <a:prstGeom prst="rect">
            <a:avLst/>
          </a:prstGeom>
          <a:noFill/>
        </p:spPr>
        <p:txBody>
          <a:bodyPr wrap="none" rtlCol="0">
            <a:spAutoFit/>
          </a:bodyPr>
          <a:lstStyle/>
          <a:p>
            <a:pPr algn="r"/>
            <a:r>
              <a:rPr lang="en-US" sz="2400" dirty="0"/>
              <a:t>R = (0, y)</a:t>
            </a:r>
          </a:p>
        </p:txBody>
      </p:sp>
      <p:cxnSp>
        <p:nvCxnSpPr>
          <p:cNvPr id="35" name="Straight Connector 34">
            <a:extLst>
              <a:ext uri="{FF2B5EF4-FFF2-40B4-BE49-F238E27FC236}">
                <a16:creationId xmlns:a16="http://schemas.microsoft.com/office/drawing/2014/main" id="{1310563B-FE0B-466E-B84A-106D621065D2}"/>
              </a:ext>
            </a:extLst>
          </p:cNvPr>
          <p:cNvCxnSpPr>
            <a:cxnSpLocks/>
          </p:cNvCxnSpPr>
          <p:nvPr/>
        </p:nvCxnSpPr>
        <p:spPr>
          <a:xfrm>
            <a:off x="5185410" y="160401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1EFEDA7-DBBD-48FA-B662-2E075594BED0}"/>
              </a:ext>
            </a:extLst>
          </p:cNvPr>
          <p:cNvSpPr txBox="1"/>
          <p:nvPr/>
        </p:nvSpPr>
        <p:spPr>
          <a:xfrm>
            <a:off x="518791" y="3655545"/>
            <a:ext cx="3086742" cy="461665"/>
          </a:xfrm>
          <a:prstGeom prst="rect">
            <a:avLst/>
          </a:prstGeom>
          <a:noFill/>
        </p:spPr>
        <p:txBody>
          <a:bodyPr wrap="none" rtlCol="0">
            <a:spAutoFit/>
          </a:bodyPr>
          <a:lstStyle/>
          <a:p>
            <a:r>
              <a:rPr lang="en-US" sz="2400" dirty="0"/>
              <a:t>R’ = (-y sin(</a:t>
            </a:r>
            <a:r>
              <a:rPr lang="en-US" sz="2400" dirty="0">
                <a:latin typeface="Symbol" panose="05050102010706020507" pitchFamily="18" charset="2"/>
              </a:rPr>
              <a:t>q</a:t>
            </a:r>
            <a:r>
              <a:rPr lang="en-US" sz="2400" dirty="0"/>
              <a:t>), y cos(</a:t>
            </a:r>
            <a:r>
              <a:rPr lang="en-US" sz="2400" dirty="0">
                <a:latin typeface="Symbol" panose="05050102010706020507" pitchFamily="18" charset="2"/>
              </a:rPr>
              <a:t>q</a:t>
            </a:r>
            <a:r>
              <a:rPr lang="en-US" sz="2400" dirty="0"/>
              <a:t>) )</a:t>
            </a:r>
          </a:p>
        </p:txBody>
      </p:sp>
      <p:sp>
        <p:nvSpPr>
          <p:cNvPr id="36" name="TextBox 35">
            <a:extLst>
              <a:ext uri="{FF2B5EF4-FFF2-40B4-BE49-F238E27FC236}">
                <a16:creationId xmlns:a16="http://schemas.microsoft.com/office/drawing/2014/main" id="{F01E2EB1-DAB7-44C1-9247-40C5EB503698}"/>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39" name="TextBox 38">
            <a:extLst>
              <a:ext uri="{FF2B5EF4-FFF2-40B4-BE49-F238E27FC236}">
                <a16:creationId xmlns:a16="http://schemas.microsoft.com/office/drawing/2014/main" id="{01DEBC6D-59B3-44AA-965E-B80B698E63C5}"/>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331976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Matrix for 2D Rotation by </a:t>
            </a:r>
            <a:r>
              <a:rPr lang="en-US" sz="4400" dirty="0">
                <a:latin typeface="Symbol" panose="05050102010706020507" pitchFamily="18" charset="2"/>
              </a:rPr>
              <a:t>q </a:t>
            </a:r>
            <a:r>
              <a:rPr lang="en-US" dirty="0"/>
              <a:t>around the origin</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8310716-6264-48D4-ADC0-A8A57B6F9C5F}"/>
              </a:ext>
            </a:extLst>
          </p:cNvPr>
          <p:cNvCxnSpPr>
            <a:cxnSpLocks/>
          </p:cNvCxnSpPr>
          <p:nvPr/>
        </p:nvCxnSpPr>
        <p:spPr>
          <a:xfrm flipV="1">
            <a:off x="4269104" y="3788900"/>
            <a:ext cx="558" cy="573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9963C8-8E18-4C59-BBEA-00C8CC5AE471}"/>
              </a:ext>
            </a:extLst>
          </p:cNvPr>
          <p:cNvCxnSpPr>
            <a:cxnSpLocks/>
          </p:cNvCxnSpPr>
          <p:nvPr/>
        </p:nvCxnSpPr>
        <p:spPr>
          <a:xfrm flipV="1">
            <a:off x="4267200" y="1609724"/>
            <a:ext cx="914400" cy="2738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3EA1F98-9E49-49D8-97EB-CADF97D218C5}"/>
              </a:ext>
            </a:extLst>
          </p:cNvPr>
          <p:cNvSpPr txBox="1"/>
          <p:nvPr/>
        </p:nvSpPr>
        <p:spPr>
          <a:xfrm>
            <a:off x="5181320" y="1236811"/>
            <a:ext cx="6592446" cy="461665"/>
          </a:xfrm>
          <a:prstGeom prst="rect">
            <a:avLst/>
          </a:prstGeom>
          <a:noFill/>
        </p:spPr>
        <p:txBody>
          <a:bodyPr wrap="none" rtlCol="0">
            <a:spAutoFit/>
          </a:bodyPr>
          <a:lstStyle/>
          <a:p>
            <a:r>
              <a:rPr lang="en-US" sz="2400" dirty="0"/>
              <a:t>P’ = (x’, y’) = (x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y sin(</a:t>
            </a:r>
            <a:r>
              <a:rPr lang="en-US" sz="2400" dirty="0">
                <a:latin typeface="Symbol" panose="05050102010706020507" pitchFamily="18" charset="2"/>
              </a:rPr>
              <a:t>q), </a:t>
            </a:r>
            <a:r>
              <a:rPr lang="en-US" sz="2400" dirty="0"/>
              <a:t>x sin(</a:t>
            </a:r>
            <a:r>
              <a:rPr lang="en-US" sz="2400" dirty="0">
                <a:latin typeface="Symbol" panose="05050102010706020507" pitchFamily="18" charset="2"/>
              </a:rPr>
              <a:t>q</a:t>
            </a:r>
            <a:r>
              <a:rPr lang="en-US" sz="2400" dirty="0"/>
              <a:t>)  + y cos(</a:t>
            </a:r>
            <a:r>
              <a:rPr lang="en-US" sz="2400" dirty="0">
                <a:latin typeface="Symbol" panose="05050102010706020507" pitchFamily="18" charset="2"/>
              </a:rPr>
              <a:t>q</a:t>
            </a:r>
            <a:r>
              <a:rPr lang="en-US" sz="2400" dirty="0"/>
              <a:t>) ) </a:t>
            </a:r>
          </a:p>
        </p:txBody>
      </p:sp>
      <p:sp>
        <p:nvSpPr>
          <p:cNvPr id="27" name="TextBox 26">
            <a:extLst>
              <a:ext uri="{FF2B5EF4-FFF2-40B4-BE49-F238E27FC236}">
                <a16:creationId xmlns:a16="http://schemas.microsoft.com/office/drawing/2014/main" id="{BCA4680F-3D73-4F43-9788-9D3E3CDA5D4A}"/>
              </a:ext>
            </a:extLst>
          </p:cNvPr>
          <p:cNvSpPr txBox="1"/>
          <p:nvPr/>
        </p:nvSpPr>
        <p:spPr>
          <a:xfrm>
            <a:off x="4556540" y="3588106"/>
            <a:ext cx="344966" cy="461665"/>
          </a:xfrm>
          <a:prstGeom prst="rect">
            <a:avLst/>
          </a:prstGeom>
          <a:noFill/>
        </p:spPr>
        <p:txBody>
          <a:bodyPr wrap="square" rtlCol="0">
            <a:spAutoFit/>
          </a:bodyPr>
          <a:lstStyle/>
          <a:p>
            <a:r>
              <a:rPr lang="en-US" sz="2400" dirty="0">
                <a:latin typeface="Symbol" panose="05050102010706020507" pitchFamily="18" charset="2"/>
              </a:rPr>
              <a:t>q</a:t>
            </a:r>
          </a:p>
        </p:txBody>
      </p:sp>
      <p:sp>
        <p:nvSpPr>
          <p:cNvPr id="28" name="Oval 27">
            <a:extLst>
              <a:ext uri="{FF2B5EF4-FFF2-40B4-BE49-F238E27FC236}">
                <a16:creationId xmlns:a16="http://schemas.microsoft.com/office/drawing/2014/main" id="{28E36452-B41C-4D8F-A733-7B71D8DF430A}"/>
              </a:ext>
            </a:extLst>
          </p:cNvPr>
          <p:cNvSpPr/>
          <p:nvPr/>
        </p:nvSpPr>
        <p:spPr>
          <a:xfrm>
            <a:off x="5150844" y="1569440"/>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09663AC-F66D-4D49-B5A6-BF24517937A4}"/>
              </a:ext>
            </a:extLst>
          </p:cNvPr>
          <p:cNvCxnSpPr>
            <a:cxnSpLocks/>
          </p:cNvCxnSpPr>
          <p:nvPr/>
        </p:nvCxnSpPr>
        <p:spPr>
          <a:xfrm flipV="1">
            <a:off x="4267200" y="3429000"/>
            <a:ext cx="2743200" cy="918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93DD302-516A-43EB-8EA7-D9944B08E405}"/>
              </a:ext>
            </a:extLst>
          </p:cNvPr>
          <p:cNvSpPr txBox="1"/>
          <p:nvPr/>
        </p:nvSpPr>
        <p:spPr>
          <a:xfrm>
            <a:off x="7030011" y="3124200"/>
            <a:ext cx="1239442" cy="461665"/>
          </a:xfrm>
          <a:prstGeom prst="rect">
            <a:avLst/>
          </a:prstGeom>
          <a:noFill/>
        </p:spPr>
        <p:txBody>
          <a:bodyPr wrap="none" rtlCol="0">
            <a:spAutoFit/>
          </a:bodyPr>
          <a:lstStyle/>
          <a:p>
            <a:r>
              <a:rPr lang="en-US" sz="2400" dirty="0"/>
              <a:t>P = (x, y)</a:t>
            </a:r>
          </a:p>
        </p:txBody>
      </p:sp>
      <p:sp>
        <p:nvSpPr>
          <p:cNvPr id="33" name="Oval 32">
            <a:extLst>
              <a:ext uri="{FF2B5EF4-FFF2-40B4-BE49-F238E27FC236}">
                <a16:creationId xmlns:a16="http://schemas.microsoft.com/office/drawing/2014/main" id="{8C2F6308-569A-49FF-B684-EE016A2D78C5}"/>
              </a:ext>
            </a:extLst>
          </p:cNvPr>
          <p:cNvSpPr/>
          <p:nvPr/>
        </p:nvSpPr>
        <p:spPr>
          <a:xfrm>
            <a:off x="6978304" y="33975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A903BFC-0BCC-4830-A9C3-4E62FA2E673E}"/>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14" name="TextBox 13">
            <a:extLst>
              <a:ext uri="{FF2B5EF4-FFF2-40B4-BE49-F238E27FC236}">
                <a16:creationId xmlns:a16="http://schemas.microsoft.com/office/drawing/2014/main" id="{5448F357-A63B-4856-BF4E-87A4E6827D5B}"/>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32238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Matrix for 2D Rotation by </a:t>
            </a:r>
            <a:r>
              <a:rPr lang="en-US" sz="4400" dirty="0">
                <a:latin typeface="Symbol" panose="05050102010706020507" pitchFamily="18" charset="2"/>
              </a:rPr>
              <a:t>q </a:t>
            </a:r>
            <a:r>
              <a:rPr lang="en-US" dirty="0"/>
              <a:t>around the origin</a:t>
            </a:r>
          </a:p>
        </p:txBody>
      </p:sp>
      <p:sp>
        <p:nvSpPr>
          <p:cNvPr id="26" name="TextBox 25">
            <a:extLst>
              <a:ext uri="{FF2B5EF4-FFF2-40B4-BE49-F238E27FC236}">
                <a16:creationId xmlns:a16="http://schemas.microsoft.com/office/drawing/2014/main" id="{23EA1F98-9E49-49D8-97EB-CADF97D218C5}"/>
              </a:ext>
            </a:extLst>
          </p:cNvPr>
          <p:cNvSpPr txBox="1"/>
          <p:nvPr/>
        </p:nvSpPr>
        <p:spPr>
          <a:xfrm>
            <a:off x="5181320" y="1236811"/>
            <a:ext cx="6592446" cy="461665"/>
          </a:xfrm>
          <a:prstGeom prst="rect">
            <a:avLst/>
          </a:prstGeom>
          <a:noFill/>
        </p:spPr>
        <p:txBody>
          <a:bodyPr wrap="none" rtlCol="0">
            <a:spAutoFit/>
          </a:bodyPr>
          <a:lstStyle/>
          <a:p>
            <a:r>
              <a:rPr lang="en-US" sz="2400" dirty="0"/>
              <a:t>P’ = (x’, y’) = (x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y sin(</a:t>
            </a:r>
            <a:r>
              <a:rPr lang="en-US" sz="2400" dirty="0">
                <a:latin typeface="Symbol" panose="05050102010706020507" pitchFamily="18" charset="2"/>
              </a:rPr>
              <a:t>q), </a:t>
            </a:r>
            <a:r>
              <a:rPr lang="en-US" sz="2400" dirty="0"/>
              <a:t>x sin(</a:t>
            </a:r>
            <a:r>
              <a:rPr lang="en-US" sz="2400" dirty="0">
                <a:latin typeface="Symbol" panose="05050102010706020507" pitchFamily="18" charset="2"/>
              </a:rPr>
              <a:t>q</a:t>
            </a:r>
            <a:r>
              <a:rPr lang="en-US" sz="2400" dirty="0"/>
              <a:t>)  + y cos(</a:t>
            </a:r>
            <a:r>
              <a:rPr lang="en-US" sz="2400" dirty="0">
                <a:latin typeface="Symbol" panose="05050102010706020507" pitchFamily="18" charset="2"/>
              </a:rPr>
              <a:t>q</a:t>
            </a:r>
            <a:r>
              <a:rPr lang="en-US" sz="2400" dirty="0"/>
              <a:t>) ) </a:t>
            </a:r>
          </a:p>
        </p:txBody>
      </p:sp>
      <p:sp>
        <p:nvSpPr>
          <p:cNvPr id="31" name="TextBox 30">
            <a:extLst>
              <a:ext uri="{FF2B5EF4-FFF2-40B4-BE49-F238E27FC236}">
                <a16:creationId xmlns:a16="http://schemas.microsoft.com/office/drawing/2014/main" id="{793DD302-516A-43EB-8EA7-D9944B08E405}"/>
              </a:ext>
            </a:extLst>
          </p:cNvPr>
          <p:cNvSpPr txBox="1"/>
          <p:nvPr/>
        </p:nvSpPr>
        <p:spPr>
          <a:xfrm>
            <a:off x="1495986" y="1236811"/>
            <a:ext cx="1239442" cy="461665"/>
          </a:xfrm>
          <a:prstGeom prst="rect">
            <a:avLst/>
          </a:prstGeom>
          <a:noFill/>
        </p:spPr>
        <p:txBody>
          <a:bodyPr wrap="none" rtlCol="0">
            <a:spAutoFit/>
          </a:bodyPr>
          <a:lstStyle/>
          <a:p>
            <a:r>
              <a:rPr lang="en-US" sz="2400" dirty="0"/>
              <a:t>P = (x, y)</a:t>
            </a:r>
          </a:p>
        </p:txBody>
      </p:sp>
      <p:sp>
        <p:nvSpPr>
          <p:cNvPr id="4" name="TextBox 3">
            <a:extLst>
              <a:ext uri="{FF2B5EF4-FFF2-40B4-BE49-F238E27FC236}">
                <a16:creationId xmlns:a16="http://schemas.microsoft.com/office/drawing/2014/main" id="{151638EA-8E63-4844-98CD-B4E9DA06A2FE}"/>
              </a:ext>
            </a:extLst>
          </p:cNvPr>
          <p:cNvSpPr txBox="1"/>
          <p:nvPr/>
        </p:nvSpPr>
        <p:spPr>
          <a:xfrm>
            <a:off x="1495986" y="2581835"/>
            <a:ext cx="9184758" cy="1200329"/>
          </a:xfrm>
          <a:prstGeom prst="rect">
            <a:avLst/>
          </a:prstGeom>
          <a:noFill/>
        </p:spPr>
        <p:txBody>
          <a:bodyPr wrap="none" rtlCol="0">
            <a:spAutoFit/>
          </a:bodyPr>
          <a:lstStyle/>
          <a:p>
            <a:r>
              <a:rPr lang="en-US" dirty="0"/>
              <a:t>               </a:t>
            </a:r>
            <a:r>
              <a:rPr lang="en-US" sz="2400" dirty="0"/>
              <a:t>x’               x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y sin(</a:t>
            </a:r>
            <a:r>
              <a:rPr lang="en-US" sz="2400" dirty="0">
                <a:latin typeface="Symbol" panose="05050102010706020507" pitchFamily="18" charset="2"/>
              </a:rPr>
              <a:t>q)</a:t>
            </a:r>
            <a:r>
              <a:rPr lang="en-US" sz="2400" dirty="0"/>
              <a:t>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sin(</a:t>
            </a:r>
            <a:r>
              <a:rPr lang="en-US" sz="2400" dirty="0">
                <a:latin typeface="Symbol" panose="05050102010706020507" pitchFamily="18" charset="2"/>
              </a:rPr>
              <a:t>q)</a:t>
            </a:r>
            <a:r>
              <a:rPr lang="en-US" sz="2400" dirty="0"/>
              <a:t>        x</a:t>
            </a:r>
          </a:p>
          <a:p>
            <a:r>
              <a:rPr lang="en-US" sz="2400" dirty="0"/>
              <a:t>P’  =            =                                            =                                                  =  M P  </a:t>
            </a:r>
          </a:p>
          <a:p>
            <a:r>
              <a:rPr lang="en-US" sz="2400" dirty="0"/>
              <a:t>            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 sin(</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y cos(</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sin(</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cos(</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y </a:t>
            </a:r>
            <a:endParaRPr lang="en-US" sz="2400" dirty="0"/>
          </a:p>
        </p:txBody>
      </p:sp>
      <p:cxnSp>
        <p:nvCxnSpPr>
          <p:cNvPr id="6" name="Straight Connector 5">
            <a:extLst>
              <a:ext uri="{FF2B5EF4-FFF2-40B4-BE49-F238E27FC236}">
                <a16:creationId xmlns:a16="http://schemas.microsoft.com/office/drawing/2014/main" id="{B385D7CA-2180-4237-84D6-98A119F80153}"/>
              </a:ext>
            </a:extLst>
          </p:cNvPr>
          <p:cNvCxnSpPr/>
          <p:nvPr/>
        </p:nvCxnSpPr>
        <p:spPr>
          <a:xfrm>
            <a:off x="3352801" y="2554940"/>
            <a:ext cx="0" cy="1200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D8E938-C3EA-4A17-82BB-676563EBB858}"/>
              </a:ext>
            </a:extLst>
          </p:cNvPr>
          <p:cNvCxnSpPr>
            <a:cxnSpLocks/>
          </p:cNvCxnSpPr>
          <p:nvPr/>
        </p:nvCxnSpPr>
        <p:spPr>
          <a:xfrm>
            <a:off x="3352801" y="3746304"/>
            <a:ext cx="1524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508189-E63E-4D2B-8F95-904979D9B5A8}"/>
              </a:ext>
            </a:extLst>
          </p:cNvPr>
          <p:cNvCxnSpPr>
            <a:cxnSpLocks/>
          </p:cNvCxnSpPr>
          <p:nvPr/>
        </p:nvCxnSpPr>
        <p:spPr>
          <a:xfrm flipV="1">
            <a:off x="3352801" y="2438400"/>
            <a:ext cx="152400" cy="116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5D47EB-4300-4778-AD4E-ACD9437690AE}"/>
              </a:ext>
            </a:extLst>
          </p:cNvPr>
          <p:cNvCxnSpPr/>
          <p:nvPr/>
        </p:nvCxnSpPr>
        <p:spPr>
          <a:xfrm>
            <a:off x="2195794" y="2554940"/>
            <a:ext cx="0" cy="1200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3F30CD-823D-48A0-8C2D-4249398ED489}"/>
              </a:ext>
            </a:extLst>
          </p:cNvPr>
          <p:cNvCxnSpPr>
            <a:cxnSpLocks/>
          </p:cNvCxnSpPr>
          <p:nvPr/>
        </p:nvCxnSpPr>
        <p:spPr>
          <a:xfrm>
            <a:off x="2195794" y="3746304"/>
            <a:ext cx="1524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EAEFA2-D6C2-4C6D-9521-02D58382F831}"/>
              </a:ext>
            </a:extLst>
          </p:cNvPr>
          <p:cNvCxnSpPr>
            <a:cxnSpLocks/>
          </p:cNvCxnSpPr>
          <p:nvPr/>
        </p:nvCxnSpPr>
        <p:spPr>
          <a:xfrm flipV="1">
            <a:off x="2195794" y="2438400"/>
            <a:ext cx="152400" cy="116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499490-B89A-450D-96F6-95CF20590B06}"/>
              </a:ext>
            </a:extLst>
          </p:cNvPr>
          <p:cNvCxnSpPr/>
          <p:nvPr/>
        </p:nvCxnSpPr>
        <p:spPr>
          <a:xfrm>
            <a:off x="6553201" y="2581835"/>
            <a:ext cx="0" cy="1200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A895495-C1C9-468B-89FF-7754E0A463EC}"/>
              </a:ext>
            </a:extLst>
          </p:cNvPr>
          <p:cNvCxnSpPr>
            <a:cxnSpLocks/>
          </p:cNvCxnSpPr>
          <p:nvPr/>
        </p:nvCxnSpPr>
        <p:spPr>
          <a:xfrm>
            <a:off x="6553201" y="3773199"/>
            <a:ext cx="1524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9291B8-6457-481B-8CE5-F6DC00D9AE3A}"/>
              </a:ext>
            </a:extLst>
          </p:cNvPr>
          <p:cNvCxnSpPr>
            <a:cxnSpLocks/>
          </p:cNvCxnSpPr>
          <p:nvPr/>
        </p:nvCxnSpPr>
        <p:spPr>
          <a:xfrm flipV="1">
            <a:off x="6553201" y="2465295"/>
            <a:ext cx="152400" cy="116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3D8603-4244-4240-A9EA-044692B77959}"/>
              </a:ext>
            </a:extLst>
          </p:cNvPr>
          <p:cNvCxnSpPr>
            <a:cxnSpLocks/>
          </p:cNvCxnSpPr>
          <p:nvPr/>
        </p:nvCxnSpPr>
        <p:spPr>
          <a:xfrm>
            <a:off x="2716308" y="2554940"/>
            <a:ext cx="0" cy="1200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D6BE786-FF40-4EB2-A5DE-D228AD6DED77}"/>
              </a:ext>
            </a:extLst>
          </p:cNvPr>
          <p:cNvCxnSpPr>
            <a:cxnSpLocks/>
          </p:cNvCxnSpPr>
          <p:nvPr/>
        </p:nvCxnSpPr>
        <p:spPr>
          <a:xfrm flipH="1">
            <a:off x="2563906" y="3746304"/>
            <a:ext cx="1524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2E40FD1-B223-4C68-9494-779F2F04FEDE}"/>
              </a:ext>
            </a:extLst>
          </p:cNvPr>
          <p:cNvCxnSpPr>
            <a:cxnSpLocks/>
          </p:cNvCxnSpPr>
          <p:nvPr/>
        </p:nvCxnSpPr>
        <p:spPr>
          <a:xfrm flipH="1" flipV="1">
            <a:off x="2563907" y="2438400"/>
            <a:ext cx="152399" cy="116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93AEF14-B623-42D3-8055-EDCD41A4FF40}"/>
              </a:ext>
            </a:extLst>
          </p:cNvPr>
          <p:cNvCxnSpPr>
            <a:cxnSpLocks/>
          </p:cNvCxnSpPr>
          <p:nvPr/>
        </p:nvCxnSpPr>
        <p:spPr>
          <a:xfrm>
            <a:off x="8652832" y="2572870"/>
            <a:ext cx="0" cy="1200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EA37BC2-2942-460B-AD8B-8C1132C13F52}"/>
              </a:ext>
            </a:extLst>
          </p:cNvPr>
          <p:cNvCxnSpPr>
            <a:cxnSpLocks/>
          </p:cNvCxnSpPr>
          <p:nvPr/>
        </p:nvCxnSpPr>
        <p:spPr>
          <a:xfrm flipH="1">
            <a:off x="8500432" y="3764234"/>
            <a:ext cx="1524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5934E23-570F-4782-8967-AE8D2BBC617D}"/>
              </a:ext>
            </a:extLst>
          </p:cNvPr>
          <p:cNvCxnSpPr>
            <a:cxnSpLocks/>
          </p:cNvCxnSpPr>
          <p:nvPr/>
        </p:nvCxnSpPr>
        <p:spPr>
          <a:xfrm flipH="1" flipV="1">
            <a:off x="8500433" y="2456330"/>
            <a:ext cx="152399" cy="116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EF8B316-1A69-48B7-B4FA-6E2744E38CC1}"/>
              </a:ext>
            </a:extLst>
          </p:cNvPr>
          <p:cNvCxnSpPr>
            <a:cxnSpLocks/>
          </p:cNvCxnSpPr>
          <p:nvPr/>
        </p:nvCxnSpPr>
        <p:spPr>
          <a:xfrm>
            <a:off x="5926616" y="2545975"/>
            <a:ext cx="0" cy="1200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A4F35A-50D3-4FD1-8A19-91B1406D4527}"/>
              </a:ext>
            </a:extLst>
          </p:cNvPr>
          <p:cNvCxnSpPr>
            <a:cxnSpLocks/>
          </p:cNvCxnSpPr>
          <p:nvPr/>
        </p:nvCxnSpPr>
        <p:spPr>
          <a:xfrm flipH="1">
            <a:off x="5774214" y="3737339"/>
            <a:ext cx="1524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293FAF-99C9-4988-A18D-1C43D0A4B10A}"/>
              </a:ext>
            </a:extLst>
          </p:cNvPr>
          <p:cNvCxnSpPr>
            <a:cxnSpLocks/>
          </p:cNvCxnSpPr>
          <p:nvPr/>
        </p:nvCxnSpPr>
        <p:spPr>
          <a:xfrm flipH="1" flipV="1">
            <a:off x="5774215" y="2429435"/>
            <a:ext cx="152399" cy="116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1B0D8E7-BD5C-4F7F-AF68-685D99316E7A}"/>
              </a:ext>
            </a:extLst>
          </p:cNvPr>
          <p:cNvCxnSpPr>
            <a:cxnSpLocks/>
          </p:cNvCxnSpPr>
          <p:nvPr/>
        </p:nvCxnSpPr>
        <p:spPr>
          <a:xfrm>
            <a:off x="9431817" y="2554940"/>
            <a:ext cx="0" cy="1200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BA13816-F293-4A3E-9DF3-249236E6D88D}"/>
              </a:ext>
            </a:extLst>
          </p:cNvPr>
          <p:cNvCxnSpPr>
            <a:cxnSpLocks/>
          </p:cNvCxnSpPr>
          <p:nvPr/>
        </p:nvCxnSpPr>
        <p:spPr>
          <a:xfrm flipH="1">
            <a:off x="9279415" y="3746304"/>
            <a:ext cx="1524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645A4E4-2F27-478F-863F-0574F80D2705}"/>
              </a:ext>
            </a:extLst>
          </p:cNvPr>
          <p:cNvCxnSpPr>
            <a:cxnSpLocks/>
          </p:cNvCxnSpPr>
          <p:nvPr/>
        </p:nvCxnSpPr>
        <p:spPr>
          <a:xfrm flipH="1" flipV="1">
            <a:off x="9279416" y="2438400"/>
            <a:ext cx="152399" cy="116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89CB526-35E3-4305-8430-944A88C9E3EA}"/>
              </a:ext>
            </a:extLst>
          </p:cNvPr>
          <p:cNvCxnSpPr/>
          <p:nvPr/>
        </p:nvCxnSpPr>
        <p:spPr>
          <a:xfrm>
            <a:off x="8889923" y="2545975"/>
            <a:ext cx="0" cy="1200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6DBE940-3EF2-4090-B580-007D7B044F61}"/>
              </a:ext>
            </a:extLst>
          </p:cNvPr>
          <p:cNvCxnSpPr>
            <a:cxnSpLocks/>
          </p:cNvCxnSpPr>
          <p:nvPr/>
        </p:nvCxnSpPr>
        <p:spPr>
          <a:xfrm>
            <a:off x="8889923" y="3737339"/>
            <a:ext cx="1524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90C2B38-B182-4C73-916B-3C9309C13B90}"/>
              </a:ext>
            </a:extLst>
          </p:cNvPr>
          <p:cNvCxnSpPr>
            <a:cxnSpLocks/>
          </p:cNvCxnSpPr>
          <p:nvPr/>
        </p:nvCxnSpPr>
        <p:spPr>
          <a:xfrm flipV="1">
            <a:off x="8889923" y="2429435"/>
            <a:ext cx="152400" cy="116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55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E040B7-F725-409E-A187-69CD77408EC8}"/>
              </a:ext>
            </a:extLst>
          </p:cNvPr>
          <p:cNvCxnSpPr>
            <a:cxnSpLocks/>
          </p:cNvCxnSpPr>
          <p:nvPr/>
        </p:nvCxnSpPr>
        <p:spPr>
          <a:xfrm flipV="1">
            <a:off x="4267200" y="3429000"/>
            <a:ext cx="2743200" cy="918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E4CA1B-C74B-4DB9-9C97-82F59A41CDBB}"/>
              </a:ext>
            </a:extLst>
          </p:cNvPr>
          <p:cNvCxnSpPr>
            <a:cxnSpLocks/>
          </p:cNvCxnSpPr>
          <p:nvPr/>
        </p:nvCxnSpPr>
        <p:spPr>
          <a:xfrm flipV="1">
            <a:off x="4267200" y="1609724"/>
            <a:ext cx="914400" cy="2738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3FF8ED1-D4DD-4266-A3C0-DF26B2392A0D}"/>
              </a:ext>
            </a:extLst>
          </p:cNvPr>
          <p:cNvSpPr txBox="1"/>
          <p:nvPr/>
        </p:nvSpPr>
        <p:spPr>
          <a:xfrm>
            <a:off x="7030011" y="3124200"/>
            <a:ext cx="1239442" cy="461665"/>
          </a:xfrm>
          <a:prstGeom prst="rect">
            <a:avLst/>
          </a:prstGeom>
          <a:noFill/>
        </p:spPr>
        <p:txBody>
          <a:bodyPr wrap="none" rtlCol="0">
            <a:spAutoFit/>
          </a:bodyPr>
          <a:lstStyle/>
          <a:p>
            <a:r>
              <a:rPr lang="en-US" sz="2400" dirty="0"/>
              <a:t>P = (x, y)</a:t>
            </a:r>
          </a:p>
        </p:txBody>
      </p:sp>
      <p:sp>
        <p:nvSpPr>
          <p:cNvPr id="25" name="TextBox 24">
            <a:extLst>
              <a:ext uri="{FF2B5EF4-FFF2-40B4-BE49-F238E27FC236}">
                <a16:creationId xmlns:a16="http://schemas.microsoft.com/office/drawing/2014/main" id="{D2AA2400-8335-45EF-8E1C-0FBCE747A681}"/>
              </a:ext>
            </a:extLst>
          </p:cNvPr>
          <p:cNvSpPr txBox="1"/>
          <p:nvPr/>
        </p:nvSpPr>
        <p:spPr>
          <a:xfrm>
            <a:off x="5181320" y="1236811"/>
            <a:ext cx="1464760" cy="461665"/>
          </a:xfrm>
          <a:prstGeom prst="rect">
            <a:avLst/>
          </a:prstGeom>
          <a:noFill/>
        </p:spPr>
        <p:txBody>
          <a:bodyPr wrap="none" rtlCol="0">
            <a:spAutoFit/>
          </a:bodyPr>
          <a:lstStyle/>
          <a:p>
            <a:r>
              <a:rPr lang="en-US" sz="2400" dirty="0"/>
              <a:t>P’ = (x’, y’)</a:t>
            </a:r>
          </a:p>
        </p:txBody>
      </p:sp>
      <p:sp>
        <p:nvSpPr>
          <p:cNvPr id="26" name="TextBox 25">
            <a:extLst>
              <a:ext uri="{FF2B5EF4-FFF2-40B4-BE49-F238E27FC236}">
                <a16:creationId xmlns:a16="http://schemas.microsoft.com/office/drawing/2014/main" id="{CB5494F5-3CC3-428D-9BFC-7EF7F694B6C8}"/>
              </a:ext>
            </a:extLst>
          </p:cNvPr>
          <p:cNvSpPr txBox="1"/>
          <p:nvPr/>
        </p:nvSpPr>
        <p:spPr>
          <a:xfrm>
            <a:off x="4556540" y="3588106"/>
            <a:ext cx="344966" cy="461665"/>
          </a:xfrm>
          <a:prstGeom prst="rect">
            <a:avLst/>
          </a:prstGeom>
          <a:noFill/>
        </p:spPr>
        <p:txBody>
          <a:bodyPr wrap="none" rtlCol="0">
            <a:spAutoFit/>
          </a:bodyPr>
          <a:lstStyle/>
          <a:p>
            <a:r>
              <a:rPr lang="en-US" sz="2400" dirty="0">
                <a:latin typeface="Symbol" panose="05050102010706020507" pitchFamily="18" charset="2"/>
              </a:rPr>
              <a:t>q</a:t>
            </a:r>
          </a:p>
        </p:txBody>
      </p:sp>
      <p:sp>
        <p:nvSpPr>
          <p:cNvPr id="30" name="Oval 29">
            <a:extLst>
              <a:ext uri="{FF2B5EF4-FFF2-40B4-BE49-F238E27FC236}">
                <a16:creationId xmlns:a16="http://schemas.microsoft.com/office/drawing/2014/main" id="{80EEE298-48D2-45B7-B761-96839377D253}"/>
              </a:ext>
            </a:extLst>
          </p:cNvPr>
          <p:cNvSpPr/>
          <p:nvPr/>
        </p:nvSpPr>
        <p:spPr>
          <a:xfrm>
            <a:off x="6978304" y="33975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F45C6A1-1060-4444-ADFE-B44ED6BAD613}"/>
              </a:ext>
            </a:extLst>
          </p:cNvPr>
          <p:cNvSpPr/>
          <p:nvPr/>
        </p:nvSpPr>
        <p:spPr>
          <a:xfrm>
            <a:off x="5150844" y="1569440"/>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D6C5E02-4652-45AB-AD16-6A42DBA2D5D3}"/>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13" name="TextBox 12">
            <a:extLst>
              <a:ext uri="{FF2B5EF4-FFF2-40B4-BE49-F238E27FC236}">
                <a16:creationId xmlns:a16="http://schemas.microsoft.com/office/drawing/2014/main" id="{1EA9207F-8232-4BD7-BF4D-61FCB0A7A90C}"/>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2219721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199" y="1"/>
            <a:ext cx="10681447" cy="1152524"/>
          </a:xfrm>
        </p:spPr>
        <p:txBody>
          <a:bodyPr>
            <a:normAutofit/>
          </a:bodyPr>
          <a:lstStyle/>
          <a:p>
            <a:r>
              <a:rPr lang="en-US" dirty="0"/>
              <a:t>Matrix for 3D Rotation by </a:t>
            </a:r>
            <a:r>
              <a:rPr lang="en-US" sz="4400" dirty="0">
                <a:latin typeface="Symbol" panose="05050102010706020507" pitchFamily="18" charset="2"/>
              </a:rPr>
              <a:t>q </a:t>
            </a:r>
            <a:r>
              <a:rPr lang="en-US" dirty="0"/>
              <a:t>around the Z axis</a:t>
            </a:r>
          </a:p>
        </p:txBody>
      </p:sp>
      <p:sp>
        <p:nvSpPr>
          <p:cNvPr id="26" name="TextBox 25">
            <a:extLst>
              <a:ext uri="{FF2B5EF4-FFF2-40B4-BE49-F238E27FC236}">
                <a16:creationId xmlns:a16="http://schemas.microsoft.com/office/drawing/2014/main" id="{23EA1F98-9E49-49D8-97EB-CADF97D218C5}"/>
              </a:ext>
            </a:extLst>
          </p:cNvPr>
          <p:cNvSpPr txBox="1"/>
          <p:nvPr/>
        </p:nvSpPr>
        <p:spPr>
          <a:xfrm>
            <a:off x="4607859" y="1236811"/>
            <a:ext cx="7165907" cy="461665"/>
          </a:xfrm>
          <a:prstGeom prst="rect">
            <a:avLst/>
          </a:prstGeom>
          <a:noFill/>
        </p:spPr>
        <p:txBody>
          <a:bodyPr wrap="square" rtlCol="0">
            <a:spAutoFit/>
          </a:bodyPr>
          <a:lstStyle/>
          <a:p>
            <a:r>
              <a:rPr lang="en-US" sz="2400" dirty="0"/>
              <a:t>P’ = (x’, y’, z’) = (x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y sin(</a:t>
            </a:r>
            <a:r>
              <a:rPr lang="en-US" sz="2400" dirty="0">
                <a:latin typeface="Symbol" panose="05050102010706020507" pitchFamily="18" charset="2"/>
              </a:rPr>
              <a:t>q), </a:t>
            </a:r>
            <a:r>
              <a:rPr lang="en-US" sz="2400" dirty="0"/>
              <a:t>x sin(</a:t>
            </a:r>
            <a:r>
              <a:rPr lang="en-US" sz="2400" dirty="0">
                <a:latin typeface="Symbol" panose="05050102010706020507" pitchFamily="18" charset="2"/>
              </a:rPr>
              <a:t>q</a:t>
            </a:r>
            <a:r>
              <a:rPr lang="en-US" sz="2400" dirty="0"/>
              <a:t>)  + y cos(</a:t>
            </a:r>
            <a:r>
              <a:rPr lang="en-US" sz="2400" dirty="0">
                <a:latin typeface="Symbol" panose="05050102010706020507" pitchFamily="18" charset="2"/>
              </a:rPr>
              <a:t>q</a:t>
            </a:r>
            <a:r>
              <a:rPr lang="en-US" sz="2400" dirty="0"/>
              <a:t>), z ) </a:t>
            </a:r>
          </a:p>
        </p:txBody>
      </p:sp>
      <p:sp>
        <p:nvSpPr>
          <p:cNvPr id="31" name="TextBox 30">
            <a:extLst>
              <a:ext uri="{FF2B5EF4-FFF2-40B4-BE49-F238E27FC236}">
                <a16:creationId xmlns:a16="http://schemas.microsoft.com/office/drawing/2014/main" id="{793DD302-516A-43EB-8EA7-D9944B08E405}"/>
              </a:ext>
            </a:extLst>
          </p:cNvPr>
          <p:cNvSpPr txBox="1"/>
          <p:nvPr/>
        </p:nvSpPr>
        <p:spPr>
          <a:xfrm>
            <a:off x="1495986" y="1236811"/>
            <a:ext cx="1485215" cy="461665"/>
          </a:xfrm>
          <a:prstGeom prst="rect">
            <a:avLst/>
          </a:prstGeom>
          <a:noFill/>
        </p:spPr>
        <p:txBody>
          <a:bodyPr wrap="none" rtlCol="0">
            <a:spAutoFit/>
          </a:bodyPr>
          <a:lstStyle/>
          <a:p>
            <a:r>
              <a:rPr lang="en-US" sz="2400" dirty="0"/>
              <a:t>P = (x, y, z)</a:t>
            </a:r>
          </a:p>
        </p:txBody>
      </p:sp>
      <p:sp>
        <p:nvSpPr>
          <p:cNvPr id="4" name="TextBox 3">
            <a:extLst>
              <a:ext uri="{FF2B5EF4-FFF2-40B4-BE49-F238E27FC236}">
                <a16:creationId xmlns:a16="http://schemas.microsoft.com/office/drawing/2014/main" id="{151638EA-8E63-4844-98CD-B4E9DA06A2FE}"/>
              </a:ext>
            </a:extLst>
          </p:cNvPr>
          <p:cNvSpPr txBox="1"/>
          <p:nvPr/>
        </p:nvSpPr>
        <p:spPr>
          <a:xfrm>
            <a:off x="1495986" y="2581835"/>
            <a:ext cx="8487580" cy="1938992"/>
          </a:xfrm>
          <a:prstGeom prst="rect">
            <a:avLst/>
          </a:prstGeom>
          <a:noFill/>
        </p:spPr>
        <p:txBody>
          <a:bodyPr wrap="none" rtlCol="0">
            <a:spAutoFit/>
          </a:bodyPr>
          <a:lstStyle/>
          <a:p>
            <a:r>
              <a:rPr lang="en-US" dirty="0"/>
              <a:t>               </a:t>
            </a:r>
            <a:r>
              <a:rPr lang="en-US" sz="2400" dirty="0"/>
              <a:t>x’               x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y sin(</a:t>
            </a:r>
            <a:r>
              <a:rPr lang="en-US" sz="2400" dirty="0">
                <a:latin typeface="Symbol" panose="05050102010706020507" pitchFamily="18" charset="2"/>
              </a:rPr>
              <a:t>q)</a:t>
            </a:r>
            <a:r>
              <a:rPr lang="en-US" sz="2400" dirty="0"/>
              <a:t>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sin(</a:t>
            </a:r>
            <a:r>
              <a:rPr lang="en-US" sz="2400" dirty="0">
                <a:latin typeface="Symbol" panose="05050102010706020507" pitchFamily="18" charset="2"/>
              </a:rPr>
              <a:t>q)    0</a:t>
            </a:r>
            <a:r>
              <a:rPr lang="en-US" sz="2400" dirty="0"/>
              <a:t>          x</a:t>
            </a:r>
          </a:p>
          <a:p>
            <a:r>
              <a:rPr lang="en-US" sz="2400" dirty="0"/>
              <a:t>                                                                                                </a:t>
            </a:r>
          </a:p>
          <a:p>
            <a:r>
              <a:rPr lang="en-US" sz="2400" dirty="0"/>
              <a:t>P’  =    y’     =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 sin(</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y cos(</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sin(</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cos(</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y</a:t>
            </a:r>
          </a:p>
          <a:p>
            <a:endParaRPr lang="en-US" sz="2400" dirty="0">
              <a:solidFill>
                <a:prstClr val="black"/>
              </a:solidFill>
              <a:latin typeface="Calibri" panose="020F0502020204030204"/>
            </a:endParaRPr>
          </a:p>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z’               z                                           0              0            1          z</a:t>
            </a:r>
            <a:endParaRPr lang="en-US" sz="2400" dirty="0"/>
          </a:p>
        </p:txBody>
      </p:sp>
      <p:cxnSp>
        <p:nvCxnSpPr>
          <p:cNvPr id="5" name="Straight Connector 4">
            <a:extLst>
              <a:ext uri="{FF2B5EF4-FFF2-40B4-BE49-F238E27FC236}">
                <a16:creationId xmlns:a16="http://schemas.microsoft.com/office/drawing/2014/main" id="{20D29EE0-3224-4587-8A24-43756FCD153E}"/>
              </a:ext>
            </a:extLst>
          </p:cNvPr>
          <p:cNvCxnSpPr>
            <a:cxnSpLocks/>
          </p:cNvCxnSpPr>
          <p:nvPr/>
        </p:nvCxnSpPr>
        <p:spPr>
          <a:xfrm>
            <a:off x="3352800" y="2694342"/>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41D9DB4-C17A-4FEE-8F42-E70FC2DCE638}"/>
              </a:ext>
            </a:extLst>
          </p:cNvPr>
          <p:cNvCxnSpPr>
            <a:cxnSpLocks/>
          </p:cNvCxnSpPr>
          <p:nvPr/>
        </p:nvCxnSpPr>
        <p:spPr>
          <a:xfrm>
            <a:off x="3352800" y="4368278"/>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736862-045E-4186-A3B6-5928F60C5DF7}"/>
              </a:ext>
            </a:extLst>
          </p:cNvPr>
          <p:cNvCxnSpPr>
            <a:cxnSpLocks/>
          </p:cNvCxnSpPr>
          <p:nvPr/>
        </p:nvCxnSpPr>
        <p:spPr>
          <a:xfrm flipV="1">
            <a:off x="3352800" y="2524012"/>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6ABC61D-EA27-4D89-9FAE-AB8C69629C43}"/>
              </a:ext>
            </a:extLst>
          </p:cNvPr>
          <p:cNvCxnSpPr>
            <a:cxnSpLocks/>
          </p:cNvCxnSpPr>
          <p:nvPr/>
        </p:nvCxnSpPr>
        <p:spPr>
          <a:xfrm>
            <a:off x="2208434" y="2694342"/>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0D55C2E-9E9E-4EC1-B13B-FB2132BBA72D}"/>
              </a:ext>
            </a:extLst>
          </p:cNvPr>
          <p:cNvCxnSpPr>
            <a:cxnSpLocks/>
          </p:cNvCxnSpPr>
          <p:nvPr/>
        </p:nvCxnSpPr>
        <p:spPr>
          <a:xfrm>
            <a:off x="2208434" y="4368278"/>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21D27D8-99D4-4990-8FC6-06717D3C607C}"/>
              </a:ext>
            </a:extLst>
          </p:cNvPr>
          <p:cNvCxnSpPr>
            <a:cxnSpLocks/>
          </p:cNvCxnSpPr>
          <p:nvPr/>
        </p:nvCxnSpPr>
        <p:spPr>
          <a:xfrm flipV="1">
            <a:off x="2208434" y="2524012"/>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FFDBA8A-901B-4774-9023-95AFDB5992CA}"/>
              </a:ext>
            </a:extLst>
          </p:cNvPr>
          <p:cNvCxnSpPr>
            <a:cxnSpLocks/>
          </p:cNvCxnSpPr>
          <p:nvPr/>
        </p:nvCxnSpPr>
        <p:spPr>
          <a:xfrm>
            <a:off x="6433868" y="2694342"/>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A883735-6054-47E9-8C10-F5A1AF73EDF9}"/>
              </a:ext>
            </a:extLst>
          </p:cNvPr>
          <p:cNvCxnSpPr>
            <a:cxnSpLocks/>
          </p:cNvCxnSpPr>
          <p:nvPr/>
        </p:nvCxnSpPr>
        <p:spPr>
          <a:xfrm>
            <a:off x="6433868" y="4368278"/>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0F237D9-BE92-45E4-8897-ED04804B18AF}"/>
              </a:ext>
            </a:extLst>
          </p:cNvPr>
          <p:cNvCxnSpPr>
            <a:cxnSpLocks/>
          </p:cNvCxnSpPr>
          <p:nvPr/>
        </p:nvCxnSpPr>
        <p:spPr>
          <a:xfrm flipV="1">
            <a:off x="6433868" y="2524012"/>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AF7EAD1-9E4E-4CB2-BD45-6E0E60A38B4A}"/>
              </a:ext>
            </a:extLst>
          </p:cNvPr>
          <p:cNvCxnSpPr>
            <a:cxnSpLocks/>
          </p:cNvCxnSpPr>
          <p:nvPr/>
        </p:nvCxnSpPr>
        <p:spPr>
          <a:xfrm>
            <a:off x="9403080" y="2694342"/>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C15AF2C-A180-4511-B124-A8C669627C4B}"/>
              </a:ext>
            </a:extLst>
          </p:cNvPr>
          <p:cNvCxnSpPr>
            <a:cxnSpLocks/>
          </p:cNvCxnSpPr>
          <p:nvPr/>
        </p:nvCxnSpPr>
        <p:spPr>
          <a:xfrm>
            <a:off x="9403080" y="4368278"/>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F73B233-0494-48A3-B054-A35427E75794}"/>
              </a:ext>
            </a:extLst>
          </p:cNvPr>
          <p:cNvCxnSpPr>
            <a:cxnSpLocks/>
          </p:cNvCxnSpPr>
          <p:nvPr/>
        </p:nvCxnSpPr>
        <p:spPr>
          <a:xfrm flipV="1">
            <a:off x="9403080" y="2524012"/>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1527035-74A8-4C36-AC8C-B32214F07FBF}"/>
              </a:ext>
            </a:extLst>
          </p:cNvPr>
          <p:cNvCxnSpPr>
            <a:cxnSpLocks/>
          </p:cNvCxnSpPr>
          <p:nvPr/>
        </p:nvCxnSpPr>
        <p:spPr>
          <a:xfrm>
            <a:off x="2748916" y="2685415"/>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7066AFF-4AA7-46F4-8CAB-2F35607E30A7}"/>
              </a:ext>
            </a:extLst>
          </p:cNvPr>
          <p:cNvCxnSpPr>
            <a:cxnSpLocks/>
          </p:cNvCxnSpPr>
          <p:nvPr/>
        </p:nvCxnSpPr>
        <p:spPr>
          <a:xfrm flipH="1">
            <a:off x="2598420" y="4374591"/>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F00BB0-48B2-4659-A9F0-64968431C9B4}"/>
              </a:ext>
            </a:extLst>
          </p:cNvPr>
          <p:cNvCxnSpPr>
            <a:cxnSpLocks/>
          </p:cNvCxnSpPr>
          <p:nvPr/>
        </p:nvCxnSpPr>
        <p:spPr>
          <a:xfrm flipH="1" flipV="1">
            <a:off x="2598420" y="2520202"/>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6573A0E-74A3-41F9-A09E-2C754E74441C}"/>
              </a:ext>
            </a:extLst>
          </p:cNvPr>
          <p:cNvCxnSpPr>
            <a:cxnSpLocks/>
          </p:cNvCxnSpPr>
          <p:nvPr/>
        </p:nvCxnSpPr>
        <p:spPr>
          <a:xfrm>
            <a:off x="5889577" y="2685415"/>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14889A-C585-42C7-AA64-B9AF1A3BFFA3}"/>
              </a:ext>
            </a:extLst>
          </p:cNvPr>
          <p:cNvCxnSpPr>
            <a:cxnSpLocks/>
          </p:cNvCxnSpPr>
          <p:nvPr/>
        </p:nvCxnSpPr>
        <p:spPr>
          <a:xfrm flipH="1">
            <a:off x="5739081" y="4374591"/>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FAC3A0B-E83C-479E-A4E3-A32A0546E348}"/>
              </a:ext>
            </a:extLst>
          </p:cNvPr>
          <p:cNvCxnSpPr>
            <a:cxnSpLocks/>
          </p:cNvCxnSpPr>
          <p:nvPr/>
        </p:nvCxnSpPr>
        <p:spPr>
          <a:xfrm flipH="1" flipV="1">
            <a:off x="5739081" y="2520202"/>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E029604-3887-49FA-A209-0A46CC316A22}"/>
              </a:ext>
            </a:extLst>
          </p:cNvPr>
          <p:cNvCxnSpPr>
            <a:cxnSpLocks/>
          </p:cNvCxnSpPr>
          <p:nvPr/>
        </p:nvCxnSpPr>
        <p:spPr>
          <a:xfrm>
            <a:off x="9185909" y="2693035"/>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B61DFB-C16F-4EB9-8F43-1377C7292911}"/>
              </a:ext>
            </a:extLst>
          </p:cNvPr>
          <p:cNvCxnSpPr>
            <a:cxnSpLocks/>
          </p:cNvCxnSpPr>
          <p:nvPr/>
        </p:nvCxnSpPr>
        <p:spPr>
          <a:xfrm flipH="1">
            <a:off x="9035413" y="4382211"/>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FDB6104-549F-4471-8E52-6AD11F931B2F}"/>
              </a:ext>
            </a:extLst>
          </p:cNvPr>
          <p:cNvCxnSpPr>
            <a:cxnSpLocks/>
          </p:cNvCxnSpPr>
          <p:nvPr/>
        </p:nvCxnSpPr>
        <p:spPr>
          <a:xfrm flipH="1" flipV="1">
            <a:off x="9035413" y="2527822"/>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E99D983-BF8A-4AF4-8F92-F61D231734EF}"/>
              </a:ext>
            </a:extLst>
          </p:cNvPr>
          <p:cNvCxnSpPr>
            <a:cxnSpLocks/>
          </p:cNvCxnSpPr>
          <p:nvPr/>
        </p:nvCxnSpPr>
        <p:spPr>
          <a:xfrm>
            <a:off x="9967102" y="2693035"/>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BCAFA8-6548-44BD-B506-AF0E56B4BD17}"/>
              </a:ext>
            </a:extLst>
          </p:cNvPr>
          <p:cNvCxnSpPr>
            <a:cxnSpLocks/>
          </p:cNvCxnSpPr>
          <p:nvPr/>
        </p:nvCxnSpPr>
        <p:spPr>
          <a:xfrm flipH="1">
            <a:off x="9816606" y="4382211"/>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E34A343-4E63-4B8A-9760-2FD5F1F77EBD}"/>
              </a:ext>
            </a:extLst>
          </p:cNvPr>
          <p:cNvCxnSpPr>
            <a:cxnSpLocks/>
          </p:cNvCxnSpPr>
          <p:nvPr/>
        </p:nvCxnSpPr>
        <p:spPr>
          <a:xfrm flipH="1" flipV="1">
            <a:off x="9816606" y="2527822"/>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419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0EAC-CBDF-429C-BE9A-1AAF5556C70E}"/>
              </a:ext>
            </a:extLst>
          </p:cNvPr>
          <p:cNvSpPr>
            <a:spLocks noGrp="1"/>
          </p:cNvSpPr>
          <p:nvPr>
            <p:ph type="title"/>
          </p:nvPr>
        </p:nvSpPr>
        <p:spPr>
          <a:xfrm>
            <a:off x="6051215" y="2986001"/>
            <a:ext cx="1517314" cy="854074"/>
          </a:xfrm>
        </p:spPr>
        <p:txBody>
          <a:bodyPr>
            <a:normAutofit/>
          </a:bodyPr>
          <a:lstStyle/>
          <a:p>
            <a:r>
              <a:rPr lang="en-US" sz="2400" dirty="0">
                <a:latin typeface="+mn-lt"/>
              </a:rPr>
              <a:t>T = (Tx, Ty)</a:t>
            </a:r>
          </a:p>
        </p:txBody>
      </p:sp>
      <p:cxnSp>
        <p:nvCxnSpPr>
          <p:cNvPr id="4" name="Straight Arrow Connector 3">
            <a:extLst>
              <a:ext uri="{FF2B5EF4-FFF2-40B4-BE49-F238E27FC236}">
                <a16:creationId xmlns:a16="http://schemas.microsoft.com/office/drawing/2014/main" id="{4490F5F4-8329-45FF-8117-67C4D7AED53B}"/>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396E583-3E3B-45C3-99A7-DC51E1EA96E3}"/>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EC11B7-B5D5-4F6D-9020-B0C85B8266B3}"/>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7" name="TextBox 6">
            <a:extLst>
              <a:ext uri="{FF2B5EF4-FFF2-40B4-BE49-F238E27FC236}">
                <a16:creationId xmlns:a16="http://schemas.microsoft.com/office/drawing/2014/main" id="{60FD422C-5D0C-46BB-9064-062C9E2DF936}"/>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cxnSp>
        <p:nvCxnSpPr>
          <p:cNvPr id="8" name="Straight Arrow Connector 7">
            <a:extLst>
              <a:ext uri="{FF2B5EF4-FFF2-40B4-BE49-F238E27FC236}">
                <a16:creationId xmlns:a16="http://schemas.microsoft.com/office/drawing/2014/main" id="{4866AE46-97F0-4701-8A96-58D6ED87D2A0}"/>
              </a:ext>
            </a:extLst>
          </p:cNvPr>
          <p:cNvCxnSpPr>
            <a:cxnSpLocks/>
          </p:cNvCxnSpPr>
          <p:nvPr/>
        </p:nvCxnSpPr>
        <p:spPr>
          <a:xfrm flipV="1">
            <a:off x="4267200" y="3429000"/>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0E47ED2-0789-45A5-9565-4CFBAEA436AA}"/>
              </a:ext>
            </a:extLst>
          </p:cNvPr>
          <p:cNvSpPr txBox="1">
            <a:spLocks/>
          </p:cNvSpPr>
          <p:nvPr/>
        </p:nvSpPr>
        <p:spPr>
          <a:xfrm>
            <a:off x="990600" y="213146"/>
            <a:ext cx="1051560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2D translation by vector T = (Tx, Ty)</a:t>
            </a:r>
            <a:endParaRPr lang="en-US" dirty="0"/>
          </a:p>
        </p:txBody>
      </p:sp>
      <p:cxnSp>
        <p:nvCxnSpPr>
          <p:cNvPr id="17" name="Straight Connector 16">
            <a:extLst>
              <a:ext uri="{FF2B5EF4-FFF2-40B4-BE49-F238E27FC236}">
                <a16:creationId xmlns:a16="http://schemas.microsoft.com/office/drawing/2014/main" id="{6609D1A7-86D6-4574-917E-9FAF8B46A00C}"/>
              </a:ext>
            </a:extLst>
          </p:cNvPr>
          <p:cNvCxnSpPr/>
          <p:nvPr/>
        </p:nvCxnSpPr>
        <p:spPr>
          <a:xfrm>
            <a:off x="2805953" y="2904565"/>
            <a:ext cx="2277035" cy="2886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1338EFEF-318F-43B0-AAFB-0FE123292290}"/>
              </a:ext>
            </a:extLst>
          </p:cNvPr>
          <p:cNvSpPr txBox="1">
            <a:spLocks/>
          </p:cNvSpPr>
          <p:nvPr/>
        </p:nvSpPr>
        <p:spPr>
          <a:xfrm>
            <a:off x="1203850" y="2484859"/>
            <a:ext cx="173657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P = (</a:t>
            </a:r>
            <a:r>
              <a:rPr lang="en-US" sz="2400" dirty="0" err="1">
                <a:latin typeface="+mn-lt"/>
              </a:rPr>
              <a:t>Px</a:t>
            </a:r>
            <a:r>
              <a:rPr lang="en-US" sz="2400" dirty="0">
                <a:latin typeface="+mn-lt"/>
              </a:rPr>
              <a:t>, </a:t>
            </a:r>
            <a:r>
              <a:rPr lang="en-US" sz="2400" dirty="0" err="1">
                <a:latin typeface="+mn-lt"/>
              </a:rPr>
              <a:t>Py</a:t>
            </a:r>
            <a:r>
              <a:rPr lang="en-US" sz="2400" dirty="0">
                <a:latin typeface="+mn-lt"/>
              </a:rPr>
              <a:t>)</a:t>
            </a:r>
          </a:p>
        </p:txBody>
      </p:sp>
      <p:sp>
        <p:nvSpPr>
          <p:cNvPr id="19" name="Title 1">
            <a:extLst>
              <a:ext uri="{FF2B5EF4-FFF2-40B4-BE49-F238E27FC236}">
                <a16:creationId xmlns:a16="http://schemas.microsoft.com/office/drawing/2014/main" id="{23D217A3-1FF0-45E5-98DC-DF4EB980AAFB}"/>
              </a:ext>
            </a:extLst>
          </p:cNvPr>
          <p:cNvSpPr txBox="1">
            <a:spLocks/>
          </p:cNvSpPr>
          <p:nvPr/>
        </p:nvSpPr>
        <p:spPr>
          <a:xfrm>
            <a:off x="4863971" y="5618066"/>
            <a:ext cx="173657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Q = (</a:t>
            </a:r>
            <a:r>
              <a:rPr lang="en-US" sz="2400" dirty="0" err="1">
                <a:latin typeface="+mn-lt"/>
              </a:rPr>
              <a:t>Qx</a:t>
            </a:r>
            <a:r>
              <a:rPr lang="en-US" sz="2400" dirty="0">
                <a:latin typeface="+mn-lt"/>
              </a:rPr>
              <a:t>, </a:t>
            </a:r>
            <a:r>
              <a:rPr lang="en-US" sz="2400" dirty="0" err="1">
                <a:latin typeface="+mn-lt"/>
              </a:rPr>
              <a:t>Qy</a:t>
            </a:r>
            <a:r>
              <a:rPr lang="en-US" sz="2400" dirty="0">
                <a:latin typeface="+mn-lt"/>
              </a:rPr>
              <a:t>)</a:t>
            </a:r>
          </a:p>
        </p:txBody>
      </p:sp>
    </p:spTree>
    <p:extLst>
      <p:ext uri="{BB962C8B-B14F-4D97-AF65-F5344CB8AC3E}">
        <p14:creationId xmlns:p14="http://schemas.microsoft.com/office/powerpoint/2010/main" val="336991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0EAC-CBDF-429C-BE9A-1AAF5556C70E}"/>
              </a:ext>
            </a:extLst>
          </p:cNvPr>
          <p:cNvSpPr>
            <a:spLocks noGrp="1"/>
          </p:cNvSpPr>
          <p:nvPr>
            <p:ph type="title"/>
          </p:nvPr>
        </p:nvSpPr>
        <p:spPr>
          <a:xfrm>
            <a:off x="6051215" y="2986001"/>
            <a:ext cx="1517314" cy="854074"/>
          </a:xfrm>
        </p:spPr>
        <p:txBody>
          <a:bodyPr>
            <a:normAutofit/>
          </a:bodyPr>
          <a:lstStyle/>
          <a:p>
            <a:r>
              <a:rPr lang="en-US" sz="2400" dirty="0">
                <a:latin typeface="+mn-lt"/>
              </a:rPr>
              <a:t>T = (Tx, Ty)</a:t>
            </a:r>
          </a:p>
        </p:txBody>
      </p:sp>
      <p:cxnSp>
        <p:nvCxnSpPr>
          <p:cNvPr id="4" name="Straight Arrow Connector 3">
            <a:extLst>
              <a:ext uri="{FF2B5EF4-FFF2-40B4-BE49-F238E27FC236}">
                <a16:creationId xmlns:a16="http://schemas.microsoft.com/office/drawing/2014/main" id="{4490F5F4-8329-45FF-8117-67C4D7AED53B}"/>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396E583-3E3B-45C3-99A7-DC51E1EA96E3}"/>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EC11B7-B5D5-4F6D-9020-B0C85B8266B3}"/>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7" name="TextBox 6">
            <a:extLst>
              <a:ext uri="{FF2B5EF4-FFF2-40B4-BE49-F238E27FC236}">
                <a16:creationId xmlns:a16="http://schemas.microsoft.com/office/drawing/2014/main" id="{60FD422C-5D0C-46BB-9064-062C9E2DF936}"/>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cxnSp>
        <p:nvCxnSpPr>
          <p:cNvPr id="8" name="Straight Arrow Connector 7">
            <a:extLst>
              <a:ext uri="{FF2B5EF4-FFF2-40B4-BE49-F238E27FC236}">
                <a16:creationId xmlns:a16="http://schemas.microsoft.com/office/drawing/2014/main" id="{4866AE46-97F0-4701-8A96-58D6ED87D2A0}"/>
              </a:ext>
            </a:extLst>
          </p:cNvPr>
          <p:cNvCxnSpPr>
            <a:cxnSpLocks/>
          </p:cNvCxnSpPr>
          <p:nvPr/>
        </p:nvCxnSpPr>
        <p:spPr>
          <a:xfrm flipV="1">
            <a:off x="4267200" y="3429000"/>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0E47ED2-0789-45A5-9565-4CFBAEA436AA}"/>
              </a:ext>
            </a:extLst>
          </p:cNvPr>
          <p:cNvSpPr txBox="1">
            <a:spLocks/>
          </p:cNvSpPr>
          <p:nvPr/>
        </p:nvSpPr>
        <p:spPr>
          <a:xfrm>
            <a:off x="990600" y="213146"/>
            <a:ext cx="1051560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2D translation by vector T = (Tx, Ty)</a:t>
            </a:r>
            <a:endParaRPr lang="en-US" dirty="0"/>
          </a:p>
        </p:txBody>
      </p:sp>
      <p:cxnSp>
        <p:nvCxnSpPr>
          <p:cNvPr id="17" name="Straight Connector 16">
            <a:extLst>
              <a:ext uri="{FF2B5EF4-FFF2-40B4-BE49-F238E27FC236}">
                <a16:creationId xmlns:a16="http://schemas.microsoft.com/office/drawing/2014/main" id="{6609D1A7-86D6-4574-917E-9FAF8B46A00C}"/>
              </a:ext>
            </a:extLst>
          </p:cNvPr>
          <p:cNvCxnSpPr/>
          <p:nvPr/>
        </p:nvCxnSpPr>
        <p:spPr>
          <a:xfrm>
            <a:off x="2805953" y="2904565"/>
            <a:ext cx="2277035" cy="2886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1338EFEF-318F-43B0-AAFB-0FE123292290}"/>
              </a:ext>
            </a:extLst>
          </p:cNvPr>
          <p:cNvSpPr txBox="1">
            <a:spLocks/>
          </p:cNvSpPr>
          <p:nvPr/>
        </p:nvSpPr>
        <p:spPr>
          <a:xfrm>
            <a:off x="1203850" y="2484859"/>
            <a:ext cx="173657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P = (</a:t>
            </a:r>
            <a:r>
              <a:rPr lang="en-US" sz="2400" dirty="0" err="1">
                <a:latin typeface="+mn-lt"/>
              </a:rPr>
              <a:t>Px</a:t>
            </a:r>
            <a:r>
              <a:rPr lang="en-US" sz="2400" dirty="0">
                <a:latin typeface="+mn-lt"/>
              </a:rPr>
              <a:t>, </a:t>
            </a:r>
            <a:r>
              <a:rPr lang="en-US" sz="2400" dirty="0" err="1">
                <a:latin typeface="+mn-lt"/>
              </a:rPr>
              <a:t>Py</a:t>
            </a:r>
            <a:r>
              <a:rPr lang="en-US" sz="2400" dirty="0">
                <a:latin typeface="+mn-lt"/>
              </a:rPr>
              <a:t>)</a:t>
            </a:r>
          </a:p>
        </p:txBody>
      </p:sp>
      <p:sp>
        <p:nvSpPr>
          <p:cNvPr id="19" name="Title 1">
            <a:extLst>
              <a:ext uri="{FF2B5EF4-FFF2-40B4-BE49-F238E27FC236}">
                <a16:creationId xmlns:a16="http://schemas.microsoft.com/office/drawing/2014/main" id="{23D217A3-1FF0-45E5-98DC-DF4EB980AAFB}"/>
              </a:ext>
            </a:extLst>
          </p:cNvPr>
          <p:cNvSpPr txBox="1">
            <a:spLocks/>
          </p:cNvSpPr>
          <p:nvPr/>
        </p:nvSpPr>
        <p:spPr>
          <a:xfrm>
            <a:off x="4863971" y="5618066"/>
            <a:ext cx="173657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Q = (</a:t>
            </a:r>
            <a:r>
              <a:rPr lang="en-US" sz="2400" dirty="0" err="1">
                <a:latin typeface="+mn-lt"/>
              </a:rPr>
              <a:t>Qx</a:t>
            </a:r>
            <a:r>
              <a:rPr lang="en-US" sz="2400" dirty="0">
                <a:latin typeface="+mn-lt"/>
              </a:rPr>
              <a:t>, </a:t>
            </a:r>
            <a:r>
              <a:rPr lang="en-US" sz="2400" dirty="0" err="1">
                <a:latin typeface="+mn-lt"/>
              </a:rPr>
              <a:t>Qy</a:t>
            </a:r>
            <a:r>
              <a:rPr lang="en-US" sz="2400" dirty="0">
                <a:latin typeface="+mn-lt"/>
              </a:rPr>
              <a:t>)</a:t>
            </a:r>
          </a:p>
        </p:txBody>
      </p:sp>
      <p:cxnSp>
        <p:nvCxnSpPr>
          <p:cNvPr id="12" name="Straight Arrow Connector 11">
            <a:extLst>
              <a:ext uri="{FF2B5EF4-FFF2-40B4-BE49-F238E27FC236}">
                <a16:creationId xmlns:a16="http://schemas.microsoft.com/office/drawing/2014/main" id="{A415A538-0BE0-4344-A47B-6C94BBAFF410}"/>
              </a:ext>
            </a:extLst>
          </p:cNvPr>
          <p:cNvCxnSpPr>
            <a:cxnSpLocks/>
          </p:cNvCxnSpPr>
          <p:nvPr/>
        </p:nvCxnSpPr>
        <p:spPr>
          <a:xfrm flipV="1">
            <a:off x="2805953" y="1981581"/>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8BC9D3A-A9EA-43C2-8E04-6E73F552E87B}"/>
              </a:ext>
            </a:extLst>
          </p:cNvPr>
          <p:cNvCxnSpPr>
            <a:cxnSpLocks/>
          </p:cNvCxnSpPr>
          <p:nvPr/>
        </p:nvCxnSpPr>
        <p:spPr>
          <a:xfrm flipV="1">
            <a:off x="5082988" y="4855686"/>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599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0EAC-CBDF-429C-BE9A-1AAF5556C70E}"/>
              </a:ext>
            </a:extLst>
          </p:cNvPr>
          <p:cNvSpPr>
            <a:spLocks noGrp="1"/>
          </p:cNvSpPr>
          <p:nvPr>
            <p:ph type="title"/>
          </p:nvPr>
        </p:nvSpPr>
        <p:spPr>
          <a:xfrm>
            <a:off x="6051215" y="2986001"/>
            <a:ext cx="1517314" cy="854074"/>
          </a:xfrm>
        </p:spPr>
        <p:txBody>
          <a:bodyPr>
            <a:normAutofit/>
          </a:bodyPr>
          <a:lstStyle/>
          <a:p>
            <a:r>
              <a:rPr lang="en-US" sz="2400" dirty="0">
                <a:latin typeface="+mn-lt"/>
              </a:rPr>
              <a:t>T = (Tx, Ty)</a:t>
            </a:r>
          </a:p>
        </p:txBody>
      </p:sp>
      <p:cxnSp>
        <p:nvCxnSpPr>
          <p:cNvPr id="4" name="Straight Arrow Connector 3">
            <a:extLst>
              <a:ext uri="{FF2B5EF4-FFF2-40B4-BE49-F238E27FC236}">
                <a16:creationId xmlns:a16="http://schemas.microsoft.com/office/drawing/2014/main" id="{4490F5F4-8329-45FF-8117-67C4D7AED53B}"/>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396E583-3E3B-45C3-99A7-DC51E1EA96E3}"/>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EC11B7-B5D5-4F6D-9020-B0C85B8266B3}"/>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7" name="TextBox 6">
            <a:extLst>
              <a:ext uri="{FF2B5EF4-FFF2-40B4-BE49-F238E27FC236}">
                <a16:creationId xmlns:a16="http://schemas.microsoft.com/office/drawing/2014/main" id="{60FD422C-5D0C-46BB-9064-062C9E2DF936}"/>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cxnSp>
        <p:nvCxnSpPr>
          <p:cNvPr id="8" name="Straight Arrow Connector 7">
            <a:extLst>
              <a:ext uri="{FF2B5EF4-FFF2-40B4-BE49-F238E27FC236}">
                <a16:creationId xmlns:a16="http://schemas.microsoft.com/office/drawing/2014/main" id="{4866AE46-97F0-4701-8A96-58D6ED87D2A0}"/>
              </a:ext>
            </a:extLst>
          </p:cNvPr>
          <p:cNvCxnSpPr>
            <a:cxnSpLocks/>
          </p:cNvCxnSpPr>
          <p:nvPr/>
        </p:nvCxnSpPr>
        <p:spPr>
          <a:xfrm flipV="1">
            <a:off x="4267200" y="3429000"/>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0E47ED2-0789-45A5-9565-4CFBAEA436AA}"/>
              </a:ext>
            </a:extLst>
          </p:cNvPr>
          <p:cNvSpPr txBox="1">
            <a:spLocks/>
          </p:cNvSpPr>
          <p:nvPr/>
        </p:nvSpPr>
        <p:spPr>
          <a:xfrm>
            <a:off x="990600" y="213146"/>
            <a:ext cx="1051560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2D translation by vector T = (Tx, Ty)</a:t>
            </a:r>
            <a:endParaRPr lang="en-US" dirty="0"/>
          </a:p>
        </p:txBody>
      </p:sp>
      <p:cxnSp>
        <p:nvCxnSpPr>
          <p:cNvPr id="17" name="Straight Connector 16">
            <a:extLst>
              <a:ext uri="{FF2B5EF4-FFF2-40B4-BE49-F238E27FC236}">
                <a16:creationId xmlns:a16="http://schemas.microsoft.com/office/drawing/2014/main" id="{6609D1A7-86D6-4574-917E-9FAF8B46A00C}"/>
              </a:ext>
            </a:extLst>
          </p:cNvPr>
          <p:cNvCxnSpPr/>
          <p:nvPr/>
        </p:nvCxnSpPr>
        <p:spPr>
          <a:xfrm>
            <a:off x="2805953" y="2904565"/>
            <a:ext cx="2277035" cy="2886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1338EFEF-318F-43B0-AAFB-0FE123292290}"/>
              </a:ext>
            </a:extLst>
          </p:cNvPr>
          <p:cNvSpPr txBox="1">
            <a:spLocks/>
          </p:cNvSpPr>
          <p:nvPr/>
        </p:nvSpPr>
        <p:spPr>
          <a:xfrm>
            <a:off x="1203850" y="2484859"/>
            <a:ext cx="173657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P = (</a:t>
            </a:r>
            <a:r>
              <a:rPr lang="en-US" sz="2400" dirty="0" err="1">
                <a:latin typeface="+mn-lt"/>
              </a:rPr>
              <a:t>Px</a:t>
            </a:r>
            <a:r>
              <a:rPr lang="en-US" sz="2400" dirty="0">
                <a:latin typeface="+mn-lt"/>
              </a:rPr>
              <a:t>, </a:t>
            </a:r>
            <a:r>
              <a:rPr lang="en-US" sz="2400" dirty="0" err="1">
                <a:latin typeface="+mn-lt"/>
              </a:rPr>
              <a:t>Py</a:t>
            </a:r>
            <a:r>
              <a:rPr lang="en-US" sz="2400" dirty="0">
                <a:latin typeface="+mn-lt"/>
              </a:rPr>
              <a:t>)</a:t>
            </a:r>
          </a:p>
        </p:txBody>
      </p:sp>
      <p:sp>
        <p:nvSpPr>
          <p:cNvPr id="19" name="Title 1">
            <a:extLst>
              <a:ext uri="{FF2B5EF4-FFF2-40B4-BE49-F238E27FC236}">
                <a16:creationId xmlns:a16="http://schemas.microsoft.com/office/drawing/2014/main" id="{23D217A3-1FF0-45E5-98DC-DF4EB980AAFB}"/>
              </a:ext>
            </a:extLst>
          </p:cNvPr>
          <p:cNvSpPr txBox="1">
            <a:spLocks/>
          </p:cNvSpPr>
          <p:nvPr/>
        </p:nvSpPr>
        <p:spPr>
          <a:xfrm>
            <a:off x="4863971" y="5618066"/>
            <a:ext cx="173657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Q = (</a:t>
            </a:r>
            <a:r>
              <a:rPr lang="en-US" sz="2400" dirty="0" err="1">
                <a:latin typeface="+mn-lt"/>
              </a:rPr>
              <a:t>Qx</a:t>
            </a:r>
            <a:r>
              <a:rPr lang="en-US" sz="2400" dirty="0">
                <a:latin typeface="+mn-lt"/>
              </a:rPr>
              <a:t>, </a:t>
            </a:r>
            <a:r>
              <a:rPr lang="en-US" sz="2400" dirty="0" err="1">
                <a:latin typeface="+mn-lt"/>
              </a:rPr>
              <a:t>Qy</a:t>
            </a:r>
            <a:r>
              <a:rPr lang="en-US" sz="2400" dirty="0">
                <a:latin typeface="+mn-lt"/>
              </a:rPr>
              <a:t>)</a:t>
            </a:r>
          </a:p>
        </p:txBody>
      </p:sp>
      <p:cxnSp>
        <p:nvCxnSpPr>
          <p:cNvPr id="12" name="Straight Arrow Connector 11">
            <a:extLst>
              <a:ext uri="{FF2B5EF4-FFF2-40B4-BE49-F238E27FC236}">
                <a16:creationId xmlns:a16="http://schemas.microsoft.com/office/drawing/2014/main" id="{A415A538-0BE0-4344-A47B-6C94BBAFF410}"/>
              </a:ext>
            </a:extLst>
          </p:cNvPr>
          <p:cNvCxnSpPr>
            <a:cxnSpLocks/>
          </p:cNvCxnSpPr>
          <p:nvPr/>
        </p:nvCxnSpPr>
        <p:spPr>
          <a:xfrm flipV="1">
            <a:off x="2805953" y="1981581"/>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8BC9D3A-A9EA-43C2-8E04-6E73F552E87B}"/>
              </a:ext>
            </a:extLst>
          </p:cNvPr>
          <p:cNvCxnSpPr>
            <a:cxnSpLocks/>
          </p:cNvCxnSpPr>
          <p:nvPr/>
        </p:nvCxnSpPr>
        <p:spPr>
          <a:xfrm flipV="1">
            <a:off x="5082988" y="4855686"/>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D9E33B-FD12-4AF4-8575-9458B8F5FAD7}"/>
              </a:ext>
            </a:extLst>
          </p:cNvPr>
          <p:cNvCxnSpPr/>
          <p:nvPr/>
        </p:nvCxnSpPr>
        <p:spPr>
          <a:xfrm>
            <a:off x="4623882" y="1981581"/>
            <a:ext cx="2277035" cy="2886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0275B8A-F381-49B6-818C-35008946D440}"/>
              </a:ext>
            </a:extLst>
          </p:cNvPr>
          <p:cNvSpPr txBox="1">
            <a:spLocks/>
          </p:cNvSpPr>
          <p:nvPr/>
        </p:nvSpPr>
        <p:spPr>
          <a:xfrm>
            <a:off x="4639289" y="1461247"/>
            <a:ext cx="1961249"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P’ = (</a:t>
            </a:r>
            <a:r>
              <a:rPr lang="en-US" sz="2400" dirty="0" err="1">
                <a:latin typeface="+mn-lt"/>
              </a:rPr>
              <a:t>P’x</a:t>
            </a:r>
            <a:r>
              <a:rPr lang="en-US" sz="2400" dirty="0">
                <a:latin typeface="+mn-lt"/>
              </a:rPr>
              <a:t>, </a:t>
            </a:r>
            <a:r>
              <a:rPr lang="en-US" sz="2400" dirty="0" err="1">
                <a:latin typeface="+mn-lt"/>
              </a:rPr>
              <a:t>P’y</a:t>
            </a:r>
            <a:r>
              <a:rPr lang="en-US" sz="2400" dirty="0">
                <a:latin typeface="+mn-lt"/>
              </a:rPr>
              <a:t>)</a:t>
            </a:r>
          </a:p>
        </p:txBody>
      </p:sp>
      <p:sp>
        <p:nvSpPr>
          <p:cNvPr id="21" name="Title 1">
            <a:extLst>
              <a:ext uri="{FF2B5EF4-FFF2-40B4-BE49-F238E27FC236}">
                <a16:creationId xmlns:a16="http://schemas.microsoft.com/office/drawing/2014/main" id="{7F507568-40E3-4E7E-8922-3A2719B76896}"/>
              </a:ext>
            </a:extLst>
          </p:cNvPr>
          <p:cNvSpPr txBox="1">
            <a:spLocks/>
          </p:cNvSpPr>
          <p:nvPr/>
        </p:nvSpPr>
        <p:spPr>
          <a:xfrm>
            <a:off x="6911788" y="4496222"/>
            <a:ext cx="1961249"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Q’ = (</a:t>
            </a:r>
            <a:r>
              <a:rPr lang="en-US" sz="2400" dirty="0" err="1">
                <a:latin typeface="+mn-lt"/>
              </a:rPr>
              <a:t>Q’x</a:t>
            </a:r>
            <a:r>
              <a:rPr lang="en-US" sz="2400" dirty="0">
                <a:latin typeface="+mn-lt"/>
              </a:rPr>
              <a:t>, </a:t>
            </a:r>
            <a:r>
              <a:rPr lang="en-US" sz="2400" dirty="0" err="1">
                <a:latin typeface="+mn-lt"/>
              </a:rPr>
              <a:t>Q’y</a:t>
            </a:r>
            <a:r>
              <a:rPr lang="en-US" sz="2400" dirty="0">
                <a:latin typeface="+mn-lt"/>
              </a:rPr>
              <a:t>)</a:t>
            </a:r>
          </a:p>
        </p:txBody>
      </p:sp>
    </p:spTree>
    <p:extLst>
      <p:ext uri="{BB962C8B-B14F-4D97-AF65-F5344CB8AC3E}">
        <p14:creationId xmlns:p14="http://schemas.microsoft.com/office/powerpoint/2010/main" val="3596894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490F5F4-8329-45FF-8117-67C4D7AED53B}"/>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396E583-3E3B-45C3-99A7-DC51E1EA96E3}"/>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EC11B7-B5D5-4F6D-9020-B0C85B8266B3}"/>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7" name="TextBox 6">
            <a:extLst>
              <a:ext uri="{FF2B5EF4-FFF2-40B4-BE49-F238E27FC236}">
                <a16:creationId xmlns:a16="http://schemas.microsoft.com/office/drawing/2014/main" id="{60FD422C-5D0C-46BB-9064-062C9E2DF936}"/>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cxnSp>
        <p:nvCxnSpPr>
          <p:cNvPr id="8" name="Straight Arrow Connector 7">
            <a:extLst>
              <a:ext uri="{FF2B5EF4-FFF2-40B4-BE49-F238E27FC236}">
                <a16:creationId xmlns:a16="http://schemas.microsoft.com/office/drawing/2014/main" id="{4866AE46-97F0-4701-8A96-58D6ED87D2A0}"/>
              </a:ext>
            </a:extLst>
          </p:cNvPr>
          <p:cNvCxnSpPr>
            <a:cxnSpLocks/>
          </p:cNvCxnSpPr>
          <p:nvPr/>
        </p:nvCxnSpPr>
        <p:spPr>
          <a:xfrm flipV="1">
            <a:off x="4267200" y="3429000"/>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0E47ED2-0789-45A5-9565-4CFBAEA436AA}"/>
              </a:ext>
            </a:extLst>
          </p:cNvPr>
          <p:cNvSpPr txBox="1">
            <a:spLocks/>
          </p:cNvSpPr>
          <p:nvPr/>
        </p:nvSpPr>
        <p:spPr>
          <a:xfrm>
            <a:off x="990600" y="213146"/>
            <a:ext cx="1051560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2D translation by vector T = (Tx, Ty)</a:t>
            </a:r>
            <a:endParaRPr lang="en-US" dirty="0"/>
          </a:p>
        </p:txBody>
      </p:sp>
      <p:cxnSp>
        <p:nvCxnSpPr>
          <p:cNvPr id="17" name="Straight Connector 16">
            <a:extLst>
              <a:ext uri="{FF2B5EF4-FFF2-40B4-BE49-F238E27FC236}">
                <a16:creationId xmlns:a16="http://schemas.microsoft.com/office/drawing/2014/main" id="{6609D1A7-86D6-4574-917E-9FAF8B46A00C}"/>
              </a:ext>
            </a:extLst>
          </p:cNvPr>
          <p:cNvCxnSpPr/>
          <p:nvPr/>
        </p:nvCxnSpPr>
        <p:spPr>
          <a:xfrm>
            <a:off x="2805953" y="2904565"/>
            <a:ext cx="2277035" cy="2886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1338EFEF-318F-43B0-AAFB-0FE123292290}"/>
              </a:ext>
            </a:extLst>
          </p:cNvPr>
          <p:cNvSpPr txBox="1">
            <a:spLocks/>
          </p:cNvSpPr>
          <p:nvPr/>
        </p:nvSpPr>
        <p:spPr>
          <a:xfrm>
            <a:off x="1203850" y="2484859"/>
            <a:ext cx="173657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P = (</a:t>
            </a:r>
            <a:r>
              <a:rPr lang="en-US" sz="2400" dirty="0" err="1">
                <a:latin typeface="+mn-lt"/>
              </a:rPr>
              <a:t>Px</a:t>
            </a:r>
            <a:r>
              <a:rPr lang="en-US" sz="2400" dirty="0">
                <a:latin typeface="+mn-lt"/>
              </a:rPr>
              <a:t>, </a:t>
            </a:r>
            <a:r>
              <a:rPr lang="en-US" sz="2400" dirty="0" err="1">
                <a:latin typeface="+mn-lt"/>
              </a:rPr>
              <a:t>Py</a:t>
            </a:r>
            <a:r>
              <a:rPr lang="en-US" sz="2400" dirty="0">
                <a:latin typeface="+mn-lt"/>
              </a:rPr>
              <a:t>)</a:t>
            </a:r>
          </a:p>
        </p:txBody>
      </p:sp>
      <p:sp>
        <p:nvSpPr>
          <p:cNvPr id="19" name="Title 1">
            <a:extLst>
              <a:ext uri="{FF2B5EF4-FFF2-40B4-BE49-F238E27FC236}">
                <a16:creationId xmlns:a16="http://schemas.microsoft.com/office/drawing/2014/main" id="{23D217A3-1FF0-45E5-98DC-DF4EB980AAFB}"/>
              </a:ext>
            </a:extLst>
          </p:cNvPr>
          <p:cNvSpPr txBox="1">
            <a:spLocks/>
          </p:cNvSpPr>
          <p:nvPr/>
        </p:nvSpPr>
        <p:spPr>
          <a:xfrm>
            <a:off x="4863971" y="5618066"/>
            <a:ext cx="173657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Q = (</a:t>
            </a:r>
            <a:r>
              <a:rPr lang="en-US" sz="2400" dirty="0" err="1">
                <a:latin typeface="+mn-lt"/>
              </a:rPr>
              <a:t>Qx</a:t>
            </a:r>
            <a:r>
              <a:rPr lang="en-US" sz="2400" dirty="0">
                <a:latin typeface="+mn-lt"/>
              </a:rPr>
              <a:t>, </a:t>
            </a:r>
            <a:r>
              <a:rPr lang="en-US" sz="2400" dirty="0" err="1">
                <a:latin typeface="+mn-lt"/>
              </a:rPr>
              <a:t>Qy</a:t>
            </a:r>
            <a:r>
              <a:rPr lang="en-US" sz="2400" dirty="0">
                <a:latin typeface="+mn-lt"/>
              </a:rPr>
              <a:t>)</a:t>
            </a:r>
          </a:p>
        </p:txBody>
      </p:sp>
      <p:cxnSp>
        <p:nvCxnSpPr>
          <p:cNvPr id="12" name="Straight Arrow Connector 11">
            <a:extLst>
              <a:ext uri="{FF2B5EF4-FFF2-40B4-BE49-F238E27FC236}">
                <a16:creationId xmlns:a16="http://schemas.microsoft.com/office/drawing/2014/main" id="{A415A538-0BE0-4344-A47B-6C94BBAFF410}"/>
              </a:ext>
            </a:extLst>
          </p:cNvPr>
          <p:cNvCxnSpPr>
            <a:cxnSpLocks/>
          </p:cNvCxnSpPr>
          <p:nvPr/>
        </p:nvCxnSpPr>
        <p:spPr>
          <a:xfrm flipV="1">
            <a:off x="2805953" y="1981581"/>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8BC9D3A-A9EA-43C2-8E04-6E73F552E87B}"/>
              </a:ext>
            </a:extLst>
          </p:cNvPr>
          <p:cNvCxnSpPr>
            <a:cxnSpLocks/>
          </p:cNvCxnSpPr>
          <p:nvPr/>
        </p:nvCxnSpPr>
        <p:spPr>
          <a:xfrm flipV="1">
            <a:off x="5082988" y="4855686"/>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D9E33B-FD12-4AF4-8575-9458B8F5FAD7}"/>
              </a:ext>
            </a:extLst>
          </p:cNvPr>
          <p:cNvCxnSpPr/>
          <p:nvPr/>
        </p:nvCxnSpPr>
        <p:spPr>
          <a:xfrm>
            <a:off x="4623882" y="1981581"/>
            <a:ext cx="2277035" cy="2886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0275B8A-F381-49B6-818C-35008946D440}"/>
              </a:ext>
            </a:extLst>
          </p:cNvPr>
          <p:cNvSpPr txBox="1">
            <a:spLocks/>
          </p:cNvSpPr>
          <p:nvPr/>
        </p:nvSpPr>
        <p:spPr>
          <a:xfrm>
            <a:off x="4639289" y="1461247"/>
            <a:ext cx="574184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P’ = (</a:t>
            </a:r>
            <a:r>
              <a:rPr lang="en-US" sz="2400" dirty="0" err="1">
                <a:latin typeface="+mn-lt"/>
              </a:rPr>
              <a:t>P’x</a:t>
            </a:r>
            <a:r>
              <a:rPr lang="en-US" sz="2400" dirty="0">
                <a:latin typeface="+mn-lt"/>
              </a:rPr>
              <a:t>, </a:t>
            </a:r>
            <a:r>
              <a:rPr lang="en-US" sz="2400" dirty="0" err="1">
                <a:latin typeface="+mn-lt"/>
              </a:rPr>
              <a:t>P’y</a:t>
            </a:r>
            <a:r>
              <a:rPr lang="en-US" sz="2400" dirty="0">
                <a:latin typeface="+mn-lt"/>
              </a:rPr>
              <a:t>)</a:t>
            </a:r>
          </a:p>
        </p:txBody>
      </p:sp>
      <p:sp>
        <p:nvSpPr>
          <p:cNvPr id="21" name="Title 1">
            <a:extLst>
              <a:ext uri="{FF2B5EF4-FFF2-40B4-BE49-F238E27FC236}">
                <a16:creationId xmlns:a16="http://schemas.microsoft.com/office/drawing/2014/main" id="{7F507568-40E3-4E7E-8922-3A2719B76896}"/>
              </a:ext>
            </a:extLst>
          </p:cNvPr>
          <p:cNvSpPr txBox="1">
            <a:spLocks/>
          </p:cNvSpPr>
          <p:nvPr/>
        </p:nvSpPr>
        <p:spPr>
          <a:xfrm>
            <a:off x="6911788" y="4496222"/>
            <a:ext cx="1961249"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Q’ = (</a:t>
            </a:r>
            <a:r>
              <a:rPr lang="en-US" sz="2400" dirty="0" err="1">
                <a:latin typeface="+mn-lt"/>
              </a:rPr>
              <a:t>Q’x</a:t>
            </a:r>
            <a:r>
              <a:rPr lang="en-US" sz="2400" dirty="0">
                <a:latin typeface="+mn-lt"/>
              </a:rPr>
              <a:t>, </a:t>
            </a:r>
            <a:r>
              <a:rPr lang="en-US" sz="2400" dirty="0" err="1">
                <a:latin typeface="+mn-lt"/>
              </a:rPr>
              <a:t>Q’y</a:t>
            </a:r>
            <a:r>
              <a:rPr lang="en-US" sz="2400" dirty="0">
                <a:latin typeface="+mn-lt"/>
              </a:rPr>
              <a:t>)</a:t>
            </a:r>
          </a:p>
        </p:txBody>
      </p:sp>
      <p:cxnSp>
        <p:nvCxnSpPr>
          <p:cNvPr id="11" name="Straight Connector 10">
            <a:extLst>
              <a:ext uri="{FF2B5EF4-FFF2-40B4-BE49-F238E27FC236}">
                <a16:creationId xmlns:a16="http://schemas.microsoft.com/office/drawing/2014/main" id="{E4AB3C80-8F28-42A9-A49B-87B41EBEB90F}"/>
              </a:ext>
            </a:extLst>
          </p:cNvPr>
          <p:cNvCxnSpPr/>
          <p:nvPr/>
        </p:nvCxnSpPr>
        <p:spPr>
          <a:xfrm>
            <a:off x="6096000" y="3429000"/>
            <a:ext cx="0" cy="9209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1B2CE58-2559-42AF-823A-8E170652EE1F}"/>
              </a:ext>
            </a:extLst>
          </p:cNvPr>
          <p:cNvCxnSpPr>
            <a:cxnSpLocks/>
          </p:cNvCxnSpPr>
          <p:nvPr/>
        </p:nvCxnSpPr>
        <p:spPr>
          <a:xfrm flipH="1">
            <a:off x="4267200" y="4347880"/>
            <a:ext cx="1828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3F0FEBDE-1ABC-48B7-9C2F-418DA1D099C9}"/>
              </a:ext>
            </a:extLst>
          </p:cNvPr>
          <p:cNvSpPr txBox="1">
            <a:spLocks/>
          </p:cNvSpPr>
          <p:nvPr/>
        </p:nvSpPr>
        <p:spPr>
          <a:xfrm>
            <a:off x="5026921" y="4111110"/>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Tx</a:t>
            </a:r>
          </a:p>
        </p:txBody>
      </p:sp>
      <p:sp>
        <p:nvSpPr>
          <p:cNvPr id="26" name="Title 1">
            <a:extLst>
              <a:ext uri="{FF2B5EF4-FFF2-40B4-BE49-F238E27FC236}">
                <a16:creationId xmlns:a16="http://schemas.microsoft.com/office/drawing/2014/main" id="{098DD479-2EB9-4CDB-916D-63B2A65DF0D6}"/>
              </a:ext>
            </a:extLst>
          </p:cNvPr>
          <p:cNvSpPr txBox="1">
            <a:spLocks/>
          </p:cNvSpPr>
          <p:nvPr/>
        </p:nvSpPr>
        <p:spPr>
          <a:xfrm>
            <a:off x="5653012" y="3519944"/>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Ty</a:t>
            </a:r>
          </a:p>
        </p:txBody>
      </p:sp>
      <p:cxnSp>
        <p:nvCxnSpPr>
          <p:cNvPr id="27" name="Straight Connector 26">
            <a:extLst>
              <a:ext uri="{FF2B5EF4-FFF2-40B4-BE49-F238E27FC236}">
                <a16:creationId xmlns:a16="http://schemas.microsoft.com/office/drawing/2014/main" id="{9AFAF8AD-0A08-467A-89A2-61E97B4F87A6}"/>
              </a:ext>
            </a:extLst>
          </p:cNvPr>
          <p:cNvCxnSpPr/>
          <p:nvPr/>
        </p:nvCxnSpPr>
        <p:spPr>
          <a:xfrm>
            <a:off x="4631168" y="1989572"/>
            <a:ext cx="0" cy="9209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FA64E0C-39EA-4C5C-9C8B-F1A0545513B4}"/>
              </a:ext>
            </a:extLst>
          </p:cNvPr>
          <p:cNvCxnSpPr>
            <a:cxnSpLocks/>
          </p:cNvCxnSpPr>
          <p:nvPr/>
        </p:nvCxnSpPr>
        <p:spPr>
          <a:xfrm flipH="1">
            <a:off x="2802368" y="2908452"/>
            <a:ext cx="1828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F1973686-16F5-4900-83EA-3C3227317CC3}"/>
              </a:ext>
            </a:extLst>
          </p:cNvPr>
          <p:cNvSpPr txBox="1">
            <a:spLocks/>
          </p:cNvSpPr>
          <p:nvPr/>
        </p:nvSpPr>
        <p:spPr>
          <a:xfrm>
            <a:off x="3562089" y="2671682"/>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Tx</a:t>
            </a:r>
          </a:p>
        </p:txBody>
      </p:sp>
      <p:sp>
        <p:nvSpPr>
          <p:cNvPr id="30" name="Title 1">
            <a:extLst>
              <a:ext uri="{FF2B5EF4-FFF2-40B4-BE49-F238E27FC236}">
                <a16:creationId xmlns:a16="http://schemas.microsoft.com/office/drawing/2014/main" id="{02C8FB5D-A9D0-4DBA-8333-2D5C54E4BEF6}"/>
              </a:ext>
            </a:extLst>
          </p:cNvPr>
          <p:cNvSpPr txBox="1">
            <a:spLocks/>
          </p:cNvSpPr>
          <p:nvPr/>
        </p:nvSpPr>
        <p:spPr>
          <a:xfrm>
            <a:off x="4238980" y="2080516"/>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Ty</a:t>
            </a:r>
          </a:p>
        </p:txBody>
      </p:sp>
      <p:sp>
        <p:nvSpPr>
          <p:cNvPr id="36" name="Title 35">
            <a:extLst>
              <a:ext uri="{FF2B5EF4-FFF2-40B4-BE49-F238E27FC236}">
                <a16:creationId xmlns:a16="http://schemas.microsoft.com/office/drawing/2014/main" id="{B7D63DE3-B818-4FF8-9F1E-DA1C7B047E2A}"/>
              </a:ext>
            </a:extLst>
          </p:cNvPr>
          <p:cNvSpPr>
            <a:spLocks noGrp="1"/>
          </p:cNvSpPr>
          <p:nvPr>
            <p:ph type="title"/>
          </p:nvPr>
        </p:nvSpPr>
        <p:spPr/>
        <p:txBody>
          <a:bodyPr/>
          <a:lstStyle/>
          <a:p>
            <a:endParaRPr lang="en-US"/>
          </a:p>
        </p:txBody>
      </p:sp>
      <p:sp>
        <p:nvSpPr>
          <p:cNvPr id="37" name="Title 1">
            <a:extLst>
              <a:ext uri="{FF2B5EF4-FFF2-40B4-BE49-F238E27FC236}">
                <a16:creationId xmlns:a16="http://schemas.microsoft.com/office/drawing/2014/main" id="{7B577CB5-8C08-4281-8EDE-30F8C3721A1C}"/>
              </a:ext>
            </a:extLst>
          </p:cNvPr>
          <p:cNvSpPr txBox="1">
            <a:spLocks/>
          </p:cNvSpPr>
          <p:nvPr/>
        </p:nvSpPr>
        <p:spPr>
          <a:xfrm>
            <a:off x="6051215" y="2986001"/>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mn-lt"/>
              </a:rPr>
              <a:t>T = (Tx, Ty)</a:t>
            </a:r>
            <a:endParaRPr lang="en-US" sz="2400" dirty="0">
              <a:latin typeface="+mn-lt"/>
            </a:endParaRPr>
          </a:p>
        </p:txBody>
      </p:sp>
    </p:spTree>
    <p:extLst>
      <p:ext uri="{BB962C8B-B14F-4D97-AF65-F5344CB8AC3E}">
        <p14:creationId xmlns:p14="http://schemas.microsoft.com/office/powerpoint/2010/main" val="407896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490F5F4-8329-45FF-8117-67C4D7AED53B}"/>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396E583-3E3B-45C3-99A7-DC51E1EA96E3}"/>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EC11B7-B5D5-4F6D-9020-B0C85B8266B3}"/>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7" name="TextBox 6">
            <a:extLst>
              <a:ext uri="{FF2B5EF4-FFF2-40B4-BE49-F238E27FC236}">
                <a16:creationId xmlns:a16="http://schemas.microsoft.com/office/drawing/2014/main" id="{60FD422C-5D0C-46BB-9064-062C9E2DF936}"/>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cxnSp>
        <p:nvCxnSpPr>
          <p:cNvPr id="8" name="Straight Arrow Connector 7">
            <a:extLst>
              <a:ext uri="{FF2B5EF4-FFF2-40B4-BE49-F238E27FC236}">
                <a16:creationId xmlns:a16="http://schemas.microsoft.com/office/drawing/2014/main" id="{4866AE46-97F0-4701-8A96-58D6ED87D2A0}"/>
              </a:ext>
            </a:extLst>
          </p:cNvPr>
          <p:cNvCxnSpPr>
            <a:cxnSpLocks/>
          </p:cNvCxnSpPr>
          <p:nvPr/>
        </p:nvCxnSpPr>
        <p:spPr>
          <a:xfrm flipV="1">
            <a:off x="4267200" y="3429000"/>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0E47ED2-0789-45A5-9565-4CFBAEA436AA}"/>
              </a:ext>
            </a:extLst>
          </p:cNvPr>
          <p:cNvSpPr txBox="1">
            <a:spLocks/>
          </p:cNvSpPr>
          <p:nvPr/>
        </p:nvSpPr>
        <p:spPr>
          <a:xfrm>
            <a:off x="990600" y="213146"/>
            <a:ext cx="1051560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2D translation by vector T = (Tx, Ty)</a:t>
            </a:r>
            <a:endParaRPr lang="en-US" dirty="0"/>
          </a:p>
        </p:txBody>
      </p:sp>
      <p:cxnSp>
        <p:nvCxnSpPr>
          <p:cNvPr id="17" name="Straight Connector 16">
            <a:extLst>
              <a:ext uri="{FF2B5EF4-FFF2-40B4-BE49-F238E27FC236}">
                <a16:creationId xmlns:a16="http://schemas.microsoft.com/office/drawing/2014/main" id="{6609D1A7-86D6-4574-917E-9FAF8B46A00C}"/>
              </a:ext>
            </a:extLst>
          </p:cNvPr>
          <p:cNvCxnSpPr/>
          <p:nvPr/>
        </p:nvCxnSpPr>
        <p:spPr>
          <a:xfrm>
            <a:off x="2805953" y="2904565"/>
            <a:ext cx="2277035" cy="2886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1338EFEF-318F-43B0-AAFB-0FE123292290}"/>
              </a:ext>
            </a:extLst>
          </p:cNvPr>
          <p:cNvSpPr txBox="1">
            <a:spLocks/>
          </p:cNvSpPr>
          <p:nvPr/>
        </p:nvSpPr>
        <p:spPr>
          <a:xfrm>
            <a:off x="1203850" y="2484859"/>
            <a:ext cx="173657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P = (</a:t>
            </a:r>
            <a:r>
              <a:rPr lang="en-US" sz="2400" dirty="0" err="1">
                <a:latin typeface="+mn-lt"/>
              </a:rPr>
              <a:t>Px</a:t>
            </a:r>
            <a:r>
              <a:rPr lang="en-US" sz="2400" dirty="0">
                <a:latin typeface="+mn-lt"/>
              </a:rPr>
              <a:t>, </a:t>
            </a:r>
            <a:r>
              <a:rPr lang="en-US" sz="2400" dirty="0" err="1">
                <a:latin typeface="+mn-lt"/>
              </a:rPr>
              <a:t>Py</a:t>
            </a:r>
            <a:r>
              <a:rPr lang="en-US" sz="2400" dirty="0">
                <a:latin typeface="+mn-lt"/>
              </a:rPr>
              <a:t>)</a:t>
            </a:r>
          </a:p>
        </p:txBody>
      </p:sp>
      <p:sp>
        <p:nvSpPr>
          <p:cNvPr id="19" name="Title 1">
            <a:extLst>
              <a:ext uri="{FF2B5EF4-FFF2-40B4-BE49-F238E27FC236}">
                <a16:creationId xmlns:a16="http://schemas.microsoft.com/office/drawing/2014/main" id="{23D217A3-1FF0-45E5-98DC-DF4EB980AAFB}"/>
              </a:ext>
            </a:extLst>
          </p:cNvPr>
          <p:cNvSpPr txBox="1">
            <a:spLocks/>
          </p:cNvSpPr>
          <p:nvPr/>
        </p:nvSpPr>
        <p:spPr>
          <a:xfrm>
            <a:off x="4863971" y="5618066"/>
            <a:ext cx="173657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Q = (</a:t>
            </a:r>
            <a:r>
              <a:rPr lang="en-US" sz="2400" dirty="0" err="1">
                <a:latin typeface="+mn-lt"/>
              </a:rPr>
              <a:t>Qx</a:t>
            </a:r>
            <a:r>
              <a:rPr lang="en-US" sz="2400" dirty="0">
                <a:latin typeface="+mn-lt"/>
              </a:rPr>
              <a:t>, </a:t>
            </a:r>
            <a:r>
              <a:rPr lang="en-US" sz="2400" dirty="0" err="1">
                <a:latin typeface="+mn-lt"/>
              </a:rPr>
              <a:t>Qy</a:t>
            </a:r>
            <a:r>
              <a:rPr lang="en-US" sz="2400" dirty="0">
                <a:latin typeface="+mn-lt"/>
              </a:rPr>
              <a:t>)</a:t>
            </a:r>
          </a:p>
        </p:txBody>
      </p:sp>
      <p:cxnSp>
        <p:nvCxnSpPr>
          <p:cNvPr id="12" name="Straight Arrow Connector 11">
            <a:extLst>
              <a:ext uri="{FF2B5EF4-FFF2-40B4-BE49-F238E27FC236}">
                <a16:creationId xmlns:a16="http://schemas.microsoft.com/office/drawing/2014/main" id="{A415A538-0BE0-4344-A47B-6C94BBAFF410}"/>
              </a:ext>
            </a:extLst>
          </p:cNvPr>
          <p:cNvCxnSpPr>
            <a:cxnSpLocks/>
          </p:cNvCxnSpPr>
          <p:nvPr/>
        </p:nvCxnSpPr>
        <p:spPr>
          <a:xfrm flipV="1">
            <a:off x="2805953" y="1981581"/>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8BC9D3A-A9EA-43C2-8E04-6E73F552E87B}"/>
              </a:ext>
            </a:extLst>
          </p:cNvPr>
          <p:cNvCxnSpPr>
            <a:cxnSpLocks/>
          </p:cNvCxnSpPr>
          <p:nvPr/>
        </p:nvCxnSpPr>
        <p:spPr>
          <a:xfrm flipV="1">
            <a:off x="5082988" y="4855686"/>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D9E33B-FD12-4AF4-8575-9458B8F5FAD7}"/>
              </a:ext>
            </a:extLst>
          </p:cNvPr>
          <p:cNvCxnSpPr/>
          <p:nvPr/>
        </p:nvCxnSpPr>
        <p:spPr>
          <a:xfrm>
            <a:off x="4623882" y="1981581"/>
            <a:ext cx="2277035" cy="2886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0275B8A-F381-49B6-818C-35008946D440}"/>
              </a:ext>
            </a:extLst>
          </p:cNvPr>
          <p:cNvSpPr txBox="1">
            <a:spLocks/>
          </p:cNvSpPr>
          <p:nvPr/>
        </p:nvSpPr>
        <p:spPr>
          <a:xfrm>
            <a:off x="4639289" y="1461247"/>
            <a:ext cx="574184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P’ = (</a:t>
            </a:r>
            <a:r>
              <a:rPr lang="en-US" sz="2400" dirty="0" err="1">
                <a:latin typeface="+mn-lt"/>
              </a:rPr>
              <a:t>P’x</a:t>
            </a:r>
            <a:r>
              <a:rPr lang="en-US" sz="2400" dirty="0">
                <a:latin typeface="+mn-lt"/>
              </a:rPr>
              <a:t>, </a:t>
            </a:r>
            <a:r>
              <a:rPr lang="en-US" sz="2400" dirty="0" err="1">
                <a:latin typeface="+mn-lt"/>
              </a:rPr>
              <a:t>P’y</a:t>
            </a:r>
            <a:r>
              <a:rPr lang="en-US" sz="2400" dirty="0">
                <a:latin typeface="+mn-lt"/>
              </a:rPr>
              <a:t>) = (</a:t>
            </a:r>
            <a:r>
              <a:rPr lang="en-US" sz="2400" dirty="0" err="1">
                <a:latin typeface="+mn-lt"/>
              </a:rPr>
              <a:t>Px</a:t>
            </a:r>
            <a:r>
              <a:rPr lang="en-US" sz="2400" dirty="0">
                <a:latin typeface="+mn-lt"/>
              </a:rPr>
              <a:t> + Tx, </a:t>
            </a:r>
            <a:r>
              <a:rPr lang="en-US" sz="2400" dirty="0" err="1">
                <a:latin typeface="+mn-lt"/>
              </a:rPr>
              <a:t>Py</a:t>
            </a:r>
            <a:r>
              <a:rPr lang="en-US" sz="2400" dirty="0">
                <a:latin typeface="+mn-lt"/>
              </a:rPr>
              <a:t> + Ty)</a:t>
            </a:r>
          </a:p>
        </p:txBody>
      </p:sp>
      <p:sp>
        <p:nvSpPr>
          <p:cNvPr id="21" name="Title 1">
            <a:extLst>
              <a:ext uri="{FF2B5EF4-FFF2-40B4-BE49-F238E27FC236}">
                <a16:creationId xmlns:a16="http://schemas.microsoft.com/office/drawing/2014/main" id="{7F507568-40E3-4E7E-8922-3A2719B76896}"/>
              </a:ext>
            </a:extLst>
          </p:cNvPr>
          <p:cNvSpPr txBox="1">
            <a:spLocks/>
          </p:cNvSpPr>
          <p:nvPr/>
        </p:nvSpPr>
        <p:spPr>
          <a:xfrm>
            <a:off x="6911788" y="4496222"/>
            <a:ext cx="1961249"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Q’ = (</a:t>
            </a:r>
            <a:r>
              <a:rPr lang="en-US" sz="2400" dirty="0" err="1">
                <a:latin typeface="+mn-lt"/>
              </a:rPr>
              <a:t>Q’x</a:t>
            </a:r>
            <a:r>
              <a:rPr lang="en-US" sz="2400" dirty="0">
                <a:latin typeface="+mn-lt"/>
              </a:rPr>
              <a:t>, </a:t>
            </a:r>
            <a:r>
              <a:rPr lang="en-US" sz="2400" dirty="0" err="1">
                <a:latin typeface="+mn-lt"/>
              </a:rPr>
              <a:t>Q’y</a:t>
            </a:r>
            <a:r>
              <a:rPr lang="en-US" sz="2400" dirty="0">
                <a:latin typeface="+mn-lt"/>
              </a:rPr>
              <a:t>)</a:t>
            </a:r>
          </a:p>
        </p:txBody>
      </p:sp>
      <p:cxnSp>
        <p:nvCxnSpPr>
          <p:cNvPr id="11" name="Straight Connector 10">
            <a:extLst>
              <a:ext uri="{FF2B5EF4-FFF2-40B4-BE49-F238E27FC236}">
                <a16:creationId xmlns:a16="http://schemas.microsoft.com/office/drawing/2014/main" id="{E4AB3C80-8F28-42A9-A49B-87B41EBEB90F}"/>
              </a:ext>
            </a:extLst>
          </p:cNvPr>
          <p:cNvCxnSpPr/>
          <p:nvPr/>
        </p:nvCxnSpPr>
        <p:spPr>
          <a:xfrm>
            <a:off x="6096000" y="3429000"/>
            <a:ext cx="0" cy="9209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1B2CE58-2559-42AF-823A-8E170652EE1F}"/>
              </a:ext>
            </a:extLst>
          </p:cNvPr>
          <p:cNvCxnSpPr>
            <a:cxnSpLocks/>
          </p:cNvCxnSpPr>
          <p:nvPr/>
        </p:nvCxnSpPr>
        <p:spPr>
          <a:xfrm flipH="1">
            <a:off x="4267200" y="4347880"/>
            <a:ext cx="1828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3F0FEBDE-1ABC-48B7-9C2F-418DA1D099C9}"/>
              </a:ext>
            </a:extLst>
          </p:cNvPr>
          <p:cNvSpPr txBox="1">
            <a:spLocks/>
          </p:cNvSpPr>
          <p:nvPr/>
        </p:nvSpPr>
        <p:spPr>
          <a:xfrm>
            <a:off x="5026921" y="4111110"/>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Tx</a:t>
            </a:r>
          </a:p>
        </p:txBody>
      </p:sp>
      <p:sp>
        <p:nvSpPr>
          <p:cNvPr id="26" name="Title 1">
            <a:extLst>
              <a:ext uri="{FF2B5EF4-FFF2-40B4-BE49-F238E27FC236}">
                <a16:creationId xmlns:a16="http://schemas.microsoft.com/office/drawing/2014/main" id="{098DD479-2EB9-4CDB-916D-63B2A65DF0D6}"/>
              </a:ext>
            </a:extLst>
          </p:cNvPr>
          <p:cNvSpPr txBox="1">
            <a:spLocks/>
          </p:cNvSpPr>
          <p:nvPr/>
        </p:nvSpPr>
        <p:spPr>
          <a:xfrm>
            <a:off x="5653012" y="3519944"/>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Ty</a:t>
            </a:r>
          </a:p>
        </p:txBody>
      </p:sp>
      <p:cxnSp>
        <p:nvCxnSpPr>
          <p:cNvPr id="27" name="Straight Connector 26">
            <a:extLst>
              <a:ext uri="{FF2B5EF4-FFF2-40B4-BE49-F238E27FC236}">
                <a16:creationId xmlns:a16="http://schemas.microsoft.com/office/drawing/2014/main" id="{9AFAF8AD-0A08-467A-89A2-61E97B4F87A6}"/>
              </a:ext>
            </a:extLst>
          </p:cNvPr>
          <p:cNvCxnSpPr/>
          <p:nvPr/>
        </p:nvCxnSpPr>
        <p:spPr>
          <a:xfrm>
            <a:off x="4631168" y="1989572"/>
            <a:ext cx="0" cy="9209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FA64E0C-39EA-4C5C-9C8B-F1A0545513B4}"/>
              </a:ext>
            </a:extLst>
          </p:cNvPr>
          <p:cNvCxnSpPr>
            <a:cxnSpLocks/>
          </p:cNvCxnSpPr>
          <p:nvPr/>
        </p:nvCxnSpPr>
        <p:spPr>
          <a:xfrm flipH="1">
            <a:off x="2802368" y="2908452"/>
            <a:ext cx="1828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F1973686-16F5-4900-83EA-3C3227317CC3}"/>
              </a:ext>
            </a:extLst>
          </p:cNvPr>
          <p:cNvSpPr txBox="1">
            <a:spLocks/>
          </p:cNvSpPr>
          <p:nvPr/>
        </p:nvSpPr>
        <p:spPr>
          <a:xfrm>
            <a:off x="3562089" y="2671682"/>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Tx</a:t>
            </a:r>
          </a:p>
        </p:txBody>
      </p:sp>
      <p:sp>
        <p:nvSpPr>
          <p:cNvPr id="30" name="Title 1">
            <a:extLst>
              <a:ext uri="{FF2B5EF4-FFF2-40B4-BE49-F238E27FC236}">
                <a16:creationId xmlns:a16="http://schemas.microsoft.com/office/drawing/2014/main" id="{02C8FB5D-A9D0-4DBA-8333-2D5C54E4BEF6}"/>
              </a:ext>
            </a:extLst>
          </p:cNvPr>
          <p:cNvSpPr txBox="1">
            <a:spLocks/>
          </p:cNvSpPr>
          <p:nvPr/>
        </p:nvSpPr>
        <p:spPr>
          <a:xfrm>
            <a:off x="4238980" y="2080516"/>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Ty</a:t>
            </a:r>
          </a:p>
        </p:txBody>
      </p:sp>
      <p:sp>
        <p:nvSpPr>
          <p:cNvPr id="9" name="Title 8">
            <a:extLst>
              <a:ext uri="{FF2B5EF4-FFF2-40B4-BE49-F238E27FC236}">
                <a16:creationId xmlns:a16="http://schemas.microsoft.com/office/drawing/2014/main" id="{38FE5A4D-F862-4CB3-B24E-408149BB2891}"/>
              </a:ext>
            </a:extLst>
          </p:cNvPr>
          <p:cNvSpPr>
            <a:spLocks noGrp="1"/>
          </p:cNvSpPr>
          <p:nvPr>
            <p:ph type="title"/>
          </p:nvPr>
        </p:nvSpPr>
        <p:spPr/>
        <p:txBody>
          <a:bodyPr/>
          <a:lstStyle/>
          <a:p>
            <a:endParaRPr lang="en-US"/>
          </a:p>
        </p:txBody>
      </p:sp>
      <p:sp>
        <p:nvSpPr>
          <p:cNvPr id="31" name="Title 1">
            <a:extLst>
              <a:ext uri="{FF2B5EF4-FFF2-40B4-BE49-F238E27FC236}">
                <a16:creationId xmlns:a16="http://schemas.microsoft.com/office/drawing/2014/main" id="{D7122A5A-8DD8-4AE4-84E4-55C0CAB071E1}"/>
              </a:ext>
            </a:extLst>
          </p:cNvPr>
          <p:cNvSpPr txBox="1">
            <a:spLocks/>
          </p:cNvSpPr>
          <p:nvPr/>
        </p:nvSpPr>
        <p:spPr>
          <a:xfrm>
            <a:off x="6051215" y="2986001"/>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mn-lt"/>
              </a:rPr>
              <a:t>T = (Tx, Ty)</a:t>
            </a:r>
            <a:endParaRPr lang="en-US" sz="2400" dirty="0">
              <a:latin typeface="+mn-lt"/>
            </a:endParaRPr>
          </a:p>
        </p:txBody>
      </p:sp>
    </p:spTree>
    <p:extLst>
      <p:ext uri="{BB962C8B-B14F-4D97-AF65-F5344CB8AC3E}">
        <p14:creationId xmlns:p14="http://schemas.microsoft.com/office/powerpoint/2010/main" val="1393501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490F5F4-8329-45FF-8117-67C4D7AED53B}"/>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396E583-3E3B-45C3-99A7-DC51E1EA96E3}"/>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EC11B7-B5D5-4F6D-9020-B0C85B8266B3}"/>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7" name="TextBox 6">
            <a:extLst>
              <a:ext uri="{FF2B5EF4-FFF2-40B4-BE49-F238E27FC236}">
                <a16:creationId xmlns:a16="http://schemas.microsoft.com/office/drawing/2014/main" id="{60FD422C-5D0C-46BB-9064-062C9E2DF936}"/>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cxnSp>
        <p:nvCxnSpPr>
          <p:cNvPr id="8" name="Straight Arrow Connector 7">
            <a:extLst>
              <a:ext uri="{FF2B5EF4-FFF2-40B4-BE49-F238E27FC236}">
                <a16:creationId xmlns:a16="http://schemas.microsoft.com/office/drawing/2014/main" id="{4866AE46-97F0-4701-8A96-58D6ED87D2A0}"/>
              </a:ext>
            </a:extLst>
          </p:cNvPr>
          <p:cNvCxnSpPr>
            <a:cxnSpLocks/>
          </p:cNvCxnSpPr>
          <p:nvPr/>
        </p:nvCxnSpPr>
        <p:spPr>
          <a:xfrm flipV="1">
            <a:off x="4267200" y="3429000"/>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0E47ED2-0789-45A5-9565-4CFBAEA436AA}"/>
              </a:ext>
            </a:extLst>
          </p:cNvPr>
          <p:cNvSpPr txBox="1">
            <a:spLocks/>
          </p:cNvSpPr>
          <p:nvPr/>
        </p:nvSpPr>
        <p:spPr>
          <a:xfrm>
            <a:off x="990600" y="213146"/>
            <a:ext cx="1051560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2D translation by vector T = (Tx, Ty)</a:t>
            </a:r>
            <a:endParaRPr lang="en-US" dirty="0"/>
          </a:p>
        </p:txBody>
      </p:sp>
      <p:sp>
        <p:nvSpPr>
          <p:cNvPr id="18" name="Title 1">
            <a:extLst>
              <a:ext uri="{FF2B5EF4-FFF2-40B4-BE49-F238E27FC236}">
                <a16:creationId xmlns:a16="http://schemas.microsoft.com/office/drawing/2014/main" id="{1338EFEF-318F-43B0-AAFB-0FE123292290}"/>
              </a:ext>
            </a:extLst>
          </p:cNvPr>
          <p:cNvSpPr txBox="1">
            <a:spLocks/>
          </p:cNvSpPr>
          <p:nvPr/>
        </p:nvSpPr>
        <p:spPr>
          <a:xfrm>
            <a:off x="1589335" y="2484859"/>
            <a:ext cx="173657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P = (x, y)</a:t>
            </a:r>
          </a:p>
        </p:txBody>
      </p:sp>
      <p:cxnSp>
        <p:nvCxnSpPr>
          <p:cNvPr id="12" name="Straight Arrow Connector 11">
            <a:extLst>
              <a:ext uri="{FF2B5EF4-FFF2-40B4-BE49-F238E27FC236}">
                <a16:creationId xmlns:a16="http://schemas.microsoft.com/office/drawing/2014/main" id="{A415A538-0BE0-4344-A47B-6C94BBAFF410}"/>
              </a:ext>
            </a:extLst>
          </p:cNvPr>
          <p:cNvCxnSpPr>
            <a:cxnSpLocks/>
          </p:cNvCxnSpPr>
          <p:nvPr/>
        </p:nvCxnSpPr>
        <p:spPr>
          <a:xfrm flipV="1">
            <a:off x="2805953" y="1981581"/>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0275B8A-F381-49B6-818C-35008946D440}"/>
              </a:ext>
            </a:extLst>
          </p:cNvPr>
          <p:cNvSpPr txBox="1">
            <a:spLocks/>
          </p:cNvSpPr>
          <p:nvPr/>
        </p:nvSpPr>
        <p:spPr>
          <a:xfrm>
            <a:off x="4639289" y="1461247"/>
            <a:ext cx="574184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P’ = (x’, y’) = (x + Tx, y + Ty)</a:t>
            </a:r>
          </a:p>
        </p:txBody>
      </p:sp>
      <p:cxnSp>
        <p:nvCxnSpPr>
          <p:cNvPr id="11" name="Straight Connector 10">
            <a:extLst>
              <a:ext uri="{FF2B5EF4-FFF2-40B4-BE49-F238E27FC236}">
                <a16:creationId xmlns:a16="http://schemas.microsoft.com/office/drawing/2014/main" id="{E4AB3C80-8F28-42A9-A49B-87B41EBEB90F}"/>
              </a:ext>
            </a:extLst>
          </p:cNvPr>
          <p:cNvCxnSpPr/>
          <p:nvPr/>
        </p:nvCxnSpPr>
        <p:spPr>
          <a:xfrm>
            <a:off x="6096000" y="3429000"/>
            <a:ext cx="0" cy="9209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1B2CE58-2559-42AF-823A-8E170652EE1F}"/>
              </a:ext>
            </a:extLst>
          </p:cNvPr>
          <p:cNvCxnSpPr>
            <a:cxnSpLocks/>
          </p:cNvCxnSpPr>
          <p:nvPr/>
        </p:nvCxnSpPr>
        <p:spPr>
          <a:xfrm flipH="1">
            <a:off x="4267200" y="4347880"/>
            <a:ext cx="1828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3F0FEBDE-1ABC-48B7-9C2F-418DA1D099C9}"/>
              </a:ext>
            </a:extLst>
          </p:cNvPr>
          <p:cNvSpPr txBox="1">
            <a:spLocks/>
          </p:cNvSpPr>
          <p:nvPr/>
        </p:nvSpPr>
        <p:spPr>
          <a:xfrm>
            <a:off x="5026921" y="4111110"/>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Tx</a:t>
            </a:r>
          </a:p>
        </p:txBody>
      </p:sp>
      <p:sp>
        <p:nvSpPr>
          <p:cNvPr id="26" name="Title 1">
            <a:extLst>
              <a:ext uri="{FF2B5EF4-FFF2-40B4-BE49-F238E27FC236}">
                <a16:creationId xmlns:a16="http://schemas.microsoft.com/office/drawing/2014/main" id="{098DD479-2EB9-4CDB-916D-63B2A65DF0D6}"/>
              </a:ext>
            </a:extLst>
          </p:cNvPr>
          <p:cNvSpPr txBox="1">
            <a:spLocks/>
          </p:cNvSpPr>
          <p:nvPr/>
        </p:nvSpPr>
        <p:spPr>
          <a:xfrm>
            <a:off x="5653012" y="3519944"/>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Ty</a:t>
            </a:r>
          </a:p>
        </p:txBody>
      </p:sp>
      <p:cxnSp>
        <p:nvCxnSpPr>
          <p:cNvPr id="27" name="Straight Connector 26">
            <a:extLst>
              <a:ext uri="{FF2B5EF4-FFF2-40B4-BE49-F238E27FC236}">
                <a16:creationId xmlns:a16="http://schemas.microsoft.com/office/drawing/2014/main" id="{9AFAF8AD-0A08-467A-89A2-61E97B4F87A6}"/>
              </a:ext>
            </a:extLst>
          </p:cNvPr>
          <p:cNvCxnSpPr/>
          <p:nvPr/>
        </p:nvCxnSpPr>
        <p:spPr>
          <a:xfrm>
            <a:off x="4631168" y="1989572"/>
            <a:ext cx="0" cy="9209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FA64E0C-39EA-4C5C-9C8B-F1A0545513B4}"/>
              </a:ext>
            </a:extLst>
          </p:cNvPr>
          <p:cNvCxnSpPr>
            <a:cxnSpLocks/>
          </p:cNvCxnSpPr>
          <p:nvPr/>
        </p:nvCxnSpPr>
        <p:spPr>
          <a:xfrm flipH="1">
            <a:off x="2802368" y="2908452"/>
            <a:ext cx="1828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F1973686-16F5-4900-83EA-3C3227317CC3}"/>
              </a:ext>
            </a:extLst>
          </p:cNvPr>
          <p:cNvSpPr txBox="1">
            <a:spLocks/>
          </p:cNvSpPr>
          <p:nvPr/>
        </p:nvSpPr>
        <p:spPr>
          <a:xfrm>
            <a:off x="3562089" y="2671682"/>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Tx</a:t>
            </a:r>
          </a:p>
        </p:txBody>
      </p:sp>
      <p:sp>
        <p:nvSpPr>
          <p:cNvPr id="30" name="Title 1">
            <a:extLst>
              <a:ext uri="{FF2B5EF4-FFF2-40B4-BE49-F238E27FC236}">
                <a16:creationId xmlns:a16="http://schemas.microsoft.com/office/drawing/2014/main" id="{02C8FB5D-A9D0-4DBA-8333-2D5C54E4BEF6}"/>
              </a:ext>
            </a:extLst>
          </p:cNvPr>
          <p:cNvSpPr txBox="1">
            <a:spLocks/>
          </p:cNvSpPr>
          <p:nvPr/>
        </p:nvSpPr>
        <p:spPr>
          <a:xfrm>
            <a:off x="4238980" y="2080516"/>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Ty</a:t>
            </a:r>
          </a:p>
        </p:txBody>
      </p:sp>
      <p:sp>
        <p:nvSpPr>
          <p:cNvPr id="9" name="Title 8">
            <a:extLst>
              <a:ext uri="{FF2B5EF4-FFF2-40B4-BE49-F238E27FC236}">
                <a16:creationId xmlns:a16="http://schemas.microsoft.com/office/drawing/2014/main" id="{209CE4C8-04C2-441B-9B95-C8B8D78587DC}"/>
              </a:ext>
            </a:extLst>
          </p:cNvPr>
          <p:cNvSpPr>
            <a:spLocks noGrp="1"/>
          </p:cNvSpPr>
          <p:nvPr>
            <p:ph type="title"/>
          </p:nvPr>
        </p:nvSpPr>
        <p:spPr/>
        <p:txBody>
          <a:bodyPr/>
          <a:lstStyle/>
          <a:p>
            <a:endParaRPr lang="en-US" dirty="0"/>
          </a:p>
        </p:txBody>
      </p:sp>
      <p:sp>
        <p:nvSpPr>
          <p:cNvPr id="31" name="Title 1">
            <a:extLst>
              <a:ext uri="{FF2B5EF4-FFF2-40B4-BE49-F238E27FC236}">
                <a16:creationId xmlns:a16="http://schemas.microsoft.com/office/drawing/2014/main" id="{129D3EAB-7336-403B-B987-AFA256D3698C}"/>
              </a:ext>
            </a:extLst>
          </p:cNvPr>
          <p:cNvSpPr txBox="1">
            <a:spLocks/>
          </p:cNvSpPr>
          <p:nvPr/>
        </p:nvSpPr>
        <p:spPr>
          <a:xfrm>
            <a:off x="6051215" y="2986001"/>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mn-lt"/>
              </a:rPr>
              <a:t>T = (Tx, Ty)</a:t>
            </a:r>
            <a:endParaRPr lang="en-US" sz="2400" dirty="0">
              <a:latin typeface="+mn-lt"/>
            </a:endParaRPr>
          </a:p>
        </p:txBody>
      </p:sp>
    </p:spTree>
    <p:extLst>
      <p:ext uri="{BB962C8B-B14F-4D97-AF65-F5344CB8AC3E}">
        <p14:creationId xmlns:p14="http://schemas.microsoft.com/office/powerpoint/2010/main" val="4196652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0E47ED2-0789-45A5-9565-4CFBAEA436AA}"/>
              </a:ext>
            </a:extLst>
          </p:cNvPr>
          <p:cNvSpPr txBox="1">
            <a:spLocks/>
          </p:cNvSpPr>
          <p:nvPr/>
        </p:nvSpPr>
        <p:spPr>
          <a:xfrm>
            <a:off x="990600" y="213146"/>
            <a:ext cx="1051560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2D translation by vector T = (Tx, Ty)</a:t>
            </a:r>
            <a:endParaRPr lang="en-US" dirty="0"/>
          </a:p>
        </p:txBody>
      </p:sp>
      <p:sp>
        <p:nvSpPr>
          <p:cNvPr id="18" name="Title 1">
            <a:extLst>
              <a:ext uri="{FF2B5EF4-FFF2-40B4-BE49-F238E27FC236}">
                <a16:creationId xmlns:a16="http://schemas.microsoft.com/office/drawing/2014/main" id="{1338EFEF-318F-43B0-AAFB-0FE123292290}"/>
              </a:ext>
            </a:extLst>
          </p:cNvPr>
          <p:cNvSpPr txBox="1">
            <a:spLocks/>
          </p:cNvSpPr>
          <p:nvPr/>
        </p:nvSpPr>
        <p:spPr>
          <a:xfrm>
            <a:off x="1589335" y="2484859"/>
            <a:ext cx="173657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P = (x, y)</a:t>
            </a:r>
          </a:p>
        </p:txBody>
      </p:sp>
      <p:cxnSp>
        <p:nvCxnSpPr>
          <p:cNvPr id="12" name="Straight Arrow Connector 11">
            <a:extLst>
              <a:ext uri="{FF2B5EF4-FFF2-40B4-BE49-F238E27FC236}">
                <a16:creationId xmlns:a16="http://schemas.microsoft.com/office/drawing/2014/main" id="{A415A538-0BE0-4344-A47B-6C94BBAFF410}"/>
              </a:ext>
            </a:extLst>
          </p:cNvPr>
          <p:cNvCxnSpPr>
            <a:cxnSpLocks/>
          </p:cNvCxnSpPr>
          <p:nvPr/>
        </p:nvCxnSpPr>
        <p:spPr>
          <a:xfrm flipV="1">
            <a:off x="2805953" y="1981581"/>
            <a:ext cx="1828800" cy="91888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0275B8A-F381-49B6-818C-35008946D440}"/>
              </a:ext>
            </a:extLst>
          </p:cNvPr>
          <p:cNvSpPr txBox="1">
            <a:spLocks/>
          </p:cNvSpPr>
          <p:nvPr/>
        </p:nvSpPr>
        <p:spPr>
          <a:xfrm>
            <a:off x="4639289" y="1461247"/>
            <a:ext cx="574184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P’ = (x’, y’) = (x + Tx, x + Ty) = P + T</a:t>
            </a:r>
          </a:p>
        </p:txBody>
      </p:sp>
      <p:cxnSp>
        <p:nvCxnSpPr>
          <p:cNvPr id="27" name="Straight Connector 26">
            <a:extLst>
              <a:ext uri="{FF2B5EF4-FFF2-40B4-BE49-F238E27FC236}">
                <a16:creationId xmlns:a16="http://schemas.microsoft.com/office/drawing/2014/main" id="{9AFAF8AD-0A08-467A-89A2-61E97B4F87A6}"/>
              </a:ext>
            </a:extLst>
          </p:cNvPr>
          <p:cNvCxnSpPr/>
          <p:nvPr/>
        </p:nvCxnSpPr>
        <p:spPr>
          <a:xfrm>
            <a:off x="4631168" y="1989572"/>
            <a:ext cx="0" cy="9209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FA64E0C-39EA-4C5C-9C8B-F1A0545513B4}"/>
              </a:ext>
            </a:extLst>
          </p:cNvPr>
          <p:cNvCxnSpPr>
            <a:cxnSpLocks/>
          </p:cNvCxnSpPr>
          <p:nvPr/>
        </p:nvCxnSpPr>
        <p:spPr>
          <a:xfrm flipH="1">
            <a:off x="2802368" y="2908452"/>
            <a:ext cx="1828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F1973686-16F5-4900-83EA-3C3227317CC3}"/>
              </a:ext>
            </a:extLst>
          </p:cNvPr>
          <p:cNvSpPr txBox="1">
            <a:spLocks/>
          </p:cNvSpPr>
          <p:nvPr/>
        </p:nvSpPr>
        <p:spPr>
          <a:xfrm>
            <a:off x="3562089" y="2671682"/>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Tx</a:t>
            </a:r>
          </a:p>
        </p:txBody>
      </p:sp>
      <p:sp>
        <p:nvSpPr>
          <p:cNvPr id="30" name="Title 1">
            <a:extLst>
              <a:ext uri="{FF2B5EF4-FFF2-40B4-BE49-F238E27FC236}">
                <a16:creationId xmlns:a16="http://schemas.microsoft.com/office/drawing/2014/main" id="{02C8FB5D-A9D0-4DBA-8333-2D5C54E4BEF6}"/>
              </a:ext>
            </a:extLst>
          </p:cNvPr>
          <p:cNvSpPr txBox="1">
            <a:spLocks/>
          </p:cNvSpPr>
          <p:nvPr/>
        </p:nvSpPr>
        <p:spPr>
          <a:xfrm>
            <a:off x="4238980" y="2080516"/>
            <a:ext cx="1517314"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Ty</a:t>
            </a:r>
          </a:p>
        </p:txBody>
      </p:sp>
      <p:sp>
        <p:nvSpPr>
          <p:cNvPr id="21" name="Title 1">
            <a:extLst>
              <a:ext uri="{FF2B5EF4-FFF2-40B4-BE49-F238E27FC236}">
                <a16:creationId xmlns:a16="http://schemas.microsoft.com/office/drawing/2014/main" id="{0EE30C95-02A3-467D-B992-77E435E62337}"/>
              </a:ext>
            </a:extLst>
          </p:cNvPr>
          <p:cNvSpPr txBox="1">
            <a:spLocks/>
          </p:cNvSpPr>
          <p:nvPr/>
        </p:nvSpPr>
        <p:spPr>
          <a:xfrm>
            <a:off x="5308059" y="2397500"/>
            <a:ext cx="5741840" cy="16923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Equations for translation</a:t>
            </a:r>
          </a:p>
          <a:p>
            <a:r>
              <a:rPr lang="en-US" sz="2400" dirty="0">
                <a:latin typeface="+mn-lt"/>
              </a:rPr>
              <a:t>x’ = x + Tx</a:t>
            </a:r>
          </a:p>
          <a:p>
            <a:r>
              <a:rPr lang="en-US" sz="2400" dirty="0">
                <a:latin typeface="+mn-lt"/>
              </a:rPr>
              <a:t>y’ = y + Ty</a:t>
            </a:r>
          </a:p>
        </p:txBody>
      </p:sp>
    </p:spTree>
    <p:extLst>
      <p:ext uri="{BB962C8B-B14F-4D97-AF65-F5344CB8AC3E}">
        <p14:creationId xmlns:p14="http://schemas.microsoft.com/office/powerpoint/2010/main" val="767852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0E47ED2-0789-45A5-9565-4CFBAEA436AA}"/>
              </a:ext>
            </a:extLst>
          </p:cNvPr>
          <p:cNvSpPr txBox="1">
            <a:spLocks/>
          </p:cNvSpPr>
          <p:nvPr/>
        </p:nvSpPr>
        <p:spPr>
          <a:xfrm>
            <a:off x="990600" y="213146"/>
            <a:ext cx="1051560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2D translation by vector T = (Tx, Ty)</a:t>
            </a:r>
          </a:p>
        </p:txBody>
      </p:sp>
      <p:sp>
        <p:nvSpPr>
          <p:cNvPr id="21" name="Title 1">
            <a:extLst>
              <a:ext uri="{FF2B5EF4-FFF2-40B4-BE49-F238E27FC236}">
                <a16:creationId xmlns:a16="http://schemas.microsoft.com/office/drawing/2014/main" id="{0EE30C95-02A3-467D-B992-77E435E62337}"/>
              </a:ext>
            </a:extLst>
          </p:cNvPr>
          <p:cNvSpPr txBox="1">
            <a:spLocks/>
          </p:cNvSpPr>
          <p:nvPr/>
        </p:nvSpPr>
        <p:spPr>
          <a:xfrm>
            <a:off x="990599" y="1067220"/>
            <a:ext cx="7212107" cy="50018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500"/>
              </a:spcAft>
            </a:pPr>
            <a:r>
              <a:rPr lang="en-US" sz="2400" dirty="0">
                <a:latin typeface="+mn-lt"/>
              </a:rPr>
              <a:t>Equations for translation</a:t>
            </a:r>
          </a:p>
          <a:p>
            <a:pPr>
              <a:spcAft>
                <a:spcPts val="500"/>
              </a:spcAft>
            </a:pPr>
            <a:r>
              <a:rPr lang="en-US" sz="2400" dirty="0">
                <a:latin typeface="+mn-lt"/>
              </a:rPr>
              <a:t>x’ = x + Tx</a:t>
            </a:r>
          </a:p>
          <a:p>
            <a:pPr>
              <a:spcAft>
                <a:spcPts val="500"/>
              </a:spcAft>
            </a:pPr>
            <a:r>
              <a:rPr lang="en-US" sz="2400" dirty="0">
                <a:latin typeface="+mn-lt"/>
              </a:rPr>
              <a:t>y’ = y + Ty</a:t>
            </a:r>
          </a:p>
          <a:p>
            <a:pPr>
              <a:spcAft>
                <a:spcPts val="500"/>
              </a:spcAft>
            </a:pPr>
            <a:endParaRPr lang="en-US" sz="2400" dirty="0">
              <a:latin typeface="+mn-lt"/>
            </a:endParaRPr>
          </a:p>
          <a:p>
            <a:pPr>
              <a:spcAft>
                <a:spcPts val="500"/>
              </a:spcAft>
            </a:pPr>
            <a:r>
              <a:rPr lang="en-US" sz="2400" dirty="0">
                <a:latin typeface="+mn-lt"/>
              </a:rPr>
              <a:t>These are not linear equations, because of the constant terms Tx and Ty.</a:t>
            </a:r>
          </a:p>
          <a:p>
            <a:pPr>
              <a:spcAft>
                <a:spcPts val="500"/>
              </a:spcAft>
            </a:pPr>
            <a:r>
              <a:rPr lang="en-US" sz="2400" dirty="0">
                <a:latin typeface="+mn-lt"/>
              </a:rPr>
              <a:t>For a linear equation, if (x, y) = (0, 0), then (x’, y’) = (0, 0).</a:t>
            </a:r>
          </a:p>
          <a:p>
            <a:pPr>
              <a:spcAft>
                <a:spcPts val="500"/>
              </a:spcAft>
            </a:pPr>
            <a:endParaRPr lang="en-US" sz="2400" dirty="0">
              <a:latin typeface="+mn-lt"/>
            </a:endParaRPr>
          </a:p>
          <a:p>
            <a:pPr>
              <a:spcAft>
                <a:spcPts val="500"/>
              </a:spcAft>
            </a:pPr>
            <a:r>
              <a:rPr lang="en-US" sz="2400" dirty="0">
                <a:latin typeface="+mn-lt"/>
              </a:rPr>
              <a:t>Instead, these are affine equations. </a:t>
            </a:r>
          </a:p>
          <a:p>
            <a:pPr>
              <a:spcAft>
                <a:spcPts val="500"/>
              </a:spcAft>
            </a:pPr>
            <a:r>
              <a:rPr lang="en-US" sz="2400" dirty="0">
                <a:latin typeface="+mn-lt"/>
              </a:rPr>
              <a:t>An affine transformation is linear transformation plus a constant vector.</a:t>
            </a:r>
          </a:p>
        </p:txBody>
      </p:sp>
    </p:spTree>
    <p:extLst>
      <p:ext uri="{BB962C8B-B14F-4D97-AF65-F5344CB8AC3E}">
        <p14:creationId xmlns:p14="http://schemas.microsoft.com/office/powerpoint/2010/main" val="2389770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0E47ED2-0789-45A5-9565-4CFBAEA436AA}"/>
              </a:ext>
            </a:extLst>
          </p:cNvPr>
          <p:cNvSpPr txBox="1">
            <a:spLocks/>
          </p:cNvSpPr>
          <p:nvPr/>
        </p:nvSpPr>
        <p:spPr>
          <a:xfrm>
            <a:off x="990599" y="213146"/>
            <a:ext cx="10806953"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3 x 3 matrix for translation by vector T = (Tx, Ty)</a:t>
            </a:r>
          </a:p>
        </p:txBody>
      </p:sp>
      <p:sp>
        <p:nvSpPr>
          <p:cNvPr id="21" name="Title 1">
            <a:extLst>
              <a:ext uri="{FF2B5EF4-FFF2-40B4-BE49-F238E27FC236}">
                <a16:creationId xmlns:a16="http://schemas.microsoft.com/office/drawing/2014/main" id="{0EE30C95-02A3-467D-B992-77E435E62337}"/>
              </a:ext>
            </a:extLst>
          </p:cNvPr>
          <p:cNvSpPr txBox="1">
            <a:spLocks/>
          </p:cNvSpPr>
          <p:nvPr/>
        </p:nvSpPr>
        <p:spPr>
          <a:xfrm>
            <a:off x="990599" y="1121010"/>
            <a:ext cx="7705165" cy="17297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400"/>
              </a:spcAft>
            </a:pPr>
            <a:r>
              <a:rPr lang="en-US" sz="2400" dirty="0">
                <a:latin typeface="+mn-lt"/>
              </a:rPr>
              <a:t>Equations for translation</a:t>
            </a:r>
          </a:p>
          <a:p>
            <a:pPr>
              <a:spcAft>
                <a:spcPts val="400"/>
              </a:spcAft>
            </a:pPr>
            <a:r>
              <a:rPr lang="en-US" sz="2400" dirty="0">
                <a:latin typeface="+mn-lt"/>
              </a:rPr>
              <a:t>x’ = x + Tx</a:t>
            </a:r>
          </a:p>
          <a:p>
            <a:pPr>
              <a:spcAft>
                <a:spcPts val="400"/>
              </a:spcAft>
            </a:pPr>
            <a:r>
              <a:rPr lang="en-US" sz="2400" dirty="0">
                <a:latin typeface="+mn-lt"/>
              </a:rPr>
              <a:t>y’ = y + Ty</a:t>
            </a:r>
          </a:p>
          <a:p>
            <a:pPr>
              <a:spcAft>
                <a:spcPts val="400"/>
              </a:spcAft>
            </a:pPr>
            <a:r>
              <a:rPr lang="en-US" sz="2400" dirty="0">
                <a:latin typeface="+mn-lt"/>
              </a:rPr>
              <a:t>To use matrix multiplication for an affine transformation, use homogeneous coordinates P = (x, y, 1), and P’ = (x’, y’, 1).</a:t>
            </a:r>
          </a:p>
        </p:txBody>
      </p:sp>
      <p:sp>
        <p:nvSpPr>
          <p:cNvPr id="4" name="TextBox 3">
            <a:extLst>
              <a:ext uri="{FF2B5EF4-FFF2-40B4-BE49-F238E27FC236}">
                <a16:creationId xmlns:a16="http://schemas.microsoft.com/office/drawing/2014/main" id="{44949871-1626-49F7-861B-043E57780AAE}"/>
              </a:ext>
            </a:extLst>
          </p:cNvPr>
          <p:cNvSpPr txBox="1"/>
          <p:nvPr/>
        </p:nvSpPr>
        <p:spPr>
          <a:xfrm>
            <a:off x="1370480" y="3429000"/>
            <a:ext cx="6822509" cy="1938992"/>
          </a:xfrm>
          <a:prstGeom prst="rect">
            <a:avLst/>
          </a:prstGeom>
          <a:noFill/>
        </p:spPr>
        <p:txBody>
          <a:bodyPr wrap="none" rtlCol="0">
            <a:spAutoFit/>
          </a:bodyPr>
          <a:lstStyle/>
          <a:p>
            <a:r>
              <a:rPr lang="en-US" dirty="0"/>
              <a:t>                </a:t>
            </a:r>
            <a:r>
              <a:rPr lang="en-US" sz="2400" dirty="0"/>
              <a:t>x’               x + Tx                1       0       Tx         x</a:t>
            </a:r>
          </a:p>
          <a:p>
            <a:endParaRPr lang="en-US" sz="2400" dirty="0"/>
          </a:p>
          <a:p>
            <a:r>
              <a:rPr lang="en-US" sz="2400" dirty="0"/>
              <a:t>P’   =    y’     =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y + Ty      =        0       1       Ty         y      </a:t>
            </a:r>
          </a:p>
          <a:p>
            <a:endParaRPr lang="en-US" sz="2400" dirty="0">
              <a:solidFill>
                <a:prstClr val="black"/>
              </a:solidFill>
              <a:latin typeface="Calibri" panose="020F0502020204030204"/>
            </a:endParaRPr>
          </a:p>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400" dirty="0">
                <a:solidFill>
                  <a:prstClr val="black"/>
                </a:solidFill>
                <a:latin typeface="Calibri" panose="020F0502020204030204"/>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1                         0      0       1           1</a:t>
            </a:r>
            <a:endParaRPr lang="en-US" sz="2400" dirty="0"/>
          </a:p>
        </p:txBody>
      </p:sp>
      <p:cxnSp>
        <p:nvCxnSpPr>
          <p:cNvPr id="5" name="Straight Connector 4">
            <a:extLst>
              <a:ext uri="{FF2B5EF4-FFF2-40B4-BE49-F238E27FC236}">
                <a16:creationId xmlns:a16="http://schemas.microsoft.com/office/drawing/2014/main" id="{5BEF9381-AAFA-4CC4-8CA5-4869C672FBE6}"/>
              </a:ext>
            </a:extLst>
          </p:cNvPr>
          <p:cNvCxnSpPr>
            <a:cxnSpLocks/>
          </p:cNvCxnSpPr>
          <p:nvPr/>
        </p:nvCxnSpPr>
        <p:spPr>
          <a:xfrm>
            <a:off x="3343835" y="3590814"/>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8614C8D-65CF-45E0-9A2E-33162753E7DB}"/>
              </a:ext>
            </a:extLst>
          </p:cNvPr>
          <p:cNvCxnSpPr>
            <a:cxnSpLocks/>
          </p:cNvCxnSpPr>
          <p:nvPr/>
        </p:nvCxnSpPr>
        <p:spPr>
          <a:xfrm>
            <a:off x="3343835" y="5264750"/>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F339DC5-83DE-4D0C-835E-FA3F64CB7078}"/>
              </a:ext>
            </a:extLst>
          </p:cNvPr>
          <p:cNvCxnSpPr>
            <a:cxnSpLocks/>
          </p:cNvCxnSpPr>
          <p:nvPr/>
        </p:nvCxnSpPr>
        <p:spPr>
          <a:xfrm flipV="1">
            <a:off x="3343835" y="3420484"/>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4ABF08A-C7D4-4A91-A0B8-B984BADF0855}"/>
              </a:ext>
            </a:extLst>
          </p:cNvPr>
          <p:cNvCxnSpPr>
            <a:cxnSpLocks/>
          </p:cNvCxnSpPr>
          <p:nvPr/>
        </p:nvCxnSpPr>
        <p:spPr>
          <a:xfrm>
            <a:off x="2199469" y="3590814"/>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4B2401-EC86-4B81-BC61-649F65E498BF}"/>
              </a:ext>
            </a:extLst>
          </p:cNvPr>
          <p:cNvCxnSpPr>
            <a:cxnSpLocks/>
          </p:cNvCxnSpPr>
          <p:nvPr/>
        </p:nvCxnSpPr>
        <p:spPr>
          <a:xfrm>
            <a:off x="2199469" y="5264750"/>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B2A5964-4F60-46B6-8694-E857C2A9D054}"/>
              </a:ext>
            </a:extLst>
          </p:cNvPr>
          <p:cNvCxnSpPr>
            <a:cxnSpLocks/>
          </p:cNvCxnSpPr>
          <p:nvPr/>
        </p:nvCxnSpPr>
        <p:spPr>
          <a:xfrm flipV="1">
            <a:off x="2199469" y="3420484"/>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7CEED3-B3C3-4FB0-9A4C-370B8B5F0CA5}"/>
              </a:ext>
            </a:extLst>
          </p:cNvPr>
          <p:cNvCxnSpPr>
            <a:cxnSpLocks/>
          </p:cNvCxnSpPr>
          <p:nvPr/>
        </p:nvCxnSpPr>
        <p:spPr>
          <a:xfrm>
            <a:off x="5107084" y="3590814"/>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B7AA169-6060-4808-AE16-49732AB7647E}"/>
              </a:ext>
            </a:extLst>
          </p:cNvPr>
          <p:cNvCxnSpPr>
            <a:cxnSpLocks/>
          </p:cNvCxnSpPr>
          <p:nvPr/>
        </p:nvCxnSpPr>
        <p:spPr>
          <a:xfrm>
            <a:off x="5107084" y="5264750"/>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846055-C4D4-460B-831D-8CA5D7EC4188}"/>
              </a:ext>
            </a:extLst>
          </p:cNvPr>
          <p:cNvCxnSpPr>
            <a:cxnSpLocks/>
          </p:cNvCxnSpPr>
          <p:nvPr/>
        </p:nvCxnSpPr>
        <p:spPr>
          <a:xfrm flipV="1">
            <a:off x="5107084" y="3420484"/>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C8C103-2C33-4188-8885-7C3B365D3D16}"/>
              </a:ext>
            </a:extLst>
          </p:cNvPr>
          <p:cNvCxnSpPr>
            <a:cxnSpLocks/>
          </p:cNvCxnSpPr>
          <p:nvPr/>
        </p:nvCxnSpPr>
        <p:spPr>
          <a:xfrm>
            <a:off x="7269475" y="3590814"/>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98A2E3-70BF-4C49-A1B7-228BFDB16518}"/>
              </a:ext>
            </a:extLst>
          </p:cNvPr>
          <p:cNvCxnSpPr>
            <a:cxnSpLocks/>
          </p:cNvCxnSpPr>
          <p:nvPr/>
        </p:nvCxnSpPr>
        <p:spPr>
          <a:xfrm>
            <a:off x="7269475" y="5264750"/>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F91989-76CC-4C4A-8609-11B6CCF39760}"/>
              </a:ext>
            </a:extLst>
          </p:cNvPr>
          <p:cNvCxnSpPr>
            <a:cxnSpLocks/>
          </p:cNvCxnSpPr>
          <p:nvPr/>
        </p:nvCxnSpPr>
        <p:spPr>
          <a:xfrm flipV="1">
            <a:off x="7269475" y="3420484"/>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2E9668-3528-4E47-97BF-63B17A4B64D1}"/>
              </a:ext>
            </a:extLst>
          </p:cNvPr>
          <p:cNvCxnSpPr>
            <a:cxnSpLocks/>
          </p:cNvCxnSpPr>
          <p:nvPr/>
        </p:nvCxnSpPr>
        <p:spPr>
          <a:xfrm>
            <a:off x="2739951" y="3581887"/>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D8C97-3C4D-4B4F-8FF7-3CAADBC9DD0E}"/>
              </a:ext>
            </a:extLst>
          </p:cNvPr>
          <p:cNvCxnSpPr>
            <a:cxnSpLocks/>
          </p:cNvCxnSpPr>
          <p:nvPr/>
        </p:nvCxnSpPr>
        <p:spPr>
          <a:xfrm flipH="1">
            <a:off x="2589455" y="5271063"/>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EDC0552-90B6-4ED0-9E74-272ADD1B7478}"/>
              </a:ext>
            </a:extLst>
          </p:cNvPr>
          <p:cNvCxnSpPr>
            <a:cxnSpLocks/>
          </p:cNvCxnSpPr>
          <p:nvPr/>
        </p:nvCxnSpPr>
        <p:spPr>
          <a:xfrm flipH="1" flipV="1">
            <a:off x="2589455" y="3416674"/>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9CFC7F5-1F29-475B-A668-9FD65A937C81}"/>
              </a:ext>
            </a:extLst>
          </p:cNvPr>
          <p:cNvCxnSpPr>
            <a:cxnSpLocks/>
          </p:cNvCxnSpPr>
          <p:nvPr/>
        </p:nvCxnSpPr>
        <p:spPr>
          <a:xfrm>
            <a:off x="4356613" y="3581887"/>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4C0284-EBA3-4089-AC51-6C0B20162011}"/>
              </a:ext>
            </a:extLst>
          </p:cNvPr>
          <p:cNvCxnSpPr>
            <a:cxnSpLocks/>
          </p:cNvCxnSpPr>
          <p:nvPr/>
        </p:nvCxnSpPr>
        <p:spPr>
          <a:xfrm flipH="1">
            <a:off x="4206117" y="5271063"/>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25EF1D-3095-49A6-B1DC-FCEB3E9E4C24}"/>
              </a:ext>
            </a:extLst>
          </p:cNvPr>
          <p:cNvCxnSpPr>
            <a:cxnSpLocks/>
          </p:cNvCxnSpPr>
          <p:nvPr/>
        </p:nvCxnSpPr>
        <p:spPr>
          <a:xfrm flipH="1" flipV="1">
            <a:off x="4206117" y="3416674"/>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A37401-3BAF-4518-B0BB-0C76554AF035}"/>
              </a:ext>
            </a:extLst>
          </p:cNvPr>
          <p:cNvCxnSpPr>
            <a:cxnSpLocks/>
          </p:cNvCxnSpPr>
          <p:nvPr/>
        </p:nvCxnSpPr>
        <p:spPr>
          <a:xfrm>
            <a:off x="7034379" y="3589507"/>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A7E7E-CB99-4160-A1EE-E610DFABEF84}"/>
              </a:ext>
            </a:extLst>
          </p:cNvPr>
          <p:cNvCxnSpPr>
            <a:cxnSpLocks/>
          </p:cNvCxnSpPr>
          <p:nvPr/>
        </p:nvCxnSpPr>
        <p:spPr>
          <a:xfrm flipH="1">
            <a:off x="6883883" y="5278683"/>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37A229-E5D6-4AE0-909E-37C74667D953}"/>
              </a:ext>
            </a:extLst>
          </p:cNvPr>
          <p:cNvCxnSpPr>
            <a:cxnSpLocks/>
          </p:cNvCxnSpPr>
          <p:nvPr/>
        </p:nvCxnSpPr>
        <p:spPr>
          <a:xfrm flipH="1" flipV="1">
            <a:off x="6883883" y="3424294"/>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71E0B71-5504-4AA4-8892-BB9F7975AB87}"/>
              </a:ext>
            </a:extLst>
          </p:cNvPr>
          <p:cNvCxnSpPr>
            <a:cxnSpLocks/>
          </p:cNvCxnSpPr>
          <p:nvPr/>
        </p:nvCxnSpPr>
        <p:spPr>
          <a:xfrm>
            <a:off x="7833497" y="3589507"/>
            <a:ext cx="0" cy="1685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4147DCC-848C-43A9-A6C2-8F561DC78917}"/>
              </a:ext>
            </a:extLst>
          </p:cNvPr>
          <p:cNvCxnSpPr>
            <a:cxnSpLocks/>
          </p:cNvCxnSpPr>
          <p:nvPr/>
        </p:nvCxnSpPr>
        <p:spPr>
          <a:xfrm flipH="1">
            <a:off x="7683001" y="5278683"/>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3FC9CA-B2CE-4C9C-AED3-462E0A08E003}"/>
              </a:ext>
            </a:extLst>
          </p:cNvPr>
          <p:cNvCxnSpPr>
            <a:cxnSpLocks/>
          </p:cNvCxnSpPr>
          <p:nvPr/>
        </p:nvCxnSpPr>
        <p:spPr>
          <a:xfrm flipH="1" flipV="1">
            <a:off x="7683001" y="3424294"/>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54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E040B7-F725-409E-A187-69CD77408EC8}"/>
              </a:ext>
            </a:extLst>
          </p:cNvPr>
          <p:cNvCxnSpPr>
            <a:cxnSpLocks/>
          </p:cNvCxnSpPr>
          <p:nvPr/>
        </p:nvCxnSpPr>
        <p:spPr>
          <a:xfrm flipV="1">
            <a:off x="4267200" y="3429000"/>
            <a:ext cx="2743200" cy="918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3FF8ED1-D4DD-4266-A3C0-DF26B2392A0D}"/>
              </a:ext>
            </a:extLst>
          </p:cNvPr>
          <p:cNvSpPr txBox="1"/>
          <p:nvPr/>
        </p:nvSpPr>
        <p:spPr>
          <a:xfrm>
            <a:off x="7030011" y="3124200"/>
            <a:ext cx="1239442" cy="461665"/>
          </a:xfrm>
          <a:prstGeom prst="rect">
            <a:avLst/>
          </a:prstGeom>
          <a:noFill/>
        </p:spPr>
        <p:txBody>
          <a:bodyPr wrap="none" rtlCol="0">
            <a:spAutoFit/>
          </a:bodyPr>
          <a:lstStyle/>
          <a:p>
            <a:r>
              <a:rPr lang="en-US" sz="2400" dirty="0"/>
              <a:t>P = (x, y)</a:t>
            </a:r>
          </a:p>
        </p:txBody>
      </p:sp>
      <p:sp>
        <p:nvSpPr>
          <p:cNvPr id="27" name="Oval 26">
            <a:extLst>
              <a:ext uri="{FF2B5EF4-FFF2-40B4-BE49-F238E27FC236}">
                <a16:creationId xmlns:a16="http://schemas.microsoft.com/office/drawing/2014/main" id="{9B377D15-C5ED-4949-B0AF-21540FDB0405}"/>
              </a:ext>
            </a:extLst>
          </p:cNvPr>
          <p:cNvSpPr/>
          <p:nvPr/>
        </p:nvSpPr>
        <p:spPr>
          <a:xfrm>
            <a:off x="6976118" y="3387090"/>
            <a:ext cx="72382" cy="800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0AFA0D-B0DA-4E5C-A196-34A877AE4F68}"/>
              </a:ext>
            </a:extLst>
          </p:cNvPr>
          <p:cNvCxnSpPr>
            <a:cxnSpLocks/>
          </p:cNvCxnSpPr>
          <p:nvPr/>
        </p:nvCxnSpPr>
        <p:spPr>
          <a:xfrm>
            <a:off x="7010400"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F688E8-7320-47A5-A7A6-D5163665499B}"/>
              </a:ext>
            </a:extLst>
          </p:cNvPr>
          <p:cNvSpPr txBox="1"/>
          <p:nvPr/>
        </p:nvSpPr>
        <p:spPr>
          <a:xfrm>
            <a:off x="6531689" y="4358640"/>
            <a:ext cx="1303562" cy="461665"/>
          </a:xfrm>
          <a:prstGeom prst="rect">
            <a:avLst/>
          </a:prstGeom>
          <a:noFill/>
        </p:spPr>
        <p:txBody>
          <a:bodyPr wrap="none" rtlCol="0">
            <a:spAutoFit/>
          </a:bodyPr>
          <a:lstStyle/>
          <a:p>
            <a:r>
              <a:rPr lang="en-US" sz="2400" dirty="0"/>
              <a:t>Q = (x, 0)</a:t>
            </a:r>
          </a:p>
        </p:txBody>
      </p:sp>
      <p:sp>
        <p:nvSpPr>
          <p:cNvPr id="22" name="TextBox 21">
            <a:extLst>
              <a:ext uri="{FF2B5EF4-FFF2-40B4-BE49-F238E27FC236}">
                <a16:creationId xmlns:a16="http://schemas.microsoft.com/office/drawing/2014/main" id="{0BF04887-4A4D-45A3-A297-EF9D37239082}"/>
              </a:ext>
            </a:extLst>
          </p:cNvPr>
          <p:cNvSpPr txBox="1"/>
          <p:nvPr/>
        </p:nvSpPr>
        <p:spPr>
          <a:xfrm>
            <a:off x="2956738" y="3156257"/>
            <a:ext cx="1269899" cy="461665"/>
          </a:xfrm>
          <a:prstGeom prst="rect">
            <a:avLst/>
          </a:prstGeom>
          <a:noFill/>
        </p:spPr>
        <p:txBody>
          <a:bodyPr wrap="none" rtlCol="0">
            <a:spAutoFit/>
          </a:bodyPr>
          <a:lstStyle/>
          <a:p>
            <a:pPr algn="r"/>
            <a:r>
              <a:rPr lang="en-US" sz="2400" dirty="0"/>
              <a:t>R = (0, y)</a:t>
            </a:r>
          </a:p>
        </p:txBody>
      </p: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03976EE-80A9-4B87-ABCA-032840CC1F35}"/>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16" name="TextBox 15">
            <a:extLst>
              <a:ext uri="{FF2B5EF4-FFF2-40B4-BE49-F238E27FC236}">
                <a16:creationId xmlns:a16="http://schemas.microsoft.com/office/drawing/2014/main" id="{1C5FD2FC-79B2-41C9-8BEA-85858B6F7758}"/>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771150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0E47ED2-0789-45A5-9565-4CFBAEA436AA}"/>
              </a:ext>
            </a:extLst>
          </p:cNvPr>
          <p:cNvSpPr txBox="1">
            <a:spLocks/>
          </p:cNvSpPr>
          <p:nvPr/>
        </p:nvSpPr>
        <p:spPr>
          <a:xfrm>
            <a:off x="990600" y="213146"/>
            <a:ext cx="10515600"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4 x 4 matrix for translation by T = (Tx, Ty, </a:t>
            </a:r>
            <a:r>
              <a:rPr lang="en-US" dirty="0" err="1"/>
              <a:t>Tz</a:t>
            </a:r>
            <a:r>
              <a:rPr lang="en-US" dirty="0"/>
              <a:t>)</a:t>
            </a:r>
          </a:p>
        </p:txBody>
      </p:sp>
      <p:sp>
        <p:nvSpPr>
          <p:cNvPr id="21" name="Title 1">
            <a:extLst>
              <a:ext uri="{FF2B5EF4-FFF2-40B4-BE49-F238E27FC236}">
                <a16:creationId xmlns:a16="http://schemas.microsoft.com/office/drawing/2014/main" id="{0EE30C95-02A3-467D-B992-77E435E62337}"/>
              </a:ext>
            </a:extLst>
          </p:cNvPr>
          <p:cNvSpPr txBox="1">
            <a:spLocks/>
          </p:cNvSpPr>
          <p:nvPr/>
        </p:nvSpPr>
        <p:spPr>
          <a:xfrm>
            <a:off x="1046586" y="869351"/>
            <a:ext cx="7705165" cy="2263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dirty="0">
                <a:latin typeface="+mn-lt"/>
              </a:rPr>
              <a:t>Equations for translation</a:t>
            </a:r>
          </a:p>
          <a:p>
            <a:pPr>
              <a:spcAft>
                <a:spcPts val="600"/>
              </a:spcAft>
            </a:pPr>
            <a:r>
              <a:rPr lang="en-US" sz="2400" dirty="0">
                <a:latin typeface="+mn-lt"/>
              </a:rPr>
              <a:t>x’ = x + Tx</a:t>
            </a:r>
          </a:p>
          <a:p>
            <a:pPr>
              <a:spcAft>
                <a:spcPts val="600"/>
              </a:spcAft>
            </a:pPr>
            <a:r>
              <a:rPr lang="en-US" sz="2400" dirty="0">
                <a:latin typeface="+mn-lt"/>
              </a:rPr>
              <a:t>y’ = y + Ty</a:t>
            </a:r>
          </a:p>
          <a:p>
            <a:pPr>
              <a:spcAft>
                <a:spcPts val="600"/>
              </a:spcAft>
            </a:pPr>
            <a:r>
              <a:rPr lang="en-US" sz="2400" dirty="0">
                <a:latin typeface="+mn-lt"/>
              </a:rPr>
              <a:t>z’ </a:t>
            </a:r>
            <a:r>
              <a:rPr lang="en-US" sz="700" dirty="0">
                <a:latin typeface="+mn-lt"/>
              </a:rPr>
              <a:t> </a:t>
            </a:r>
            <a:r>
              <a:rPr lang="en-US" sz="2400" dirty="0">
                <a:latin typeface="+mn-lt"/>
              </a:rPr>
              <a:t>= z </a:t>
            </a:r>
            <a:r>
              <a:rPr lang="en-US" sz="800" dirty="0">
                <a:latin typeface="+mn-lt"/>
              </a:rPr>
              <a:t> </a:t>
            </a:r>
            <a:r>
              <a:rPr lang="en-US" sz="2400" dirty="0">
                <a:latin typeface="+mn-lt"/>
              </a:rPr>
              <a:t>+ </a:t>
            </a:r>
            <a:r>
              <a:rPr lang="en-US" sz="2400" dirty="0" err="1">
                <a:latin typeface="+mn-lt"/>
              </a:rPr>
              <a:t>Tz</a:t>
            </a:r>
            <a:endParaRPr lang="en-US" sz="2400" dirty="0">
              <a:latin typeface="+mn-lt"/>
            </a:endParaRPr>
          </a:p>
        </p:txBody>
      </p:sp>
      <p:cxnSp>
        <p:nvCxnSpPr>
          <p:cNvPr id="55" name="Straight Connector 54">
            <a:extLst>
              <a:ext uri="{FF2B5EF4-FFF2-40B4-BE49-F238E27FC236}">
                <a16:creationId xmlns:a16="http://schemas.microsoft.com/office/drawing/2014/main" id="{AAB274CB-3534-4AA0-80A4-70DC308CF83E}"/>
              </a:ext>
            </a:extLst>
          </p:cNvPr>
          <p:cNvCxnSpPr>
            <a:cxnSpLocks/>
          </p:cNvCxnSpPr>
          <p:nvPr/>
        </p:nvCxnSpPr>
        <p:spPr>
          <a:xfrm>
            <a:off x="2056034" y="3456343"/>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486020A-6D66-4E73-8B18-718C5E6CBF8F}"/>
              </a:ext>
            </a:extLst>
          </p:cNvPr>
          <p:cNvCxnSpPr>
            <a:cxnSpLocks/>
          </p:cNvCxnSpPr>
          <p:nvPr/>
        </p:nvCxnSpPr>
        <p:spPr>
          <a:xfrm>
            <a:off x="2056034" y="5874352"/>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7843B17-CE15-4557-A1D0-3EB89E2A2E98}"/>
              </a:ext>
            </a:extLst>
          </p:cNvPr>
          <p:cNvCxnSpPr>
            <a:cxnSpLocks/>
          </p:cNvCxnSpPr>
          <p:nvPr/>
        </p:nvCxnSpPr>
        <p:spPr>
          <a:xfrm flipV="1">
            <a:off x="2056034" y="3286013"/>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EA4C71-8ECA-4B49-B35D-D5B3F28D3A3A}"/>
              </a:ext>
            </a:extLst>
          </p:cNvPr>
          <p:cNvCxnSpPr>
            <a:cxnSpLocks/>
          </p:cNvCxnSpPr>
          <p:nvPr/>
        </p:nvCxnSpPr>
        <p:spPr>
          <a:xfrm>
            <a:off x="2596516" y="3447416"/>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CD68AF2-F051-426A-BDAD-AC0EBCA3B6F0}"/>
              </a:ext>
            </a:extLst>
          </p:cNvPr>
          <p:cNvCxnSpPr>
            <a:cxnSpLocks/>
          </p:cNvCxnSpPr>
          <p:nvPr/>
        </p:nvCxnSpPr>
        <p:spPr>
          <a:xfrm flipH="1">
            <a:off x="2446020" y="5871698"/>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6BE5580-65ED-4317-B5FE-5C2FAD7A0FA7}"/>
              </a:ext>
            </a:extLst>
          </p:cNvPr>
          <p:cNvCxnSpPr>
            <a:cxnSpLocks/>
          </p:cNvCxnSpPr>
          <p:nvPr/>
        </p:nvCxnSpPr>
        <p:spPr>
          <a:xfrm flipH="1" flipV="1">
            <a:off x="2446020" y="3282203"/>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7551DE6-2C84-4F6B-BD83-6DEC4C5455A0}"/>
              </a:ext>
            </a:extLst>
          </p:cNvPr>
          <p:cNvCxnSpPr>
            <a:cxnSpLocks/>
          </p:cNvCxnSpPr>
          <p:nvPr/>
        </p:nvCxnSpPr>
        <p:spPr>
          <a:xfrm>
            <a:off x="3212481" y="3444747"/>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FBD79A-AEEF-4F14-96E3-47068E167492}"/>
              </a:ext>
            </a:extLst>
          </p:cNvPr>
          <p:cNvCxnSpPr>
            <a:cxnSpLocks/>
          </p:cNvCxnSpPr>
          <p:nvPr/>
        </p:nvCxnSpPr>
        <p:spPr>
          <a:xfrm>
            <a:off x="3212481" y="5862756"/>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DA3067F-B6A5-4601-A395-A4A9975C9734}"/>
              </a:ext>
            </a:extLst>
          </p:cNvPr>
          <p:cNvCxnSpPr>
            <a:cxnSpLocks/>
          </p:cNvCxnSpPr>
          <p:nvPr/>
        </p:nvCxnSpPr>
        <p:spPr>
          <a:xfrm flipV="1">
            <a:off x="3212481" y="3274417"/>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AEED8B2-57EB-4853-A083-E0CED29D0DD8}"/>
              </a:ext>
            </a:extLst>
          </p:cNvPr>
          <p:cNvCxnSpPr>
            <a:cxnSpLocks/>
          </p:cNvCxnSpPr>
          <p:nvPr/>
        </p:nvCxnSpPr>
        <p:spPr>
          <a:xfrm>
            <a:off x="5082218" y="3456343"/>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FD29756-EADD-419D-80B2-D801C1CADFC3}"/>
              </a:ext>
            </a:extLst>
          </p:cNvPr>
          <p:cNvCxnSpPr>
            <a:cxnSpLocks/>
          </p:cNvCxnSpPr>
          <p:nvPr/>
        </p:nvCxnSpPr>
        <p:spPr>
          <a:xfrm>
            <a:off x="5082218" y="5874352"/>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D22A15F-3AC8-4A26-9196-BA3A1296B09C}"/>
              </a:ext>
            </a:extLst>
          </p:cNvPr>
          <p:cNvCxnSpPr>
            <a:cxnSpLocks/>
          </p:cNvCxnSpPr>
          <p:nvPr/>
        </p:nvCxnSpPr>
        <p:spPr>
          <a:xfrm flipV="1">
            <a:off x="5082218" y="3286013"/>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B5F3CB9-7A81-4C04-B415-AF3B129C729C}"/>
              </a:ext>
            </a:extLst>
          </p:cNvPr>
          <p:cNvCxnSpPr>
            <a:cxnSpLocks/>
          </p:cNvCxnSpPr>
          <p:nvPr/>
        </p:nvCxnSpPr>
        <p:spPr>
          <a:xfrm>
            <a:off x="8145625" y="3444747"/>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390009D-78F6-4E71-87EA-756C04DC4263}"/>
              </a:ext>
            </a:extLst>
          </p:cNvPr>
          <p:cNvCxnSpPr>
            <a:cxnSpLocks/>
          </p:cNvCxnSpPr>
          <p:nvPr/>
        </p:nvCxnSpPr>
        <p:spPr>
          <a:xfrm>
            <a:off x="8145625" y="5862756"/>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9AF87F3-98C4-4B7D-8E4D-1A7D3CF07910}"/>
              </a:ext>
            </a:extLst>
          </p:cNvPr>
          <p:cNvCxnSpPr>
            <a:cxnSpLocks/>
          </p:cNvCxnSpPr>
          <p:nvPr/>
        </p:nvCxnSpPr>
        <p:spPr>
          <a:xfrm flipV="1">
            <a:off x="8145625" y="3274417"/>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0520FCC-A6FD-470D-9C81-88FF37013054}"/>
              </a:ext>
            </a:extLst>
          </p:cNvPr>
          <p:cNvCxnSpPr>
            <a:cxnSpLocks/>
          </p:cNvCxnSpPr>
          <p:nvPr/>
        </p:nvCxnSpPr>
        <p:spPr>
          <a:xfrm>
            <a:off x="4555857" y="3456343"/>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D38D5DA-5545-4D03-B1AC-BF5F58AE79DC}"/>
              </a:ext>
            </a:extLst>
          </p:cNvPr>
          <p:cNvCxnSpPr>
            <a:cxnSpLocks/>
          </p:cNvCxnSpPr>
          <p:nvPr/>
        </p:nvCxnSpPr>
        <p:spPr>
          <a:xfrm flipH="1">
            <a:off x="4405361" y="5880625"/>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12C5B5E-692F-45CA-AACA-15FDF118DEAA}"/>
              </a:ext>
            </a:extLst>
          </p:cNvPr>
          <p:cNvCxnSpPr>
            <a:cxnSpLocks/>
          </p:cNvCxnSpPr>
          <p:nvPr/>
        </p:nvCxnSpPr>
        <p:spPr>
          <a:xfrm flipH="1" flipV="1">
            <a:off x="4405361" y="3291130"/>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45E9AE4-882D-4315-9043-6209A6786139}"/>
              </a:ext>
            </a:extLst>
          </p:cNvPr>
          <p:cNvCxnSpPr>
            <a:cxnSpLocks/>
          </p:cNvCxnSpPr>
          <p:nvPr/>
        </p:nvCxnSpPr>
        <p:spPr>
          <a:xfrm>
            <a:off x="7883201" y="3438474"/>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8F9DA1-1762-415C-BF46-96F501C7CC24}"/>
              </a:ext>
            </a:extLst>
          </p:cNvPr>
          <p:cNvCxnSpPr>
            <a:cxnSpLocks/>
          </p:cNvCxnSpPr>
          <p:nvPr/>
        </p:nvCxnSpPr>
        <p:spPr>
          <a:xfrm flipH="1">
            <a:off x="7732705" y="5862756"/>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9140D4B-CAC4-436D-8730-223711C941ED}"/>
              </a:ext>
            </a:extLst>
          </p:cNvPr>
          <p:cNvCxnSpPr>
            <a:cxnSpLocks/>
          </p:cNvCxnSpPr>
          <p:nvPr/>
        </p:nvCxnSpPr>
        <p:spPr>
          <a:xfrm flipH="1" flipV="1">
            <a:off x="7732705" y="3273261"/>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CD43028-4086-4519-837C-B082A1A2F4DA}"/>
              </a:ext>
            </a:extLst>
          </p:cNvPr>
          <p:cNvCxnSpPr>
            <a:cxnSpLocks/>
          </p:cNvCxnSpPr>
          <p:nvPr/>
        </p:nvCxnSpPr>
        <p:spPr>
          <a:xfrm>
            <a:off x="8686302" y="3438474"/>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0C24D8-1A5F-4ED3-8B45-F4CFBC4FEEA9}"/>
              </a:ext>
            </a:extLst>
          </p:cNvPr>
          <p:cNvCxnSpPr>
            <a:cxnSpLocks/>
          </p:cNvCxnSpPr>
          <p:nvPr/>
        </p:nvCxnSpPr>
        <p:spPr>
          <a:xfrm flipH="1">
            <a:off x="8535806" y="5862756"/>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94D1265-1EC2-4E0B-AE88-F5BEC09BAD47}"/>
              </a:ext>
            </a:extLst>
          </p:cNvPr>
          <p:cNvCxnSpPr>
            <a:cxnSpLocks/>
          </p:cNvCxnSpPr>
          <p:nvPr/>
        </p:nvCxnSpPr>
        <p:spPr>
          <a:xfrm flipH="1" flipV="1">
            <a:off x="8535806" y="3273261"/>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72311132-7E3F-4536-B744-3979919E7059}"/>
              </a:ext>
            </a:extLst>
          </p:cNvPr>
          <p:cNvSpPr txBox="1"/>
          <p:nvPr/>
        </p:nvSpPr>
        <p:spPr>
          <a:xfrm>
            <a:off x="1352551" y="3325905"/>
            <a:ext cx="7336239" cy="2677656"/>
          </a:xfrm>
          <a:prstGeom prst="rect">
            <a:avLst/>
          </a:prstGeom>
          <a:noFill/>
        </p:spPr>
        <p:txBody>
          <a:bodyPr wrap="none" rtlCol="0">
            <a:spAutoFit/>
          </a:bodyPr>
          <a:lstStyle/>
          <a:p>
            <a:r>
              <a:rPr lang="en-US" dirty="0"/>
              <a:t>               </a:t>
            </a:r>
            <a:r>
              <a:rPr lang="en-US" sz="2400" dirty="0"/>
              <a:t>x’               x + Tx                  1       0       0       Tx           x</a:t>
            </a:r>
          </a:p>
          <a:p>
            <a:r>
              <a:rPr lang="en-US" sz="2400" dirty="0"/>
              <a:t>                                                                                                </a:t>
            </a:r>
          </a:p>
          <a:p>
            <a:r>
              <a:rPr lang="en-US" sz="2400" dirty="0"/>
              <a:t>            y’               y + Ty                 </a:t>
            </a:r>
            <a:r>
              <a:rPr lang="en-US" sz="600" dirty="0"/>
              <a:t> </a:t>
            </a:r>
            <a:r>
              <a:rPr lang="en-US" sz="2400" dirty="0"/>
              <a:t>0       1     </a:t>
            </a:r>
            <a:r>
              <a:rPr lang="en-US" sz="400" dirty="0"/>
              <a:t> </a:t>
            </a:r>
            <a:r>
              <a:rPr lang="en-US" sz="2400" dirty="0"/>
              <a:t>  0       Ty           y </a:t>
            </a:r>
          </a:p>
          <a:p>
            <a:r>
              <a:rPr lang="en-US" sz="2400" dirty="0">
                <a:solidFill>
                  <a:prstClr val="black"/>
                </a:solidFill>
                <a:latin typeface="Calibri" panose="020F0502020204030204"/>
              </a:rPr>
              <a:t>P’ =              =                         =</a:t>
            </a:r>
          </a:p>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z’                z +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Tz</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Tz</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z</a:t>
            </a:r>
          </a:p>
          <a:p>
            <a:endParaRPr lang="en-US" sz="2400" dirty="0">
              <a:solidFill>
                <a:prstClr val="black"/>
              </a:solidFill>
              <a:latin typeface="Calibri" panose="020F0502020204030204"/>
            </a:endParaRPr>
          </a:p>
          <a:p>
            <a:r>
              <a:rPr lang="en-US" sz="2400" dirty="0">
                <a:solidFill>
                  <a:prstClr val="black"/>
                </a:solidFill>
                <a:latin typeface="Calibri" panose="020F0502020204030204"/>
              </a:rPr>
              <a:t>            1                1                  </a:t>
            </a:r>
            <a:r>
              <a:rPr lang="en-US" sz="400" dirty="0">
                <a:solidFill>
                  <a:prstClr val="black"/>
                </a:solidFill>
                <a:latin typeface="Calibri" panose="020F0502020204030204"/>
              </a:rPr>
              <a:t> </a:t>
            </a:r>
            <a:r>
              <a:rPr lang="en-US" sz="2400" dirty="0">
                <a:solidFill>
                  <a:prstClr val="black"/>
                </a:solidFill>
                <a:latin typeface="Calibri" panose="020F0502020204030204"/>
              </a:rPr>
              <a:t>        0       0       0       1            1</a:t>
            </a:r>
            <a:endParaRPr lang="en-US" sz="2400" dirty="0"/>
          </a:p>
        </p:txBody>
      </p:sp>
    </p:spTree>
    <p:extLst>
      <p:ext uri="{BB962C8B-B14F-4D97-AF65-F5344CB8AC3E}">
        <p14:creationId xmlns:p14="http://schemas.microsoft.com/office/powerpoint/2010/main" val="3249207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199" y="1"/>
            <a:ext cx="10681447" cy="1152524"/>
          </a:xfrm>
        </p:spPr>
        <p:txBody>
          <a:bodyPr>
            <a:normAutofit/>
          </a:bodyPr>
          <a:lstStyle/>
          <a:p>
            <a:r>
              <a:rPr lang="en-US" dirty="0"/>
              <a:t>4 x 4 Matrix for Rotation by </a:t>
            </a:r>
            <a:r>
              <a:rPr lang="en-US" sz="4400" dirty="0">
                <a:latin typeface="Symbol" panose="05050102010706020507" pitchFamily="18" charset="2"/>
              </a:rPr>
              <a:t>q </a:t>
            </a:r>
            <a:r>
              <a:rPr lang="en-US" dirty="0"/>
              <a:t>around the Z axis</a:t>
            </a:r>
          </a:p>
        </p:txBody>
      </p:sp>
      <p:sp>
        <p:nvSpPr>
          <p:cNvPr id="26" name="TextBox 25">
            <a:extLst>
              <a:ext uri="{FF2B5EF4-FFF2-40B4-BE49-F238E27FC236}">
                <a16:creationId xmlns:a16="http://schemas.microsoft.com/office/drawing/2014/main" id="{23EA1F98-9E49-49D8-97EB-CADF97D218C5}"/>
              </a:ext>
            </a:extLst>
          </p:cNvPr>
          <p:cNvSpPr txBox="1"/>
          <p:nvPr/>
        </p:nvSpPr>
        <p:spPr>
          <a:xfrm>
            <a:off x="4607859" y="1236811"/>
            <a:ext cx="7413812" cy="461665"/>
          </a:xfrm>
          <a:prstGeom prst="rect">
            <a:avLst/>
          </a:prstGeom>
          <a:noFill/>
        </p:spPr>
        <p:txBody>
          <a:bodyPr wrap="square" rtlCol="0">
            <a:spAutoFit/>
          </a:bodyPr>
          <a:lstStyle/>
          <a:p>
            <a:r>
              <a:rPr lang="en-US" sz="2400" dirty="0"/>
              <a:t>P’ = (x’, y’, z’) = (x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y sin(</a:t>
            </a:r>
            <a:r>
              <a:rPr lang="en-US" sz="2400" dirty="0">
                <a:latin typeface="Symbol" panose="05050102010706020507" pitchFamily="18" charset="2"/>
              </a:rPr>
              <a:t>q), </a:t>
            </a:r>
            <a:r>
              <a:rPr lang="en-US" sz="2400" dirty="0"/>
              <a:t>x sin(</a:t>
            </a:r>
            <a:r>
              <a:rPr lang="en-US" sz="2400" dirty="0">
                <a:latin typeface="Symbol" panose="05050102010706020507" pitchFamily="18" charset="2"/>
              </a:rPr>
              <a:t>q</a:t>
            </a:r>
            <a:r>
              <a:rPr lang="en-US" sz="2400" dirty="0"/>
              <a:t>)  + y cos(</a:t>
            </a:r>
            <a:r>
              <a:rPr lang="en-US" sz="2400" dirty="0">
                <a:latin typeface="Symbol" panose="05050102010706020507" pitchFamily="18" charset="2"/>
              </a:rPr>
              <a:t>q</a:t>
            </a:r>
            <a:r>
              <a:rPr lang="en-US" sz="2400" dirty="0"/>
              <a:t>), z, 1) </a:t>
            </a:r>
          </a:p>
        </p:txBody>
      </p:sp>
      <p:sp>
        <p:nvSpPr>
          <p:cNvPr id="31" name="TextBox 30">
            <a:extLst>
              <a:ext uri="{FF2B5EF4-FFF2-40B4-BE49-F238E27FC236}">
                <a16:creationId xmlns:a16="http://schemas.microsoft.com/office/drawing/2014/main" id="{793DD302-516A-43EB-8EA7-D9944B08E405}"/>
              </a:ext>
            </a:extLst>
          </p:cNvPr>
          <p:cNvSpPr txBox="1"/>
          <p:nvPr/>
        </p:nvSpPr>
        <p:spPr>
          <a:xfrm>
            <a:off x="1495986" y="1236811"/>
            <a:ext cx="1786579" cy="461665"/>
          </a:xfrm>
          <a:prstGeom prst="rect">
            <a:avLst/>
          </a:prstGeom>
          <a:noFill/>
        </p:spPr>
        <p:txBody>
          <a:bodyPr wrap="none" rtlCol="0">
            <a:spAutoFit/>
          </a:bodyPr>
          <a:lstStyle/>
          <a:p>
            <a:r>
              <a:rPr lang="en-US" sz="2400" dirty="0"/>
              <a:t>P = (x, y, z, 1)</a:t>
            </a:r>
          </a:p>
        </p:txBody>
      </p:sp>
      <p:sp>
        <p:nvSpPr>
          <p:cNvPr id="4" name="TextBox 3">
            <a:extLst>
              <a:ext uri="{FF2B5EF4-FFF2-40B4-BE49-F238E27FC236}">
                <a16:creationId xmlns:a16="http://schemas.microsoft.com/office/drawing/2014/main" id="{151638EA-8E63-4844-98CD-B4E9DA06A2FE}"/>
              </a:ext>
            </a:extLst>
          </p:cNvPr>
          <p:cNvSpPr txBox="1"/>
          <p:nvPr/>
        </p:nvSpPr>
        <p:spPr>
          <a:xfrm>
            <a:off x="1495986" y="2581835"/>
            <a:ext cx="8989320" cy="2677656"/>
          </a:xfrm>
          <a:prstGeom prst="rect">
            <a:avLst/>
          </a:prstGeom>
          <a:noFill/>
        </p:spPr>
        <p:txBody>
          <a:bodyPr wrap="none" rtlCol="0">
            <a:spAutoFit/>
          </a:bodyPr>
          <a:lstStyle/>
          <a:p>
            <a:r>
              <a:rPr lang="en-US" dirty="0"/>
              <a:t>               </a:t>
            </a:r>
            <a:r>
              <a:rPr lang="en-US" sz="2400" dirty="0"/>
              <a:t>x’               x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y sin(</a:t>
            </a:r>
            <a:r>
              <a:rPr lang="en-US" sz="2400" dirty="0">
                <a:latin typeface="Symbol" panose="05050102010706020507" pitchFamily="18" charset="2"/>
              </a:rPr>
              <a:t>q)</a:t>
            </a:r>
            <a:r>
              <a:rPr lang="en-US" sz="2400" dirty="0"/>
              <a:t>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sin(</a:t>
            </a:r>
            <a:r>
              <a:rPr lang="en-US" sz="2400" dirty="0">
                <a:latin typeface="Symbol" panose="05050102010706020507" pitchFamily="18" charset="2"/>
              </a:rPr>
              <a:t>q)    </a:t>
            </a:r>
            <a:r>
              <a:rPr lang="en-US" sz="2400" dirty="0">
                <a:latin typeface="Calibri" panose="020F0502020204030204" pitchFamily="34" charset="0"/>
                <a:cs typeface="Calibri" panose="020F0502020204030204" pitchFamily="34" charset="0"/>
              </a:rPr>
              <a:t>0       0</a:t>
            </a:r>
            <a:r>
              <a:rPr lang="en-US" sz="2400" dirty="0"/>
              <a:t>          x</a:t>
            </a:r>
          </a:p>
          <a:p>
            <a:r>
              <a:rPr lang="en-US" sz="2400" dirty="0"/>
              <a:t>                                                                                                </a:t>
            </a:r>
          </a:p>
          <a:p>
            <a:r>
              <a:rPr lang="en-US" sz="2400" dirty="0"/>
              <a:t>            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 sin(</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y cos(</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sin(</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cos(</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y</a:t>
            </a:r>
          </a:p>
          <a:p>
            <a:r>
              <a:rPr lang="en-US" sz="2400" dirty="0">
                <a:solidFill>
                  <a:prstClr val="black"/>
                </a:solidFill>
                <a:latin typeface="Calibri" panose="020F0502020204030204"/>
              </a:rPr>
              <a:t>P’ =             =                                            =</a:t>
            </a:r>
          </a:p>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z’               z                                           0              0            1       0          z</a:t>
            </a:r>
          </a:p>
          <a:p>
            <a:endParaRPr lang="en-US" sz="2400" dirty="0">
              <a:solidFill>
                <a:prstClr val="black"/>
              </a:solidFill>
              <a:latin typeface="Calibri" panose="020F0502020204030204"/>
            </a:endParaRPr>
          </a:p>
          <a:p>
            <a:r>
              <a:rPr lang="en-US" sz="2400" dirty="0">
                <a:solidFill>
                  <a:prstClr val="black"/>
                </a:solidFill>
                <a:latin typeface="Calibri" panose="020F0502020204030204"/>
              </a:rPr>
              <a:t>            1                1                  </a:t>
            </a:r>
            <a:r>
              <a:rPr lang="en-US" sz="400" dirty="0">
                <a:solidFill>
                  <a:prstClr val="black"/>
                </a:solidFill>
                <a:latin typeface="Calibri" panose="020F0502020204030204"/>
              </a:rPr>
              <a:t> </a:t>
            </a:r>
            <a:r>
              <a:rPr lang="en-US" sz="2400" dirty="0">
                <a:solidFill>
                  <a:prstClr val="black"/>
                </a:solidFill>
                <a:latin typeface="Calibri" panose="020F0502020204030204"/>
              </a:rPr>
              <a:t>                        0              0            0       1          1</a:t>
            </a:r>
            <a:endParaRPr lang="en-US" sz="2400" dirty="0"/>
          </a:p>
        </p:txBody>
      </p:sp>
      <p:cxnSp>
        <p:nvCxnSpPr>
          <p:cNvPr id="54" name="Straight Connector 53">
            <a:extLst>
              <a:ext uri="{FF2B5EF4-FFF2-40B4-BE49-F238E27FC236}">
                <a16:creationId xmlns:a16="http://schemas.microsoft.com/office/drawing/2014/main" id="{96ABC61D-EA27-4D89-9FAE-AB8C69629C43}"/>
              </a:ext>
            </a:extLst>
          </p:cNvPr>
          <p:cNvCxnSpPr>
            <a:cxnSpLocks/>
          </p:cNvCxnSpPr>
          <p:nvPr/>
        </p:nvCxnSpPr>
        <p:spPr>
          <a:xfrm>
            <a:off x="2208434" y="2694342"/>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0D55C2E-9E9E-4EC1-B13B-FB2132BBA72D}"/>
              </a:ext>
            </a:extLst>
          </p:cNvPr>
          <p:cNvCxnSpPr>
            <a:cxnSpLocks/>
          </p:cNvCxnSpPr>
          <p:nvPr/>
        </p:nvCxnSpPr>
        <p:spPr>
          <a:xfrm>
            <a:off x="2208434" y="5112351"/>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21D27D8-99D4-4990-8FC6-06717D3C607C}"/>
              </a:ext>
            </a:extLst>
          </p:cNvPr>
          <p:cNvCxnSpPr>
            <a:cxnSpLocks/>
          </p:cNvCxnSpPr>
          <p:nvPr/>
        </p:nvCxnSpPr>
        <p:spPr>
          <a:xfrm flipV="1">
            <a:off x="2208434" y="2524012"/>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1527035-74A8-4C36-AC8C-B32214F07FBF}"/>
              </a:ext>
            </a:extLst>
          </p:cNvPr>
          <p:cNvCxnSpPr>
            <a:cxnSpLocks/>
          </p:cNvCxnSpPr>
          <p:nvPr/>
        </p:nvCxnSpPr>
        <p:spPr>
          <a:xfrm>
            <a:off x="2748916" y="2685415"/>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7066AFF-4AA7-46F4-8CAB-2F35607E30A7}"/>
              </a:ext>
            </a:extLst>
          </p:cNvPr>
          <p:cNvCxnSpPr>
            <a:cxnSpLocks/>
          </p:cNvCxnSpPr>
          <p:nvPr/>
        </p:nvCxnSpPr>
        <p:spPr>
          <a:xfrm flipH="1">
            <a:off x="2598420" y="5109697"/>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F00BB0-48B2-4659-A9F0-64968431C9B4}"/>
              </a:ext>
            </a:extLst>
          </p:cNvPr>
          <p:cNvCxnSpPr>
            <a:cxnSpLocks/>
          </p:cNvCxnSpPr>
          <p:nvPr/>
        </p:nvCxnSpPr>
        <p:spPr>
          <a:xfrm flipH="1" flipV="1">
            <a:off x="2598420" y="2520202"/>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ECB235-749D-42A8-BB4A-967CFD56F081}"/>
              </a:ext>
            </a:extLst>
          </p:cNvPr>
          <p:cNvCxnSpPr>
            <a:cxnSpLocks/>
          </p:cNvCxnSpPr>
          <p:nvPr/>
        </p:nvCxnSpPr>
        <p:spPr>
          <a:xfrm>
            <a:off x="3364881" y="2682746"/>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C418E5A-E9BA-4C3E-B29A-7FE331BFF386}"/>
              </a:ext>
            </a:extLst>
          </p:cNvPr>
          <p:cNvCxnSpPr>
            <a:cxnSpLocks/>
          </p:cNvCxnSpPr>
          <p:nvPr/>
        </p:nvCxnSpPr>
        <p:spPr>
          <a:xfrm>
            <a:off x="3364881" y="5100755"/>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17959DE-E249-4549-BD82-01E56DD148E5}"/>
              </a:ext>
            </a:extLst>
          </p:cNvPr>
          <p:cNvCxnSpPr>
            <a:cxnSpLocks/>
          </p:cNvCxnSpPr>
          <p:nvPr/>
        </p:nvCxnSpPr>
        <p:spPr>
          <a:xfrm flipV="1">
            <a:off x="3364881" y="2512416"/>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EF54E62-1D03-455E-9817-E04591CFA457}"/>
              </a:ext>
            </a:extLst>
          </p:cNvPr>
          <p:cNvCxnSpPr>
            <a:cxnSpLocks/>
          </p:cNvCxnSpPr>
          <p:nvPr/>
        </p:nvCxnSpPr>
        <p:spPr>
          <a:xfrm>
            <a:off x="6444857" y="2694342"/>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1D13C91-90D7-4BB8-B0B9-F7677ED44F9F}"/>
              </a:ext>
            </a:extLst>
          </p:cNvPr>
          <p:cNvCxnSpPr>
            <a:cxnSpLocks/>
          </p:cNvCxnSpPr>
          <p:nvPr/>
        </p:nvCxnSpPr>
        <p:spPr>
          <a:xfrm>
            <a:off x="6444857" y="5112351"/>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E9AC6F5-13B8-4C99-8923-EB49DBA1FD13}"/>
              </a:ext>
            </a:extLst>
          </p:cNvPr>
          <p:cNvCxnSpPr>
            <a:cxnSpLocks/>
          </p:cNvCxnSpPr>
          <p:nvPr/>
        </p:nvCxnSpPr>
        <p:spPr>
          <a:xfrm flipV="1">
            <a:off x="6444857" y="2524012"/>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E41E893-4B94-4DF7-B8B1-DDE072DDECDD}"/>
              </a:ext>
            </a:extLst>
          </p:cNvPr>
          <p:cNvCxnSpPr>
            <a:cxnSpLocks/>
          </p:cNvCxnSpPr>
          <p:nvPr/>
        </p:nvCxnSpPr>
        <p:spPr>
          <a:xfrm>
            <a:off x="10061517" y="2682746"/>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909213E-D988-4CCE-86C2-6D3DD2E773BA}"/>
              </a:ext>
            </a:extLst>
          </p:cNvPr>
          <p:cNvCxnSpPr>
            <a:cxnSpLocks/>
          </p:cNvCxnSpPr>
          <p:nvPr/>
        </p:nvCxnSpPr>
        <p:spPr>
          <a:xfrm>
            <a:off x="10061517" y="5100755"/>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3C61B63-6CB6-4B3C-8026-3CBE2A7929C9}"/>
              </a:ext>
            </a:extLst>
          </p:cNvPr>
          <p:cNvCxnSpPr>
            <a:cxnSpLocks/>
          </p:cNvCxnSpPr>
          <p:nvPr/>
        </p:nvCxnSpPr>
        <p:spPr>
          <a:xfrm flipV="1">
            <a:off x="10061517" y="2512416"/>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ED21541-BBA5-4AD9-817E-270721415FBC}"/>
              </a:ext>
            </a:extLst>
          </p:cNvPr>
          <p:cNvCxnSpPr>
            <a:cxnSpLocks/>
          </p:cNvCxnSpPr>
          <p:nvPr/>
        </p:nvCxnSpPr>
        <p:spPr>
          <a:xfrm>
            <a:off x="5918496" y="2694342"/>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39083CE-8758-4578-B298-DB15C44EF72D}"/>
              </a:ext>
            </a:extLst>
          </p:cNvPr>
          <p:cNvCxnSpPr>
            <a:cxnSpLocks/>
          </p:cNvCxnSpPr>
          <p:nvPr/>
        </p:nvCxnSpPr>
        <p:spPr>
          <a:xfrm flipH="1">
            <a:off x="5768000" y="5118624"/>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FA6ED1A-C502-4B38-B769-36710DB52A8A}"/>
              </a:ext>
            </a:extLst>
          </p:cNvPr>
          <p:cNvCxnSpPr>
            <a:cxnSpLocks/>
          </p:cNvCxnSpPr>
          <p:nvPr/>
        </p:nvCxnSpPr>
        <p:spPr>
          <a:xfrm flipH="1" flipV="1">
            <a:off x="5768000" y="2529129"/>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4EC54ED-B8FB-4F17-BF49-AB1B256525B3}"/>
              </a:ext>
            </a:extLst>
          </p:cNvPr>
          <p:cNvCxnSpPr>
            <a:cxnSpLocks/>
          </p:cNvCxnSpPr>
          <p:nvPr/>
        </p:nvCxnSpPr>
        <p:spPr>
          <a:xfrm>
            <a:off x="9799093" y="2676473"/>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4466C00-31FF-42E8-9E37-1C048093EDC5}"/>
              </a:ext>
            </a:extLst>
          </p:cNvPr>
          <p:cNvCxnSpPr>
            <a:cxnSpLocks/>
          </p:cNvCxnSpPr>
          <p:nvPr/>
        </p:nvCxnSpPr>
        <p:spPr>
          <a:xfrm flipH="1">
            <a:off x="9648597" y="5100755"/>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03F8CCE-B6B3-40F7-B455-FAE2DD34153F}"/>
              </a:ext>
            </a:extLst>
          </p:cNvPr>
          <p:cNvCxnSpPr>
            <a:cxnSpLocks/>
          </p:cNvCxnSpPr>
          <p:nvPr/>
        </p:nvCxnSpPr>
        <p:spPr>
          <a:xfrm flipH="1" flipV="1">
            <a:off x="9648597" y="2511260"/>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9677540-57A6-46AE-8993-35534175123A}"/>
              </a:ext>
            </a:extLst>
          </p:cNvPr>
          <p:cNvCxnSpPr>
            <a:cxnSpLocks/>
          </p:cNvCxnSpPr>
          <p:nvPr/>
        </p:nvCxnSpPr>
        <p:spPr>
          <a:xfrm>
            <a:off x="10602194" y="2676473"/>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CA02D8E-43EC-49DE-BB7A-2872FEDF75CE}"/>
              </a:ext>
            </a:extLst>
          </p:cNvPr>
          <p:cNvCxnSpPr>
            <a:cxnSpLocks/>
          </p:cNvCxnSpPr>
          <p:nvPr/>
        </p:nvCxnSpPr>
        <p:spPr>
          <a:xfrm flipH="1">
            <a:off x="10451698" y="5100755"/>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282AD7F-E852-4E2B-81A3-E042FC12CDD0}"/>
              </a:ext>
            </a:extLst>
          </p:cNvPr>
          <p:cNvCxnSpPr>
            <a:cxnSpLocks/>
          </p:cNvCxnSpPr>
          <p:nvPr/>
        </p:nvCxnSpPr>
        <p:spPr>
          <a:xfrm flipH="1" flipV="1">
            <a:off x="10451698" y="2511260"/>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751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0E47ED2-0789-45A5-9565-4CFBAEA436AA}"/>
              </a:ext>
            </a:extLst>
          </p:cNvPr>
          <p:cNvSpPr txBox="1">
            <a:spLocks/>
          </p:cNvSpPr>
          <p:nvPr/>
        </p:nvSpPr>
        <p:spPr>
          <a:xfrm>
            <a:off x="770965" y="213146"/>
            <a:ext cx="11062447" cy="854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4 x 4 matrix for unequal scaling along X, Y, and Z</a:t>
            </a:r>
          </a:p>
        </p:txBody>
      </p:sp>
      <p:sp>
        <p:nvSpPr>
          <p:cNvPr id="21" name="Title 1">
            <a:extLst>
              <a:ext uri="{FF2B5EF4-FFF2-40B4-BE49-F238E27FC236}">
                <a16:creationId xmlns:a16="http://schemas.microsoft.com/office/drawing/2014/main" id="{0EE30C95-02A3-467D-B992-77E435E62337}"/>
              </a:ext>
            </a:extLst>
          </p:cNvPr>
          <p:cNvSpPr txBox="1">
            <a:spLocks/>
          </p:cNvSpPr>
          <p:nvPr/>
        </p:nvSpPr>
        <p:spPr>
          <a:xfrm>
            <a:off x="1068269" y="875157"/>
            <a:ext cx="7705165" cy="2263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dirty="0">
                <a:latin typeface="+mn-lt"/>
              </a:rPr>
              <a:t>Equations for unequal scaling</a:t>
            </a:r>
          </a:p>
          <a:p>
            <a:pPr>
              <a:spcAft>
                <a:spcPts val="600"/>
              </a:spcAft>
            </a:pPr>
            <a:r>
              <a:rPr lang="en-US" sz="2400" dirty="0">
                <a:latin typeface="+mn-lt"/>
              </a:rPr>
              <a:t>x’ = </a:t>
            </a:r>
            <a:r>
              <a:rPr lang="en-US" sz="2400" dirty="0" err="1">
                <a:latin typeface="+mn-lt"/>
              </a:rPr>
              <a:t>Sx</a:t>
            </a:r>
            <a:r>
              <a:rPr lang="en-US" sz="2400" dirty="0">
                <a:latin typeface="+mn-lt"/>
              </a:rPr>
              <a:t> x</a:t>
            </a:r>
          </a:p>
          <a:p>
            <a:pPr>
              <a:spcAft>
                <a:spcPts val="600"/>
              </a:spcAft>
            </a:pPr>
            <a:r>
              <a:rPr lang="en-US" sz="2400" dirty="0">
                <a:latin typeface="+mn-lt"/>
              </a:rPr>
              <a:t>y’ = Sy y</a:t>
            </a:r>
          </a:p>
          <a:p>
            <a:pPr>
              <a:spcAft>
                <a:spcPts val="600"/>
              </a:spcAft>
            </a:pPr>
            <a:r>
              <a:rPr lang="en-US" sz="2400" dirty="0">
                <a:latin typeface="+mn-lt"/>
              </a:rPr>
              <a:t>z’ </a:t>
            </a:r>
            <a:r>
              <a:rPr lang="en-US" sz="700" dirty="0">
                <a:latin typeface="+mn-lt"/>
              </a:rPr>
              <a:t> </a:t>
            </a:r>
            <a:r>
              <a:rPr lang="en-US" sz="2400" dirty="0">
                <a:latin typeface="+mn-lt"/>
              </a:rPr>
              <a:t>= </a:t>
            </a:r>
            <a:r>
              <a:rPr lang="en-US" sz="2400" dirty="0" err="1">
                <a:latin typeface="+mn-lt"/>
              </a:rPr>
              <a:t>Sz</a:t>
            </a:r>
            <a:r>
              <a:rPr lang="en-US" sz="2400" dirty="0">
                <a:latin typeface="+mn-lt"/>
              </a:rPr>
              <a:t> z</a:t>
            </a:r>
          </a:p>
        </p:txBody>
      </p:sp>
      <p:cxnSp>
        <p:nvCxnSpPr>
          <p:cNvPr id="55" name="Straight Connector 54">
            <a:extLst>
              <a:ext uri="{FF2B5EF4-FFF2-40B4-BE49-F238E27FC236}">
                <a16:creationId xmlns:a16="http://schemas.microsoft.com/office/drawing/2014/main" id="{AAB274CB-3534-4AA0-80A4-70DC308CF83E}"/>
              </a:ext>
            </a:extLst>
          </p:cNvPr>
          <p:cNvCxnSpPr>
            <a:cxnSpLocks/>
          </p:cNvCxnSpPr>
          <p:nvPr/>
        </p:nvCxnSpPr>
        <p:spPr>
          <a:xfrm>
            <a:off x="2056034" y="3456343"/>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486020A-6D66-4E73-8B18-718C5E6CBF8F}"/>
              </a:ext>
            </a:extLst>
          </p:cNvPr>
          <p:cNvCxnSpPr>
            <a:cxnSpLocks/>
          </p:cNvCxnSpPr>
          <p:nvPr/>
        </p:nvCxnSpPr>
        <p:spPr>
          <a:xfrm>
            <a:off x="2056034" y="5874352"/>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7843B17-CE15-4557-A1D0-3EB89E2A2E98}"/>
              </a:ext>
            </a:extLst>
          </p:cNvPr>
          <p:cNvCxnSpPr>
            <a:cxnSpLocks/>
          </p:cNvCxnSpPr>
          <p:nvPr/>
        </p:nvCxnSpPr>
        <p:spPr>
          <a:xfrm flipV="1">
            <a:off x="2056034" y="3286013"/>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EA4C71-8ECA-4B49-B35D-D5B3F28D3A3A}"/>
              </a:ext>
            </a:extLst>
          </p:cNvPr>
          <p:cNvCxnSpPr>
            <a:cxnSpLocks/>
          </p:cNvCxnSpPr>
          <p:nvPr/>
        </p:nvCxnSpPr>
        <p:spPr>
          <a:xfrm>
            <a:off x="2596516" y="3447416"/>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CD68AF2-F051-426A-BDAD-AC0EBCA3B6F0}"/>
              </a:ext>
            </a:extLst>
          </p:cNvPr>
          <p:cNvCxnSpPr>
            <a:cxnSpLocks/>
          </p:cNvCxnSpPr>
          <p:nvPr/>
        </p:nvCxnSpPr>
        <p:spPr>
          <a:xfrm flipH="1">
            <a:off x="2446020" y="5871698"/>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6BE5580-65ED-4317-B5FE-5C2FAD7A0FA7}"/>
              </a:ext>
            </a:extLst>
          </p:cNvPr>
          <p:cNvCxnSpPr>
            <a:cxnSpLocks/>
          </p:cNvCxnSpPr>
          <p:nvPr/>
        </p:nvCxnSpPr>
        <p:spPr>
          <a:xfrm flipH="1" flipV="1">
            <a:off x="2446020" y="3282203"/>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7551DE6-2C84-4F6B-BD83-6DEC4C5455A0}"/>
              </a:ext>
            </a:extLst>
          </p:cNvPr>
          <p:cNvCxnSpPr>
            <a:cxnSpLocks/>
          </p:cNvCxnSpPr>
          <p:nvPr/>
        </p:nvCxnSpPr>
        <p:spPr>
          <a:xfrm>
            <a:off x="3212481" y="3444747"/>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FBD79A-AEEF-4F14-96E3-47068E167492}"/>
              </a:ext>
            </a:extLst>
          </p:cNvPr>
          <p:cNvCxnSpPr>
            <a:cxnSpLocks/>
          </p:cNvCxnSpPr>
          <p:nvPr/>
        </p:nvCxnSpPr>
        <p:spPr>
          <a:xfrm>
            <a:off x="3212481" y="5862756"/>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DA3067F-B6A5-4601-A395-A4A9975C9734}"/>
              </a:ext>
            </a:extLst>
          </p:cNvPr>
          <p:cNvCxnSpPr>
            <a:cxnSpLocks/>
          </p:cNvCxnSpPr>
          <p:nvPr/>
        </p:nvCxnSpPr>
        <p:spPr>
          <a:xfrm flipV="1">
            <a:off x="3212481" y="3274417"/>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AEED8B2-57EB-4853-A083-E0CED29D0DD8}"/>
              </a:ext>
            </a:extLst>
          </p:cNvPr>
          <p:cNvCxnSpPr>
            <a:cxnSpLocks/>
          </p:cNvCxnSpPr>
          <p:nvPr/>
        </p:nvCxnSpPr>
        <p:spPr>
          <a:xfrm>
            <a:off x="4768452" y="3456343"/>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FD29756-EADD-419D-80B2-D801C1CADFC3}"/>
              </a:ext>
            </a:extLst>
          </p:cNvPr>
          <p:cNvCxnSpPr>
            <a:cxnSpLocks/>
          </p:cNvCxnSpPr>
          <p:nvPr/>
        </p:nvCxnSpPr>
        <p:spPr>
          <a:xfrm>
            <a:off x="4768452" y="5874352"/>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D22A15F-3AC8-4A26-9196-BA3A1296B09C}"/>
              </a:ext>
            </a:extLst>
          </p:cNvPr>
          <p:cNvCxnSpPr>
            <a:cxnSpLocks/>
          </p:cNvCxnSpPr>
          <p:nvPr/>
        </p:nvCxnSpPr>
        <p:spPr>
          <a:xfrm flipV="1">
            <a:off x="4768452" y="3286013"/>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B5F3CB9-7A81-4C04-B415-AF3B129C729C}"/>
              </a:ext>
            </a:extLst>
          </p:cNvPr>
          <p:cNvCxnSpPr>
            <a:cxnSpLocks/>
          </p:cNvCxnSpPr>
          <p:nvPr/>
        </p:nvCxnSpPr>
        <p:spPr>
          <a:xfrm>
            <a:off x="7831859" y="3444747"/>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390009D-78F6-4E71-87EA-756C04DC4263}"/>
              </a:ext>
            </a:extLst>
          </p:cNvPr>
          <p:cNvCxnSpPr>
            <a:cxnSpLocks/>
          </p:cNvCxnSpPr>
          <p:nvPr/>
        </p:nvCxnSpPr>
        <p:spPr>
          <a:xfrm>
            <a:off x="7831859" y="5862756"/>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9AF87F3-98C4-4B7D-8E4D-1A7D3CF07910}"/>
              </a:ext>
            </a:extLst>
          </p:cNvPr>
          <p:cNvCxnSpPr>
            <a:cxnSpLocks/>
          </p:cNvCxnSpPr>
          <p:nvPr/>
        </p:nvCxnSpPr>
        <p:spPr>
          <a:xfrm flipV="1">
            <a:off x="7831859" y="3274417"/>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0520FCC-A6FD-470D-9C81-88FF37013054}"/>
              </a:ext>
            </a:extLst>
          </p:cNvPr>
          <p:cNvCxnSpPr>
            <a:cxnSpLocks/>
          </p:cNvCxnSpPr>
          <p:nvPr/>
        </p:nvCxnSpPr>
        <p:spPr>
          <a:xfrm>
            <a:off x="4242091" y="3456343"/>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D38D5DA-5545-4D03-B1AC-BF5F58AE79DC}"/>
              </a:ext>
            </a:extLst>
          </p:cNvPr>
          <p:cNvCxnSpPr>
            <a:cxnSpLocks/>
          </p:cNvCxnSpPr>
          <p:nvPr/>
        </p:nvCxnSpPr>
        <p:spPr>
          <a:xfrm flipH="1">
            <a:off x="4091595" y="5880625"/>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12C5B5E-692F-45CA-AACA-15FDF118DEAA}"/>
              </a:ext>
            </a:extLst>
          </p:cNvPr>
          <p:cNvCxnSpPr>
            <a:cxnSpLocks/>
          </p:cNvCxnSpPr>
          <p:nvPr/>
        </p:nvCxnSpPr>
        <p:spPr>
          <a:xfrm flipH="1" flipV="1">
            <a:off x="4091595" y="3291130"/>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45E9AE4-882D-4315-9043-6209A6786139}"/>
              </a:ext>
            </a:extLst>
          </p:cNvPr>
          <p:cNvCxnSpPr>
            <a:cxnSpLocks/>
          </p:cNvCxnSpPr>
          <p:nvPr/>
        </p:nvCxnSpPr>
        <p:spPr>
          <a:xfrm>
            <a:off x="7569435" y="3438474"/>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8F9DA1-1762-415C-BF46-96F501C7CC24}"/>
              </a:ext>
            </a:extLst>
          </p:cNvPr>
          <p:cNvCxnSpPr>
            <a:cxnSpLocks/>
          </p:cNvCxnSpPr>
          <p:nvPr/>
        </p:nvCxnSpPr>
        <p:spPr>
          <a:xfrm flipH="1">
            <a:off x="7418939" y="5862756"/>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9140D4B-CAC4-436D-8730-223711C941ED}"/>
              </a:ext>
            </a:extLst>
          </p:cNvPr>
          <p:cNvCxnSpPr>
            <a:cxnSpLocks/>
          </p:cNvCxnSpPr>
          <p:nvPr/>
        </p:nvCxnSpPr>
        <p:spPr>
          <a:xfrm flipH="1" flipV="1">
            <a:off x="7418939" y="3273261"/>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CD43028-4086-4519-837C-B082A1A2F4DA}"/>
              </a:ext>
            </a:extLst>
          </p:cNvPr>
          <p:cNvCxnSpPr>
            <a:cxnSpLocks/>
          </p:cNvCxnSpPr>
          <p:nvPr/>
        </p:nvCxnSpPr>
        <p:spPr>
          <a:xfrm>
            <a:off x="8372536" y="3438474"/>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0C24D8-1A5F-4ED3-8B45-F4CFBC4FEEA9}"/>
              </a:ext>
            </a:extLst>
          </p:cNvPr>
          <p:cNvCxnSpPr>
            <a:cxnSpLocks/>
          </p:cNvCxnSpPr>
          <p:nvPr/>
        </p:nvCxnSpPr>
        <p:spPr>
          <a:xfrm flipH="1">
            <a:off x="8222040" y="5862756"/>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94D1265-1EC2-4E0B-AE88-F5BEC09BAD47}"/>
              </a:ext>
            </a:extLst>
          </p:cNvPr>
          <p:cNvCxnSpPr>
            <a:cxnSpLocks/>
          </p:cNvCxnSpPr>
          <p:nvPr/>
        </p:nvCxnSpPr>
        <p:spPr>
          <a:xfrm flipH="1" flipV="1">
            <a:off x="8222040" y="3273261"/>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72311132-7E3F-4536-B744-3979919E7059}"/>
              </a:ext>
            </a:extLst>
          </p:cNvPr>
          <p:cNvSpPr txBox="1"/>
          <p:nvPr/>
        </p:nvSpPr>
        <p:spPr>
          <a:xfrm>
            <a:off x="1338624" y="3229737"/>
            <a:ext cx="7166321" cy="2677656"/>
          </a:xfrm>
          <a:prstGeom prst="rect">
            <a:avLst/>
          </a:prstGeom>
          <a:noFill/>
        </p:spPr>
        <p:txBody>
          <a:bodyPr wrap="none" rtlCol="0">
            <a:spAutoFit/>
          </a:bodyPr>
          <a:lstStyle/>
          <a:p>
            <a:r>
              <a:rPr lang="en-US" dirty="0"/>
              <a:t>               </a:t>
            </a:r>
            <a:r>
              <a:rPr lang="en-US" sz="2400" dirty="0"/>
              <a:t>x’               </a:t>
            </a:r>
            <a:r>
              <a:rPr lang="en-US" sz="2400" dirty="0" err="1"/>
              <a:t>Sx</a:t>
            </a:r>
            <a:r>
              <a:rPr lang="en-US" sz="2400" dirty="0"/>
              <a:t> x                  </a:t>
            </a:r>
            <a:r>
              <a:rPr lang="en-US" sz="2400" dirty="0" err="1"/>
              <a:t>Sx</a:t>
            </a:r>
            <a:r>
              <a:rPr lang="en-US" sz="2400" dirty="0"/>
              <a:t>      0       0       </a:t>
            </a:r>
            <a:r>
              <a:rPr lang="en-US" sz="1000" dirty="0"/>
              <a:t> </a:t>
            </a:r>
            <a:r>
              <a:rPr lang="en-US" sz="2400" dirty="0"/>
              <a:t>0</a:t>
            </a:r>
            <a:r>
              <a:rPr lang="en-US" sz="1000" dirty="0"/>
              <a:t> </a:t>
            </a:r>
            <a:r>
              <a:rPr lang="en-US" sz="2400" dirty="0"/>
              <a:t>          x</a:t>
            </a:r>
          </a:p>
          <a:p>
            <a:r>
              <a:rPr lang="en-US" sz="2400" dirty="0"/>
              <a:t>                                                                                                </a:t>
            </a:r>
          </a:p>
          <a:p>
            <a:r>
              <a:rPr lang="en-US" sz="2400" dirty="0"/>
              <a:t>            y’               Sy y                 </a:t>
            </a:r>
            <a:r>
              <a:rPr lang="en-US" sz="600" dirty="0"/>
              <a:t> </a:t>
            </a:r>
            <a:r>
              <a:rPr lang="en-US" sz="2400" dirty="0"/>
              <a:t>0       Sy     </a:t>
            </a:r>
            <a:r>
              <a:rPr lang="en-US" sz="400" dirty="0"/>
              <a:t> </a:t>
            </a:r>
            <a:r>
              <a:rPr lang="en-US" sz="2400" dirty="0"/>
              <a:t> 0       </a:t>
            </a:r>
            <a:r>
              <a:rPr lang="en-US" sz="1000" dirty="0"/>
              <a:t> </a:t>
            </a:r>
            <a:r>
              <a:rPr lang="en-US" sz="2400" dirty="0"/>
              <a:t>0</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400" dirty="0"/>
              <a:t>          y </a:t>
            </a:r>
          </a:p>
          <a:p>
            <a:r>
              <a:rPr lang="en-US" sz="2400" dirty="0">
                <a:solidFill>
                  <a:prstClr val="black"/>
                </a:solidFill>
                <a:latin typeface="Calibri" panose="020F0502020204030204"/>
              </a:rPr>
              <a:t>P’ =              =                     =</a:t>
            </a:r>
          </a:p>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z’                </a:t>
            </a:r>
            <a:r>
              <a:rPr lang="en-US" sz="2400" dirty="0" err="1">
                <a:solidFill>
                  <a:prstClr val="black"/>
                </a:solidFill>
                <a:latin typeface="Calibri" panose="020F0502020204030204"/>
              </a:rPr>
              <a:t>Sz</a:t>
            </a:r>
            <a:r>
              <a:rPr lang="en-US" sz="2400" dirty="0">
                <a:solidFill>
                  <a:prstClr val="black"/>
                </a:solidFill>
                <a:latin typeface="Calibri" panose="020F0502020204030204"/>
              </a:rPr>
              <a:t> z</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Sz</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z</a:t>
            </a:r>
          </a:p>
          <a:p>
            <a:endParaRPr lang="en-US" sz="2400" dirty="0">
              <a:solidFill>
                <a:prstClr val="black"/>
              </a:solidFill>
              <a:latin typeface="Calibri" panose="020F0502020204030204"/>
            </a:endParaRPr>
          </a:p>
          <a:p>
            <a:r>
              <a:rPr lang="en-US" sz="2400" dirty="0">
                <a:solidFill>
                  <a:prstClr val="black"/>
                </a:solidFill>
                <a:latin typeface="Calibri" panose="020F0502020204030204"/>
              </a:rPr>
              <a:t>            1                1               </a:t>
            </a:r>
            <a:r>
              <a:rPr lang="en-US" sz="400" dirty="0">
                <a:solidFill>
                  <a:prstClr val="black"/>
                </a:solidFill>
                <a:latin typeface="Calibri" panose="020F0502020204030204"/>
              </a:rPr>
              <a:t> </a:t>
            </a:r>
            <a:r>
              <a:rPr lang="en-US" sz="2400" dirty="0">
                <a:solidFill>
                  <a:prstClr val="black"/>
                </a:solidFill>
                <a:latin typeface="Calibri" panose="020F0502020204030204"/>
              </a:rPr>
              <a:t>       0        0       0       </a:t>
            </a:r>
            <a:r>
              <a:rPr lang="en-US" sz="1000" dirty="0">
                <a:solidFill>
                  <a:prstClr val="black"/>
                </a:solidFill>
                <a:latin typeface="Calibri" panose="020F0502020204030204"/>
              </a:rPr>
              <a:t> </a:t>
            </a:r>
            <a:r>
              <a:rPr lang="en-US" sz="2400" dirty="0">
                <a:solidFill>
                  <a:prstClr val="black"/>
                </a:solidFill>
                <a:latin typeface="Calibri" panose="020F0502020204030204"/>
              </a:rPr>
              <a:t>1          1</a:t>
            </a:r>
            <a:endParaRPr lang="en-US" sz="2400" dirty="0"/>
          </a:p>
        </p:txBody>
      </p:sp>
    </p:spTree>
    <p:extLst>
      <p:ext uri="{BB962C8B-B14F-4D97-AF65-F5344CB8AC3E}">
        <p14:creationId xmlns:p14="http://schemas.microsoft.com/office/powerpoint/2010/main" val="2931400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688E-F1FF-4F56-B821-DC7E7A75BF30}"/>
              </a:ext>
            </a:extLst>
          </p:cNvPr>
          <p:cNvSpPr txBox="1"/>
          <p:nvPr/>
        </p:nvSpPr>
        <p:spPr>
          <a:xfrm>
            <a:off x="237995" y="484094"/>
            <a:ext cx="11738852" cy="5047536"/>
          </a:xfrm>
          <a:prstGeom prst="rect">
            <a:avLst/>
          </a:prstGeom>
          <a:noFill/>
        </p:spPr>
        <p:txBody>
          <a:bodyPr wrap="square" rtlCol="0">
            <a:spAutoFit/>
          </a:bodyPr>
          <a:lstStyle/>
          <a:p>
            <a:r>
              <a:rPr lang="en-US" sz="2300" b="0" dirty="0">
                <a:solidFill>
                  <a:srgbClr val="515151"/>
                </a:solidFill>
                <a:effectLst/>
                <a:latin typeface="Consolas" panose="020B0609020204030204" pitchFamily="49" charset="0"/>
              </a:rPr>
              <a:t>// RotatedTriangle.js (c) 2012 </a:t>
            </a:r>
            <a:r>
              <a:rPr lang="en-US" sz="2300" b="0" dirty="0" err="1">
                <a:solidFill>
                  <a:srgbClr val="515151"/>
                </a:solidFill>
                <a:effectLst/>
                <a:latin typeface="Consolas" panose="020B0609020204030204" pitchFamily="49" charset="0"/>
              </a:rPr>
              <a:t>matsuda</a:t>
            </a:r>
            <a:endParaRPr lang="en-US" sz="2300" b="0" dirty="0">
              <a:solidFill>
                <a:srgbClr val="292929"/>
              </a:solidFill>
              <a:effectLst/>
              <a:latin typeface="Consolas" panose="020B0609020204030204" pitchFamily="49" charset="0"/>
            </a:endParaRPr>
          </a:p>
          <a:p>
            <a:r>
              <a:rPr lang="en-US" sz="2300" b="0" dirty="0">
                <a:solidFill>
                  <a:srgbClr val="515151"/>
                </a:solidFill>
                <a:effectLst/>
                <a:latin typeface="Consolas" panose="020B0609020204030204" pitchFamily="49" charset="0"/>
              </a:rPr>
              <a:t>// Vertex shader program</a:t>
            </a:r>
            <a:endParaRPr lang="en-US" sz="2300" b="0" dirty="0">
              <a:solidFill>
                <a:srgbClr val="292929"/>
              </a:solidFill>
              <a:effectLst/>
              <a:latin typeface="Consolas" panose="020B0609020204030204" pitchFamily="49" charset="0"/>
            </a:endParaRPr>
          </a:p>
          <a:p>
            <a:r>
              <a:rPr lang="en-US" sz="2300" b="0" dirty="0">
                <a:solidFill>
                  <a:srgbClr val="0F4A85"/>
                </a:solidFill>
                <a:effectLst/>
                <a:latin typeface="Consolas" panose="020B0609020204030204" pitchFamily="49" charset="0"/>
              </a:rPr>
              <a:t>var</a:t>
            </a:r>
            <a:r>
              <a:rPr lang="en-US" sz="2300" b="0" dirty="0">
                <a:solidFill>
                  <a:srgbClr val="292929"/>
                </a:solidFill>
                <a:effectLst/>
                <a:latin typeface="Consolas" panose="020B0609020204030204" pitchFamily="49" charset="0"/>
              </a:rPr>
              <a:t> </a:t>
            </a:r>
            <a:r>
              <a:rPr lang="en-US" sz="2300" b="0" dirty="0">
                <a:solidFill>
                  <a:srgbClr val="02715D"/>
                </a:solidFill>
                <a:effectLst/>
                <a:latin typeface="Consolas" panose="020B0609020204030204" pitchFamily="49" charset="0"/>
              </a:rPr>
              <a:t>VSHADER_SOURCE</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515151"/>
                </a:solidFill>
                <a:effectLst/>
                <a:latin typeface="Consolas" panose="020B0609020204030204" pitchFamily="49" charset="0"/>
              </a:rPr>
              <a:t>// x' = x cos</a:t>
            </a:r>
            <a:r>
              <a:rPr lang="el-GR" sz="2300" b="0" dirty="0">
                <a:solidFill>
                  <a:srgbClr val="515151"/>
                </a:solidFill>
                <a:effectLst/>
                <a:latin typeface="Consolas" panose="020B0609020204030204" pitchFamily="49" charset="0"/>
              </a:rPr>
              <a:t>β - </a:t>
            </a:r>
            <a:r>
              <a:rPr lang="en-US" sz="2300" b="0" dirty="0">
                <a:solidFill>
                  <a:srgbClr val="515151"/>
                </a:solidFill>
                <a:effectLst/>
                <a:latin typeface="Consolas" panose="020B0609020204030204" pitchFamily="49" charset="0"/>
              </a:rPr>
              <a:t>y sin</a:t>
            </a:r>
            <a:r>
              <a:rPr lang="el-GR" sz="2300" b="0" dirty="0">
                <a:solidFill>
                  <a:srgbClr val="515151"/>
                </a:solidFill>
                <a:effectLst/>
                <a:latin typeface="Consolas" panose="020B0609020204030204" pitchFamily="49" charset="0"/>
              </a:rPr>
              <a:t>β</a:t>
            </a:r>
            <a:endParaRPr lang="el-GR" sz="2300" b="0" dirty="0">
              <a:solidFill>
                <a:srgbClr val="292929"/>
              </a:solidFill>
              <a:effectLst/>
              <a:latin typeface="Consolas" panose="020B0609020204030204" pitchFamily="49" charset="0"/>
            </a:endParaRPr>
          </a:p>
          <a:p>
            <a:r>
              <a:rPr lang="el-GR" sz="2300" b="0" dirty="0">
                <a:solidFill>
                  <a:srgbClr val="292929"/>
                </a:solidFill>
                <a:effectLst/>
                <a:latin typeface="Consolas" panose="020B0609020204030204" pitchFamily="49" charset="0"/>
              </a:rPr>
              <a:t>  </a:t>
            </a:r>
            <a:r>
              <a:rPr lang="el-GR" sz="2300" b="0" dirty="0">
                <a:solidFill>
                  <a:srgbClr val="515151"/>
                </a:solidFill>
                <a:effectLst/>
                <a:latin typeface="Consolas" panose="020B0609020204030204" pitchFamily="49" charset="0"/>
              </a:rPr>
              <a:t>// </a:t>
            </a:r>
            <a:r>
              <a:rPr lang="en-US" sz="2300" b="0" dirty="0">
                <a:solidFill>
                  <a:srgbClr val="515151"/>
                </a:solidFill>
                <a:effectLst/>
                <a:latin typeface="Consolas" panose="020B0609020204030204" pitchFamily="49" charset="0"/>
              </a:rPr>
              <a:t>y' = x sin</a:t>
            </a:r>
            <a:r>
              <a:rPr lang="el-GR" sz="2300" b="0" dirty="0">
                <a:solidFill>
                  <a:srgbClr val="515151"/>
                </a:solidFill>
                <a:effectLst/>
                <a:latin typeface="Consolas" panose="020B0609020204030204" pitchFamily="49" charset="0"/>
              </a:rPr>
              <a:t>β + </a:t>
            </a:r>
            <a:r>
              <a:rPr lang="en-US" sz="2300" b="0" dirty="0">
                <a:solidFill>
                  <a:srgbClr val="515151"/>
                </a:solidFill>
                <a:effectLst/>
                <a:latin typeface="Consolas" panose="020B0609020204030204" pitchFamily="49" charset="0"/>
              </a:rPr>
              <a:t>y cos</a:t>
            </a:r>
            <a:r>
              <a:rPr lang="el-GR" sz="2300" b="0" dirty="0">
                <a:solidFill>
                  <a:srgbClr val="515151"/>
                </a:solidFill>
                <a:effectLst/>
                <a:latin typeface="Consolas" panose="020B0609020204030204" pitchFamily="49" charset="0"/>
              </a:rPr>
              <a:t>β　</a:t>
            </a:r>
            <a:r>
              <a:rPr lang="en-US" sz="2300" b="0" dirty="0">
                <a:solidFill>
                  <a:srgbClr val="515151"/>
                </a:solidFill>
                <a:effectLst/>
                <a:latin typeface="Consolas" panose="020B0609020204030204" pitchFamily="49" charset="0"/>
              </a:rPr>
              <a:t>Equation 3.3</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515151"/>
                </a:solidFill>
                <a:effectLst/>
                <a:latin typeface="Consolas" panose="020B0609020204030204" pitchFamily="49" charset="0"/>
              </a:rPr>
              <a:t>// z' = z</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'attribute vec4 </a:t>
            </a:r>
            <a:r>
              <a:rPr lang="en-US" sz="2300" b="0" dirty="0" err="1">
                <a:solidFill>
                  <a:srgbClr val="0F4A85"/>
                </a:solidFill>
                <a:effectLst/>
                <a:latin typeface="Consolas" panose="020B0609020204030204" pitchFamily="49" charset="0"/>
              </a:rPr>
              <a:t>a_Position</a:t>
            </a:r>
            <a:r>
              <a:rPr lang="en-US" sz="2300" b="0" dirty="0">
                <a:solidFill>
                  <a:srgbClr val="0F4A85"/>
                </a:solidFill>
                <a:effectLst/>
                <a:latin typeface="Consolas" panose="020B0609020204030204" pitchFamily="49" charset="0"/>
              </a:rPr>
              <a:t>;</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'uniform float </a:t>
            </a:r>
            <a:r>
              <a:rPr lang="en-US" sz="2300" b="0" dirty="0" err="1">
                <a:solidFill>
                  <a:srgbClr val="0F4A85"/>
                </a:solidFill>
                <a:effectLst/>
                <a:latin typeface="Consolas" panose="020B0609020204030204" pitchFamily="49" charset="0"/>
              </a:rPr>
              <a:t>u_CosB</a:t>
            </a:r>
            <a:r>
              <a:rPr lang="en-US" sz="2300" b="0" dirty="0">
                <a:solidFill>
                  <a:srgbClr val="0F4A85"/>
                </a:solidFill>
                <a:effectLst/>
                <a:latin typeface="Consolas" panose="020B0609020204030204" pitchFamily="49" charset="0"/>
              </a:rPr>
              <a:t>, </a:t>
            </a:r>
            <a:r>
              <a:rPr lang="en-US" sz="2300" b="0" dirty="0" err="1">
                <a:solidFill>
                  <a:srgbClr val="0F4A85"/>
                </a:solidFill>
                <a:effectLst/>
                <a:latin typeface="Consolas" panose="020B0609020204030204" pitchFamily="49" charset="0"/>
              </a:rPr>
              <a:t>u_SinB</a:t>
            </a:r>
            <a:r>
              <a:rPr lang="en-US" sz="2300" b="0" dirty="0">
                <a:solidFill>
                  <a:srgbClr val="0F4A85"/>
                </a:solidFill>
                <a:effectLst/>
                <a:latin typeface="Consolas" panose="020B0609020204030204" pitchFamily="49" charset="0"/>
              </a:rPr>
              <a:t>;</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'void main() {</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  </a:t>
            </a:r>
            <a:r>
              <a:rPr lang="en-US" sz="2300" b="0" dirty="0" err="1">
                <a:solidFill>
                  <a:srgbClr val="0F4A85"/>
                </a:solidFill>
                <a:effectLst/>
                <a:latin typeface="Consolas" panose="020B0609020204030204" pitchFamily="49" charset="0"/>
              </a:rPr>
              <a:t>gl_Position.x</a:t>
            </a:r>
            <a:r>
              <a:rPr lang="en-US" sz="2300" b="0" dirty="0">
                <a:solidFill>
                  <a:srgbClr val="0F4A85"/>
                </a:solidFill>
                <a:effectLst/>
                <a:latin typeface="Consolas" panose="020B0609020204030204" pitchFamily="49" charset="0"/>
              </a:rPr>
              <a:t> = </a:t>
            </a:r>
            <a:r>
              <a:rPr lang="en-US" sz="2300" b="0" dirty="0" err="1">
                <a:solidFill>
                  <a:srgbClr val="0F4A85"/>
                </a:solidFill>
                <a:effectLst/>
                <a:latin typeface="Consolas" panose="020B0609020204030204" pitchFamily="49" charset="0"/>
              </a:rPr>
              <a:t>a_Position.x</a:t>
            </a:r>
            <a:r>
              <a:rPr lang="en-US" sz="2300" b="0" dirty="0">
                <a:solidFill>
                  <a:srgbClr val="0F4A85"/>
                </a:solidFill>
                <a:effectLst/>
                <a:latin typeface="Consolas" panose="020B0609020204030204" pitchFamily="49" charset="0"/>
              </a:rPr>
              <a:t> * </a:t>
            </a:r>
            <a:r>
              <a:rPr lang="en-US" sz="2300" b="0" dirty="0" err="1">
                <a:solidFill>
                  <a:srgbClr val="0F4A85"/>
                </a:solidFill>
                <a:effectLst/>
                <a:latin typeface="Consolas" panose="020B0609020204030204" pitchFamily="49" charset="0"/>
              </a:rPr>
              <a:t>u_CosB</a:t>
            </a:r>
            <a:r>
              <a:rPr lang="en-US" sz="2300" b="0" dirty="0">
                <a:solidFill>
                  <a:srgbClr val="0F4A85"/>
                </a:solidFill>
                <a:effectLst/>
                <a:latin typeface="Consolas" panose="020B0609020204030204" pitchFamily="49" charset="0"/>
              </a:rPr>
              <a:t> - </a:t>
            </a:r>
            <a:r>
              <a:rPr lang="en-US" sz="2300" b="0" dirty="0" err="1">
                <a:solidFill>
                  <a:srgbClr val="0F4A85"/>
                </a:solidFill>
                <a:effectLst/>
                <a:latin typeface="Consolas" panose="020B0609020204030204" pitchFamily="49" charset="0"/>
              </a:rPr>
              <a:t>a_Position.y</a:t>
            </a:r>
            <a:r>
              <a:rPr lang="en-US" sz="2300" b="0" dirty="0">
                <a:solidFill>
                  <a:srgbClr val="0F4A85"/>
                </a:solidFill>
                <a:effectLst/>
                <a:latin typeface="Consolas" panose="020B0609020204030204" pitchFamily="49" charset="0"/>
              </a:rPr>
              <a:t> * </a:t>
            </a:r>
            <a:r>
              <a:rPr lang="en-US" sz="2300" b="0" dirty="0" err="1">
                <a:solidFill>
                  <a:srgbClr val="0F4A85"/>
                </a:solidFill>
                <a:effectLst/>
                <a:latin typeface="Consolas" panose="020B0609020204030204" pitchFamily="49" charset="0"/>
              </a:rPr>
              <a:t>u_SinB</a:t>
            </a:r>
            <a:r>
              <a:rPr lang="en-US" sz="2300" b="0" dirty="0">
                <a:solidFill>
                  <a:srgbClr val="0F4A85"/>
                </a:solidFill>
                <a:effectLst/>
                <a:latin typeface="Consolas" panose="020B0609020204030204" pitchFamily="49" charset="0"/>
              </a:rPr>
              <a:t>;</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  </a:t>
            </a:r>
            <a:r>
              <a:rPr lang="en-US" sz="2300" b="0" dirty="0" err="1">
                <a:solidFill>
                  <a:srgbClr val="0F4A85"/>
                </a:solidFill>
                <a:effectLst/>
                <a:latin typeface="Consolas" panose="020B0609020204030204" pitchFamily="49" charset="0"/>
              </a:rPr>
              <a:t>gl_Position.y</a:t>
            </a:r>
            <a:r>
              <a:rPr lang="en-US" sz="2300" b="0" dirty="0">
                <a:solidFill>
                  <a:srgbClr val="0F4A85"/>
                </a:solidFill>
                <a:effectLst/>
                <a:latin typeface="Consolas" panose="020B0609020204030204" pitchFamily="49" charset="0"/>
              </a:rPr>
              <a:t> = </a:t>
            </a:r>
            <a:r>
              <a:rPr lang="en-US" sz="2300" b="0" dirty="0" err="1">
                <a:solidFill>
                  <a:srgbClr val="0F4A85"/>
                </a:solidFill>
                <a:effectLst/>
                <a:latin typeface="Consolas" panose="020B0609020204030204" pitchFamily="49" charset="0"/>
              </a:rPr>
              <a:t>a_Position.x</a:t>
            </a:r>
            <a:r>
              <a:rPr lang="en-US" sz="2300" b="0" dirty="0">
                <a:solidFill>
                  <a:srgbClr val="0F4A85"/>
                </a:solidFill>
                <a:effectLst/>
                <a:latin typeface="Consolas" panose="020B0609020204030204" pitchFamily="49" charset="0"/>
              </a:rPr>
              <a:t> * </a:t>
            </a:r>
            <a:r>
              <a:rPr lang="en-US" sz="2300" b="0" dirty="0" err="1">
                <a:solidFill>
                  <a:srgbClr val="0F4A85"/>
                </a:solidFill>
                <a:effectLst/>
                <a:latin typeface="Consolas" panose="020B0609020204030204" pitchFamily="49" charset="0"/>
              </a:rPr>
              <a:t>u_SinB</a:t>
            </a:r>
            <a:r>
              <a:rPr lang="en-US" sz="2300" b="0" dirty="0">
                <a:solidFill>
                  <a:srgbClr val="0F4A85"/>
                </a:solidFill>
                <a:effectLst/>
                <a:latin typeface="Consolas" panose="020B0609020204030204" pitchFamily="49" charset="0"/>
              </a:rPr>
              <a:t> + </a:t>
            </a:r>
            <a:r>
              <a:rPr lang="en-US" sz="2300" b="0" dirty="0" err="1">
                <a:solidFill>
                  <a:srgbClr val="0F4A85"/>
                </a:solidFill>
                <a:effectLst/>
                <a:latin typeface="Consolas" panose="020B0609020204030204" pitchFamily="49" charset="0"/>
              </a:rPr>
              <a:t>a_Position.y</a:t>
            </a:r>
            <a:r>
              <a:rPr lang="en-US" sz="2300" b="0" dirty="0">
                <a:solidFill>
                  <a:srgbClr val="0F4A85"/>
                </a:solidFill>
                <a:effectLst/>
                <a:latin typeface="Consolas" panose="020B0609020204030204" pitchFamily="49" charset="0"/>
              </a:rPr>
              <a:t> * </a:t>
            </a:r>
            <a:r>
              <a:rPr lang="en-US" sz="2300" b="0" dirty="0" err="1">
                <a:solidFill>
                  <a:srgbClr val="0F4A85"/>
                </a:solidFill>
                <a:effectLst/>
                <a:latin typeface="Consolas" panose="020B0609020204030204" pitchFamily="49" charset="0"/>
              </a:rPr>
              <a:t>u_CosB</a:t>
            </a:r>
            <a:r>
              <a:rPr lang="en-US" sz="2300" b="0" dirty="0">
                <a:solidFill>
                  <a:srgbClr val="0F4A85"/>
                </a:solidFill>
                <a:effectLst/>
                <a:latin typeface="Consolas" panose="020B0609020204030204" pitchFamily="49" charset="0"/>
              </a:rPr>
              <a:t>;</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  </a:t>
            </a:r>
            <a:r>
              <a:rPr lang="en-US" sz="2300" b="0" dirty="0" err="1">
                <a:solidFill>
                  <a:srgbClr val="0F4A85"/>
                </a:solidFill>
                <a:effectLst/>
                <a:latin typeface="Consolas" panose="020B0609020204030204" pitchFamily="49" charset="0"/>
              </a:rPr>
              <a:t>gl_Position.z</a:t>
            </a:r>
            <a:r>
              <a:rPr lang="en-US" sz="2300" b="0" dirty="0">
                <a:solidFill>
                  <a:srgbClr val="0F4A85"/>
                </a:solidFill>
                <a:effectLst/>
                <a:latin typeface="Consolas" panose="020B0609020204030204" pitchFamily="49" charset="0"/>
              </a:rPr>
              <a:t> = </a:t>
            </a:r>
            <a:r>
              <a:rPr lang="en-US" sz="2300" b="0" dirty="0" err="1">
                <a:solidFill>
                  <a:srgbClr val="0F4A85"/>
                </a:solidFill>
                <a:effectLst/>
                <a:latin typeface="Consolas" panose="020B0609020204030204" pitchFamily="49" charset="0"/>
              </a:rPr>
              <a:t>a_Position.z</a:t>
            </a:r>
            <a:r>
              <a:rPr lang="en-US" sz="2300" b="0" dirty="0">
                <a:solidFill>
                  <a:srgbClr val="0F4A85"/>
                </a:solidFill>
                <a:effectLst/>
                <a:latin typeface="Consolas" panose="020B0609020204030204" pitchFamily="49" charset="0"/>
              </a:rPr>
              <a:t>;</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  </a:t>
            </a:r>
            <a:r>
              <a:rPr lang="en-US" sz="2300" b="0" dirty="0" err="1">
                <a:solidFill>
                  <a:srgbClr val="0F4A85"/>
                </a:solidFill>
                <a:effectLst/>
                <a:latin typeface="Consolas" panose="020B0609020204030204" pitchFamily="49" charset="0"/>
              </a:rPr>
              <a:t>gl_Position.w</a:t>
            </a:r>
            <a:r>
              <a:rPr lang="en-US" sz="2300" b="0" dirty="0">
                <a:solidFill>
                  <a:srgbClr val="0F4A85"/>
                </a:solidFill>
                <a:effectLst/>
                <a:latin typeface="Consolas" panose="020B0609020204030204" pitchFamily="49" charset="0"/>
              </a:rPr>
              <a:t> = 1.0;</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a:t>
            </a:r>
          </a:p>
        </p:txBody>
      </p:sp>
    </p:spTree>
    <p:extLst>
      <p:ext uri="{BB962C8B-B14F-4D97-AF65-F5344CB8AC3E}">
        <p14:creationId xmlns:p14="http://schemas.microsoft.com/office/powerpoint/2010/main" val="2923921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688E-F1FF-4F56-B821-DC7E7A75BF30}"/>
              </a:ext>
            </a:extLst>
          </p:cNvPr>
          <p:cNvSpPr txBox="1"/>
          <p:nvPr/>
        </p:nvSpPr>
        <p:spPr>
          <a:xfrm>
            <a:off x="764087" y="484094"/>
            <a:ext cx="11212759" cy="6340197"/>
          </a:xfrm>
          <a:prstGeom prst="rect">
            <a:avLst/>
          </a:prstGeom>
          <a:noFill/>
        </p:spPr>
        <p:txBody>
          <a:bodyPr wrap="square" rtlCol="0">
            <a:spAutoFit/>
          </a:bodyPr>
          <a:lstStyle/>
          <a:p>
            <a:r>
              <a:rPr lang="en-US" sz="2400" b="0" dirty="0">
                <a:solidFill>
                  <a:srgbClr val="0F4A85"/>
                </a:solidFill>
                <a:effectLst/>
                <a:latin typeface="Consolas" panose="020B0609020204030204" pitchFamily="49" charset="0"/>
              </a:rPr>
              <a:t>function</a:t>
            </a:r>
            <a:r>
              <a:rPr lang="en-US" sz="2400" b="0" dirty="0">
                <a:solidFill>
                  <a:srgbClr val="292929"/>
                </a:solidFill>
                <a:effectLst/>
                <a:latin typeface="Consolas" panose="020B0609020204030204" pitchFamily="49" charset="0"/>
              </a:rPr>
              <a:t> </a:t>
            </a:r>
            <a:r>
              <a:rPr lang="en-US" sz="2400" b="0" dirty="0">
                <a:solidFill>
                  <a:srgbClr val="5E2CBC"/>
                </a:solidFill>
                <a:effectLst/>
                <a:latin typeface="Consolas" panose="020B0609020204030204" pitchFamily="49" charset="0"/>
              </a:rPr>
              <a:t>main</a:t>
            </a:r>
            <a:r>
              <a:rPr lang="en-US" sz="2400" b="0" dirty="0">
                <a:solidFill>
                  <a:srgbClr val="292929"/>
                </a:solidFill>
                <a:effectLst/>
                <a:latin typeface="Consolas" panose="020B0609020204030204" pitchFamily="49" charset="0"/>
              </a:rPr>
              <a:t>() {</a:t>
            </a:r>
          </a:p>
          <a:p>
            <a:r>
              <a:rPr lang="en-US" sz="2400" b="0" dirty="0">
                <a:solidFill>
                  <a:srgbClr val="292929"/>
                </a:solidFill>
                <a:effectLst/>
                <a:latin typeface="Consolas" panose="020B0609020204030204" pitchFamily="49" charset="0"/>
              </a:rPr>
              <a:t>...</a:t>
            </a:r>
            <a:br>
              <a:rPr lang="en-US" sz="2400" b="0" dirty="0">
                <a:solidFill>
                  <a:srgbClr val="292929"/>
                </a:solidFill>
                <a:effectLst/>
                <a:latin typeface="Consolas" panose="020B0609020204030204" pitchFamily="49" charset="0"/>
              </a:rPr>
            </a:br>
            <a:r>
              <a:rPr lang="en-US" sz="2400" b="0" dirty="0">
                <a:solidFill>
                  <a:srgbClr val="515151"/>
                </a:solidFill>
                <a:effectLst/>
                <a:latin typeface="Consolas" panose="020B0609020204030204" pitchFamily="49" charset="0"/>
              </a:rPr>
              <a:t>// Pass the data required to rotate the shape to the vertex shader</a:t>
            </a:r>
          </a:p>
          <a:p>
            <a:r>
              <a:rPr lang="en-US" sz="2400" dirty="0">
                <a:solidFill>
                  <a:srgbClr val="515151"/>
                </a:solidFill>
                <a:latin typeface="Consolas" panose="020B0609020204030204" pitchFamily="49" charset="0"/>
              </a:rPr>
              <a:t>  </a:t>
            </a:r>
            <a:r>
              <a:rPr lang="en-US" sz="2400" b="0" dirty="0">
                <a:solidFill>
                  <a:srgbClr val="0F4A85"/>
                </a:solidFill>
                <a:effectLst/>
                <a:latin typeface="Consolas" panose="020B0609020204030204" pitchFamily="49" charset="0"/>
              </a:rPr>
              <a:t>var</a:t>
            </a:r>
            <a:r>
              <a:rPr lang="en-US" sz="2400" b="0" dirty="0">
                <a:solidFill>
                  <a:srgbClr val="292929"/>
                </a:solidFill>
                <a:effectLst/>
                <a:latin typeface="Consolas" panose="020B0609020204030204" pitchFamily="49" charset="0"/>
              </a:rPr>
              <a:t> </a:t>
            </a:r>
            <a:r>
              <a:rPr lang="en-US" sz="2400" b="0" dirty="0">
                <a:solidFill>
                  <a:srgbClr val="02715D"/>
                </a:solidFill>
                <a:effectLst/>
                <a:latin typeface="Consolas" panose="020B0609020204030204" pitchFamily="49" charset="0"/>
              </a:rPr>
              <a:t>ANGLE</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90.0</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var</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radian</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Math</a:t>
            </a:r>
            <a:r>
              <a:rPr lang="en-US" sz="2400" b="0" dirty="0" err="1">
                <a:solidFill>
                  <a:srgbClr val="292929"/>
                </a:solidFill>
                <a:effectLst/>
                <a:latin typeface="Consolas" panose="020B0609020204030204" pitchFamily="49" charset="0"/>
              </a:rPr>
              <a:t>.</a:t>
            </a:r>
            <a:r>
              <a:rPr lang="en-US" sz="2400" b="0" dirty="0" err="1">
                <a:solidFill>
                  <a:srgbClr val="02715D"/>
                </a:solidFill>
                <a:effectLst/>
                <a:latin typeface="Consolas" panose="020B0609020204030204" pitchFamily="49" charset="0"/>
              </a:rPr>
              <a:t>PI</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2715D"/>
                </a:solidFill>
                <a:effectLst/>
                <a:latin typeface="Consolas" panose="020B0609020204030204" pitchFamily="49" charset="0"/>
              </a:rPr>
              <a:t>ANGLE</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180.0</a:t>
            </a:r>
            <a:r>
              <a:rPr lang="en-US" sz="2400" b="0" dirty="0">
                <a:solidFill>
                  <a:srgbClr val="292929"/>
                </a:solidFill>
                <a:effectLst/>
                <a:latin typeface="Consolas" panose="020B0609020204030204" pitchFamily="49" charset="0"/>
              </a:rPr>
              <a:t>; </a:t>
            </a:r>
            <a:r>
              <a:rPr lang="en-US" sz="2400" b="0" dirty="0">
                <a:solidFill>
                  <a:srgbClr val="515151"/>
                </a:solidFill>
                <a:effectLst/>
                <a:latin typeface="Consolas" panose="020B0609020204030204" pitchFamily="49" charset="0"/>
              </a:rPr>
              <a:t>// Convert to radians</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var</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cosB</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Math</a:t>
            </a:r>
            <a:r>
              <a:rPr lang="en-US" sz="2400" b="0" dirty="0" err="1">
                <a:solidFill>
                  <a:srgbClr val="292929"/>
                </a:solidFill>
                <a:effectLst/>
                <a:latin typeface="Consolas" panose="020B0609020204030204" pitchFamily="49" charset="0"/>
              </a:rPr>
              <a:t>.</a:t>
            </a:r>
            <a:r>
              <a:rPr lang="en-US" sz="2400" b="0" dirty="0" err="1">
                <a:solidFill>
                  <a:srgbClr val="5E2CBC"/>
                </a:solidFill>
                <a:effectLst/>
                <a:latin typeface="Consolas" panose="020B0609020204030204" pitchFamily="49" charset="0"/>
              </a:rPr>
              <a:t>cos</a:t>
            </a:r>
            <a:r>
              <a:rPr lang="en-US" sz="2400" b="0" dirty="0">
                <a:solidFill>
                  <a:srgbClr val="292929"/>
                </a:solidFill>
                <a:effectLst/>
                <a:latin typeface="Consolas" panose="020B0609020204030204" pitchFamily="49" charset="0"/>
              </a:rPr>
              <a:t>(</a:t>
            </a:r>
            <a:r>
              <a:rPr lang="en-US" sz="2400" b="0" dirty="0">
                <a:solidFill>
                  <a:srgbClr val="001080"/>
                </a:solidFill>
                <a:effectLst/>
                <a:latin typeface="Consolas" panose="020B0609020204030204" pitchFamily="49" charset="0"/>
              </a:rPr>
              <a:t>radian</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var</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sinB</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Math</a:t>
            </a:r>
            <a:r>
              <a:rPr lang="en-US" sz="2400" b="0" dirty="0" err="1">
                <a:solidFill>
                  <a:srgbClr val="292929"/>
                </a:solidFill>
                <a:effectLst/>
                <a:latin typeface="Consolas" panose="020B0609020204030204" pitchFamily="49" charset="0"/>
              </a:rPr>
              <a:t>.</a:t>
            </a:r>
            <a:r>
              <a:rPr lang="en-US" sz="2400" b="0" dirty="0" err="1">
                <a:solidFill>
                  <a:srgbClr val="5E2CBC"/>
                </a:solidFill>
                <a:effectLst/>
                <a:latin typeface="Consolas" panose="020B0609020204030204" pitchFamily="49" charset="0"/>
              </a:rPr>
              <a:t>sin</a:t>
            </a:r>
            <a:r>
              <a:rPr lang="en-US" sz="2400" b="0" dirty="0">
                <a:solidFill>
                  <a:srgbClr val="292929"/>
                </a:solidFill>
                <a:effectLst/>
                <a:latin typeface="Consolas" panose="020B0609020204030204" pitchFamily="49" charset="0"/>
              </a:rPr>
              <a:t>(</a:t>
            </a:r>
            <a:r>
              <a:rPr lang="en-US" sz="2400" b="0" dirty="0">
                <a:solidFill>
                  <a:srgbClr val="001080"/>
                </a:solidFill>
                <a:effectLst/>
                <a:latin typeface="Consolas" panose="020B0609020204030204" pitchFamily="49" charset="0"/>
              </a:rPr>
              <a:t>radian</a:t>
            </a:r>
            <a:r>
              <a:rPr lang="en-US" sz="2400" b="0" dirty="0">
                <a:solidFill>
                  <a:srgbClr val="292929"/>
                </a:solidFill>
                <a:effectLst/>
                <a:latin typeface="Consolas" panose="020B0609020204030204" pitchFamily="49" charset="0"/>
              </a:rPr>
              <a:t>);</a:t>
            </a:r>
          </a:p>
          <a:p>
            <a:br>
              <a:rPr lang="en-US" sz="2400" b="0" dirty="0">
                <a:solidFill>
                  <a:srgbClr val="292929"/>
                </a:solidFill>
                <a:effectLst/>
                <a:latin typeface="Consolas" panose="020B0609020204030204" pitchFamily="49" charset="0"/>
              </a:rPr>
            </a:b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var</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u_CosB</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gl</a:t>
            </a:r>
            <a:r>
              <a:rPr lang="en-US" sz="2400" b="0" dirty="0" err="1">
                <a:solidFill>
                  <a:srgbClr val="292929"/>
                </a:solidFill>
                <a:effectLst/>
                <a:latin typeface="Consolas" panose="020B0609020204030204" pitchFamily="49" charset="0"/>
              </a:rPr>
              <a:t>.</a:t>
            </a:r>
            <a:r>
              <a:rPr lang="en-US" sz="2400" b="0" dirty="0" err="1">
                <a:solidFill>
                  <a:srgbClr val="5E2CBC"/>
                </a:solidFill>
                <a:effectLst/>
                <a:latin typeface="Consolas" panose="020B0609020204030204" pitchFamily="49" charset="0"/>
              </a:rPr>
              <a:t>getUniformLocation</a:t>
            </a:r>
            <a:r>
              <a:rPr lang="en-US" sz="2400" b="0" dirty="0">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gl</a:t>
            </a:r>
            <a:r>
              <a:rPr lang="en-US" sz="2400" b="0" dirty="0" err="1">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program</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a:t>
            </a:r>
            <a:r>
              <a:rPr lang="en-US" sz="2400" b="0" dirty="0" err="1">
                <a:solidFill>
                  <a:srgbClr val="0F4A85"/>
                </a:solidFill>
                <a:effectLst/>
                <a:latin typeface="Consolas" panose="020B0609020204030204" pitchFamily="49" charset="0"/>
              </a:rPr>
              <a:t>u_CosB</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var</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u_SinB</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gl</a:t>
            </a:r>
            <a:r>
              <a:rPr lang="en-US" sz="2400" b="0" dirty="0" err="1">
                <a:solidFill>
                  <a:srgbClr val="292929"/>
                </a:solidFill>
                <a:effectLst/>
                <a:latin typeface="Consolas" panose="020B0609020204030204" pitchFamily="49" charset="0"/>
              </a:rPr>
              <a:t>.</a:t>
            </a:r>
            <a:r>
              <a:rPr lang="en-US" sz="2400" b="0" dirty="0" err="1">
                <a:solidFill>
                  <a:srgbClr val="5E2CBC"/>
                </a:solidFill>
                <a:effectLst/>
                <a:latin typeface="Consolas" panose="020B0609020204030204" pitchFamily="49" charset="0"/>
              </a:rPr>
              <a:t>getUniformLocation</a:t>
            </a:r>
            <a:r>
              <a:rPr lang="en-US" sz="2400" b="0" dirty="0">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gl</a:t>
            </a:r>
            <a:r>
              <a:rPr lang="en-US" sz="2400" b="0" dirty="0" err="1">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program</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a:t>
            </a:r>
            <a:r>
              <a:rPr lang="en-US" sz="2400" b="0" dirty="0" err="1">
                <a:solidFill>
                  <a:srgbClr val="0F4A85"/>
                </a:solidFill>
                <a:effectLst/>
                <a:latin typeface="Consolas" panose="020B0609020204030204" pitchFamily="49" charset="0"/>
              </a:rPr>
              <a:t>u_SinB</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gl</a:t>
            </a:r>
            <a:r>
              <a:rPr lang="en-US" sz="2400" b="0" dirty="0">
                <a:solidFill>
                  <a:srgbClr val="292929"/>
                </a:solidFill>
                <a:effectLst/>
                <a:latin typeface="Consolas" panose="020B0609020204030204" pitchFamily="49" charset="0"/>
              </a:rPr>
              <a:t>.</a:t>
            </a:r>
            <a:r>
              <a:rPr lang="en-US" sz="2400" b="0" dirty="0">
                <a:solidFill>
                  <a:srgbClr val="5E2CBC"/>
                </a:solidFill>
                <a:effectLst/>
                <a:latin typeface="Consolas" panose="020B0609020204030204" pitchFamily="49" charset="0"/>
              </a:rPr>
              <a:t>uniform1f</a:t>
            </a:r>
            <a:r>
              <a:rPr lang="en-US" sz="2400" b="0" dirty="0">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u_CosB</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cosB</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gl</a:t>
            </a:r>
            <a:r>
              <a:rPr lang="en-US" sz="2400" b="0" dirty="0">
                <a:solidFill>
                  <a:srgbClr val="292929"/>
                </a:solidFill>
                <a:effectLst/>
                <a:latin typeface="Consolas" panose="020B0609020204030204" pitchFamily="49" charset="0"/>
              </a:rPr>
              <a:t>.</a:t>
            </a:r>
            <a:r>
              <a:rPr lang="en-US" sz="2400" b="0" dirty="0">
                <a:solidFill>
                  <a:srgbClr val="5E2CBC"/>
                </a:solidFill>
                <a:effectLst/>
                <a:latin typeface="Consolas" panose="020B0609020204030204" pitchFamily="49" charset="0"/>
              </a:rPr>
              <a:t>uniform1f</a:t>
            </a:r>
            <a:r>
              <a:rPr lang="en-US" sz="2400" b="0" dirty="0">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u_SinB</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sinB</a:t>
            </a:r>
            <a:r>
              <a:rPr lang="en-US" sz="2400" b="0" dirty="0">
                <a:solidFill>
                  <a:srgbClr val="292929"/>
                </a:solidFill>
                <a:effectLst/>
                <a:latin typeface="Consolas" panose="020B0609020204030204" pitchFamily="49" charset="0"/>
              </a:rPr>
              <a:t>);</a:t>
            </a:r>
          </a:p>
          <a:p>
            <a:r>
              <a:rPr lang="en-US" sz="2400" dirty="0">
                <a:solidFill>
                  <a:srgbClr val="292929"/>
                </a:solidFill>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pt-BR" sz="2400" b="0" dirty="0">
                <a:solidFill>
                  <a:srgbClr val="292929"/>
                </a:solidFill>
                <a:effectLst/>
                <a:latin typeface="Consolas" panose="020B0609020204030204" pitchFamily="49" charset="0"/>
              </a:rPr>
              <a:t>gl.drawArrays(gl.TRIANGLES, 0, 3);</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a:t>
            </a:r>
          </a:p>
          <a:p>
            <a:endParaRPr lang="en-US" sz="2200"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3377403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688E-F1FF-4F56-B821-DC7E7A75BF30}"/>
              </a:ext>
            </a:extLst>
          </p:cNvPr>
          <p:cNvSpPr txBox="1"/>
          <p:nvPr/>
        </p:nvSpPr>
        <p:spPr>
          <a:xfrm>
            <a:off x="764087" y="484094"/>
            <a:ext cx="11212759" cy="5570756"/>
          </a:xfrm>
          <a:prstGeom prst="rect">
            <a:avLst/>
          </a:prstGeom>
          <a:noFill/>
        </p:spPr>
        <p:txBody>
          <a:bodyPr wrap="square" rtlCol="0">
            <a:spAutoFit/>
          </a:bodyPr>
          <a:lstStyle/>
          <a:p>
            <a:r>
              <a:rPr lang="en-US" sz="2300" b="0" dirty="0">
                <a:solidFill>
                  <a:srgbClr val="515151"/>
                </a:solidFill>
                <a:effectLst/>
                <a:latin typeface="Consolas" panose="020B0609020204030204" pitchFamily="49" charset="0"/>
              </a:rPr>
              <a:t>// RotatedTriangle_Matrix.js (c) </a:t>
            </a:r>
            <a:r>
              <a:rPr lang="en-US" sz="2300" b="0" dirty="0" err="1">
                <a:solidFill>
                  <a:srgbClr val="515151"/>
                </a:solidFill>
                <a:effectLst/>
                <a:latin typeface="Consolas" panose="020B0609020204030204" pitchFamily="49" charset="0"/>
              </a:rPr>
              <a:t>matsuda</a:t>
            </a:r>
            <a:endParaRPr lang="en-US" sz="2300" b="0" dirty="0">
              <a:solidFill>
                <a:srgbClr val="292929"/>
              </a:solidFill>
              <a:effectLst/>
              <a:latin typeface="Consolas" panose="020B0609020204030204" pitchFamily="49" charset="0"/>
            </a:endParaRPr>
          </a:p>
          <a:p>
            <a:r>
              <a:rPr lang="en-US" sz="2300" b="0" dirty="0">
                <a:solidFill>
                  <a:srgbClr val="515151"/>
                </a:solidFill>
                <a:effectLst/>
                <a:latin typeface="Consolas" panose="020B0609020204030204" pitchFamily="49" charset="0"/>
              </a:rPr>
              <a:t>// Vertex shader program</a:t>
            </a:r>
            <a:endParaRPr lang="en-US" sz="2300" b="0" dirty="0">
              <a:solidFill>
                <a:srgbClr val="292929"/>
              </a:solidFill>
              <a:effectLst/>
              <a:latin typeface="Consolas" panose="020B0609020204030204" pitchFamily="49" charset="0"/>
            </a:endParaRPr>
          </a:p>
          <a:p>
            <a:r>
              <a:rPr lang="en-US" sz="2300" b="0" dirty="0">
                <a:solidFill>
                  <a:srgbClr val="0F4A85"/>
                </a:solidFill>
                <a:effectLst/>
                <a:latin typeface="Consolas" panose="020B0609020204030204" pitchFamily="49" charset="0"/>
              </a:rPr>
              <a:t>var</a:t>
            </a:r>
            <a:r>
              <a:rPr lang="en-US" sz="2300" b="0" dirty="0">
                <a:solidFill>
                  <a:srgbClr val="292929"/>
                </a:solidFill>
                <a:effectLst/>
                <a:latin typeface="Consolas" panose="020B0609020204030204" pitchFamily="49" charset="0"/>
              </a:rPr>
              <a:t> </a:t>
            </a:r>
            <a:r>
              <a:rPr lang="en-US" sz="2300" b="0" dirty="0">
                <a:solidFill>
                  <a:srgbClr val="02715D"/>
                </a:solidFill>
                <a:effectLst/>
                <a:latin typeface="Consolas" panose="020B0609020204030204" pitchFamily="49" charset="0"/>
              </a:rPr>
              <a:t>VSHADER_SOURCE</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'attribute vec4 </a:t>
            </a:r>
            <a:r>
              <a:rPr lang="en-US" sz="2300" b="0" dirty="0" err="1">
                <a:solidFill>
                  <a:srgbClr val="0F4A85"/>
                </a:solidFill>
                <a:effectLst/>
                <a:latin typeface="Consolas" panose="020B0609020204030204" pitchFamily="49" charset="0"/>
              </a:rPr>
              <a:t>a_Position</a:t>
            </a:r>
            <a:r>
              <a:rPr lang="en-US" sz="2300" b="0" dirty="0">
                <a:solidFill>
                  <a:srgbClr val="0F4A85"/>
                </a:solidFill>
                <a:effectLst/>
                <a:latin typeface="Consolas" panose="020B0609020204030204" pitchFamily="49" charset="0"/>
              </a:rPr>
              <a:t>;</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'uniform mat4 </a:t>
            </a:r>
            <a:r>
              <a:rPr lang="en-US" sz="2300" b="0" dirty="0" err="1">
                <a:solidFill>
                  <a:srgbClr val="0F4A85"/>
                </a:solidFill>
                <a:effectLst/>
                <a:latin typeface="Consolas" panose="020B0609020204030204" pitchFamily="49" charset="0"/>
              </a:rPr>
              <a:t>u_xformMatrix</a:t>
            </a:r>
            <a:r>
              <a:rPr lang="en-US" sz="2300" b="0" dirty="0">
                <a:solidFill>
                  <a:srgbClr val="0F4A85"/>
                </a:solidFill>
                <a:effectLst/>
                <a:latin typeface="Consolas" panose="020B0609020204030204" pitchFamily="49" charset="0"/>
              </a:rPr>
              <a:t>;</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'void main() {</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  </a:t>
            </a:r>
            <a:r>
              <a:rPr lang="en-US" sz="2300" b="0" dirty="0" err="1">
                <a:solidFill>
                  <a:srgbClr val="0F4A85"/>
                </a:solidFill>
                <a:effectLst/>
                <a:latin typeface="Consolas" panose="020B0609020204030204" pitchFamily="49" charset="0"/>
              </a:rPr>
              <a:t>gl_Position</a:t>
            </a:r>
            <a:r>
              <a:rPr lang="en-US" sz="2300" b="0" dirty="0">
                <a:solidFill>
                  <a:srgbClr val="0F4A85"/>
                </a:solidFill>
                <a:effectLst/>
                <a:latin typeface="Consolas" panose="020B0609020204030204" pitchFamily="49" charset="0"/>
              </a:rPr>
              <a:t> = </a:t>
            </a:r>
            <a:r>
              <a:rPr lang="en-US" sz="2300" b="0" dirty="0" err="1">
                <a:solidFill>
                  <a:srgbClr val="0F4A85"/>
                </a:solidFill>
                <a:effectLst/>
                <a:latin typeface="Consolas" panose="020B0609020204030204" pitchFamily="49" charset="0"/>
              </a:rPr>
              <a:t>u_xformMatrix</a:t>
            </a:r>
            <a:r>
              <a:rPr lang="en-US" sz="2300" b="0" dirty="0">
                <a:solidFill>
                  <a:srgbClr val="0F4A85"/>
                </a:solidFill>
                <a:effectLst/>
                <a:latin typeface="Consolas" panose="020B0609020204030204" pitchFamily="49" charset="0"/>
              </a:rPr>
              <a:t> * </a:t>
            </a:r>
            <a:r>
              <a:rPr lang="en-US" sz="2300" b="0" dirty="0" err="1">
                <a:solidFill>
                  <a:srgbClr val="0F4A85"/>
                </a:solidFill>
                <a:effectLst/>
                <a:latin typeface="Consolas" panose="020B0609020204030204" pitchFamily="49" charset="0"/>
              </a:rPr>
              <a:t>a_Position</a:t>
            </a:r>
            <a:r>
              <a:rPr lang="en-US" sz="2300" b="0" dirty="0">
                <a:solidFill>
                  <a:srgbClr val="0F4A85"/>
                </a:solidFill>
                <a:effectLst/>
                <a:latin typeface="Consolas" panose="020B0609020204030204" pitchFamily="49" charset="0"/>
              </a:rPr>
              <a:t>;</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a:t>
            </a:r>
            <a:r>
              <a:rPr lang="en-US" sz="2300" b="0" dirty="0">
                <a:solidFill>
                  <a:srgbClr val="EE0000"/>
                </a:solidFill>
                <a:effectLst/>
                <a:latin typeface="Consolas" panose="020B0609020204030204" pitchFamily="49" charset="0"/>
              </a:rPr>
              <a:t>\n</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a:t>
            </a:r>
          </a:p>
          <a:p>
            <a:endParaRPr lang="en-US" sz="2300" b="0" dirty="0">
              <a:solidFill>
                <a:srgbClr val="0F4A85"/>
              </a:solidFill>
              <a:effectLst/>
              <a:latin typeface="Consolas" panose="020B0609020204030204" pitchFamily="49" charset="0"/>
            </a:endParaRPr>
          </a:p>
          <a:p>
            <a:r>
              <a:rPr lang="en-US" sz="2300" b="0" dirty="0">
                <a:solidFill>
                  <a:srgbClr val="0F4A85"/>
                </a:solidFill>
                <a:effectLst/>
                <a:latin typeface="Consolas" panose="020B0609020204030204" pitchFamily="49" charset="0"/>
              </a:rPr>
              <a:t>function</a:t>
            </a:r>
            <a:r>
              <a:rPr lang="en-US" sz="2300" b="0" dirty="0">
                <a:solidFill>
                  <a:srgbClr val="292929"/>
                </a:solidFill>
                <a:effectLst/>
                <a:latin typeface="Consolas" panose="020B0609020204030204" pitchFamily="49" charset="0"/>
              </a:rPr>
              <a:t> </a:t>
            </a:r>
            <a:r>
              <a:rPr lang="en-US" sz="2300" b="0" dirty="0" err="1">
                <a:solidFill>
                  <a:srgbClr val="5E2CBC"/>
                </a:solidFill>
                <a:effectLst/>
                <a:latin typeface="Consolas" panose="020B0609020204030204" pitchFamily="49" charset="0"/>
              </a:rPr>
              <a:t>initVertexBuffers</a:t>
            </a:r>
            <a:r>
              <a:rPr lang="en-US" sz="2300" b="0" dirty="0">
                <a:solidFill>
                  <a:srgbClr val="292929"/>
                </a:solidFill>
                <a:effectLst/>
                <a:latin typeface="Consolas" panose="020B0609020204030204" pitchFamily="49" charset="0"/>
              </a:rPr>
              <a:t>(</a:t>
            </a:r>
            <a:r>
              <a:rPr lang="en-US" sz="2300" b="0" dirty="0" err="1">
                <a:solidFill>
                  <a:srgbClr val="001080"/>
                </a:solidFill>
                <a:effectLst/>
                <a:latin typeface="Consolas" panose="020B0609020204030204" pitchFamily="49" charset="0"/>
              </a:rPr>
              <a:t>gl</a:t>
            </a:r>
            <a:r>
              <a:rPr lang="en-US" sz="2300" b="0" dirty="0">
                <a:solidFill>
                  <a:srgbClr val="292929"/>
                </a:solidFill>
                <a:effectLst/>
                <a:latin typeface="Consolas" panose="020B0609020204030204" pitchFamily="49" charset="0"/>
              </a:rPr>
              <a:t>) {</a:t>
            </a: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var</a:t>
            </a:r>
            <a:r>
              <a:rPr lang="en-US" sz="2300" b="0" dirty="0">
                <a:solidFill>
                  <a:srgbClr val="292929"/>
                </a:solidFill>
                <a:effectLst/>
                <a:latin typeface="Consolas" panose="020B0609020204030204" pitchFamily="49" charset="0"/>
              </a:rPr>
              <a:t> </a:t>
            </a:r>
            <a:r>
              <a:rPr lang="en-US" sz="2300" b="0" dirty="0">
                <a:solidFill>
                  <a:srgbClr val="001080"/>
                </a:solidFill>
                <a:effectLst/>
                <a:latin typeface="Consolas" panose="020B0609020204030204" pitchFamily="49" charset="0"/>
              </a:rPr>
              <a:t>vertices</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new</a:t>
            </a:r>
            <a:r>
              <a:rPr lang="en-US" sz="2300" b="0" dirty="0">
                <a:solidFill>
                  <a:srgbClr val="292929"/>
                </a:solidFill>
                <a:effectLst/>
                <a:latin typeface="Consolas" panose="020B0609020204030204" pitchFamily="49" charset="0"/>
              </a:rPr>
              <a:t> </a:t>
            </a:r>
            <a:r>
              <a:rPr lang="en-US" sz="2300" b="0" dirty="0">
                <a:solidFill>
                  <a:srgbClr val="5E2CBC"/>
                </a:solidFill>
                <a:effectLst/>
                <a:latin typeface="Consolas" panose="020B0609020204030204" pitchFamily="49" charset="0"/>
              </a:rPr>
              <a:t>Float32Array</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0.5</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096D48"/>
                </a:solidFill>
                <a:effectLst/>
                <a:latin typeface="Consolas" panose="020B0609020204030204" pitchFamily="49" charset="0"/>
              </a:rPr>
              <a:t>0.5</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096D48"/>
                </a:solidFill>
                <a:effectLst/>
                <a:latin typeface="Consolas" panose="020B0609020204030204" pitchFamily="49" charset="0"/>
              </a:rPr>
              <a:t>0.5</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0.5</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096D48"/>
                </a:solidFill>
                <a:effectLst/>
                <a:latin typeface="Consolas" panose="020B0609020204030204" pitchFamily="49" charset="0"/>
              </a:rPr>
              <a:t>0.5</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p>
          <a:p>
            <a:r>
              <a:rPr lang="en-US" sz="2300" dirty="0">
                <a:solidFill>
                  <a:srgbClr val="292929"/>
                </a:solidFill>
                <a:latin typeface="Consolas" panose="020B0609020204030204" pitchFamily="49" charset="0"/>
              </a:rPr>
              <a:t>...</a:t>
            </a:r>
            <a:endParaRPr lang="en-US" sz="2300" b="0" dirty="0">
              <a:solidFill>
                <a:srgbClr val="292929"/>
              </a:solidFill>
              <a:effectLst/>
              <a:latin typeface="Consolas" panose="020B0609020204030204" pitchFamily="49" charset="0"/>
            </a:endParaRPr>
          </a:p>
          <a:p>
            <a:endParaRPr lang="en-US" sz="2200"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2424641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688E-F1FF-4F56-B821-DC7E7A75BF30}"/>
              </a:ext>
            </a:extLst>
          </p:cNvPr>
          <p:cNvSpPr txBox="1"/>
          <p:nvPr/>
        </p:nvSpPr>
        <p:spPr>
          <a:xfrm>
            <a:off x="764087" y="484094"/>
            <a:ext cx="11212759" cy="6678751"/>
          </a:xfrm>
          <a:prstGeom prst="rect">
            <a:avLst/>
          </a:prstGeom>
          <a:noFill/>
        </p:spPr>
        <p:txBody>
          <a:bodyPr wrap="square" rtlCol="0">
            <a:spAutoFit/>
          </a:bodyPr>
          <a:lstStyle/>
          <a:p>
            <a:r>
              <a:rPr lang="en-US" sz="2300" b="0" dirty="0">
                <a:solidFill>
                  <a:srgbClr val="0F4A85"/>
                </a:solidFill>
                <a:effectLst/>
                <a:latin typeface="Consolas" panose="020B0609020204030204" pitchFamily="49" charset="0"/>
              </a:rPr>
              <a:t>function</a:t>
            </a:r>
            <a:r>
              <a:rPr lang="en-US" sz="2300" b="0" dirty="0">
                <a:solidFill>
                  <a:srgbClr val="292929"/>
                </a:solidFill>
                <a:effectLst/>
                <a:latin typeface="Consolas" panose="020B0609020204030204" pitchFamily="49" charset="0"/>
              </a:rPr>
              <a:t> </a:t>
            </a:r>
            <a:r>
              <a:rPr lang="en-US" sz="2300" b="0" dirty="0">
                <a:solidFill>
                  <a:srgbClr val="5E2CBC"/>
                </a:solidFill>
                <a:effectLst/>
                <a:latin typeface="Consolas" panose="020B0609020204030204" pitchFamily="49" charset="0"/>
              </a:rPr>
              <a:t>main</a:t>
            </a:r>
            <a:r>
              <a:rPr lang="en-US" sz="2300" b="0" dirty="0">
                <a:solidFill>
                  <a:srgbClr val="292929"/>
                </a:solidFill>
                <a:effectLst/>
                <a:latin typeface="Consolas" panose="020B0609020204030204" pitchFamily="49" charset="0"/>
              </a:rPr>
              <a:t>() {</a:t>
            </a:r>
          </a:p>
          <a:p>
            <a:r>
              <a:rPr lang="en-US" sz="2300" b="0" dirty="0">
                <a:solidFill>
                  <a:srgbClr val="515151"/>
                </a:solidFill>
                <a:effectLst/>
                <a:latin typeface="Consolas" panose="020B0609020204030204" pitchFamily="49" charset="0"/>
              </a:rPr>
              <a:t>// Create a rotation matrix</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var</a:t>
            </a:r>
            <a:r>
              <a:rPr lang="en-US" sz="2300" b="0" dirty="0">
                <a:solidFill>
                  <a:srgbClr val="292929"/>
                </a:solidFill>
                <a:effectLst/>
                <a:latin typeface="Consolas" panose="020B0609020204030204" pitchFamily="49" charset="0"/>
              </a:rPr>
              <a:t> </a:t>
            </a:r>
            <a:r>
              <a:rPr lang="en-US" sz="2300" b="0" dirty="0">
                <a:solidFill>
                  <a:srgbClr val="001080"/>
                </a:solidFill>
                <a:effectLst/>
                <a:latin typeface="Consolas" panose="020B0609020204030204" pitchFamily="49" charset="0"/>
              </a:rPr>
              <a:t>radian</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Math</a:t>
            </a:r>
            <a:r>
              <a:rPr lang="en-US" sz="2300" b="0" dirty="0" err="1">
                <a:solidFill>
                  <a:srgbClr val="292929"/>
                </a:solidFill>
                <a:effectLst/>
                <a:latin typeface="Consolas" panose="020B0609020204030204" pitchFamily="49" charset="0"/>
              </a:rPr>
              <a:t>.</a:t>
            </a:r>
            <a:r>
              <a:rPr lang="en-US" sz="2300" b="0" dirty="0" err="1">
                <a:solidFill>
                  <a:srgbClr val="02715D"/>
                </a:solidFill>
                <a:effectLst/>
                <a:latin typeface="Consolas" panose="020B0609020204030204" pitchFamily="49" charset="0"/>
              </a:rPr>
              <a:t>PI</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2715D"/>
                </a:solidFill>
                <a:effectLst/>
                <a:latin typeface="Consolas" panose="020B0609020204030204" pitchFamily="49" charset="0"/>
              </a:rPr>
              <a:t>ANGLE</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180.0</a:t>
            </a:r>
            <a:r>
              <a:rPr lang="en-US" sz="2300" b="0" dirty="0">
                <a:solidFill>
                  <a:srgbClr val="292929"/>
                </a:solidFill>
                <a:effectLst/>
                <a:latin typeface="Consolas" panose="020B0609020204030204" pitchFamily="49" charset="0"/>
              </a:rPr>
              <a:t>; </a:t>
            </a:r>
            <a:r>
              <a:rPr lang="en-US" sz="2300" b="0" dirty="0">
                <a:solidFill>
                  <a:srgbClr val="515151"/>
                </a:solidFill>
                <a:effectLst/>
                <a:latin typeface="Consolas" panose="020B0609020204030204" pitchFamily="49" charset="0"/>
              </a:rPr>
              <a:t>// Convert to radians</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var</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cosB</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Math</a:t>
            </a:r>
            <a:r>
              <a:rPr lang="en-US" sz="2300" b="0" dirty="0" err="1">
                <a:solidFill>
                  <a:srgbClr val="292929"/>
                </a:solidFill>
                <a:effectLst/>
                <a:latin typeface="Consolas" panose="020B0609020204030204" pitchFamily="49" charset="0"/>
              </a:rPr>
              <a:t>.</a:t>
            </a:r>
            <a:r>
              <a:rPr lang="en-US" sz="2300" b="0" dirty="0" err="1">
                <a:solidFill>
                  <a:srgbClr val="5E2CBC"/>
                </a:solidFill>
                <a:effectLst/>
                <a:latin typeface="Consolas" panose="020B0609020204030204" pitchFamily="49" charset="0"/>
              </a:rPr>
              <a:t>cos</a:t>
            </a:r>
            <a:r>
              <a:rPr lang="en-US" sz="2300" b="0" dirty="0">
                <a:solidFill>
                  <a:srgbClr val="292929"/>
                </a:solidFill>
                <a:effectLst/>
                <a:latin typeface="Consolas" panose="020B0609020204030204" pitchFamily="49" charset="0"/>
              </a:rPr>
              <a:t>(</a:t>
            </a:r>
            <a:r>
              <a:rPr lang="en-US" sz="2300" b="0" dirty="0">
                <a:solidFill>
                  <a:srgbClr val="001080"/>
                </a:solidFill>
                <a:effectLst/>
                <a:latin typeface="Consolas" panose="020B0609020204030204" pitchFamily="49" charset="0"/>
              </a:rPr>
              <a:t>radian</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sinB</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Math</a:t>
            </a:r>
            <a:r>
              <a:rPr lang="en-US" sz="2300" b="0" dirty="0" err="1">
                <a:solidFill>
                  <a:srgbClr val="292929"/>
                </a:solidFill>
                <a:effectLst/>
                <a:latin typeface="Consolas" panose="020B0609020204030204" pitchFamily="49" charset="0"/>
              </a:rPr>
              <a:t>.</a:t>
            </a:r>
            <a:r>
              <a:rPr lang="en-US" sz="2300" b="0" dirty="0" err="1">
                <a:solidFill>
                  <a:srgbClr val="5E2CBC"/>
                </a:solidFill>
                <a:effectLst/>
                <a:latin typeface="Consolas" panose="020B0609020204030204" pitchFamily="49" charset="0"/>
              </a:rPr>
              <a:t>sin</a:t>
            </a:r>
            <a:r>
              <a:rPr lang="en-US" sz="2300" b="0" dirty="0">
                <a:solidFill>
                  <a:srgbClr val="292929"/>
                </a:solidFill>
                <a:effectLst/>
                <a:latin typeface="Consolas" panose="020B0609020204030204" pitchFamily="49" charset="0"/>
              </a:rPr>
              <a:t>(</a:t>
            </a:r>
            <a:r>
              <a:rPr lang="en-US" sz="2300" b="0" dirty="0">
                <a:solidFill>
                  <a:srgbClr val="001080"/>
                </a:solidFill>
                <a:effectLst/>
                <a:latin typeface="Consolas" panose="020B0609020204030204" pitchFamily="49" charset="0"/>
              </a:rPr>
              <a:t>radian</a:t>
            </a:r>
            <a:r>
              <a:rPr lang="en-US" sz="2300" b="0" dirty="0">
                <a:solidFill>
                  <a:srgbClr val="292929"/>
                </a:solidFill>
                <a:effectLst/>
                <a:latin typeface="Consolas" panose="020B0609020204030204" pitchFamily="49" charset="0"/>
              </a:rPr>
              <a:t>);</a:t>
            </a:r>
          </a:p>
          <a:p>
            <a:br>
              <a:rPr lang="en-US" sz="2300" b="0" dirty="0">
                <a:solidFill>
                  <a:srgbClr val="292929"/>
                </a:solidFill>
                <a:effectLst/>
                <a:latin typeface="Consolas" panose="020B0609020204030204" pitchFamily="49" charset="0"/>
              </a:rPr>
            </a:br>
            <a:r>
              <a:rPr lang="en-US" sz="2300" b="0" dirty="0">
                <a:solidFill>
                  <a:srgbClr val="292929"/>
                </a:solidFill>
                <a:effectLst/>
                <a:latin typeface="Consolas" panose="020B0609020204030204" pitchFamily="49" charset="0"/>
              </a:rPr>
              <a:t>  </a:t>
            </a:r>
            <a:r>
              <a:rPr lang="en-US" sz="2300" b="0" dirty="0">
                <a:solidFill>
                  <a:srgbClr val="515151"/>
                </a:solidFill>
                <a:effectLst/>
                <a:latin typeface="Consolas" panose="020B0609020204030204" pitchFamily="49" charset="0"/>
              </a:rPr>
              <a:t>// Note: WebGL is column major order</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var</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xformMatrix</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new</a:t>
            </a:r>
            <a:r>
              <a:rPr lang="en-US" sz="2300" b="0" dirty="0">
                <a:solidFill>
                  <a:srgbClr val="292929"/>
                </a:solidFill>
                <a:effectLst/>
                <a:latin typeface="Consolas" panose="020B0609020204030204" pitchFamily="49" charset="0"/>
              </a:rPr>
              <a:t> </a:t>
            </a:r>
            <a:r>
              <a:rPr lang="en-US" sz="2300" b="0" dirty="0">
                <a:solidFill>
                  <a:srgbClr val="5E2CBC"/>
                </a:solidFill>
                <a:effectLst/>
                <a:latin typeface="Consolas" panose="020B0609020204030204" pitchFamily="49" charset="0"/>
              </a:rPr>
              <a:t>Float32Array</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cosB</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sinB</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err="1">
                <a:solidFill>
                  <a:srgbClr val="001080"/>
                </a:solidFill>
                <a:effectLst/>
                <a:latin typeface="Consolas" panose="020B0609020204030204" pitchFamily="49" charset="0"/>
              </a:rPr>
              <a:t>sinB</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cosB</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1.0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1.0</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p>
          <a:p>
            <a:br>
              <a:rPr lang="en-US" sz="2300" b="0" dirty="0">
                <a:solidFill>
                  <a:srgbClr val="292929"/>
                </a:solidFill>
                <a:effectLst/>
                <a:latin typeface="Consolas" panose="020B0609020204030204" pitchFamily="49" charset="0"/>
              </a:rPr>
            </a:br>
            <a:r>
              <a:rPr lang="en-US" sz="2300" b="0" dirty="0">
                <a:solidFill>
                  <a:srgbClr val="292929"/>
                </a:solidFill>
                <a:effectLst/>
                <a:latin typeface="Consolas" panose="020B0609020204030204" pitchFamily="49" charset="0"/>
              </a:rPr>
              <a:t>  </a:t>
            </a:r>
            <a:r>
              <a:rPr lang="en-US" sz="2300" b="0" dirty="0">
                <a:solidFill>
                  <a:srgbClr val="515151"/>
                </a:solidFill>
                <a:effectLst/>
                <a:latin typeface="Consolas" panose="020B0609020204030204" pitchFamily="49" charset="0"/>
              </a:rPr>
              <a:t>// Pass the rotation matrix to the vertex shader</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var</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u_xformMatrix</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gl</a:t>
            </a:r>
            <a:r>
              <a:rPr lang="en-US" sz="2300" b="0" dirty="0" err="1">
                <a:solidFill>
                  <a:srgbClr val="292929"/>
                </a:solidFill>
                <a:effectLst/>
                <a:latin typeface="Consolas" panose="020B0609020204030204" pitchFamily="49" charset="0"/>
              </a:rPr>
              <a:t>.</a:t>
            </a:r>
            <a:r>
              <a:rPr lang="en-US" sz="2300" b="0" dirty="0" err="1">
                <a:solidFill>
                  <a:srgbClr val="5E2CBC"/>
                </a:solidFill>
                <a:effectLst/>
                <a:latin typeface="Consolas" panose="020B0609020204030204" pitchFamily="49" charset="0"/>
              </a:rPr>
              <a:t>getUniformLocation</a:t>
            </a:r>
            <a:r>
              <a:rPr lang="en-US" sz="2300" b="0" dirty="0">
                <a:solidFill>
                  <a:srgbClr val="292929"/>
                </a:solidFill>
                <a:effectLst/>
                <a:latin typeface="Consolas" panose="020B0609020204030204" pitchFamily="49" charset="0"/>
              </a:rPr>
              <a:t>(</a:t>
            </a:r>
            <a:r>
              <a:rPr lang="en-US" sz="2300" b="0" dirty="0" err="1">
                <a:solidFill>
                  <a:srgbClr val="001080"/>
                </a:solidFill>
                <a:effectLst/>
                <a:latin typeface="Consolas" panose="020B0609020204030204" pitchFamily="49" charset="0"/>
              </a:rPr>
              <a:t>gl</a:t>
            </a:r>
            <a:r>
              <a:rPr lang="en-US" sz="2300" b="0" dirty="0" err="1">
                <a:solidFill>
                  <a:srgbClr val="292929"/>
                </a:solidFill>
                <a:effectLst/>
                <a:latin typeface="Consolas" panose="020B0609020204030204" pitchFamily="49" charset="0"/>
              </a:rPr>
              <a:t>.</a:t>
            </a:r>
            <a:r>
              <a:rPr lang="en-US" sz="2300" b="0" dirty="0" err="1">
                <a:solidFill>
                  <a:srgbClr val="001080"/>
                </a:solidFill>
                <a:effectLst/>
                <a:latin typeface="Consolas" panose="020B0609020204030204" pitchFamily="49" charset="0"/>
              </a:rPr>
              <a:t>program</a:t>
            </a:r>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a:t>
            </a:r>
            <a:r>
              <a:rPr lang="en-US" sz="2300" b="0" dirty="0" err="1">
                <a:solidFill>
                  <a:srgbClr val="0F4A85"/>
                </a:solidFill>
                <a:effectLst/>
                <a:latin typeface="Consolas" panose="020B0609020204030204" pitchFamily="49" charset="0"/>
              </a:rPr>
              <a:t>u_xformMatrix</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a:t>
            </a:r>
          </a:p>
          <a:p>
            <a:r>
              <a:rPr lang="en-US" sz="2300" dirty="0">
                <a:solidFill>
                  <a:srgbClr val="292929"/>
                </a:solidFill>
                <a:latin typeface="Consolas" panose="020B0609020204030204" pitchFamily="49" charset="0"/>
              </a:rPr>
              <a:t>}</a:t>
            </a:r>
            <a:endParaRPr lang="en-US" sz="2300" b="0" dirty="0">
              <a:solidFill>
                <a:srgbClr val="292929"/>
              </a:solidFill>
              <a:effectLst/>
              <a:latin typeface="Consolas" panose="020B0609020204030204" pitchFamily="49" charset="0"/>
            </a:endParaRPr>
          </a:p>
          <a:p>
            <a:endParaRPr lang="en-US" sz="2200"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1285072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199" y="1"/>
            <a:ext cx="10681447" cy="1152524"/>
          </a:xfrm>
        </p:spPr>
        <p:txBody>
          <a:bodyPr>
            <a:normAutofit/>
          </a:bodyPr>
          <a:lstStyle/>
          <a:p>
            <a:r>
              <a:rPr lang="en-US" dirty="0"/>
              <a:t>4 x 4 Matrix for Rotation by </a:t>
            </a:r>
            <a:r>
              <a:rPr lang="en-US" sz="4400" dirty="0">
                <a:latin typeface="Symbol" panose="05050102010706020507" pitchFamily="18" charset="2"/>
              </a:rPr>
              <a:t>q </a:t>
            </a:r>
            <a:r>
              <a:rPr lang="en-US" dirty="0"/>
              <a:t>around the Z axis</a:t>
            </a:r>
          </a:p>
        </p:txBody>
      </p:sp>
      <p:sp>
        <p:nvSpPr>
          <p:cNvPr id="26" name="TextBox 25">
            <a:extLst>
              <a:ext uri="{FF2B5EF4-FFF2-40B4-BE49-F238E27FC236}">
                <a16:creationId xmlns:a16="http://schemas.microsoft.com/office/drawing/2014/main" id="{23EA1F98-9E49-49D8-97EB-CADF97D218C5}"/>
              </a:ext>
            </a:extLst>
          </p:cNvPr>
          <p:cNvSpPr txBox="1"/>
          <p:nvPr/>
        </p:nvSpPr>
        <p:spPr>
          <a:xfrm>
            <a:off x="4607859" y="1236811"/>
            <a:ext cx="7413812" cy="461665"/>
          </a:xfrm>
          <a:prstGeom prst="rect">
            <a:avLst/>
          </a:prstGeom>
          <a:noFill/>
        </p:spPr>
        <p:txBody>
          <a:bodyPr wrap="square" rtlCol="0">
            <a:spAutoFit/>
          </a:bodyPr>
          <a:lstStyle/>
          <a:p>
            <a:r>
              <a:rPr lang="en-US" sz="2400" dirty="0"/>
              <a:t>P’ = (x’, y’, z’) = (x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y sin(</a:t>
            </a:r>
            <a:r>
              <a:rPr lang="en-US" sz="2400" dirty="0">
                <a:latin typeface="Symbol" panose="05050102010706020507" pitchFamily="18" charset="2"/>
              </a:rPr>
              <a:t>q), </a:t>
            </a:r>
            <a:r>
              <a:rPr lang="en-US" sz="2400" dirty="0"/>
              <a:t>x sin(</a:t>
            </a:r>
            <a:r>
              <a:rPr lang="en-US" sz="2400" dirty="0">
                <a:latin typeface="Symbol" panose="05050102010706020507" pitchFamily="18" charset="2"/>
              </a:rPr>
              <a:t>q</a:t>
            </a:r>
            <a:r>
              <a:rPr lang="en-US" sz="2400" dirty="0"/>
              <a:t>)  + y cos(</a:t>
            </a:r>
            <a:r>
              <a:rPr lang="en-US" sz="2400" dirty="0">
                <a:latin typeface="Symbol" panose="05050102010706020507" pitchFamily="18" charset="2"/>
              </a:rPr>
              <a:t>q</a:t>
            </a:r>
            <a:r>
              <a:rPr lang="en-US" sz="2400" dirty="0"/>
              <a:t>), z, 1) </a:t>
            </a:r>
          </a:p>
        </p:txBody>
      </p:sp>
      <p:sp>
        <p:nvSpPr>
          <p:cNvPr id="31" name="TextBox 30">
            <a:extLst>
              <a:ext uri="{FF2B5EF4-FFF2-40B4-BE49-F238E27FC236}">
                <a16:creationId xmlns:a16="http://schemas.microsoft.com/office/drawing/2014/main" id="{793DD302-516A-43EB-8EA7-D9944B08E405}"/>
              </a:ext>
            </a:extLst>
          </p:cNvPr>
          <p:cNvSpPr txBox="1"/>
          <p:nvPr/>
        </p:nvSpPr>
        <p:spPr>
          <a:xfrm>
            <a:off x="1495986" y="1236811"/>
            <a:ext cx="1786579" cy="461665"/>
          </a:xfrm>
          <a:prstGeom prst="rect">
            <a:avLst/>
          </a:prstGeom>
          <a:noFill/>
        </p:spPr>
        <p:txBody>
          <a:bodyPr wrap="none" rtlCol="0">
            <a:spAutoFit/>
          </a:bodyPr>
          <a:lstStyle/>
          <a:p>
            <a:r>
              <a:rPr lang="en-US" sz="2400" dirty="0"/>
              <a:t>P = (x, y, z, 1)</a:t>
            </a:r>
          </a:p>
        </p:txBody>
      </p:sp>
      <p:sp>
        <p:nvSpPr>
          <p:cNvPr id="4" name="TextBox 3">
            <a:extLst>
              <a:ext uri="{FF2B5EF4-FFF2-40B4-BE49-F238E27FC236}">
                <a16:creationId xmlns:a16="http://schemas.microsoft.com/office/drawing/2014/main" id="{151638EA-8E63-4844-98CD-B4E9DA06A2FE}"/>
              </a:ext>
            </a:extLst>
          </p:cNvPr>
          <p:cNvSpPr txBox="1"/>
          <p:nvPr/>
        </p:nvSpPr>
        <p:spPr>
          <a:xfrm>
            <a:off x="1495986" y="2581835"/>
            <a:ext cx="8989320" cy="2677656"/>
          </a:xfrm>
          <a:prstGeom prst="rect">
            <a:avLst/>
          </a:prstGeom>
          <a:noFill/>
        </p:spPr>
        <p:txBody>
          <a:bodyPr wrap="none" rtlCol="0">
            <a:spAutoFit/>
          </a:bodyPr>
          <a:lstStyle/>
          <a:p>
            <a:r>
              <a:rPr lang="en-US" dirty="0"/>
              <a:t>               </a:t>
            </a:r>
            <a:r>
              <a:rPr lang="en-US" sz="2400" dirty="0"/>
              <a:t>x’               x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y sin(</a:t>
            </a:r>
            <a:r>
              <a:rPr lang="en-US" sz="2400" dirty="0">
                <a:latin typeface="Symbol" panose="05050102010706020507" pitchFamily="18" charset="2"/>
              </a:rPr>
              <a:t>q)</a:t>
            </a:r>
            <a:r>
              <a:rPr lang="en-US" sz="2400" dirty="0"/>
              <a:t>             cos(</a:t>
            </a:r>
            <a:r>
              <a:rPr lang="en-US" sz="2400" dirty="0">
                <a:latin typeface="Symbol" panose="05050102010706020507" pitchFamily="18" charset="2"/>
              </a:rPr>
              <a:t>q)   </a:t>
            </a:r>
            <a:r>
              <a:rPr lang="en-US" sz="2400" dirty="0"/>
              <a:t>-</a:t>
            </a:r>
            <a:r>
              <a:rPr lang="en-US" sz="2400" dirty="0">
                <a:latin typeface="Symbol" panose="05050102010706020507" pitchFamily="18" charset="2"/>
              </a:rPr>
              <a:t> </a:t>
            </a:r>
            <a:r>
              <a:rPr lang="en-US" sz="2400" dirty="0"/>
              <a:t>sin(</a:t>
            </a:r>
            <a:r>
              <a:rPr lang="en-US" sz="2400" dirty="0">
                <a:latin typeface="Symbol" panose="05050102010706020507" pitchFamily="18" charset="2"/>
              </a:rPr>
              <a:t>q)    </a:t>
            </a:r>
            <a:r>
              <a:rPr lang="en-US" sz="2400" dirty="0">
                <a:latin typeface="Calibri" panose="020F0502020204030204" pitchFamily="34" charset="0"/>
                <a:cs typeface="Calibri" panose="020F0502020204030204" pitchFamily="34" charset="0"/>
              </a:rPr>
              <a:t>0       0</a:t>
            </a:r>
            <a:r>
              <a:rPr lang="en-US" sz="2400" dirty="0"/>
              <a:t>          x</a:t>
            </a:r>
          </a:p>
          <a:p>
            <a:r>
              <a:rPr lang="en-US" sz="2400" dirty="0"/>
              <a:t>                                                                                                </a:t>
            </a:r>
          </a:p>
          <a:p>
            <a:r>
              <a:rPr lang="en-US" sz="2400" dirty="0"/>
              <a:t>            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 sin(</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y cos(</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sin(</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cos(</a:t>
            </a:r>
            <a:r>
              <a:rPr kumimoji="0" lang="en-US" sz="24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q</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y</a:t>
            </a:r>
          </a:p>
          <a:p>
            <a:r>
              <a:rPr lang="en-US" sz="2400" dirty="0">
                <a:solidFill>
                  <a:prstClr val="black"/>
                </a:solidFill>
                <a:latin typeface="Calibri" panose="020F0502020204030204"/>
              </a:rPr>
              <a:t>P’ =             =                                            =</a:t>
            </a:r>
          </a:p>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z’               z                                           0              0            1       0          z</a:t>
            </a:r>
          </a:p>
          <a:p>
            <a:endParaRPr lang="en-US" sz="2400" dirty="0">
              <a:solidFill>
                <a:prstClr val="black"/>
              </a:solidFill>
              <a:latin typeface="Calibri" panose="020F0502020204030204"/>
            </a:endParaRPr>
          </a:p>
          <a:p>
            <a:r>
              <a:rPr lang="en-US" sz="2400" dirty="0">
                <a:solidFill>
                  <a:prstClr val="black"/>
                </a:solidFill>
                <a:latin typeface="Calibri" panose="020F0502020204030204"/>
              </a:rPr>
              <a:t>            1                1                  </a:t>
            </a:r>
            <a:r>
              <a:rPr lang="en-US" sz="400" dirty="0">
                <a:solidFill>
                  <a:prstClr val="black"/>
                </a:solidFill>
                <a:latin typeface="Calibri" panose="020F0502020204030204"/>
              </a:rPr>
              <a:t> </a:t>
            </a:r>
            <a:r>
              <a:rPr lang="en-US" sz="2400" dirty="0">
                <a:solidFill>
                  <a:prstClr val="black"/>
                </a:solidFill>
                <a:latin typeface="Calibri" panose="020F0502020204030204"/>
              </a:rPr>
              <a:t>                        0              0            0       1          1</a:t>
            </a:r>
            <a:endParaRPr lang="en-US" sz="2400" dirty="0"/>
          </a:p>
        </p:txBody>
      </p:sp>
      <p:cxnSp>
        <p:nvCxnSpPr>
          <p:cNvPr id="54" name="Straight Connector 53">
            <a:extLst>
              <a:ext uri="{FF2B5EF4-FFF2-40B4-BE49-F238E27FC236}">
                <a16:creationId xmlns:a16="http://schemas.microsoft.com/office/drawing/2014/main" id="{96ABC61D-EA27-4D89-9FAE-AB8C69629C43}"/>
              </a:ext>
            </a:extLst>
          </p:cNvPr>
          <p:cNvCxnSpPr>
            <a:cxnSpLocks/>
          </p:cNvCxnSpPr>
          <p:nvPr/>
        </p:nvCxnSpPr>
        <p:spPr>
          <a:xfrm>
            <a:off x="2208434" y="2694342"/>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0D55C2E-9E9E-4EC1-B13B-FB2132BBA72D}"/>
              </a:ext>
            </a:extLst>
          </p:cNvPr>
          <p:cNvCxnSpPr>
            <a:cxnSpLocks/>
          </p:cNvCxnSpPr>
          <p:nvPr/>
        </p:nvCxnSpPr>
        <p:spPr>
          <a:xfrm>
            <a:off x="2208434" y="5112351"/>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21D27D8-99D4-4990-8FC6-06717D3C607C}"/>
              </a:ext>
            </a:extLst>
          </p:cNvPr>
          <p:cNvCxnSpPr>
            <a:cxnSpLocks/>
          </p:cNvCxnSpPr>
          <p:nvPr/>
        </p:nvCxnSpPr>
        <p:spPr>
          <a:xfrm flipV="1">
            <a:off x="2208434" y="2524012"/>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1527035-74A8-4C36-AC8C-B32214F07FBF}"/>
              </a:ext>
            </a:extLst>
          </p:cNvPr>
          <p:cNvCxnSpPr>
            <a:cxnSpLocks/>
          </p:cNvCxnSpPr>
          <p:nvPr/>
        </p:nvCxnSpPr>
        <p:spPr>
          <a:xfrm>
            <a:off x="2748916" y="2685415"/>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7066AFF-4AA7-46F4-8CAB-2F35607E30A7}"/>
              </a:ext>
            </a:extLst>
          </p:cNvPr>
          <p:cNvCxnSpPr>
            <a:cxnSpLocks/>
          </p:cNvCxnSpPr>
          <p:nvPr/>
        </p:nvCxnSpPr>
        <p:spPr>
          <a:xfrm flipH="1">
            <a:off x="2598420" y="5109697"/>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F00BB0-48B2-4659-A9F0-64968431C9B4}"/>
              </a:ext>
            </a:extLst>
          </p:cNvPr>
          <p:cNvCxnSpPr>
            <a:cxnSpLocks/>
          </p:cNvCxnSpPr>
          <p:nvPr/>
        </p:nvCxnSpPr>
        <p:spPr>
          <a:xfrm flipH="1" flipV="1">
            <a:off x="2598420" y="2520202"/>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ECB235-749D-42A8-BB4A-967CFD56F081}"/>
              </a:ext>
            </a:extLst>
          </p:cNvPr>
          <p:cNvCxnSpPr>
            <a:cxnSpLocks/>
          </p:cNvCxnSpPr>
          <p:nvPr/>
        </p:nvCxnSpPr>
        <p:spPr>
          <a:xfrm>
            <a:off x="3364881" y="2682746"/>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C418E5A-E9BA-4C3E-B29A-7FE331BFF386}"/>
              </a:ext>
            </a:extLst>
          </p:cNvPr>
          <p:cNvCxnSpPr>
            <a:cxnSpLocks/>
          </p:cNvCxnSpPr>
          <p:nvPr/>
        </p:nvCxnSpPr>
        <p:spPr>
          <a:xfrm>
            <a:off x="3364881" y="5100755"/>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17959DE-E249-4549-BD82-01E56DD148E5}"/>
              </a:ext>
            </a:extLst>
          </p:cNvPr>
          <p:cNvCxnSpPr>
            <a:cxnSpLocks/>
          </p:cNvCxnSpPr>
          <p:nvPr/>
        </p:nvCxnSpPr>
        <p:spPr>
          <a:xfrm flipV="1">
            <a:off x="3364881" y="2512416"/>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EF54E62-1D03-455E-9817-E04591CFA457}"/>
              </a:ext>
            </a:extLst>
          </p:cNvPr>
          <p:cNvCxnSpPr>
            <a:cxnSpLocks/>
          </p:cNvCxnSpPr>
          <p:nvPr/>
        </p:nvCxnSpPr>
        <p:spPr>
          <a:xfrm>
            <a:off x="6444857" y="2694342"/>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1D13C91-90D7-4BB8-B0B9-F7677ED44F9F}"/>
              </a:ext>
            </a:extLst>
          </p:cNvPr>
          <p:cNvCxnSpPr>
            <a:cxnSpLocks/>
          </p:cNvCxnSpPr>
          <p:nvPr/>
        </p:nvCxnSpPr>
        <p:spPr>
          <a:xfrm>
            <a:off x="6444857" y="5112351"/>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E9AC6F5-13B8-4C99-8923-EB49DBA1FD13}"/>
              </a:ext>
            </a:extLst>
          </p:cNvPr>
          <p:cNvCxnSpPr>
            <a:cxnSpLocks/>
          </p:cNvCxnSpPr>
          <p:nvPr/>
        </p:nvCxnSpPr>
        <p:spPr>
          <a:xfrm flipV="1">
            <a:off x="6444857" y="2524012"/>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E41E893-4B94-4DF7-B8B1-DDE072DDECDD}"/>
              </a:ext>
            </a:extLst>
          </p:cNvPr>
          <p:cNvCxnSpPr>
            <a:cxnSpLocks/>
          </p:cNvCxnSpPr>
          <p:nvPr/>
        </p:nvCxnSpPr>
        <p:spPr>
          <a:xfrm>
            <a:off x="10061517" y="2682746"/>
            <a:ext cx="0" cy="2418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909213E-D988-4CCE-86C2-6D3DD2E773BA}"/>
              </a:ext>
            </a:extLst>
          </p:cNvPr>
          <p:cNvCxnSpPr>
            <a:cxnSpLocks/>
          </p:cNvCxnSpPr>
          <p:nvPr/>
        </p:nvCxnSpPr>
        <p:spPr>
          <a:xfrm>
            <a:off x="10061517" y="5100755"/>
            <a:ext cx="152400" cy="152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3C61B63-6CB6-4B3C-8026-3CBE2A7929C9}"/>
              </a:ext>
            </a:extLst>
          </p:cNvPr>
          <p:cNvCxnSpPr>
            <a:cxnSpLocks/>
          </p:cNvCxnSpPr>
          <p:nvPr/>
        </p:nvCxnSpPr>
        <p:spPr>
          <a:xfrm flipV="1">
            <a:off x="10061517" y="2512416"/>
            <a:ext cx="156210" cy="169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ED21541-BBA5-4AD9-817E-270721415FBC}"/>
              </a:ext>
            </a:extLst>
          </p:cNvPr>
          <p:cNvCxnSpPr>
            <a:cxnSpLocks/>
          </p:cNvCxnSpPr>
          <p:nvPr/>
        </p:nvCxnSpPr>
        <p:spPr>
          <a:xfrm>
            <a:off x="5918496" y="2694342"/>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39083CE-8758-4578-B298-DB15C44EF72D}"/>
              </a:ext>
            </a:extLst>
          </p:cNvPr>
          <p:cNvCxnSpPr>
            <a:cxnSpLocks/>
          </p:cNvCxnSpPr>
          <p:nvPr/>
        </p:nvCxnSpPr>
        <p:spPr>
          <a:xfrm flipH="1">
            <a:off x="5768000" y="5118624"/>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FA6ED1A-C502-4B38-B769-36710DB52A8A}"/>
              </a:ext>
            </a:extLst>
          </p:cNvPr>
          <p:cNvCxnSpPr>
            <a:cxnSpLocks/>
          </p:cNvCxnSpPr>
          <p:nvPr/>
        </p:nvCxnSpPr>
        <p:spPr>
          <a:xfrm flipH="1" flipV="1">
            <a:off x="5768000" y="2529129"/>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4EC54ED-B8FB-4F17-BF49-AB1B256525B3}"/>
              </a:ext>
            </a:extLst>
          </p:cNvPr>
          <p:cNvCxnSpPr>
            <a:cxnSpLocks/>
          </p:cNvCxnSpPr>
          <p:nvPr/>
        </p:nvCxnSpPr>
        <p:spPr>
          <a:xfrm>
            <a:off x="9799093" y="2676473"/>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4466C00-31FF-42E8-9E37-1C048093EDC5}"/>
              </a:ext>
            </a:extLst>
          </p:cNvPr>
          <p:cNvCxnSpPr>
            <a:cxnSpLocks/>
          </p:cNvCxnSpPr>
          <p:nvPr/>
        </p:nvCxnSpPr>
        <p:spPr>
          <a:xfrm flipH="1">
            <a:off x="9648597" y="5100755"/>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03F8CCE-B6B3-40F7-B455-FAE2DD34153F}"/>
              </a:ext>
            </a:extLst>
          </p:cNvPr>
          <p:cNvCxnSpPr>
            <a:cxnSpLocks/>
          </p:cNvCxnSpPr>
          <p:nvPr/>
        </p:nvCxnSpPr>
        <p:spPr>
          <a:xfrm flipH="1" flipV="1">
            <a:off x="9648597" y="2511260"/>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9677540-57A6-46AE-8993-35534175123A}"/>
              </a:ext>
            </a:extLst>
          </p:cNvPr>
          <p:cNvCxnSpPr>
            <a:cxnSpLocks/>
          </p:cNvCxnSpPr>
          <p:nvPr/>
        </p:nvCxnSpPr>
        <p:spPr>
          <a:xfrm>
            <a:off x="10602194" y="2676473"/>
            <a:ext cx="0" cy="2424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CA02D8E-43EC-49DE-BB7A-2872FEDF75CE}"/>
              </a:ext>
            </a:extLst>
          </p:cNvPr>
          <p:cNvCxnSpPr>
            <a:cxnSpLocks/>
          </p:cNvCxnSpPr>
          <p:nvPr/>
        </p:nvCxnSpPr>
        <p:spPr>
          <a:xfrm flipH="1">
            <a:off x="10451698" y="5100755"/>
            <a:ext cx="150496" cy="14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282AD7F-E852-4E2B-81A3-E042FC12CDD0}"/>
              </a:ext>
            </a:extLst>
          </p:cNvPr>
          <p:cNvCxnSpPr>
            <a:cxnSpLocks/>
          </p:cNvCxnSpPr>
          <p:nvPr/>
        </p:nvCxnSpPr>
        <p:spPr>
          <a:xfrm flipH="1" flipV="1">
            <a:off x="10451698" y="2511260"/>
            <a:ext cx="154306" cy="167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554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688E-F1FF-4F56-B821-DC7E7A75BF30}"/>
              </a:ext>
            </a:extLst>
          </p:cNvPr>
          <p:cNvSpPr txBox="1"/>
          <p:nvPr/>
        </p:nvSpPr>
        <p:spPr>
          <a:xfrm>
            <a:off x="125261" y="484094"/>
            <a:ext cx="11851586" cy="6817251"/>
          </a:xfrm>
          <a:prstGeom prst="rect">
            <a:avLst/>
          </a:prstGeom>
          <a:noFill/>
        </p:spPr>
        <p:txBody>
          <a:bodyPr wrap="square" rtlCol="0">
            <a:spAutoFit/>
          </a:bodyPr>
          <a:lstStyle/>
          <a:p>
            <a:r>
              <a:rPr lang="en-US" sz="2300" b="0" dirty="0">
                <a:solidFill>
                  <a:srgbClr val="0F4A85"/>
                </a:solidFill>
                <a:effectLst/>
                <a:latin typeface="Consolas" panose="020B0609020204030204" pitchFamily="49" charset="0"/>
              </a:rPr>
              <a:t>function</a:t>
            </a:r>
            <a:r>
              <a:rPr lang="en-US" sz="2300" b="0" dirty="0">
                <a:solidFill>
                  <a:srgbClr val="292929"/>
                </a:solidFill>
                <a:effectLst/>
                <a:latin typeface="Consolas" panose="020B0609020204030204" pitchFamily="49" charset="0"/>
              </a:rPr>
              <a:t> </a:t>
            </a:r>
            <a:r>
              <a:rPr lang="en-US" sz="2300" b="0" dirty="0">
                <a:solidFill>
                  <a:srgbClr val="5E2CBC"/>
                </a:solidFill>
                <a:effectLst/>
                <a:latin typeface="Consolas" panose="020B0609020204030204" pitchFamily="49" charset="0"/>
              </a:rPr>
              <a:t>main</a:t>
            </a:r>
            <a:r>
              <a:rPr lang="en-US" sz="2300" b="0" dirty="0">
                <a:solidFill>
                  <a:srgbClr val="292929"/>
                </a:solidFill>
                <a:effectLst/>
                <a:latin typeface="Consolas" panose="020B0609020204030204" pitchFamily="49" charset="0"/>
              </a:rPr>
              <a:t>() {</a:t>
            </a:r>
          </a:p>
          <a:p>
            <a:r>
              <a:rPr lang="en-US" sz="2300" b="0" dirty="0">
                <a:solidFill>
                  <a:srgbClr val="515151"/>
                </a:solidFill>
                <a:effectLst/>
                <a:latin typeface="Consolas" panose="020B0609020204030204" pitchFamily="49" charset="0"/>
              </a:rPr>
              <a:t>// Create a rotation matrix</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var</a:t>
            </a:r>
            <a:r>
              <a:rPr lang="en-US" sz="2300" b="0" dirty="0">
                <a:solidFill>
                  <a:srgbClr val="292929"/>
                </a:solidFill>
                <a:effectLst/>
                <a:latin typeface="Consolas" panose="020B0609020204030204" pitchFamily="49" charset="0"/>
              </a:rPr>
              <a:t> </a:t>
            </a:r>
            <a:r>
              <a:rPr lang="en-US" sz="2300" b="0" dirty="0">
                <a:solidFill>
                  <a:srgbClr val="001080"/>
                </a:solidFill>
                <a:effectLst/>
                <a:latin typeface="Consolas" panose="020B0609020204030204" pitchFamily="49" charset="0"/>
              </a:rPr>
              <a:t>radian</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Math</a:t>
            </a:r>
            <a:r>
              <a:rPr lang="en-US" sz="2300" b="0" dirty="0" err="1">
                <a:solidFill>
                  <a:srgbClr val="292929"/>
                </a:solidFill>
                <a:effectLst/>
                <a:latin typeface="Consolas" panose="020B0609020204030204" pitchFamily="49" charset="0"/>
              </a:rPr>
              <a:t>.</a:t>
            </a:r>
            <a:r>
              <a:rPr lang="en-US" sz="2300" b="0" dirty="0" err="1">
                <a:solidFill>
                  <a:srgbClr val="02715D"/>
                </a:solidFill>
                <a:effectLst/>
                <a:latin typeface="Consolas" panose="020B0609020204030204" pitchFamily="49" charset="0"/>
              </a:rPr>
              <a:t>PI</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2715D"/>
                </a:solidFill>
                <a:effectLst/>
                <a:latin typeface="Consolas" panose="020B0609020204030204" pitchFamily="49" charset="0"/>
              </a:rPr>
              <a:t>ANGLE</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180.0</a:t>
            </a:r>
            <a:r>
              <a:rPr lang="en-US" sz="2300" b="0" dirty="0">
                <a:solidFill>
                  <a:srgbClr val="292929"/>
                </a:solidFill>
                <a:effectLst/>
                <a:latin typeface="Consolas" panose="020B0609020204030204" pitchFamily="49" charset="0"/>
              </a:rPr>
              <a:t>; </a:t>
            </a:r>
            <a:r>
              <a:rPr lang="en-US" sz="2300" b="0" dirty="0">
                <a:solidFill>
                  <a:srgbClr val="515151"/>
                </a:solidFill>
                <a:effectLst/>
                <a:latin typeface="Consolas" panose="020B0609020204030204" pitchFamily="49" charset="0"/>
              </a:rPr>
              <a:t>// Convert to radians</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var</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cosB</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Math</a:t>
            </a:r>
            <a:r>
              <a:rPr lang="en-US" sz="2300" b="0" dirty="0" err="1">
                <a:solidFill>
                  <a:srgbClr val="292929"/>
                </a:solidFill>
                <a:effectLst/>
                <a:latin typeface="Consolas" panose="020B0609020204030204" pitchFamily="49" charset="0"/>
              </a:rPr>
              <a:t>.</a:t>
            </a:r>
            <a:r>
              <a:rPr lang="en-US" sz="2300" b="0" dirty="0" err="1">
                <a:solidFill>
                  <a:srgbClr val="5E2CBC"/>
                </a:solidFill>
                <a:effectLst/>
                <a:latin typeface="Consolas" panose="020B0609020204030204" pitchFamily="49" charset="0"/>
              </a:rPr>
              <a:t>cos</a:t>
            </a:r>
            <a:r>
              <a:rPr lang="en-US" sz="2300" b="0" dirty="0">
                <a:solidFill>
                  <a:srgbClr val="292929"/>
                </a:solidFill>
                <a:effectLst/>
                <a:latin typeface="Consolas" panose="020B0609020204030204" pitchFamily="49" charset="0"/>
              </a:rPr>
              <a:t>(</a:t>
            </a:r>
            <a:r>
              <a:rPr lang="en-US" sz="2300" b="0" dirty="0">
                <a:solidFill>
                  <a:srgbClr val="001080"/>
                </a:solidFill>
                <a:effectLst/>
                <a:latin typeface="Consolas" panose="020B0609020204030204" pitchFamily="49" charset="0"/>
              </a:rPr>
              <a:t>radian</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sinB</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Math</a:t>
            </a:r>
            <a:r>
              <a:rPr lang="en-US" sz="2300" b="0" dirty="0" err="1">
                <a:solidFill>
                  <a:srgbClr val="292929"/>
                </a:solidFill>
                <a:effectLst/>
                <a:latin typeface="Consolas" panose="020B0609020204030204" pitchFamily="49" charset="0"/>
              </a:rPr>
              <a:t>.</a:t>
            </a:r>
            <a:r>
              <a:rPr lang="en-US" sz="2300" b="0" dirty="0" err="1">
                <a:solidFill>
                  <a:srgbClr val="5E2CBC"/>
                </a:solidFill>
                <a:effectLst/>
                <a:latin typeface="Consolas" panose="020B0609020204030204" pitchFamily="49" charset="0"/>
              </a:rPr>
              <a:t>sin</a:t>
            </a:r>
            <a:r>
              <a:rPr lang="en-US" sz="2300" b="0" dirty="0">
                <a:solidFill>
                  <a:srgbClr val="292929"/>
                </a:solidFill>
                <a:effectLst/>
                <a:latin typeface="Consolas" panose="020B0609020204030204" pitchFamily="49" charset="0"/>
              </a:rPr>
              <a:t>(</a:t>
            </a:r>
            <a:r>
              <a:rPr lang="en-US" sz="2300" b="0" dirty="0">
                <a:solidFill>
                  <a:srgbClr val="001080"/>
                </a:solidFill>
                <a:effectLst/>
                <a:latin typeface="Consolas" panose="020B0609020204030204" pitchFamily="49" charset="0"/>
              </a:rPr>
              <a:t>radian</a:t>
            </a:r>
            <a:r>
              <a:rPr lang="en-US" sz="2300" b="0" dirty="0">
                <a:solidFill>
                  <a:srgbClr val="292929"/>
                </a:solidFill>
                <a:effectLst/>
                <a:latin typeface="Consolas" panose="020B0609020204030204" pitchFamily="49" charset="0"/>
              </a:rPr>
              <a:t>);</a:t>
            </a:r>
          </a:p>
          <a:p>
            <a:br>
              <a:rPr lang="en-US" sz="2300" b="0" dirty="0">
                <a:solidFill>
                  <a:srgbClr val="292929"/>
                </a:solidFill>
                <a:effectLst/>
                <a:latin typeface="Consolas" panose="020B0609020204030204" pitchFamily="49" charset="0"/>
              </a:rPr>
            </a:br>
            <a:r>
              <a:rPr lang="en-US" sz="2300" b="0" dirty="0">
                <a:solidFill>
                  <a:srgbClr val="292929"/>
                </a:solidFill>
                <a:effectLst/>
                <a:latin typeface="Consolas" panose="020B0609020204030204" pitchFamily="49" charset="0"/>
              </a:rPr>
              <a:t>  </a:t>
            </a:r>
            <a:r>
              <a:rPr lang="en-US" sz="2300" b="0" dirty="0">
                <a:solidFill>
                  <a:srgbClr val="515151"/>
                </a:solidFill>
                <a:effectLst/>
                <a:latin typeface="Consolas" panose="020B0609020204030204" pitchFamily="49" charset="0"/>
              </a:rPr>
              <a:t>// Note: WebGL is column major order</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var</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xformMatrix</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new</a:t>
            </a:r>
            <a:r>
              <a:rPr lang="en-US" sz="2300" b="0" dirty="0">
                <a:solidFill>
                  <a:srgbClr val="292929"/>
                </a:solidFill>
                <a:effectLst/>
                <a:latin typeface="Consolas" panose="020B0609020204030204" pitchFamily="49" charset="0"/>
              </a:rPr>
              <a:t> </a:t>
            </a:r>
            <a:r>
              <a:rPr lang="en-US" sz="2300" b="0" dirty="0">
                <a:solidFill>
                  <a:srgbClr val="5E2CBC"/>
                </a:solidFill>
                <a:effectLst/>
                <a:latin typeface="Consolas" panose="020B0609020204030204" pitchFamily="49" charset="0"/>
              </a:rPr>
              <a:t>Float32Array</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cosB</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sinB</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err="1">
                <a:solidFill>
                  <a:srgbClr val="001080"/>
                </a:solidFill>
                <a:effectLst/>
                <a:latin typeface="Consolas" panose="020B0609020204030204" pitchFamily="49" charset="0"/>
              </a:rPr>
              <a:t>sinB</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cosB</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1.0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a:t>
            </a:r>
          </a:p>
          <a:p>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0.0</a:t>
            </a:r>
            <a:r>
              <a:rPr lang="en-US" sz="2300" b="0" dirty="0">
                <a:solidFill>
                  <a:srgbClr val="292929"/>
                </a:solidFill>
                <a:effectLst/>
                <a:latin typeface="Consolas" panose="020B0609020204030204" pitchFamily="49" charset="0"/>
              </a:rPr>
              <a:t>, </a:t>
            </a:r>
            <a:r>
              <a:rPr lang="en-US" sz="2300" b="0" dirty="0">
                <a:solidFill>
                  <a:srgbClr val="096D48"/>
                </a:solidFill>
                <a:effectLst/>
                <a:latin typeface="Consolas" panose="020B0609020204030204" pitchFamily="49" charset="0"/>
              </a:rPr>
              <a:t>1.0</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p>
          <a:p>
            <a:br>
              <a:rPr lang="en-US" sz="2300" b="0" dirty="0">
                <a:solidFill>
                  <a:srgbClr val="292929"/>
                </a:solidFill>
                <a:effectLst/>
                <a:latin typeface="Consolas" panose="020B0609020204030204" pitchFamily="49" charset="0"/>
              </a:rPr>
            </a:br>
            <a:r>
              <a:rPr lang="en-US" sz="2300" b="0" dirty="0">
                <a:solidFill>
                  <a:srgbClr val="292929"/>
                </a:solidFill>
                <a:effectLst/>
                <a:latin typeface="Consolas" panose="020B0609020204030204" pitchFamily="49" charset="0"/>
              </a:rPr>
              <a:t>  </a:t>
            </a:r>
            <a:r>
              <a:rPr lang="en-US" sz="2300" b="0" dirty="0">
                <a:solidFill>
                  <a:srgbClr val="515151"/>
                </a:solidFill>
                <a:effectLst/>
                <a:latin typeface="Consolas" panose="020B0609020204030204" pitchFamily="49" charset="0"/>
              </a:rPr>
              <a:t>// Pass the rotation matrix to the vertex shader</a:t>
            </a:r>
            <a:endParaRPr lang="en-US" sz="2300" b="0" dirty="0">
              <a:solidFill>
                <a:srgbClr val="292929"/>
              </a:solidFill>
              <a:effectLst/>
              <a:latin typeface="Consolas" panose="020B0609020204030204" pitchFamily="49" charset="0"/>
            </a:endParaRPr>
          </a:p>
          <a:p>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var</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u_xformMatrix</a:t>
            </a:r>
            <a:r>
              <a:rPr lang="en-US" sz="2300" b="0" dirty="0">
                <a:solidFill>
                  <a:srgbClr val="292929"/>
                </a:solidFill>
                <a:effectLst/>
                <a:latin typeface="Consolas" panose="020B0609020204030204" pitchFamily="49" charset="0"/>
              </a:rPr>
              <a:t> </a:t>
            </a:r>
            <a:r>
              <a:rPr lang="en-US" sz="2300" b="0" dirty="0">
                <a:solidFill>
                  <a:srgbClr val="000000"/>
                </a:solidFill>
                <a:effectLst/>
                <a:latin typeface="Consolas" panose="020B0609020204030204" pitchFamily="49" charset="0"/>
              </a:rPr>
              <a:t>=</a:t>
            </a:r>
            <a:r>
              <a:rPr lang="en-US" sz="2300" b="0" dirty="0">
                <a:solidFill>
                  <a:srgbClr val="292929"/>
                </a:solidFill>
                <a:effectLst/>
                <a:latin typeface="Consolas" panose="020B0609020204030204" pitchFamily="49" charset="0"/>
              </a:rPr>
              <a:t> </a:t>
            </a:r>
            <a:r>
              <a:rPr lang="en-US" sz="2300" b="0" dirty="0" err="1">
                <a:solidFill>
                  <a:srgbClr val="001080"/>
                </a:solidFill>
                <a:effectLst/>
                <a:latin typeface="Consolas" panose="020B0609020204030204" pitchFamily="49" charset="0"/>
              </a:rPr>
              <a:t>gl</a:t>
            </a:r>
            <a:r>
              <a:rPr lang="en-US" sz="2300" b="0" dirty="0" err="1">
                <a:solidFill>
                  <a:srgbClr val="292929"/>
                </a:solidFill>
                <a:effectLst/>
                <a:latin typeface="Consolas" panose="020B0609020204030204" pitchFamily="49" charset="0"/>
              </a:rPr>
              <a:t>.</a:t>
            </a:r>
            <a:r>
              <a:rPr lang="en-US" sz="2300" b="0" dirty="0" err="1">
                <a:solidFill>
                  <a:srgbClr val="5E2CBC"/>
                </a:solidFill>
                <a:effectLst/>
                <a:latin typeface="Consolas" panose="020B0609020204030204" pitchFamily="49" charset="0"/>
              </a:rPr>
              <a:t>getUniformLocation</a:t>
            </a:r>
            <a:r>
              <a:rPr lang="en-US" sz="2300" b="0" dirty="0">
                <a:solidFill>
                  <a:srgbClr val="292929"/>
                </a:solidFill>
                <a:effectLst/>
                <a:latin typeface="Consolas" panose="020B0609020204030204" pitchFamily="49" charset="0"/>
              </a:rPr>
              <a:t>(</a:t>
            </a:r>
            <a:r>
              <a:rPr lang="en-US" sz="2300" b="0" dirty="0" err="1">
                <a:solidFill>
                  <a:srgbClr val="001080"/>
                </a:solidFill>
                <a:effectLst/>
                <a:latin typeface="Consolas" panose="020B0609020204030204" pitchFamily="49" charset="0"/>
              </a:rPr>
              <a:t>gl</a:t>
            </a:r>
            <a:r>
              <a:rPr lang="en-US" sz="2300" b="0" dirty="0" err="1">
                <a:solidFill>
                  <a:srgbClr val="292929"/>
                </a:solidFill>
                <a:effectLst/>
                <a:latin typeface="Consolas" panose="020B0609020204030204" pitchFamily="49" charset="0"/>
              </a:rPr>
              <a:t>.</a:t>
            </a:r>
            <a:r>
              <a:rPr lang="en-US" sz="2300" b="0" dirty="0" err="1">
                <a:solidFill>
                  <a:srgbClr val="001080"/>
                </a:solidFill>
                <a:effectLst/>
                <a:latin typeface="Consolas" panose="020B0609020204030204" pitchFamily="49" charset="0"/>
              </a:rPr>
              <a:t>program</a:t>
            </a:r>
            <a:r>
              <a:rPr lang="en-US" sz="2300" b="0" dirty="0">
                <a:solidFill>
                  <a:srgbClr val="292929"/>
                </a:solidFill>
                <a:effectLst/>
                <a:latin typeface="Consolas" panose="020B0609020204030204" pitchFamily="49" charset="0"/>
              </a:rPr>
              <a:t>, </a:t>
            </a:r>
            <a:r>
              <a:rPr lang="en-US" sz="2300" b="0" dirty="0">
                <a:solidFill>
                  <a:srgbClr val="0F4A85"/>
                </a:solidFill>
                <a:effectLst/>
                <a:latin typeface="Consolas" panose="020B0609020204030204" pitchFamily="49" charset="0"/>
              </a:rPr>
              <a:t>'</a:t>
            </a:r>
            <a:r>
              <a:rPr lang="en-US" sz="2300" b="0" dirty="0" err="1">
                <a:solidFill>
                  <a:srgbClr val="0F4A85"/>
                </a:solidFill>
                <a:effectLst/>
                <a:latin typeface="Consolas" panose="020B0609020204030204" pitchFamily="49" charset="0"/>
              </a:rPr>
              <a:t>u_xformMatrix</a:t>
            </a:r>
            <a:r>
              <a:rPr lang="en-US" sz="2300" b="0" dirty="0">
                <a:solidFill>
                  <a:srgbClr val="0F4A85"/>
                </a:solidFill>
                <a:effectLst/>
                <a:latin typeface="Consolas" panose="020B0609020204030204" pitchFamily="49" charset="0"/>
              </a:rPr>
              <a:t>’</a:t>
            </a:r>
            <a:r>
              <a:rPr lang="en-US" sz="2300" b="0" dirty="0">
                <a:solidFill>
                  <a:srgbClr val="292929"/>
                </a:solidFill>
                <a:effectLst/>
                <a:latin typeface="Consolas" panose="020B0609020204030204" pitchFamily="49" charset="0"/>
              </a:rPr>
              <a:t>);</a:t>
            </a:r>
          </a:p>
          <a:p>
            <a:r>
              <a:rPr lang="en-US" sz="2300" dirty="0">
                <a:solidFill>
                  <a:srgbClr val="292929"/>
                </a:solidFill>
                <a:latin typeface="Consolas" panose="020B0609020204030204" pitchFamily="49" charset="0"/>
              </a:rPr>
              <a:t>  </a:t>
            </a:r>
            <a:r>
              <a:rPr lang="en-US" sz="2400" b="0" dirty="0">
                <a:solidFill>
                  <a:srgbClr val="001080"/>
                </a:solidFill>
                <a:effectLst/>
                <a:latin typeface="Consolas" panose="020B0609020204030204" pitchFamily="49" charset="0"/>
              </a:rPr>
              <a:t>gl</a:t>
            </a:r>
            <a:r>
              <a:rPr lang="en-US" sz="2400" b="0" dirty="0">
                <a:solidFill>
                  <a:srgbClr val="292929"/>
                </a:solidFill>
                <a:effectLst/>
                <a:latin typeface="Consolas" panose="020B0609020204030204" pitchFamily="49" charset="0"/>
              </a:rPr>
              <a:t>.</a:t>
            </a:r>
            <a:r>
              <a:rPr lang="en-US" sz="2400" b="0" dirty="0">
                <a:solidFill>
                  <a:srgbClr val="5E2CBC"/>
                </a:solidFill>
                <a:effectLst/>
                <a:latin typeface="Consolas" panose="020B0609020204030204" pitchFamily="49" charset="0"/>
              </a:rPr>
              <a:t>uniformMatrix4fv</a:t>
            </a:r>
            <a:r>
              <a:rPr lang="en-US" sz="2400" b="0" dirty="0">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u_xformMatrix</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false</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xformMatrix</a:t>
            </a:r>
            <a:r>
              <a:rPr lang="en-US" sz="2400" b="0" dirty="0">
                <a:solidFill>
                  <a:srgbClr val="292929"/>
                </a:solidFill>
                <a:effectLst/>
                <a:latin typeface="Consolas" panose="020B0609020204030204" pitchFamily="49" charset="0"/>
              </a:rPr>
              <a:t>);</a:t>
            </a:r>
            <a:endParaRPr lang="en-US" sz="2300" b="0" dirty="0">
              <a:solidFill>
                <a:srgbClr val="292929"/>
              </a:solidFill>
              <a:effectLst/>
              <a:latin typeface="Consolas" panose="020B0609020204030204" pitchFamily="49" charset="0"/>
            </a:endParaRPr>
          </a:p>
          <a:p>
            <a:r>
              <a:rPr lang="en-US" sz="2300" dirty="0">
                <a:solidFill>
                  <a:srgbClr val="292929"/>
                </a:solidFill>
                <a:latin typeface="Consolas" panose="020B0609020204030204" pitchFamily="49" charset="0"/>
              </a:rPr>
              <a:t>}</a:t>
            </a:r>
            <a:endParaRPr lang="en-US" sz="2300" b="0" dirty="0">
              <a:solidFill>
                <a:srgbClr val="292929"/>
              </a:solidFill>
              <a:effectLst/>
              <a:latin typeface="Consolas" panose="020B0609020204030204" pitchFamily="49" charset="0"/>
            </a:endParaRPr>
          </a:p>
          <a:p>
            <a:endParaRPr lang="en-US" sz="2200"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128583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688E-F1FF-4F56-B821-DC7E7A75BF30}"/>
              </a:ext>
            </a:extLst>
          </p:cNvPr>
          <p:cNvSpPr txBox="1"/>
          <p:nvPr/>
        </p:nvSpPr>
        <p:spPr>
          <a:xfrm>
            <a:off x="764087" y="484094"/>
            <a:ext cx="11212759" cy="4124206"/>
          </a:xfrm>
          <a:prstGeom prst="rect">
            <a:avLst/>
          </a:prstGeom>
          <a:noFill/>
        </p:spPr>
        <p:txBody>
          <a:bodyPr wrap="square" rtlCol="0">
            <a:spAutoFit/>
          </a:bodyPr>
          <a:lstStyle/>
          <a:p>
            <a:r>
              <a:rPr lang="en-US" sz="2400" b="0" dirty="0">
                <a:solidFill>
                  <a:srgbClr val="515151"/>
                </a:solidFill>
                <a:effectLst/>
                <a:latin typeface="Consolas" panose="020B0609020204030204" pitchFamily="49" charset="0"/>
              </a:rPr>
              <a:t>// TranslatedTriangle.js (c) 2012 </a:t>
            </a:r>
            <a:r>
              <a:rPr lang="en-US" sz="2400" b="0" dirty="0" err="1">
                <a:solidFill>
                  <a:srgbClr val="515151"/>
                </a:solidFill>
                <a:effectLst/>
                <a:latin typeface="Consolas" panose="020B0609020204030204" pitchFamily="49" charset="0"/>
              </a:rPr>
              <a:t>matsuda</a:t>
            </a:r>
            <a:endParaRPr lang="en-US" sz="2400" b="0" dirty="0">
              <a:solidFill>
                <a:srgbClr val="292929"/>
              </a:solidFill>
              <a:effectLst/>
              <a:latin typeface="Consolas" panose="020B0609020204030204" pitchFamily="49" charset="0"/>
            </a:endParaRPr>
          </a:p>
          <a:p>
            <a:r>
              <a:rPr lang="en-US" sz="2400" b="0" dirty="0">
                <a:solidFill>
                  <a:srgbClr val="515151"/>
                </a:solidFill>
                <a:effectLst/>
                <a:latin typeface="Consolas" panose="020B0609020204030204" pitchFamily="49" charset="0"/>
              </a:rPr>
              <a:t>// Vertex shader program</a:t>
            </a:r>
            <a:endParaRPr lang="en-US" sz="2400" b="0" dirty="0">
              <a:solidFill>
                <a:srgbClr val="292929"/>
              </a:solidFill>
              <a:effectLst/>
              <a:latin typeface="Consolas" panose="020B0609020204030204" pitchFamily="49" charset="0"/>
            </a:endParaRPr>
          </a:p>
          <a:p>
            <a:r>
              <a:rPr lang="en-US" sz="2400" b="0" dirty="0">
                <a:solidFill>
                  <a:srgbClr val="0F4A85"/>
                </a:solidFill>
                <a:effectLst/>
                <a:latin typeface="Consolas" panose="020B0609020204030204" pitchFamily="49" charset="0"/>
              </a:rPr>
              <a:t>var</a:t>
            </a:r>
            <a:r>
              <a:rPr lang="en-US" sz="2400" b="0" dirty="0">
                <a:solidFill>
                  <a:srgbClr val="292929"/>
                </a:solidFill>
                <a:effectLst/>
                <a:latin typeface="Consolas" panose="020B0609020204030204" pitchFamily="49" charset="0"/>
              </a:rPr>
              <a:t> </a:t>
            </a:r>
            <a:r>
              <a:rPr lang="en-US" sz="2400" b="0" dirty="0">
                <a:solidFill>
                  <a:srgbClr val="02715D"/>
                </a:solidFill>
                <a:effectLst/>
                <a:latin typeface="Consolas" panose="020B0609020204030204" pitchFamily="49" charset="0"/>
              </a:rPr>
              <a:t>VSHADER_SOURCE</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'attribute vec4 </a:t>
            </a:r>
            <a:r>
              <a:rPr lang="en-US" sz="2400" b="0" dirty="0" err="1">
                <a:solidFill>
                  <a:srgbClr val="0F4A85"/>
                </a:solidFill>
                <a:effectLst/>
                <a:latin typeface="Consolas" panose="020B0609020204030204" pitchFamily="49" charset="0"/>
              </a:rPr>
              <a:t>a_Position</a:t>
            </a:r>
            <a:r>
              <a:rPr lang="en-US" sz="2400" b="0" dirty="0">
                <a:solidFill>
                  <a:srgbClr val="0F4A85"/>
                </a:solidFill>
                <a:effectLst/>
                <a:latin typeface="Consolas" panose="020B0609020204030204" pitchFamily="49" charset="0"/>
              </a:rPr>
              <a:t>;</a:t>
            </a:r>
            <a:r>
              <a:rPr lang="en-US" sz="2400" b="0" dirty="0">
                <a:solidFill>
                  <a:srgbClr val="EE0000"/>
                </a:solidFill>
                <a:effectLst/>
                <a:latin typeface="Consolas" panose="020B0609020204030204" pitchFamily="49" charset="0"/>
              </a:rPr>
              <a:t>\n</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'uniform vec4 </a:t>
            </a:r>
            <a:r>
              <a:rPr lang="en-US" sz="2400" b="0" dirty="0" err="1">
                <a:solidFill>
                  <a:srgbClr val="0F4A85"/>
                </a:solidFill>
                <a:effectLst/>
                <a:latin typeface="Consolas" panose="020B0609020204030204" pitchFamily="49" charset="0"/>
              </a:rPr>
              <a:t>u_Translation</a:t>
            </a:r>
            <a:r>
              <a:rPr lang="en-US" sz="2400" b="0" dirty="0">
                <a:solidFill>
                  <a:srgbClr val="0F4A85"/>
                </a:solidFill>
                <a:effectLst/>
                <a:latin typeface="Consolas" panose="020B0609020204030204" pitchFamily="49" charset="0"/>
              </a:rPr>
              <a:t>;</a:t>
            </a:r>
            <a:r>
              <a:rPr lang="en-US" sz="2400" b="0" dirty="0">
                <a:solidFill>
                  <a:srgbClr val="EE0000"/>
                </a:solidFill>
                <a:effectLst/>
                <a:latin typeface="Consolas" panose="020B0609020204030204" pitchFamily="49" charset="0"/>
              </a:rPr>
              <a:t>\n</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'void main() {</a:t>
            </a:r>
            <a:r>
              <a:rPr lang="en-US" sz="2400" b="0" dirty="0">
                <a:solidFill>
                  <a:srgbClr val="EE0000"/>
                </a:solidFill>
                <a:effectLst/>
                <a:latin typeface="Consolas" panose="020B0609020204030204" pitchFamily="49" charset="0"/>
              </a:rPr>
              <a:t>\n</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  </a:t>
            </a:r>
            <a:r>
              <a:rPr lang="en-US" sz="2400" b="0" dirty="0" err="1">
                <a:solidFill>
                  <a:srgbClr val="0F4A85"/>
                </a:solidFill>
                <a:effectLst/>
                <a:latin typeface="Consolas" panose="020B0609020204030204" pitchFamily="49" charset="0"/>
              </a:rPr>
              <a:t>gl_Position</a:t>
            </a:r>
            <a:r>
              <a:rPr lang="en-US" sz="2400" b="0" dirty="0">
                <a:solidFill>
                  <a:srgbClr val="0F4A85"/>
                </a:solidFill>
                <a:effectLst/>
                <a:latin typeface="Consolas" panose="020B0609020204030204" pitchFamily="49" charset="0"/>
              </a:rPr>
              <a:t> = </a:t>
            </a:r>
            <a:r>
              <a:rPr lang="en-US" sz="2400" b="0" dirty="0" err="1">
                <a:solidFill>
                  <a:srgbClr val="0F4A85"/>
                </a:solidFill>
                <a:effectLst/>
                <a:latin typeface="Consolas" panose="020B0609020204030204" pitchFamily="49" charset="0"/>
              </a:rPr>
              <a:t>a_Position</a:t>
            </a:r>
            <a:r>
              <a:rPr lang="en-US" sz="2400" b="0" dirty="0">
                <a:solidFill>
                  <a:srgbClr val="0F4A85"/>
                </a:solidFill>
                <a:effectLst/>
                <a:latin typeface="Consolas" panose="020B0609020204030204" pitchFamily="49" charset="0"/>
              </a:rPr>
              <a:t> + </a:t>
            </a:r>
            <a:r>
              <a:rPr lang="en-US" sz="2400" b="0" dirty="0" err="1">
                <a:solidFill>
                  <a:srgbClr val="0F4A85"/>
                </a:solidFill>
                <a:effectLst/>
                <a:latin typeface="Consolas" panose="020B0609020204030204" pitchFamily="49" charset="0"/>
              </a:rPr>
              <a:t>u_Translation</a:t>
            </a:r>
            <a:r>
              <a:rPr lang="en-US" sz="2400" b="0" dirty="0">
                <a:solidFill>
                  <a:srgbClr val="0F4A85"/>
                </a:solidFill>
                <a:effectLst/>
                <a:latin typeface="Consolas" panose="020B0609020204030204" pitchFamily="49" charset="0"/>
              </a:rPr>
              <a:t>;</a:t>
            </a:r>
            <a:r>
              <a:rPr lang="en-US" sz="2400" b="0" dirty="0">
                <a:solidFill>
                  <a:srgbClr val="EE0000"/>
                </a:solidFill>
                <a:effectLst/>
                <a:latin typeface="Consolas" panose="020B0609020204030204" pitchFamily="49" charset="0"/>
              </a:rPr>
              <a:t>\n</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a:t>
            </a:r>
            <a:r>
              <a:rPr lang="en-US" sz="2400" b="0" dirty="0">
                <a:solidFill>
                  <a:srgbClr val="EE0000"/>
                </a:solidFill>
                <a:effectLst/>
                <a:latin typeface="Consolas" panose="020B0609020204030204" pitchFamily="49" charset="0"/>
              </a:rPr>
              <a:t>\n</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a:t>
            </a:r>
          </a:p>
          <a:p>
            <a:br>
              <a:rPr lang="en-US" sz="2400" b="0" dirty="0">
                <a:solidFill>
                  <a:srgbClr val="292929"/>
                </a:solidFill>
                <a:effectLst/>
                <a:latin typeface="Consolas" panose="020B0609020204030204" pitchFamily="49" charset="0"/>
              </a:rPr>
            </a:br>
            <a:endParaRPr lang="en-US" sz="2400" b="0" dirty="0">
              <a:solidFill>
                <a:srgbClr val="292929"/>
              </a:solidFill>
              <a:effectLst/>
              <a:latin typeface="Consolas" panose="020B0609020204030204" pitchFamily="49" charset="0"/>
            </a:endParaRPr>
          </a:p>
          <a:p>
            <a:endParaRPr lang="en-US" sz="2200"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103476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E040B7-F725-409E-A187-69CD77408EC8}"/>
              </a:ext>
            </a:extLst>
          </p:cNvPr>
          <p:cNvCxnSpPr>
            <a:cxnSpLocks/>
          </p:cNvCxnSpPr>
          <p:nvPr/>
        </p:nvCxnSpPr>
        <p:spPr>
          <a:xfrm flipV="1">
            <a:off x="4267200" y="3429000"/>
            <a:ext cx="2743200" cy="918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3FF8ED1-D4DD-4266-A3C0-DF26B2392A0D}"/>
              </a:ext>
            </a:extLst>
          </p:cNvPr>
          <p:cNvSpPr txBox="1"/>
          <p:nvPr/>
        </p:nvSpPr>
        <p:spPr>
          <a:xfrm>
            <a:off x="7030011" y="3124200"/>
            <a:ext cx="2196435" cy="461665"/>
          </a:xfrm>
          <a:prstGeom prst="rect">
            <a:avLst/>
          </a:prstGeom>
          <a:noFill/>
        </p:spPr>
        <p:txBody>
          <a:bodyPr wrap="none" rtlCol="0">
            <a:spAutoFit/>
          </a:bodyPr>
          <a:lstStyle/>
          <a:p>
            <a:r>
              <a:rPr lang="en-US" sz="2400" dirty="0"/>
              <a:t>P = (x, y) = Q + R</a:t>
            </a:r>
          </a:p>
        </p:txBody>
      </p:sp>
      <p:sp>
        <p:nvSpPr>
          <p:cNvPr id="27" name="Oval 26">
            <a:extLst>
              <a:ext uri="{FF2B5EF4-FFF2-40B4-BE49-F238E27FC236}">
                <a16:creationId xmlns:a16="http://schemas.microsoft.com/office/drawing/2014/main" id="{9B377D15-C5ED-4949-B0AF-21540FDB0405}"/>
              </a:ext>
            </a:extLst>
          </p:cNvPr>
          <p:cNvSpPr/>
          <p:nvPr/>
        </p:nvSpPr>
        <p:spPr>
          <a:xfrm>
            <a:off x="6976118" y="3387090"/>
            <a:ext cx="72382" cy="800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0AFA0D-B0DA-4E5C-A196-34A877AE4F68}"/>
              </a:ext>
            </a:extLst>
          </p:cNvPr>
          <p:cNvCxnSpPr>
            <a:cxnSpLocks/>
          </p:cNvCxnSpPr>
          <p:nvPr/>
        </p:nvCxnSpPr>
        <p:spPr>
          <a:xfrm>
            <a:off x="7010400"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F688E8-7320-47A5-A7A6-D5163665499B}"/>
              </a:ext>
            </a:extLst>
          </p:cNvPr>
          <p:cNvSpPr txBox="1"/>
          <p:nvPr/>
        </p:nvSpPr>
        <p:spPr>
          <a:xfrm>
            <a:off x="6531689" y="4358640"/>
            <a:ext cx="1303562" cy="461665"/>
          </a:xfrm>
          <a:prstGeom prst="rect">
            <a:avLst/>
          </a:prstGeom>
          <a:noFill/>
        </p:spPr>
        <p:txBody>
          <a:bodyPr wrap="none" rtlCol="0">
            <a:spAutoFit/>
          </a:bodyPr>
          <a:lstStyle/>
          <a:p>
            <a:r>
              <a:rPr lang="en-US" sz="2400" dirty="0"/>
              <a:t>Q = (x, 0)</a:t>
            </a:r>
          </a:p>
        </p:txBody>
      </p:sp>
      <p:sp>
        <p:nvSpPr>
          <p:cNvPr id="22" name="TextBox 21">
            <a:extLst>
              <a:ext uri="{FF2B5EF4-FFF2-40B4-BE49-F238E27FC236}">
                <a16:creationId xmlns:a16="http://schemas.microsoft.com/office/drawing/2014/main" id="{0BF04887-4A4D-45A3-A297-EF9D37239082}"/>
              </a:ext>
            </a:extLst>
          </p:cNvPr>
          <p:cNvSpPr txBox="1"/>
          <p:nvPr/>
        </p:nvSpPr>
        <p:spPr>
          <a:xfrm>
            <a:off x="2956738" y="3156257"/>
            <a:ext cx="1269899" cy="461665"/>
          </a:xfrm>
          <a:prstGeom prst="rect">
            <a:avLst/>
          </a:prstGeom>
          <a:noFill/>
        </p:spPr>
        <p:txBody>
          <a:bodyPr wrap="none" rtlCol="0">
            <a:spAutoFit/>
          </a:bodyPr>
          <a:lstStyle/>
          <a:p>
            <a:pPr algn="r"/>
            <a:r>
              <a:rPr lang="en-US" sz="2400" dirty="0"/>
              <a:t>R = (0, y)</a:t>
            </a:r>
          </a:p>
        </p:txBody>
      </p: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13DA818-F21E-4514-AA4B-358D2AD8421E}"/>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16" name="TextBox 15">
            <a:extLst>
              <a:ext uri="{FF2B5EF4-FFF2-40B4-BE49-F238E27FC236}">
                <a16:creationId xmlns:a16="http://schemas.microsoft.com/office/drawing/2014/main" id="{F2DC8D71-2A83-4D83-A26E-1F65A2ECC4B4}"/>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983545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688E-F1FF-4F56-B821-DC7E7A75BF30}"/>
              </a:ext>
            </a:extLst>
          </p:cNvPr>
          <p:cNvSpPr txBox="1"/>
          <p:nvPr/>
        </p:nvSpPr>
        <p:spPr>
          <a:xfrm>
            <a:off x="764087" y="484094"/>
            <a:ext cx="11212759" cy="5601533"/>
          </a:xfrm>
          <a:prstGeom prst="rect">
            <a:avLst/>
          </a:prstGeom>
          <a:noFill/>
        </p:spPr>
        <p:txBody>
          <a:bodyPr wrap="square" rtlCol="0">
            <a:spAutoFit/>
          </a:bodyPr>
          <a:lstStyle/>
          <a:p>
            <a:r>
              <a:rPr lang="en-US" sz="2400" b="0" dirty="0">
                <a:solidFill>
                  <a:srgbClr val="515151"/>
                </a:solidFill>
                <a:effectLst/>
                <a:latin typeface="Consolas" panose="020B0609020204030204" pitchFamily="49" charset="0"/>
              </a:rPr>
              <a:t>// The translation distance for x, y, and z direction</a:t>
            </a:r>
            <a:endParaRPr lang="en-US" sz="2400" b="0" dirty="0">
              <a:solidFill>
                <a:srgbClr val="292929"/>
              </a:solidFill>
              <a:effectLst/>
              <a:latin typeface="Consolas" panose="020B0609020204030204" pitchFamily="49" charset="0"/>
            </a:endParaRPr>
          </a:p>
          <a:p>
            <a:r>
              <a:rPr lang="en-US" sz="2400" b="0" dirty="0">
                <a:solidFill>
                  <a:srgbClr val="0F4A85"/>
                </a:solidFill>
                <a:effectLst/>
                <a:latin typeface="Consolas" panose="020B0609020204030204" pitchFamily="49" charset="0"/>
              </a:rPr>
              <a:t>var</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Tx</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0.5</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Ty</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0.5</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Tz</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0.0</a:t>
            </a:r>
            <a:r>
              <a:rPr lang="en-US" sz="2400" b="0" dirty="0">
                <a:solidFill>
                  <a:srgbClr val="292929"/>
                </a:solidFill>
                <a:effectLst/>
                <a:latin typeface="Consolas" panose="020B0609020204030204" pitchFamily="49" charset="0"/>
              </a:rPr>
              <a:t>;</a:t>
            </a:r>
          </a:p>
          <a:p>
            <a:br>
              <a:rPr lang="en-US" sz="2400" b="0" dirty="0">
                <a:solidFill>
                  <a:srgbClr val="292929"/>
                </a:solidFill>
                <a:effectLst/>
                <a:latin typeface="Consolas" panose="020B0609020204030204" pitchFamily="49" charset="0"/>
              </a:rPr>
            </a:br>
            <a:r>
              <a:rPr lang="en-US" sz="2400" b="0" dirty="0">
                <a:solidFill>
                  <a:srgbClr val="0F4A85"/>
                </a:solidFill>
                <a:effectLst/>
                <a:latin typeface="Consolas" panose="020B0609020204030204" pitchFamily="49" charset="0"/>
              </a:rPr>
              <a:t>function</a:t>
            </a:r>
            <a:r>
              <a:rPr lang="en-US" sz="2400" b="0" dirty="0">
                <a:solidFill>
                  <a:srgbClr val="292929"/>
                </a:solidFill>
                <a:effectLst/>
                <a:latin typeface="Consolas" panose="020B0609020204030204" pitchFamily="49" charset="0"/>
              </a:rPr>
              <a:t> </a:t>
            </a:r>
            <a:r>
              <a:rPr lang="en-US" sz="2400" b="0" dirty="0">
                <a:solidFill>
                  <a:srgbClr val="5E2CBC"/>
                </a:solidFill>
                <a:effectLst/>
                <a:latin typeface="Consolas" panose="020B0609020204030204" pitchFamily="49" charset="0"/>
              </a:rPr>
              <a:t>main</a:t>
            </a:r>
            <a:r>
              <a:rPr lang="en-US" sz="2400" b="0" dirty="0">
                <a:solidFill>
                  <a:srgbClr val="292929"/>
                </a:solidFill>
                <a:effectLst/>
                <a:latin typeface="Consolas" panose="020B0609020204030204" pitchFamily="49" charset="0"/>
              </a:rPr>
              <a:t>() {</a:t>
            </a:r>
          </a:p>
          <a:p>
            <a:r>
              <a:rPr lang="en-US" sz="2400" b="0" dirty="0">
                <a:solidFill>
                  <a:srgbClr val="292929"/>
                </a:solidFill>
                <a:effectLst/>
                <a:latin typeface="Consolas" panose="020B0609020204030204" pitchFamily="49" charset="0"/>
              </a:rPr>
              <a:t>  </a:t>
            </a:r>
            <a:r>
              <a:rPr lang="en-US" sz="2400" b="0" dirty="0">
                <a:solidFill>
                  <a:srgbClr val="515151"/>
                </a:solidFill>
                <a:effectLst/>
                <a:latin typeface="Consolas" panose="020B0609020204030204" pitchFamily="49" charset="0"/>
              </a:rPr>
              <a:t>// Pass the translation distance to the vertex shader</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var</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u_Translation</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gl</a:t>
            </a:r>
            <a:r>
              <a:rPr lang="en-US" sz="2400" b="0" dirty="0" err="1">
                <a:solidFill>
                  <a:srgbClr val="292929"/>
                </a:solidFill>
                <a:effectLst/>
                <a:latin typeface="Consolas" panose="020B0609020204030204" pitchFamily="49" charset="0"/>
              </a:rPr>
              <a:t>.</a:t>
            </a:r>
            <a:r>
              <a:rPr lang="en-US" sz="2400" b="0" dirty="0" err="1">
                <a:solidFill>
                  <a:srgbClr val="5E2CBC"/>
                </a:solidFill>
                <a:effectLst/>
                <a:latin typeface="Consolas" panose="020B0609020204030204" pitchFamily="49" charset="0"/>
              </a:rPr>
              <a:t>getUniformLocation</a:t>
            </a:r>
            <a:r>
              <a:rPr lang="en-US" sz="2400" b="0" dirty="0">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gl</a:t>
            </a:r>
            <a:r>
              <a:rPr lang="en-US" sz="2400" b="0" dirty="0" err="1">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program</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a:t>
            </a:r>
            <a:r>
              <a:rPr lang="en-US" sz="2400" b="0" dirty="0" err="1">
                <a:solidFill>
                  <a:srgbClr val="0F4A85"/>
                </a:solidFill>
                <a:effectLst/>
                <a:latin typeface="Consolas" panose="020B0609020204030204" pitchFamily="49" charset="0"/>
              </a:rPr>
              <a:t>u_Translation</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gl</a:t>
            </a:r>
            <a:r>
              <a:rPr lang="en-US" sz="2400" b="0" dirty="0">
                <a:solidFill>
                  <a:srgbClr val="292929"/>
                </a:solidFill>
                <a:effectLst/>
                <a:latin typeface="Consolas" panose="020B0609020204030204" pitchFamily="49" charset="0"/>
              </a:rPr>
              <a:t>.</a:t>
            </a:r>
            <a:r>
              <a:rPr lang="en-US" sz="2400" b="0" dirty="0">
                <a:solidFill>
                  <a:srgbClr val="5E2CBC"/>
                </a:solidFill>
                <a:effectLst/>
                <a:latin typeface="Consolas" panose="020B0609020204030204" pitchFamily="49" charset="0"/>
              </a:rPr>
              <a:t>uniform4f</a:t>
            </a:r>
            <a:r>
              <a:rPr lang="en-US" sz="2400" b="0" dirty="0">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u_Translation</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Tx</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Ty</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Tz</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0.0</a:t>
            </a:r>
            <a:r>
              <a:rPr lang="en-US" sz="2400" b="0" dirty="0">
                <a:solidFill>
                  <a:srgbClr val="292929"/>
                </a:solidFill>
                <a:effectLst/>
                <a:latin typeface="Consolas" panose="020B0609020204030204" pitchFamily="49" charset="0"/>
              </a:rPr>
              <a:t>);</a:t>
            </a:r>
          </a:p>
          <a:p>
            <a:r>
              <a:rPr lang="en-US" sz="2400" dirty="0">
                <a:solidFill>
                  <a:srgbClr val="292929"/>
                </a:solidFill>
                <a:latin typeface="Consolas" panose="020B0609020204030204" pitchFamily="49" charset="0"/>
              </a:rPr>
              <a:t>...</a:t>
            </a:r>
          </a:p>
          <a:p>
            <a:r>
              <a:rPr lang="pt-BR" sz="2400" b="0" dirty="0">
                <a:solidFill>
                  <a:srgbClr val="292929"/>
                </a:solidFill>
                <a:effectLst/>
                <a:latin typeface="Consolas" panose="020B0609020204030204" pitchFamily="49" charset="0"/>
              </a:rPr>
              <a:t>  </a:t>
            </a:r>
            <a:r>
              <a:rPr lang="pt-BR" sz="2400" b="0" dirty="0">
                <a:solidFill>
                  <a:srgbClr val="001080"/>
                </a:solidFill>
                <a:effectLst/>
                <a:latin typeface="Consolas" panose="020B0609020204030204" pitchFamily="49" charset="0"/>
              </a:rPr>
              <a:t>gl</a:t>
            </a:r>
            <a:r>
              <a:rPr lang="pt-BR" sz="2400" b="0" dirty="0">
                <a:solidFill>
                  <a:srgbClr val="292929"/>
                </a:solidFill>
                <a:effectLst/>
                <a:latin typeface="Consolas" panose="020B0609020204030204" pitchFamily="49" charset="0"/>
              </a:rPr>
              <a:t>.</a:t>
            </a:r>
            <a:r>
              <a:rPr lang="pt-BR" sz="2400" b="0" dirty="0">
                <a:solidFill>
                  <a:srgbClr val="5E2CBC"/>
                </a:solidFill>
                <a:effectLst/>
                <a:latin typeface="Consolas" panose="020B0609020204030204" pitchFamily="49" charset="0"/>
              </a:rPr>
              <a:t>drawArrays</a:t>
            </a:r>
            <a:r>
              <a:rPr lang="pt-BR" sz="2400" b="0" dirty="0">
                <a:solidFill>
                  <a:srgbClr val="292929"/>
                </a:solidFill>
                <a:effectLst/>
                <a:latin typeface="Consolas" panose="020B0609020204030204" pitchFamily="49" charset="0"/>
              </a:rPr>
              <a:t>(</a:t>
            </a:r>
            <a:r>
              <a:rPr lang="pt-BR" sz="2400" b="0" dirty="0">
                <a:solidFill>
                  <a:srgbClr val="001080"/>
                </a:solidFill>
                <a:effectLst/>
                <a:latin typeface="Consolas" panose="020B0609020204030204" pitchFamily="49" charset="0"/>
              </a:rPr>
              <a:t>gl</a:t>
            </a:r>
            <a:r>
              <a:rPr lang="pt-BR" sz="2400" b="0" dirty="0">
                <a:solidFill>
                  <a:srgbClr val="292929"/>
                </a:solidFill>
                <a:effectLst/>
                <a:latin typeface="Consolas" panose="020B0609020204030204" pitchFamily="49" charset="0"/>
              </a:rPr>
              <a:t>.</a:t>
            </a:r>
            <a:r>
              <a:rPr lang="pt-BR" sz="2400" b="0" dirty="0">
                <a:solidFill>
                  <a:srgbClr val="02715D"/>
                </a:solidFill>
                <a:effectLst/>
                <a:latin typeface="Consolas" panose="020B0609020204030204" pitchFamily="49" charset="0"/>
              </a:rPr>
              <a:t>TRIANGLES</a:t>
            </a:r>
            <a:r>
              <a:rPr lang="pt-BR" sz="2400" b="0" dirty="0">
                <a:solidFill>
                  <a:srgbClr val="292929"/>
                </a:solidFill>
                <a:effectLst/>
                <a:latin typeface="Consolas" panose="020B0609020204030204" pitchFamily="49" charset="0"/>
              </a:rPr>
              <a:t>, </a:t>
            </a:r>
            <a:r>
              <a:rPr lang="pt-BR" sz="2400" b="0" dirty="0">
                <a:solidFill>
                  <a:srgbClr val="096D48"/>
                </a:solidFill>
                <a:effectLst/>
                <a:latin typeface="Consolas" panose="020B0609020204030204" pitchFamily="49" charset="0"/>
              </a:rPr>
              <a:t>0</a:t>
            </a:r>
            <a:r>
              <a:rPr lang="pt-BR" sz="2400" b="0" dirty="0">
                <a:solidFill>
                  <a:srgbClr val="292929"/>
                </a:solidFill>
                <a:effectLst/>
                <a:latin typeface="Consolas" panose="020B0609020204030204" pitchFamily="49" charset="0"/>
              </a:rPr>
              <a:t>, </a:t>
            </a:r>
            <a:r>
              <a:rPr lang="pt-BR" sz="2400" b="0" dirty="0">
                <a:solidFill>
                  <a:srgbClr val="001080"/>
                </a:solidFill>
                <a:effectLst/>
                <a:latin typeface="Consolas" panose="020B0609020204030204" pitchFamily="49" charset="0"/>
              </a:rPr>
              <a:t>n</a:t>
            </a:r>
            <a:r>
              <a:rPr lang="pt-BR" sz="2400" b="0" dirty="0">
                <a:solidFill>
                  <a:srgbClr val="292929"/>
                </a:solidFill>
                <a:effectLst/>
                <a:latin typeface="Consolas" panose="020B0609020204030204" pitchFamily="49" charset="0"/>
              </a:rPr>
              <a:t>);</a:t>
            </a:r>
          </a:p>
          <a:p>
            <a:r>
              <a:rPr lang="pt-BR" sz="2400" b="0" dirty="0">
                <a:solidFill>
                  <a:srgbClr val="292929"/>
                </a:solidFill>
                <a:effectLst/>
                <a:latin typeface="Consolas" panose="020B0609020204030204" pitchFamily="49" charset="0"/>
              </a:rPr>
              <a:t>}</a:t>
            </a:r>
          </a:p>
          <a:p>
            <a:endParaRPr lang="en-US" sz="2400" b="0" dirty="0">
              <a:solidFill>
                <a:srgbClr val="292929"/>
              </a:solidFill>
              <a:effectLst/>
              <a:latin typeface="Consolas" panose="020B0609020204030204" pitchFamily="49" charset="0"/>
            </a:endParaRPr>
          </a:p>
          <a:p>
            <a:br>
              <a:rPr lang="en-US" sz="2400" b="0" dirty="0">
                <a:solidFill>
                  <a:srgbClr val="292929"/>
                </a:solidFill>
                <a:effectLst/>
                <a:latin typeface="Consolas" panose="020B0609020204030204" pitchFamily="49" charset="0"/>
              </a:rPr>
            </a:br>
            <a:endParaRPr lang="en-US" sz="2400" b="0" dirty="0">
              <a:solidFill>
                <a:srgbClr val="292929"/>
              </a:solidFill>
              <a:effectLst/>
              <a:latin typeface="Consolas" panose="020B0609020204030204" pitchFamily="49" charset="0"/>
            </a:endParaRPr>
          </a:p>
          <a:p>
            <a:endParaRPr lang="en-US" sz="2200"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1069083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688E-F1FF-4F56-B821-DC7E7A75BF30}"/>
              </a:ext>
            </a:extLst>
          </p:cNvPr>
          <p:cNvSpPr txBox="1"/>
          <p:nvPr/>
        </p:nvSpPr>
        <p:spPr>
          <a:xfrm>
            <a:off x="764087" y="484094"/>
            <a:ext cx="11212759" cy="4862870"/>
          </a:xfrm>
          <a:prstGeom prst="rect">
            <a:avLst/>
          </a:prstGeom>
          <a:noFill/>
        </p:spPr>
        <p:txBody>
          <a:bodyPr wrap="square" rtlCol="0">
            <a:spAutoFit/>
          </a:bodyPr>
          <a:lstStyle/>
          <a:p>
            <a:r>
              <a:rPr lang="en-US" sz="2400" b="0" dirty="0">
                <a:solidFill>
                  <a:srgbClr val="515151"/>
                </a:solidFill>
                <a:effectLst/>
                <a:latin typeface="Consolas" panose="020B0609020204030204" pitchFamily="49" charset="0"/>
              </a:rPr>
              <a:t>// TranslatedTriangleMatrix.js (c) 2012 Matsuda</a:t>
            </a:r>
          </a:p>
          <a:p>
            <a:r>
              <a:rPr lang="en-US" sz="2400" dirty="0">
                <a:solidFill>
                  <a:srgbClr val="515151"/>
                </a:solidFill>
                <a:latin typeface="Consolas" panose="020B0609020204030204" pitchFamily="49" charset="0"/>
              </a:rPr>
              <a:t>//</a:t>
            </a:r>
            <a:r>
              <a:rPr lang="en-US" sz="2400" b="0" dirty="0">
                <a:solidFill>
                  <a:srgbClr val="515151"/>
                </a:solidFill>
                <a:effectLst/>
                <a:latin typeface="Consolas" panose="020B0609020204030204" pitchFamily="49" charset="0"/>
              </a:rPr>
              <a:t> modified by Nelson Max</a:t>
            </a:r>
            <a:endParaRPr lang="en-US" sz="2400" b="0" dirty="0">
              <a:solidFill>
                <a:srgbClr val="292929"/>
              </a:solidFill>
              <a:effectLst/>
              <a:latin typeface="Consolas" panose="020B0609020204030204" pitchFamily="49" charset="0"/>
            </a:endParaRPr>
          </a:p>
          <a:p>
            <a:r>
              <a:rPr lang="en-US" sz="2400" b="0" dirty="0">
                <a:solidFill>
                  <a:srgbClr val="515151"/>
                </a:solidFill>
                <a:effectLst/>
                <a:latin typeface="Consolas" panose="020B0609020204030204" pitchFamily="49" charset="0"/>
              </a:rPr>
              <a:t>// Vertex shader program</a:t>
            </a:r>
            <a:endParaRPr lang="en-US" sz="2400" b="0" dirty="0">
              <a:solidFill>
                <a:srgbClr val="292929"/>
              </a:solidFill>
              <a:effectLst/>
              <a:latin typeface="Consolas" panose="020B0609020204030204" pitchFamily="49" charset="0"/>
            </a:endParaRPr>
          </a:p>
          <a:p>
            <a:r>
              <a:rPr lang="en-US" sz="2400" b="0" dirty="0">
                <a:solidFill>
                  <a:srgbClr val="0F4A85"/>
                </a:solidFill>
                <a:effectLst/>
                <a:latin typeface="Consolas" panose="020B0609020204030204" pitchFamily="49" charset="0"/>
              </a:rPr>
              <a:t>var</a:t>
            </a:r>
            <a:r>
              <a:rPr lang="en-US" sz="2400" b="0" dirty="0">
                <a:solidFill>
                  <a:srgbClr val="292929"/>
                </a:solidFill>
                <a:effectLst/>
                <a:latin typeface="Consolas" panose="020B0609020204030204" pitchFamily="49" charset="0"/>
              </a:rPr>
              <a:t> </a:t>
            </a:r>
            <a:r>
              <a:rPr lang="en-US" sz="2400" b="0" dirty="0">
                <a:solidFill>
                  <a:srgbClr val="02715D"/>
                </a:solidFill>
                <a:effectLst/>
                <a:latin typeface="Consolas" panose="020B0609020204030204" pitchFamily="49" charset="0"/>
              </a:rPr>
              <a:t>VSHADER_SOURCE</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'attribute vec4 </a:t>
            </a:r>
            <a:r>
              <a:rPr lang="en-US" sz="2400" b="0" dirty="0" err="1">
                <a:solidFill>
                  <a:srgbClr val="0F4A85"/>
                </a:solidFill>
                <a:effectLst/>
                <a:latin typeface="Consolas" panose="020B0609020204030204" pitchFamily="49" charset="0"/>
              </a:rPr>
              <a:t>a_Position</a:t>
            </a:r>
            <a:r>
              <a:rPr lang="en-US" sz="2400" b="0" dirty="0">
                <a:solidFill>
                  <a:srgbClr val="0F4A85"/>
                </a:solidFill>
                <a:effectLst/>
                <a:latin typeface="Consolas" panose="020B0609020204030204" pitchFamily="49" charset="0"/>
              </a:rPr>
              <a:t>;</a:t>
            </a:r>
            <a:r>
              <a:rPr lang="en-US" sz="2400" b="0" dirty="0">
                <a:solidFill>
                  <a:srgbClr val="EE0000"/>
                </a:solidFill>
                <a:effectLst/>
                <a:latin typeface="Consolas" panose="020B0609020204030204" pitchFamily="49" charset="0"/>
              </a:rPr>
              <a:t>\n</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'uniform mat4 </a:t>
            </a:r>
            <a:r>
              <a:rPr lang="en-US" sz="2400" b="0" dirty="0" err="1">
                <a:solidFill>
                  <a:srgbClr val="0F4A85"/>
                </a:solidFill>
                <a:effectLst/>
                <a:latin typeface="Consolas" panose="020B0609020204030204" pitchFamily="49" charset="0"/>
              </a:rPr>
              <a:t>u_xformMatrix</a:t>
            </a:r>
            <a:r>
              <a:rPr lang="en-US" sz="2400" b="0" dirty="0">
                <a:solidFill>
                  <a:srgbClr val="0F4A85"/>
                </a:solidFill>
                <a:effectLst/>
                <a:latin typeface="Consolas" panose="020B0609020204030204" pitchFamily="49" charset="0"/>
              </a:rPr>
              <a:t>;</a:t>
            </a:r>
            <a:r>
              <a:rPr lang="en-US" sz="2400" b="0" dirty="0">
                <a:solidFill>
                  <a:srgbClr val="EE0000"/>
                </a:solidFill>
                <a:effectLst/>
                <a:latin typeface="Consolas" panose="020B0609020204030204" pitchFamily="49" charset="0"/>
              </a:rPr>
              <a:t>\n</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'void main() {</a:t>
            </a:r>
            <a:r>
              <a:rPr lang="en-US" sz="2400" b="0" dirty="0">
                <a:solidFill>
                  <a:srgbClr val="EE0000"/>
                </a:solidFill>
                <a:effectLst/>
                <a:latin typeface="Consolas" panose="020B0609020204030204" pitchFamily="49" charset="0"/>
              </a:rPr>
              <a:t>\n</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  </a:t>
            </a:r>
            <a:r>
              <a:rPr lang="en-US" sz="2400" b="0" dirty="0" err="1">
                <a:solidFill>
                  <a:srgbClr val="0F4A85"/>
                </a:solidFill>
                <a:effectLst/>
                <a:latin typeface="Consolas" panose="020B0609020204030204" pitchFamily="49" charset="0"/>
              </a:rPr>
              <a:t>gl_Position</a:t>
            </a:r>
            <a:r>
              <a:rPr lang="en-US" sz="2400" b="0" dirty="0">
                <a:solidFill>
                  <a:srgbClr val="0F4A85"/>
                </a:solidFill>
                <a:effectLst/>
                <a:latin typeface="Consolas" panose="020B0609020204030204" pitchFamily="49" charset="0"/>
              </a:rPr>
              <a:t> = </a:t>
            </a:r>
            <a:r>
              <a:rPr lang="en-US" sz="2400" b="0" dirty="0" err="1">
                <a:solidFill>
                  <a:srgbClr val="0F4A85"/>
                </a:solidFill>
                <a:effectLst/>
                <a:latin typeface="Consolas" panose="020B0609020204030204" pitchFamily="49" charset="0"/>
              </a:rPr>
              <a:t>u_xformMatrix</a:t>
            </a:r>
            <a:r>
              <a:rPr lang="en-US" sz="2400" b="0" dirty="0">
                <a:solidFill>
                  <a:srgbClr val="0F4A85"/>
                </a:solidFill>
                <a:effectLst/>
                <a:latin typeface="Consolas" panose="020B0609020204030204" pitchFamily="49" charset="0"/>
              </a:rPr>
              <a:t> * </a:t>
            </a:r>
            <a:r>
              <a:rPr lang="en-US" sz="2400" b="0" dirty="0" err="1">
                <a:solidFill>
                  <a:srgbClr val="0F4A85"/>
                </a:solidFill>
                <a:effectLst/>
                <a:latin typeface="Consolas" panose="020B0609020204030204" pitchFamily="49" charset="0"/>
              </a:rPr>
              <a:t>a_Position</a:t>
            </a:r>
            <a:r>
              <a:rPr lang="en-US" sz="2400" b="0" dirty="0">
                <a:solidFill>
                  <a:srgbClr val="0F4A85"/>
                </a:solidFill>
                <a:effectLst/>
                <a:latin typeface="Consolas" panose="020B0609020204030204" pitchFamily="49" charset="0"/>
              </a:rPr>
              <a:t>;</a:t>
            </a:r>
            <a:r>
              <a:rPr lang="en-US" sz="2400" b="0" dirty="0">
                <a:solidFill>
                  <a:srgbClr val="EE0000"/>
                </a:solidFill>
                <a:effectLst/>
                <a:latin typeface="Consolas" panose="020B0609020204030204" pitchFamily="49" charset="0"/>
              </a:rPr>
              <a:t>\n</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a:t>
            </a:r>
            <a:r>
              <a:rPr lang="en-US" sz="2400" b="0" dirty="0">
                <a:solidFill>
                  <a:srgbClr val="EE0000"/>
                </a:solidFill>
                <a:effectLst/>
                <a:latin typeface="Consolas" panose="020B0609020204030204" pitchFamily="49" charset="0"/>
              </a:rPr>
              <a:t>\n</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a:t>
            </a:r>
          </a:p>
          <a:p>
            <a:endParaRPr lang="en-US" sz="2400" b="0" dirty="0">
              <a:solidFill>
                <a:srgbClr val="292929"/>
              </a:solidFill>
              <a:effectLst/>
              <a:latin typeface="Consolas" panose="020B0609020204030204" pitchFamily="49" charset="0"/>
            </a:endParaRPr>
          </a:p>
          <a:p>
            <a:br>
              <a:rPr lang="en-US" sz="2400" b="0" dirty="0">
                <a:solidFill>
                  <a:srgbClr val="292929"/>
                </a:solidFill>
                <a:effectLst/>
                <a:latin typeface="Consolas" panose="020B0609020204030204" pitchFamily="49" charset="0"/>
              </a:rPr>
            </a:br>
            <a:endParaRPr lang="en-US" sz="2400" b="0" dirty="0">
              <a:solidFill>
                <a:srgbClr val="292929"/>
              </a:solidFill>
              <a:effectLst/>
              <a:latin typeface="Consolas" panose="020B0609020204030204" pitchFamily="49" charset="0"/>
            </a:endParaRPr>
          </a:p>
          <a:p>
            <a:endParaRPr lang="en-US" sz="2200"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2668148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688E-F1FF-4F56-B821-DC7E7A75BF30}"/>
              </a:ext>
            </a:extLst>
          </p:cNvPr>
          <p:cNvSpPr txBox="1"/>
          <p:nvPr/>
        </p:nvSpPr>
        <p:spPr>
          <a:xfrm>
            <a:off x="764087" y="484094"/>
            <a:ext cx="11212759" cy="6370975"/>
          </a:xfrm>
          <a:prstGeom prst="rect">
            <a:avLst/>
          </a:prstGeom>
          <a:noFill/>
        </p:spPr>
        <p:txBody>
          <a:bodyPr wrap="square" rtlCol="0">
            <a:spAutoFit/>
          </a:bodyPr>
          <a:lstStyle/>
          <a:p>
            <a:r>
              <a:rPr lang="en-US" sz="2400" b="0" dirty="0">
                <a:solidFill>
                  <a:srgbClr val="0F4A85"/>
                </a:solidFill>
                <a:effectLst/>
                <a:latin typeface="Consolas" panose="020B0609020204030204" pitchFamily="49" charset="0"/>
              </a:rPr>
              <a:t>function</a:t>
            </a:r>
            <a:r>
              <a:rPr lang="en-US" sz="2400" b="0" dirty="0">
                <a:solidFill>
                  <a:srgbClr val="292929"/>
                </a:solidFill>
                <a:effectLst/>
                <a:latin typeface="Consolas" panose="020B0609020204030204" pitchFamily="49" charset="0"/>
              </a:rPr>
              <a:t> </a:t>
            </a:r>
            <a:r>
              <a:rPr lang="en-US" sz="2400" b="0" dirty="0">
                <a:solidFill>
                  <a:srgbClr val="5E2CBC"/>
                </a:solidFill>
                <a:effectLst/>
                <a:latin typeface="Consolas" panose="020B0609020204030204" pitchFamily="49" charset="0"/>
              </a:rPr>
              <a:t>main</a:t>
            </a:r>
            <a:r>
              <a:rPr lang="en-US" sz="2400" b="0" dirty="0">
                <a:solidFill>
                  <a:srgbClr val="292929"/>
                </a:solidFill>
                <a:effectLst/>
                <a:latin typeface="Consolas" panose="020B0609020204030204" pitchFamily="49" charset="0"/>
              </a:rPr>
              <a:t>() {</a:t>
            </a:r>
          </a:p>
          <a:p>
            <a:br>
              <a:rPr lang="en-US" sz="2400" b="0" dirty="0">
                <a:solidFill>
                  <a:srgbClr val="292929"/>
                </a:solidFill>
                <a:effectLst/>
                <a:latin typeface="Consolas" panose="020B0609020204030204" pitchFamily="49" charset="0"/>
              </a:rPr>
            </a:br>
            <a:r>
              <a:rPr lang="en-US" sz="2400" b="0" dirty="0">
                <a:solidFill>
                  <a:srgbClr val="515151"/>
                </a:solidFill>
                <a:effectLst/>
                <a:latin typeface="Consolas" panose="020B0609020204030204" pitchFamily="49" charset="0"/>
              </a:rPr>
              <a:t>// Note: WebGL is column major order</a:t>
            </a:r>
            <a:endParaRPr lang="en-US" sz="2400" b="0" dirty="0">
              <a:solidFill>
                <a:srgbClr val="292929"/>
              </a:solidFill>
              <a:effectLst/>
              <a:latin typeface="Consolas" panose="020B0609020204030204" pitchFamily="49" charset="0"/>
            </a:endParaRPr>
          </a:p>
          <a:p>
            <a:r>
              <a:rPr lang="en-US" sz="2400" b="0" dirty="0">
                <a:solidFill>
                  <a:srgbClr val="0F4A85"/>
                </a:solidFill>
                <a:effectLst/>
                <a:latin typeface="Consolas" panose="020B0609020204030204" pitchFamily="49" charset="0"/>
              </a:rPr>
              <a:t>  var</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xformMatrix</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new</a:t>
            </a:r>
            <a:r>
              <a:rPr lang="en-US" sz="2400" b="0" dirty="0">
                <a:solidFill>
                  <a:srgbClr val="292929"/>
                </a:solidFill>
                <a:effectLst/>
                <a:latin typeface="Consolas" panose="020B0609020204030204" pitchFamily="49" charset="0"/>
              </a:rPr>
              <a:t> </a:t>
            </a:r>
            <a:r>
              <a:rPr lang="en-US" sz="2400" b="0" dirty="0">
                <a:solidFill>
                  <a:srgbClr val="5E2CBC"/>
                </a:solidFill>
                <a:effectLst/>
                <a:latin typeface="Consolas" panose="020B0609020204030204" pitchFamily="49" charset="0"/>
              </a:rPr>
              <a:t>Float32Array</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1.0</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0.0</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0.0</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0.0</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0.0</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1.0</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0.0</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0.0</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0.0</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0.0</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1.0</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0.0</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Tx</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Ty</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Tz</a:t>
            </a:r>
            <a:r>
              <a:rPr lang="en-US" sz="2400" b="0" dirty="0">
                <a:solidFill>
                  <a:srgbClr val="292929"/>
                </a:solidFill>
                <a:effectLst/>
                <a:latin typeface="Consolas" panose="020B0609020204030204" pitchFamily="49" charset="0"/>
              </a:rPr>
              <a:t>, </a:t>
            </a:r>
            <a:r>
              <a:rPr lang="en-US" sz="2400" b="0" dirty="0">
                <a:solidFill>
                  <a:srgbClr val="096D48"/>
                </a:solidFill>
                <a:effectLst/>
                <a:latin typeface="Consolas" panose="020B0609020204030204" pitchFamily="49" charset="0"/>
              </a:rPr>
              <a:t>1.0</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p>
          <a:p>
            <a:br>
              <a:rPr lang="en-US" sz="2400" b="0" dirty="0">
                <a:solidFill>
                  <a:srgbClr val="292929"/>
                </a:solidFill>
                <a:effectLst/>
                <a:latin typeface="Consolas" panose="020B0609020204030204" pitchFamily="49" charset="0"/>
              </a:rPr>
            </a:br>
            <a:r>
              <a:rPr lang="en-US" sz="2400" b="0" dirty="0">
                <a:solidFill>
                  <a:srgbClr val="515151"/>
                </a:solidFill>
                <a:effectLst/>
                <a:latin typeface="Consolas" panose="020B0609020204030204" pitchFamily="49" charset="0"/>
              </a:rPr>
              <a:t>// Pass the translation matrix to the vertex shader</a:t>
            </a:r>
            <a:endParaRPr lang="en-US" sz="2400" b="0" dirty="0">
              <a:solidFill>
                <a:srgbClr val="292929"/>
              </a:solidFill>
              <a:effectLst/>
              <a:latin typeface="Consolas" panose="020B0609020204030204" pitchFamily="49" charset="0"/>
            </a:endParaRPr>
          </a:p>
          <a:p>
            <a:r>
              <a:rPr lang="en-US" sz="2400" b="0" dirty="0">
                <a:solidFill>
                  <a:srgbClr val="0F4A85"/>
                </a:solidFill>
                <a:effectLst/>
                <a:latin typeface="Consolas" panose="020B0609020204030204" pitchFamily="49" charset="0"/>
              </a:rPr>
              <a:t>  var</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u_xformMatrix</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gl</a:t>
            </a:r>
            <a:r>
              <a:rPr lang="en-US" sz="2400" b="0" dirty="0" err="1">
                <a:solidFill>
                  <a:srgbClr val="292929"/>
                </a:solidFill>
                <a:effectLst/>
                <a:latin typeface="Consolas" panose="020B0609020204030204" pitchFamily="49" charset="0"/>
              </a:rPr>
              <a:t>.</a:t>
            </a:r>
            <a:r>
              <a:rPr lang="en-US" sz="2400" b="0" dirty="0" err="1">
                <a:solidFill>
                  <a:srgbClr val="5E2CBC"/>
                </a:solidFill>
                <a:effectLst/>
                <a:latin typeface="Consolas" panose="020B0609020204030204" pitchFamily="49" charset="0"/>
              </a:rPr>
              <a:t>getUniformLocation</a:t>
            </a:r>
            <a:r>
              <a:rPr lang="en-US" sz="2400" b="0" dirty="0">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gl</a:t>
            </a:r>
            <a:r>
              <a:rPr lang="en-US" sz="2400" b="0" dirty="0" err="1">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program</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a:t>
            </a:r>
            <a:r>
              <a:rPr lang="en-US" sz="2400" b="0" dirty="0" err="1">
                <a:solidFill>
                  <a:srgbClr val="0F4A85"/>
                </a:solidFill>
                <a:effectLst/>
                <a:latin typeface="Consolas" panose="020B0609020204030204" pitchFamily="49" charset="0"/>
              </a:rPr>
              <a:t>u_xformMatrix</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a:t>
            </a:r>
          </a:p>
          <a:p>
            <a:r>
              <a:rPr lang="en-US" sz="2400" b="0" dirty="0">
                <a:solidFill>
                  <a:srgbClr val="001080"/>
                </a:solidFill>
                <a:effectLst/>
                <a:latin typeface="Consolas" panose="020B0609020204030204" pitchFamily="49" charset="0"/>
              </a:rPr>
              <a:t>  gl</a:t>
            </a:r>
            <a:r>
              <a:rPr lang="en-US" sz="2400" b="0" dirty="0">
                <a:solidFill>
                  <a:srgbClr val="292929"/>
                </a:solidFill>
                <a:effectLst/>
                <a:latin typeface="Consolas" panose="020B0609020204030204" pitchFamily="49" charset="0"/>
              </a:rPr>
              <a:t>.</a:t>
            </a:r>
            <a:r>
              <a:rPr lang="en-US" sz="2400" b="0" dirty="0">
                <a:solidFill>
                  <a:srgbClr val="5E2CBC"/>
                </a:solidFill>
                <a:effectLst/>
                <a:latin typeface="Consolas" panose="020B0609020204030204" pitchFamily="49" charset="0"/>
              </a:rPr>
              <a:t>uniformMatrix4fv</a:t>
            </a:r>
            <a:r>
              <a:rPr lang="en-US" sz="2400" b="0" dirty="0">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u_xformMatrix</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false</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xformMatrix</a:t>
            </a:r>
            <a:r>
              <a:rPr lang="en-US" sz="2400" b="0" dirty="0">
                <a:solidFill>
                  <a:srgbClr val="292929"/>
                </a:solidFill>
                <a:effectLst/>
                <a:latin typeface="Consolas" panose="020B0609020204030204" pitchFamily="49" charset="0"/>
              </a:rPr>
              <a:t>);</a:t>
            </a:r>
          </a:p>
          <a:p>
            <a:r>
              <a:rPr lang="en-US" sz="2400" dirty="0">
                <a:solidFill>
                  <a:srgbClr val="292929"/>
                </a:solidFill>
                <a:latin typeface="Consolas" panose="020B0609020204030204" pitchFamily="49" charset="0"/>
              </a:rPr>
              <a:t>...</a:t>
            </a:r>
          </a:p>
          <a:p>
            <a:r>
              <a:rPr lang="en-US" sz="2400" b="0" dirty="0">
                <a:solidFill>
                  <a:srgbClr val="292929"/>
                </a:solidFill>
                <a:effectLst/>
                <a:latin typeface="Consolas" panose="020B0609020204030204" pitchFamily="49" charset="0"/>
              </a:rPr>
              <a:t>}</a:t>
            </a:r>
          </a:p>
          <a:p>
            <a:endParaRPr lang="en-US" sz="2400"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1246671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53888-626F-4EDF-A312-2CB8D680E111}"/>
              </a:ext>
            </a:extLst>
          </p:cNvPr>
          <p:cNvSpPr txBox="1"/>
          <p:nvPr/>
        </p:nvSpPr>
        <p:spPr>
          <a:xfrm>
            <a:off x="307429" y="449580"/>
            <a:ext cx="11658600" cy="415498"/>
          </a:xfrm>
          <a:prstGeom prst="rect">
            <a:avLst/>
          </a:prstGeom>
          <a:noFill/>
        </p:spPr>
        <p:txBody>
          <a:bodyPr wrap="square" rtlCol="0">
            <a:spAutoFit/>
          </a:bodyPr>
          <a:lstStyle/>
          <a:p>
            <a:r>
              <a:rPr lang="en-US" sz="2100" b="1" dirty="0">
                <a:solidFill>
                  <a:srgbClr val="0F4A85"/>
                </a:solidFill>
                <a:effectLst/>
                <a:latin typeface="Consolas" panose="020B0609020204030204" pitchFamily="49" charset="0"/>
              </a:rPr>
              <a:t>Class Exercise: Draw a triangle-fan polygon with an outline using mouse clicks</a:t>
            </a:r>
            <a:endParaRPr lang="en-US" b="0" dirty="0">
              <a:solidFill>
                <a:srgbClr val="292929"/>
              </a:solidFill>
              <a:effectLst/>
              <a:latin typeface="Consolas" panose="020B0609020204030204" pitchFamily="49" charset="0"/>
            </a:endParaRPr>
          </a:p>
        </p:txBody>
      </p:sp>
      <p:sp>
        <p:nvSpPr>
          <p:cNvPr id="3" name="TextBox 2">
            <a:extLst>
              <a:ext uri="{FF2B5EF4-FFF2-40B4-BE49-F238E27FC236}">
                <a16:creationId xmlns:a16="http://schemas.microsoft.com/office/drawing/2014/main" id="{D1092269-2186-4042-AB36-73E7EAFC8C9D}"/>
              </a:ext>
            </a:extLst>
          </p:cNvPr>
          <p:cNvSpPr txBox="1"/>
          <p:nvPr/>
        </p:nvSpPr>
        <p:spPr>
          <a:xfrm>
            <a:off x="467710" y="1190297"/>
            <a:ext cx="10954407" cy="1754326"/>
          </a:xfrm>
          <a:prstGeom prst="rect">
            <a:avLst/>
          </a:prstGeom>
          <a:noFill/>
        </p:spPr>
        <p:txBody>
          <a:bodyPr wrap="square" rtlCol="0">
            <a:spAutoFit/>
          </a:bodyPr>
          <a:lstStyle/>
          <a:p>
            <a:r>
              <a:rPr lang="en-US" sz="2100" dirty="0"/>
              <a:t>Combine the three WebGL / JavaScript examples files ClickedPoints.js and ColoredPoints.js from ch02, and HelloQuadFan.js and HelloQuad_LINE_LOOP.js from ch03 to draw a polygon with a fill color, together with its outline in another color, over a background in a third color.  Create a fixed size</a:t>
            </a:r>
            <a:r>
              <a:rPr lang="en-US" sz="2100" b="0" dirty="0">
                <a:solidFill>
                  <a:srgbClr val="0F4A85"/>
                </a:solidFill>
                <a:effectLst/>
                <a:latin typeface="Consolas" panose="020B0609020204030204" pitchFamily="49" charset="0"/>
              </a:rPr>
              <a:t> new</a:t>
            </a:r>
            <a:r>
              <a:rPr lang="en-US" sz="2100" b="0" dirty="0">
                <a:solidFill>
                  <a:srgbClr val="292929"/>
                </a:solidFill>
                <a:effectLst/>
                <a:latin typeface="Consolas" panose="020B0609020204030204" pitchFamily="49" charset="0"/>
              </a:rPr>
              <a:t> </a:t>
            </a:r>
            <a:r>
              <a:rPr lang="en-US" sz="2100" b="0" dirty="0">
                <a:solidFill>
                  <a:srgbClr val="5E2CBC"/>
                </a:solidFill>
                <a:effectLst/>
                <a:latin typeface="Consolas" panose="020B0609020204030204" pitchFamily="49" charset="0"/>
              </a:rPr>
              <a:t>Float32Array</a:t>
            </a:r>
            <a:r>
              <a:rPr lang="en-US" sz="2100" b="0" dirty="0">
                <a:solidFill>
                  <a:srgbClr val="292929"/>
                </a:solidFill>
                <a:effectLst/>
                <a:latin typeface="Consolas" panose="020B0609020204030204" pitchFamily="49" charset="0"/>
              </a:rPr>
              <a:t>(100)</a:t>
            </a:r>
            <a:r>
              <a:rPr lang="en-US" sz="2100" b="0" dirty="0">
                <a:solidFill>
                  <a:srgbClr val="292929"/>
                </a:solidFill>
                <a:effectLst/>
                <a:latin typeface="Calibri" panose="020F0502020204030204" pitchFamily="34" charset="0"/>
                <a:cs typeface="Calibri" panose="020F0502020204030204" pitchFamily="34" charset="0"/>
              </a:rPr>
              <a:t> with room for 50 vertex pairs from clicked points and pass it as the vertex attribute buffer.</a:t>
            </a:r>
            <a:endParaRPr lang="en-US" sz="2100" dirty="0"/>
          </a:p>
        </p:txBody>
      </p:sp>
    </p:spTree>
    <p:extLst>
      <p:ext uri="{BB962C8B-B14F-4D97-AF65-F5344CB8AC3E}">
        <p14:creationId xmlns:p14="http://schemas.microsoft.com/office/powerpoint/2010/main" val="257138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3FF8ED1-D4DD-4266-A3C0-DF26B2392A0D}"/>
              </a:ext>
            </a:extLst>
          </p:cNvPr>
          <p:cNvSpPr txBox="1"/>
          <p:nvPr/>
        </p:nvSpPr>
        <p:spPr>
          <a:xfrm>
            <a:off x="7030011" y="3124200"/>
            <a:ext cx="1239442" cy="461665"/>
          </a:xfrm>
          <a:prstGeom prst="rect">
            <a:avLst/>
          </a:prstGeom>
          <a:noFill/>
        </p:spPr>
        <p:txBody>
          <a:bodyPr wrap="none" rtlCol="0">
            <a:spAutoFit/>
          </a:bodyPr>
          <a:lstStyle/>
          <a:p>
            <a:r>
              <a:rPr lang="en-US" sz="2400" dirty="0"/>
              <a:t>P = (x, y)</a:t>
            </a:r>
          </a:p>
        </p:txBody>
      </p:sp>
      <p:sp>
        <p:nvSpPr>
          <p:cNvPr id="27" name="Oval 26">
            <a:extLst>
              <a:ext uri="{FF2B5EF4-FFF2-40B4-BE49-F238E27FC236}">
                <a16:creationId xmlns:a16="http://schemas.microsoft.com/office/drawing/2014/main" id="{9B377D15-C5ED-4949-B0AF-21540FDB0405}"/>
              </a:ext>
            </a:extLst>
          </p:cNvPr>
          <p:cNvSpPr/>
          <p:nvPr/>
        </p:nvSpPr>
        <p:spPr>
          <a:xfrm>
            <a:off x="6976118" y="3387090"/>
            <a:ext cx="72382" cy="800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0AFA0D-B0DA-4E5C-A196-34A877AE4F68}"/>
              </a:ext>
            </a:extLst>
          </p:cNvPr>
          <p:cNvCxnSpPr>
            <a:cxnSpLocks/>
          </p:cNvCxnSpPr>
          <p:nvPr/>
        </p:nvCxnSpPr>
        <p:spPr>
          <a:xfrm>
            <a:off x="7010400"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F688E8-7320-47A5-A7A6-D5163665499B}"/>
              </a:ext>
            </a:extLst>
          </p:cNvPr>
          <p:cNvSpPr txBox="1"/>
          <p:nvPr/>
        </p:nvSpPr>
        <p:spPr>
          <a:xfrm>
            <a:off x="6531689" y="4358640"/>
            <a:ext cx="1303562" cy="461665"/>
          </a:xfrm>
          <a:prstGeom prst="rect">
            <a:avLst/>
          </a:prstGeom>
          <a:noFill/>
        </p:spPr>
        <p:txBody>
          <a:bodyPr wrap="none" rtlCol="0">
            <a:spAutoFit/>
          </a:bodyPr>
          <a:lstStyle/>
          <a:p>
            <a:r>
              <a:rPr lang="en-US" sz="2400" dirty="0"/>
              <a:t>Q = (x, 0)</a:t>
            </a:r>
          </a:p>
        </p:txBody>
      </p: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06B82E0-CBC7-49B9-A37D-8A7B9771F96B}"/>
              </a:ext>
            </a:extLst>
          </p:cNvPr>
          <p:cNvCxnSpPr>
            <a:cxnSpLocks/>
          </p:cNvCxnSpPr>
          <p:nvPr/>
        </p:nvCxnSpPr>
        <p:spPr>
          <a:xfrm flipV="1">
            <a:off x="4265295" y="2175510"/>
            <a:ext cx="1624965" cy="2171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4440DF-06E4-43B4-AB30-7863681C3F8E}"/>
              </a:ext>
            </a:extLst>
          </p:cNvPr>
          <p:cNvCxnSpPr>
            <a:cxnSpLocks/>
          </p:cNvCxnSpPr>
          <p:nvPr/>
        </p:nvCxnSpPr>
        <p:spPr>
          <a:xfrm>
            <a:off x="3547110" y="379476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500025A-2038-416A-A497-F79E1EF329E7}"/>
              </a:ext>
            </a:extLst>
          </p:cNvPr>
          <p:cNvSpPr/>
          <p:nvPr/>
        </p:nvSpPr>
        <p:spPr>
          <a:xfrm>
            <a:off x="3512260" y="37574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CF5A6B8-8306-4B97-A6AA-3C11DC63457A}"/>
              </a:ext>
            </a:extLst>
          </p:cNvPr>
          <p:cNvCxnSpPr>
            <a:cxnSpLocks/>
          </p:cNvCxnSpPr>
          <p:nvPr/>
        </p:nvCxnSpPr>
        <p:spPr>
          <a:xfrm>
            <a:off x="6292777" y="379476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32773FE1-1552-426F-AFC8-114793E8901A}"/>
              </a:ext>
            </a:extLst>
          </p:cNvPr>
          <p:cNvSpPr/>
          <p:nvPr/>
        </p:nvSpPr>
        <p:spPr>
          <a:xfrm>
            <a:off x="6257927" y="37574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D0AC952-A8E0-4DA1-A5E3-DFC00CB3FE65}"/>
              </a:ext>
            </a:extLst>
          </p:cNvPr>
          <p:cNvSpPr txBox="1"/>
          <p:nvPr/>
        </p:nvSpPr>
        <p:spPr>
          <a:xfrm>
            <a:off x="4529870" y="3838582"/>
            <a:ext cx="344966" cy="461665"/>
          </a:xfrm>
          <a:prstGeom prst="rect">
            <a:avLst/>
          </a:prstGeom>
          <a:noFill/>
        </p:spPr>
        <p:txBody>
          <a:bodyPr wrap="none" rtlCol="0">
            <a:spAutoFit/>
          </a:bodyPr>
          <a:lstStyle/>
          <a:p>
            <a:r>
              <a:rPr lang="en-US" sz="2400" dirty="0">
                <a:solidFill>
                  <a:srgbClr val="FF0000"/>
                </a:solidFill>
                <a:latin typeface="Symbol" panose="05050102010706020507" pitchFamily="18" charset="2"/>
              </a:rPr>
              <a:t>q</a:t>
            </a:r>
          </a:p>
        </p:txBody>
      </p:sp>
      <p:sp>
        <p:nvSpPr>
          <p:cNvPr id="44" name="TextBox 43">
            <a:extLst>
              <a:ext uri="{FF2B5EF4-FFF2-40B4-BE49-F238E27FC236}">
                <a16:creationId xmlns:a16="http://schemas.microsoft.com/office/drawing/2014/main" id="{FB13B109-77C0-41CD-AD82-96D2561AA289}"/>
              </a:ext>
            </a:extLst>
          </p:cNvPr>
          <p:cNvSpPr txBox="1"/>
          <p:nvPr/>
        </p:nvSpPr>
        <p:spPr>
          <a:xfrm>
            <a:off x="3905319" y="3685189"/>
            <a:ext cx="344966" cy="461665"/>
          </a:xfrm>
          <a:prstGeom prst="rect">
            <a:avLst/>
          </a:prstGeom>
          <a:noFill/>
        </p:spPr>
        <p:txBody>
          <a:bodyPr wrap="none" rtlCol="0">
            <a:spAutoFit/>
          </a:bodyPr>
          <a:lstStyle/>
          <a:p>
            <a:r>
              <a:rPr lang="en-US" sz="2400" dirty="0">
                <a:solidFill>
                  <a:srgbClr val="00B0F0"/>
                </a:solidFill>
                <a:latin typeface="Symbol" panose="05050102010706020507" pitchFamily="18" charset="2"/>
              </a:rPr>
              <a:t>q</a:t>
            </a:r>
          </a:p>
        </p:txBody>
      </p:sp>
      <p:sp>
        <p:nvSpPr>
          <p:cNvPr id="45" name="TextBox 44">
            <a:extLst>
              <a:ext uri="{FF2B5EF4-FFF2-40B4-BE49-F238E27FC236}">
                <a16:creationId xmlns:a16="http://schemas.microsoft.com/office/drawing/2014/main" id="{653FB91B-D714-4021-82E3-80E7141FED99}"/>
              </a:ext>
            </a:extLst>
          </p:cNvPr>
          <p:cNvSpPr txBox="1"/>
          <p:nvPr/>
        </p:nvSpPr>
        <p:spPr>
          <a:xfrm>
            <a:off x="6667763" y="3702696"/>
            <a:ext cx="344966" cy="461665"/>
          </a:xfrm>
          <a:prstGeom prst="rect">
            <a:avLst/>
          </a:prstGeom>
          <a:noFill/>
        </p:spPr>
        <p:txBody>
          <a:bodyPr wrap="none" rtlCol="0">
            <a:spAutoFit/>
          </a:bodyPr>
          <a:lstStyle/>
          <a:p>
            <a:r>
              <a:rPr lang="en-US" sz="2400" dirty="0">
                <a:solidFill>
                  <a:srgbClr val="00B0F0"/>
                </a:solidFill>
                <a:latin typeface="Symbol" panose="05050102010706020507" pitchFamily="18" charset="2"/>
              </a:rPr>
              <a:t>q</a:t>
            </a:r>
          </a:p>
        </p:txBody>
      </p:sp>
      <p:sp>
        <p:nvSpPr>
          <p:cNvPr id="46" name="Oval 45">
            <a:extLst>
              <a:ext uri="{FF2B5EF4-FFF2-40B4-BE49-F238E27FC236}">
                <a16:creationId xmlns:a16="http://schemas.microsoft.com/office/drawing/2014/main" id="{244CC2CD-2A9E-40BB-AA0E-17ABAA9EE059}"/>
              </a:ext>
            </a:extLst>
          </p:cNvPr>
          <p:cNvSpPr/>
          <p:nvPr/>
        </p:nvSpPr>
        <p:spPr>
          <a:xfrm>
            <a:off x="5873929" y="212740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5292F361-DFEE-4143-8A38-9219ACF1358B}"/>
              </a:ext>
            </a:extLst>
          </p:cNvPr>
          <p:cNvSpPr txBox="1"/>
          <p:nvPr/>
        </p:nvSpPr>
        <p:spPr>
          <a:xfrm>
            <a:off x="5192552" y="4243097"/>
            <a:ext cx="317716" cy="461665"/>
          </a:xfrm>
          <a:prstGeom prst="rect">
            <a:avLst/>
          </a:prstGeom>
          <a:noFill/>
        </p:spPr>
        <p:txBody>
          <a:bodyPr wrap="none" rtlCol="0">
            <a:spAutoFit/>
          </a:bodyPr>
          <a:lstStyle/>
          <a:p>
            <a:r>
              <a:rPr lang="en-US" sz="2400" dirty="0"/>
              <a:t>x</a:t>
            </a:r>
          </a:p>
        </p:txBody>
      </p:sp>
      <p:sp>
        <p:nvSpPr>
          <p:cNvPr id="48" name="TextBox 47">
            <a:extLst>
              <a:ext uri="{FF2B5EF4-FFF2-40B4-BE49-F238E27FC236}">
                <a16:creationId xmlns:a16="http://schemas.microsoft.com/office/drawing/2014/main" id="{9B5FBF61-52B7-468A-94DC-613737F415E6}"/>
              </a:ext>
            </a:extLst>
          </p:cNvPr>
          <p:cNvSpPr txBox="1"/>
          <p:nvPr/>
        </p:nvSpPr>
        <p:spPr>
          <a:xfrm>
            <a:off x="4874836" y="2763923"/>
            <a:ext cx="317716" cy="461665"/>
          </a:xfrm>
          <a:prstGeom prst="rect">
            <a:avLst/>
          </a:prstGeom>
          <a:noFill/>
        </p:spPr>
        <p:txBody>
          <a:bodyPr wrap="none" rtlCol="0">
            <a:spAutoFit/>
          </a:bodyPr>
          <a:lstStyle/>
          <a:p>
            <a:r>
              <a:rPr lang="en-US" sz="2400" dirty="0"/>
              <a:t>x</a:t>
            </a:r>
          </a:p>
        </p:txBody>
      </p:sp>
      <p:sp>
        <p:nvSpPr>
          <p:cNvPr id="49" name="TextBox 48">
            <a:extLst>
              <a:ext uri="{FF2B5EF4-FFF2-40B4-BE49-F238E27FC236}">
                <a16:creationId xmlns:a16="http://schemas.microsoft.com/office/drawing/2014/main" id="{DF83DF73-9D56-49A5-87A0-D80199C617B5}"/>
              </a:ext>
            </a:extLst>
          </p:cNvPr>
          <p:cNvSpPr txBox="1"/>
          <p:nvPr/>
        </p:nvSpPr>
        <p:spPr>
          <a:xfrm>
            <a:off x="2956738" y="3156257"/>
            <a:ext cx="1269899" cy="461665"/>
          </a:xfrm>
          <a:prstGeom prst="rect">
            <a:avLst/>
          </a:prstGeom>
          <a:noFill/>
        </p:spPr>
        <p:txBody>
          <a:bodyPr wrap="none" rtlCol="0">
            <a:spAutoFit/>
          </a:bodyPr>
          <a:lstStyle/>
          <a:p>
            <a:pPr algn="r"/>
            <a:r>
              <a:rPr lang="en-US" sz="2400" dirty="0"/>
              <a:t>R = (0, y)</a:t>
            </a:r>
          </a:p>
        </p:txBody>
      </p:sp>
      <p:sp>
        <p:nvSpPr>
          <p:cNvPr id="25" name="TextBox 24">
            <a:extLst>
              <a:ext uri="{FF2B5EF4-FFF2-40B4-BE49-F238E27FC236}">
                <a16:creationId xmlns:a16="http://schemas.microsoft.com/office/drawing/2014/main" id="{8F3D7B74-31CB-4B46-8794-72CDF662B1B5}"/>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26" name="TextBox 25">
            <a:extLst>
              <a:ext uri="{FF2B5EF4-FFF2-40B4-BE49-F238E27FC236}">
                <a16:creationId xmlns:a16="http://schemas.microsoft.com/office/drawing/2014/main" id="{60BF6E29-9A56-42C5-A1C7-ED204B72B368}"/>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291339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F688E8-7320-47A5-A7A6-D5163665499B}"/>
              </a:ext>
            </a:extLst>
          </p:cNvPr>
          <p:cNvSpPr txBox="1"/>
          <p:nvPr/>
        </p:nvSpPr>
        <p:spPr>
          <a:xfrm>
            <a:off x="6531689" y="4358640"/>
            <a:ext cx="1303562" cy="461665"/>
          </a:xfrm>
          <a:prstGeom prst="rect">
            <a:avLst/>
          </a:prstGeom>
          <a:noFill/>
        </p:spPr>
        <p:txBody>
          <a:bodyPr wrap="none" rtlCol="0">
            <a:spAutoFit/>
          </a:bodyPr>
          <a:lstStyle/>
          <a:p>
            <a:r>
              <a:rPr lang="en-US" sz="2400" dirty="0"/>
              <a:t>Q = (x, 0)</a:t>
            </a:r>
          </a:p>
        </p:txBody>
      </p: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06B82E0-CBC7-49B9-A37D-8A7B9771F96B}"/>
              </a:ext>
            </a:extLst>
          </p:cNvPr>
          <p:cNvCxnSpPr>
            <a:cxnSpLocks/>
          </p:cNvCxnSpPr>
          <p:nvPr/>
        </p:nvCxnSpPr>
        <p:spPr>
          <a:xfrm flipV="1">
            <a:off x="4265295" y="2175510"/>
            <a:ext cx="1624965" cy="2171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D0AC952-A8E0-4DA1-A5E3-DFC00CB3FE65}"/>
              </a:ext>
            </a:extLst>
          </p:cNvPr>
          <p:cNvSpPr txBox="1"/>
          <p:nvPr/>
        </p:nvSpPr>
        <p:spPr>
          <a:xfrm>
            <a:off x="4529870" y="3838582"/>
            <a:ext cx="344966" cy="461665"/>
          </a:xfrm>
          <a:prstGeom prst="rect">
            <a:avLst/>
          </a:prstGeom>
          <a:noFill/>
        </p:spPr>
        <p:txBody>
          <a:bodyPr wrap="none" rtlCol="0">
            <a:spAutoFit/>
          </a:bodyPr>
          <a:lstStyle/>
          <a:p>
            <a:r>
              <a:rPr lang="en-US" sz="2400" dirty="0">
                <a:solidFill>
                  <a:srgbClr val="FF0000"/>
                </a:solidFill>
                <a:latin typeface="Symbol" panose="05050102010706020507" pitchFamily="18" charset="2"/>
              </a:rPr>
              <a:t>q</a:t>
            </a:r>
          </a:p>
        </p:txBody>
      </p:sp>
      <p:sp>
        <p:nvSpPr>
          <p:cNvPr id="46" name="Oval 45">
            <a:extLst>
              <a:ext uri="{FF2B5EF4-FFF2-40B4-BE49-F238E27FC236}">
                <a16:creationId xmlns:a16="http://schemas.microsoft.com/office/drawing/2014/main" id="{244CC2CD-2A9E-40BB-AA0E-17ABAA9EE059}"/>
              </a:ext>
            </a:extLst>
          </p:cNvPr>
          <p:cNvSpPr/>
          <p:nvPr/>
        </p:nvSpPr>
        <p:spPr>
          <a:xfrm>
            <a:off x="5873929" y="212740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5292F361-DFEE-4143-8A38-9219ACF1358B}"/>
              </a:ext>
            </a:extLst>
          </p:cNvPr>
          <p:cNvSpPr txBox="1"/>
          <p:nvPr/>
        </p:nvSpPr>
        <p:spPr>
          <a:xfrm>
            <a:off x="4737740" y="4300247"/>
            <a:ext cx="1179169" cy="830997"/>
          </a:xfrm>
          <a:prstGeom prst="rect">
            <a:avLst/>
          </a:prstGeom>
          <a:noFill/>
        </p:spPr>
        <p:txBody>
          <a:bodyPr wrap="none" rtlCol="0">
            <a:spAutoFit/>
          </a:bodyPr>
          <a:lstStyle/>
          <a:p>
            <a:r>
              <a:rPr lang="en-US" sz="2400" dirty="0"/>
              <a:t>x cos(</a:t>
            </a:r>
            <a:r>
              <a:rPr lang="en-US" sz="2400" dirty="0">
                <a:latin typeface="Symbol" panose="05050102010706020507" pitchFamily="18" charset="2"/>
              </a:rPr>
              <a:t>q)</a:t>
            </a:r>
          </a:p>
          <a:p>
            <a:endParaRPr lang="en-US" sz="2400" dirty="0"/>
          </a:p>
        </p:txBody>
      </p:sp>
      <p:sp>
        <p:nvSpPr>
          <p:cNvPr id="48" name="TextBox 47">
            <a:extLst>
              <a:ext uri="{FF2B5EF4-FFF2-40B4-BE49-F238E27FC236}">
                <a16:creationId xmlns:a16="http://schemas.microsoft.com/office/drawing/2014/main" id="{9B5FBF61-52B7-468A-94DC-613737F415E6}"/>
              </a:ext>
            </a:extLst>
          </p:cNvPr>
          <p:cNvSpPr txBox="1"/>
          <p:nvPr/>
        </p:nvSpPr>
        <p:spPr>
          <a:xfrm>
            <a:off x="4874836" y="2763923"/>
            <a:ext cx="317716" cy="461665"/>
          </a:xfrm>
          <a:prstGeom prst="rect">
            <a:avLst/>
          </a:prstGeom>
          <a:noFill/>
        </p:spPr>
        <p:txBody>
          <a:bodyPr wrap="none" rtlCol="0">
            <a:spAutoFit/>
          </a:bodyPr>
          <a:lstStyle/>
          <a:p>
            <a:r>
              <a:rPr lang="en-US" sz="2400" dirty="0"/>
              <a:t>x</a:t>
            </a:r>
          </a:p>
        </p:txBody>
      </p:sp>
      <p:cxnSp>
        <p:nvCxnSpPr>
          <p:cNvPr id="6" name="Straight Connector 5">
            <a:extLst>
              <a:ext uri="{FF2B5EF4-FFF2-40B4-BE49-F238E27FC236}">
                <a16:creationId xmlns:a16="http://schemas.microsoft.com/office/drawing/2014/main" id="{9FE41B69-5B5C-4EDF-84E5-E9004FFA9525}"/>
              </a:ext>
            </a:extLst>
          </p:cNvPr>
          <p:cNvCxnSpPr>
            <a:cxnSpLocks/>
          </p:cNvCxnSpPr>
          <p:nvPr/>
        </p:nvCxnSpPr>
        <p:spPr>
          <a:xfrm>
            <a:off x="5905500" y="2156460"/>
            <a:ext cx="0" cy="2190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614BA5E-F51B-496C-A03A-0B2306948CD8}"/>
              </a:ext>
            </a:extLst>
          </p:cNvPr>
          <p:cNvSpPr txBox="1"/>
          <p:nvPr/>
        </p:nvSpPr>
        <p:spPr>
          <a:xfrm>
            <a:off x="5904278" y="2957757"/>
            <a:ext cx="1095172" cy="830997"/>
          </a:xfrm>
          <a:prstGeom prst="rect">
            <a:avLst/>
          </a:prstGeom>
          <a:noFill/>
        </p:spPr>
        <p:txBody>
          <a:bodyPr wrap="none" rtlCol="0">
            <a:spAutoFit/>
          </a:bodyPr>
          <a:lstStyle/>
          <a:p>
            <a:r>
              <a:rPr lang="en-US" sz="2400" dirty="0"/>
              <a:t>x sin(</a:t>
            </a:r>
            <a:r>
              <a:rPr lang="en-US" sz="2400" dirty="0">
                <a:latin typeface="Symbol" panose="05050102010706020507" pitchFamily="18" charset="2"/>
              </a:rPr>
              <a:t>q)</a:t>
            </a:r>
          </a:p>
          <a:p>
            <a:endParaRPr lang="en-US" sz="2400" dirty="0"/>
          </a:p>
        </p:txBody>
      </p:sp>
      <p:cxnSp>
        <p:nvCxnSpPr>
          <p:cNvPr id="33" name="Straight Connector 32">
            <a:extLst>
              <a:ext uri="{FF2B5EF4-FFF2-40B4-BE49-F238E27FC236}">
                <a16:creationId xmlns:a16="http://schemas.microsoft.com/office/drawing/2014/main" id="{8687F7DF-9A8F-4BC3-B2B3-E13D71490E3F}"/>
              </a:ext>
            </a:extLst>
          </p:cNvPr>
          <p:cNvCxnSpPr>
            <a:cxnSpLocks/>
          </p:cNvCxnSpPr>
          <p:nvPr/>
        </p:nvCxnSpPr>
        <p:spPr>
          <a:xfrm flipH="1">
            <a:off x="4265295" y="4347210"/>
            <a:ext cx="16516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D9B1F9A-5A2A-48F1-829C-1314BAF58B40}"/>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17" name="TextBox 16">
            <a:extLst>
              <a:ext uri="{FF2B5EF4-FFF2-40B4-BE49-F238E27FC236}">
                <a16:creationId xmlns:a16="http://schemas.microsoft.com/office/drawing/2014/main" id="{FD52A7F1-BB35-47FF-95E9-9E408DEE606E}"/>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347112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F688E8-7320-47A5-A7A6-D5163665499B}"/>
              </a:ext>
            </a:extLst>
          </p:cNvPr>
          <p:cNvSpPr txBox="1"/>
          <p:nvPr/>
        </p:nvSpPr>
        <p:spPr>
          <a:xfrm>
            <a:off x="6531689" y="4358640"/>
            <a:ext cx="1303562" cy="461665"/>
          </a:xfrm>
          <a:prstGeom prst="rect">
            <a:avLst/>
          </a:prstGeom>
          <a:noFill/>
        </p:spPr>
        <p:txBody>
          <a:bodyPr wrap="none" rtlCol="0">
            <a:spAutoFit/>
          </a:bodyPr>
          <a:lstStyle/>
          <a:p>
            <a:r>
              <a:rPr lang="en-US" sz="2400" dirty="0"/>
              <a:t>Q = (x, 0)</a:t>
            </a:r>
          </a:p>
        </p:txBody>
      </p: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06B82E0-CBC7-49B9-A37D-8A7B9771F96B}"/>
              </a:ext>
            </a:extLst>
          </p:cNvPr>
          <p:cNvCxnSpPr>
            <a:cxnSpLocks/>
          </p:cNvCxnSpPr>
          <p:nvPr/>
        </p:nvCxnSpPr>
        <p:spPr>
          <a:xfrm flipV="1">
            <a:off x="4265295" y="2175510"/>
            <a:ext cx="1624965" cy="2171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D0AC952-A8E0-4DA1-A5E3-DFC00CB3FE65}"/>
              </a:ext>
            </a:extLst>
          </p:cNvPr>
          <p:cNvSpPr txBox="1"/>
          <p:nvPr/>
        </p:nvSpPr>
        <p:spPr>
          <a:xfrm>
            <a:off x="4529870" y="3838582"/>
            <a:ext cx="344966" cy="461665"/>
          </a:xfrm>
          <a:prstGeom prst="rect">
            <a:avLst/>
          </a:prstGeom>
          <a:noFill/>
        </p:spPr>
        <p:txBody>
          <a:bodyPr wrap="none" rtlCol="0">
            <a:spAutoFit/>
          </a:bodyPr>
          <a:lstStyle/>
          <a:p>
            <a:r>
              <a:rPr lang="en-US" sz="2400" dirty="0">
                <a:solidFill>
                  <a:srgbClr val="FF0000"/>
                </a:solidFill>
                <a:latin typeface="Symbol" panose="05050102010706020507" pitchFamily="18" charset="2"/>
              </a:rPr>
              <a:t>q</a:t>
            </a:r>
          </a:p>
        </p:txBody>
      </p:sp>
      <p:sp>
        <p:nvSpPr>
          <p:cNvPr id="46" name="Oval 45">
            <a:extLst>
              <a:ext uri="{FF2B5EF4-FFF2-40B4-BE49-F238E27FC236}">
                <a16:creationId xmlns:a16="http://schemas.microsoft.com/office/drawing/2014/main" id="{244CC2CD-2A9E-40BB-AA0E-17ABAA9EE059}"/>
              </a:ext>
            </a:extLst>
          </p:cNvPr>
          <p:cNvSpPr/>
          <p:nvPr/>
        </p:nvSpPr>
        <p:spPr>
          <a:xfrm>
            <a:off x="5873929" y="212740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5292F361-DFEE-4143-8A38-9219ACF1358B}"/>
              </a:ext>
            </a:extLst>
          </p:cNvPr>
          <p:cNvSpPr txBox="1"/>
          <p:nvPr/>
        </p:nvSpPr>
        <p:spPr>
          <a:xfrm>
            <a:off x="4737740" y="4300247"/>
            <a:ext cx="1179169" cy="830997"/>
          </a:xfrm>
          <a:prstGeom prst="rect">
            <a:avLst/>
          </a:prstGeom>
          <a:noFill/>
        </p:spPr>
        <p:txBody>
          <a:bodyPr wrap="none" rtlCol="0">
            <a:spAutoFit/>
          </a:bodyPr>
          <a:lstStyle/>
          <a:p>
            <a:r>
              <a:rPr lang="en-US" sz="2400" dirty="0"/>
              <a:t>x cos(</a:t>
            </a:r>
            <a:r>
              <a:rPr lang="en-US" sz="2400" dirty="0">
                <a:latin typeface="Symbol" panose="05050102010706020507" pitchFamily="18" charset="2"/>
              </a:rPr>
              <a:t>q)</a:t>
            </a:r>
          </a:p>
          <a:p>
            <a:endParaRPr lang="en-US" sz="2400" dirty="0"/>
          </a:p>
        </p:txBody>
      </p:sp>
      <p:sp>
        <p:nvSpPr>
          <p:cNvPr id="48" name="TextBox 47">
            <a:extLst>
              <a:ext uri="{FF2B5EF4-FFF2-40B4-BE49-F238E27FC236}">
                <a16:creationId xmlns:a16="http://schemas.microsoft.com/office/drawing/2014/main" id="{9B5FBF61-52B7-468A-94DC-613737F415E6}"/>
              </a:ext>
            </a:extLst>
          </p:cNvPr>
          <p:cNvSpPr txBox="1"/>
          <p:nvPr/>
        </p:nvSpPr>
        <p:spPr>
          <a:xfrm>
            <a:off x="4874836" y="2763923"/>
            <a:ext cx="317716" cy="461665"/>
          </a:xfrm>
          <a:prstGeom prst="rect">
            <a:avLst/>
          </a:prstGeom>
          <a:noFill/>
        </p:spPr>
        <p:txBody>
          <a:bodyPr wrap="none" rtlCol="0">
            <a:spAutoFit/>
          </a:bodyPr>
          <a:lstStyle/>
          <a:p>
            <a:r>
              <a:rPr lang="en-US" sz="2400" dirty="0"/>
              <a:t>x</a:t>
            </a:r>
          </a:p>
        </p:txBody>
      </p:sp>
      <p:cxnSp>
        <p:nvCxnSpPr>
          <p:cNvPr id="6" name="Straight Connector 5">
            <a:extLst>
              <a:ext uri="{FF2B5EF4-FFF2-40B4-BE49-F238E27FC236}">
                <a16:creationId xmlns:a16="http://schemas.microsoft.com/office/drawing/2014/main" id="{9FE41B69-5B5C-4EDF-84E5-E9004FFA9525}"/>
              </a:ext>
            </a:extLst>
          </p:cNvPr>
          <p:cNvCxnSpPr>
            <a:cxnSpLocks/>
          </p:cNvCxnSpPr>
          <p:nvPr/>
        </p:nvCxnSpPr>
        <p:spPr>
          <a:xfrm>
            <a:off x="5905500" y="2156460"/>
            <a:ext cx="0" cy="2190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614BA5E-F51B-496C-A03A-0B2306948CD8}"/>
              </a:ext>
            </a:extLst>
          </p:cNvPr>
          <p:cNvSpPr txBox="1"/>
          <p:nvPr/>
        </p:nvSpPr>
        <p:spPr>
          <a:xfrm>
            <a:off x="5904278" y="2957757"/>
            <a:ext cx="1095172" cy="830997"/>
          </a:xfrm>
          <a:prstGeom prst="rect">
            <a:avLst/>
          </a:prstGeom>
          <a:noFill/>
        </p:spPr>
        <p:txBody>
          <a:bodyPr wrap="none" rtlCol="0">
            <a:spAutoFit/>
          </a:bodyPr>
          <a:lstStyle/>
          <a:p>
            <a:r>
              <a:rPr lang="en-US" sz="2400" dirty="0"/>
              <a:t>x sin(</a:t>
            </a:r>
            <a:r>
              <a:rPr lang="en-US" sz="2400" dirty="0">
                <a:latin typeface="Symbol" panose="05050102010706020507" pitchFamily="18" charset="2"/>
              </a:rPr>
              <a:t>q)</a:t>
            </a:r>
          </a:p>
          <a:p>
            <a:endParaRPr lang="en-US" sz="2400" dirty="0"/>
          </a:p>
        </p:txBody>
      </p:sp>
      <p:sp>
        <p:nvSpPr>
          <p:cNvPr id="15" name="TextBox 14">
            <a:extLst>
              <a:ext uri="{FF2B5EF4-FFF2-40B4-BE49-F238E27FC236}">
                <a16:creationId xmlns:a16="http://schemas.microsoft.com/office/drawing/2014/main" id="{DD2CAFCF-B80C-47AF-B73A-A8E1F27DE693}"/>
              </a:ext>
            </a:extLst>
          </p:cNvPr>
          <p:cNvSpPr txBox="1"/>
          <p:nvPr/>
        </p:nvSpPr>
        <p:spPr>
          <a:xfrm>
            <a:off x="5904278" y="1824308"/>
            <a:ext cx="3023841" cy="461665"/>
          </a:xfrm>
          <a:prstGeom prst="rect">
            <a:avLst/>
          </a:prstGeom>
          <a:noFill/>
        </p:spPr>
        <p:txBody>
          <a:bodyPr wrap="none" rtlCol="0">
            <a:spAutoFit/>
          </a:bodyPr>
          <a:lstStyle/>
          <a:p>
            <a:r>
              <a:rPr lang="en-US" sz="2400" dirty="0"/>
              <a:t>Q’ = (x cos(</a:t>
            </a:r>
            <a:r>
              <a:rPr lang="en-US" sz="2400" dirty="0">
                <a:latin typeface="Symbol" panose="05050102010706020507" pitchFamily="18" charset="2"/>
              </a:rPr>
              <a:t>q</a:t>
            </a:r>
            <a:r>
              <a:rPr lang="en-US" sz="2400" dirty="0"/>
              <a:t>), x sin(</a:t>
            </a:r>
            <a:r>
              <a:rPr lang="en-US" sz="2400" dirty="0">
                <a:latin typeface="Symbol" panose="05050102010706020507" pitchFamily="18" charset="2"/>
              </a:rPr>
              <a:t>q</a:t>
            </a:r>
            <a:r>
              <a:rPr lang="en-US" sz="2400" dirty="0"/>
              <a:t>) )</a:t>
            </a:r>
          </a:p>
        </p:txBody>
      </p:sp>
      <p:cxnSp>
        <p:nvCxnSpPr>
          <p:cNvPr id="16" name="Straight Connector 15">
            <a:extLst>
              <a:ext uri="{FF2B5EF4-FFF2-40B4-BE49-F238E27FC236}">
                <a16:creationId xmlns:a16="http://schemas.microsoft.com/office/drawing/2014/main" id="{3C81056B-C01C-4915-80D5-C0F5225D3391}"/>
              </a:ext>
            </a:extLst>
          </p:cNvPr>
          <p:cNvCxnSpPr>
            <a:cxnSpLocks/>
          </p:cNvCxnSpPr>
          <p:nvPr/>
        </p:nvCxnSpPr>
        <p:spPr>
          <a:xfrm flipH="1">
            <a:off x="4265295" y="4347210"/>
            <a:ext cx="16516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C2F476-5F3F-4F97-9300-2CACED72840F}"/>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18" name="TextBox 17">
            <a:extLst>
              <a:ext uri="{FF2B5EF4-FFF2-40B4-BE49-F238E27FC236}">
                <a16:creationId xmlns:a16="http://schemas.microsoft.com/office/drawing/2014/main" id="{AD0A3698-9DA2-44F7-9C32-9BF6062008AC}"/>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1527335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84440DF-06E4-43B4-AB30-7863681C3F8E}"/>
              </a:ext>
            </a:extLst>
          </p:cNvPr>
          <p:cNvCxnSpPr>
            <a:cxnSpLocks/>
          </p:cNvCxnSpPr>
          <p:nvPr/>
        </p:nvCxnSpPr>
        <p:spPr>
          <a:xfrm>
            <a:off x="3547110" y="379476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500025A-2038-416A-A497-F79E1EF329E7}"/>
              </a:ext>
            </a:extLst>
          </p:cNvPr>
          <p:cNvSpPr/>
          <p:nvPr/>
        </p:nvSpPr>
        <p:spPr>
          <a:xfrm>
            <a:off x="3512260" y="37574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B13B109-77C0-41CD-AD82-96D2561AA289}"/>
              </a:ext>
            </a:extLst>
          </p:cNvPr>
          <p:cNvSpPr txBox="1"/>
          <p:nvPr/>
        </p:nvSpPr>
        <p:spPr>
          <a:xfrm>
            <a:off x="3905319" y="3713764"/>
            <a:ext cx="344966" cy="461665"/>
          </a:xfrm>
          <a:prstGeom prst="rect">
            <a:avLst/>
          </a:prstGeom>
          <a:noFill/>
        </p:spPr>
        <p:txBody>
          <a:bodyPr wrap="none" rtlCol="0">
            <a:spAutoFit/>
          </a:bodyPr>
          <a:lstStyle/>
          <a:p>
            <a:r>
              <a:rPr lang="en-US" sz="2400" dirty="0">
                <a:solidFill>
                  <a:srgbClr val="00B0F0"/>
                </a:solidFill>
                <a:latin typeface="Symbol" panose="05050102010706020507" pitchFamily="18" charset="2"/>
              </a:rPr>
              <a:t>q</a:t>
            </a:r>
          </a:p>
        </p:txBody>
      </p:sp>
      <p:sp>
        <p:nvSpPr>
          <p:cNvPr id="47" name="TextBox 46">
            <a:extLst>
              <a:ext uri="{FF2B5EF4-FFF2-40B4-BE49-F238E27FC236}">
                <a16:creationId xmlns:a16="http://schemas.microsoft.com/office/drawing/2014/main" id="{5292F361-DFEE-4143-8A38-9219ACF1358B}"/>
              </a:ext>
            </a:extLst>
          </p:cNvPr>
          <p:cNvSpPr txBox="1"/>
          <p:nvPr/>
        </p:nvSpPr>
        <p:spPr>
          <a:xfrm>
            <a:off x="3564151" y="3882406"/>
            <a:ext cx="324128" cy="461665"/>
          </a:xfrm>
          <a:prstGeom prst="rect">
            <a:avLst/>
          </a:prstGeom>
          <a:noFill/>
        </p:spPr>
        <p:txBody>
          <a:bodyPr wrap="none" rtlCol="0">
            <a:spAutoFit/>
          </a:bodyPr>
          <a:lstStyle/>
          <a:p>
            <a:r>
              <a:rPr lang="en-US" sz="2400" dirty="0"/>
              <a:t>y</a:t>
            </a:r>
          </a:p>
        </p:txBody>
      </p:sp>
      <p:sp>
        <p:nvSpPr>
          <p:cNvPr id="25" name="TextBox 24">
            <a:extLst>
              <a:ext uri="{FF2B5EF4-FFF2-40B4-BE49-F238E27FC236}">
                <a16:creationId xmlns:a16="http://schemas.microsoft.com/office/drawing/2014/main" id="{35CB6B27-BCBC-4C03-A9AA-FC353CBEE59B}"/>
              </a:ext>
            </a:extLst>
          </p:cNvPr>
          <p:cNvSpPr txBox="1"/>
          <p:nvPr/>
        </p:nvSpPr>
        <p:spPr>
          <a:xfrm>
            <a:off x="2956738" y="3127682"/>
            <a:ext cx="1269899" cy="461665"/>
          </a:xfrm>
          <a:prstGeom prst="rect">
            <a:avLst/>
          </a:prstGeom>
          <a:noFill/>
        </p:spPr>
        <p:txBody>
          <a:bodyPr wrap="none" rtlCol="0">
            <a:spAutoFit/>
          </a:bodyPr>
          <a:lstStyle/>
          <a:p>
            <a:pPr algn="r"/>
            <a:r>
              <a:rPr lang="en-US" sz="2400" dirty="0"/>
              <a:t>R = (0, y)</a:t>
            </a:r>
          </a:p>
        </p:txBody>
      </p:sp>
      <p:sp>
        <p:nvSpPr>
          <p:cNvPr id="26" name="TextBox 25">
            <a:extLst>
              <a:ext uri="{FF2B5EF4-FFF2-40B4-BE49-F238E27FC236}">
                <a16:creationId xmlns:a16="http://schemas.microsoft.com/office/drawing/2014/main" id="{CA0ADDE9-7109-4561-8C51-5B02FCD1DBFF}"/>
              </a:ext>
            </a:extLst>
          </p:cNvPr>
          <p:cNvSpPr txBox="1"/>
          <p:nvPr/>
        </p:nvSpPr>
        <p:spPr>
          <a:xfrm>
            <a:off x="4241205" y="3548465"/>
            <a:ext cx="324128" cy="461665"/>
          </a:xfrm>
          <a:prstGeom prst="rect">
            <a:avLst/>
          </a:prstGeom>
          <a:noFill/>
        </p:spPr>
        <p:txBody>
          <a:bodyPr wrap="none" rtlCol="0">
            <a:spAutoFit/>
          </a:bodyPr>
          <a:lstStyle/>
          <a:p>
            <a:r>
              <a:rPr lang="en-US" sz="2400" dirty="0"/>
              <a:t>y</a:t>
            </a:r>
          </a:p>
        </p:txBody>
      </p:sp>
      <p:sp>
        <p:nvSpPr>
          <p:cNvPr id="15" name="TextBox 14">
            <a:extLst>
              <a:ext uri="{FF2B5EF4-FFF2-40B4-BE49-F238E27FC236}">
                <a16:creationId xmlns:a16="http://schemas.microsoft.com/office/drawing/2014/main" id="{9FF3ABF2-4CB3-474A-B0E3-4F4243CA98BC}"/>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16" name="TextBox 15">
            <a:extLst>
              <a:ext uri="{FF2B5EF4-FFF2-40B4-BE49-F238E27FC236}">
                <a16:creationId xmlns:a16="http://schemas.microsoft.com/office/drawing/2014/main" id="{B03DA086-8DE6-4B38-8FC4-A047389C8848}"/>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239527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B4B-1E92-4267-B579-D3DB06C15CCB}"/>
              </a:ext>
            </a:extLst>
          </p:cNvPr>
          <p:cNvSpPr>
            <a:spLocks noGrp="1"/>
          </p:cNvSpPr>
          <p:nvPr>
            <p:ph type="title"/>
          </p:nvPr>
        </p:nvSpPr>
        <p:spPr>
          <a:xfrm>
            <a:off x="838200" y="1"/>
            <a:ext cx="10515600" cy="1152524"/>
          </a:xfrm>
        </p:spPr>
        <p:txBody>
          <a:bodyPr>
            <a:normAutofit/>
          </a:bodyPr>
          <a:lstStyle/>
          <a:p>
            <a:r>
              <a:rPr lang="en-US" dirty="0"/>
              <a:t>2D Rotation by </a:t>
            </a:r>
            <a:r>
              <a:rPr lang="en-US" sz="4400" dirty="0">
                <a:latin typeface="Symbol" panose="05050102010706020507" pitchFamily="18" charset="2"/>
              </a:rPr>
              <a:t>q </a:t>
            </a:r>
            <a:r>
              <a:rPr lang="en-US" dirty="0"/>
              <a:t>around the origin (0 ,0)</a:t>
            </a:r>
          </a:p>
        </p:txBody>
      </p:sp>
      <p:cxnSp>
        <p:nvCxnSpPr>
          <p:cNvPr id="5" name="Straight Arrow Connector 4">
            <a:extLst>
              <a:ext uri="{FF2B5EF4-FFF2-40B4-BE49-F238E27FC236}">
                <a16:creationId xmlns:a16="http://schemas.microsoft.com/office/drawing/2014/main" id="{1A9E212F-59E1-48E2-A309-B9D37AB737DD}"/>
              </a:ext>
            </a:extLst>
          </p:cNvPr>
          <p:cNvCxnSpPr>
            <a:cxnSpLocks/>
          </p:cNvCxnSpPr>
          <p:nvPr/>
        </p:nvCxnSpPr>
        <p:spPr>
          <a:xfrm flipV="1">
            <a:off x="1523440" y="4347881"/>
            <a:ext cx="731576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8DD7C-338A-4C1F-94E1-9287D3A66402}"/>
              </a:ext>
            </a:extLst>
          </p:cNvPr>
          <p:cNvCxnSpPr>
            <a:cxnSpLocks/>
          </p:cNvCxnSpPr>
          <p:nvPr/>
        </p:nvCxnSpPr>
        <p:spPr>
          <a:xfrm flipV="1">
            <a:off x="4269105" y="1325563"/>
            <a:ext cx="0" cy="48466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7BBC373-5C85-4808-907D-B592F776D16B}"/>
              </a:ext>
            </a:extLst>
          </p:cNvPr>
          <p:cNvCxnSpPr/>
          <p:nvPr/>
        </p:nvCxnSpPr>
        <p:spPr>
          <a:xfrm>
            <a:off x="4276725" y="4347881"/>
            <a:ext cx="2733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B34EFF-E119-467C-A132-C52226B568A0}"/>
              </a:ext>
            </a:extLst>
          </p:cNvPr>
          <p:cNvCxnSpPr>
            <a:cxnSpLocks/>
          </p:cNvCxnSpPr>
          <p:nvPr/>
        </p:nvCxnSpPr>
        <p:spPr>
          <a:xfrm>
            <a:off x="4265295" y="3429000"/>
            <a:ext cx="0" cy="91821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24BDD4F-BA8E-4A48-B421-68D6245DFF22}"/>
              </a:ext>
            </a:extLst>
          </p:cNvPr>
          <p:cNvSpPr/>
          <p:nvPr/>
        </p:nvSpPr>
        <p:spPr>
          <a:xfrm>
            <a:off x="6980489" y="4314536"/>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59B006-0340-43D7-9253-FBCEB8B2A0A1}"/>
              </a:ext>
            </a:extLst>
          </p:cNvPr>
          <p:cNvSpPr/>
          <p:nvPr/>
        </p:nvSpPr>
        <p:spPr>
          <a:xfrm>
            <a:off x="4236443" y="3400423"/>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84440DF-06E4-43B4-AB30-7863681C3F8E}"/>
              </a:ext>
            </a:extLst>
          </p:cNvPr>
          <p:cNvCxnSpPr>
            <a:cxnSpLocks/>
          </p:cNvCxnSpPr>
          <p:nvPr/>
        </p:nvCxnSpPr>
        <p:spPr>
          <a:xfrm>
            <a:off x="3547110" y="3794760"/>
            <a:ext cx="718184" cy="5493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500025A-2038-416A-A497-F79E1EF329E7}"/>
              </a:ext>
            </a:extLst>
          </p:cNvPr>
          <p:cNvSpPr/>
          <p:nvPr/>
        </p:nvSpPr>
        <p:spPr>
          <a:xfrm>
            <a:off x="3512260" y="3757468"/>
            <a:ext cx="64762" cy="628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B13B109-77C0-41CD-AD82-96D2561AA289}"/>
              </a:ext>
            </a:extLst>
          </p:cNvPr>
          <p:cNvSpPr txBox="1"/>
          <p:nvPr/>
        </p:nvSpPr>
        <p:spPr>
          <a:xfrm>
            <a:off x="3952875" y="3762375"/>
            <a:ext cx="297410" cy="461665"/>
          </a:xfrm>
          <a:prstGeom prst="rect">
            <a:avLst/>
          </a:prstGeom>
          <a:noFill/>
        </p:spPr>
        <p:txBody>
          <a:bodyPr wrap="square" rtlCol="0">
            <a:spAutoFit/>
          </a:bodyPr>
          <a:lstStyle/>
          <a:p>
            <a:r>
              <a:rPr lang="en-US" sz="2400" dirty="0">
                <a:solidFill>
                  <a:srgbClr val="00B0F0"/>
                </a:solidFill>
                <a:latin typeface="Symbol" panose="05050102010706020507" pitchFamily="18" charset="2"/>
              </a:rPr>
              <a:t>q</a:t>
            </a:r>
          </a:p>
        </p:txBody>
      </p:sp>
      <p:sp>
        <p:nvSpPr>
          <p:cNvPr id="47" name="TextBox 46">
            <a:extLst>
              <a:ext uri="{FF2B5EF4-FFF2-40B4-BE49-F238E27FC236}">
                <a16:creationId xmlns:a16="http://schemas.microsoft.com/office/drawing/2014/main" id="{5292F361-DFEE-4143-8A38-9219ACF1358B}"/>
              </a:ext>
            </a:extLst>
          </p:cNvPr>
          <p:cNvSpPr txBox="1"/>
          <p:nvPr/>
        </p:nvSpPr>
        <p:spPr>
          <a:xfrm>
            <a:off x="3564151" y="3882406"/>
            <a:ext cx="324128" cy="461665"/>
          </a:xfrm>
          <a:prstGeom prst="rect">
            <a:avLst/>
          </a:prstGeom>
          <a:noFill/>
        </p:spPr>
        <p:txBody>
          <a:bodyPr wrap="none" rtlCol="0">
            <a:spAutoFit/>
          </a:bodyPr>
          <a:lstStyle/>
          <a:p>
            <a:r>
              <a:rPr lang="en-US" sz="2400" dirty="0"/>
              <a:t>y</a:t>
            </a:r>
          </a:p>
        </p:txBody>
      </p:sp>
      <p:cxnSp>
        <p:nvCxnSpPr>
          <p:cNvPr id="6" name="Straight Connector 5">
            <a:extLst>
              <a:ext uri="{FF2B5EF4-FFF2-40B4-BE49-F238E27FC236}">
                <a16:creationId xmlns:a16="http://schemas.microsoft.com/office/drawing/2014/main" id="{53FE67B6-717D-4C3E-AC67-3824E9C1F4C7}"/>
              </a:ext>
            </a:extLst>
          </p:cNvPr>
          <p:cNvCxnSpPr>
            <a:cxnSpLocks/>
          </p:cNvCxnSpPr>
          <p:nvPr/>
        </p:nvCxnSpPr>
        <p:spPr>
          <a:xfrm>
            <a:off x="3542732" y="3788900"/>
            <a:ext cx="7307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498CD06-647F-4E1B-9649-57856CFF39D4}"/>
              </a:ext>
            </a:extLst>
          </p:cNvPr>
          <p:cNvSpPr txBox="1"/>
          <p:nvPr/>
        </p:nvSpPr>
        <p:spPr>
          <a:xfrm>
            <a:off x="4257905" y="3755443"/>
            <a:ext cx="1161536" cy="461665"/>
          </a:xfrm>
          <a:prstGeom prst="rect">
            <a:avLst/>
          </a:prstGeom>
          <a:noFill/>
        </p:spPr>
        <p:txBody>
          <a:bodyPr wrap="none" rtlCol="0">
            <a:spAutoFit/>
          </a:bodyPr>
          <a:lstStyle/>
          <a:p>
            <a:r>
              <a:rPr lang="en-US" sz="2400" dirty="0"/>
              <a:t>y cos(q)</a:t>
            </a:r>
          </a:p>
        </p:txBody>
      </p:sp>
      <p:sp>
        <p:nvSpPr>
          <p:cNvPr id="21" name="TextBox 20">
            <a:extLst>
              <a:ext uri="{FF2B5EF4-FFF2-40B4-BE49-F238E27FC236}">
                <a16:creationId xmlns:a16="http://schemas.microsoft.com/office/drawing/2014/main" id="{62AD3A68-CA6A-4394-A5C5-33E8F010F4F0}"/>
              </a:ext>
            </a:extLst>
          </p:cNvPr>
          <p:cNvSpPr txBox="1"/>
          <p:nvPr/>
        </p:nvSpPr>
        <p:spPr>
          <a:xfrm>
            <a:off x="3233077" y="3298373"/>
            <a:ext cx="1093569" cy="461665"/>
          </a:xfrm>
          <a:prstGeom prst="rect">
            <a:avLst/>
          </a:prstGeom>
          <a:noFill/>
        </p:spPr>
        <p:txBody>
          <a:bodyPr wrap="none" rtlCol="0">
            <a:spAutoFit/>
          </a:bodyPr>
          <a:lstStyle/>
          <a:p>
            <a:r>
              <a:rPr lang="en-US" sz="2400" dirty="0"/>
              <a:t>y sin(q)</a:t>
            </a:r>
          </a:p>
        </p:txBody>
      </p:sp>
      <p:cxnSp>
        <p:nvCxnSpPr>
          <p:cNvPr id="22" name="Straight Connector 21">
            <a:extLst>
              <a:ext uri="{FF2B5EF4-FFF2-40B4-BE49-F238E27FC236}">
                <a16:creationId xmlns:a16="http://schemas.microsoft.com/office/drawing/2014/main" id="{78310716-6264-48D4-ADC0-A8A57B6F9C5F}"/>
              </a:ext>
            </a:extLst>
          </p:cNvPr>
          <p:cNvCxnSpPr>
            <a:cxnSpLocks/>
          </p:cNvCxnSpPr>
          <p:nvPr/>
        </p:nvCxnSpPr>
        <p:spPr>
          <a:xfrm flipV="1">
            <a:off x="4269104" y="3788900"/>
            <a:ext cx="558" cy="573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937EB69-1302-483F-9D80-31E428AB8EA6}"/>
              </a:ext>
            </a:extLst>
          </p:cNvPr>
          <p:cNvSpPr txBox="1"/>
          <p:nvPr/>
        </p:nvSpPr>
        <p:spPr>
          <a:xfrm>
            <a:off x="4099526" y="899317"/>
            <a:ext cx="335348" cy="461665"/>
          </a:xfrm>
          <a:prstGeom prst="rect">
            <a:avLst/>
          </a:prstGeom>
          <a:noFill/>
        </p:spPr>
        <p:txBody>
          <a:bodyPr wrap="none" rtlCol="0">
            <a:spAutoFit/>
          </a:bodyPr>
          <a:lstStyle/>
          <a:p>
            <a:r>
              <a:rPr lang="en-US" sz="2400" dirty="0"/>
              <a:t>Y</a:t>
            </a:r>
          </a:p>
        </p:txBody>
      </p:sp>
      <p:sp>
        <p:nvSpPr>
          <p:cNvPr id="18" name="TextBox 17">
            <a:extLst>
              <a:ext uri="{FF2B5EF4-FFF2-40B4-BE49-F238E27FC236}">
                <a16:creationId xmlns:a16="http://schemas.microsoft.com/office/drawing/2014/main" id="{C46CDC89-EB4D-461A-8545-4DD8BE8FD12C}"/>
              </a:ext>
            </a:extLst>
          </p:cNvPr>
          <p:cNvSpPr txBox="1"/>
          <p:nvPr/>
        </p:nvSpPr>
        <p:spPr>
          <a:xfrm>
            <a:off x="8839060" y="4117048"/>
            <a:ext cx="344966" cy="461665"/>
          </a:xfrm>
          <a:prstGeom prst="rect">
            <a:avLst/>
          </a:prstGeom>
          <a:noFill/>
        </p:spPr>
        <p:txBody>
          <a:bodyPr wrap="none" rtlCol="0">
            <a:spAutoFit/>
          </a:bodyPr>
          <a:lstStyle/>
          <a:p>
            <a:r>
              <a:rPr lang="en-US" sz="2400" dirty="0"/>
              <a:t>X</a:t>
            </a:r>
          </a:p>
        </p:txBody>
      </p:sp>
    </p:spTree>
    <p:extLst>
      <p:ext uri="{BB962C8B-B14F-4D97-AF65-F5344CB8AC3E}">
        <p14:creationId xmlns:p14="http://schemas.microsoft.com/office/powerpoint/2010/main" val="102916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36FC951744A0843ACE43BA872C6685A" ma:contentTypeVersion="0" ma:contentTypeDescription="Create a new document." ma:contentTypeScope="" ma:versionID="05e9c191b1365f9d973d1a739cfaa212">
  <xsd:schema xmlns:xsd="http://www.w3.org/2001/XMLSchema" xmlns:xs="http://www.w3.org/2001/XMLSchema" xmlns:p="http://schemas.microsoft.com/office/2006/metadata/properties" targetNamespace="http://schemas.microsoft.com/office/2006/metadata/properties" ma:root="true" ma:fieldsID="2e19e5977064bb8f4577690a0845e9b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914A30-5CF2-4498-B70B-FB6EB3D0D6B8}">
  <ds:schemaRefs>
    <ds:schemaRef ds:uri="http://schemas.microsoft.com/office/2006/metadata/properties"/>
    <ds:schemaRef ds:uri="http://schemas.openxmlformats.org/package/2006/metadata/core-properties"/>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70A040F3-2956-4324-84A2-4240A0D710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9C65679-2384-4C67-8011-7CB833357A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1614</TotalTime>
  <Words>3272</Words>
  <Application>Microsoft Office PowerPoint</Application>
  <PresentationFormat>Widescreen</PresentationFormat>
  <Paragraphs>416</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Consolas</vt:lpstr>
      <vt:lpstr>Symbol</vt:lpstr>
      <vt:lpstr>Office Theme</vt:lpstr>
      <vt:lpstr>PowerPoint Presentation</vt:lpstr>
      <vt:lpstr>2D Rotation by q around the origin (0 ,0)</vt:lpstr>
      <vt:lpstr>2D Rotation by q around the origin (0 ,0)</vt:lpstr>
      <vt:lpstr>2D Rotation by q around the origin (0 ,0)</vt:lpstr>
      <vt:lpstr>2D Rotation by q around the origin (0 ,0)</vt:lpstr>
      <vt:lpstr>2D Rotation by q around the origin (0 ,0)</vt:lpstr>
      <vt:lpstr>2D Rotation by q around the origin (0 ,0)</vt:lpstr>
      <vt:lpstr>2D Rotation by q around the origin (0 ,0)</vt:lpstr>
      <vt:lpstr>2D Rotation by q around the origin (0 ,0)</vt:lpstr>
      <vt:lpstr>2D Rotation by q around the origin (0 ,0)</vt:lpstr>
      <vt:lpstr>2D Rotation by q around the origin (0 ,0)</vt:lpstr>
      <vt:lpstr>2D Rotation by q around the origin (0 ,0)</vt:lpstr>
      <vt:lpstr>2D Rotation by q around the origin (0 ,0)</vt:lpstr>
      <vt:lpstr>2D Rotation by q around the origin (0 ,0)</vt:lpstr>
      <vt:lpstr>2D Rotation by q around the origin (0 ,0)</vt:lpstr>
      <vt:lpstr>2D Rotation by q around the origin (0 ,0)</vt:lpstr>
      <vt:lpstr>2D Rotation by q around the origin (0 ,0)</vt:lpstr>
      <vt:lpstr>Matrix for 2D Rotation by q around the origin</vt:lpstr>
      <vt:lpstr>Matrix for 2D Rotation by q around the origin</vt:lpstr>
      <vt:lpstr>Matrix for 3D Rotation by q around the Z axis</vt:lpstr>
      <vt:lpstr>T = (Tx, Ty)</vt:lpstr>
      <vt:lpstr>T = (Tx, Ty)</vt:lpstr>
      <vt:lpstr>T = (Tx, 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x 4 Matrix for Rotation by q around the Z axis</vt:lpstr>
      <vt:lpstr>PowerPoint Presentation</vt:lpstr>
      <vt:lpstr>PowerPoint Presentation</vt:lpstr>
      <vt:lpstr>PowerPoint Presentation</vt:lpstr>
      <vt:lpstr>PowerPoint Presentation</vt:lpstr>
      <vt:lpstr>PowerPoint Presentation</vt:lpstr>
      <vt:lpstr>4 x 4 Matrix for Rotation by q around the Z axis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 Rotation by q around the origin (0 ,0)</dc:title>
  <dc:creator>Nelson Lee Max</dc:creator>
  <cp:lastModifiedBy>Nelson Lee Max</cp:lastModifiedBy>
  <cp:revision>11</cp:revision>
  <dcterms:created xsi:type="dcterms:W3CDTF">2022-09-16T02:42:49Z</dcterms:created>
  <dcterms:modified xsi:type="dcterms:W3CDTF">2022-09-19T04:52:21Z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0x010100A36FC951744A0843ACE43BA872C6685A</vt:lpwstr>
  </property>
</Properties>
</file>